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7" r:id="rId2"/>
    <p:sldId id="317" r:id="rId3"/>
    <p:sldId id="318" r:id="rId4"/>
    <p:sldId id="319" r:id="rId5"/>
    <p:sldId id="429" r:id="rId6"/>
    <p:sldId id="433" r:id="rId7"/>
    <p:sldId id="442" r:id="rId8"/>
    <p:sldId id="320" r:id="rId9"/>
    <p:sldId id="430" r:id="rId10"/>
    <p:sldId id="425" r:id="rId11"/>
    <p:sldId id="388" r:id="rId12"/>
    <p:sldId id="418" r:id="rId13"/>
    <p:sldId id="419" r:id="rId14"/>
    <p:sldId id="420" r:id="rId15"/>
    <p:sldId id="421" r:id="rId16"/>
    <p:sldId id="389" r:id="rId17"/>
    <p:sldId id="390" r:id="rId18"/>
    <p:sldId id="391" r:id="rId19"/>
    <p:sldId id="434" r:id="rId20"/>
    <p:sldId id="393" r:id="rId21"/>
    <p:sldId id="394" r:id="rId22"/>
    <p:sldId id="396" r:id="rId23"/>
    <p:sldId id="435" r:id="rId24"/>
    <p:sldId id="397" r:id="rId25"/>
    <p:sldId id="398" r:id="rId26"/>
    <p:sldId id="399" r:id="rId27"/>
    <p:sldId id="400" r:id="rId28"/>
    <p:sldId id="440" r:id="rId29"/>
    <p:sldId id="401" r:id="rId30"/>
    <p:sldId id="402" r:id="rId31"/>
    <p:sldId id="403" r:id="rId32"/>
    <p:sldId id="404" r:id="rId33"/>
    <p:sldId id="405" r:id="rId34"/>
    <p:sldId id="423" r:id="rId35"/>
    <p:sldId id="424" r:id="rId36"/>
    <p:sldId id="436" r:id="rId37"/>
    <p:sldId id="437" r:id="rId38"/>
    <p:sldId id="439" r:id="rId39"/>
    <p:sldId id="406" r:id="rId40"/>
    <p:sldId id="407" r:id="rId41"/>
    <p:sldId id="408" r:id="rId42"/>
    <p:sldId id="409" r:id="rId43"/>
    <p:sldId id="417" r:id="rId44"/>
    <p:sldId id="411" r:id="rId45"/>
    <p:sldId id="412" r:id="rId46"/>
    <p:sldId id="413" r:id="rId47"/>
  </p:sldIdLst>
  <p:sldSz cx="9144000" cy="6858000" type="screen4x3"/>
  <p:notesSz cx="9296400" cy="7010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6142EB-D35E-4324-80AD-29BDD6700A45}">
          <p14:sldIdLst>
            <p14:sldId id="257"/>
            <p14:sldId id="317"/>
            <p14:sldId id="318"/>
            <p14:sldId id="319"/>
            <p14:sldId id="429"/>
            <p14:sldId id="433"/>
            <p14:sldId id="442"/>
            <p14:sldId id="320"/>
            <p14:sldId id="430"/>
            <p14:sldId id="425"/>
            <p14:sldId id="388"/>
            <p14:sldId id="418"/>
            <p14:sldId id="419"/>
            <p14:sldId id="420"/>
            <p14:sldId id="421"/>
            <p14:sldId id="389"/>
            <p14:sldId id="390"/>
            <p14:sldId id="391"/>
            <p14:sldId id="434"/>
            <p14:sldId id="393"/>
            <p14:sldId id="394"/>
            <p14:sldId id="396"/>
            <p14:sldId id="435"/>
            <p14:sldId id="397"/>
            <p14:sldId id="398"/>
            <p14:sldId id="399"/>
            <p14:sldId id="400"/>
            <p14:sldId id="440"/>
            <p14:sldId id="401"/>
            <p14:sldId id="402"/>
            <p14:sldId id="403"/>
            <p14:sldId id="404"/>
            <p14:sldId id="405"/>
            <p14:sldId id="423"/>
            <p14:sldId id="424"/>
            <p14:sldId id="436"/>
            <p14:sldId id="437"/>
            <p14:sldId id="439"/>
            <p14:sldId id="406"/>
            <p14:sldId id="407"/>
            <p14:sldId id="408"/>
            <p14:sldId id="409"/>
            <p14:sldId id="417"/>
            <p14:sldId id="411"/>
            <p14:sldId id="412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5681" autoAdjust="0"/>
  </p:normalViewPr>
  <p:slideViewPr>
    <p:cSldViewPr>
      <p:cViewPr>
        <p:scale>
          <a:sx n="80" d="100"/>
          <a:sy n="80" d="100"/>
        </p:scale>
        <p:origin x="-2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4C0637-C0D1-467E-B09F-C23BA1DE988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0CB68F-A79D-417D-87CD-058E5843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9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95C4F2-2398-4762-B409-6146533CA72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BD1A0-1C22-4815-8EDB-9CEC42B0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implement symmetries</a:t>
                </a:r>
                <a:r>
                  <a:rPr lang="en-US" baseline="0" dirty="0" smtClean="0"/>
                  <a:t> on PEPS?</a:t>
                </a:r>
                <a:endParaRPr lang="en-US" dirty="0" smtClean="0"/>
              </a:p>
              <a:p>
                <a:r>
                  <a:rPr lang="en-US" dirty="0" smtClean="0"/>
                  <a:t>Symmetries include both on-site symmetry and lattice symmetry.</a:t>
                </a:r>
                <a:r>
                  <a:rPr lang="en-US" baseline="0" dirty="0" smtClean="0"/>
                  <a:t> For time reversal symmetry, we make complex conjugate on every tensor.</a:t>
                </a:r>
              </a:p>
              <a:p>
                <a:pPr defTabSz="931774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is the symmetry action on local tensor we want to find.</a:t>
                </a:r>
                <a:r>
                  <a:rPr lang="en-US" baseline="0" dirty="0" smtClean="0"/>
                  <a:t> Different classes corresponding to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solution.</a:t>
                </a:r>
              </a:p>
              <a:p>
                <a:pPr defTabSz="931774">
                  <a:defRPr/>
                </a:pPr>
                <a:r>
                  <a:rPr lang="en-US" dirty="0" smtClean="0"/>
                  <a:t>If we can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, then, by solving the linear</a:t>
                </a:r>
                <a:r>
                  <a:rPr lang="en-US" baseline="0" dirty="0" smtClean="0"/>
                  <a:t>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, we get the constraint sub-Hilbert space for local</a:t>
                </a:r>
                <a:r>
                  <a:rPr lang="en-US" baseline="0" dirty="0" smtClean="0"/>
                  <a:t> tensor! Thus, we obtain the generic wavefunctions!</a:t>
                </a:r>
              </a:p>
              <a:p>
                <a:pPr defTabSz="931774">
                  <a:defRPr/>
                </a:pPr>
                <a:r>
                  <a:rPr lang="en-US" baseline="0" dirty="0" smtClean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baseline="0" dirty="0" smtClean="0"/>
                  <a:t>, we should first obtain the consistent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two tensor network</a:t>
                </a:r>
                <a:r>
                  <a:rPr lang="en-US" baseline="0" dirty="0" smtClean="0"/>
                  <a:t> only differs by a gauge transformation, then after contraction, they still represent the same wavefunction. We assume the inverse is also true: …</a:t>
                </a:r>
                <a:endParaRPr lang="en-US" dirty="0" smtClean="0"/>
              </a:p>
              <a:p>
                <a:r>
                  <a:rPr lang="en-US" dirty="0" smtClean="0"/>
                  <a:t>Symmetries include both on-site symmetry and lattice symmetry.</a:t>
                </a:r>
                <a:r>
                  <a:rPr lang="en-US" baseline="0" dirty="0" smtClean="0"/>
                  <a:t> For time reversal symmetry, we make complex conjugate on every tensor.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𝑊</a:t>
                </a:r>
                <a:r>
                  <a:rPr lang="en-US" b="0" i="0" smtClean="0">
                    <a:latin typeface="Cambria Math"/>
                  </a:rPr>
                  <a:t>_</a:t>
                </a:r>
                <a:r>
                  <a:rPr lang="en-US" b="0" i="0" smtClean="0">
                    <a:latin typeface="Cambria Math"/>
                  </a:rPr>
                  <a:t>𝑔</a:t>
                </a:r>
                <a:r>
                  <a:rPr lang="en-US" dirty="0" smtClean="0"/>
                  <a:t> is the symmetry action on local tensor we want to </a:t>
                </a:r>
                <a:r>
                  <a:rPr lang="en-US" dirty="0" smtClean="0"/>
                  <a:t>find.</a:t>
                </a:r>
                <a:r>
                  <a:rPr lang="en-US" baseline="0" dirty="0" smtClean="0"/>
                  <a:t> Different classes corresponding to different </a:t>
                </a:r>
                <a:r>
                  <a:rPr lang="en-US" b="0" i="0" baseline="0" smtClean="0">
                    <a:latin typeface="Cambria Math"/>
                  </a:rPr>
                  <a:t>𝑊_𝑔</a:t>
                </a:r>
                <a:r>
                  <a:rPr lang="en-US" dirty="0" smtClean="0"/>
                  <a:t> solution.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see how we obtain</a:t>
                </a:r>
                <a:r>
                  <a:rPr lang="en-US" baseline="0" dirty="0" smtClean="0"/>
                  <a:t> the consistent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. We consider a spin-1/2</a:t>
                </a:r>
                <a:r>
                  <a:rPr lang="en-US" baseline="0" dirty="0" smtClean="0"/>
                  <a:t> system on square lattice. We want to construct states which are spin-singlet, and preserves translation symmetry.</a:t>
                </a:r>
              </a:p>
              <a:p>
                <a:r>
                  <a:rPr lang="en-US" baseline="0" dirty="0" smtClean="0"/>
                  <a:t>The symmetry condition indicates that the every tensor is a spin singlet.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see how we obtain</a:t>
                </a:r>
                <a:r>
                  <a:rPr lang="en-US" baseline="0" dirty="0" smtClean="0"/>
                  <a:t> the consistent equation for </a:t>
                </a:r>
                <a:r>
                  <a:rPr lang="en-US" b="0" i="0" baseline="0" smtClean="0">
                    <a:latin typeface="Cambria Math"/>
                  </a:rPr>
                  <a:t>𝑊_𝑔</a:t>
                </a:r>
                <a:r>
                  <a:rPr lang="en-US" dirty="0" smtClean="0"/>
                  <a:t>. We consider a spin-1/2</a:t>
                </a:r>
                <a:r>
                  <a:rPr lang="en-US" baseline="0" dirty="0" smtClean="0"/>
                  <a:t> system on square lattice. We want to construct states which are spin-singlet, and preserves translation symmetry.</a:t>
                </a:r>
              </a:p>
              <a:p>
                <a:r>
                  <a:rPr lang="en-US" baseline="0" dirty="0" smtClean="0"/>
                  <a:t>The symmetry condition indicates that the every tensor is a spin singlet.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construct</a:t>
                </a:r>
                <a:r>
                  <a:rPr lang="en-US" baseline="0" dirty="0" smtClean="0"/>
                  <a:t> SET classes, we should first figure out the way to represent topological order in tensor networks. We introduce a concept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which will be</a:t>
                </a:r>
                <a:r>
                  <a:rPr lang="en-US" baseline="0" dirty="0" smtClean="0"/>
                  <a:t> defined below.</a:t>
                </a:r>
                <a:endParaRPr lang="en-US" dirty="0" smtClean="0"/>
              </a:p>
              <a:p>
                <a:r>
                  <a:rPr lang="en-US" dirty="0" smtClean="0"/>
                  <a:t>Consider PEPS</a:t>
                </a:r>
                <a:r>
                  <a:rPr lang="en-US" baseline="0" dirty="0" smtClean="0"/>
                  <a:t> defined on square lattice.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some nontrivial matrix,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. …</a:t>
                </a:r>
              </a:p>
              <a:p>
                <a:r>
                  <a:rPr lang="en-US" dirty="0" smtClean="0"/>
                  <a:t>Before</a:t>
                </a:r>
                <a:r>
                  <a:rPr lang="en-US" baseline="0" dirty="0" smtClean="0"/>
                  <a:t> interpret the physical meaning of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 </m:t>
                    </m:r>
                    <m:r>
                      <a:rPr lang="en-US" b="0" i="1" baseline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, let me give you an example,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naturally</a:t>
                </a:r>
                <a:r>
                  <a:rPr lang="en-US" baseline="0" dirty="0" smtClean="0"/>
                  <a:t> emerges.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construct</a:t>
                </a:r>
                <a:r>
                  <a:rPr lang="en-US" baseline="0" dirty="0" smtClean="0"/>
                  <a:t> SF classes, we should first figure out the way to represent topological order in tensor networks. We introduce a concept </a:t>
                </a:r>
                <a:r>
                  <a:rPr lang="en-US" b="0" i="0" baseline="0" smtClean="0">
                    <a:latin typeface="Cambria Math"/>
                  </a:rPr>
                  <a:t>𝐼𝐺𝐺</a:t>
                </a:r>
                <a:r>
                  <a:rPr lang="en-US" dirty="0" smtClean="0"/>
                  <a:t> which will be</a:t>
                </a:r>
                <a:r>
                  <a:rPr lang="en-US" baseline="0" dirty="0" smtClean="0"/>
                  <a:t> defined below.</a:t>
                </a:r>
                <a:endParaRPr lang="en-US" dirty="0" smtClean="0"/>
              </a:p>
              <a:p>
                <a:r>
                  <a:rPr lang="en-US" dirty="0" smtClean="0"/>
                  <a:t>Consider PEPS</a:t>
                </a:r>
                <a:r>
                  <a:rPr lang="en-US" baseline="0" dirty="0" smtClean="0"/>
                  <a:t> defined on square lattice. </a:t>
                </a:r>
                <a:r>
                  <a:rPr lang="en-US" b="0" i="0" baseline="0" smtClean="0">
                    <a:latin typeface="Cambria Math"/>
                  </a:rPr>
                  <a:t>𝐽</a:t>
                </a:r>
                <a:r>
                  <a:rPr lang="en-US" dirty="0" smtClean="0"/>
                  <a:t> is some nontrivial matrix, and </a:t>
                </a:r>
                <a:r>
                  <a:rPr lang="en-US" b="0" i="0" smtClean="0">
                    <a:latin typeface="Cambria Math"/>
                  </a:rPr>
                  <a:t>𝐽^2=𝐼</a:t>
                </a:r>
                <a:r>
                  <a:rPr lang="en-US" dirty="0" smtClean="0"/>
                  <a:t>. …</a:t>
                </a:r>
              </a:p>
              <a:p>
                <a:r>
                  <a:rPr lang="en-US" dirty="0" smtClean="0"/>
                  <a:t>Before</a:t>
                </a:r>
                <a:r>
                  <a:rPr lang="en-US" baseline="0" dirty="0" smtClean="0"/>
                  <a:t> interpret the physical meaning of this </a:t>
                </a:r>
                <a:r>
                  <a:rPr lang="en-US" b="0" i="0" baseline="0" smtClean="0">
                    <a:latin typeface="Cambria Math"/>
                  </a:rPr>
                  <a:t>𝑍_2  𝐼𝐺𝐺</a:t>
                </a:r>
                <a:r>
                  <a:rPr lang="en-US" dirty="0" smtClean="0"/>
                  <a:t>, let me give you an example, where the </a:t>
                </a:r>
                <a:r>
                  <a:rPr lang="en-US" b="0" i="0" smtClean="0">
                    <a:latin typeface="Cambria Math"/>
                  </a:rPr>
                  <a:t>𝑍_2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𝐼𝐺𝐺</a:t>
                </a:r>
                <a:r>
                  <a:rPr lang="en-US" dirty="0" smtClean="0"/>
                  <a:t> naturally</a:t>
                </a:r>
                <a:r>
                  <a:rPr lang="en-US" baseline="0" dirty="0" smtClean="0"/>
                  <a:t> emerges.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8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we conclude,</a:t>
                </a:r>
                <a:r>
                  <a:rPr lang="en-US" baseline="0" dirty="0" smtClean="0"/>
                  <a:t> the local transformation rule of tensors satisfy group multiplication rule up to an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element!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we conclude,</a:t>
                </a:r>
                <a:r>
                  <a:rPr lang="en-US" baseline="0" dirty="0" smtClean="0"/>
                  <a:t> the local transformation rule of tensors satisfy group multiplication rule up to an </a:t>
                </a:r>
                <a:r>
                  <a:rPr lang="en-US" b="0" i="0" baseline="0" smtClean="0">
                    <a:latin typeface="Cambria Math"/>
                  </a:rPr>
                  <a:t>𝐼𝐺𝐺</a:t>
                </a:r>
                <a:r>
                  <a:rPr lang="en-US" dirty="0" smtClean="0"/>
                  <a:t> element!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 us summarize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0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develop a </a:t>
            </a:r>
            <a:r>
              <a:rPr lang="en-US" baseline="0" dirty="0" smtClean="0"/>
              <a:t>tensor algorithm, which is suitable for the symmetric PEPS. It </a:t>
            </a:r>
            <a:r>
              <a:rPr lang="en-US" dirty="0" smtClean="0"/>
              <a:t>took us one year to get this picture…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7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practical point of view, one of central problems for condensed matter theorists is to determine the quantum phases of real materials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0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turns</a:t>
            </a:r>
            <a:r>
              <a:rPr lang="en-US" baseline="0" dirty="0" smtClean="0"/>
              <a:t> out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Our tensor construction also indicates a useful connection between SET and </a:t>
                </a:r>
                <a:r>
                  <a:rPr lang="en-US" baseline="0" smtClean="0"/>
                  <a:t>SPT phases. This byproduct can be understood beyond tensor language. So let us come to this byproduct first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1D chain </a:t>
                </a:r>
                <a:r>
                  <a:rPr lang="en-US" b="0" i="0" smtClean="0">
                    <a:latin typeface="Cambria Math"/>
                  </a:rPr>
                  <a:t>𝑍_2^𝑇</a:t>
                </a:r>
                <a:r>
                  <a:rPr lang="en-US" dirty="0" smtClean="0">
                    <a:sym typeface="Wingdings" panose="05000000000000000000" pitchFamily="2" charset="2"/>
                  </a:rPr>
                  <a:t>,</a:t>
                </a:r>
                <a:r>
                  <a:rPr lang="en-US" b="0" i="0" dirty="0" smtClean="0">
                    <a:latin typeface="Cambria Math"/>
                    <a:sym typeface="Wingdings" panose="05000000000000000000" pitchFamily="2" charset="2"/>
                  </a:rPr>
                  <a:t>  𝑍_2^𝑃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0" i="0" smtClean="0">
                    <a:latin typeface="Cambria Math"/>
                    <a:sym typeface="Wingdings" panose="05000000000000000000" pitchFamily="2" charset="2"/>
                  </a:rPr>
                  <a:t>𝑍_2</a:t>
                </a:r>
                <a:r>
                  <a:rPr lang="en-US" dirty="0" smtClean="0"/>
                  <a:t>, come back to this later.</a:t>
                </a:r>
              </a:p>
              <a:p>
                <a:r>
                  <a:rPr lang="en-US" dirty="0" smtClean="0"/>
                  <a:t>2d</a:t>
                </a:r>
                <a:r>
                  <a:rPr lang="en-US" baseline="0" dirty="0" smtClean="0"/>
                  <a:t> physical interpretation – anyon condensation (give example, VBS)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2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lang="en-US" dirty="0" smtClean="0"/>
                  <a:t> phase invariance</a:t>
                </a:r>
              </a:p>
              <a:p>
                <a:r>
                  <a:rPr lang="en-US" dirty="0" smtClean="0"/>
                  <a:t>2D, more complicate than</a:t>
                </a:r>
                <a:r>
                  <a:rPr lang="en-US" baseline="0" dirty="0" smtClean="0"/>
                  <a:t> 1D. At least infinite phase invariance. Loop of matrix (picture) .</a:t>
                </a:r>
              </a:p>
              <a:p>
                <a:r>
                  <a:rPr lang="en-US" baseline="0" dirty="0" smtClean="0"/>
                  <a:t>Matrix invariance, global invariance, vison cost energy. Plaquette IGG condense vison. Z_2 SPT example, tensor equations 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 anyon condensation. Justify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  <a:sym typeface="Wingdings" panose="05000000000000000000" pitchFamily="2" charset="2"/>
                          </a:rPr>
                          <m:t>𝑍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SPT, 1. K</a:t>
                </a:r>
                <a:r>
                  <a:rPr lang="en-US" baseline="0" dirty="0" smtClean="0"/>
                  <a:t> matrix 2. gauge Z_2 symmetry, get double </a:t>
                </a:r>
                <a:r>
                  <a:rPr lang="en-US" baseline="0" dirty="0" err="1" smtClean="0"/>
                  <a:t>semion</a:t>
                </a:r>
                <a:r>
                  <a:rPr lang="en-US" baseline="0" dirty="0" smtClean="0"/>
                  <a:t>. D=4 512, Z_2 16</a:t>
                </a:r>
              </a:p>
              <a:p>
                <a:r>
                  <a:rPr lang="en-US" baseline="0" dirty="0" smtClean="0"/>
                  <a:t>Spatial symmetry, plaquette </a:t>
                </a:r>
                <a:r>
                  <a:rPr lang="en-US" baseline="0" dirty="0" err="1" smtClean="0"/>
                  <a:t>invarinace</a:t>
                </a:r>
                <a:r>
                  <a:rPr lang="en-US" baseline="0" dirty="0" smtClean="0"/>
                  <a:t> describe all </a:t>
                </a:r>
                <a:r>
                  <a:rPr lang="en-US" baseline="0" dirty="0" err="1" smtClean="0"/>
                  <a:t>cohomological</a:t>
                </a:r>
                <a:r>
                  <a:rPr lang="en-US" baseline="0" dirty="0" smtClean="0"/>
                  <a:t> SPT. Can treat spatial symmetry. General formulation. Three </a:t>
                </a:r>
                <a:r>
                  <a:rPr lang="en-US" baseline="0" dirty="0" err="1" smtClean="0"/>
                  <a:t>cocyle</a:t>
                </a:r>
                <a:r>
                  <a:rPr lang="en-US" baseline="0" dirty="0" smtClean="0"/>
                  <a:t> from tensor network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Chain, </a:t>
                </a:r>
                <a:r>
                  <a:rPr lang="en-US" b="0" i="0" smtClean="0">
                    <a:latin typeface="Cambria Math"/>
                  </a:rPr>
                  <a:t>𝜒</a:t>
                </a:r>
                <a:r>
                  <a:rPr lang="en-US" dirty="0" smtClean="0"/>
                  <a:t> phase invariance</a:t>
                </a:r>
              </a:p>
              <a:p>
                <a:r>
                  <a:rPr lang="en-US" dirty="0" smtClean="0"/>
                  <a:t>2D, more complicate than</a:t>
                </a:r>
                <a:r>
                  <a:rPr lang="en-US" baseline="0" dirty="0" smtClean="0"/>
                  <a:t> 1D. At least infinite phase invariance. Loop of matrix (picture) .</a:t>
                </a:r>
              </a:p>
              <a:p>
                <a:r>
                  <a:rPr lang="en-US" baseline="0" dirty="0" smtClean="0"/>
                  <a:t>Matrix invariance, global invariance, vison cost energy. Plaquette IGG condense vison. Z_2 SPT example, tensor equations 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 anyon condensation. Justify </a:t>
                </a:r>
                <a:r>
                  <a:rPr lang="en-US" b="0" i="0" baseline="0" smtClean="0">
                    <a:latin typeface="Cambria Math"/>
                    <a:sym typeface="Wingdings" panose="05000000000000000000" pitchFamily="2" charset="2"/>
                  </a:rPr>
                  <a:t>𝑍_2</a:t>
                </a:r>
                <a:r>
                  <a:rPr lang="en-US" dirty="0" smtClean="0"/>
                  <a:t> SPT, 1. K</a:t>
                </a:r>
                <a:r>
                  <a:rPr lang="en-US" baseline="0" dirty="0" smtClean="0"/>
                  <a:t> matrix 2. gauge Z_2 symmetry, get double </a:t>
                </a:r>
                <a:r>
                  <a:rPr lang="en-US" baseline="0" dirty="0" err="1" smtClean="0"/>
                  <a:t>semion</a:t>
                </a:r>
                <a:r>
                  <a:rPr lang="en-US" baseline="0" dirty="0" smtClean="0"/>
                  <a:t>. D=4 512, Z_2 16</a:t>
                </a:r>
              </a:p>
              <a:p>
                <a:r>
                  <a:rPr lang="en-US" baseline="0" dirty="0" smtClean="0"/>
                  <a:t>Spatial symmetry, plaquette </a:t>
                </a:r>
                <a:r>
                  <a:rPr lang="en-US" baseline="0" dirty="0" err="1" smtClean="0"/>
                  <a:t>invarinace</a:t>
                </a:r>
                <a:r>
                  <a:rPr lang="en-US" baseline="0" dirty="0" smtClean="0"/>
                  <a:t> describe all </a:t>
                </a:r>
                <a:r>
                  <a:rPr lang="en-US" baseline="0" dirty="0" err="1" smtClean="0"/>
                  <a:t>cohomological</a:t>
                </a:r>
                <a:r>
                  <a:rPr lang="en-US" baseline="0" dirty="0" smtClean="0"/>
                  <a:t> SPT. Can treat spatial symmetry. General formulation. Three </a:t>
                </a:r>
                <a:r>
                  <a:rPr lang="en-US" baseline="0" dirty="0" err="1" smtClean="0"/>
                  <a:t>cocyle</a:t>
                </a:r>
                <a:r>
                  <a:rPr lang="en-US" baseline="0" dirty="0" smtClean="0"/>
                  <a:t> from tensor network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31774">
                  <a:defRPr/>
                </a:pPr>
                <a:r>
                  <a:rPr lang="en-US" dirty="0" smtClean="0"/>
                  <a:t>Instead of keep going on tensor network wavefunctions, let me talk about a by-product of our main results, which can be formulated in more conventional languages.</a:t>
                </a:r>
              </a:p>
              <a:p>
                <a:pPr defTabSz="931774">
                  <a:defRPr/>
                </a:pPr>
                <a:r>
                  <a:rPr lang="en-US" dirty="0" smtClean="0"/>
                  <a:t>Starting</a:t>
                </a:r>
                <a:r>
                  <a:rPr lang="en-US" baseline="0" dirty="0" smtClean="0"/>
                  <a:t> from a rather conventional gauge theory (an SET phase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 smtClean="0"/>
                  <a:t> spin liquid), if one condense certain bosonic anyon to confine the gauge field, under certain conditions, the resulting phase is necessary an SPT phase.</a:t>
                </a:r>
              </a:p>
              <a:p>
                <a:pPr defTabSz="931774">
                  <a:defRPr/>
                </a:pPr>
                <a:r>
                  <a:rPr lang="en-US" b="1" baseline="0" dirty="0" smtClean="0"/>
                  <a:t>General result for anyon </a:t>
                </a:r>
                <a:r>
                  <a:rPr lang="en-US" b="1" baseline="0" dirty="0" err="1" smtClean="0"/>
                  <a:t>cond</a:t>
                </a:r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Instead of keep going on tensor network wavefunctions, let me talk about a by-product of our main results, which can be formulated in more conventional languages.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Starting</a:t>
                </a:r>
                <a:r>
                  <a:rPr lang="en-US" baseline="0" dirty="0" smtClean="0"/>
                  <a:t> from a rather conventional gauge theory (an SET phase like </a:t>
                </a:r>
                <a:r>
                  <a:rPr lang="en-US" b="0" i="0" baseline="0" smtClean="0">
                    <a:latin typeface="Cambria Math"/>
                  </a:rPr>
                  <a:t>𝑍_2</a:t>
                </a:r>
                <a:r>
                  <a:rPr lang="en-US" baseline="0" dirty="0" smtClean="0"/>
                  <a:t> spin liquid), if one condense certain bosonic anyon to confine the gauge field, under certain conditions, the resulting phase is necessary an SPT phase.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7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Dimension of sub-Hilbert</a:t>
            </a:r>
            <a:r>
              <a:rPr lang="en-US" baseline="0" dirty="0" smtClean="0"/>
              <a:t> space for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6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write generic tensor wavefunctions for every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 us try</a:t>
            </a:r>
            <a:r>
              <a:rPr lang="en-US" baseline="0" dirty="0" smtClean="0"/>
              <a:t> to generalize the result to arbitrary symmetry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3D, cubic invariance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2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Numerical algorithm that allows search</a:t>
            </a:r>
            <a:r>
              <a:rPr lang="en-US" baseline="0" dirty="0" smtClean="0"/>
              <a:t> minimal energy wavefunctions in the variational wavefunction space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Tensor networks are good</a:t>
            </a:r>
            <a:r>
              <a:rPr lang="en-US" baseline="0" dirty="0" smtClean="0"/>
              <a:t> trial wavefunctions for many body ground states of quantum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Numerical algorithm that allows search</a:t>
            </a:r>
            <a:r>
              <a:rPr lang="en-US" baseline="0" dirty="0" smtClean="0"/>
              <a:t> minimal energy wavefunctions in the variational wavefunction space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</a:t>
                </a:r>
                <a:r>
                  <a:rPr lang="en-US" baseline="0" dirty="0" smtClean="0"/>
                  <a:t> classification scheme can be understood as a partial classification of symmetric quantum phases -- for example SPT, SET,… -- for a given symmetry group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𝑆𝐺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about symmetry breaking phase?</a:t>
                </a:r>
                <a:r>
                  <a:rPr lang="en-US" baseline="0" dirty="0" smtClean="0"/>
                  <a:t> A class actually contains a unique symmetric phases and its neighboring symmetry breaking phases, which are connected to the symmetric phase by Landau-Ginzburg like phase transition. Notice, our symmetric classes also constrain the possible forms for Landau-Ginzburg field theory, so have some implication on the symmetry breaking pattern.</a:t>
                </a:r>
              </a:p>
              <a:p>
                <a:r>
                  <a:rPr lang="en-US" baseline="0" dirty="0" smtClean="0"/>
                  <a:t>Symmetry breaking only happens on thermodynamic limit. Namely, on finite size, there is no sharp difference between symmetry breaking phases and their parent symmetric phases. </a:t>
                </a:r>
              </a:p>
              <a:p>
                <a:r>
                  <a:rPr lang="en-US" baseline="0" dirty="0" smtClean="0"/>
                  <a:t>Our strategy is to first identify the right symmetric class and the ground state wavefunction. And symmetry breaking patterns can be identified by measuring correlators and do finite size scaling.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</a:t>
                </a:r>
                <a:r>
                  <a:rPr lang="en-US" baseline="0" dirty="0" smtClean="0"/>
                  <a:t> classification scheme can be understood as a partial classification of symmetric quantum phases -- for example SPT, SET,… -- for a given symmetry group </a:t>
                </a:r>
                <a:r>
                  <a:rPr lang="en-US" b="0" i="0" baseline="0" smtClean="0">
                    <a:latin typeface="Cambria Math"/>
                  </a:rPr>
                  <a:t>𝑆𝐺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about symmetry breaking phase?</a:t>
                </a:r>
                <a:r>
                  <a:rPr lang="en-US" baseline="0" dirty="0" smtClean="0"/>
                  <a:t> A class actually contains a unique symmetric phases and its neighboring symmetry breaking phases, which are connected to the symmetric phase by Landau-Ginzburg like phase transition. Notice, our symmetric classes also constrain the possible forms for Landau-Ginzburg field theory, so have some implication on the symmetry breaking pattern.</a:t>
                </a:r>
              </a:p>
              <a:p>
                <a:r>
                  <a:rPr lang="en-US" baseline="0" dirty="0" smtClean="0"/>
                  <a:t>Symmetry breaking only happens on thermodynamic limit. Namely, on finite size, there is no sharp difference between symmetry breaking phases and their parent symmetric phases. </a:t>
                </a:r>
              </a:p>
              <a:p>
                <a:r>
                  <a:rPr lang="en-US" baseline="0" dirty="0" smtClean="0"/>
                  <a:t>Our strategy is to first identify the right symmetric class and the ground state wavefunction. And symmetry breaking patterns can be identified by measuring correlators and do finite size scaling.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focus on this particular problem,</a:t>
            </a:r>
            <a:r>
              <a:rPr lang="en-US" baseline="0" dirty="0" smtClean="0"/>
              <a:t> and the tensor framework will be developed when we try to solve this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D1A0-1C22-4815-8EDB-9CEC42B08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D7DC28-FA3B-4A81-BF0C-A91A882593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B13990-5CDE-4322-994A-B05442C44AC0}" type="datetimeFigureOut">
              <a:rPr lang="en-US" smtClean="0"/>
              <a:t>2/9/2017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65.png"/><Relationship Id="rId3" Type="http://schemas.openxmlformats.org/officeDocument/2006/relationships/image" Target="../media/image7.jpg"/><Relationship Id="rId7" Type="http://schemas.openxmlformats.org/officeDocument/2006/relationships/image" Target="../media/image278.png"/><Relationship Id="rId12" Type="http://schemas.openxmlformats.org/officeDocument/2006/relationships/image" Target="../media/image6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00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1211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1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70.png"/><Relationship Id="rId18" Type="http://schemas.openxmlformats.org/officeDocument/2006/relationships/image" Target="../media/image112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1060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50.png"/><Relationship Id="rId5" Type="http://schemas.openxmlformats.org/officeDocument/2006/relationships/image" Target="../media/image31.png"/><Relationship Id="rId15" Type="http://schemas.openxmlformats.org/officeDocument/2006/relationships/image" Target="../media/image1090.png"/><Relationship Id="rId10" Type="http://schemas.openxmlformats.org/officeDocument/2006/relationships/image" Target="../media/image1040.png"/><Relationship Id="rId19" Type="http://schemas.openxmlformats.org/officeDocument/2006/relationships/image" Target="../media/image113.png"/><Relationship Id="rId4" Type="http://schemas.openxmlformats.org/officeDocument/2006/relationships/image" Target="../media/image29.png"/><Relationship Id="rId14" Type="http://schemas.openxmlformats.org/officeDocument/2006/relationships/image" Target="../media/image10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66.png"/><Relationship Id="rId5" Type="http://schemas.openxmlformats.org/officeDocument/2006/relationships/image" Target="../media/image760.png"/><Relationship Id="rId10" Type="http://schemas.openxmlformats.org/officeDocument/2006/relationships/image" Target="../media/image36.png"/><Relationship Id="rId4" Type="http://schemas.openxmlformats.org/officeDocument/2006/relationships/image" Target="../media/image63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3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5" Type="http://schemas.openxmlformats.org/officeDocument/2006/relationships/image" Target="../media/image90.png"/><Relationship Id="rId15" Type="http://schemas.openxmlformats.org/officeDocument/2006/relationships/image" Target="../media/image104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103.png"/><Relationship Id="rId2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0.png"/><Relationship Id="rId3" Type="http://schemas.openxmlformats.org/officeDocument/2006/relationships/image" Target="../media/image106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7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69.png"/><Relationship Id="rId1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10.png"/><Relationship Id="rId7" Type="http://schemas.openxmlformats.org/officeDocument/2006/relationships/image" Target="../media/image120.png"/><Relationship Id="rId12" Type="http://schemas.openxmlformats.org/officeDocument/2006/relationships/image" Target="../media/image17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0.png"/><Relationship Id="rId15" Type="http://schemas.openxmlformats.org/officeDocument/2006/relationships/image" Target="../media/image109.png"/><Relationship Id="rId10" Type="http://schemas.openxmlformats.org/officeDocument/2006/relationships/image" Target="../media/image1510.png"/><Relationship Id="rId9" Type="http://schemas.openxmlformats.org/officeDocument/2006/relationships/image" Target="../media/image1410.png"/><Relationship Id="rId14" Type="http://schemas.openxmlformats.org/officeDocument/2006/relationships/image" Target="../media/image19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7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1.png"/><Relationship Id="rId7" Type="http://schemas.openxmlformats.org/officeDocument/2006/relationships/image" Target="../media/image1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5" Type="http://schemas.openxmlformats.org/officeDocument/2006/relationships/image" Target="../media/image1140.png"/><Relationship Id="rId4" Type="http://schemas.openxmlformats.org/officeDocument/2006/relationships/image" Target="../media/image1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7" Type="http://schemas.openxmlformats.org/officeDocument/2006/relationships/image" Target="../media/image1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4" Type="http://schemas.openxmlformats.org/officeDocument/2006/relationships/image" Target="../media/image2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20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6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75.jpeg"/><Relationship Id="rId10" Type="http://schemas.openxmlformats.org/officeDocument/2006/relationships/image" Target="../media/image211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145.png"/><Relationship Id="rId14" Type="http://schemas.openxmlformats.org/officeDocument/2006/relationships/image" Target="../media/image2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22.png"/><Relationship Id="rId18" Type="http://schemas.openxmlformats.org/officeDocument/2006/relationships/image" Target="../media/image213.png"/><Relationship Id="rId3" Type="http://schemas.openxmlformats.org/officeDocument/2006/relationships/image" Target="../media/image82.png"/><Relationship Id="rId21" Type="http://schemas.openxmlformats.org/officeDocument/2006/relationships/image" Target="../media/image127.png"/><Relationship Id="rId7" Type="http://schemas.openxmlformats.org/officeDocument/2006/relationships/image" Target="../media/image86.png"/><Relationship Id="rId12" Type="http://schemas.openxmlformats.org/officeDocument/2006/relationships/image" Target="../media/image110.png"/><Relationship Id="rId17" Type="http://schemas.openxmlformats.org/officeDocument/2006/relationships/image" Target="../media/image212.png"/><Relationship Id="rId2" Type="http://schemas.openxmlformats.org/officeDocument/2006/relationships/image" Target="../media/image146.png"/><Relationship Id="rId16" Type="http://schemas.openxmlformats.org/officeDocument/2006/relationships/image" Target="../media/image149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9.png"/><Relationship Id="rId5" Type="http://schemas.openxmlformats.org/officeDocument/2006/relationships/image" Target="../media/image84.png"/><Relationship Id="rId15" Type="http://schemas.openxmlformats.org/officeDocument/2006/relationships/image" Target="../media/image210.png"/><Relationship Id="rId10" Type="http://schemas.openxmlformats.org/officeDocument/2006/relationships/image" Target="../media/image98.png"/><Relationship Id="rId19" Type="http://schemas.openxmlformats.org/officeDocument/2006/relationships/image" Target="../media/image125.png"/><Relationship Id="rId4" Type="http://schemas.openxmlformats.org/officeDocument/2006/relationships/image" Target="../media/image83.png"/><Relationship Id="rId9" Type="http://schemas.openxmlformats.org/officeDocument/2006/relationships/image" Target="../media/image92.png"/><Relationship Id="rId14" Type="http://schemas.openxmlformats.org/officeDocument/2006/relationships/image" Target="../media/image76.png"/><Relationship Id="rId22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1.png"/><Relationship Id="rId3" Type="http://schemas.openxmlformats.org/officeDocument/2006/relationships/image" Target="../media/image154.png"/><Relationship Id="rId21" Type="http://schemas.openxmlformats.org/officeDocument/2006/relationships/image" Target="../media/image242.png"/><Relationship Id="rId25" Type="http://schemas.openxmlformats.org/officeDocument/2006/relationships/image" Target="../media/image136.png"/><Relationship Id="rId2" Type="http://schemas.openxmlformats.org/officeDocument/2006/relationships/image" Target="../media/image129.png"/><Relationship Id="rId20" Type="http://schemas.openxmlformats.org/officeDocument/2006/relationships/image" Target="../media/image241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5.png"/><Relationship Id="rId23" Type="http://schemas.openxmlformats.org/officeDocument/2006/relationships/image" Target="../media/image124.png"/><Relationship Id="rId28" Type="http://schemas.openxmlformats.org/officeDocument/2006/relationships/image" Target="../media/image143.png"/><Relationship Id="rId4" Type="http://schemas.openxmlformats.org/officeDocument/2006/relationships/image" Target="../media/image107.png"/><Relationship Id="rId22" Type="http://schemas.openxmlformats.org/officeDocument/2006/relationships/image" Target="../media/image157.png"/><Relationship Id="rId27" Type="http://schemas.openxmlformats.org/officeDocument/2006/relationships/image" Target="../media/image142.png"/><Relationship Id="rId30" Type="http://schemas.openxmlformats.org/officeDocument/2006/relationships/image" Target="../media/image1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7.png"/><Relationship Id="rId10" Type="http://schemas.openxmlformats.org/officeDocument/2006/relationships/image" Target="../media/image291.png"/><Relationship Id="rId9" Type="http://schemas.openxmlformats.org/officeDocument/2006/relationships/image" Target="../media/image2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4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160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1.png"/><Relationship Id="rId13" Type="http://schemas.openxmlformats.org/officeDocument/2006/relationships/image" Target="../media/image2012.png"/><Relationship Id="rId18" Type="http://schemas.openxmlformats.org/officeDocument/2006/relationships/image" Target="../media/image2510.png"/><Relationship Id="rId26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280.png"/><Relationship Id="rId7" Type="http://schemas.openxmlformats.org/officeDocument/2006/relationships/image" Target="../media/image1411.png"/><Relationship Id="rId12" Type="http://schemas.openxmlformats.org/officeDocument/2006/relationships/image" Target="../media/image1911.png"/><Relationship Id="rId17" Type="http://schemas.openxmlformats.org/officeDocument/2006/relationships/image" Target="../media/image2411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1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11.png"/><Relationship Id="rId24" Type="http://schemas.openxmlformats.org/officeDocument/2006/relationships/image" Target="../media/image310.png"/><Relationship Id="rId5" Type="http://schemas.openxmlformats.org/officeDocument/2006/relationships/image" Target="../media/image1210.png"/><Relationship Id="rId15" Type="http://schemas.openxmlformats.org/officeDocument/2006/relationships/image" Target="../media/image2211.png"/><Relationship Id="rId23" Type="http://schemas.openxmlformats.org/officeDocument/2006/relationships/image" Target="../media/image300.png"/><Relationship Id="rId10" Type="http://schemas.openxmlformats.org/officeDocument/2006/relationships/image" Target="../media/image1711.png"/><Relationship Id="rId19" Type="http://schemas.openxmlformats.org/officeDocument/2006/relationships/image" Target="../media/image2610.png"/><Relationship Id="rId4" Type="http://schemas.openxmlformats.org/officeDocument/2006/relationships/image" Target="../media/image1111.png"/><Relationship Id="rId9" Type="http://schemas.openxmlformats.org/officeDocument/2006/relationships/image" Target="../media/image8.png"/><Relationship Id="rId14" Type="http://schemas.openxmlformats.org/officeDocument/2006/relationships/image" Target="../media/image2112.png"/><Relationship Id="rId22" Type="http://schemas.openxmlformats.org/officeDocument/2006/relationships/image" Target="../media/image290.png"/><Relationship Id="rId27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66800"/>
            <a:ext cx="8382000" cy="13938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Symmetric tensor-networks and topological phases</a:t>
            </a:r>
            <a:endParaRPr lang="en-US" sz="2400" b="1" cap="none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Shenghan Jiang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Boston College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Benasque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February</a:t>
            </a:r>
            <a:r>
              <a:rPr lang="en-US" dirty="0" smtClean="0">
                <a:solidFill>
                  <a:schemeClr val="tx1"/>
                </a:solidFill>
              </a:rPr>
              <a:t>, 09,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48413"/>
            <a:ext cx="1146004" cy="115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google.com/url?source=imglanding&amp;ct=img&amp;q=http://myturnisnow.org/blog/wp-content/uploads/2010/03/Boston_College_with_Boston_skyline.jpg&amp;sa=X&amp;ei=XRpLT7r1A-Ld0QGq46iqDg&amp;ved=0CAkQ8wc&amp;usg=AFQjCNHVkvl1YGCcMfwi-gyVOB9KTSDvr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90" y="2814646"/>
            <a:ext cx="2090262" cy="26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Summary of results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0" dirty="0" smtClean="0"/>
                  <a:t>Obtain 32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 spin liquids on the kagome lattice &amp; numerical simulation on four classes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Numerical result consistent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𝑈</m:t>
                    </m:r>
                    <m:r>
                      <a:rPr lang="en-US" sz="16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sz="1600" dirty="0" smtClean="0"/>
                  <a:t> Dirac spin liquid</a:t>
                </a:r>
              </a:p>
              <a:p>
                <a:pPr>
                  <a:lnSpc>
                    <a:spcPct val="150000"/>
                  </a:lnSpc>
                </a:pPr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Obtain cohomological SPT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𝑑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𝑆𝐺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𝑆𝐺</m:t>
                    </m:r>
                  </m:oMath>
                </a14:m>
                <a:r>
                  <a:rPr lang="en-US" sz="1600" b="1" dirty="0"/>
                  <a:t>: on-site</a:t>
                </a:r>
                <a:r>
                  <a:rPr lang="en-US" sz="1600" dirty="0"/>
                  <a:t> and </a:t>
                </a:r>
                <a:r>
                  <a:rPr lang="en-US" sz="1600" b="1" dirty="0"/>
                  <a:t>lattice symmetries</a:t>
                </a:r>
                <a:r>
                  <a:rPr lang="en-US" sz="1600" dirty="0"/>
                  <a:t> </a:t>
                </a:r>
                <a:r>
                  <a:rPr lang="en-US" sz="1200" dirty="0"/>
                  <a:t>(onsite </a:t>
                </a:r>
                <a:r>
                  <a:rPr lang="en-US" sz="1200" dirty="0" smtClean="0"/>
                  <a:t>(</a:t>
                </a:r>
                <a:r>
                  <a:rPr lang="en-US" sz="1200" dirty="0"/>
                  <a:t>Chen, Liu, </a:t>
                </a:r>
                <a:r>
                  <a:rPr lang="en-US" sz="1200" dirty="0" err="1"/>
                  <a:t>Gu</a:t>
                </a:r>
                <a:r>
                  <a:rPr lang="en-US" sz="1200" dirty="0"/>
                  <a:t>, Wen</a:t>
                </a:r>
                <a:r>
                  <a:rPr lang="en-US" sz="1200" dirty="0" smtClean="0"/>
                  <a:t>), lattice (Chen, </a:t>
                </a:r>
                <a:r>
                  <a:rPr lang="en-US" sz="1200" dirty="0" err="1" smtClean="0"/>
                  <a:t>Hermele</a:t>
                </a:r>
                <a:r>
                  <a:rPr lang="en-US" sz="1200" dirty="0" smtClean="0"/>
                  <a:t>, Fu, Qi, </a:t>
                </a:r>
                <a:r>
                  <a:rPr lang="en-US" sz="1200" dirty="0" err="1" smtClean="0"/>
                  <a:t>Furusaki</a:t>
                </a:r>
                <a:r>
                  <a:rPr lang="en-US" sz="1200" dirty="0" smtClean="0"/>
                  <a:t>…))</a:t>
                </a:r>
                <a:endParaRPr lang="en-US" sz="13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600" dirty="0"/>
                  <a:t>(mirror) </a:t>
                </a:r>
                <a:r>
                  <a:rPr lang="en-US" sz="1600" dirty="0" smtClean="0"/>
                  <a:t>act nontrivially (complex conjugate)</a:t>
                </a:r>
                <a:endParaRPr lang="en-US" sz="16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Generic tensor </a:t>
                </a:r>
                <a:r>
                  <a:rPr lang="en-US" sz="1600" dirty="0"/>
                  <a:t>wavefunctions </a:t>
                </a:r>
                <a:r>
                  <a:rPr lang="en-US" sz="1600" dirty="0" smtClean="0"/>
                  <a:t>for </a:t>
                </a:r>
                <a:r>
                  <a:rPr lang="en-US" sz="1600" dirty="0"/>
                  <a:t>every </a:t>
                </a:r>
                <a:r>
                  <a:rPr lang="en-US" sz="1600" dirty="0" smtClean="0"/>
                  <a:t>class</a:t>
                </a:r>
                <a:endParaRPr lang="en-US" sz="18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A by-product</a:t>
                </a:r>
                <a:r>
                  <a:rPr lang="en-US" sz="1600" dirty="0"/>
                  <a:t>: </a:t>
                </a:r>
                <a:r>
                  <a:rPr lang="en-US" sz="1600" dirty="0" smtClean="0"/>
                  <a:t>SPT from conventional SET by condensing anyons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1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 &amp; Introduction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Spin liquids on the kagome lattice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SPT phases &amp; anyon condensation</a:t>
            </a:r>
          </a:p>
          <a:p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Outline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The kagome Heisenberg model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620000" cy="1371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For systems on the kagome </a:t>
                </a:r>
                <a:r>
                  <a:rPr lang="en-US" sz="2000" dirty="0"/>
                  <a:t>lattice with spin-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per </a:t>
                </a:r>
                <a:r>
                  <a:rPr lang="en-US" sz="2000" dirty="0" smtClean="0"/>
                  <a:t>site, what </a:t>
                </a:r>
                <a:r>
                  <a:rPr lang="en-US" sz="2000" dirty="0"/>
                  <a:t>is the quantum phase </a:t>
                </a:r>
                <a:r>
                  <a:rPr lang="en-US" sz="2000" dirty="0" smtClean="0"/>
                  <a:t>of the following Hamiltonian?</a:t>
                </a:r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620000" cy="1371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276600" cy="21353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51" y="2667000"/>
            <a:ext cx="2219325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429000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Symmetries: on-site spin rotation, time reversal, </a:t>
            </a:r>
            <a:endParaRPr lang="en-US" sz="1400" dirty="0" smtClean="0"/>
          </a:p>
          <a:p>
            <a:r>
              <a:rPr lang="en-US" sz="1400" dirty="0" smtClean="0"/>
              <a:t>lattice </a:t>
            </a:r>
            <a:r>
              <a:rPr lang="en-US" sz="1400" dirty="0"/>
              <a:t>translation, rotation, reflection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33600" y="2362200"/>
                <a:ext cx="1954766" cy="87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62200"/>
                <a:ext cx="1954766" cy="8744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28755" y="4953000"/>
            <a:ext cx="435324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120000"/>
              </a:lnSpc>
            </a:pPr>
            <a:r>
              <a:rPr lang="en-US" sz="1200" dirty="0" err="1" smtClean="0"/>
              <a:t>Sachdev</a:t>
            </a:r>
            <a:r>
              <a:rPr lang="en-US" sz="1200" dirty="0"/>
              <a:t>, Marston, </a:t>
            </a:r>
            <a:r>
              <a:rPr lang="en-US" sz="1200" dirty="0" err="1"/>
              <a:t>Senthil</a:t>
            </a:r>
            <a:r>
              <a:rPr lang="en-US" sz="1200" dirty="0"/>
              <a:t>, Singh, </a:t>
            </a:r>
            <a:r>
              <a:rPr lang="en-US" sz="1200" dirty="0" err="1"/>
              <a:t>Evenbly</a:t>
            </a:r>
            <a:r>
              <a:rPr lang="en-US" sz="1200" dirty="0"/>
              <a:t>, Vidal, Ran, </a:t>
            </a:r>
            <a:r>
              <a:rPr lang="en-US" sz="1200" dirty="0" err="1"/>
              <a:t>Hermele</a:t>
            </a:r>
            <a:r>
              <a:rPr lang="en-US" sz="1200" dirty="0"/>
              <a:t>, Wen, Lee, </a:t>
            </a:r>
            <a:r>
              <a:rPr lang="en-US" sz="1200" dirty="0" smtClean="0"/>
              <a:t>Wang, </a:t>
            </a:r>
            <a:r>
              <a:rPr lang="en-US" sz="1200" dirty="0" err="1" smtClean="0"/>
              <a:t>Vishwanath</a:t>
            </a:r>
            <a:r>
              <a:rPr lang="en-US" sz="1200" dirty="0" smtClean="0"/>
              <a:t>, Iqbal</a:t>
            </a:r>
            <a:r>
              <a:rPr lang="en-US" sz="1200" dirty="0"/>
              <a:t>, Becca, </a:t>
            </a:r>
            <a:r>
              <a:rPr lang="en-US" sz="1200" dirty="0" err="1"/>
              <a:t>Sorella</a:t>
            </a:r>
            <a:r>
              <a:rPr lang="en-US" sz="1200" dirty="0"/>
              <a:t>, </a:t>
            </a:r>
            <a:r>
              <a:rPr lang="en-US" sz="1200" dirty="0" err="1"/>
              <a:t>Poilblanc</a:t>
            </a:r>
            <a:r>
              <a:rPr lang="en-US" sz="1200" dirty="0"/>
              <a:t>, White, </a:t>
            </a:r>
            <a:r>
              <a:rPr lang="en-US" sz="1200" dirty="0" err="1"/>
              <a:t>Huse</a:t>
            </a:r>
            <a:r>
              <a:rPr lang="en-US" sz="1200" dirty="0"/>
              <a:t>, </a:t>
            </a:r>
            <a:r>
              <a:rPr lang="en-US" sz="1200" dirty="0" err="1"/>
              <a:t>Depenbrock</a:t>
            </a:r>
            <a:r>
              <a:rPr lang="en-US" sz="1200" dirty="0"/>
              <a:t>, McCulloch, </a:t>
            </a:r>
            <a:r>
              <a:rPr lang="en-US" sz="1200" dirty="0" err="1"/>
              <a:t>Schollwock</a:t>
            </a:r>
            <a:r>
              <a:rPr lang="en-US" sz="1200" dirty="0"/>
              <a:t>, Jiang, </a:t>
            </a:r>
            <a:r>
              <a:rPr lang="en-US" sz="1200" dirty="0" err="1"/>
              <a:t>Balents</a:t>
            </a:r>
            <a:r>
              <a:rPr lang="en-US" sz="1200" dirty="0"/>
              <a:t>, Mei, Xiang, He, </a:t>
            </a:r>
            <a:r>
              <a:rPr lang="en-US" sz="1200" dirty="0" err="1"/>
              <a:t>Zaletel</a:t>
            </a:r>
            <a:r>
              <a:rPr lang="en-US" sz="1200" dirty="0"/>
              <a:t>, </a:t>
            </a:r>
            <a:r>
              <a:rPr lang="en-US" sz="1200" dirty="0" err="1"/>
              <a:t>Pollmann</a:t>
            </a:r>
            <a:r>
              <a:rPr lang="en-US" sz="1200" dirty="0"/>
              <a:t>… and many more</a:t>
            </a:r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27332" y="6172200"/>
            <a:ext cx="6811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DMRG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spin liquid phase (SET for both onsite and lattice symmetries)?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Which spin liquid???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724090"/>
                <a:ext cx="7595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 focus on classification &amp; simulation of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gapped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spin liquids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24090"/>
                <a:ext cx="759528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8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</a:rPr>
                  <a:t> spin liquid phases</a:t>
                </a:r>
                <a:endParaRPr lang="en-US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it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90600" y="1600200"/>
            <a:ext cx="3772090" cy="1030504"/>
            <a:chOff x="2236505" y="1752600"/>
            <a:chExt cx="3772090" cy="10305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055" y="1752600"/>
              <a:ext cx="2497540" cy="10305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36505" y="1905000"/>
                  <a:ext cx="1435778" cy="764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505" y="1905000"/>
                  <a:ext cx="1435778" cy="7648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17"/>
          <p:cNvSpPr/>
          <p:nvPr/>
        </p:nvSpPr>
        <p:spPr>
          <a:xfrm>
            <a:off x="5105400" y="1952672"/>
            <a:ext cx="605475" cy="180928"/>
          </a:xfrm>
          <a:prstGeom prst="ellipse">
            <a:avLst/>
          </a:prstGeom>
          <a:solidFill>
            <a:srgbClr val="783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00359" y="1711662"/>
                <a:ext cx="2072041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↑↓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|↓↑〉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59" y="1711662"/>
                <a:ext cx="2072041" cy="6646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2407901" cy="180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99" y="3657600"/>
            <a:ext cx="2407901" cy="180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04416" y="5514201"/>
                <a:ext cx="32957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Spinons(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1200" dirty="0" smtClean="0"/>
                  <a:t>) and visons(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200" dirty="0" smtClean="0"/>
                  <a:t>) (Fig. from </a:t>
                </a:r>
                <a:r>
                  <a:rPr lang="en-US" sz="1200" dirty="0" err="1" smtClean="0"/>
                  <a:t>Sachdev</a:t>
                </a:r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16" y="5514201"/>
                <a:ext cx="329571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18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0600" y="2819400"/>
                <a:ext cx="62667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SSB on ground state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Toric code topological order. Elementary excitations: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1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𝑒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𝑚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𝑒𝑚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19400"/>
                <a:ext cx="6266716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38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600" y="5798403"/>
                <a:ext cx="6425732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Toric code + symmetry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600" dirty="0" smtClean="0"/>
                  <a:t>Many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spin liquid phases (symmetry enriched topological phases)</a:t>
                </a:r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798403"/>
                <a:ext cx="6425732" cy="794576"/>
              </a:xfrm>
              <a:prstGeom prst="rect">
                <a:avLst/>
              </a:prstGeom>
              <a:blipFill rotWithShape="1">
                <a:blip r:embed="rId13"/>
                <a:stretch>
                  <a:fillRect l="-569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Result: kagome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</a:rPr>
                  <a:t> spin liquids</a:t>
                </a:r>
                <a:endParaRPr lang="en-US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14" y="1457980"/>
            <a:ext cx="2219325" cy="2057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95400" y="5016546"/>
            <a:ext cx="1268108" cy="610847"/>
            <a:chOff x="4076700" y="1295400"/>
            <a:chExt cx="1485900" cy="71575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492" y="4724400"/>
                <a:ext cx="668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𝑑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92" y="4724400"/>
                <a:ext cx="66845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0200" y="5638800"/>
                <a:ext cx="169475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𝐷</m:t>
                      </m:r>
                      <m:r>
                        <a:rPr lang="en-US" sz="1400" i="1" smtClean="0">
                          <a:latin typeface="Cambria Math"/>
                        </a:rPr>
                        <m:t>=6</m:t>
                      </m:r>
                      <m:r>
                        <a:rPr lang="en-US" sz="1400" b="0" i="0" smtClean="0">
                          <a:latin typeface="Cambria Math"/>
                        </a:rPr>
                        <m:t> (0</m:t>
                      </m:r>
                      <m:r>
                        <a:rPr lang="en-US" sz="1400" b="0" i="1" smtClean="0">
                          <a:latin typeface="Cambria Math"/>
                        </a:rPr>
                        <m:t>⊕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⊕1</m:t>
                      </m:r>
                      <m:r>
                        <a:rPr lang="en-US" sz="1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8800"/>
                <a:ext cx="1694759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6161" y="5105400"/>
                <a:ext cx="4120039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dirty="0" smtClean="0"/>
                  <a:t>, can realize </a:t>
                </a:r>
                <a:r>
                  <a:rPr lang="en-US" b="1" dirty="0" smtClean="0"/>
                  <a:t>four</a:t>
                </a:r>
                <a:r>
                  <a:rPr lang="en-US" dirty="0" smtClean="0"/>
                  <a:t> classes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Unconstraint: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𝟓𝟎𝟎𝟎</m:t>
                    </m:r>
                  </m:oMath>
                </a14:m>
                <a:endParaRPr lang="en-US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Constraint: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𝑐𝑜𝑛𝑠𝑡𝑟𝑎𝑖𝑛𝑡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𝟏𝟗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61" y="5105400"/>
                <a:ext cx="4120039" cy="1338828"/>
              </a:xfrm>
              <a:prstGeom prst="rect">
                <a:avLst/>
              </a:prstGeom>
              <a:blipFill rotWithShape="1">
                <a:blip r:embed="rId6"/>
                <a:stretch>
                  <a:fillRect l="-1331" b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50277" y="1524000"/>
                <a:ext cx="3244550" cy="26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97180" lvl="1">
                  <a:lnSpc>
                    <a:spcPct val="150000"/>
                  </a:lnSpc>
                </a:pPr>
                <a:r>
                  <a:rPr lang="en-US" sz="1600" dirty="0" smtClean="0">
                    <a:latin typeface="Cambria Math"/>
                    <a:ea typeface="Cambria Math"/>
                  </a:rPr>
                  <a:t>32 classes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Cambria Math"/>
                    <a:ea typeface="Cambria Math"/>
                  </a:rPr>
                  <a:t>)</a:t>
                </a:r>
              </a:p>
              <a:p>
                <a:pPr marL="58293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1600" dirty="0" smtClean="0">
                    <a:ea typeface="Cambria Math"/>
                    <a:sym typeface="Wingdings" panose="05000000000000000000" pitchFamily="2" charset="2"/>
                  </a:rPr>
                  <a:t> new classes, </a:t>
                </a:r>
                <a:r>
                  <a:rPr lang="en-US" sz="1600" dirty="0" smtClean="0"/>
                  <a:t>“weak </a:t>
                </a:r>
                <a:r>
                  <a:rPr lang="en-US" sz="1600" dirty="0"/>
                  <a:t>SPT” </a:t>
                </a:r>
                <a:r>
                  <a:rPr lang="en-US" sz="1600" dirty="0" smtClean="0"/>
                  <a:t>index</a:t>
                </a:r>
                <a:endParaRPr lang="en-US" sz="1600" dirty="0"/>
              </a:p>
              <a:p>
                <a:pPr marL="58293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600" dirty="0" smtClean="0"/>
                  <a:t>symmetry </a:t>
                </a:r>
                <a:r>
                  <a:rPr lang="en-US" sz="1600" dirty="0"/>
                  <a:t>fractionalization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 smtClean="0"/>
                  <a:t>,</a:t>
                </a:r>
                <a:r>
                  <a:rPr lang="en-US" sz="1600" dirty="0">
                    <a:sym typeface="Wingdings" panose="05000000000000000000" pitchFamily="2" charset="2"/>
                  </a:rPr>
                  <a:t> consistent with Schwinger boson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results</a:t>
                </a:r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" y="1524000"/>
                <a:ext cx="3244550" cy="2690288"/>
              </a:xfrm>
              <a:prstGeom prst="rect">
                <a:avLst/>
              </a:prstGeom>
              <a:blipFill rotWithShape="1">
                <a:blip r:embed="rId7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4859" y="4267200"/>
            <a:ext cx="5562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For every class, constrained Hilbert space for a local tensor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eneric wavefunctions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60" y="2362200"/>
            <a:ext cx="7931880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How do we implement symmetries on tensor networks?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505200"/>
            <a:ext cx="2691504" cy="88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Symmetries on physical wavefunctions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3133" y="3496270"/>
            <a:ext cx="2656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Gauge </a:t>
            </a:r>
            <a:r>
              <a:rPr lang="en-US" dirty="0"/>
              <a:t>transformation on internal legs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9272" y="374546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2346" y="2971800"/>
            <a:ext cx="20217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Basic assumption:</a:t>
            </a:r>
          </a:p>
        </p:txBody>
      </p:sp>
    </p:spTree>
    <p:extLst>
      <p:ext uri="{BB962C8B-B14F-4D97-AF65-F5344CB8AC3E}">
        <p14:creationId xmlns:p14="http://schemas.microsoft.com/office/powerpoint/2010/main" val="24350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Gauge </a:t>
            </a:r>
            <a:r>
              <a:rPr lang="en-US" sz="3200" b="1" i="1" dirty="0" smtClean="0">
                <a:solidFill>
                  <a:srgbClr val="0070C0"/>
                </a:solidFill>
              </a:rPr>
              <a:t>redundancy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676400"/>
            <a:ext cx="2710456" cy="900607"/>
            <a:chOff x="2329046" y="3446115"/>
            <a:chExt cx="2710456" cy="900607"/>
          </a:xfrm>
        </p:grpSpPr>
        <p:grpSp>
          <p:nvGrpSpPr>
            <p:cNvPr id="5" name="Group 4"/>
            <p:cNvGrpSpPr/>
            <p:nvPr/>
          </p:nvGrpSpPr>
          <p:grpSpPr>
            <a:xfrm>
              <a:off x="2329046" y="3446115"/>
              <a:ext cx="1357060" cy="653695"/>
              <a:chOff x="4076700" y="1295400"/>
              <a:chExt cx="1485900" cy="71575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682442" y="3446115"/>
              <a:ext cx="1357060" cy="653695"/>
              <a:chOff x="4076700" y="1295400"/>
              <a:chExt cx="1485900" cy="71575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982379" y="3974068"/>
                  <a:ext cx="3904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2379" y="3974068"/>
                  <a:ext cx="39049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54751" y="3977390"/>
                  <a:ext cx="400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751" y="3977390"/>
                  <a:ext cx="40087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614109" y="1714371"/>
            <a:ext cx="3124200" cy="900607"/>
            <a:chOff x="4876800" y="1714371"/>
            <a:chExt cx="3124200" cy="900607"/>
          </a:xfrm>
        </p:grpSpPr>
        <p:grpSp>
          <p:nvGrpSpPr>
            <p:cNvPr id="18" name="Group 17"/>
            <p:cNvGrpSpPr/>
            <p:nvPr/>
          </p:nvGrpSpPr>
          <p:grpSpPr>
            <a:xfrm>
              <a:off x="4876800" y="1714371"/>
              <a:ext cx="1357060" cy="653695"/>
              <a:chOff x="4076700" y="1295400"/>
              <a:chExt cx="1485900" cy="71575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43940" y="1714371"/>
              <a:ext cx="1357060" cy="653695"/>
              <a:chOff x="4076700" y="1295400"/>
              <a:chExt cx="1485900" cy="71575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30133" y="2242324"/>
                  <a:ext cx="3904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133" y="2242324"/>
                  <a:ext cx="39049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16249" y="2245646"/>
                  <a:ext cx="400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249" y="2245646"/>
                  <a:ext cx="4008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122894" y="2030506"/>
                  <a:ext cx="8313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894" y="2030506"/>
                  <a:ext cx="83138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3928309" y="204395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02110" y="3886200"/>
            <a:ext cx="3012690" cy="2447900"/>
            <a:chOff x="1981200" y="4191000"/>
            <a:chExt cx="3012690" cy="2447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456849" y="5181600"/>
                  <a:ext cx="4094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849" y="5181600"/>
                  <a:ext cx="40940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80649" y="4614446"/>
                  <a:ext cx="3611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49" y="4614446"/>
                  <a:ext cx="361125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1981200" y="4191000"/>
              <a:ext cx="3012690" cy="2447900"/>
              <a:chOff x="685800" y="0"/>
              <a:chExt cx="6457970" cy="524729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380798" y="0"/>
                <a:ext cx="5762972" cy="2655955"/>
                <a:chOff x="2016947" y="1617573"/>
                <a:chExt cx="5762972" cy="2655955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2362200" y="1617573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27" name="Straight Connector 12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Connector 12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" name="Group 111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14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6" name="Oval 115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2016947" y="2916465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4" name="Oval 10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4" name="Oval 9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685800" y="2591338"/>
                <a:ext cx="5762972" cy="2655955"/>
                <a:chOff x="2016947" y="1617573"/>
                <a:chExt cx="5762972" cy="2655955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362200" y="1617573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" name="Oval 8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77" name="Straight Connector 7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" name="Oval 7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" name="Oval 7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" name="Oval 6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2016947" y="2916465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" name="Oval 61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856797" y="2983468"/>
                <a:ext cx="492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One internal leg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𝐺𝐿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gauge redundancy</a:t>
                </a:r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97" y="2983468"/>
                <a:ext cx="492500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14" t="-6557" r="-12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724401" y="3962400"/>
                <a:ext cx="21515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 smtClean="0"/>
                  <a:t>Gauge redundancy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 smtClean="0"/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3962400"/>
                <a:ext cx="2151551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983" r="-2266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21927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symmetries on physical wavefunctions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399" y="2192737"/>
            <a:ext cx="281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gauge </a:t>
            </a:r>
            <a:r>
              <a:rPr lang="en-US" dirty="0"/>
              <a:t>transformation on internal legs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3745468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ym typeface="Wingdings" panose="05000000000000000000" pitchFamily="2" charset="2"/>
              </a:rPr>
              <a:t>=</a:t>
            </a:r>
            <a:endParaRPr lang="en-US" sz="2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1055" y="3566438"/>
            <a:ext cx="1090923" cy="525498"/>
            <a:chOff x="4076700" y="1295400"/>
            <a:chExt cx="1485900" cy="71575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9033" y="3566438"/>
            <a:ext cx="1090923" cy="525498"/>
            <a:chOff x="4076700" y="1295400"/>
            <a:chExt cx="1485900" cy="71575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76240" y="3846644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40" y="3846644"/>
                <a:ext cx="511679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" y="3849082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49082"/>
                <a:ext cx="511679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9800000">
                <a:off x="1635174" y="3435305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1635174" y="3435305"/>
                <a:ext cx="511679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9800000">
                <a:off x="2701974" y="3435305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2701974" y="3435305"/>
                <a:ext cx="511679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800000">
                <a:off x="1358347" y="4235833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1358347" y="4235833"/>
                <a:ext cx="51167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9800000">
                <a:off x="291547" y="4235833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291547" y="4235833"/>
                <a:ext cx="51167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96790" y="3254966"/>
                <a:ext cx="38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90" y="3254966"/>
                <a:ext cx="38741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4400" y="3193756"/>
                <a:ext cx="38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193756"/>
                <a:ext cx="38741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56881" y="3540785"/>
            <a:ext cx="1090923" cy="525498"/>
            <a:chOff x="3883134" y="1295400"/>
            <a:chExt cx="1485900" cy="71575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883134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9800000">
              <a:off x="3883134" y="1868128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44519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501491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8314" y="3604109"/>
            <a:ext cx="1090923" cy="525498"/>
            <a:chOff x="4076700" y="1295400"/>
            <a:chExt cx="1485900" cy="71575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94121" y="3884315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21" y="3884315"/>
                <a:ext cx="511679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26921" y="3823429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21" y="3823429"/>
                <a:ext cx="511679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9800000">
                <a:off x="5625547" y="3169033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5625547" y="3169033"/>
                <a:ext cx="51167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9800000">
                <a:off x="3692574" y="4502104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3692574" y="4502104"/>
                <a:ext cx="511679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10000" y="2297668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ym typeface="Wingdings" panose="05000000000000000000" pitchFamily="2" charset="2"/>
              </a:rPr>
              <a:t>~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86200" y="3745468"/>
                <a:ext cx="578813" cy="396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45468"/>
                <a:ext cx="578813" cy="396840"/>
              </a:xfrm>
              <a:prstGeom prst="rect">
                <a:avLst/>
              </a:prstGeom>
              <a:blipFill rotWithShape="1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362543" y="3782617"/>
                <a:ext cx="583750" cy="39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3" y="3782617"/>
                <a:ext cx="583750" cy="397416"/>
              </a:xfrm>
              <a:prstGeom prst="rect">
                <a:avLst/>
              </a:prstGeom>
              <a:blipFill rotWithShape="1">
                <a:blip r:embed="rId11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57800" y="3364468"/>
                <a:ext cx="583750" cy="39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364468"/>
                <a:ext cx="583750" cy="397416"/>
              </a:xfrm>
              <a:prstGeom prst="rect">
                <a:avLst/>
              </a:prstGeom>
              <a:blipFill rotWithShape="1">
                <a:blip r:embed="rId1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08620" y="4216232"/>
                <a:ext cx="583750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20" y="4216232"/>
                <a:ext cx="583750" cy="396262"/>
              </a:xfrm>
              <a:prstGeom prst="rect">
                <a:avLst/>
              </a:prstGeom>
              <a:blipFill rotWithShape="1"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685321" y="3736899"/>
                <a:ext cx="1020279" cy="46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21" y="3736899"/>
                <a:ext cx="1020279" cy="465769"/>
              </a:xfrm>
              <a:prstGeom prst="rect">
                <a:avLst/>
              </a:prstGeom>
              <a:blipFill rotWithShape="1"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19800000">
                <a:off x="7682947" y="3228817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7682947" y="3228817"/>
                <a:ext cx="511679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315200" y="3424252"/>
                <a:ext cx="583750" cy="401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424252"/>
                <a:ext cx="583750" cy="401328"/>
              </a:xfrm>
              <a:prstGeom prst="rect">
                <a:avLst/>
              </a:prstGeom>
              <a:blipFill rotWithShape="1"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417250" y="3806406"/>
                <a:ext cx="583750" cy="39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50" y="3806406"/>
                <a:ext cx="583750" cy="397416"/>
              </a:xfrm>
              <a:prstGeom prst="rect">
                <a:avLst/>
              </a:prstGeom>
              <a:blipFill rotWithShape="1"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19800000">
                <a:off x="5958204" y="4503530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5958204" y="4503530"/>
                <a:ext cx="511679" cy="2769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274250" y="4217658"/>
                <a:ext cx="583750" cy="395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50" y="4217658"/>
                <a:ext cx="583750" cy="395814"/>
              </a:xfrm>
              <a:prstGeom prst="rect">
                <a:avLst/>
              </a:prstGeom>
              <a:blipFill rotWithShape="1">
                <a:blip r:embed="rId1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40223" y="1447800"/>
                <a:ext cx="17127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𝜓</m:t>
                      </m:r>
                      <m:r>
                        <a:rPr lang="en-US" sz="2400" b="0" i="1" smtClean="0">
                          <a:latin typeface="Cambria Math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23" y="1447800"/>
                <a:ext cx="1712777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Gauge redundancy &amp; symmetry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10621" y="5114996"/>
                <a:ext cx="1716559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21" y="5114996"/>
                <a:ext cx="1716559" cy="391902"/>
              </a:xfrm>
              <a:prstGeom prst="rect">
                <a:avLst/>
              </a:prstGeom>
              <a:blipFill rotWithShape="1">
                <a:blip r:embed="rId2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29295" y="5756662"/>
                <a:ext cx="5434373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FF0000"/>
                    </a:solidFill>
                  </a:rPr>
                  <a:t>What are consistent conditions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95" y="5756662"/>
                <a:ext cx="5434373" cy="491738"/>
              </a:xfrm>
              <a:prstGeom prst="rect">
                <a:avLst/>
              </a:prstGeom>
              <a:blipFill rotWithShape="1">
                <a:blip r:embed="rId23"/>
                <a:stretch>
                  <a:fillRect l="-1682" t="-7407" r="-673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926694" y="5099342"/>
            <a:ext cx="539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symmetric </a:t>
            </a:r>
            <a:r>
              <a:rPr lang="en-US" dirty="0" smtClean="0"/>
              <a:t>wavefunctions by </a:t>
            </a:r>
            <a:r>
              <a:rPr lang="en-US" dirty="0" smtClean="0"/>
              <a:t>different symmetry transformation rules of local tensors.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Invariant gauge group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2920" indent="-342900">
                  <a:lnSpc>
                    <a:spcPct val="150000"/>
                  </a:lnSpc>
                </a:pPr>
                <a:r>
                  <a:rPr lang="en-US" sz="1800" dirty="0" smtClean="0"/>
                  <a:t>Invariant gauge group</a:t>
                </a:r>
              </a:p>
              <a:p>
                <a:pPr marL="800100" lvl="1" indent="-342900">
                  <a:lnSpc>
                    <a:spcPct val="150000"/>
                  </a:lnSpc>
                </a:pPr>
                <a:r>
                  <a:rPr lang="en-US" sz="1600" dirty="0" smtClean="0"/>
                  <a:t>a </a:t>
                </a:r>
                <a:r>
                  <a:rPr lang="en-US" sz="1600" dirty="0"/>
                  <a:t>pure gauge transformation</a:t>
                </a:r>
              </a:p>
              <a:p>
                <a:pPr marL="800100" lvl="1" indent="-342900">
                  <a:lnSpc>
                    <a:spcPct val="150000"/>
                  </a:lnSpc>
                </a:pPr>
                <a:r>
                  <a:rPr lang="en-US" sz="1600" dirty="0"/>
                  <a:t>leaves </a:t>
                </a:r>
                <a:r>
                  <a:rPr lang="en-US" sz="1600" dirty="0" smtClean="0"/>
                  <a:t>every tensor </a:t>
                </a:r>
                <a:r>
                  <a:rPr lang="en-US" sz="1600" dirty="0"/>
                  <a:t>invariant</a:t>
                </a:r>
              </a:p>
              <a:p>
                <a:pPr marL="800100" lvl="1" indent="-342900">
                  <a:lnSpc>
                    <a:spcPct val="150000"/>
                  </a:lnSpc>
                </a:pPr>
                <a:r>
                  <a:rPr lang="en-US" sz="1600" dirty="0" smtClean="0"/>
                  <a:t>Nontrivial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600" dirty="0" smtClean="0"/>
                  <a:t>discrete gauge </a:t>
                </a:r>
                <a:r>
                  <a:rPr lang="en-US" sz="1600" dirty="0"/>
                  <a:t>theory </a:t>
                </a:r>
                <a:r>
                  <a:rPr lang="en-US" sz="1400" dirty="0"/>
                  <a:t>(</a:t>
                </a:r>
                <a:r>
                  <a:rPr lang="en-US" sz="1400" dirty="0" err="1"/>
                  <a:t>Swingle</a:t>
                </a:r>
                <a:r>
                  <a:rPr lang="en-US" sz="1400" dirty="0"/>
                  <a:t>, Wen, </a:t>
                </a:r>
                <a:r>
                  <a:rPr lang="en-US" sz="1400" dirty="0" err="1"/>
                  <a:t>Poilblanc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Schuch</a:t>
                </a:r>
                <a:r>
                  <a:rPr lang="en-US" sz="1400" dirty="0"/>
                  <a:t>, Pérez-</a:t>
                </a:r>
                <a:r>
                  <a:rPr lang="en-US" sz="1400" dirty="0" err="1"/>
                  <a:t>García,Cirac</a:t>
                </a:r>
                <a:r>
                  <a:rPr lang="en-US" sz="1400" dirty="0"/>
                  <a:t> ….)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742196" y="4959701"/>
            <a:ext cx="3722049" cy="1136299"/>
            <a:chOff x="4782334" y="4459823"/>
            <a:chExt cx="3722049" cy="1136299"/>
          </a:xfrm>
        </p:grpSpPr>
        <p:grpSp>
          <p:nvGrpSpPr>
            <p:cNvPr id="5" name="Group 4"/>
            <p:cNvGrpSpPr/>
            <p:nvPr/>
          </p:nvGrpSpPr>
          <p:grpSpPr>
            <a:xfrm>
              <a:off x="4782334" y="4569725"/>
              <a:ext cx="1228017" cy="591535"/>
              <a:chOff x="4076700" y="1295400"/>
              <a:chExt cx="1485900" cy="71575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266555" y="4850063"/>
              <a:ext cx="294370" cy="356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932270" y="4573404"/>
              <a:ext cx="1228017" cy="591535"/>
              <a:chOff x="4076700" y="1295400"/>
              <a:chExt cx="1485900" cy="71575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37116" y="4859706"/>
                  <a:ext cx="276882" cy="305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116" y="4859706"/>
                  <a:ext cx="276882" cy="3052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74" r="-4348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223261" y="4862451"/>
                  <a:ext cx="281122" cy="305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261" y="4862451"/>
                  <a:ext cx="281122" cy="3052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74" r="-4348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068090" y="4459823"/>
                  <a:ext cx="281122" cy="305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090" y="4459823"/>
                  <a:ext cx="281122" cy="3052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348" r="-2174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74832" y="5290889"/>
                  <a:ext cx="281122" cy="305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32" y="5290889"/>
                  <a:ext cx="281122" cy="3052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348" r="-2174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2589796" y="4038600"/>
            <a:ext cx="4440798" cy="770095"/>
            <a:chOff x="-76200" y="4293450"/>
            <a:chExt cx="4440798" cy="770095"/>
          </a:xfrm>
        </p:grpSpPr>
        <p:grpSp>
          <p:nvGrpSpPr>
            <p:cNvPr id="23" name="Group 22"/>
            <p:cNvGrpSpPr/>
            <p:nvPr/>
          </p:nvGrpSpPr>
          <p:grpSpPr>
            <a:xfrm>
              <a:off x="-76200" y="4293450"/>
              <a:ext cx="1485900" cy="715757"/>
              <a:chOff x="4076700" y="1295400"/>
              <a:chExt cx="1485900" cy="71575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524000" y="4632658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96622" y="4297901"/>
              <a:ext cx="1485900" cy="715757"/>
              <a:chOff x="4076700" y="1295400"/>
              <a:chExt cx="1485900" cy="71575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12434" y="4644326"/>
                  <a:ext cx="549766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434" y="4644326"/>
                  <a:ext cx="549766" cy="38145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693004" y="4647648"/>
                  <a:ext cx="67159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004" y="4647648"/>
                  <a:ext cx="671594" cy="3814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8223" y="5257800"/>
                <a:ext cx="920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23" y="5257800"/>
                <a:ext cx="92057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9357" y="4419600"/>
                <a:ext cx="1555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smtClean="0">
                    <a:latin typeface="+mj-lt"/>
                  </a:rPr>
                  <a:t>“trivial"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7" y="4419600"/>
                <a:ext cx="1555747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137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04596" y="5334000"/>
                <a:ext cx="839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6" y="5334000"/>
                <a:ext cx="83920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4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Symmetric tensor-networks and topological phases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Collaborators: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Ying Ran (Boston College) </a:t>
            </a:r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Panjin</a:t>
            </a:r>
            <a:r>
              <a:rPr lang="en-US" sz="1800" dirty="0" smtClean="0"/>
              <a:t> Kim, </a:t>
            </a:r>
            <a:r>
              <a:rPr lang="en-US" sz="1800" dirty="0" err="1" smtClean="0"/>
              <a:t>Hyungyong</a:t>
            </a:r>
            <a:r>
              <a:rPr lang="en-US" sz="1800" dirty="0" smtClean="0"/>
              <a:t> Lee, Jung </a:t>
            </a:r>
            <a:r>
              <a:rPr lang="en-US" sz="1800" dirty="0" err="1" smtClean="0"/>
              <a:t>Hoon</a:t>
            </a:r>
            <a:r>
              <a:rPr lang="en-US" sz="1800" dirty="0"/>
              <a:t> Han (</a:t>
            </a:r>
            <a:r>
              <a:rPr lang="en-US" sz="1800" dirty="0" err="1"/>
              <a:t>Sungkyunkwan</a:t>
            </a:r>
            <a:r>
              <a:rPr lang="en-US" sz="1800" dirty="0"/>
              <a:t> University</a:t>
            </a:r>
            <a:r>
              <a:rPr lang="en-US" sz="1800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Brayden Ware, Chao-Ming Jian, Michael </a:t>
            </a:r>
            <a:r>
              <a:rPr lang="en-US" sz="1800" dirty="0" err="1" smtClean="0"/>
              <a:t>Zaletel</a:t>
            </a:r>
            <a:r>
              <a:rPr lang="en-US" sz="1800" dirty="0" smtClean="0"/>
              <a:t> (</a:t>
            </a:r>
            <a:r>
              <a:rPr lang="en-US" sz="1800" dirty="0" err="1" smtClean="0"/>
              <a:t>Staionq</a:t>
            </a:r>
            <a:r>
              <a:rPr lang="en-US" sz="1800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References:</a:t>
            </a:r>
          </a:p>
          <a:p>
            <a:pPr lvl="1">
              <a:lnSpc>
                <a:spcPct val="160000"/>
              </a:lnSpc>
            </a:pPr>
            <a:r>
              <a:rPr lang="en-US" sz="1800" dirty="0"/>
              <a:t>arXiv: 1505.03171 </a:t>
            </a:r>
            <a:r>
              <a:rPr lang="en-US" sz="1800" dirty="0" smtClean="0"/>
              <a:t>, S. Jiang, Y. Ran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arXiv: 1509.04358, P. Kim, H. Lee, S. Jiang, B. Ware, C. Jian, M. </a:t>
            </a:r>
            <a:r>
              <a:rPr lang="en-US" sz="1800" dirty="0" err="1" smtClean="0"/>
              <a:t>Zaletel</a:t>
            </a:r>
            <a:r>
              <a:rPr lang="en-US" sz="1800" dirty="0" smtClean="0"/>
              <a:t>, J. Han, Y. Ran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arXiv</a:t>
            </a:r>
            <a:r>
              <a:rPr lang="en-US" sz="1800" dirty="0"/>
              <a:t>: </a:t>
            </a:r>
            <a:r>
              <a:rPr lang="en-US" sz="1800" dirty="0" smtClean="0"/>
              <a:t>1610.02024, S. Jiang, </a:t>
            </a:r>
            <a:r>
              <a:rPr lang="en-US" sz="1800" dirty="0"/>
              <a:t>P. Kim, J. Han, Y. </a:t>
            </a:r>
            <a:r>
              <a:rPr lang="en-US" sz="1800" dirty="0" smtClean="0"/>
              <a:t>Ran</a:t>
            </a:r>
          </a:p>
          <a:p>
            <a:pPr lvl="1">
              <a:lnSpc>
                <a:spcPct val="160000"/>
              </a:lnSpc>
            </a:pPr>
            <a:r>
              <a:rPr lang="en-US" sz="1800" dirty="0"/>
              <a:t>arXiv: </a:t>
            </a:r>
            <a:r>
              <a:rPr lang="en-US" sz="1800" dirty="0" smtClean="0"/>
              <a:t>1611.07652, S. Jiang, </a:t>
            </a:r>
            <a:r>
              <a:rPr lang="en-US" sz="1800" dirty="0"/>
              <a:t>Y. </a:t>
            </a:r>
            <a:r>
              <a:rPr lang="en-US" sz="1800" dirty="0" smtClean="0"/>
              <a:t>Ran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8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42517" y="1824425"/>
            <a:ext cx="1485900" cy="715757"/>
            <a:chOff x="4076700" y="1295400"/>
            <a:chExt cx="1485900" cy="7157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92100" y="1447800"/>
                <a:ext cx="666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1447800"/>
                <a:ext cx="66678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77900" y="1688068"/>
                <a:ext cx="69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900" y="1688068"/>
                <a:ext cx="6957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30300" y="2221468"/>
                <a:ext cx="69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300" y="2221468"/>
                <a:ext cx="6957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45385" y="2754868"/>
                <a:ext cx="69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85" y="2754868"/>
                <a:ext cx="69576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88185" y="2133600"/>
                <a:ext cx="69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85" y="2133600"/>
                <a:ext cx="69576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905000" y="1828800"/>
            <a:ext cx="1485900" cy="715757"/>
            <a:chOff x="4076700" y="1295400"/>
            <a:chExt cx="1485900" cy="71575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657600" y="22098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1997" y="3276600"/>
                <a:ext cx="7683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: representation of SU(2) symmetry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Local tensors are spin singlets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7" y="3276600"/>
                <a:ext cx="768325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341898" y="3733977"/>
            <a:ext cx="3116677" cy="2057400"/>
            <a:chOff x="1760123" y="4495800"/>
            <a:chExt cx="3116677" cy="2057400"/>
          </a:xfrm>
        </p:grpSpPr>
        <p:grpSp>
          <p:nvGrpSpPr>
            <p:cNvPr id="32" name="Group 31"/>
            <p:cNvGrpSpPr/>
            <p:nvPr/>
          </p:nvGrpSpPr>
          <p:grpSpPr>
            <a:xfrm>
              <a:off x="2601230" y="5105400"/>
              <a:ext cx="1485900" cy="715757"/>
              <a:chOff x="4076700" y="1295400"/>
              <a:chExt cx="1485900" cy="71575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046123" y="5372659"/>
                  <a:ext cx="830677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0⊕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123" y="5372659"/>
                  <a:ext cx="830677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88923" y="4799264"/>
                  <a:ext cx="830677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0⊕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923" y="4799264"/>
                  <a:ext cx="830677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760123" y="5332664"/>
                  <a:ext cx="830677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0⊕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123" y="5332664"/>
                  <a:ext cx="830677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232313" y="5942264"/>
                  <a:ext cx="830677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0⊕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313" y="5942264"/>
                  <a:ext cx="830677" cy="61093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210786" y="4495800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786" y="4495800"/>
                  <a:ext cx="370614" cy="61093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210583" y="3753641"/>
            <a:ext cx="2194009" cy="2057400"/>
            <a:chOff x="2222728" y="4495800"/>
            <a:chExt cx="2194009" cy="2057400"/>
          </a:xfrm>
        </p:grpSpPr>
        <p:grpSp>
          <p:nvGrpSpPr>
            <p:cNvPr id="44" name="Group 43"/>
            <p:cNvGrpSpPr/>
            <p:nvPr/>
          </p:nvGrpSpPr>
          <p:grpSpPr>
            <a:xfrm>
              <a:off x="2601230" y="5105400"/>
              <a:ext cx="1485900" cy="715757"/>
              <a:chOff x="4076700" y="1295400"/>
              <a:chExt cx="1485900" cy="71575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46123" y="5372659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123" y="5372659"/>
                  <a:ext cx="370614" cy="61093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822928" y="4692891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928" y="4692891"/>
                  <a:ext cx="370614" cy="61093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22728" y="5332664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2728" y="5332664"/>
                  <a:ext cx="370614" cy="61093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451328" y="5942264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328" y="5942264"/>
                  <a:ext cx="370614" cy="61093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210786" y="4495800"/>
                  <a:ext cx="37061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786" y="4495800"/>
                  <a:ext cx="370614" cy="61093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53672" y="4034275"/>
            <a:ext cx="1681874" cy="1554841"/>
            <a:chOff x="101567" y="4724400"/>
            <a:chExt cx="1681874" cy="155484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28600" y="4724400"/>
              <a:ext cx="1554841" cy="15548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101567" y="4724400"/>
              <a:ext cx="1554841" cy="15548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Natural emergence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𝐼𝐺𝐺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Tit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1000" y="3276600"/>
                <a:ext cx="76853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Minimal required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1600" dirty="0" smtClean="0"/>
                  <a:t> in spin-1/2 kagome system ~ no featureless symmetric phase  </a:t>
                </a:r>
                <a:r>
                  <a:rPr lang="en-US" sz="1200" dirty="0" smtClean="0"/>
                  <a:t>(Hasting-</a:t>
                </a:r>
                <a:r>
                  <a:rPr lang="en-US" sz="1200" dirty="0" err="1" smtClean="0"/>
                  <a:t>Oshikawa</a:t>
                </a:r>
                <a:r>
                  <a:rPr lang="en-US" sz="1200" dirty="0" smtClean="0"/>
                  <a:t>-</a:t>
                </a:r>
                <a:r>
                  <a:rPr lang="en-US" sz="1200" dirty="0" err="1" smtClean="0"/>
                  <a:t>Lieb</a:t>
                </a:r>
                <a:r>
                  <a:rPr lang="en-US" sz="1200" dirty="0" smtClean="0"/>
                  <a:t>-Schultz-</a:t>
                </a:r>
                <a:r>
                  <a:rPr lang="en-US" sz="1200" dirty="0" err="1" smtClean="0"/>
                  <a:t>Mattis</a:t>
                </a:r>
                <a:r>
                  <a:rPr lang="en-US" sz="1200" dirty="0" smtClean="0"/>
                  <a:t> theorem)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1600" dirty="0" smtClean="0"/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gauge theory (toric code),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𝐽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~ flux line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 4-fold GSD on torus: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768534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17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7106" y="1371600"/>
                <a:ext cx="2064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 spin rotation: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6" y="1371600"/>
                <a:ext cx="2064091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r="-29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68754" y="1977878"/>
            <a:ext cx="7484646" cy="1374922"/>
            <a:chOff x="668754" y="2130278"/>
            <a:chExt cx="7484646" cy="1374922"/>
          </a:xfrm>
        </p:grpSpPr>
        <p:grpSp>
          <p:nvGrpSpPr>
            <p:cNvPr id="58" name="Group 57"/>
            <p:cNvGrpSpPr/>
            <p:nvPr/>
          </p:nvGrpSpPr>
          <p:grpSpPr>
            <a:xfrm>
              <a:off x="668754" y="2263260"/>
              <a:ext cx="1485900" cy="715757"/>
              <a:chOff x="4076700" y="1295400"/>
              <a:chExt cx="1485900" cy="71575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464661" y="2602468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620949" y="2267711"/>
              <a:ext cx="1485900" cy="715757"/>
              <a:chOff x="4076700" y="1295400"/>
              <a:chExt cx="1485900" cy="71575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795945" y="2614136"/>
                  <a:ext cx="82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(−)</m:t>
                      </m:r>
                    </m:oMath>
                  </a14:m>
                  <a:r>
                    <a:rPr lang="en-US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945" y="2614136"/>
                  <a:ext cx="82105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83049" y="261745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049" y="2617458"/>
                  <a:ext cx="34015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995292" y="213027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292" y="2130278"/>
                  <a:ext cx="34015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430449" y="313586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449" y="3135868"/>
                  <a:ext cx="34015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675606" y="2206478"/>
                  <a:ext cx="2477794" cy="91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en-US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0 ⟩</m:t>
                            </m:r>
                          </m:e>
                        </m:mr>
                        <m:m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|↑ ⟩</m:t>
                            </m:r>
                          </m:e>
                        </m:mr>
                        <m:m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|↓ ⟩</m:t>
                            </m:r>
                          </m:e>
                        </m:mr>
                      </m:m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606" y="2206478"/>
                  <a:ext cx="2477794" cy="9161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Natural emergence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𝐼𝐺𝐺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it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352800" y="4992044"/>
            <a:ext cx="1637355" cy="1637356"/>
            <a:chOff x="5715000" y="1447801"/>
            <a:chExt cx="1981200" cy="198120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15000" y="17526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5029200" y="2438401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5486400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9435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64007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15000" y="22098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15000" y="26670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15000" y="31242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649669" y="4992045"/>
            <a:ext cx="120646" cy="1637355"/>
            <a:chOff x="3732724" y="2300988"/>
            <a:chExt cx="145982" cy="1981200"/>
          </a:xfrm>
        </p:grpSpPr>
        <p:cxnSp>
          <p:nvCxnSpPr>
            <p:cNvPr id="34" name="Straight Connector 33"/>
            <p:cNvCxnSpPr/>
            <p:nvPr/>
          </p:nvCxnSpPr>
          <p:spPr>
            <a:xfrm rot="16200000">
              <a:off x="2819400" y="3291588"/>
              <a:ext cx="19812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741293" y="25370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41292" y="29942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32724" y="34514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741291" y="39086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3445" y="4992044"/>
            <a:ext cx="1637355" cy="1637356"/>
            <a:chOff x="5715000" y="1447801"/>
            <a:chExt cx="1981200" cy="198120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15000" y="17526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5029200" y="2438401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5486400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59435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64007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15000" y="22098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715000" y="26670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15000" y="31242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2769650" y="5590226"/>
            <a:ext cx="251901" cy="1247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53612" y="54864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05200" y="4510756"/>
            <a:ext cx="937590" cy="307776"/>
            <a:chOff x="3669524" y="7050269"/>
            <a:chExt cx="1031349" cy="338554"/>
          </a:xfrm>
        </p:grpSpPr>
        <p:sp>
          <p:nvSpPr>
            <p:cNvPr id="90" name="Oval 89"/>
            <p:cNvSpPr/>
            <p:nvPr/>
          </p:nvSpPr>
          <p:spPr>
            <a:xfrm>
              <a:off x="3669524" y="7193041"/>
              <a:ext cx="113565" cy="1135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722720" y="7050269"/>
                  <a:ext cx="9781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: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𝑱</m:t>
                      </m:r>
                    </m:oMath>
                  </a14:m>
                  <a:r>
                    <a:rPr lang="en-US" sz="1600" dirty="0" smtClean="0"/>
                    <a:t> action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20" y="7050269"/>
                  <a:ext cx="978153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110" t="-6000" r="-12329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5638800" y="4992044"/>
            <a:ext cx="1637355" cy="1637356"/>
            <a:chOff x="6019800" y="2984863"/>
            <a:chExt cx="1981200" cy="1981201"/>
          </a:xfrm>
        </p:grpSpPr>
        <p:grpSp>
          <p:nvGrpSpPr>
            <p:cNvPr id="93" name="Group 92"/>
            <p:cNvGrpSpPr/>
            <p:nvPr/>
          </p:nvGrpSpPr>
          <p:grpSpPr>
            <a:xfrm>
              <a:off x="6019800" y="2984863"/>
              <a:ext cx="1981200" cy="1981201"/>
              <a:chOff x="5715000" y="1447801"/>
              <a:chExt cx="1981200" cy="1981201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5715000" y="1752600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6200000">
                <a:off x="5029200" y="2438401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5486400" y="2438402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>
                <a:off x="5943599" y="2438402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>
                <a:off x="6400799" y="2438402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715000" y="2209800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715000" y="2667000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715000" y="3124200"/>
                <a:ext cx="19812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>
              <a:off x="6553200" y="2986789"/>
              <a:ext cx="0" cy="91297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53200" y="3899762"/>
              <a:ext cx="457200" cy="28637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553200" y="4204062"/>
              <a:ext cx="457200" cy="28637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553200" y="4490439"/>
              <a:ext cx="0" cy="4572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484493" y="3220955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484493" y="3678155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84492" y="45944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13093" y="4278543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941693" y="4117432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713093" y="3973965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1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38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Topological excitations:</a:t>
            </a:r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1958" y="2968478"/>
            <a:ext cx="6327342" cy="1374922"/>
            <a:chOff x="771958" y="2968478"/>
            <a:chExt cx="6327342" cy="1374922"/>
          </a:xfrm>
        </p:grpSpPr>
        <p:grpSp>
          <p:nvGrpSpPr>
            <p:cNvPr id="5" name="Group 4"/>
            <p:cNvGrpSpPr/>
            <p:nvPr/>
          </p:nvGrpSpPr>
          <p:grpSpPr>
            <a:xfrm>
              <a:off x="2247900" y="3101460"/>
              <a:ext cx="1485900" cy="715757"/>
              <a:chOff x="4076700" y="1295400"/>
              <a:chExt cx="1485900" cy="71575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1958" y="3437346"/>
                  <a:ext cx="12092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(spinon)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58" y="3437346"/>
                  <a:ext cx="120924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667" r="-4545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4040755" y="3440668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97043" y="3105911"/>
              <a:ext cx="1485900" cy="715757"/>
              <a:chOff x="4076700" y="1295400"/>
              <a:chExt cx="1485900" cy="71575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372039" y="3452336"/>
                  <a:ext cx="82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(+)</m:t>
                      </m:r>
                    </m:oMath>
                  </a14:m>
                  <a:r>
                    <a:rPr lang="en-US" b="1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𝑱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039" y="3452336"/>
                  <a:ext cx="82105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81" r="-741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59143" y="345565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143" y="3455658"/>
                  <a:ext cx="34015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571386" y="296847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86" y="2968478"/>
                  <a:ext cx="34015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06543" y="3974068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543" y="3974068"/>
                  <a:ext cx="34015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000986" y="1752600"/>
            <a:ext cx="6098314" cy="1374922"/>
            <a:chOff x="1000986" y="1752600"/>
            <a:chExt cx="6098314" cy="1374922"/>
          </a:xfrm>
        </p:grpSpPr>
        <p:grpSp>
          <p:nvGrpSpPr>
            <p:cNvPr id="26" name="Group 25"/>
            <p:cNvGrpSpPr/>
            <p:nvPr/>
          </p:nvGrpSpPr>
          <p:grpSpPr>
            <a:xfrm>
              <a:off x="2244848" y="1885582"/>
              <a:ext cx="1485900" cy="715757"/>
              <a:chOff x="4076700" y="1295400"/>
              <a:chExt cx="1485900" cy="71575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040755" y="2224790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97043" y="1890033"/>
              <a:ext cx="1485900" cy="715757"/>
              <a:chOff x="4076700" y="1295400"/>
              <a:chExt cx="1485900" cy="71575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72039" y="2236458"/>
                  <a:ext cx="82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(−)</m:t>
                      </m:r>
                    </m:oMath>
                  </a14:m>
                  <a:r>
                    <a:rPr lang="en-US" b="1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𝑱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039" y="2236458"/>
                  <a:ext cx="82105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81" r="-74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759143" y="2239780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143" y="2239780"/>
                  <a:ext cx="34015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71386" y="1752600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86" y="1752600"/>
                  <a:ext cx="34015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006543" y="2758190"/>
                  <a:ext cx="340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543" y="2758190"/>
                  <a:ext cx="34015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00986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86" y="2286000"/>
                  <a:ext cx="37061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62000" y="4420576"/>
            <a:ext cx="3183513" cy="1142024"/>
            <a:chOff x="762000" y="4420576"/>
            <a:chExt cx="3183513" cy="1142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0" y="4659868"/>
                  <a:ext cx="11440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(vison)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659868"/>
                  <a:ext cx="114403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6557" r="-3723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>
              <a:off x="2667000" y="4725373"/>
              <a:ext cx="106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971800" y="4420576"/>
              <a:ext cx="0" cy="11420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429000" y="4420576"/>
              <a:ext cx="0" cy="11420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67000" y="5182573"/>
              <a:ext cx="106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3360293" y="4891787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863204" y="4956984"/>
              <a:ext cx="718196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2903093" y="48877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2531487" y="4753302"/>
                  <a:ext cx="4403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487" y="4753302"/>
                  <a:ext cx="44031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505200" y="4764970"/>
                  <a:ext cx="4403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764970"/>
                  <a:ext cx="44031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4665087" y="4663966"/>
                <a:ext cx="11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087" y="4663966"/>
                <a:ext cx="1157433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05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/>
          <p:cNvSpPr txBox="1">
            <a:spLocks/>
          </p:cNvSpPr>
          <p:nvPr/>
        </p:nvSpPr>
        <p:spPr>
          <a:xfrm>
            <a:off x="457200" y="57912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deconfined </a:t>
            </a:r>
            <a:r>
              <a:rPr lang="en-US" sz="1800" dirty="0" smtClean="0">
                <a:sym typeface="Wingdings" panose="05000000000000000000" pitchFamily="2" charset="2"/>
              </a:rPr>
              <a:t> spin liquid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confined  ordered phase (VBS, magnetic order)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Interpretation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𝑰𝑮𝑮</m:t>
                    </m:r>
                  </m:oMath>
                </a14:m>
                <a:endParaRPr lang="en-US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260" y="1905000"/>
                <a:ext cx="79318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i="1" dirty="0" smtClean="0">
                    <a:solidFill>
                      <a:srgbClr val="FF0000"/>
                    </a:solidFill>
                  </a:rPr>
                  <a:t>Tensor equations: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i="1" dirty="0" smtClean="0">
                    <a:solidFill>
                      <a:srgbClr val="FF0000"/>
                    </a:solidFill>
                  </a:rPr>
                  <a:t>interplay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between symmetries 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𝑰𝑮𝑮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0" y="1905000"/>
                <a:ext cx="7931880" cy="1200329"/>
              </a:xfrm>
              <a:prstGeom prst="rect">
                <a:avLst/>
              </a:prstGeom>
              <a:blipFill rotWithShape="1">
                <a:blip r:embed="rId2"/>
                <a:stretch>
                  <a:fillRect b="-6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3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4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400" b="1" i="1" dirty="0">
                    <a:solidFill>
                      <a:srgbClr val="0070C0"/>
                    </a:solidFill>
                  </a:rPr>
                  <a:t>Tensor equations: interplay between symmetries 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𝑰𝑮𝑮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itle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524000" y="1447800"/>
            <a:ext cx="4999220" cy="2971800"/>
            <a:chOff x="1524000" y="914400"/>
            <a:chExt cx="4999220" cy="29718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0" y="1047382"/>
              <a:ext cx="1485900" cy="715757"/>
              <a:chOff x="4076700" y="1295400"/>
              <a:chExt cx="1485900" cy="71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319907" y="1386590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76195" y="1051833"/>
              <a:ext cx="1485900" cy="715757"/>
              <a:chOff x="4076700" y="1295400"/>
              <a:chExt cx="1485900" cy="71575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23355" y="1398258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355" y="1398258"/>
                  <a:ext cx="618246" cy="3931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99251" y="1401580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251" y="1401580"/>
                  <a:ext cx="618246" cy="3931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11494" y="914400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494" y="914400"/>
                  <a:ext cx="618246" cy="3931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46651" y="1919990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6651" y="1919990"/>
                  <a:ext cx="618246" cy="3931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23556" y="1905000"/>
                  <a:ext cx="914353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556" y="1905000"/>
                  <a:ext cx="914353" cy="3808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97328" y="1905190"/>
                  <a:ext cx="113396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328" y="1905190"/>
                  <a:ext cx="1133965" cy="3808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1529723" y="2620471"/>
              <a:ext cx="1485900" cy="715757"/>
              <a:chOff x="4076700" y="1295400"/>
              <a:chExt cx="1485900" cy="71575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325630" y="2959679"/>
              <a:ext cx="356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=</a:t>
              </a:r>
              <a:endParaRPr lang="en-US" sz="2200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81918" y="2624922"/>
              <a:ext cx="1485900" cy="715757"/>
              <a:chOff x="4076700" y="1295400"/>
              <a:chExt cx="1485900" cy="71575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29078" y="2971347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78" y="2971347"/>
                  <a:ext cx="618246" cy="3931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904974" y="2974669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974" y="2974669"/>
                  <a:ext cx="618246" cy="3931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717217" y="2487489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217" y="2487489"/>
                  <a:ext cx="618246" cy="3931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2374" y="3493079"/>
                  <a:ext cx="6182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374" y="3493079"/>
                  <a:ext cx="618246" cy="39312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129279" y="3478089"/>
                  <a:ext cx="914353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279" y="3478089"/>
                  <a:ext cx="914353" cy="3808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003051" y="3478279"/>
                  <a:ext cx="113396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051" y="3478279"/>
                  <a:ext cx="1133965" cy="3808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4400" y="4793529"/>
                <a:ext cx="6037743" cy="18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translation form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group,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anose="05000000000000000000" pitchFamily="2" charset="2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Wingdings" panose="05000000000000000000" pitchFamily="2" charset="2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,)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50000"/>
                  </a:lnSpc>
                  <a:buFont typeface="Wingdings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𝜒𝜂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l</a:t>
                </a:r>
                <a:r>
                  <a:rPr lang="en-US" dirty="0" smtClean="0"/>
                  <a:t>eg 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93529"/>
                <a:ext cx="6037743" cy="1852495"/>
              </a:xfrm>
              <a:prstGeom prst="rect">
                <a:avLst/>
              </a:prstGeom>
              <a:blipFill rotWithShape="1">
                <a:blip r:embed="rId16"/>
                <a:stretch>
                  <a:fillRect l="-606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599"/>
                <a:ext cx="7620000" cy="4572001"/>
              </a:xfrm>
            </p:spPr>
            <p:txBody>
              <a:bodyPr>
                <a:normAutofit/>
              </a:bodyPr>
              <a:lstStyle/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2000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  <a:r>
                  <a:rPr lang="en-US" sz="1800" b="0" dirty="0" smtClean="0">
                    <a:latin typeface="Cambria Math"/>
                  </a:rPr>
                  <a:t>can always be set to 1 by redefining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𝑊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1800" dirty="0" smtClean="0"/>
                  <a:t> label </a:t>
                </a:r>
                <a:r>
                  <a:rPr lang="en-US" sz="1800" b="1" dirty="0" smtClean="0"/>
                  <a:t>symmetry fractionalization </a:t>
                </a:r>
                <a:r>
                  <a:rPr lang="en-US" sz="1800" dirty="0" smtClean="0"/>
                  <a:t>of spinon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sz="1800" b="0" dirty="0" smtClean="0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𝜂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sz="1600" b="1" i="1" dirty="0" smtClean="0">
                    <a:latin typeface="Cambria Math"/>
                  </a:rPr>
                  <a:t> </a:t>
                </a:r>
                <a:r>
                  <a:rPr lang="en-US" sz="1600" dirty="0" smtClean="0">
                    <a:latin typeface="Cambria Math"/>
                    <a:sym typeface="Wingdings" panose="05000000000000000000" pitchFamily="2" charset="2"/>
                  </a:rPr>
                  <a:t> zero flux spin liquid</a:t>
                </a:r>
                <a:endParaRPr lang="en-US" sz="1600" b="1" i="1" dirty="0" smtClean="0">
                  <a:latin typeface="Cambria Math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𝜂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</a:rPr>
                      <m:t>𝑱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en-US" sz="1600" dirty="0" smtClean="0"/>
                  <a:t> flux spin liquid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 smtClean="0"/>
                  <a:t>Solving equations by fixing gauge</a:t>
                </a: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1600" dirty="0"/>
                  <a:t>zero-flux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Wingdings" panose="05000000000000000000" pitchFamily="2" charset="2"/>
                  </a:rPr>
                  <a:t> tensors translation invariant</a:t>
                </a:r>
              </a:p>
              <a:p>
                <a:pPr marL="742950" lvl="1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1600" dirty="0"/>
                  <a:t>-flux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  <m:r>
                      <a:rPr lang="en-US" sz="1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𝑥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𝑖</m:t>
                    </m:r>
                    <m:r>
                      <a:rPr lang="en-US" sz="1600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Wingdings" panose="05000000000000000000" pitchFamily="2" charset="2"/>
                  </a:rPr>
                  <a:t> unit cell of tensors doubled</a:t>
                </a:r>
                <a:endParaRPr lang="en-US" sz="1600" dirty="0"/>
              </a:p>
              <a:p>
                <a:pPr lvl="2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599"/>
                <a:ext cx="7620000" cy="457200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Physical interpretation for tensor equations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-1595961" y="24490776"/>
            <a:ext cx="4441424" cy="2420646"/>
            <a:chOff x="1093321" y="38431266"/>
            <a:chExt cx="7378262" cy="4021269"/>
          </a:xfrm>
        </p:grpSpPr>
        <p:sp>
          <p:nvSpPr>
            <p:cNvPr id="88" name="Oval 87"/>
            <p:cNvSpPr/>
            <p:nvPr/>
          </p:nvSpPr>
          <p:spPr>
            <a:xfrm>
              <a:off x="1093321" y="38431266"/>
              <a:ext cx="7378262" cy="40212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876489" y="39676616"/>
              <a:ext cx="1126036" cy="1530567"/>
              <a:chOff x="4026992" y="39710911"/>
              <a:chExt cx="1126036" cy="153056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4026992" y="39710911"/>
                <a:ext cx="1126036" cy="1126036"/>
                <a:chOff x="4152498" y="39835588"/>
                <a:chExt cx="1126036" cy="1126036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4152498" y="39835588"/>
                  <a:ext cx="1126036" cy="11260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4684743" y="40367833"/>
                  <a:ext cx="61545" cy="61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9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7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48193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4017516" y="38678294"/>
              <a:ext cx="1126036" cy="1530567"/>
              <a:chOff x="4026992" y="39710911"/>
              <a:chExt cx="1126036" cy="1530567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4026992" y="39710911"/>
                <a:ext cx="1126036" cy="1126036"/>
                <a:chOff x="4152498" y="39835588"/>
                <a:chExt cx="1126036" cy="1126036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4152498" y="39835588"/>
                  <a:ext cx="1126036" cy="11260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684743" y="40367833"/>
                  <a:ext cx="61545" cy="61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7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49398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/>
            <p:cNvGrpSpPr/>
            <p:nvPr/>
          </p:nvGrpSpPr>
          <p:grpSpPr>
            <a:xfrm>
              <a:off x="6206422" y="39093492"/>
              <a:ext cx="1126036" cy="1530567"/>
              <a:chOff x="4026992" y="39710911"/>
              <a:chExt cx="1126036" cy="1530567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4026992" y="39710911"/>
                <a:ext cx="1126036" cy="1126036"/>
                <a:chOff x="4152498" y="39835588"/>
                <a:chExt cx="1126036" cy="1126036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4152498" y="39835588"/>
                  <a:ext cx="1126036" cy="11260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684743" y="40367833"/>
                  <a:ext cx="61545" cy="61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8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7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r="-47619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4069360" y="40750316"/>
              <a:ext cx="1126036" cy="1530567"/>
              <a:chOff x="4026992" y="39710911"/>
              <a:chExt cx="1126036" cy="153056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4026992" y="39710911"/>
                <a:ext cx="1126036" cy="1126036"/>
                <a:chOff x="4152498" y="39835588"/>
                <a:chExt cx="1126036" cy="1126036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52498" y="39835588"/>
                  <a:ext cx="1126036" cy="11260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684743" y="40367833"/>
                  <a:ext cx="61545" cy="61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54" y="40242491"/>
                    <a:ext cx="104200" cy="27699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r="-9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700" b="0" i="1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7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5993" y="40887535"/>
                    <a:ext cx="509847" cy="3539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r="-48810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3" name="TextBox 92"/>
            <p:cNvSpPr txBox="1"/>
            <p:nvPr/>
          </p:nvSpPr>
          <p:spPr>
            <a:xfrm>
              <a:off x="6135082" y="41158785"/>
              <a:ext cx="996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0839" y="5142315"/>
            <a:ext cx="1828800" cy="1375984"/>
            <a:chOff x="6019800" y="3119816"/>
            <a:chExt cx="1828800" cy="1375984"/>
          </a:xfrm>
        </p:grpSpPr>
        <p:grpSp>
          <p:nvGrpSpPr>
            <p:cNvPr id="37" name="Group 36"/>
            <p:cNvGrpSpPr/>
            <p:nvPr/>
          </p:nvGrpSpPr>
          <p:grpSpPr>
            <a:xfrm>
              <a:off x="6019800" y="3123669"/>
              <a:ext cx="457200" cy="457200"/>
              <a:chOff x="5943600" y="2964011"/>
              <a:chExt cx="457200" cy="4572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6477000" y="3123668"/>
              <a:ext cx="457200" cy="457200"/>
              <a:chOff x="6096000" y="3116411"/>
              <a:chExt cx="457200" cy="4572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6477000" y="3580539"/>
              <a:ext cx="457200" cy="457200"/>
              <a:chOff x="6096000" y="3116411"/>
              <a:chExt cx="457200" cy="4572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6477000" y="4036130"/>
              <a:ext cx="457200" cy="457200"/>
              <a:chOff x="6096000" y="3116411"/>
              <a:chExt cx="457200" cy="4572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019800" y="3578930"/>
              <a:ext cx="457200" cy="457200"/>
              <a:chOff x="5943600" y="2964011"/>
              <a:chExt cx="4572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019800" y="4036130"/>
              <a:ext cx="457200" cy="457200"/>
              <a:chOff x="5943600" y="2964011"/>
              <a:chExt cx="457200" cy="4572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932965" y="3123669"/>
              <a:ext cx="457200" cy="457200"/>
              <a:chOff x="5943600" y="2964011"/>
              <a:chExt cx="4572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6932965" y="3578930"/>
              <a:ext cx="457200" cy="457200"/>
              <a:chOff x="5943600" y="2964011"/>
              <a:chExt cx="457200" cy="457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6932965" y="4036130"/>
              <a:ext cx="457200" cy="457200"/>
              <a:chOff x="5943600" y="2964011"/>
              <a:chExt cx="4572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5943600" y="3192611"/>
                <a:ext cx="457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390165" y="3119816"/>
              <a:ext cx="457200" cy="457200"/>
              <a:chOff x="6096000" y="3125079"/>
              <a:chExt cx="457200" cy="4572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096000" y="3353679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096000" y="3353679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7391400" y="3583009"/>
              <a:ext cx="457200" cy="457200"/>
              <a:chOff x="6096000" y="3116411"/>
              <a:chExt cx="4572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7391400" y="4038600"/>
              <a:ext cx="457200" cy="457200"/>
              <a:chOff x="6096000" y="3116411"/>
              <a:chExt cx="457200" cy="4572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6096000" y="3345011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86200" y="5607302"/>
                <a:ext cx="1343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-flux class</a:t>
                </a:r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07302"/>
                <a:ext cx="1343766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6667" r="-318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6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Symmetry fractionalization from tensor equations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7620000" cy="1567434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lnSpc>
                    <a:spcPct val="160000"/>
                  </a:lnSpc>
                  <a:buNone/>
                </a:pPr>
                <a:r>
                  <a:rPr lang="en-US" sz="20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, trivial SET</a:t>
                </a:r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carries fractional “translational” quantum number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7620000" cy="1567434"/>
              </a:xfrm>
              <a:blipFill rotWithShape="1">
                <a:blip r:embed="rId3"/>
                <a:stretch>
                  <a:fillRect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447800" y="3733800"/>
            <a:ext cx="1524000" cy="1524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76772" y="4352771"/>
            <a:ext cx="286057" cy="2860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733799"/>
            <a:ext cx="1524000" cy="1524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66771" y="4352771"/>
            <a:ext cx="286057" cy="2860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3352800"/>
            <a:ext cx="0" cy="61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33828" y="4495800"/>
            <a:ext cx="6189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09799" y="5019828"/>
            <a:ext cx="0" cy="618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66800" y="4495800"/>
            <a:ext cx="618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19800" y="3352800"/>
            <a:ext cx="0" cy="61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543828" y="4495800"/>
            <a:ext cx="6189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19799" y="5019828"/>
            <a:ext cx="0" cy="618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876800" y="4495800"/>
            <a:ext cx="618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31" y="2980326"/>
                <a:ext cx="1851469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1" y="2980326"/>
                <a:ext cx="1851469" cy="372474"/>
              </a:xfrm>
              <a:prstGeom prst="rect">
                <a:avLst/>
              </a:prstGeom>
              <a:blipFill rotWithShape="1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276600" y="4297004"/>
                <a:ext cx="335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297004"/>
                <a:ext cx="33502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62000" y="4298430"/>
                <a:ext cx="335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98430"/>
                <a:ext cx="33502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027173" y="5638800"/>
                <a:ext cx="335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73" y="5638800"/>
                <a:ext cx="33502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886200" y="423722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45526" y="4237220"/>
                <a:ext cx="54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26" y="4237220"/>
                <a:ext cx="5421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209800" y="44958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95800"/>
                <a:ext cx="36125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872887"/>
            <a:ext cx="2667000" cy="7228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symmetries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of the model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1000" y="886231"/>
                <a:ext cx="2286000" cy="67659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𝐼𝐺𝐺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86231"/>
                <a:ext cx="2286000" cy="6765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1" y="3645932"/>
                <a:ext cx="30480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gauge inequivalent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(crude classes)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645932"/>
                <a:ext cx="3048000" cy="990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3124200" y="1072423"/>
            <a:ext cx="817812" cy="3231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55735" y="6858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1113" y="2099723"/>
                <a:ext cx="4477087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L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ist tensor equations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3" y="2099723"/>
                <a:ext cx="4477087" cy="99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6802188" y="1070122"/>
            <a:ext cx="817812" cy="3231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980906" y="2433440"/>
            <a:ext cx="3020094" cy="3231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5400" y="2164830"/>
                <a:ext cx="2702471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by fixing gauge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164830"/>
                <a:ext cx="2702471" cy="391902"/>
              </a:xfrm>
              <a:prstGeom prst="rect">
                <a:avLst/>
              </a:prstGeom>
              <a:blipFill rotWithShape="1">
                <a:blip r:embed="rId6"/>
                <a:stretch>
                  <a:fillRect l="-2032" t="-4688" r="-1129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3389450" y="3979649"/>
            <a:ext cx="2020750" cy="3231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05200" y="3675912"/>
                <a:ext cx="1716560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∘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675912"/>
                <a:ext cx="1716560" cy="391902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562600" y="3645932"/>
            <a:ext cx="2743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constraint sub-Hilbert space for every class (generic wavefunctions)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5524" y="5486400"/>
            <a:ext cx="2343875" cy="3231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620" y="5107813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tensor numerics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24200" y="5152682"/>
            <a:ext cx="30480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etermine </a:t>
            </a:r>
            <a:r>
              <a:rPr lang="en-US" altLang="zh-CN" dirty="0" smtClean="0">
                <a:solidFill>
                  <a:srgbClr val="002060"/>
                </a:solidFill>
              </a:rPr>
              <a:t>quantum phase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14" grpId="0" animBg="1"/>
      <p:bldP spid="15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267200" cy="312597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Kagome symmetry transformation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2743200" cy="5751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7" y="1902412"/>
            <a:ext cx="2270028" cy="177201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5" y="3673898"/>
            <a:ext cx="1948040" cy="1717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5389602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dirty="0" smtClean="0"/>
              <a:t>……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3" y="4675888"/>
            <a:ext cx="3276600" cy="21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Kagome Heisenberg model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14" y="1457980"/>
            <a:ext cx="2219325" cy="2057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71600" y="4597097"/>
            <a:ext cx="1268108" cy="610847"/>
            <a:chOff x="4076700" y="1295400"/>
            <a:chExt cx="1485900" cy="71575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1692" y="4304951"/>
                <a:ext cx="668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𝑑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92" y="4304951"/>
                <a:ext cx="66845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76400" y="5219351"/>
                <a:ext cx="169475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𝐷</m:t>
                      </m:r>
                      <m:r>
                        <a:rPr lang="en-US" sz="1400" i="1" smtClean="0">
                          <a:latin typeface="Cambria Math"/>
                        </a:rPr>
                        <m:t>=6</m:t>
                      </m:r>
                      <m:r>
                        <a:rPr lang="en-US" sz="1400" b="0" i="0" smtClean="0">
                          <a:latin typeface="Cambria Math"/>
                        </a:rPr>
                        <m:t> (0</m:t>
                      </m:r>
                      <m:r>
                        <a:rPr lang="en-US" sz="1400" b="0" i="1" smtClean="0">
                          <a:latin typeface="Cambria Math"/>
                        </a:rPr>
                        <m:t>⊕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⊕1</m:t>
                      </m:r>
                      <m:r>
                        <a:rPr lang="en-US" sz="1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19351"/>
                <a:ext cx="1694759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" y="1295400"/>
                <a:ext cx="3925905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5438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marL="297180" lvl="1">
                  <a:lnSpc>
                    <a:spcPct val="150000"/>
                  </a:lnSpc>
                </a:pPr>
                <a:r>
                  <a:rPr lang="en-US" sz="1600" dirty="0" smtClean="0"/>
                  <a:t>“</a:t>
                </a:r>
                <a:r>
                  <a:rPr lang="en-US" sz="1600" dirty="0"/>
                  <a:t>weak SPT” index, </a:t>
                </a:r>
                <a:r>
                  <a:rPr lang="en-US" sz="1600" dirty="0" smtClean="0"/>
                  <a:t>2D </a:t>
                </a:r>
                <a:r>
                  <a:rPr lang="en-US" sz="1600" dirty="0"/>
                  <a:t>AKLT like </a:t>
                </a:r>
                <a:r>
                  <a:rPr lang="en-US" sz="1600" dirty="0" smtClean="0"/>
                  <a:t>physics</a:t>
                </a:r>
                <a:endParaRPr lang="en-US" sz="1600" dirty="0">
                  <a:ea typeface="Cambria Math"/>
                </a:endParaRPr>
              </a:p>
              <a:p>
                <a:pPr marL="75438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297180" lvl="1">
                  <a:lnSpc>
                    <a:spcPct val="150000"/>
                  </a:lnSpc>
                </a:pPr>
                <a:r>
                  <a:rPr lang="en-US" sz="1600" dirty="0" smtClean="0"/>
                  <a:t>label </a:t>
                </a:r>
                <a:r>
                  <a:rPr lang="en-US" sz="1600" dirty="0"/>
                  <a:t>symmetry fractionalization of </a:t>
                </a:r>
                <a:r>
                  <a:rPr lang="en-US" sz="1600" dirty="0" smtClean="0"/>
                  <a:t>spinon-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QSL member phase.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3925905" cy="2769989"/>
              </a:xfrm>
              <a:prstGeom prst="rect">
                <a:avLst/>
              </a:prstGeom>
              <a:blipFill rotWithShape="1">
                <a:blip r:embed="rId6"/>
                <a:stretch>
                  <a:fillRect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6161" y="4343400"/>
                <a:ext cx="4120039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dirty="0" smtClean="0"/>
                  <a:t>, can realize </a:t>
                </a:r>
                <a:r>
                  <a:rPr lang="en-US" b="1" dirty="0" smtClean="0"/>
                  <a:t>four</a:t>
                </a:r>
                <a:r>
                  <a:rPr lang="en-US" dirty="0" smtClean="0"/>
                  <a:t> classes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Unconstraint: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𝟓𝟎𝟎𝟎</m:t>
                    </m:r>
                  </m:oMath>
                </a14:m>
                <a:endParaRPr lang="en-US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Constraint: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𝑐𝑜𝑛𝑠𝑡𝑟𝑎𝑖𝑛𝑡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𝟏𝟗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61" y="4343400"/>
                <a:ext cx="4120039" cy="1338828"/>
              </a:xfrm>
              <a:prstGeom prst="rect">
                <a:avLst/>
              </a:prstGeom>
              <a:blipFill rotWithShape="1">
                <a:blip r:embed="rId7"/>
                <a:stretch>
                  <a:fillRect l="-1331" b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&amp; Introduction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Spin liquids on the kagome lattice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SPT phases &amp; anyon condensation</a:t>
            </a:r>
          </a:p>
          <a:p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Outline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Focus on infinite PEPS (iPEPS)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Optimization 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ym typeface="Wingdings" panose="05000000000000000000" pitchFamily="2" charset="2"/>
              </a:rPr>
              <a:t>M</a:t>
            </a:r>
            <a:r>
              <a:rPr lang="en-US" sz="1800" dirty="0" smtClean="0">
                <a:sym typeface="Wingdings" panose="05000000000000000000" pitchFamily="2" charset="2"/>
              </a:rPr>
              <a:t>inimize “approximate” energy densities within constrained Hilbert spaces of four promising classes </a:t>
            </a:r>
            <a:r>
              <a:rPr lang="en-US" sz="1800" dirty="0" smtClean="0">
                <a:sym typeface="Wingdings" panose="05000000000000000000" pitchFamily="2" charset="2"/>
              </a:rPr>
              <a:t>(modified </a:t>
            </a:r>
            <a:r>
              <a:rPr lang="en-US" sz="1800" dirty="0">
                <a:sym typeface="Wingdings" panose="05000000000000000000" pitchFamily="2" charset="2"/>
              </a:rPr>
              <a:t>s</a:t>
            </a:r>
            <a:r>
              <a:rPr lang="en-US" sz="1800" dirty="0" smtClean="0"/>
              <a:t>imple </a:t>
            </a:r>
            <a:r>
              <a:rPr lang="en-US" sz="1800" dirty="0"/>
              <a:t>update </a:t>
            </a:r>
            <a:r>
              <a:rPr lang="en-US" sz="1800" dirty="0" smtClean="0"/>
              <a:t>method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Measurement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Measure energy density accurately for the optimized state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Tensor RG + variational Monte Carlo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Symmetric iPEPS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algorithm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" y="5334000"/>
                <a:ext cx="7419732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8×8×3</m:t>
                    </m:r>
                  </m:oMath>
                </a14:m>
                <a:r>
                  <a:rPr lang="en-US" dirty="0" smtClean="0"/>
                  <a:t> lattice size,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𝟒𝟑𝟔𝟔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dirty="0"/>
                  <a:t>, comparable to DMRG </a:t>
                </a:r>
                <a:r>
                  <a:rPr lang="en-US" dirty="0" smtClean="0"/>
                  <a:t>result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zero-flux classes have competing energy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0"/>
                <a:ext cx="7419732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49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92830" y="5968425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Which class?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1400"/>
            <a:ext cx="5261841" cy="38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Energy densities for optimal state of four classes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9729" y="3048000"/>
                <a:ext cx="2378471" cy="117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sz="1600" dirty="0" smtClean="0"/>
                  <a:t> ~ virtual states kept when performing tensor contraction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29" y="3048000"/>
                <a:ext cx="2378471" cy="1179309"/>
              </a:xfrm>
              <a:prstGeom prst="rect">
                <a:avLst/>
              </a:prstGeom>
              <a:blipFill rotWithShape="1">
                <a:blip r:embed="rId5"/>
                <a:stretch>
                  <a:fillRect l="-1279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4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Competing spin liquids?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Two possibilities:</a:t>
            </a:r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Their energy densities are different. But our numerics is not good enough to distinguish them.</a:t>
            </a:r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They indeed share degenerate energy. Any physical reason?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3814" y="4191000"/>
            <a:ext cx="4815724" cy="2348017"/>
            <a:chOff x="-216940" y="3438311"/>
            <a:chExt cx="5827027" cy="2841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400" y="3438311"/>
              <a:ext cx="2057400" cy="16304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216940" y="4298297"/>
                  <a:ext cx="2512217" cy="796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𝑈</m:t>
                      </m:r>
                      <m:r>
                        <a:rPr lang="en-US" sz="1400" b="0" i="1" smtClean="0">
                          <a:latin typeface="Cambria Math"/>
                        </a:rPr>
                        <m:t>(1)</m:t>
                      </m:r>
                    </m:oMath>
                  </a14:m>
                  <a:r>
                    <a:rPr lang="en-US" sz="1400" dirty="0" smtClean="0"/>
                    <a:t> Dirac spin liquid?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1050" dirty="0" smtClean="0"/>
                    <a:t>(Ran, </a:t>
                  </a:r>
                  <a:r>
                    <a:rPr lang="en-US" sz="1050" dirty="0" err="1" smtClean="0"/>
                    <a:t>Hermele</a:t>
                  </a:r>
                  <a:r>
                    <a:rPr lang="en-US" sz="1050" dirty="0" smtClean="0"/>
                    <a:t>, Lee, Wen)</a:t>
                  </a:r>
                  <a:endParaRPr lang="en-US" sz="105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940" y="4298297"/>
                  <a:ext cx="2512217" cy="7960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2803386" y="5068801"/>
              <a:ext cx="790714" cy="7907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H="1">
              <a:off x="3594100" y="5068801"/>
              <a:ext cx="790714" cy="7907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Arrow 7"/>
            <p:cNvSpPr/>
            <p:nvPr/>
          </p:nvSpPr>
          <p:spPr>
            <a:xfrm>
              <a:off x="1114286" y="3968703"/>
              <a:ext cx="1066800" cy="26086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 rot="2700000">
              <a:off x="3703984" y="5242745"/>
              <a:ext cx="836370" cy="316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Higgs II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900000" flipH="1">
              <a:off x="2684414" y="5256845"/>
              <a:ext cx="778181" cy="316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Higgs I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28686" y="5907001"/>
              <a:ext cx="1220417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z</a:t>
              </a:r>
              <a:r>
                <a:rPr lang="en-US" sz="1400" dirty="0" smtClean="0"/>
                <a:t>ero-flux I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3732" y="5907001"/>
              <a:ext cx="1294124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zero-flux II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29540" y="5343311"/>
              <a:ext cx="1280547" cy="316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50" dirty="0" smtClean="0"/>
                <a:t>(Lu, Ran, Lee)</a:t>
              </a:r>
              <a:endParaRPr lang="en-US" sz="105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87227" y="4267200"/>
            <a:ext cx="28947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Future work: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Long-range behavior?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Excitation spectrum?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More advanced optimization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 &amp; Introduction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Spin liquids on the kagome lattice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SPT phases &amp; anyon condensation</a:t>
            </a:r>
          </a:p>
          <a:p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Outline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43124" y="1371600"/>
                <a:ext cx="5148076" cy="1713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Symmetry Protected Topological Phases (SPT)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gapped symmetric phase under 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𝑆𝐺</m:t>
                    </m:r>
                  </m:oMath>
                </a14:m>
                <a:endParaRPr lang="en-US" b="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trivial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𝑆𝐺</m:t>
                    </m:r>
                  </m:oMath>
                </a14:m>
                <a:r>
                  <a:rPr lang="en-US" dirty="0" smtClean="0"/>
                  <a:t> explicitly broken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nontrivial edge states</a:t>
                </a:r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4" y="1371600"/>
                <a:ext cx="5148076" cy="1713354"/>
              </a:xfrm>
              <a:prstGeom prst="rect">
                <a:avLst/>
              </a:prstGeom>
              <a:blipFill rotWithShape="1">
                <a:blip r:embed="rId4"/>
                <a:stretch>
                  <a:fillRect l="-947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283255" y="3733800"/>
            <a:ext cx="4136345" cy="1447800"/>
            <a:chOff x="381000" y="3352800"/>
            <a:chExt cx="4136345" cy="1447800"/>
          </a:xfrm>
        </p:grpSpPr>
        <p:grpSp>
          <p:nvGrpSpPr>
            <p:cNvPr id="62" name="Group 61"/>
            <p:cNvGrpSpPr/>
            <p:nvPr/>
          </p:nvGrpSpPr>
          <p:grpSpPr>
            <a:xfrm>
              <a:off x="762000" y="3886200"/>
              <a:ext cx="3347804" cy="304800"/>
              <a:chOff x="838200" y="4724400"/>
              <a:chExt cx="3347804" cy="3048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838200" y="4724400"/>
                <a:ext cx="629752" cy="304800"/>
                <a:chOff x="1361524" y="3048000"/>
                <a:chExt cx="629752" cy="3048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61524" y="3048000"/>
                  <a:ext cx="629752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5240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7526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747576" y="4724400"/>
                <a:ext cx="629752" cy="304800"/>
                <a:chOff x="1361524" y="3048000"/>
                <a:chExt cx="629752" cy="3048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361524" y="3048000"/>
                  <a:ext cx="629752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5240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7526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651928" y="4724400"/>
                <a:ext cx="629752" cy="304800"/>
                <a:chOff x="1361524" y="3048000"/>
                <a:chExt cx="629752" cy="3048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361524" y="3048000"/>
                  <a:ext cx="629752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5240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7526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556252" y="4724400"/>
                <a:ext cx="629752" cy="304800"/>
                <a:chOff x="1361524" y="3048000"/>
                <a:chExt cx="629752" cy="3048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361524" y="3048000"/>
                  <a:ext cx="629752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240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752600" y="31623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2214852" y="4876800"/>
                <a:ext cx="60457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305476" y="4876800"/>
                <a:ext cx="60457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119204" y="4876800"/>
                <a:ext cx="60457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219200" y="3352800"/>
                  <a:ext cx="2345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b="1" dirty="0" smtClean="0"/>
                    <a:t> Haldane chain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352800"/>
                  <a:ext cx="234551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55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>
            <a:xfrm flipV="1">
              <a:off x="762000" y="4114800"/>
              <a:ext cx="173635" cy="302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81000" y="4317134"/>
                  <a:ext cx="798617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spin-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4317134"/>
                  <a:ext cx="798617" cy="4834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107" b="-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718728" y="4297795"/>
                  <a:ext cx="798617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spin-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728" y="4297795"/>
                  <a:ext cx="798617" cy="4834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870" b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H="1" flipV="1">
              <a:off x="3941165" y="4114800"/>
              <a:ext cx="173635" cy="302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24731" y="5040868"/>
                <a:ext cx="2180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Protected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31" y="5040868"/>
                <a:ext cx="21804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235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82" y="3494186"/>
            <a:ext cx="2133601" cy="154602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257800" y="30480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 Spin Hall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25726" y="5105400"/>
                <a:ext cx="1794274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Protected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726" y="5105400"/>
                <a:ext cx="1794274" cy="373179"/>
              </a:xfrm>
              <a:prstGeom prst="rect">
                <a:avLst/>
              </a:prstGeom>
              <a:blipFill rotWithShape="1">
                <a:blip r:embed="rId12"/>
                <a:stretch>
                  <a:fillRect l="-3061" t="-491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C</a:t>
            </a:r>
            <a:r>
              <a:rPr lang="en-US" sz="2800" b="1" i="1" dirty="0" smtClean="0">
                <a:solidFill>
                  <a:srgbClr val="0070C0"/>
                </a:solidFill>
              </a:rPr>
              <a:t>ohomological SPT phases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7620000" cy="50711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0" dirty="0" smtClean="0"/>
                  <a:t>In our framework, SPT: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𝑆𝐺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(not complete)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𝑆𝐺</m:t>
                    </m:r>
                  </m:oMath>
                </a14:m>
                <a:r>
                  <a:rPr lang="en-US" sz="1600" b="1" dirty="0" smtClean="0"/>
                  <a:t>: on-site</a:t>
                </a:r>
                <a:r>
                  <a:rPr lang="en-US" sz="1600" dirty="0" smtClean="0"/>
                  <a:t> and </a:t>
                </a:r>
                <a:r>
                  <a:rPr lang="en-US" sz="1600" b="1" dirty="0" smtClean="0"/>
                  <a:t>lattice symmetries</a:t>
                </a:r>
                <a:r>
                  <a:rPr lang="en-US" sz="1600" dirty="0"/>
                  <a:t> </a:t>
                </a:r>
                <a:r>
                  <a:rPr lang="en-US" sz="1200" dirty="0" smtClean="0"/>
                  <a:t>(onsite </a:t>
                </a:r>
                <a:r>
                  <a:rPr lang="en-US" sz="1200" dirty="0"/>
                  <a:t>symmetries (Chen, Liu, </a:t>
                </a:r>
                <a:r>
                  <a:rPr lang="en-US" sz="1200" dirty="0" err="1"/>
                  <a:t>Gu</a:t>
                </a:r>
                <a:r>
                  <a:rPr lang="en-US" sz="1200" dirty="0"/>
                  <a:t>, Wen</a:t>
                </a:r>
                <a:r>
                  <a:rPr lang="en-US" sz="1200" dirty="0" smtClean="0"/>
                  <a:t>))</a:t>
                </a:r>
                <a:endParaRPr lang="en-US" sz="1300" dirty="0" smtClean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600" dirty="0" smtClean="0"/>
                  <a:t>(mirror) act as complex conjugate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𝑈</m:t>
                    </m:r>
                    <m:r>
                      <a:rPr lang="en-US" sz="1600" b="0" i="1" smtClean="0">
                        <a:latin typeface="Cambria Math"/>
                      </a:rPr>
                      <m:t>(1)</m:t>
                    </m:r>
                  </m:oMath>
                </a14:m>
                <a:endParaRPr lang="en-US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Example: </a:t>
                </a:r>
                <a:endParaRPr lang="en-US" sz="18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1d,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 ,</m:t>
                    </m:r>
                    <m:r>
                      <a:rPr lang="en-US" sz="1600" i="1">
                        <a:latin typeface="Cambria Math"/>
                      </a:rPr>
                      <m:t>𝑈</m:t>
                    </m:r>
                    <m:r>
                      <a:rPr lang="en-US" sz="1600" i="1">
                        <a:latin typeface="Cambria Math"/>
                      </a:rPr>
                      <m:t>(1))=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 ,</m:t>
                    </m:r>
                    <m:r>
                      <a:rPr lang="en-US" sz="1600" i="1">
                        <a:latin typeface="Cambria Math"/>
                      </a:rPr>
                      <m:t>𝑈</m:t>
                    </m:r>
                    <m:r>
                      <a:rPr lang="en-US" sz="1600" i="1">
                        <a:latin typeface="Cambria Math"/>
                      </a:rPr>
                      <m:t>(1))=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sym typeface="Wingdings" panose="05000000000000000000" pitchFamily="2" charset="2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, </a:t>
                </a:r>
                <a:r>
                  <a:rPr lang="en-US" sz="1600" dirty="0"/>
                  <a:t>the “Haldane phase</a:t>
                </a:r>
                <a:r>
                  <a:rPr lang="en-US" sz="1600" dirty="0" smtClean="0"/>
                  <a:t>”</a:t>
                </a:r>
                <a:endParaRPr lang="en-US" sz="16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2d,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</m:t>
                    </m:r>
                    <m:r>
                      <a:rPr lang="en-US" sz="1600" b="0" i="1" smtClean="0">
                        <a:latin typeface="Cambria Math"/>
                      </a:rPr>
                      <m:t> &amp; </m:t>
                    </m:r>
                    <m:r>
                      <a:rPr lang="en-US" sz="1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𝑇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×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𝑈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Generic wavefunctions (constrained tensor Hilbert space) for every class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A by-product: a general connection between (conventional) SET and SPT phases in 2D.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7620000" cy="507111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C</a:t>
            </a:r>
            <a:r>
              <a:rPr lang="en-US" sz="2800" b="1" i="1" smtClean="0">
                <a:solidFill>
                  <a:srgbClr val="0070C0"/>
                </a:solidFill>
              </a:rPr>
              <a:t>ohomological </a:t>
            </a:r>
            <a:r>
              <a:rPr lang="en-US" sz="2800" b="1" i="1" dirty="0" smtClean="0">
                <a:solidFill>
                  <a:srgbClr val="0070C0"/>
                </a:solidFill>
              </a:rPr>
              <a:t>SPT phases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SPT from tensor networks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220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SPT has no intrinsic topological order </a:t>
                </a:r>
                <a:r>
                  <a:rPr lang="en-US" dirty="0" smtClean="0">
                    <a:sym typeface="Wingdings" panose="05000000000000000000" pitchFamily="2" charset="2"/>
                  </a:rPr>
                  <a:t> trivial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𝐼𝐺𝐺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22046"/>
              </a:xfrm>
              <a:blipFill rotWithShape="1">
                <a:blip r:embed="rId3"/>
                <a:stretch>
                  <a:fillRect t="-1884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43000" y="2560843"/>
            <a:ext cx="1485900" cy="715757"/>
            <a:chOff x="4076700" y="1295400"/>
            <a:chExt cx="1485900" cy="7157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286229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43300" y="2527541"/>
            <a:ext cx="1485900" cy="715757"/>
            <a:chOff x="4076700" y="1295400"/>
            <a:chExt cx="1485900" cy="71575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68057" y="2907268"/>
                <a:ext cx="447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57" y="2907268"/>
                <a:ext cx="44717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35647" y="2908518"/>
                <a:ext cx="477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647" y="2908518"/>
                <a:ext cx="4771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55009" y="2373868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09" y="2373868"/>
                <a:ext cx="49398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06580" y="3364468"/>
                <a:ext cx="494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80" y="3364468"/>
                <a:ext cx="49481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81774" y="2590800"/>
                <a:ext cx="2700226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loop of phases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74" y="2590800"/>
                <a:ext cx="2700226" cy="466153"/>
              </a:xfrm>
              <a:prstGeom prst="rect">
                <a:avLst/>
              </a:prstGeom>
              <a:blipFill rotWithShape="1">
                <a:blip r:embed="rId8"/>
                <a:stretch>
                  <a:fillRect l="-12415" t="-75000" r="-1129" b="-148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5231" y="3962400"/>
                <a:ext cx="51129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Conclusion: trivial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2000" dirty="0" smtClean="0"/>
                  <a:t> are only able to construct “weak SPT”(such as 2D AKLT). For “strong SPT”, one needs a richer structure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2000" dirty="0" smtClean="0"/>
                  <a:t>: “matrix plaquette”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31" y="3962400"/>
                <a:ext cx="5112969" cy="1938992"/>
              </a:xfrm>
              <a:prstGeom prst="rect">
                <a:avLst/>
              </a:prstGeom>
              <a:blipFill rotWithShape="1">
                <a:blip r:embed="rId9"/>
                <a:stretch>
                  <a:fillRect l="-1311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968926" y="4434590"/>
            <a:ext cx="1735565" cy="1737610"/>
            <a:chOff x="1524000" y="3886200"/>
            <a:chExt cx="1735565" cy="1737610"/>
          </a:xfrm>
        </p:grpSpPr>
        <p:grpSp>
          <p:nvGrpSpPr>
            <p:cNvPr id="29" name="Group 28"/>
            <p:cNvGrpSpPr/>
            <p:nvPr/>
          </p:nvGrpSpPr>
          <p:grpSpPr>
            <a:xfrm>
              <a:off x="2392021" y="3887193"/>
              <a:ext cx="867544" cy="867544"/>
              <a:chOff x="2047413" y="4067587"/>
              <a:chExt cx="867544" cy="867544"/>
            </a:xfrm>
          </p:grpSpPr>
          <p:sp>
            <p:nvSpPr>
              <p:cNvPr id="25" name="Arc 24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524000" y="3886200"/>
              <a:ext cx="867544" cy="867544"/>
              <a:chOff x="2047413" y="4067587"/>
              <a:chExt cx="867544" cy="867544"/>
            </a:xfrm>
          </p:grpSpPr>
          <p:sp>
            <p:nvSpPr>
              <p:cNvPr id="31" name="Arc 30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286000" y="4267200"/>
                    <a:ext cx="474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474553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392021" y="4756266"/>
              <a:ext cx="867544" cy="867544"/>
              <a:chOff x="2047413" y="4067587"/>
              <a:chExt cx="867544" cy="867544"/>
            </a:xfrm>
          </p:grpSpPr>
          <p:sp>
            <p:nvSpPr>
              <p:cNvPr id="35" name="Arc 34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1524000" y="4755273"/>
              <a:ext cx="867544" cy="867544"/>
              <a:chOff x="2047413" y="4067587"/>
              <a:chExt cx="867544" cy="867544"/>
            </a:xfrm>
          </p:grpSpPr>
          <p:sp>
            <p:nvSpPr>
              <p:cNvPr id="39" name="Arc 38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479875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4" name="Straight Arrow Connector 43"/>
          <p:cNvCxnSpPr/>
          <p:nvPr/>
        </p:nvCxnSpPr>
        <p:spPr>
          <a:xfrm flipH="1">
            <a:off x="1797586" y="3810000"/>
            <a:ext cx="1555214" cy="494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0487657">
                <a:off x="1773259" y="3501398"/>
                <a:ext cx="14943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</a:t>
                </a:r>
                <a:r>
                  <a:rPr lang="en-US" sz="1600" dirty="0" smtClean="0"/>
                  <a:t>ecompose to </a:t>
                </a:r>
              </a:p>
              <a:p>
                <a:r>
                  <a:rPr lang="en-US" sz="1600" dirty="0" smtClean="0"/>
                  <a:t>plaquette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𝐼𝐺𝐺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87657">
                <a:off x="1773259" y="3501398"/>
                <a:ext cx="1494320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2281" t="-1765" b="-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4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Plaquette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𝑰𝑮𝑮</m:t>
                    </m:r>
                  </m:oMath>
                </a14:m>
                <a:endParaRPr lang="en-US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09600" y="3593068"/>
                <a:ext cx="232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atrix </a:t>
                </a:r>
                <a:r>
                  <a:rPr lang="en-US" dirty="0"/>
                  <a:t>plaquette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93068"/>
                <a:ext cx="232518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10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1205319" y="1248896"/>
            <a:ext cx="0" cy="2118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>
            <a:off x="1734536" y="579623"/>
            <a:ext cx="0" cy="2232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1734536" y="1832986"/>
            <a:ext cx="0" cy="2232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79642" y="1248896"/>
            <a:ext cx="0" cy="2118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00571" y="1713049"/>
            <a:ext cx="40189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00571" y="2961583"/>
            <a:ext cx="40189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>
            <a:off x="2199618" y="2304681"/>
            <a:ext cx="38128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1009661" y="2304681"/>
            <a:ext cx="38128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flipH="1">
                <a:off x="1771670" y="1582472"/>
                <a:ext cx="392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71670" y="1582472"/>
                <a:ext cx="39296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flipH="1">
                <a:off x="1541946" y="1592397"/>
                <a:ext cx="392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1946" y="1592397"/>
                <a:ext cx="39296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1083945" y="2261521"/>
                <a:ext cx="392966" cy="31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3945" y="2261521"/>
                <a:ext cx="392966" cy="3157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flipH="1">
                <a:off x="1743095" y="2801028"/>
                <a:ext cx="392966" cy="31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43095" y="2801028"/>
                <a:ext cx="392966" cy="3157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flipH="1">
                <a:off x="2268119" y="2050399"/>
                <a:ext cx="392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68119" y="2050399"/>
                <a:ext cx="39296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 flipH="1">
                <a:off x="2228948" y="2269474"/>
                <a:ext cx="392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28948" y="2269474"/>
                <a:ext cx="39296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flipH="1">
                <a:off x="1542518" y="2803417"/>
                <a:ext cx="2590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2518" y="2803417"/>
                <a:ext cx="259001" cy="307777"/>
              </a:xfrm>
              <a:prstGeom prst="rect">
                <a:avLst/>
              </a:prstGeom>
              <a:blipFill rotWithShape="1">
                <a:blip r:embed="rId10"/>
                <a:stretch>
                  <a:fillRect r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flipH="1">
                <a:off x="1027949" y="2061564"/>
                <a:ext cx="392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7949" y="2061564"/>
                <a:ext cx="39296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>
            <a:off x="1043087" y="1337769"/>
            <a:ext cx="162856" cy="365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241507" y="1324390"/>
            <a:ext cx="162856" cy="365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225743" y="2550751"/>
            <a:ext cx="162856" cy="365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22403" y="2551067"/>
            <a:ext cx="162856" cy="365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3686884" y="1938302"/>
            <a:ext cx="1228016" cy="591535"/>
            <a:chOff x="4076700" y="1295400"/>
            <a:chExt cx="1485900" cy="71575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077412" y="2158386"/>
            <a:ext cx="332788" cy="43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6087184" y="1923065"/>
            <a:ext cx="1228016" cy="591535"/>
            <a:chOff x="4076700" y="1295400"/>
            <a:chExt cx="1485900" cy="715757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1752600" y="2292362"/>
            <a:ext cx="1258864" cy="125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87664" y="2590312"/>
            <a:ext cx="417536" cy="15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 flipH="1">
                <a:off x="5562600" y="2209800"/>
                <a:ext cx="392966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2600" y="2209800"/>
                <a:ext cx="392966" cy="379719"/>
              </a:xfrm>
              <a:prstGeom prst="rect">
                <a:avLst/>
              </a:prstGeom>
              <a:blipFill rotWithShape="1">
                <a:blip r:embed="rId12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 flipH="1">
                <a:off x="7150834" y="1752600"/>
                <a:ext cx="392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50834" y="1752600"/>
                <a:ext cx="39296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5800" y="4191000"/>
                <a:ext cx="7444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 topological order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can be decomposed to plaquette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744408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73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151"/>
          <p:cNvGrpSpPr/>
          <p:nvPr/>
        </p:nvGrpSpPr>
        <p:grpSpPr>
          <a:xfrm>
            <a:off x="1160035" y="4724400"/>
            <a:ext cx="1735565" cy="1737610"/>
            <a:chOff x="1524000" y="3886200"/>
            <a:chExt cx="1735565" cy="1737610"/>
          </a:xfrm>
        </p:grpSpPr>
        <p:grpSp>
          <p:nvGrpSpPr>
            <p:cNvPr id="153" name="Group 152"/>
            <p:cNvGrpSpPr/>
            <p:nvPr/>
          </p:nvGrpSpPr>
          <p:grpSpPr>
            <a:xfrm>
              <a:off x="2392021" y="3887193"/>
              <a:ext cx="867544" cy="867544"/>
              <a:chOff x="2047413" y="4067587"/>
              <a:chExt cx="867544" cy="867544"/>
            </a:xfrm>
          </p:grpSpPr>
          <p:sp>
            <p:nvSpPr>
              <p:cNvPr id="166" name="Arc 165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1524000" y="3886200"/>
              <a:ext cx="867544" cy="867544"/>
              <a:chOff x="2047413" y="4067587"/>
              <a:chExt cx="867544" cy="867544"/>
            </a:xfrm>
          </p:grpSpPr>
          <p:sp>
            <p:nvSpPr>
              <p:cNvPr id="163" name="Arc 162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286000" y="4267200"/>
                    <a:ext cx="3665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366575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oup 154"/>
            <p:cNvGrpSpPr/>
            <p:nvPr/>
          </p:nvGrpSpPr>
          <p:grpSpPr>
            <a:xfrm>
              <a:off x="2392021" y="4756266"/>
              <a:ext cx="867544" cy="867544"/>
              <a:chOff x="2047413" y="4067587"/>
              <a:chExt cx="867544" cy="867544"/>
            </a:xfrm>
          </p:grpSpPr>
          <p:sp>
            <p:nvSpPr>
              <p:cNvPr id="160" name="Arc 159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6" name="Group 155"/>
            <p:cNvGrpSpPr/>
            <p:nvPr/>
          </p:nvGrpSpPr>
          <p:grpSpPr>
            <a:xfrm>
              <a:off x="1524000" y="4755273"/>
              <a:ext cx="867544" cy="867544"/>
              <a:chOff x="2047413" y="4067587"/>
              <a:chExt cx="867544" cy="867544"/>
            </a:xfrm>
          </p:grpSpPr>
          <p:sp>
            <p:nvSpPr>
              <p:cNvPr id="157" name="Arc 156"/>
              <p:cNvSpPr/>
              <p:nvPr/>
            </p:nvSpPr>
            <p:spPr>
              <a:xfrm rot="19659988">
                <a:off x="2138285" y="4164756"/>
                <a:ext cx="685800" cy="685800"/>
              </a:xfrm>
              <a:prstGeom prst="arc">
                <a:avLst>
                  <a:gd name="adj1" fmla="val 14478158"/>
                  <a:gd name="adj2" fmla="val 11323943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047413" y="4067587"/>
                <a:ext cx="867544" cy="8675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67200"/>
                    <a:ext cx="366574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3706591" y="4714652"/>
                <a:ext cx="330380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 decomposition: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91" y="4714652"/>
                <a:ext cx="3303809" cy="390748"/>
              </a:xfrm>
              <a:prstGeom prst="rect">
                <a:avLst/>
              </a:prstGeom>
              <a:blipFill rotWithShape="1">
                <a:blip r:embed="rId19"/>
                <a:stretch>
                  <a:fillRect t="-110769" r="-11624" b="-16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3820325" y="5204694"/>
            <a:ext cx="1228016" cy="1228016"/>
            <a:chOff x="4076700" y="1125177"/>
            <a:chExt cx="1485900" cy="1485899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8000000">
              <a:off x="4076701" y="1868127"/>
              <a:ext cx="1485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5210853" y="5565458"/>
            <a:ext cx="332788" cy="43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5715000" y="5211913"/>
            <a:ext cx="1228016" cy="1228016"/>
            <a:chOff x="4076700" y="1125177"/>
            <a:chExt cx="1485900" cy="1485899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8000000">
              <a:off x="4076701" y="1868127"/>
              <a:ext cx="1485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 flipH="1">
                <a:off x="5702643" y="6387754"/>
                <a:ext cx="69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2643" y="6387754"/>
                <a:ext cx="69616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2400" y="6324600"/>
                <a:ext cx="335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324600"/>
                <a:ext cx="335028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47278" y="4732716"/>
                <a:ext cx="1158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𝐽</m:t>
                    </m:r>
                    <m:r>
                      <a:rPr lang="en-US" sz="16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1600" dirty="0" smtClean="0"/>
                  <a:t>flux line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78" y="4732716"/>
                <a:ext cx="1158522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5357" r="-1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5" grpId="0" animBg="1"/>
      <p:bldP spid="150" grpId="0"/>
      <p:bldP spid="151" grpId="0"/>
      <p:bldP spid="9" grpId="0"/>
      <p:bldP spid="169" grpId="0"/>
      <p:bldP spid="175" grpId="0"/>
      <p:bldP spid="181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7620000" cy="533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plaquette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anyon condensation!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7620000" cy="533400"/>
              </a:xfrm>
              <a:blipFill rotWithShape="1">
                <a:blip r:embed="rId2"/>
                <a:stretch>
                  <a:fillRect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2800" b="1" i="1" dirty="0" smtClean="0">
                    <a:solidFill>
                      <a:srgbClr val="0070C0"/>
                    </a:solidFill>
                  </a:rPr>
                  <a:t>Plaquette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𝑰𝑮𝑮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</a:rPr>
                  <a:t> and anyon condensation</a:t>
                </a:r>
                <a:endParaRPr lang="en-US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48764" y="4418091"/>
                <a:ext cx="4433714" cy="2245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,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symmetry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tensor equations for nontrivial SPT: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ysClr val="windowText" lastClr="0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carry fractional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sym charge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=−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carry odd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sym</a:t>
                </a:r>
                <a:r>
                  <a:rPr lang="en-US" dirty="0" smtClean="0"/>
                  <a:t> charge</a:t>
                </a:r>
                <a:endParaRPr lang="en-US" dirty="0" smtClean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4" y="4418091"/>
                <a:ext cx="4433714" cy="2245808"/>
              </a:xfrm>
              <a:prstGeom prst="rect">
                <a:avLst/>
              </a:prstGeom>
              <a:blipFill rotWithShape="1">
                <a:blip r:embed="rId4"/>
                <a:stretch>
                  <a:fillRect l="-1099" r="-137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5100754" y="4473713"/>
            <a:ext cx="2362794" cy="1960841"/>
            <a:chOff x="5866806" y="3286780"/>
            <a:chExt cx="2362794" cy="1960841"/>
          </a:xfrm>
        </p:grpSpPr>
        <p:grpSp>
          <p:nvGrpSpPr>
            <p:cNvPr id="57" name="Group 56"/>
            <p:cNvGrpSpPr/>
            <p:nvPr/>
          </p:nvGrpSpPr>
          <p:grpSpPr>
            <a:xfrm>
              <a:off x="6319649" y="3551709"/>
              <a:ext cx="1182152" cy="569442"/>
              <a:chOff x="4076700" y="1295400"/>
              <a:chExt cx="1485900" cy="71575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43796" y="3286780"/>
                  <a:ext cx="537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1600" dirty="0" smtClean="0"/>
                    <a:t>=2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96" y="3286780"/>
                  <a:ext cx="537455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5357" r="-4545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081951" y="3439180"/>
                  <a:ext cx="766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951" y="3439180"/>
                  <a:ext cx="766364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866806" y="4508957"/>
                  <a:ext cx="236279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solidFill>
                        <a:srgbClr val="FF0000"/>
                      </a:solidFill>
                    </a:rPr>
                    <a:t>16 </a:t>
                  </a:r>
                  <a:r>
                    <a:rPr lang="en-US" sz="1400" dirty="0" smtClean="0"/>
                    <a:t>dimensional Hilbert space for nontrivial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 smtClean="0"/>
                    <a:t> SPT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806" y="4508957"/>
                  <a:ext cx="2362794" cy="73866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515" b="-2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4267200" y="2516386"/>
                <a:ext cx="15757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Condensation of bound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𝑚</m:t>
                    </m:r>
                    <m:r>
                      <a:rPr lang="en-US" sz="1600" b="0" i="1" smtClean="0">
                        <a:latin typeface="Cambria Math"/>
                      </a:rPr>
                      <m:t> &amp; </m:t>
                    </m:r>
                    <m:r>
                      <a:rPr lang="en-US" sz="1600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516386"/>
                <a:ext cx="1575743" cy="830997"/>
              </a:xfrm>
              <a:prstGeom prst="rect">
                <a:avLst/>
              </a:prstGeom>
              <a:blipFill rotWithShape="1">
                <a:blip r:embed="rId23"/>
                <a:stretch>
                  <a:fillRect l="-1938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/>
          <p:cNvCxnSpPr/>
          <p:nvPr/>
        </p:nvCxnSpPr>
        <p:spPr>
          <a:xfrm>
            <a:off x="6513977" y="1957069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>
            <a:off x="6967449" y="1550499"/>
            <a:ext cx="0" cy="1525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971177" y="1957069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428377" y="1957069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/>
              <p:cNvSpPr txBox="1"/>
              <p:nvPr/>
            </p:nvSpPr>
            <p:spPr>
              <a:xfrm>
                <a:off x="6361692" y="1642646"/>
                <a:ext cx="3185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92" y="1642646"/>
                <a:ext cx="318549" cy="338554"/>
              </a:xfrm>
              <a:prstGeom prst="rect">
                <a:avLst/>
              </a:prstGeom>
              <a:blipFill rotWithShape="1">
                <a:blip r:embed="rId2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/>
              <p:cNvSpPr txBox="1"/>
              <p:nvPr/>
            </p:nvSpPr>
            <p:spPr>
              <a:xfrm>
                <a:off x="6803778" y="1642646"/>
                <a:ext cx="3185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78" y="1642646"/>
                <a:ext cx="318549" cy="338554"/>
              </a:xfrm>
              <a:prstGeom prst="rect">
                <a:avLst/>
              </a:prstGeom>
              <a:blipFill rotWithShape="1"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/>
              <p:cNvSpPr txBox="1"/>
              <p:nvPr/>
            </p:nvSpPr>
            <p:spPr>
              <a:xfrm>
                <a:off x="7278849" y="1642646"/>
                <a:ext cx="3185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49" y="1642646"/>
                <a:ext cx="318549" cy="338554"/>
              </a:xfrm>
              <a:prstGeom prst="rect">
                <a:avLst/>
              </a:prstGeom>
              <a:blipFill rotWithShape="1">
                <a:blip r:embed="rId2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3141746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6785026" y="3008456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>
            <a:off x="7238498" y="2601886"/>
            <a:ext cx="0" cy="1525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242226" y="3008456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699426" y="3008456"/>
            <a:ext cx="0" cy="67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204946" y="2037993"/>
            <a:ext cx="182396" cy="171807"/>
            <a:chOff x="5780422" y="6125598"/>
            <a:chExt cx="182396" cy="171807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5791011" y="6125598"/>
              <a:ext cx="171807" cy="17180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 rot="16200000">
              <a:off x="5780422" y="6125598"/>
              <a:ext cx="171807" cy="17180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82" name="Group 181"/>
          <p:cNvGrpSpPr/>
          <p:nvPr/>
        </p:nvGrpSpPr>
        <p:grpSpPr>
          <a:xfrm>
            <a:off x="7543800" y="2037993"/>
            <a:ext cx="182396" cy="171807"/>
            <a:chOff x="5780422" y="6125598"/>
            <a:chExt cx="182396" cy="171807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5791011" y="6125598"/>
              <a:ext cx="171807" cy="17180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 rot="16200000">
              <a:off x="5780422" y="6125598"/>
              <a:ext cx="171807" cy="17180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15577" y="2136241"/>
                <a:ext cx="36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577" y="2136241"/>
                <a:ext cx="366574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/>
              <p:cNvSpPr txBox="1"/>
              <p:nvPr/>
            </p:nvSpPr>
            <p:spPr>
              <a:xfrm>
                <a:off x="7705248" y="2135552"/>
                <a:ext cx="36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48" y="2135552"/>
                <a:ext cx="366574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9800000">
            <a:off x="5899966" y="2072703"/>
            <a:ext cx="646445" cy="2780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2700000">
            <a:off x="7414778" y="2047989"/>
            <a:ext cx="646445" cy="2780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81000" y="2401244"/>
            <a:ext cx="1637355" cy="1637356"/>
            <a:chOff x="5715000" y="1447801"/>
            <a:chExt cx="1981200" cy="1981201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5715000" y="17526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>
              <a:off x="5029200" y="2438401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>
              <a:off x="5486400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59435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>
              <a:off x="64007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715000" y="22098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715000" y="26670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5715000" y="31242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677869" y="2401245"/>
            <a:ext cx="120646" cy="1637355"/>
            <a:chOff x="3732724" y="2300988"/>
            <a:chExt cx="145982" cy="1981200"/>
          </a:xfrm>
        </p:grpSpPr>
        <p:cxnSp>
          <p:nvCxnSpPr>
            <p:cNvPr id="197" name="Straight Connector 196"/>
            <p:cNvCxnSpPr/>
            <p:nvPr/>
          </p:nvCxnSpPr>
          <p:spPr>
            <a:xfrm rot="16200000">
              <a:off x="2819400" y="3291588"/>
              <a:ext cx="19812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3741293" y="25370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741292" y="29942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732724" y="34514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741291" y="3908680"/>
              <a:ext cx="137413" cy="137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304800" y="1978224"/>
            <a:ext cx="937590" cy="307776"/>
            <a:chOff x="3669524" y="7050269"/>
            <a:chExt cx="1031349" cy="338554"/>
          </a:xfrm>
        </p:grpSpPr>
        <p:sp>
          <p:nvSpPr>
            <p:cNvPr id="203" name="Oval 202"/>
            <p:cNvSpPr/>
            <p:nvPr/>
          </p:nvSpPr>
          <p:spPr>
            <a:xfrm>
              <a:off x="3669524" y="7193041"/>
              <a:ext cx="113565" cy="1135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3722720" y="7050269"/>
                  <a:ext cx="9781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: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𝑱</m:t>
                      </m:r>
                    </m:oMath>
                  </a14:m>
                  <a:r>
                    <a:rPr lang="en-US" sz="1600" dirty="0" smtClean="0"/>
                    <a:t> action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20" y="7050269"/>
                  <a:ext cx="978153" cy="338554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4110" t="-6000" r="-12329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5" name="TextBox 204"/>
          <p:cNvSpPr txBox="1"/>
          <p:nvPr/>
        </p:nvSpPr>
        <p:spPr>
          <a:xfrm>
            <a:off x="1981200" y="29718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2284203" y="2401244"/>
            <a:ext cx="1637355" cy="1637356"/>
            <a:chOff x="5715000" y="1447801"/>
            <a:chExt cx="1981200" cy="1981201"/>
          </a:xfrm>
        </p:grpSpPr>
        <p:cxnSp>
          <p:nvCxnSpPr>
            <p:cNvPr id="207" name="Straight Connector 206"/>
            <p:cNvCxnSpPr/>
            <p:nvPr/>
          </p:nvCxnSpPr>
          <p:spPr>
            <a:xfrm>
              <a:off x="5715000" y="17526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6200000">
              <a:off x="5029200" y="2438401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>
              <a:off x="5486400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59435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>
              <a:off x="6400799" y="2438402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715000" y="22098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715000" y="26670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715000" y="3124200"/>
              <a:ext cx="1981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90800" y="2362200"/>
            <a:ext cx="73311" cy="1676401"/>
            <a:chOff x="2590800" y="2362200"/>
            <a:chExt cx="73311" cy="1676401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2627554" y="2362200"/>
              <a:ext cx="0" cy="167640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590980" y="2554093"/>
              <a:ext cx="73131" cy="185524"/>
              <a:chOff x="2590980" y="2544045"/>
              <a:chExt cx="73131" cy="1855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590980" y="2544045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590980" y="2648320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90976" y="2938676"/>
              <a:ext cx="73131" cy="185524"/>
              <a:chOff x="2590976" y="3126782"/>
              <a:chExt cx="73131" cy="18552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2590976" y="3126782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90976" y="3231057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90980" y="3319676"/>
              <a:ext cx="73131" cy="185524"/>
              <a:chOff x="2590980" y="3691729"/>
              <a:chExt cx="73131" cy="18552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590980" y="3691729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590980" y="3796004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90800" y="3700676"/>
              <a:ext cx="73131" cy="185524"/>
              <a:chOff x="2590800" y="4278148"/>
              <a:chExt cx="73131" cy="18552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2590800" y="4278148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590800" y="4382423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" name="Oval 92"/>
          <p:cNvSpPr/>
          <p:nvPr/>
        </p:nvSpPr>
        <p:spPr>
          <a:xfrm>
            <a:off x="1527069" y="2128551"/>
            <a:ext cx="73131" cy="81249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1549170" y="1981200"/>
                <a:ext cx="100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/>
                  <a:t>action</a:t>
                </a:r>
                <a:endParaRPr lang="en-US" sz="16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70" y="1981200"/>
                <a:ext cx="1000915" cy="338554"/>
              </a:xfrm>
              <a:prstGeom prst="rect">
                <a:avLst/>
              </a:prstGeom>
              <a:blipFill rotWithShape="1">
                <a:blip r:embed="rId30"/>
                <a:stretch>
                  <a:fillRect l="-3049" t="-5357" r="-304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327943" y="2885152"/>
            <a:ext cx="1810336" cy="537472"/>
            <a:chOff x="6327943" y="2885152"/>
            <a:chExt cx="1810336" cy="537472"/>
          </a:xfrm>
        </p:grpSpPr>
        <p:sp>
          <p:nvSpPr>
            <p:cNvPr id="111" name="Oval 110"/>
            <p:cNvSpPr/>
            <p:nvPr/>
          </p:nvSpPr>
          <p:spPr>
            <a:xfrm rot="5400000">
              <a:off x="8030235" y="3290829"/>
              <a:ext cx="117778" cy="9831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5400000">
              <a:off x="6318210" y="3314579"/>
              <a:ext cx="117778" cy="9831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 rot="5400000">
              <a:off x="7636836" y="2831975"/>
              <a:ext cx="117778" cy="224484"/>
              <a:chOff x="2590976" y="3126782"/>
              <a:chExt cx="73131" cy="18552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2590976" y="3126782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590976" y="3231057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5400000">
              <a:off x="7184061" y="2831979"/>
              <a:ext cx="117778" cy="224484"/>
              <a:chOff x="2590980" y="3691729"/>
              <a:chExt cx="73131" cy="185524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2590980" y="3691729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``</a:t>
                </a:r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590980" y="3796004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5400000">
              <a:off x="6722436" y="2831799"/>
              <a:ext cx="117778" cy="224484"/>
              <a:chOff x="2590800" y="4278148"/>
              <a:chExt cx="73131" cy="18552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590800" y="4278148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590800" y="4382423"/>
                <a:ext cx="73131" cy="81249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43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A by-product: anyon condensation – from SET to SPT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2739" y="1295400"/>
            <a:ext cx="6360829" cy="748099"/>
            <a:chOff x="1102739" y="1295400"/>
            <a:chExt cx="6360829" cy="748099"/>
          </a:xfrm>
        </p:grpSpPr>
        <p:sp>
          <p:nvSpPr>
            <p:cNvPr id="18" name="TextBox 17"/>
            <p:cNvSpPr txBox="1"/>
            <p:nvPr/>
          </p:nvSpPr>
          <p:spPr>
            <a:xfrm>
              <a:off x="1102739" y="1535668"/>
              <a:ext cx="125226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Toric code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082823" y="1696998"/>
              <a:ext cx="2479777" cy="83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18964" y="1295400"/>
                  <a:ext cx="222605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 smtClean="0">
                      <a:solidFill>
                        <a:srgbClr val="0070C0"/>
                      </a:solidFill>
                    </a:rPr>
                    <a:t>condense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</a:rPr>
                    <a:t> particle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964" y="1295400"/>
                  <a:ext cx="2226059" cy="5078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92" r="-1918" b="-10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5943600" y="1524000"/>
              <a:ext cx="151996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Trivial phase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002" y="2105464"/>
                <a:ext cx="240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 smtClean="0"/>
                  <a:t>Toric code with 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symmetry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2" y="2105464"/>
                <a:ext cx="2401799" cy="923330"/>
              </a:xfrm>
              <a:prstGeom prst="rect">
                <a:avLst/>
              </a:prstGeom>
              <a:blipFill rotWithShape="1"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V="1">
            <a:off x="3110627" y="2562956"/>
            <a:ext cx="2479777" cy="8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18964" y="2139241"/>
                <a:ext cx="222605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condense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particle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64" y="2139241"/>
                <a:ext cx="2226059" cy="507831"/>
              </a:xfrm>
              <a:prstGeom prst="rect">
                <a:avLst/>
              </a:prstGeom>
              <a:blipFill rotWithShape="1">
                <a:blip r:embed="rId10"/>
                <a:stretch>
                  <a:fillRect l="-2192" r="-1918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365557" y="2311569"/>
            <a:ext cx="4924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???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066800" y="3164175"/>
                <a:ext cx="6553200" cy="239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=−1,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Condense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nontrivial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SPT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𝐽</m:t>
                          </m:r>
                          <m:r>
                            <a:rPr lang="en-US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=−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 smtClean="0">
                    <a:sym typeface="Wingdings" panose="05000000000000000000" pitchFamily="2" charset="2"/>
                  </a:rPr>
                  <a:t>Why </a:t>
                </a:r>
                <a:r>
                  <a:rPr lang="en-US" dirty="0" smtClean="0">
                    <a:sym typeface="Wingdings" panose="05000000000000000000" pitchFamily="2" charset="2"/>
                  </a:rPr>
                  <a:t>the phase we obtain is nontrivial SPT?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164175"/>
                <a:ext cx="6553200" cy="2392963"/>
              </a:xfrm>
              <a:prstGeom prst="rect">
                <a:avLst/>
              </a:prstGeom>
              <a:blipFill rotWithShape="1">
                <a:blip r:embed="rId11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8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Motivation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Goal: </a:t>
            </a:r>
            <a:r>
              <a:rPr lang="en-US" sz="2400" dirty="0"/>
              <a:t>d</a:t>
            </a:r>
            <a:r>
              <a:rPr lang="en-US" sz="2400" dirty="0" smtClean="0"/>
              <a:t>etermine </a:t>
            </a:r>
            <a:r>
              <a:rPr lang="en-US" sz="2400" dirty="0" smtClean="0"/>
              <a:t>the quantum phases for a local Hamiltonian?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Quantum phases: </a:t>
            </a:r>
            <a:r>
              <a:rPr lang="en-US" dirty="0"/>
              <a:t>quantum states of matter at zero </a:t>
            </a:r>
            <a:r>
              <a:rPr lang="en-US" dirty="0" smtClean="0"/>
              <a:t>temperature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ground </a:t>
            </a:r>
            <a:r>
              <a:rPr lang="en-US" dirty="0" smtClean="0"/>
              <a:t>states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Focus: symmetric gapped bosonic quantum phases</a:t>
            </a:r>
          </a:p>
          <a:p>
            <a:pPr lvl="1">
              <a:lnSpc>
                <a:spcPct val="150000"/>
              </a:lnSpc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328" y="4822448"/>
            <a:ext cx="2355272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Models 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(Hamiltonian)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1" y="5025091"/>
            <a:ext cx="2590799" cy="613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Quantum phases</a:t>
            </a:r>
            <a:endParaRPr lang="en-U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>
            <a:off x="4273698" y="4869404"/>
            <a:ext cx="0" cy="901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02368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Anyon condensation and duality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7620000" cy="83127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Why the phase we obtained is nontrivial SPT? We can justify it by gauging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symmetry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000" dirty="0" smtClean="0"/>
                  <a:t>! </a:t>
                </a:r>
                <a:r>
                  <a:rPr lang="en-US" sz="1200" dirty="0" smtClean="0"/>
                  <a:t>(</a:t>
                </a:r>
                <a:r>
                  <a:rPr lang="en-US" sz="1200" dirty="0"/>
                  <a:t>L</a:t>
                </a:r>
                <a:r>
                  <a:rPr lang="en-US" sz="1200" dirty="0" smtClean="0"/>
                  <a:t>evin, </a:t>
                </a:r>
                <a:r>
                  <a:rPr lang="en-US" sz="1200" dirty="0" err="1" smtClean="0"/>
                  <a:t>Gu</a:t>
                </a:r>
                <a:r>
                  <a:rPr lang="en-US" sz="1200" dirty="0" smtClean="0"/>
                  <a:t>)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7620000" cy="831273"/>
              </a:xfrm>
              <a:blipFill rotWithShape="1">
                <a:blip r:embed="rId2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76467"/>
                  </p:ext>
                </p:extLst>
              </p:nvPr>
            </p:nvGraphicFramePr>
            <p:xfrm>
              <a:off x="1219200" y="2514600"/>
              <a:ext cx="6096000" cy="3966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400"/>
                    <a:gridCol w="2184401"/>
                    <a:gridCol w="2235199"/>
                  </a:tblGrid>
                  <a:tr h="62865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SPT??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double</a:t>
                          </a:r>
                          <a:r>
                            <a:rPr lang="en-US" sz="1600" baseline="0" dirty="0" smtClean="0"/>
                            <a:t> semion??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symmetry defect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gauge</a:t>
                          </a:r>
                          <a:r>
                            <a:rPr lang="en-US" sz="1600" baseline="0" dirty="0" smtClean="0"/>
                            <a:t> flux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gauge flux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/>
                            <a:t>double-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gauge flux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“Parent” </a:t>
                          </a:r>
                          <a:r>
                            <a:rPr lang="en-US" sz="1600" baseline="0" dirty="0" smtClean="0"/>
                            <a:t>phase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/>
                            <a:t>SET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600" dirty="0" smtClean="0"/>
                            <a:t> carry fractional quantum number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gauge theory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symmetry charge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double-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 charge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Condensing object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dirty="0" smtClean="0"/>
                            <a:t>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/>
                            <a:t>double-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charge</a:t>
                          </a:r>
                          <a:r>
                            <a:rPr lang="en-US" sz="1600" baseline="0" dirty="0" smtClean="0"/>
                            <a:t> &amp; double-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flux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76467"/>
                  </p:ext>
                </p:extLst>
              </p:nvPr>
            </p:nvGraphicFramePr>
            <p:xfrm>
              <a:off x="1219200" y="2514600"/>
              <a:ext cx="6096000" cy="3966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400"/>
                    <a:gridCol w="2184401"/>
                    <a:gridCol w="2235199"/>
                  </a:tblGrid>
                  <a:tr h="62865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971" r="-102514" b="-539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double</a:t>
                          </a:r>
                          <a:r>
                            <a:rPr lang="en-US" sz="1600" baseline="0" dirty="0" smtClean="0"/>
                            <a:t> semion??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00971" r="-263636" b="-439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100971" r="-102514" b="-439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2480" t="-100971" b="-439806"/>
                          </a:stretch>
                        </a:blipFill>
                      </a:tcPr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00971" r="-263636" b="-339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200971" r="-102514" b="-339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2480" t="-200971" b="-339806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“Parent” </a:t>
                          </a:r>
                          <a:r>
                            <a:rPr lang="en-US" sz="1600" baseline="0" dirty="0" smtClean="0"/>
                            <a:t>phase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229630" r="-102514" b="-1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2480" t="-229630" b="-159259"/>
                          </a:stretch>
                        </a:blipFill>
                      </a:tcPr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432039" r="-263636" b="-10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432039" r="-102514" b="-10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2480" t="-432039" b="-108738"/>
                          </a:stretch>
                        </a:blipFill>
                      </a:tcPr>
                    </a:tc>
                  </a:tr>
                  <a:tr h="62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Condensing object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6816" t="-532039" r="-102514" b="-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2480" t="-532039" b="-87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51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D</a:t>
            </a:r>
            <a:r>
              <a:rPr lang="en-US" sz="2800" b="1" i="1" dirty="0" smtClean="0">
                <a:solidFill>
                  <a:srgbClr val="0070C0"/>
                </a:solidFill>
              </a:rPr>
              <a:t>ouble semion from anyon condensation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882309"/>
                  </p:ext>
                </p:extLst>
              </p:nvPr>
            </p:nvGraphicFramePr>
            <p:xfrm>
              <a:off x="2133600" y="1600200"/>
              <a:ext cx="4419600" cy="2514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3920"/>
                    <a:gridCol w="883920"/>
                    <a:gridCol w="883920"/>
                    <a:gridCol w="883920"/>
                    <a:gridCol w="883920"/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554471"/>
                  </p:ext>
                </p:extLst>
              </p:nvPr>
            </p:nvGraphicFramePr>
            <p:xfrm>
              <a:off x="2133600" y="1600200"/>
              <a:ext cx="4419600" cy="2514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3920"/>
                    <a:gridCol w="883920"/>
                    <a:gridCol w="883920"/>
                    <a:gridCol w="883920"/>
                    <a:gridCol w="883920"/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220" r="-300000" b="-42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1220" r="-200000" b="-42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1220" r="-100000" b="-42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1220" b="-425610"/>
                          </a:stretch>
                        </a:blipFill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00000" r="-400000" b="-3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00000" r="-300000" b="-3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100000" r="-100000" b="-3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02439" r="-400000" b="-2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202439" r="-200000" b="-2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202439" b="-224390"/>
                          </a:stretch>
                        </a:blipFill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98795" r="-400000" b="-1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98795" r="-300000" b="-1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298795" r="-100000" b="-1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403659" r="-400000" b="-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403659" r="-200000" b="-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403659" b="-231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90600" y="4267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 gauging picture for time reversal or spatial symmetries.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But nontrivial SPT can be obtained from anyon condensation.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5256691"/>
            <a:ext cx="7740773" cy="991709"/>
            <a:chOff x="228600" y="4803338"/>
            <a:chExt cx="7740773" cy="991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8600" y="5144869"/>
                  <a:ext cx="3251146" cy="650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mbria Math"/>
                    </a:rPr>
                    <a:t>toric code with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p>
                      </m:sSubSup>
                    </m:oMath>
                  </a14:m>
                  <a:endParaRPr lang="en-US" b="0" dirty="0" smtClean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a14:m>
                  <a:r>
                    <a:rPr lang="en-US" b="0" dirty="0" smtClean="0">
                      <a:latin typeface="Cambria Math"/>
                    </a:rPr>
                    <a:t> fractionalized in several ways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144869"/>
                  <a:ext cx="3251146" cy="6501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89" t="-4673" r="-563"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7" idx="3"/>
            </p:cNvCxnSpPr>
            <p:nvPr/>
          </p:nvCxnSpPr>
          <p:spPr>
            <a:xfrm flipV="1">
              <a:off x="3479746" y="5468036"/>
              <a:ext cx="2540054" cy="1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33259" y="4803338"/>
                  <a:ext cx="197203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condense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</a:rPr>
                    <a:t> with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𝑇𝑃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259" y="4803338"/>
                  <a:ext cx="1972038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69" t="-3774" r="-2160"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019800" y="5297269"/>
              <a:ext cx="1949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four types of SPT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4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</a:rPr>
              <a:t>Anyon condensation: more examples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Toric code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552701" y="1281282"/>
            <a:ext cx="1267630" cy="1385086"/>
            <a:chOff x="6924366" y="1096522"/>
            <a:chExt cx="1769808" cy="2251362"/>
          </a:xfrm>
        </p:grpSpPr>
        <p:sp>
          <p:nvSpPr>
            <p:cNvPr id="23" name="Rectangle 22"/>
            <p:cNvSpPr/>
            <p:nvPr/>
          </p:nvSpPr>
          <p:spPr>
            <a:xfrm>
              <a:off x="6924367" y="1696065"/>
              <a:ext cx="1769807" cy="115037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809270" y="1327355"/>
              <a:ext cx="0" cy="2020529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757651" y="1096522"/>
                  <a:ext cx="568731" cy="6503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kumimoji="0" lang="en-US" sz="160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651" y="1096522"/>
                  <a:ext cx="568731" cy="6503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6924366" y="2851356"/>
              <a:ext cx="1769807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6924366" y="1696065"/>
              <a:ext cx="1769807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924366" y="1720647"/>
              <a:ext cx="1769807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478909"/>
                  </p:ext>
                </p:extLst>
              </p:nvPr>
            </p:nvGraphicFramePr>
            <p:xfrm>
              <a:off x="685800" y="2907728"/>
              <a:ext cx="2667000" cy="20116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67000">
                      <a:extLst>
                        <a:ext uri="{9D8B030D-6E8A-4147-A177-3AD203B41FA5}">
                          <a16:colId xmlns="" xmlns:a16="http://schemas.microsoft.com/office/drawing/2014/main" val="30154408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baseline="0" dirty="0" smtClean="0"/>
                            <a:t> nontrivial SF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70761276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3020716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639761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16417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4085058"/>
                  </p:ext>
                </p:extLst>
              </p:nvPr>
            </p:nvGraphicFramePr>
            <p:xfrm>
              <a:off x="685800" y="2907728"/>
              <a:ext cx="2667000" cy="199688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67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15440892"/>
                        </a:ext>
                      </a:extLst>
                    </a:gridCol>
                  </a:tblGrid>
                  <a:tr h="4603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9" t="-1316" b="-3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7612761"/>
                      </a:ext>
                    </a:extLst>
                  </a:tr>
                  <a:tr h="512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9" t="-91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02071623"/>
                      </a:ext>
                    </a:extLst>
                  </a:tr>
                  <a:tr h="512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9" t="-191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63976166"/>
                      </a:ext>
                    </a:extLst>
                  </a:tr>
                  <a:tr h="512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9" t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164175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04808"/>
              </p:ext>
            </p:extLst>
          </p:nvPr>
        </p:nvGraphicFramePr>
        <p:xfrm>
          <a:off x="5616678" y="2965940"/>
          <a:ext cx="2231922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1922">
                  <a:extLst>
                    <a:ext uri="{9D8B030D-6E8A-4147-A177-3AD203B41FA5}">
                      <a16:colId xmlns="" xmlns:a16="http://schemas.microsoft.com/office/drawing/2014/main" val="10107801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Resulting Phases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921731"/>
                  </a:ext>
                </a:extLst>
              </a:tr>
              <a:tr h="148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SPT-A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0149757"/>
                  </a:ext>
                </a:extLst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SPT-B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631762"/>
                  </a:ext>
                </a:extLst>
              </a:tr>
              <a:tr h="138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SPT-C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7710688"/>
                  </a:ext>
                </a:extLst>
              </a:tr>
            </a:tbl>
          </a:graphicData>
        </a:graphic>
      </p:graphicFrame>
      <p:sp>
        <p:nvSpPr>
          <p:cNvPr id="41" name="Right Arrow 40"/>
          <p:cNvSpPr/>
          <p:nvPr/>
        </p:nvSpPr>
        <p:spPr>
          <a:xfrm>
            <a:off x="3580289" y="3962400"/>
            <a:ext cx="1769031" cy="238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31472" y="3395246"/>
                <a:ext cx="1802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Condensing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odd vison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2" y="3395246"/>
                <a:ext cx="1802528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68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992221" y="5283369"/>
            <a:ext cx="44085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General Criteria for anyon condensation?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54002" y="2508707"/>
                <a:ext cx="2675598" cy="46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sup>
                          </m:sSubSup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𝑍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02" y="2508707"/>
                <a:ext cx="2675598" cy="46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43400"/>
                <a:ext cx="7620000" cy="2438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Construct d-dim bosonic SPT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latin typeface="Cambria Math"/>
                      </a:rPr>
                      <m:t>𝑆𝐺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𝑈</m:t>
                    </m:r>
                    <m:r>
                      <a:rPr lang="en-US" sz="1800" b="0" i="1" smtClean="0">
                        <a:latin typeface="Cambria Math"/>
                      </a:rPr>
                      <m:t>(1)]</m:t>
                    </m:r>
                  </m:oMath>
                </a14:m>
                <a:r>
                  <a:rPr lang="en-US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𝑆𝐺</m:t>
                    </m:r>
                  </m:oMath>
                </a14:m>
                <a:r>
                  <a:rPr lang="en-US" sz="1800" dirty="0" smtClean="0"/>
                  <a:t> is the full symmetry group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&amp;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800" dirty="0" smtClean="0"/>
                  <a:t> anti-unitary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Generalize to 3+1D. “Cubic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sz="1800" dirty="0" smtClean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43400"/>
                <a:ext cx="7620000" cy="24384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9600" y="2508044"/>
                <a:ext cx="7467600" cy="5399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“Global”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/>
                  <a:t> can be decomposed to </a:t>
                </a:r>
                <a:r>
                  <a:rPr lang="en-US" dirty="0" smtClean="0"/>
                  <a:t>plaquette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𝐼𝐺𝐺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08044"/>
                <a:ext cx="7467600" cy="539956"/>
              </a:xfrm>
              <a:prstGeom prst="rect">
                <a:avLst/>
              </a:prstGeom>
              <a:blipFill rotWithShape="1">
                <a:blip r:embed="rId4"/>
                <a:stretch>
                  <a:fillRect l="-488" t="-55914" r="-2685" b="-10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0200" y="1294732"/>
                <a:ext cx="5146217" cy="9705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/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94732"/>
                <a:ext cx="5146217" cy="9705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80110" y="3258526"/>
                <a:ext cx="4310347" cy="10086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10" y="3258526"/>
                <a:ext cx="4310347" cy="10086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General formulation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47423" y="4812268"/>
            <a:ext cx="1844040" cy="1866380"/>
            <a:chOff x="5812040" y="4749996"/>
            <a:chExt cx="1844040" cy="18663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040" y="4878383"/>
              <a:ext cx="1844040" cy="173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795845" y="5086388"/>
              <a:ext cx="0" cy="147142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29400" y="474999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749996"/>
                  <a:ext cx="3906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53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 &amp; Introduction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Spin liquids on the kagome lattice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SPT phases &amp; anyon condensation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Summary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Outline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Summary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3" y="1392110"/>
            <a:ext cx="1704017" cy="15796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4" y="1624012"/>
            <a:ext cx="337784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4400" y="4800600"/>
                <a:ext cx="3936912" cy="120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0" dirty="0" smtClean="0"/>
                  <a:t>SPT partially classified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𝑆𝐺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𝑆𝐺</m:t>
                    </m:r>
                  </m:oMath>
                </a14:m>
                <a:r>
                  <a:rPr lang="en-US" sz="1600" dirty="0" smtClean="0"/>
                  <a:t>: on-site &amp; spatial symmetries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600" dirty="0" smtClean="0"/>
                  <a:t> act as complex conjugate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00600"/>
                <a:ext cx="3936912" cy="1207446"/>
              </a:xfrm>
              <a:prstGeom prst="rect">
                <a:avLst/>
              </a:prstGeom>
              <a:blipFill rotWithShape="1">
                <a:blip r:embed="rId4"/>
                <a:stretch>
                  <a:fillRect l="-77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953000" y="51932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61580" y="51932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SPT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6" idx="3"/>
            <a:endCxn id="59" idx="1"/>
          </p:cNvCxnSpPr>
          <p:nvPr/>
        </p:nvCxnSpPr>
        <p:spPr>
          <a:xfrm>
            <a:off x="5541623" y="5377934"/>
            <a:ext cx="17199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4360" y="5105400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anyon condensation</a:t>
            </a:r>
            <a:endParaRPr lang="en-US" sz="1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3276600"/>
                <a:ext cx="3048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32 gapped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spin liquid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Competing energy densities for two classes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76600"/>
                <a:ext cx="30480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000" r="-1600"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Discussion &amp; future directions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Classify and simulate fermion phases? General string-net model?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Combine the state-of-art numerical techniques with our analytical method </a:t>
            </a:r>
            <a:r>
              <a:rPr lang="en-US" sz="1600" dirty="0" smtClean="0"/>
              <a:t>(</a:t>
            </a:r>
            <a:r>
              <a:rPr lang="en-US" sz="1600" dirty="0" err="1" smtClean="0"/>
              <a:t>Vanderstraeten</a:t>
            </a:r>
            <a:r>
              <a:rPr lang="en-US" sz="1600" dirty="0" smtClean="0"/>
              <a:t>, </a:t>
            </a:r>
            <a:r>
              <a:rPr lang="en-US" sz="1600" dirty="0" err="1" smtClean="0"/>
              <a:t>Verstraete</a:t>
            </a:r>
            <a:r>
              <a:rPr lang="en-US" sz="1600" dirty="0" smtClean="0"/>
              <a:t>, </a:t>
            </a:r>
            <a:r>
              <a:rPr lang="en-US" sz="1600" dirty="0" err="1" smtClean="0"/>
              <a:t>Corboz</a:t>
            </a:r>
            <a:r>
              <a:rPr lang="en-US" sz="1600" dirty="0" smtClean="0"/>
              <a:t>…)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More accurate energy density, correlators, …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Excitation spectrum?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Possible realization of SPT?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Numerical simulation for SPT tensor wavefunctions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Condensing visons carrying nontrivial quantum number in spin liquid phases </a:t>
            </a:r>
            <a:r>
              <a:rPr lang="en-US" dirty="0" smtClean="0">
                <a:sym typeface="Wingdings" panose="05000000000000000000" pitchFamily="2" charset="2"/>
              </a:rPr>
              <a:t> SPT-VBS phase?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7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Variational method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536223"/>
            <a:ext cx="3752621" cy="5973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Trial wavefunctions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3835" y="3514813"/>
            <a:ext cx="3053038" cy="7879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optimal wavefunction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(lowest energy density)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38323" y="2286000"/>
            <a:ext cx="1957" cy="1086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16480" y="2514600"/>
            <a:ext cx="1328423" cy="5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Numerical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lgorithm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140280" y="4468353"/>
            <a:ext cx="1957" cy="987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0280" y="4617430"/>
            <a:ext cx="1461265" cy="5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Measuring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bservables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16280" y="5608030"/>
            <a:ext cx="3053038" cy="71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Identify quantum phase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62200" y="1392037"/>
            <a:ext cx="1357060" cy="653695"/>
            <a:chOff x="4076700" y="1295400"/>
            <a:chExt cx="1485900" cy="71575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076700" y="1868129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-1800000">
              <a:off x="4076700" y="1868127"/>
              <a:ext cx="1485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38085" y="1295400"/>
              <a:ext cx="0" cy="57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695056" y="1725100"/>
              <a:ext cx="286057" cy="2860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62613" y="1653571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tensor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4800600"/>
            <a:ext cx="1354686" cy="90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PEPS</a:t>
            </a:r>
          </a:p>
          <a:p>
            <a:pPr algn="ctr"/>
            <a:r>
              <a:rPr lang="en-US" sz="2400" dirty="0" smtClean="0"/>
              <a:t>(2D TN)</a:t>
            </a:r>
            <a:endParaRPr lang="en-US" sz="2400" dirty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T</a:t>
            </a:r>
            <a:r>
              <a:rPr lang="en-US" sz="3200" b="1" i="1" dirty="0" smtClean="0">
                <a:solidFill>
                  <a:srgbClr val="0070C0"/>
                </a:solidFill>
              </a:rPr>
              <a:t>ensor networks as trial wavefunctions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2308" y="1969532"/>
                <a:ext cx="390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308" y="1969532"/>
                <a:ext cx="390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62200" y="1600200"/>
                <a:ext cx="387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00200"/>
                <a:ext cx="38722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270379" y="1283732"/>
                <a:ext cx="388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379" y="1283732"/>
                <a:ext cx="38882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505200" y="1542312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542312"/>
                <a:ext cx="3704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514600" y="2057400"/>
                <a:ext cx="374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057400"/>
                <a:ext cx="3748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800778" y="1143000"/>
                <a:ext cx="323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778" y="1143000"/>
                <a:ext cx="32342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3800" y="1588532"/>
                <a:ext cx="4309065" cy="54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𝛼𝛽𝛾𝛿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 smtClean="0"/>
                  <a:t> ~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∑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𝛼𝛽𝛾𝛿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begChr m:val="|"/>
                        <m:endChr m:val="〉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⊗|</m:t>
                    </m:r>
                    <m:r>
                      <a:rPr lang="en-US" sz="2400" b="0" i="1" smtClean="0">
                        <a:latin typeface="Cambria Math"/>
                      </a:rPr>
                      <m:t>𝛼𝛽𝛾𝛿</m:t>
                    </m:r>
                    <m:r>
                      <a:rPr lang="en-US" sz="2400" b="0" i="1" smtClean="0">
                        <a:latin typeface="Cambria Math"/>
                      </a:rPr>
                      <m:t>〉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588532"/>
                <a:ext cx="4309065" cy="547329"/>
              </a:xfrm>
              <a:prstGeom prst="rect">
                <a:avLst/>
              </a:prstGeom>
              <a:blipFill rotWithShape="1">
                <a:blip r:embed="rId9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29046" y="2743200"/>
            <a:ext cx="2710456" cy="900607"/>
            <a:chOff x="2329046" y="3446115"/>
            <a:chExt cx="2710456" cy="900607"/>
          </a:xfrm>
        </p:grpSpPr>
        <p:grpSp>
          <p:nvGrpSpPr>
            <p:cNvPr id="72" name="Group 71"/>
            <p:cNvGrpSpPr/>
            <p:nvPr/>
          </p:nvGrpSpPr>
          <p:grpSpPr>
            <a:xfrm>
              <a:off x="2329046" y="3446115"/>
              <a:ext cx="1357060" cy="653695"/>
              <a:chOff x="4076700" y="1295400"/>
              <a:chExt cx="1485900" cy="71575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682442" y="3446115"/>
              <a:ext cx="1357060" cy="653695"/>
              <a:chOff x="4076700" y="1295400"/>
              <a:chExt cx="1485900" cy="71575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4076700" y="1868129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-1800000">
                <a:off x="4076700" y="1868127"/>
                <a:ext cx="1485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838085" y="1295400"/>
                <a:ext cx="0" cy="57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4695056" y="1725100"/>
                <a:ext cx="286057" cy="28605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982379" y="3974068"/>
                  <a:ext cx="3904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2379" y="3974068"/>
                  <a:ext cx="39049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354751" y="3977390"/>
                  <a:ext cx="400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751" y="3977390"/>
                  <a:ext cx="40087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381000" y="2904808"/>
            <a:ext cx="194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ensor contraction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311569" y="2953488"/>
                <a:ext cx="387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569" y="2953488"/>
                <a:ext cx="38722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219748" y="2652010"/>
                <a:ext cx="388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48" y="2652010"/>
                <a:ext cx="38882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500789" y="2910590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89" y="2910590"/>
                <a:ext cx="370421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463969" y="3425678"/>
                <a:ext cx="374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69" y="3425678"/>
                <a:ext cx="37484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750147" y="2511278"/>
                <a:ext cx="323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47" y="2511278"/>
                <a:ext cx="32342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75108" y="26670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08" y="2667000"/>
                <a:ext cx="441146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826169" y="292558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169" y="2925580"/>
                <a:ext cx="423514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789349" y="3440668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9" y="3440668"/>
                <a:ext cx="42511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112909" y="2957871"/>
                <a:ext cx="3043077" cy="103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𝛼𝛽𝛾𝛿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400" i="1">
                              <a:latin typeface="Cambria Math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𝛾𝛽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09" y="2957871"/>
                <a:ext cx="3043077" cy="103009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20376" y="254458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376" y="2544580"/>
                <a:ext cx="37542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9" name="Group 268"/>
          <p:cNvGrpSpPr/>
          <p:nvPr/>
        </p:nvGrpSpPr>
        <p:grpSpPr>
          <a:xfrm>
            <a:off x="1676400" y="4191000"/>
            <a:ext cx="3012690" cy="2447900"/>
            <a:chOff x="1981200" y="4191000"/>
            <a:chExt cx="3012690" cy="2447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56849" y="5181600"/>
                  <a:ext cx="4094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849" y="5181600"/>
                  <a:ext cx="40940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380649" y="4614446"/>
                  <a:ext cx="3611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49" y="4614446"/>
                  <a:ext cx="361125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6" name="Group 165"/>
            <p:cNvGrpSpPr/>
            <p:nvPr/>
          </p:nvGrpSpPr>
          <p:grpSpPr>
            <a:xfrm>
              <a:off x="1981200" y="4191000"/>
              <a:ext cx="3012690" cy="2447900"/>
              <a:chOff x="685800" y="0"/>
              <a:chExt cx="6457970" cy="5247293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1380798" y="0"/>
                <a:ext cx="5762972" cy="2655955"/>
                <a:chOff x="2016947" y="1617573"/>
                <a:chExt cx="5762972" cy="2655955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2362200" y="1617573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239" name="Group 238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251" name="Group 250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57" name="Straight Connector 25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8" name="Straight Connector 25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9" name="Straight Connector 25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0" name="Oval 25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2" name="Group 251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53" name="Straight Connector 252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" name="Straight Connector 253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Straight Connector 254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6" name="Oval 255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" name="Group 239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47" name="Straight Connector 24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Straight Connector 24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9" name="Straight Connector 24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0" name="Oval 24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43" name="Straight Connector 242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Straight Connector 243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Straight Connector 244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6" name="Oval 245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2016947" y="2916465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229" name="Group 228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35" name="Straight Connector 23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Straight Connector 23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Connector 23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" name="Oval 23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31" name="Straight Connector 23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Straight Connector 23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4" name="Oval 23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219" name="Group 218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25" name="Straight Connector 22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8" name="Oval 22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0" name="Group 219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21" name="Straight Connector 22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22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4" name="Oval 22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685800" y="2591338"/>
                <a:ext cx="5762972" cy="2655955"/>
                <a:chOff x="2016947" y="1617573"/>
                <a:chExt cx="5762972" cy="2655955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2362200" y="1617573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11" name="Straight Connector 21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Straight Connector 21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Connector 21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Straight Connector 20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0" name="Oval 20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195" name="Group 194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4" name="Oval 203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6" name="Group 195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2016947" y="2916465"/>
                  <a:ext cx="5417719" cy="1357063"/>
                  <a:chOff x="2362200" y="1617573"/>
                  <a:chExt cx="5417719" cy="1357063"/>
                </a:xfrm>
              </p:grpSpPr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2362200" y="1617574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89" name="Straight Connector 188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Straight Connector 189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Straight Connector 190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Oval 18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5065799" y="1617573"/>
                    <a:ext cx="2714120" cy="1357062"/>
                    <a:chOff x="2362200" y="1617574"/>
                    <a:chExt cx="2714120" cy="1357062"/>
                  </a:xfrm>
                </p:grpSpPr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2362200" y="1617574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2" name="Oval 181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3719260" y="1617576"/>
                      <a:ext cx="1357060" cy="1357060"/>
                      <a:chOff x="4076700" y="1125177"/>
                      <a:chExt cx="1485900" cy="1485900"/>
                    </a:xfrm>
                  </p:grpSpPr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>
                        <a:off x="4076700" y="1868129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rot="17100000">
                        <a:off x="4076700" y="1868127"/>
                        <a:ext cx="14859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76"/>
                      <p:cNvCxnSpPr/>
                      <p:nvPr/>
                    </p:nvCxnSpPr>
                    <p:spPr>
                      <a:xfrm>
                        <a:off x="4838085" y="1295400"/>
                        <a:ext cx="0" cy="5727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8" name="Oval 177"/>
                      <p:cNvSpPr/>
                      <p:nvPr/>
                    </p:nvSpPr>
                    <p:spPr>
                      <a:xfrm>
                        <a:off x="4695056" y="1725100"/>
                        <a:ext cx="286057" cy="286057"/>
                      </a:xfrm>
                      <a:prstGeom prst="ellipse">
                        <a:avLst/>
                      </a:prstGeom>
                      <a:ln w="19050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419600"/>
                <a:ext cx="3476208" cy="8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〉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419600"/>
                <a:ext cx="3476208" cy="87331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Oval 261"/>
              <p:cNvSpPr/>
              <p:nvPr/>
            </p:nvSpPr>
            <p:spPr>
              <a:xfrm>
                <a:off x="5791200" y="5777358"/>
                <a:ext cx="2362200" cy="60594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2" name="Oval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77358"/>
                <a:ext cx="2362200" cy="605942"/>
              </a:xfrm>
              <a:prstGeom prst="ellipse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4" name="Straight Connector 263"/>
          <p:cNvCxnSpPr/>
          <p:nvPr/>
        </p:nvCxnSpPr>
        <p:spPr>
          <a:xfrm rot="900000" flipH="1" flipV="1">
            <a:off x="6431787" y="5451558"/>
            <a:ext cx="156401" cy="339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6091999" y="5486400"/>
            <a:ext cx="156401" cy="339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6632974" y="5334000"/>
                <a:ext cx="910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⋯⋯⋯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74" y="5334000"/>
                <a:ext cx="91082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8" name="Straight Connector 267"/>
          <p:cNvCxnSpPr/>
          <p:nvPr/>
        </p:nvCxnSpPr>
        <p:spPr>
          <a:xfrm rot="2700000" flipH="1" flipV="1">
            <a:off x="7541712" y="5471618"/>
            <a:ext cx="156401" cy="339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/>
              <p:cNvSpPr txBox="1"/>
              <p:nvPr/>
            </p:nvSpPr>
            <p:spPr>
              <a:xfrm>
                <a:off x="4397870" y="5410200"/>
                <a:ext cx="1393330" cy="7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0" dirty="0" smtClean="0"/>
                  <a:t>Parameters:</a:t>
                </a:r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~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1" name="TextBox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70" y="5410200"/>
                <a:ext cx="1393330" cy="783291"/>
              </a:xfrm>
              <a:prstGeom prst="rect">
                <a:avLst/>
              </a:prstGeom>
              <a:blipFill rotWithShape="1">
                <a:blip r:embed="rId27"/>
                <a:stretch>
                  <a:fillRect l="-3493" r="-3930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4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Tensor network method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536223"/>
            <a:ext cx="3752621" cy="5973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MPS, PEPS, MERA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435" y="3514813"/>
            <a:ext cx="3053038" cy="7879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optimal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tensor wavefunction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80923" y="2286000"/>
            <a:ext cx="1957" cy="1086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95400" y="2294509"/>
            <a:ext cx="4169160" cy="105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sz="1600" dirty="0" smtClean="0">
                <a:sym typeface="Wingdings" panose="05000000000000000000" pitchFamily="2" charset="2"/>
              </a:rPr>
              <a:t>DMRG</a:t>
            </a:r>
            <a:r>
              <a:rPr lang="en-US" sz="1000" dirty="0" smtClean="0">
                <a:sym typeface="Wingdings" panose="05000000000000000000" pitchFamily="2" charset="2"/>
              </a:rPr>
              <a:t> </a:t>
            </a:r>
            <a:r>
              <a:rPr lang="en-US" sz="1000" dirty="0">
                <a:sym typeface="Wingdings" panose="05000000000000000000" pitchFamily="2" charset="2"/>
              </a:rPr>
              <a:t>(S. White, </a:t>
            </a:r>
            <a:r>
              <a:rPr lang="en-US" sz="1000" dirty="0" err="1">
                <a:sym typeface="Wingdings" panose="05000000000000000000" pitchFamily="2" charset="2"/>
              </a:rPr>
              <a:t>Schollwock</a:t>
            </a:r>
            <a:r>
              <a:rPr lang="en-US" sz="1000" dirty="0" smtClean="0">
                <a:sym typeface="Wingdings" panose="05000000000000000000" pitchFamily="2" charset="2"/>
              </a:rPr>
              <a:t>,…)</a:t>
            </a:r>
          </a:p>
          <a:p>
            <a:pPr lvl="2"/>
            <a:r>
              <a:rPr lang="en-US" sz="1600" dirty="0" err="1" smtClean="0">
                <a:sym typeface="Wingdings" panose="05000000000000000000" pitchFamily="2" charset="2"/>
              </a:rPr>
              <a:t>iTEBD</a:t>
            </a:r>
            <a:r>
              <a:rPr lang="en-US" sz="1600" dirty="0">
                <a:sym typeface="Wingdings" panose="05000000000000000000" pitchFamily="2" charset="2"/>
              </a:rPr>
              <a:t>, CTM, TRG… </a:t>
            </a:r>
            <a:r>
              <a:rPr lang="en-US" sz="1000" dirty="0">
                <a:sym typeface="Wingdings" panose="05000000000000000000" pitchFamily="2" charset="2"/>
              </a:rPr>
              <a:t>(</a:t>
            </a:r>
            <a:r>
              <a:rPr lang="en-US" sz="1000" dirty="0" err="1">
                <a:sym typeface="Wingdings" panose="05000000000000000000" pitchFamily="2" charset="2"/>
              </a:rPr>
              <a:t>Cirac</a:t>
            </a:r>
            <a:r>
              <a:rPr lang="en-US" sz="1000" dirty="0">
                <a:sym typeface="Wingdings" panose="05000000000000000000" pitchFamily="2" charset="2"/>
              </a:rPr>
              <a:t>, </a:t>
            </a:r>
            <a:r>
              <a:rPr lang="en-US" sz="1000" dirty="0" err="1" smtClean="0">
                <a:sym typeface="Wingdings" panose="05000000000000000000" pitchFamily="2" charset="2"/>
              </a:rPr>
              <a:t>Verstraete</a:t>
            </a:r>
            <a:r>
              <a:rPr lang="en-US" sz="1000" dirty="0">
                <a:sym typeface="Wingdings" panose="05000000000000000000" pitchFamily="2" charset="2"/>
              </a:rPr>
              <a:t>, Vidal, </a:t>
            </a:r>
            <a:r>
              <a:rPr lang="en-US" sz="1000" dirty="0" err="1">
                <a:sym typeface="Wingdings" panose="05000000000000000000" pitchFamily="2" charset="2"/>
              </a:rPr>
              <a:t>Orus</a:t>
            </a:r>
            <a:r>
              <a:rPr lang="en-US" sz="1000" dirty="0">
                <a:sym typeface="Wingdings" panose="05000000000000000000" pitchFamily="2" charset="2"/>
              </a:rPr>
              <a:t>, </a:t>
            </a:r>
            <a:r>
              <a:rPr lang="en-US" sz="1000" dirty="0" err="1">
                <a:sym typeface="Wingdings" panose="05000000000000000000" pitchFamily="2" charset="2"/>
              </a:rPr>
              <a:t>Schuch</a:t>
            </a:r>
            <a:r>
              <a:rPr lang="en-US" sz="1000" dirty="0">
                <a:sym typeface="Wingdings" panose="05000000000000000000" pitchFamily="2" charset="2"/>
              </a:rPr>
              <a:t>, </a:t>
            </a:r>
            <a:r>
              <a:rPr lang="en-US" sz="1000" dirty="0" err="1">
                <a:sym typeface="Wingdings" panose="05000000000000000000" pitchFamily="2" charset="2"/>
              </a:rPr>
              <a:t>Poilblanc</a:t>
            </a:r>
            <a:r>
              <a:rPr lang="en-US" sz="1000" dirty="0">
                <a:sym typeface="Wingdings" panose="05000000000000000000" pitchFamily="2" charset="2"/>
              </a:rPr>
              <a:t>, </a:t>
            </a:r>
            <a:r>
              <a:rPr lang="en-US" sz="1000" dirty="0" err="1">
                <a:sym typeface="Wingdings" panose="05000000000000000000" pitchFamily="2" charset="2"/>
              </a:rPr>
              <a:t>Corboz</a:t>
            </a:r>
            <a:r>
              <a:rPr lang="en-US" sz="1000" dirty="0">
                <a:sym typeface="Wingdings" panose="05000000000000000000" pitchFamily="2" charset="2"/>
              </a:rPr>
              <a:t> </a:t>
            </a:r>
            <a:r>
              <a:rPr lang="en-US" sz="1000" dirty="0" smtClean="0">
                <a:sym typeface="Wingdings" panose="05000000000000000000" pitchFamily="2" charset="2"/>
              </a:rPr>
              <a:t>…)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082880" y="4468353"/>
            <a:ext cx="1957" cy="987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82880" y="4617430"/>
            <a:ext cx="1461265" cy="5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Measuring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bservables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880" y="5608030"/>
            <a:ext cx="3053038" cy="71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Identify quantum phase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1" y="4197485"/>
            <a:ext cx="3200400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To be </a:t>
            </a:r>
            <a:r>
              <a:rPr lang="en-US" dirty="0" smtClean="0"/>
              <a:t>improved: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Imposing </a:t>
            </a:r>
            <a:r>
              <a:rPr lang="en-US" sz="1600" dirty="0"/>
              <a:t>symmetries? Analytical </a:t>
            </a:r>
            <a:r>
              <a:rPr lang="en-US" sz="1600" dirty="0" smtClean="0"/>
              <a:t>understanding?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Fixing </a:t>
            </a:r>
            <a:r>
              <a:rPr lang="en-US" sz="1600" dirty="0">
                <a:sym typeface="Wingdings" panose="05000000000000000000" pitchFamily="2" charset="2"/>
              </a:rPr>
              <a:t>gauge redundancy?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18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/>
      <p:bldP spid="25" grpId="0"/>
      <p:bldP spid="2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A general framework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570" y="1736624"/>
            <a:ext cx="2819400" cy="795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Symmetries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(on-site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lattice) of the model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6280" y="1683740"/>
            <a:ext cx="3657600" cy="866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(Partially) classification of symmetric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tensor networks and generic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trial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wfs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each class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9158" y="3085049"/>
            <a:ext cx="2711409" cy="818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Class with lowest energy optimal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wf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464108" y="2119242"/>
            <a:ext cx="702174" cy="12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9908" y="3501952"/>
            <a:ext cx="702174" cy="11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03580" y="3509900"/>
            <a:ext cx="702174" cy="12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3762" y="3048000"/>
            <a:ext cx="2711409" cy="818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Identify the quantum phase by </a:t>
            </a:r>
            <a:r>
              <a:rPr lang="en-US" dirty="0" smtClean="0">
                <a:solidFill>
                  <a:schemeClr val="tx1"/>
                </a:solidFill>
              </a:rPr>
              <a:t>observables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799" y="4267200"/>
            <a:ext cx="6553201" cy="2438400"/>
            <a:chOff x="990600" y="4267200"/>
            <a:chExt cx="6553200" cy="2438400"/>
          </a:xfrm>
        </p:grpSpPr>
        <p:sp>
          <p:nvSpPr>
            <p:cNvPr id="16" name="Oval 15"/>
            <p:cNvSpPr/>
            <p:nvPr/>
          </p:nvSpPr>
          <p:spPr>
            <a:xfrm>
              <a:off x="990600" y="4267200"/>
              <a:ext cx="6553200" cy="24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383876" y="5029200"/>
              <a:ext cx="1905000" cy="838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Phase-AI</a:t>
              </a:r>
            </a:p>
            <a:p>
              <a:pPr algn="ctr"/>
              <a:r>
                <a:rPr lang="en-US" sz="1200" dirty="0" smtClean="0"/>
                <a:t>Phase-AII</a:t>
              </a:r>
            </a:p>
            <a:p>
              <a:pPr algn="ctr"/>
              <a:r>
                <a:rPr lang="en-US" sz="1200" dirty="0" smtClean="0"/>
                <a:t>...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3674" y="4724400"/>
              <a:ext cx="886800" cy="33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Class-A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7128" y="5943600"/>
              <a:ext cx="3330272" cy="52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Quantum phases of Hamiltonian </a:t>
              </a:r>
            </a:p>
            <a:p>
              <a:pPr algn="ctr"/>
              <a:r>
                <a:rPr lang="en-US" sz="1100" b="1" dirty="0" smtClean="0"/>
                <a:t>with a given symmetry group </a:t>
              </a:r>
              <a:endParaRPr lang="en-US" sz="11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582615" y="5029200"/>
              <a:ext cx="1905000" cy="8412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Phase-BI</a:t>
              </a:r>
            </a:p>
            <a:p>
              <a:pPr algn="ctr"/>
              <a:r>
                <a:rPr lang="en-US" sz="1200" dirty="0" smtClean="0"/>
                <a:t>Phase-BII</a:t>
              </a:r>
            </a:p>
            <a:p>
              <a:pPr algn="ctr"/>
              <a:r>
                <a:rPr lang="en-US" sz="1200" dirty="0" smtClean="0"/>
                <a:t>...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4715" y="4724399"/>
              <a:ext cx="865465" cy="33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Class-B</a:t>
              </a: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716214" y="5193268"/>
                  <a:ext cx="686397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⋯⋯</m:t>
                        </m:r>
                      </m:oMath>
                    </m:oMathPara>
                  </a14:m>
                  <a:endParaRPr lang="en-US" sz="1400" b="1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215" y="5193268"/>
                  <a:ext cx="67518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3855029" y="4350716"/>
              <a:ext cx="1184786" cy="49366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Short-range difference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1"/>
              <a:endCxn id="21" idx="0"/>
            </p:cNvCxnSpPr>
            <p:nvPr/>
          </p:nvCxnSpPr>
          <p:spPr>
            <a:xfrm flipH="1">
              <a:off x="3277075" y="4597546"/>
              <a:ext cx="577954" cy="126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3"/>
              <a:endCxn id="25" idx="0"/>
            </p:cNvCxnSpPr>
            <p:nvPr/>
          </p:nvCxnSpPr>
          <p:spPr>
            <a:xfrm>
              <a:off x="5039815" y="4597546"/>
              <a:ext cx="517632" cy="1268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096296" y="5221339"/>
              <a:ext cx="1184786" cy="49366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Long-range difference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V="1">
              <a:off x="2281082" y="5221340"/>
              <a:ext cx="582088" cy="2468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3"/>
            </p:cNvCxnSpPr>
            <p:nvPr/>
          </p:nvCxnSpPr>
          <p:spPr>
            <a:xfrm>
              <a:off x="2281082" y="5468170"/>
              <a:ext cx="582088" cy="182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90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Classify symmetric phases (SPT &amp; SET) in the presence of both </a:t>
            </a:r>
            <a:r>
              <a:rPr lang="en-US" sz="2000" b="1" dirty="0"/>
              <a:t>lattice</a:t>
            </a:r>
            <a:r>
              <a:rPr lang="en-US" sz="2000" dirty="0"/>
              <a:t> symmetries and </a:t>
            </a:r>
            <a:r>
              <a:rPr lang="en-US" sz="2000" b="1" dirty="0"/>
              <a:t>on-site</a:t>
            </a:r>
            <a:r>
              <a:rPr lang="en-US" sz="2000" dirty="0"/>
              <a:t> symmetries? </a:t>
            </a: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sz="1800" dirty="0">
                <a:sym typeface="Wingdings" panose="05000000000000000000" pitchFamily="2" charset="2"/>
              </a:rPr>
              <a:t>1D SPT are first classified by MPS </a:t>
            </a:r>
            <a:r>
              <a:rPr lang="en-US" sz="1300" dirty="0"/>
              <a:t>(Chen, </a:t>
            </a:r>
            <a:r>
              <a:rPr lang="en-US" sz="1300" dirty="0" err="1"/>
              <a:t>Gu</a:t>
            </a:r>
            <a:r>
              <a:rPr lang="en-US" sz="1300" dirty="0"/>
              <a:t>, Wen, </a:t>
            </a:r>
            <a:r>
              <a:rPr lang="en-US" sz="1300" dirty="0" err="1"/>
              <a:t>Schuch</a:t>
            </a:r>
            <a:r>
              <a:rPr lang="en-US" sz="1300" dirty="0"/>
              <a:t>, </a:t>
            </a:r>
            <a:r>
              <a:rPr lang="vi-VN" sz="1300" dirty="0"/>
              <a:t>Pérez-Garcı́a</a:t>
            </a:r>
            <a:r>
              <a:rPr lang="en-US" sz="1300" dirty="0"/>
              <a:t>, </a:t>
            </a:r>
            <a:r>
              <a:rPr lang="en-US" sz="1300" dirty="0" err="1"/>
              <a:t>Cirac</a:t>
            </a:r>
            <a:r>
              <a:rPr lang="en-US" sz="1300" dirty="0"/>
              <a:t>, </a:t>
            </a:r>
            <a:r>
              <a:rPr lang="en-US" sz="1300" dirty="0" err="1"/>
              <a:t>Pollman</a:t>
            </a:r>
            <a:r>
              <a:rPr lang="en-US" sz="1300" dirty="0"/>
              <a:t>, Turner) </a:t>
            </a:r>
            <a:endParaRPr lang="en-US" sz="18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ym typeface="Wingdings" panose="05000000000000000000" pitchFamily="2" charset="2"/>
              </a:rPr>
              <a:t>Easy to capture lattice symmetries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How </a:t>
            </a:r>
            <a:r>
              <a:rPr lang="en-US" sz="2000" dirty="0"/>
              <a:t>to construct generic </a:t>
            </a:r>
            <a:r>
              <a:rPr lang="en-US" sz="2000" dirty="0" smtClean="0"/>
              <a:t>symmetric wavefunctions </a:t>
            </a:r>
            <a:r>
              <a:rPr lang="en-US" sz="2000" dirty="0"/>
              <a:t>for </a:t>
            </a:r>
            <a:r>
              <a:rPr lang="en-US" sz="2000" dirty="0" smtClean="0"/>
              <a:t>every class?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</a:t>
            </a:r>
            <a:r>
              <a:rPr lang="en-US" sz="2000" dirty="0" smtClean="0"/>
              <a:t>umerical algorithms for symmetric PEPS?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Problems to be solved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ENGHAN@ELSYQNUFUVW0Y5HA" val="59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23285</TotalTime>
  <Words>4737</Words>
  <Application>Microsoft Office PowerPoint</Application>
  <PresentationFormat>On-screen Show (4:3)</PresentationFormat>
  <Paragraphs>631</Paragraphs>
  <Slides>46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Adjacency</vt:lpstr>
      <vt:lpstr>Symmetric tensor-networks and topological phases</vt:lpstr>
      <vt:lpstr>Symmetric tensor-networks and topological phases</vt:lpstr>
      <vt:lpstr>Outline</vt:lpstr>
      <vt:lpstr>Motivation</vt:lpstr>
      <vt:lpstr>Variational method</vt:lpstr>
      <vt:lpstr>Tensor networks as trial wavefunctions</vt:lpstr>
      <vt:lpstr>Tensor network method</vt:lpstr>
      <vt:lpstr>A general framework</vt:lpstr>
      <vt:lpstr>Problems to be solved</vt:lpstr>
      <vt:lpstr>Summary of results</vt:lpstr>
      <vt:lpstr>Outline</vt:lpstr>
      <vt:lpstr>The kagome Heisenberg model</vt:lpstr>
      <vt:lpstr>PowerPoint Presentation</vt:lpstr>
      <vt:lpstr>Z_2 spin liquid phases</vt:lpstr>
      <vt:lpstr>Result: kagome Z_2 spin liquids</vt:lpstr>
      <vt:lpstr>PowerPoint Presentation</vt:lpstr>
      <vt:lpstr>Gauge redundancy</vt:lpstr>
      <vt:lpstr>Gauge redundancy &amp; symmetry</vt:lpstr>
      <vt:lpstr>Invariant gauge group</vt:lpstr>
      <vt:lpstr>Natural emergence of  Z_2  IGG</vt:lpstr>
      <vt:lpstr>Natural emergence of  Z_2  IGG</vt:lpstr>
      <vt:lpstr>Interpretation of IGG</vt:lpstr>
      <vt:lpstr>PowerPoint Presentation</vt:lpstr>
      <vt:lpstr>Tensor equations: interplay between symmetries and IGG</vt:lpstr>
      <vt:lpstr>Physical interpretation for tensor equations</vt:lpstr>
      <vt:lpstr>Symmetry fractionalization from tensor equations</vt:lpstr>
      <vt:lpstr>PowerPoint Presentation</vt:lpstr>
      <vt:lpstr>Kagome symmetry transformation</vt:lpstr>
      <vt:lpstr>Kagome Heisenberg model</vt:lpstr>
      <vt:lpstr>Symmetric iPEPS algorithm</vt:lpstr>
      <vt:lpstr>Energy densities for optimal state of four classes</vt:lpstr>
      <vt:lpstr>Competing spin liquids?</vt:lpstr>
      <vt:lpstr>Outline</vt:lpstr>
      <vt:lpstr>Cohomological SPT phases</vt:lpstr>
      <vt:lpstr>Cohomological SPT phases</vt:lpstr>
      <vt:lpstr>SPT from tensor networks</vt:lpstr>
      <vt:lpstr>Plaquette IGG</vt:lpstr>
      <vt:lpstr>Plaquette IGG and anyon condensation</vt:lpstr>
      <vt:lpstr>A by-product: anyon condensation – from SET to SPT</vt:lpstr>
      <vt:lpstr>Anyon condensation and duality</vt:lpstr>
      <vt:lpstr>Double semion from anyon condensation</vt:lpstr>
      <vt:lpstr>Anyon condensation: more examples</vt:lpstr>
      <vt:lpstr>General formulation</vt:lpstr>
      <vt:lpstr>Outline</vt:lpstr>
      <vt:lpstr>Summary</vt:lpstr>
      <vt:lpstr>Discussion &amp; future directions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Symmetric Tensor Network --- practical simulation algorithms to sharply identify classes of quantum phases distinguishable by short-range physics</dc:title>
  <dc:creator>Shenghan</dc:creator>
  <cp:lastModifiedBy>Shenghan</cp:lastModifiedBy>
  <cp:revision>652</cp:revision>
  <cp:lastPrinted>2016-11-22T20:53:05Z</cp:lastPrinted>
  <dcterms:created xsi:type="dcterms:W3CDTF">2016-03-01T01:13:39Z</dcterms:created>
  <dcterms:modified xsi:type="dcterms:W3CDTF">2017-02-09T15:34:55Z</dcterms:modified>
</cp:coreProperties>
</file>