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ff9646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ff9646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9b5b61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9b5b61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9b5b618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9b5b618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3fc06d9f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3fc06d9f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3fc06d9f_1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3fc06d9f_1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3fc06d9f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3fc06d9f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3fc06d9f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3fc06d9f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3fc06d9f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d3fc06d9f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3fc06d9f_1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d3fc06d9f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3fc06d9f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3fc06d9f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ee5a49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3ee5a49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3fc06d9f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3fc06d9f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097a97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a097a97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3fc06d9f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d3fc06d9f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3fc06d9f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3fc06d9f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3fc06d9f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d3fc06d9f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3fc06d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3fc06d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3fc06d9f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3fc06d9f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3fc06d9f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3fc06d9f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3fc06d9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3fc06d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9b5b61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9b5b61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3fc06d9f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3fc06d9f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73d331f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73d331f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37.png"/><Relationship Id="rId6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4325"/>
            <a:ext cx="8520600" cy="15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Massive non-classical states and the observation of quantum gravity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7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Carney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JQI, University of Maryland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QuICS, NIST</a:t>
            </a:r>
            <a:endParaRPr sz="2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00" y="3770350"/>
            <a:ext cx="4078405" cy="8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539" y="3537175"/>
            <a:ext cx="4007836" cy="11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076275"/>
            <a:ext cx="298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Virus interference: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 ~ 60 Å, M ~ 5000 amu, ∆X ~ 10</a:t>
            </a:r>
            <a:r>
              <a:rPr baseline="30000" lang="en"/>
              <a:t>-6</a:t>
            </a:r>
            <a:r>
              <a:rPr lang="en"/>
              <a:t> m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300" y="1093925"/>
            <a:ext cx="4341600" cy="3123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296525" y="4518325"/>
            <a:ext cx="43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Gerlich, Arndt et. al Nature Comm. 2011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2662175"/>
            <a:ext cx="3325600" cy="25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Matter-wave interferometry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Perturbative GR as EFT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398375" y="1152475"/>
            <a:ext cx="543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Perturbative GR is non-renormalizable → must be viewed as effective quantum field theory (EFT)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Predictions are Taylor series in ϵ, higher-order coefficients correspond to R</a:t>
            </a:r>
            <a:r>
              <a:rPr baseline="30000" lang="en"/>
              <a:t>2</a:t>
            </a:r>
            <a:r>
              <a:rPr lang="en"/>
              <a:t>, … terms in the Einstein-Hilbert action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small ϵ can neglect higher terms, for ϵ &gt; 1 lose predictability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Small ϵ description: massive objects exchange gravitons; integrate gravitons out to obtain Newton interaction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5925"/>
            <a:ext cx="20764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32025"/>
            <a:ext cx="2838450" cy="69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3"/>
          <p:cNvCxnSpPr/>
          <p:nvPr/>
        </p:nvCxnSpPr>
        <p:spPr>
          <a:xfrm flipH="1" rot="10800000">
            <a:off x="747900" y="2322200"/>
            <a:ext cx="498600" cy="8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5575" y="3133675"/>
            <a:ext cx="5433900" cy="9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transfer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Donoghue PRD 1994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Review: Burgess LRR 2004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 single-body example: graviton decoherence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712925"/>
            <a:ext cx="5745950" cy="24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2622815" y="2014150"/>
            <a:ext cx="167325" cy="354275"/>
          </a:xfrm>
          <a:custGeom>
            <a:rect b="b" l="l" r="r" t="t"/>
            <a:pathLst>
              <a:path extrusionOk="0" h="14171" w="6693">
                <a:moveTo>
                  <a:pt x="6211" y="14171"/>
                </a:moveTo>
                <a:cubicBezTo>
                  <a:pt x="6211" y="12859"/>
                  <a:pt x="7173" y="7610"/>
                  <a:pt x="6211" y="6298"/>
                </a:cubicBezTo>
                <a:cubicBezTo>
                  <a:pt x="5249" y="4986"/>
                  <a:pt x="1312" y="7348"/>
                  <a:pt x="437" y="6298"/>
                </a:cubicBezTo>
                <a:cubicBezTo>
                  <a:pt x="-438" y="5248"/>
                  <a:pt x="875" y="1050"/>
                  <a:pt x="96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Google Shape;142;p24"/>
          <p:cNvSpPr/>
          <p:nvPr/>
        </p:nvSpPr>
        <p:spPr>
          <a:xfrm>
            <a:off x="2622815" y="1785550"/>
            <a:ext cx="167325" cy="354275"/>
          </a:xfrm>
          <a:custGeom>
            <a:rect b="b" l="l" r="r" t="t"/>
            <a:pathLst>
              <a:path extrusionOk="0" h="14171" w="6693">
                <a:moveTo>
                  <a:pt x="6211" y="14171"/>
                </a:moveTo>
                <a:cubicBezTo>
                  <a:pt x="6211" y="12859"/>
                  <a:pt x="7173" y="7610"/>
                  <a:pt x="6211" y="6298"/>
                </a:cubicBezTo>
                <a:cubicBezTo>
                  <a:pt x="5249" y="4986"/>
                  <a:pt x="1312" y="7348"/>
                  <a:pt x="437" y="6298"/>
                </a:cubicBezTo>
                <a:cubicBezTo>
                  <a:pt x="-438" y="5248"/>
                  <a:pt x="875" y="1050"/>
                  <a:pt x="96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Google Shape;143;p24"/>
          <p:cNvSpPr/>
          <p:nvPr/>
        </p:nvSpPr>
        <p:spPr>
          <a:xfrm rot="5400000">
            <a:off x="3232415" y="1937950"/>
            <a:ext cx="167325" cy="354275"/>
          </a:xfrm>
          <a:custGeom>
            <a:rect b="b" l="l" r="r" t="t"/>
            <a:pathLst>
              <a:path extrusionOk="0" h="14171" w="6693">
                <a:moveTo>
                  <a:pt x="6211" y="14171"/>
                </a:moveTo>
                <a:cubicBezTo>
                  <a:pt x="6211" y="12859"/>
                  <a:pt x="7173" y="7610"/>
                  <a:pt x="6211" y="6298"/>
                </a:cubicBezTo>
                <a:cubicBezTo>
                  <a:pt x="5249" y="4986"/>
                  <a:pt x="1312" y="7348"/>
                  <a:pt x="437" y="6298"/>
                </a:cubicBezTo>
                <a:cubicBezTo>
                  <a:pt x="-438" y="5248"/>
                  <a:pt x="875" y="1050"/>
                  <a:pt x="96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713" y="3212450"/>
            <a:ext cx="4434575" cy="9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450" y="3952000"/>
            <a:ext cx="4663100" cy="106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4"/>
          <p:cNvCxnSpPr/>
          <p:nvPr/>
        </p:nvCxnSpPr>
        <p:spPr>
          <a:xfrm flipH="1" rot="10800000">
            <a:off x="1600775" y="4482050"/>
            <a:ext cx="6138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-10462" y="3944650"/>
            <a:ext cx="5433900" cy="9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Trace soft gravitons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773" y="534852"/>
            <a:ext cx="5690501" cy="50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925" y="1525450"/>
            <a:ext cx="1177100" cy="12006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4" name="Google Shape;154;p25"/>
          <p:cNvCxnSpPr>
            <a:stCxn id="153" idx="3"/>
          </p:cNvCxnSpPr>
          <p:nvPr/>
        </p:nvCxnSpPr>
        <p:spPr>
          <a:xfrm flipH="1" rot="10800000">
            <a:off x="2071025" y="1826975"/>
            <a:ext cx="1392900" cy="298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0" y="3939175"/>
            <a:ext cx="31701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S. Bose et al PRL 2017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Marletto, Vedral 1707.06036</a:t>
            </a:r>
            <a:endParaRPr/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 two-body example: Newtonian entanglement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750" y="1451275"/>
            <a:ext cx="5301625" cy="6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3863" y="2353650"/>
            <a:ext cx="5805801" cy="8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87900" y="3514675"/>
            <a:ext cx="85206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Entangled state of the two interferometers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Verifiable via an entanglement witness: Bell inequality in the spin DOF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798" y="947751"/>
            <a:ext cx="4410749" cy="2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067825"/>
            <a:ext cx="8520599" cy="10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400" y="1102875"/>
            <a:ext cx="4693328" cy="9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9175" y="2376425"/>
            <a:ext cx="4163125" cy="8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6200"/>
            <a:ext cx="58483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841001"/>
            <a:ext cx="8153300" cy="19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2760575"/>
            <a:ext cx="8097802" cy="25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“Classical”/“semiclassical” gravity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152475"/>
            <a:ext cx="8520600" cy="23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no experimental evidence that gravity is quantum, so, can it “be classical”?</a:t>
            </a:r>
            <a:br>
              <a:rPr lang="en"/>
            </a:b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this actually mean? Need a precise model!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Schrodinger-Newton equation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152475"/>
            <a:ext cx="8520600" cy="4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Simplest idea:</a:t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950" y="3948175"/>
            <a:ext cx="5073058" cy="9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600" y="1894025"/>
            <a:ext cx="2474975" cy="9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450" y="1966550"/>
            <a:ext cx="3973150" cy="70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0"/>
          <p:cNvCxnSpPr/>
          <p:nvPr/>
        </p:nvCxnSpPr>
        <p:spPr>
          <a:xfrm>
            <a:off x="4105900" y="2742200"/>
            <a:ext cx="0" cy="99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768900" y="3133675"/>
            <a:ext cx="3335100" cy="4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Non-relativistic, single particle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627" y="77652"/>
            <a:ext cx="5690501" cy="50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025" y="2353750"/>
            <a:ext cx="5217551" cy="616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5472100" y="3629750"/>
            <a:ext cx="3972000" cy="14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“Classical” interaction prediction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 entanglement generated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=&gt; no Bell inequality violation</a:t>
            </a:r>
            <a:endParaRPr b="1"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150" y="1498850"/>
            <a:ext cx="5217551" cy="620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31"/>
          <p:cNvCxnSpPr/>
          <p:nvPr/>
        </p:nvCxnSpPr>
        <p:spPr>
          <a:xfrm flipH="1">
            <a:off x="6581300" y="1060500"/>
            <a:ext cx="102000" cy="3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5548300" y="276950"/>
            <a:ext cx="3260700" cy="7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Cf. quantum/EFT prediction: entangled state</a:t>
            </a:r>
            <a:endParaRPr/>
          </a:p>
        </p:txBody>
      </p:sp>
      <p:cxnSp>
        <p:nvCxnSpPr>
          <p:cNvPr id="206" name="Google Shape;206;p31"/>
          <p:cNvCxnSpPr/>
          <p:nvPr/>
        </p:nvCxnSpPr>
        <p:spPr>
          <a:xfrm rot="10800000">
            <a:off x="6726875" y="3145075"/>
            <a:ext cx="102000" cy="4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620" y="1663623"/>
            <a:ext cx="1133382" cy="18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00" y="1672500"/>
            <a:ext cx="1816251" cy="18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4294967295" type="body"/>
          </p:nvPr>
        </p:nvSpPr>
        <p:spPr>
          <a:xfrm>
            <a:off x="311700" y="3667075"/>
            <a:ext cx="85206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1807.11494</a:t>
            </a:r>
            <a:r>
              <a:rPr lang="en"/>
              <a:t> now</a:t>
            </a:r>
            <a:r>
              <a:rPr lang="en"/>
              <a:t> w/ Jacob Taylor (UMD/NIST), Philip Stamp (UBC)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of gravity → QM breakdown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gravity is somehow fundamentally incompatible with QM, causes breakdown of some aspects of quantum theory given these kinds of large superpositions?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Eg. perhaps gravity can explain why we don’t witness large macroscopic quantum objects?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Penrose/Diosi: fundamental wavefunction collapse on some timescale set by gravitational interactions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Concrete models are testable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161875"/>
            <a:ext cx="29874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Diosi: (eg. J. Phys. A 2007)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75" y="585800"/>
            <a:ext cx="2525850" cy="12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300" y="103325"/>
            <a:ext cx="4653225" cy="33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067925" y="4442125"/>
            <a:ext cx="43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Gerlich, Arndt et. al Nature Comm. 2011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311700" y="1852225"/>
            <a:ext cx="2987400" cy="3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molecular beam interferometry: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 ~ 60 Å, M ~ 5000 amu, ∆X ~ 10</a:t>
            </a:r>
            <a:r>
              <a:rPr baseline="30000" lang="en"/>
              <a:t>-6</a:t>
            </a:r>
            <a:r>
              <a:rPr lang="en"/>
              <a:t> 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---&gt; ∆t ~ 10</a:t>
            </a:r>
            <a:r>
              <a:rPr baseline="30000" lang="en"/>
              <a:t>-2-3</a:t>
            </a:r>
            <a:r>
              <a:rPr lang="en"/>
              <a:t> sec!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Other variants of this model give different predictions, see the paper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Trying to probe quantum superpositions of the gravitational field, two basic types of experiment: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Single-body experiment, test decoherence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Two-body experiment, test entanglement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Combination of these two experiments can basically falsify/constrain variety of low-energy QG models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limited information about UV QG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Experiments will happen in near future, based on technology that is being developed for many reasons beyond gravity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SCG is a problem</a:t>
            </a:r>
            <a:endParaRPr/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Gravity is classical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Nonlinear modification to Schrodinger equation: many known problems (energy spectra distortions, superluminal signalling, …)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Born rule ceases to be well-defined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Ok, but let’s just pretend we could make sense of this (will do something like this shortly). What would it predict?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Sensible classical gravity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311700" y="923875"/>
            <a:ext cx="8520600" cy="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“Embed” SCG into a normal, unitary quantum system engineered such that the semiclassical limit comes out for some subsystems (Kafri, Milburn, Taylor 2014, see also Tilloy, Diosi 2014)</a:t>
            </a: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35400"/>
            <a:ext cx="4605128" cy="18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5647475" y="1920950"/>
            <a:ext cx="3344100" cy="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Price of this: irreducible noise from measurements =&gt; anomalous heating in eg. Bose condensate</a:t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100" y="3795550"/>
            <a:ext cx="6844301" cy="136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6"/>
          <p:cNvCxnSpPr/>
          <p:nvPr/>
        </p:nvCxnSpPr>
        <p:spPr>
          <a:xfrm flipH="1">
            <a:off x="6901825" y="3119250"/>
            <a:ext cx="346500" cy="12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6"/>
          <p:cNvCxnSpPr/>
          <p:nvPr/>
        </p:nvCxnSpPr>
        <p:spPr>
          <a:xfrm flipH="1">
            <a:off x="4723625" y="3326775"/>
            <a:ext cx="1739100" cy="11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Macroscopic quantum objects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wildly new state of matter available in experiment: large, coherent, non-classical systems.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Rapid progress is being driven by eg. competition for good quantum computer architectures.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74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Low-energy quantum gravity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575" y="1614675"/>
            <a:ext cx="5353925" cy="353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250" y="2827750"/>
            <a:ext cx="779145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space (at low energy)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 as EFT: universal low-energy limit of anything with spin-2 massless states. In these experiments, E/M</a:t>
            </a:r>
            <a:r>
              <a:rPr baseline="-25000" lang="en"/>
              <a:t>pl</a:t>
            </a:r>
            <a:r>
              <a:rPr lang="en"/>
              <a:t> &lt;&lt; 1, very good approximation.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Alternatives: 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Gravity is “fundamentally classical”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Gravity is “emergent” (*not necessarily an alternative)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Gravity is causes a breakdown of quantum mechanics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Etc?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28025" y="2959625"/>
            <a:ext cx="8504400" cy="26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types of experiment: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Superpose mass, check coherence time → constrain decoherence models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Superpose mass, entangle with another → check ability of gravity to superpose/entangle</a:t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 here: spell out some models and predictions</a:t>
            </a:r>
            <a:endParaRPr sz="18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6200"/>
            <a:ext cx="8623599" cy="29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0"/>
            <a:ext cx="58977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implementations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1125"/>
            <a:ext cx="47148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850" y="1540125"/>
            <a:ext cx="348404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997500" y="3667075"/>
            <a:ext cx="32931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Matter-wave interferometry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 ~ 10</a:t>
            </a:r>
            <a:r>
              <a:rPr baseline="30000" lang="en"/>
              <a:t>5-9</a:t>
            </a:r>
            <a:r>
              <a:rPr lang="en"/>
              <a:t> amu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5721900" y="3667075"/>
            <a:ext cx="32931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Cavity optomechanics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 up to kg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75" y="79950"/>
            <a:ext cx="2799850" cy="21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850" y="175150"/>
            <a:ext cx="5384999" cy="19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4294967295" type="body"/>
          </p:nvPr>
        </p:nvSpPr>
        <p:spPr>
          <a:xfrm>
            <a:off x="252725" y="2187200"/>
            <a:ext cx="2946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Teufel et al, Nature 2011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21"/>
          <p:cNvSpPr txBox="1"/>
          <p:nvPr>
            <p:ph idx="4294967295" type="body"/>
          </p:nvPr>
        </p:nvSpPr>
        <p:spPr>
          <a:xfrm>
            <a:off x="4791050" y="2187200"/>
            <a:ext cx="36627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Matsumoto et al, PRA 2015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89200"/>
            <a:ext cx="4072982" cy="20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idx="4294967295" type="body"/>
          </p:nvPr>
        </p:nvSpPr>
        <p:spPr>
          <a:xfrm>
            <a:off x="252725" y="4701800"/>
            <a:ext cx="39036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Aspelmeyer ICTP slides 2013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9175" y="2603500"/>
            <a:ext cx="4964182" cy="19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idx="4294967295" type="body"/>
          </p:nvPr>
        </p:nvSpPr>
        <p:spPr>
          <a:xfrm>
            <a:off x="4867250" y="4701800"/>
            <a:ext cx="36627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Painter et al, Nature 2011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