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656" r:id="rId2"/>
    <p:sldId id="491" r:id="rId3"/>
    <p:sldId id="489" r:id="rId4"/>
    <p:sldId id="492" r:id="rId5"/>
    <p:sldId id="490" r:id="rId6"/>
    <p:sldId id="657" r:id="rId7"/>
    <p:sldId id="493" r:id="rId8"/>
    <p:sldId id="495" r:id="rId9"/>
    <p:sldId id="671" r:id="rId10"/>
    <p:sldId id="672" r:id="rId11"/>
    <p:sldId id="563" r:id="rId12"/>
    <p:sldId id="499" r:id="rId13"/>
    <p:sldId id="500" r:id="rId14"/>
    <p:sldId id="501" r:id="rId15"/>
    <p:sldId id="502" r:id="rId16"/>
    <p:sldId id="503" r:id="rId17"/>
    <p:sldId id="504" r:id="rId18"/>
    <p:sldId id="505" r:id="rId19"/>
    <p:sldId id="506" r:id="rId20"/>
    <p:sldId id="564" r:id="rId21"/>
    <p:sldId id="507" r:id="rId22"/>
    <p:sldId id="663" r:id="rId23"/>
    <p:sldId id="664" r:id="rId24"/>
    <p:sldId id="665" r:id="rId25"/>
    <p:sldId id="666" r:id="rId26"/>
    <p:sldId id="667" r:id="rId27"/>
    <p:sldId id="668" r:id="rId28"/>
    <p:sldId id="569" r:id="rId29"/>
    <p:sldId id="669" r:id="rId30"/>
    <p:sldId id="670" r:id="rId31"/>
    <p:sldId id="570" r:id="rId32"/>
    <p:sldId id="508" r:id="rId33"/>
    <p:sldId id="613" r:id="rId34"/>
    <p:sldId id="614" r:id="rId35"/>
    <p:sldId id="615" r:id="rId36"/>
    <p:sldId id="616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1F029A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7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Relationship Id="rId4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1.wmf"/><Relationship Id="rId4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w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28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8.w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wmf"/><Relationship Id="rId1" Type="http://schemas.openxmlformats.org/officeDocument/2006/relationships/image" Target="../media/image15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B3F67-8ECC-4091-BD7A-F21F44E93A07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F28D8-767A-4A23-8475-0C213FEE5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0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89">
              <a:defRPr sz="2200">
                <a:solidFill>
                  <a:schemeClr val="tx1"/>
                </a:solidFill>
                <a:latin typeface="Times" charset="0"/>
              </a:defRPr>
            </a:lvl1pPr>
            <a:lvl2pPr marL="685817" indent="-263776" defTabSz="915889">
              <a:defRPr sz="2200">
                <a:solidFill>
                  <a:schemeClr val="tx1"/>
                </a:solidFill>
                <a:latin typeface="Times" charset="0"/>
              </a:defRPr>
            </a:lvl2pPr>
            <a:lvl3pPr marL="1055103" indent="-211021" defTabSz="915889">
              <a:defRPr sz="2200">
                <a:solidFill>
                  <a:schemeClr val="tx1"/>
                </a:solidFill>
                <a:latin typeface="Times" charset="0"/>
              </a:defRPr>
            </a:lvl3pPr>
            <a:lvl4pPr marL="1477145" indent="-211021" defTabSz="915889">
              <a:defRPr sz="2200">
                <a:solidFill>
                  <a:schemeClr val="tx1"/>
                </a:solidFill>
                <a:latin typeface="Times" charset="0"/>
              </a:defRPr>
            </a:lvl4pPr>
            <a:lvl5pPr marL="1899186" indent="-211021" defTabSz="915889">
              <a:defRPr sz="2200">
                <a:solidFill>
                  <a:schemeClr val="tx1"/>
                </a:solidFill>
                <a:latin typeface="Times" charset="0"/>
              </a:defRPr>
            </a:lvl5pPr>
            <a:lvl6pPr marL="2321227" indent="-211021" defTabSz="915889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charset="0"/>
              </a:defRPr>
            </a:lvl6pPr>
            <a:lvl7pPr marL="2743269" indent="-211021" defTabSz="915889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charset="0"/>
              </a:defRPr>
            </a:lvl7pPr>
            <a:lvl8pPr marL="3165310" indent="-211021" defTabSz="915889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charset="0"/>
              </a:defRPr>
            </a:lvl8pPr>
            <a:lvl9pPr marL="3587351" indent="-211021" defTabSz="915889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FFDE340-B674-4FD9-9A9A-691A26AD2A19}" type="slidenum">
              <a:rPr lang="es-ES_tradnl" altLang="en-US" sz="1100"/>
              <a:pPr/>
              <a:t>1</a:t>
            </a:fld>
            <a:endParaRPr lang="es-ES_tradnl" altLang="en-US" sz="11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en-US" smtClean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703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81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59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05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11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3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AB960-EDA2-4F82-BA96-284BF7EE15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66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E5A5E-9641-46C5-B3EF-2FEFD980524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8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40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52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A3362-345D-40A9-8498-6FE1FA9B9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21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5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3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13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3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59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1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4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AAD9-DFF8-41A5-BD0B-BE4502DF6AC5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A872E-9ED1-4850-B419-86DE1B392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8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2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5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58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4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50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28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5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e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6.e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5.e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2.w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19.e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9512" y="2636912"/>
            <a:ext cx="8818152" cy="2314342"/>
            <a:chOff x="35496" y="2708920"/>
            <a:chExt cx="8818152" cy="2314342"/>
          </a:xfrm>
        </p:grpSpPr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344478" y="3645024"/>
              <a:ext cx="345411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b="1" dirty="0">
                  <a:solidFill>
                    <a:srgbClr val="275081"/>
                  </a:solidFill>
                </a:rPr>
                <a:t>Max-Planck Institute </a:t>
              </a:r>
              <a:r>
                <a:rPr lang="en-GB" altLang="en-US" sz="2400" b="1" dirty="0" smtClean="0">
                  <a:solidFill>
                    <a:srgbClr val="275081"/>
                  </a:solidFill>
                </a:rPr>
                <a:t>of</a:t>
              </a:r>
              <a:endParaRPr lang="en-GB" altLang="en-US" sz="2400" b="1" dirty="0">
                <a:solidFill>
                  <a:srgbClr val="275081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b="1" dirty="0">
                  <a:solidFill>
                    <a:srgbClr val="275081"/>
                  </a:solidFill>
                </a:rPr>
                <a:t>Microstructure Physics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400" b="1" dirty="0">
                  <a:solidFill>
                    <a:srgbClr val="275081"/>
                  </a:solidFill>
                </a:rPr>
                <a:t>Halle (Saale)</a:t>
              </a: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990277" y="3057186"/>
              <a:ext cx="19923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en-US" sz="2400" b="1" dirty="0">
                  <a:solidFill>
                    <a:srgbClr val="275081"/>
                  </a:solidFill>
                </a:rPr>
                <a:t>E.K.U. </a:t>
              </a:r>
              <a:r>
                <a:rPr lang="de-DE" altLang="en-US" sz="2400" b="1" dirty="0" err="1">
                  <a:solidFill>
                    <a:srgbClr val="275081"/>
                  </a:solidFill>
                </a:rPr>
                <a:t>Gross</a:t>
              </a:r>
              <a:endParaRPr lang="de-DE" altLang="en-US" sz="2400" b="1" dirty="0">
                <a:solidFill>
                  <a:srgbClr val="275081"/>
                </a:solidFill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496" y="3091068"/>
              <a:ext cx="8818152" cy="1898312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2416700" y="3384476"/>
              <a:ext cx="5251644" cy="16387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3" name="Picture 5" descr="mn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508" y="3284984"/>
              <a:ext cx="1716212" cy="170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1979712" y="3235084"/>
              <a:ext cx="5544616" cy="170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100" b="1" dirty="0">
                  <a:solidFill>
                    <a:srgbClr val="275081"/>
                  </a:solidFill>
                </a:rPr>
                <a:t>Max-Planck Institute </a:t>
              </a:r>
              <a:r>
                <a:rPr lang="en-GB" altLang="en-US" sz="2100" b="1" dirty="0" smtClean="0">
                  <a:solidFill>
                    <a:srgbClr val="275081"/>
                  </a:solidFill>
                </a:rPr>
                <a:t>of</a:t>
              </a:r>
              <a:r>
                <a:rPr lang="en-GB" altLang="en-US" sz="2100" b="1" dirty="0">
                  <a:solidFill>
                    <a:srgbClr val="275081"/>
                  </a:solidFill>
                </a:rPr>
                <a:t> </a:t>
              </a:r>
              <a:r>
                <a:rPr lang="en-GB" altLang="en-US" sz="2100" b="1" dirty="0" smtClean="0">
                  <a:solidFill>
                    <a:srgbClr val="275081"/>
                  </a:solidFill>
                </a:rPr>
                <a:t>Microstructure Physics, Halle </a:t>
              </a:r>
              <a:r>
                <a:rPr lang="en-GB" altLang="en-US" sz="2100" b="1" dirty="0">
                  <a:solidFill>
                    <a:srgbClr val="275081"/>
                  </a:solidFill>
                </a:rPr>
                <a:t>(Saale</a:t>
              </a:r>
              <a:r>
                <a:rPr lang="en-GB" altLang="en-US" sz="2100" b="1" dirty="0" smtClean="0">
                  <a:solidFill>
                    <a:srgbClr val="275081"/>
                  </a:solidFill>
                </a:rPr>
                <a:t>), Germany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100" b="1" dirty="0" smtClean="0">
                  <a:solidFill>
                    <a:srgbClr val="275081"/>
                  </a:solidFill>
                </a:rPr>
                <a:t>and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100" b="1" dirty="0" smtClean="0">
                  <a:solidFill>
                    <a:srgbClr val="275081"/>
                  </a:solidFill>
                </a:rPr>
                <a:t>Fritz Haber </a:t>
              </a:r>
              <a:r>
                <a:rPr lang="en-GB" altLang="en-US" sz="2100" b="1" dirty="0" err="1" smtClean="0">
                  <a:solidFill>
                    <a:srgbClr val="275081"/>
                  </a:solidFill>
                </a:rPr>
                <a:t>Center</a:t>
              </a:r>
              <a:endParaRPr lang="en-GB" altLang="en-US" sz="2100" b="1" dirty="0" smtClean="0">
                <a:solidFill>
                  <a:srgbClr val="275081"/>
                </a:solidFill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100" b="1" dirty="0" smtClean="0">
                  <a:solidFill>
                    <a:srgbClr val="275081"/>
                  </a:solidFill>
                </a:rPr>
                <a:t>The Hebrew University of Jerusalem </a:t>
              </a:r>
              <a:endParaRPr lang="en-GB" altLang="en-US" sz="2100" b="1" dirty="0">
                <a:solidFill>
                  <a:srgbClr val="275081"/>
                </a:solidFill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3851920" y="2708920"/>
              <a:ext cx="1811201" cy="44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de-DE" altLang="en-US" sz="2300" b="1" dirty="0" smtClean="0">
                  <a:solidFill>
                    <a:srgbClr val="275081"/>
                  </a:solidFill>
                </a:rPr>
                <a:t>Hardy </a:t>
              </a:r>
              <a:r>
                <a:rPr lang="de-DE" altLang="en-US" sz="2300" b="1" dirty="0">
                  <a:solidFill>
                    <a:srgbClr val="275081"/>
                  </a:solidFill>
                </a:rPr>
                <a:t>Gross</a:t>
              </a:r>
            </a:p>
          </p:txBody>
        </p:sp>
      </p:grp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123728" y="764704"/>
            <a:ext cx="5184576" cy="792087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1835696" y="908719"/>
            <a:ext cx="5904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sz="2800" b="1" dirty="0" smtClean="0">
                <a:solidFill>
                  <a:schemeClr val="tx2"/>
                </a:solidFill>
              </a:rPr>
              <a:t>Basics of DFT and TDDFT</a:t>
            </a:r>
          </a:p>
        </p:txBody>
      </p:sp>
    </p:spTree>
    <p:extLst>
      <p:ext uri="{BB962C8B-B14F-4D97-AF65-F5344CB8AC3E}">
        <p14:creationId xmlns:p14="http://schemas.microsoft.com/office/powerpoint/2010/main" val="170732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385309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Lectures I+II+III: Focus on the electronic-structure problem, for static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and time-dependent systems, but with clamped nuclei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(i.e. Born-Oppenheimer approximation):</a:t>
            </a:r>
            <a:endParaRPr lang="en-GB" altLang="en-US" sz="2100" b="1" u="sng" dirty="0">
              <a:solidFill>
                <a:srgbClr val="000066"/>
              </a:solidFill>
              <a:cs typeface="Times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50850" y="2564905"/>
            <a:ext cx="3854450" cy="401638"/>
            <a:chOff x="385" y="1933"/>
            <a:chExt cx="2428" cy="25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>
              <p:extLst/>
            </p:nvPr>
          </p:nvGraphicFramePr>
          <p:xfrm>
            <a:off x="2573" y="1933"/>
            <a:ext cx="2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04" name="Equation" r:id="rId3" imgW="190578" imgH="219186" progId="Equation.3">
                    <p:embed/>
                  </p:oleObj>
                </mc:Choice>
                <mc:Fallback>
                  <p:oleObj name="Equation" r:id="rId3" imgW="190578" imgH="219186" progId="Equation.3">
                    <p:embed/>
                    <p:pic>
                      <p:nvPicPr>
                        <p:cNvPr id="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" y="1933"/>
                          <a:ext cx="2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85" y="1946"/>
              <a:ext cx="2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b="1" dirty="0" smtClean="0">
                  <a:solidFill>
                    <a:srgbClr val="000066"/>
                  </a:solidFill>
                  <a:cs typeface="Times" charset="0"/>
                </a:rPr>
                <a:t>with fixed </a:t>
              </a:r>
              <a:r>
                <a:rPr lang="en-US" altLang="en-US" sz="2100" b="1" dirty="0">
                  <a:solidFill>
                    <a:srgbClr val="000066"/>
                  </a:solidFill>
                  <a:cs typeface="Times" charset="0"/>
                </a:rPr>
                <a:t>nuclear </a:t>
              </a:r>
              <a:r>
                <a:rPr lang="en-US" altLang="en-US" sz="2100" b="1" dirty="0" smtClean="0">
                  <a:solidFill>
                    <a:srgbClr val="000066"/>
                  </a:solidFill>
                  <a:cs typeface="Times" charset="0"/>
                </a:rPr>
                <a:t>coordinates</a:t>
              </a:r>
              <a:endParaRPr lang="en-GB" altLang="en-US" sz="2100" b="1" dirty="0">
                <a:solidFill>
                  <a:srgbClr val="000066"/>
                </a:solidFill>
                <a:cs typeface="Times" charset="0"/>
              </a:endParaRPr>
            </a:p>
          </p:txBody>
        </p:sp>
      </p:grpSp>
      <p:graphicFrame>
        <p:nvGraphicFramePr>
          <p:cNvPr id="7" name="Object 7"/>
          <p:cNvGraphicFramePr>
            <a:graphicFrameLocks noChangeAspect="1"/>
          </p:cNvGraphicFramePr>
          <p:nvPr>
            <p:extLst/>
          </p:nvPr>
        </p:nvGraphicFramePr>
        <p:xfrm>
          <a:off x="395537" y="1736105"/>
          <a:ext cx="7200800" cy="674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5" name="Equation" r:id="rId5" imgW="2895480" imgH="266400" progId="Equation.DSMT4">
                  <p:embed/>
                </p:oleObj>
              </mc:Choice>
              <mc:Fallback>
                <p:oleObj name="Equation" r:id="rId5" imgW="2895480" imgH="266400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1736105"/>
                        <a:ext cx="7200800" cy="674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87690" y="3356992"/>
            <a:ext cx="49484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 smtClean="0">
                <a:solidFill>
                  <a:srgbClr val="C00000"/>
                </a:solidFill>
                <a:cs typeface="Times" charset="0"/>
              </a:rPr>
              <a:t>This is still an exponentially hard problem</a:t>
            </a:r>
            <a:r>
              <a:rPr lang="en-US" altLang="en-US" sz="2100" b="1" dirty="0">
                <a:solidFill>
                  <a:srgbClr val="C00000"/>
                </a:solidFill>
                <a:cs typeface="Times" charset="0"/>
              </a:rPr>
              <a:t>!</a:t>
            </a:r>
            <a:endParaRPr lang="en-GB" altLang="en-US" sz="2100" b="1" dirty="0">
              <a:solidFill>
                <a:srgbClr val="C00000"/>
              </a:solidFill>
              <a:cs typeface="Times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395536" y="4149080"/>
            <a:ext cx="7801238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 I</a:t>
            </a:r>
            <a:r>
              <a:rPr lang="en-GB" altLang="en-US" sz="2100" b="1" dirty="0" smtClean="0">
                <a:solidFill>
                  <a:srgbClr val="000066"/>
                </a:solidFill>
                <a:cs typeface="Times" charset="0"/>
              </a:rPr>
              <a:t>:  Ground-state DFT, basic concepts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 II</a:t>
            </a:r>
            <a:r>
              <a:rPr lang="en-GB" altLang="en-US" sz="2100" b="1" dirty="0" smtClean="0">
                <a:solidFill>
                  <a:srgbClr val="000066"/>
                </a:solidFill>
                <a:cs typeface="Times" charset="0"/>
              </a:rPr>
              <a:t>: Approximate xc </a:t>
            </a:r>
            <a:r>
              <a:rPr lang="en-GB" altLang="en-US" sz="2100" b="1" dirty="0" err="1" smtClean="0">
                <a:solidFill>
                  <a:srgbClr val="000066"/>
                </a:solidFill>
                <a:cs typeface="Times" charset="0"/>
              </a:rPr>
              <a:t>functionals</a:t>
            </a:r>
            <a:r>
              <a:rPr lang="en-GB" altLang="en-US" sz="2100" b="1" dirty="0" smtClean="0">
                <a:solidFill>
                  <a:srgbClr val="000066"/>
                </a:solidFill>
                <a:cs typeface="Times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 III</a:t>
            </a:r>
            <a:r>
              <a:rPr lang="en-GB" altLang="en-US" sz="2100" b="1" dirty="0" smtClean="0">
                <a:solidFill>
                  <a:srgbClr val="000066"/>
                </a:solidFill>
                <a:cs typeface="Times" charset="0"/>
              </a:rPr>
              <a:t>: Time-dependent DFT, linear response and beyond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100" b="1" u="sng" dirty="0">
              <a:solidFill>
                <a:srgbClr val="000066"/>
              </a:solidFill>
              <a:cs typeface="Time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 IV</a:t>
            </a:r>
            <a:r>
              <a:rPr lang="en-GB" altLang="en-US" sz="2100" b="1" dirty="0" smtClean="0">
                <a:solidFill>
                  <a:srgbClr val="000066"/>
                </a:solidFill>
                <a:cs typeface="Times" charset="0"/>
              </a:rPr>
              <a:t>: Electron-nuclear coupling beyond Born-Oppenheimer</a:t>
            </a:r>
            <a:endParaRPr lang="en-GB" altLang="en-US" sz="2100" b="1" dirty="0">
              <a:solidFill>
                <a:srgbClr val="000066"/>
              </a:solidFill>
              <a:cs typeface="Time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100" b="1" dirty="0" smtClean="0">
              <a:solidFill>
                <a:srgbClr val="000066"/>
              </a:solidFill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41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19672" y="260648"/>
            <a:ext cx="5760640" cy="1152254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9555" tIns="189555" rIns="189555" bIns="189555">
            <a:spAutoFit/>
          </a:bodyPr>
          <a:lstStyle>
            <a:lvl1pPr defTabSz="9477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477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477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477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477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1" dirty="0">
                <a:solidFill>
                  <a:srgbClr val="000066"/>
                </a:solidFill>
              </a:rPr>
              <a:t>Why </a:t>
            </a:r>
            <a:r>
              <a:rPr lang="en-US" altLang="en-US" sz="2500" b="1" dirty="0" smtClean="0">
                <a:solidFill>
                  <a:srgbClr val="000066"/>
                </a:solidFill>
              </a:rPr>
              <a:t>don’t we just solve the </a:t>
            </a:r>
            <a:r>
              <a:rPr lang="en-US" altLang="en-US" sz="2500" b="1" dirty="0">
                <a:solidFill>
                  <a:srgbClr val="000066"/>
                </a:solidFill>
              </a:rPr>
              <a:t>m</a:t>
            </a:r>
            <a:r>
              <a:rPr lang="en-US" altLang="en-US" sz="2500" b="1" dirty="0" smtClean="0">
                <a:solidFill>
                  <a:srgbClr val="000066"/>
                </a:solidFill>
              </a:rPr>
              <a:t>any-body Schrödinger equation</a:t>
            </a:r>
            <a:endParaRPr lang="en-US" altLang="en-US" sz="2500" b="1" dirty="0">
              <a:solidFill>
                <a:srgbClr val="000066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189038" y="1600200"/>
            <a:ext cx="51355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778" tIns="47389" rIns="94778" bIns="47389">
            <a:spAutoFit/>
          </a:bodyPr>
          <a:lstStyle>
            <a:lvl1pPr defTabSz="9477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477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477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477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477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 u="sng">
                <a:solidFill>
                  <a:srgbClr val="000066"/>
                </a:solidFill>
              </a:rPr>
              <a:t>Example: Oxygen atom</a:t>
            </a:r>
            <a:r>
              <a:rPr lang="en-US" altLang="en-US" sz="2500" b="1">
                <a:solidFill>
                  <a:srgbClr val="000066"/>
                </a:solidFill>
              </a:rPr>
              <a:t> (8 electrons)</a:t>
            </a:r>
            <a:endParaRPr lang="en-US" altLang="en-US" sz="2500" b="1" u="sng">
              <a:solidFill>
                <a:srgbClr val="000066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519488" y="2343150"/>
            <a:ext cx="3968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778" tIns="47389" rIns="94778" bIns="47389">
            <a:spAutoFit/>
          </a:bodyPr>
          <a:lstStyle>
            <a:lvl1pPr defTabSz="9477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477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477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477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477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/>
              <a:t>depends on 24 coordinates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4413" y="3200400"/>
            <a:ext cx="44973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778" tIns="47389" rIns="94778" bIns="47389">
            <a:spAutoFit/>
          </a:bodyPr>
          <a:lstStyle>
            <a:lvl1pPr defTabSz="9477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477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477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477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477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 u="sng">
                <a:solidFill>
                  <a:srgbClr val="000066"/>
                </a:solidFill>
              </a:rPr>
              <a:t>rough table of the wavefunction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87475" y="3810000"/>
            <a:ext cx="764857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778" tIns="47389" rIns="94778" bIns="47389">
            <a:spAutoFit/>
          </a:bodyPr>
          <a:lstStyle>
            <a:lvl1pPr defTabSz="947738">
              <a:spcBef>
                <a:spcPct val="20000"/>
              </a:spcBef>
              <a:buChar char="•"/>
              <a:tabLst>
                <a:tab pos="3783013" algn="l"/>
              </a:tabLst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47738">
              <a:spcBef>
                <a:spcPct val="20000"/>
              </a:spcBef>
              <a:buChar char="–"/>
              <a:tabLst>
                <a:tab pos="3783013" algn="l"/>
              </a:tabLst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47738">
              <a:spcBef>
                <a:spcPct val="20000"/>
              </a:spcBef>
              <a:buChar char="•"/>
              <a:tabLst>
                <a:tab pos="378301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47738">
              <a:spcBef>
                <a:spcPct val="20000"/>
              </a:spcBef>
              <a:buChar char="–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47738">
              <a:spcBef>
                <a:spcPct val="20000"/>
              </a:spcBef>
              <a:buChar char="»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47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783013" algn="l"/>
              </a:tabLst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66"/>
                </a:solidFill>
              </a:rPr>
              <a:t>10 entries per coordinate:	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500" b="1">
                <a:solidFill>
                  <a:srgbClr val="000066"/>
                </a:solidFill>
              </a:rPr>
              <a:t> 10</a:t>
            </a:r>
            <a:r>
              <a:rPr lang="en-US" altLang="en-US" sz="2500" b="1" baseline="30000">
                <a:solidFill>
                  <a:srgbClr val="000066"/>
                </a:solidFill>
              </a:rPr>
              <a:t>24</a:t>
            </a:r>
            <a:r>
              <a:rPr lang="en-US" altLang="en-US" sz="2500" b="1">
                <a:solidFill>
                  <a:srgbClr val="000066"/>
                </a:solidFill>
              </a:rPr>
              <a:t> entries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66"/>
                </a:solidFill>
              </a:rPr>
              <a:t>1 byte per entry:	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500" b="1">
                <a:solidFill>
                  <a:srgbClr val="000066"/>
                </a:solidFill>
              </a:rPr>
              <a:t> 10</a:t>
            </a:r>
            <a:r>
              <a:rPr lang="en-US" altLang="en-US" sz="2500" b="1" baseline="30000">
                <a:solidFill>
                  <a:srgbClr val="000066"/>
                </a:solidFill>
              </a:rPr>
              <a:t>24</a:t>
            </a:r>
            <a:r>
              <a:rPr lang="en-US" altLang="en-US" sz="2500" b="1">
                <a:solidFill>
                  <a:srgbClr val="000066"/>
                </a:solidFill>
              </a:rPr>
              <a:t> bytes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66"/>
                </a:solidFill>
              </a:rPr>
              <a:t>5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2500" b="1">
                <a:solidFill>
                  <a:srgbClr val="000066"/>
                </a:solidFill>
              </a:rPr>
              <a:t>10</a:t>
            </a:r>
            <a:r>
              <a:rPr lang="en-US" altLang="en-US" sz="2500" b="1" baseline="30000">
                <a:solidFill>
                  <a:srgbClr val="000066"/>
                </a:solidFill>
              </a:rPr>
              <a:t>9 </a:t>
            </a:r>
            <a:r>
              <a:rPr lang="en-US" altLang="en-US" sz="2500" b="1">
                <a:solidFill>
                  <a:srgbClr val="000066"/>
                </a:solidFill>
              </a:rPr>
              <a:t>bytes per DVD: 	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500" b="1">
                <a:solidFill>
                  <a:srgbClr val="000066"/>
                </a:solidFill>
              </a:rPr>
              <a:t> 2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2500" b="1">
                <a:solidFill>
                  <a:srgbClr val="000066"/>
                </a:solidFill>
              </a:rPr>
              <a:t>10</a:t>
            </a:r>
            <a:r>
              <a:rPr lang="en-US" altLang="en-US" sz="2500" b="1" baseline="30000">
                <a:solidFill>
                  <a:srgbClr val="000066"/>
                </a:solidFill>
              </a:rPr>
              <a:t>14</a:t>
            </a:r>
            <a:r>
              <a:rPr lang="en-US" altLang="en-US" sz="2500" b="1">
                <a:solidFill>
                  <a:srgbClr val="000066"/>
                </a:solidFill>
              </a:rPr>
              <a:t> DVDs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66"/>
                </a:solidFill>
              </a:rPr>
              <a:t>10 g per DVD:	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</a:t>
            </a:r>
            <a:r>
              <a:rPr lang="en-US" altLang="en-US" sz="2500" b="1">
                <a:solidFill>
                  <a:srgbClr val="000066"/>
                </a:solidFill>
              </a:rPr>
              <a:t> 2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2500" b="1">
                <a:solidFill>
                  <a:srgbClr val="000066"/>
                </a:solidFill>
              </a:rPr>
              <a:t>10</a:t>
            </a:r>
            <a:r>
              <a:rPr lang="en-US" altLang="en-US" sz="2500" b="1" baseline="30000">
                <a:solidFill>
                  <a:srgbClr val="000066"/>
                </a:solidFill>
              </a:rPr>
              <a:t>15</a:t>
            </a:r>
            <a:r>
              <a:rPr lang="en-US" altLang="en-US" sz="2500" b="1">
                <a:solidFill>
                  <a:srgbClr val="000066"/>
                </a:solidFill>
              </a:rPr>
              <a:t> g of DVDs</a:t>
            </a: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66"/>
                </a:solidFill>
              </a:rPr>
              <a:t>	  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=</a:t>
            </a:r>
            <a:r>
              <a:rPr lang="en-US" altLang="en-US" sz="2500" b="1">
                <a:solidFill>
                  <a:srgbClr val="000066"/>
                </a:solidFill>
              </a:rPr>
              <a:t> 2</a:t>
            </a:r>
            <a:r>
              <a:rPr lang="en-US" altLang="en-US" sz="2500" b="1">
                <a:solidFill>
                  <a:srgbClr val="000066"/>
                </a:solidFill>
                <a:sym typeface="Symbol" panose="05050102010706020507" pitchFamily="18" charset="2"/>
              </a:rPr>
              <a:t></a:t>
            </a:r>
            <a:r>
              <a:rPr lang="en-US" altLang="en-US" sz="2500" b="1">
                <a:solidFill>
                  <a:srgbClr val="000066"/>
                </a:solidFill>
              </a:rPr>
              <a:t>10</a:t>
            </a:r>
            <a:r>
              <a:rPr lang="en-US" altLang="en-US" sz="2500" b="1" baseline="30000">
                <a:solidFill>
                  <a:srgbClr val="000066"/>
                </a:solidFill>
              </a:rPr>
              <a:t>9</a:t>
            </a:r>
            <a:r>
              <a:rPr lang="en-US" altLang="en-US" sz="2500" b="1">
                <a:solidFill>
                  <a:srgbClr val="000066"/>
                </a:solidFill>
              </a:rPr>
              <a:t> t of DVDs</a:t>
            </a:r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676400" y="2362200"/>
          <a:ext cx="179705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20" name="Equation" r:id="rId3" imgW="698500" imgH="228600" progId="Equation.3">
                  <p:embed/>
                </p:oleObj>
              </mc:Choice>
              <mc:Fallback>
                <p:oleObj name="Equation" r:id="rId3" imgW="698500" imgH="228600" progId="Equation.3">
                  <p:embed/>
                  <p:pic>
                    <p:nvPicPr>
                      <p:cNvPr id="6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362200"/>
                        <a:ext cx="1797050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90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76200" y="685800"/>
            <a:ext cx="9424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u="sng"/>
              <a:t>Two fundamentally different classes of ab-initio approaches:</a:t>
            </a:r>
            <a:endParaRPr lang="de-DE" altLang="en-US" sz="2700" b="1" u="sng"/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955800" y="1752600"/>
            <a:ext cx="436850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600" dirty="0"/>
              <a:t>  </a:t>
            </a:r>
            <a:r>
              <a:rPr lang="en-US" altLang="en-US" sz="2600" b="1" u="sng" dirty="0"/>
              <a:t>Wave function approaches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/>
              <a:t> </a:t>
            </a:r>
            <a:endParaRPr lang="en-US" altLang="en-US" sz="26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/>
              <a:t>    --   Configuration </a:t>
            </a:r>
            <a:r>
              <a:rPr lang="en-US" altLang="en-US" sz="2600" dirty="0" smtClean="0"/>
              <a:t>interaction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/>
              <a:t>                   (also stochastic CI)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 smtClean="0"/>
              <a:t>    </a:t>
            </a:r>
            <a:r>
              <a:rPr lang="en-US" altLang="en-US" sz="2600" dirty="0"/>
              <a:t>--   </a:t>
            </a:r>
            <a:r>
              <a:rPr lang="en-US" altLang="en-US" sz="2600" dirty="0" smtClean="0"/>
              <a:t>Tensor networks</a:t>
            </a:r>
            <a:endParaRPr lang="en-US" altLang="en-US" sz="2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600" dirty="0"/>
          </a:p>
          <a:p>
            <a:pPr>
              <a:spcBef>
                <a:spcPct val="0"/>
              </a:spcBef>
            </a:pPr>
            <a:r>
              <a:rPr lang="en-US" altLang="en-US" sz="2600" dirty="0"/>
              <a:t>  </a:t>
            </a:r>
            <a:r>
              <a:rPr lang="en-US" altLang="en-US" sz="2600" b="1" dirty="0"/>
              <a:t>“</a:t>
            </a:r>
            <a:r>
              <a:rPr lang="en-US" altLang="en-US" sz="2600" b="1" u="sng" dirty="0"/>
              <a:t>Functional Theories</a:t>
            </a:r>
            <a:r>
              <a:rPr lang="en-US" altLang="en-US" sz="2600" b="1" dirty="0"/>
              <a:t>”</a:t>
            </a:r>
          </a:p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/>
              <a:t>     </a:t>
            </a:r>
            <a:endParaRPr lang="en-US" alt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5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76200" y="685800"/>
            <a:ext cx="9424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 b="1" u="sng"/>
              <a:t>Two fundamentally different classes of ab-initio approaches:</a:t>
            </a:r>
            <a:endParaRPr lang="de-DE" altLang="en-US" sz="2700" b="1" u="sng"/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955800" y="1752600"/>
            <a:ext cx="5588774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600" dirty="0"/>
              <a:t>  </a:t>
            </a:r>
            <a:r>
              <a:rPr lang="en-US" altLang="en-US" sz="2600" b="1" u="sng" dirty="0"/>
              <a:t>Wave function approaches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/>
              <a:t>    --   </a:t>
            </a:r>
            <a:r>
              <a:rPr lang="en-US" altLang="en-US" sz="2600" dirty="0" smtClean="0"/>
              <a:t>Configuration interaction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/>
              <a:t> </a:t>
            </a:r>
            <a:r>
              <a:rPr lang="en-US" altLang="en-US" sz="2600" dirty="0" smtClean="0"/>
              <a:t>                  (also stochastic CI)</a:t>
            </a:r>
            <a:endParaRPr lang="en-US" altLang="en-US" sz="26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dirty="0"/>
              <a:t>    --   Tensor </a:t>
            </a:r>
            <a:r>
              <a:rPr lang="en-US" altLang="en-US" sz="2600" dirty="0" smtClean="0"/>
              <a:t>networks</a:t>
            </a:r>
            <a:endParaRPr lang="en-US" altLang="en-US" sz="26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2600" dirty="0"/>
          </a:p>
          <a:p>
            <a:pPr>
              <a:spcBef>
                <a:spcPct val="0"/>
              </a:spcBef>
            </a:pPr>
            <a:r>
              <a:rPr lang="en-US" altLang="en-US" sz="2600" dirty="0"/>
              <a:t>  </a:t>
            </a:r>
            <a:r>
              <a:rPr lang="en-US" altLang="en-US" sz="2600" b="1" dirty="0"/>
              <a:t>“</a:t>
            </a:r>
            <a:r>
              <a:rPr lang="en-US" altLang="en-US" sz="2600" b="1" u="sng" dirty="0"/>
              <a:t>Functional Theories</a:t>
            </a:r>
            <a:r>
              <a:rPr lang="en-US" altLang="en-US" sz="2600" b="1" dirty="0"/>
              <a:t>”</a:t>
            </a:r>
          </a:p>
          <a:p>
            <a:pPr>
              <a:spcBef>
                <a:spcPct val="0"/>
              </a:spcBef>
            </a:pPr>
            <a:endParaRPr lang="en-US" altLang="en-US" sz="26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/>
              <a:t>     </a:t>
            </a:r>
            <a:r>
              <a:rPr lang="en-US" altLang="en-US" sz="2600" b="1" dirty="0">
                <a:solidFill>
                  <a:srgbClr val="FF0000"/>
                </a:solidFill>
              </a:rPr>
              <a:t>Write total energy as functional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FF0000"/>
                </a:solidFill>
              </a:rPr>
              <a:t>     of a simpler quantity and minimize</a:t>
            </a:r>
          </a:p>
        </p:txBody>
      </p:sp>
    </p:spTree>
    <p:extLst>
      <p:ext uri="{BB962C8B-B14F-4D97-AF65-F5344CB8AC3E}">
        <p14:creationId xmlns:p14="http://schemas.microsoft.com/office/powerpoint/2010/main" val="12921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228600"/>
            <a:ext cx="6705600" cy="1752600"/>
          </a:xfrm>
        </p:spPr>
        <p:txBody>
          <a:bodyPr/>
          <a:lstStyle/>
          <a:p>
            <a:r>
              <a:rPr lang="en-GB" altLang="en-US" smtClean="0"/>
              <a:t>Motivation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en-GB" altLang="en-US" sz="2800" smtClean="0"/>
          </a:p>
          <a:p>
            <a:pPr>
              <a:buFontTx/>
              <a:buNone/>
            </a:pPr>
            <a:endParaRPr lang="en-GB" altLang="en-US" sz="2800" smtClean="0"/>
          </a:p>
        </p:txBody>
      </p:sp>
      <p:graphicFrame>
        <p:nvGraphicFramePr>
          <p:cNvPr id="9220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3000375"/>
          <a:ext cx="3505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3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92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00375"/>
                        <a:ext cx="3505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050925" y="1947863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 dirty="0"/>
              <a:t>   </a:t>
            </a:r>
            <a:r>
              <a:rPr lang="en-GB" altLang="en-US" b="1" dirty="0" err="1" smtClean="0"/>
              <a:t>MBPT</a:t>
            </a:r>
            <a:endParaRPr lang="en-GB" altLang="en-US" b="1" dirty="0"/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3811588" y="2255838"/>
            <a:ext cx="16748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RDMFT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</p:txBody>
      </p:sp>
      <p:graphicFrame>
        <p:nvGraphicFramePr>
          <p:cNvPr id="9224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" y="3111500"/>
          <a:ext cx="228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4" name="Equation" r:id="rId5" imgW="850531" imgH="203112" progId="Equation.3">
                  <p:embed/>
                </p:oleObj>
              </mc:Choice>
              <mc:Fallback>
                <p:oleObj name="Equation" r:id="rId5" imgW="850531" imgH="203112" progId="Equation.3">
                  <p:embed/>
                  <p:pic>
                    <p:nvPicPr>
                      <p:cNvPr id="922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11500"/>
                        <a:ext cx="2286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11"/>
          <p:cNvSpPr>
            <a:spLocks noChangeArrowheads="1"/>
          </p:cNvSpPr>
          <p:nvPr/>
        </p:nvSpPr>
        <p:spPr bwMode="auto">
          <a:xfrm>
            <a:off x="1143000" y="304800"/>
            <a:ext cx="7086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b="1"/>
              <a:t>“Functional Theories”</a:t>
            </a: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7299325" y="2239963"/>
            <a:ext cx="996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DFT</a:t>
            </a:r>
          </a:p>
        </p:txBody>
      </p:sp>
      <p:graphicFrame>
        <p:nvGraphicFramePr>
          <p:cNvPr id="9227" name="Object 4"/>
          <p:cNvGraphicFramePr>
            <a:graphicFrameLocks noChangeAspect="1"/>
          </p:cNvGraphicFramePr>
          <p:nvPr/>
        </p:nvGraphicFramePr>
        <p:xfrm>
          <a:off x="6781800" y="3086100"/>
          <a:ext cx="228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5" name="Equation" r:id="rId7" imgW="812447" imgH="203112" progId="Equation.3">
                  <p:embed/>
                </p:oleObj>
              </mc:Choice>
              <mc:Fallback>
                <p:oleObj name="Equation" r:id="rId7" imgW="812447" imgH="203112" progId="Equation.3">
                  <p:embed/>
                  <p:pic>
                    <p:nvPicPr>
                      <p:cNvPr id="92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086100"/>
                        <a:ext cx="2286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98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228600"/>
            <a:ext cx="6705600" cy="1752600"/>
          </a:xfrm>
        </p:spPr>
        <p:txBody>
          <a:bodyPr/>
          <a:lstStyle/>
          <a:p>
            <a:r>
              <a:rPr lang="en-GB" altLang="en-US" smtClean="0"/>
              <a:t>Motivation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752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en-GB" altLang="en-US" sz="2800" smtClean="0"/>
          </a:p>
          <a:p>
            <a:pPr>
              <a:buFontTx/>
              <a:buNone/>
            </a:pPr>
            <a:endParaRPr lang="en-GB" altLang="en-US" sz="2800" smtClean="0"/>
          </a:p>
        </p:txBody>
      </p:sp>
      <p:graphicFrame>
        <p:nvGraphicFramePr>
          <p:cNvPr id="1024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3000375"/>
          <a:ext cx="3505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7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102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00375"/>
                        <a:ext cx="3505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050925" y="1947863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   MBPT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3811588" y="2255838"/>
            <a:ext cx="16748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RDMFT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</p:txBody>
      </p:sp>
      <p:graphicFrame>
        <p:nvGraphicFramePr>
          <p:cNvPr id="10248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" y="3111500"/>
          <a:ext cx="228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8" name="Equation" r:id="rId5" imgW="850531" imgH="203112" progId="Equation.3">
                  <p:embed/>
                </p:oleObj>
              </mc:Choice>
              <mc:Fallback>
                <p:oleObj name="Equation" r:id="rId5" imgW="850531" imgH="203112" progId="Equation.3">
                  <p:embed/>
                  <p:pic>
                    <p:nvPicPr>
                      <p:cNvPr id="1024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11500"/>
                        <a:ext cx="2286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1143000" y="304800"/>
            <a:ext cx="7086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b="1"/>
              <a:t>“Functional Theories”</a:t>
            </a:r>
          </a:p>
        </p:txBody>
      </p:sp>
      <p:sp>
        <p:nvSpPr>
          <p:cNvPr id="10250" name="Text Box 13"/>
          <p:cNvSpPr txBox="1">
            <a:spLocks noChangeArrowheads="1"/>
          </p:cNvSpPr>
          <p:nvPr/>
        </p:nvSpPr>
        <p:spPr bwMode="auto">
          <a:xfrm>
            <a:off x="7299325" y="2239963"/>
            <a:ext cx="996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DFT</a:t>
            </a:r>
          </a:p>
        </p:txBody>
      </p:sp>
      <p:graphicFrame>
        <p:nvGraphicFramePr>
          <p:cNvPr id="10251" name="Object 4"/>
          <p:cNvGraphicFramePr>
            <a:graphicFrameLocks noChangeAspect="1"/>
          </p:cNvGraphicFramePr>
          <p:nvPr/>
        </p:nvGraphicFramePr>
        <p:xfrm>
          <a:off x="6781800" y="3086100"/>
          <a:ext cx="228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99" name="Equation" r:id="rId7" imgW="812447" imgH="203112" progId="Equation.3">
                  <p:embed/>
                </p:oleObj>
              </mc:Choice>
              <mc:Fallback>
                <p:oleObj name="Equation" r:id="rId7" imgW="812447" imgH="203112" progId="Equation.3">
                  <p:embed/>
                  <p:pic>
                    <p:nvPicPr>
                      <p:cNvPr id="1025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086100"/>
                        <a:ext cx="2286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15"/>
          <p:cNvSpPr txBox="1">
            <a:spLocks noChangeArrowheads="1"/>
          </p:cNvSpPr>
          <p:nvPr/>
        </p:nvSpPr>
        <p:spPr bwMode="auto">
          <a:xfrm>
            <a:off x="533400" y="3733800"/>
            <a:ext cx="20542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l-GR" altLang="en-US">
                <a:solidFill>
                  <a:srgbClr val="FF0000"/>
                </a:solidFill>
              </a:rPr>
              <a:t>Φ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</a:t>
            </a:r>
            <a:r>
              <a:rPr lang="el-GR" altLang="en-US">
                <a:solidFill>
                  <a:srgbClr val="FF0000"/>
                </a:solidFill>
              </a:rPr>
              <a:t>Σ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3660775" y="3733800"/>
            <a:ext cx="20542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γ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  </a:t>
            </a: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6781800" y="3733800"/>
            <a:ext cx="210185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v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1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228600"/>
            <a:ext cx="6705600" cy="1752600"/>
          </a:xfrm>
        </p:spPr>
        <p:txBody>
          <a:bodyPr/>
          <a:lstStyle/>
          <a:p>
            <a:r>
              <a:rPr lang="en-GB" altLang="en-US" smtClean="0"/>
              <a:t>Motivation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altLang="en-US" sz="2800" smtClean="0"/>
          </a:p>
          <a:p>
            <a:pPr>
              <a:buFontTx/>
              <a:buNone/>
            </a:pPr>
            <a:endParaRPr lang="en-GB" altLang="en-US" sz="2800" smtClean="0"/>
          </a:p>
        </p:txBody>
      </p:sp>
      <p:graphicFrame>
        <p:nvGraphicFramePr>
          <p:cNvPr id="11268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3000375"/>
          <a:ext cx="3505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1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1126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00375"/>
                        <a:ext cx="3505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1050925" y="1947863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   MBPT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3811588" y="2255838"/>
            <a:ext cx="16748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RDMFT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</p:txBody>
      </p:sp>
      <p:graphicFrame>
        <p:nvGraphicFramePr>
          <p:cNvPr id="11272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" y="3111500"/>
          <a:ext cx="228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" name="Equation" r:id="rId5" imgW="850531" imgH="203112" progId="Equation.3">
                  <p:embed/>
                </p:oleObj>
              </mc:Choice>
              <mc:Fallback>
                <p:oleObj name="Equation" r:id="rId5" imgW="850531" imgH="203112" progId="Equation.3">
                  <p:embed/>
                  <p:pic>
                    <p:nvPicPr>
                      <p:cNvPr id="1127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11500"/>
                        <a:ext cx="2286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11"/>
          <p:cNvSpPr>
            <a:spLocks noChangeArrowheads="1"/>
          </p:cNvSpPr>
          <p:nvPr/>
        </p:nvSpPr>
        <p:spPr bwMode="auto">
          <a:xfrm>
            <a:off x="1143000" y="304800"/>
            <a:ext cx="7086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b="1"/>
              <a:t>“Functional Theories”</a:t>
            </a: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7299325" y="2239963"/>
            <a:ext cx="996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DFT</a:t>
            </a:r>
          </a:p>
        </p:txBody>
      </p:sp>
      <p:graphicFrame>
        <p:nvGraphicFramePr>
          <p:cNvPr id="11275" name="Object 4"/>
          <p:cNvGraphicFramePr>
            <a:graphicFrameLocks noChangeAspect="1"/>
          </p:cNvGraphicFramePr>
          <p:nvPr/>
        </p:nvGraphicFramePr>
        <p:xfrm>
          <a:off x="6781800" y="3086100"/>
          <a:ext cx="228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3" name="Equation" r:id="rId7" imgW="812447" imgH="203112" progId="Equation.3">
                  <p:embed/>
                </p:oleObj>
              </mc:Choice>
              <mc:Fallback>
                <p:oleObj name="Equation" r:id="rId7" imgW="812447" imgH="203112" progId="Equation.3">
                  <p:embed/>
                  <p:pic>
                    <p:nvPicPr>
                      <p:cNvPr id="112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086100"/>
                        <a:ext cx="2286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533400" y="3733800"/>
            <a:ext cx="26701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l-GR" altLang="en-US">
                <a:solidFill>
                  <a:srgbClr val="FF0000"/>
                </a:solidFill>
              </a:rPr>
              <a:t>Φ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</a:t>
            </a:r>
            <a:r>
              <a:rPr lang="el-GR" altLang="en-US">
                <a:solidFill>
                  <a:srgbClr val="FF0000"/>
                </a:solidFill>
              </a:rPr>
              <a:t>Σ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easy (e.g. GW)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1277" name="Text Box 15"/>
          <p:cNvSpPr txBox="1">
            <a:spLocks noChangeArrowheads="1"/>
          </p:cNvSpPr>
          <p:nvPr/>
        </p:nvSpPr>
        <p:spPr bwMode="auto">
          <a:xfrm>
            <a:off x="3660775" y="3733800"/>
            <a:ext cx="20542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γ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  difficult</a:t>
            </a: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6784975" y="3733800"/>
            <a:ext cx="233045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v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very difficult</a:t>
            </a:r>
            <a:endParaRPr lang="en-GB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38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-228600"/>
            <a:ext cx="6705600" cy="1752600"/>
          </a:xfrm>
        </p:spPr>
        <p:txBody>
          <a:bodyPr/>
          <a:lstStyle/>
          <a:p>
            <a:r>
              <a:rPr lang="en-GB" altLang="en-US" smtClean="0"/>
              <a:t>Motivation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altLang="en-US" sz="2800" smtClean="0"/>
          </a:p>
          <a:p>
            <a:pPr>
              <a:buFontTx/>
              <a:buNone/>
            </a:pPr>
            <a:endParaRPr lang="en-GB" altLang="en-US" sz="2800" smtClean="0"/>
          </a:p>
        </p:txBody>
      </p:sp>
      <p:graphicFrame>
        <p:nvGraphicFramePr>
          <p:cNvPr id="12292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048000" y="3000375"/>
          <a:ext cx="3505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5" name="Equation" r:id="rId3" imgW="1219200" imgH="228600" progId="Equation.DSMT4">
                  <p:embed/>
                </p:oleObj>
              </mc:Choice>
              <mc:Fallback>
                <p:oleObj name="Equation" r:id="rId3" imgW="1219200" imgH="228600" progId="Equation.DSMT4">
                  <p:embed/>
                  <p:pic>
                    <p:nvPicPr>
                      <p:cNvPr id="1229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000375"/>
                        <a:ext cx="3505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050925" y="1947863"/>
            <a:ext cx="108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990600" y="1752600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   MBPT</a:t>
            </a: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811588" y="2255838"/>
            <a:ext cx="1674812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RDMFT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  <a:p>
            <a:pPr>
              <a:spcBef>
                <a:spcPct val="0"/>
              </a:spcBef>
              <a:buFontTx/>
              <a:buNone/>
            </a:pPr>
            <a:endParaRPr lang="en-GB" altLang="en-US" b="1"/>
          </a:p>
        </p:txBody>
      </p:sp>
      <p:graphicFrame>
        <p:nvGraphicFramePr>
          <p:cNvPr id="12296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" y="3111500"/>
          <a:ext cx="228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6" name="Equation" r:id="rId5" imgW="850531" imgH="203112" progId="Equation.3">
                  <p:embed/>
                </p:oleObj>
              </mc:Choice>
              <mc:Fallback>
                <p:oleObj name="Equation" r:id="rId5" imgW="850531" imgH="203112" progId="Equation.3">
                  <p:embed/>
                  <p:pic>
                    <p:nvPicPr>
                      <p:cNvPr id="1229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11500"/>
                        <a:ext cx="2286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Rectangle 11"/>
          <p:cNvSpPr>
            <a:spLocks noChangeArrowheads="1"/>
          </p:cNvSpPr>
          <p:nvPr/>
        </p:nvSpPr>
        <p:spPr bwMode="auto">
          <a:xfrm>
            <a:off x="1143000" y="304800"/>
            <a:ext cx="70866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b="1"/>
              <a:t>“Functional Theories”</a:t>
            </a:r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7299325" y="2239963"/>
            <a:ext cx="996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b="1"/>
              <a:t>DFT</a:t>
            </a:r>
          </a:p>
        </p:txBody>
      </p:sp>
      <p:graphicFrame>
        <p:nvGraphicFramePr>
          <p:cNvPr id="12299" name="Object 4"/>
          <p:cNvGraphicFramePr>
            <a:graphicFrameLocks noChangeAspect="1"/>
          </p:cNvGraphicFramePr>
          <p:nvPr/>
        </p:nvGraphicFramePr>
        <p:xfrm>
          <a:off x="6781800" y="3086100"/>
          <a:ext cx="228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7" name="Equation" r:id="rId7" imgW="812447" imgH="203112" progId="Equation.3">
                  <p:embed/>
                </p:oleObj>
              </mc:Choice>
              <mc:Fallback>
                <p:oleObj name="Equation" r:id="rId7" imgW="812447" imgH="203112" progId="Equation.3">
                  <p:embed/>
                  <p:pic>
                    <p:nvPicPr>
                      <p:cNvPr id="122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086100"/>
                        <a:ext cx="2286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15"/>
          <p:cNvSpPr txBox="1">
            <a:spLocks noChangeArrowheads="1"/>
          </p:cNvSpPr>
          <p:nvPr/>
        </p:nvSpPr>
        <p:spPr bwMode="auto">
          <a:xfrm>
            <a:off x="533400" y="3733800"/>
            <a:ext cx="267017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l-GR" altLang="en-US">
                <a:solidFill>
                  <a:srgbClr val="FF0000"/>
                </a:solidFill>
              </a:rPr>
              <a:t>Φ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</a:t>
            </a:r>
            <a:r>
              <a:rPr lang="el-GR" altLang="en-US">
                <a:solidFill>
                  <a:srgbClr val="FF0000"/>
                </a:solidFill>
              </a:rPr>
              <a:t>Σ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[G]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easy (e.g. GW)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BC"/>
                </a:solidFill>
              </a:rPr>
              <a:t>numerically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CC"/>
                </a:solidFill>
              </a:rPr>
              <a:t>     heavy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rgbClr val="FF0000"/>
              </a:solidFill>
            </a:endParaRPr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3660775" y="3733800"/>
            <a:ext cx="20542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γ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  difficult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BC"/>
                </a:solidFill>
              </a:rPr>
              <a:t>  moderate</a:t>
            </a:r>
            <a:endParaRPr lang="en-GB" altLang="en-US">
              <a:solidFill>
                <a:srgbClr val="0000BC"/>
              </a:solidFill>
            </a:endParaRP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6784975" y="3733800"/>
            <a:ext cx="233045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u="sng">
                <a:solidFill>
                  <a:srgbClr val="FF0000"/>
                </a:solidFill>
              </a:rPr>
              <a:t>Functional: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0000"/>
                </a:solidFill>
              </a:rPr>
              <a:t>      </a:t>
            </a:r>
            <a:r>
              <a:rPr lang="en-US" altLang="en-US">
                <a:solidFill>
                  <a:srgbClr val="FF0000"/>
                </a:solidFill>
              </a:rPr>
              <a:t>E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 or  v</a:t>
            </a:r>
            <a:r>
              <a:rPr lang="en-US" altLang="en-US" baseline="-25000">
                <a:solidFill>
                  <a:srgbClr val="FF0000"/>
                </a:solidFill>
              </a:rPr>
              <a:t>xc</a:t>
            </a:r>
            <a:r>
              <a:rPr lang="en-US" altLang="en-US">
                <a:solidFill>
                  <a:srgbClr val="FF0000"/>
                </a:solidFill>
              </a:rPr>
              <a:t>[</a:t>
            </a:r>
            <a:r>
              <a:rPr lang="el-GR" altLang="en-US">
                <a:solidFill>
                  <a:srgbClr val="FF0000"/>
                </a:solidFill>
              </a:rPr>
              <a:t>ρ</a:t>
            </a:r>
            <a:r>
              <a:rPr lang="en-US" altLang="en-US">
                <a:solidFill>
                  <a:srgbClr val="FF0000"/>
                </a:solidFill>
              </a:rPr>
              <a:t>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very difficult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BC"/>
                </a:solidFill>
              </a:rPr>
              <a:t>      light </a:t>
            </a:r>
            <a:endParaRPr lang="en-GB" altLang="en-US">
              <a:solidFill>
                <a:srgbClr val="0000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7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00188" y="390525"/>
            <a:ext cx="62722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u="sng"/>
              <a:t>ESSENCE OF DENSITY-FUNTIONAL THEORY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720850" y="1333500"/>
            <a:ext cx="5730875" cy="3967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bg2"/>
            </a:outerShdw>
          </a:effectLst>
        </p:spPr>
        <p:txBody>
          <a:bodyPr lIns="457200" tIns="457200" rIns="457200" bIns="457200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US" altLang="en-US" sz="2200" b="1"/>
              <a:t>Every observable quantity of a quantum system can be calculated from the density of the system ALONE</a:t>
            </a:r>
          </a:p>
          <a:p>
            <a:pPr algn="just">
              <a:spcBef>
                <a:spcPct val="0"/>
              </a:spcBef>
            </a:pPr>
            <a:endParaRPr lang="en-US" altLang="en-US" sz="2200" b="1"/>
          </a:p>
          <a:p>
            <a:pPr algn="just">
              <a:spcBef>
                <a:spcPct val="0"/>
              </a:spcBef>
            </a:pPr>
            <a:r>
              <a:rPr lang="en-US" altLang="en-US" sz="2200" b="1"/>
              <a:t>The density of particles interacting with each other can be calculated as the density of an auxiliary system of non-interacting particles</a:t>
            </a:r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2406650" y="477043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2514600" y="-2698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00188" y="390525"/>
            <a:ext cx="627221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u="sng"/>
              <a:t>ESSENCE OF DENSITY-FUNTIONAL THEORY</a:t>
            </a: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1720850" y="1333500"/>
            <a:ext cx="5730875" cy="39671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61645" dir="2700000" algn="ctr" rotWithShape="0">
              <a:schemeClr val="bg2"/>
            </a:outerShdw>
          </a:effectLst>
        </p:spPr>
        <p:txBody>
          <a:bodyPr lIns="457200" tIns="457200" rIns="457200" bIns="457200">
            <a:spAutoFit/>
          </a:bodyPr>
          <a:lstStyle>
            <a:lvl1pPr marL="231775" indent="-2317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US" altLang="en-US" sz="2200" b="1"/>
              <a:t>Every observable quantity of a quantum system can be calculated from the density of the system ALONE</a:t>
            </a:r>
          </a:p>
          <a:p>
            <a:pPr algn="just">
              <a:spcBef>
                <a:spcPct val="0"/>
              </a:spcBef>
            </a:pPr>
            <a:endParaRPr lang="en-US" altLang="en-US" sz="2200" b="1"/>
          </a:p>
          <a:p>
            <a:pPr algn="just">
              <a:spcBef>
                <a:spcPct val="0"/>
              </a:spcBef>
            </a:pPr>
            <a:r>
              <a:rPr lang="en-US" altLang="en-US" sz="2200" b="1"/>
              <a:t>The density of particles interacting with each other can be calculated as the density of an auxiliary system of non-interacting particles</a:t>
            </a:r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2406650" y="477043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514600" y="-26988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Box 2"/>
          <p:cNvSpPr txBox="1">
            <a:spLocks noChangeArrowheads="1"/>
          </p:cNvSpPr>
          <p:nvPr/>
        </p:nvSpPr>
        <p:spPr bwMode="auto">
          <a:xfrm>
            <a:off x="1519287" y="5517232"/>
            <a:ext cx="40608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dirty="0" err="1">
                <a:solidFill>
                  <a:srgbClr val="FF0000"/>
                </a:solidFill>
              </a:rPr>
              <a:t>Hohenberg</a:t>
            </a:r>
            <a:r>
              <a:rPr lang="en-US" altLang="en-US" sz="2200" b="1" dirty="0">
                <a:solidFill>
                  <a:srgbClr val="FF0000"/>
                </a:solidFill>
              </a:rPr>
              <a:t>-Kohn theorem (1964)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</a:rPr>
              <a:t>Kohn-Sham theorem (1965)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FF0000"/>
                </a:solidFill>
              </a:rPr>
              <a:t>(for the ground state)</a:t>
            </a:r>
          </a:p>
        </p:txBody>
      </p:sp>
      <p:pic>
        <p:nvPicPr>
          <p:cNvPr id="14343" name="Picture 2" descr="http://cnsi.ctrl.ucla.edu/streaming/images/kohn-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821" y="4869160"/>
            <a:ext cx="336867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98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835696" y="1052736"/>
            <a:ext cx="5472608" cy="108012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en-US" sz="2400" b="1" dirty="0" smtClean="0"/>
              <a:t>The Hamiltonian of Condensed Matter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en-US" sz="2400" b="1" dirty="0" smtClean="0"/>
              <a:t>(atoms, molecules, clusters, solids)</a:t>
            </a:r>
            <a:endParaRPr lang="de-DE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7085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DFT</a:t>
            </a:r>
            <a:r>
              <a:rPr lang="en-US" dirty="0" smtClean="0"/>
              <a:t> papers per year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 5th,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KITS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3BF8-D288-41E1-A7DD-869893C4CE7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Box 9"/>
          <p:cNvSpPr txBox="1"/>
          <p:nvPr/>
        </p:nvSpPr>
        <p:spPr>
          <a:xfrm>
            <a:off x="467544" y="6392361"/>
            <a:ext cx="8083624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200" i="1" dirty="0" smtClean="0"/>
              <a:t>DFT</a:t>
            </a:r>
            <a:r>
              <a:rPr lang="en-US" altLang="zh-CN" sz="1200" i="1" dirty="0"/>
              <a:t>: A Theory Full of </a:t>
            </a:r>
            <a:r>
              <a:rPr lang="en-US" altLang="zh-CN" sz="1200" i="1" dirty="0" smtClean="0"/>
              <a:t>Holes,  </a:t>
            </a:r>
            <a:r>
              <a:rPr lang="en-US" altLang="zh-CN" sz="1200" dirty="0"/>
              <a:t>Aurora </a:t>
            </a:r>
            <a:r>
              <a:rPr lang="en-US" altLang="zh-CN" sz="1200" dirty="0" err="1"/>
              <a:t>Pribram</a:t>
            </a:r>
            <a:r>
              <a:rPr lang="en-US" altLang="zh-CN" sz="1200" dirty="0"/>
              <a:t>-Jones, David A. Gross, Kieron Burke, Annual Review of Physical Chemistry (2014).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276350"/>
            <a:ext cx="81534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79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676400" y="336550"/>
            <a:ext cx="5410200" cy="593725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6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tIns="91440" bIns="9144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1"/>
              <a:t>HOHENBERG-KOHN THEOREM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1150938"/>
            <a:ext cx="8229600" cy="5062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v(r)                  </a:t>
            </a:r>
            <a:r>
              <a:rPr lang="en-US" altLang="en-US" dirty="0">
                <a:sym typeface="Symbol" panose="05050102010706020507" pitchFamily="18" charset="2"/>
              </a:rPr>
              <a:t>(r)</a:t>
            </a:r>
          </a:p>
          <a:p>
            <a:r>
              <a:rPr lang="en-US" altLang="en-US" dirty="0"/>
              <a:t>	</a:t>
            </a:r>
            <a:r>
              <a:rPr lang="en-US" altLang="en-US" sz="1800" dirty="0"/>
              <a:t>one-to-one correspondence between external potentials v(r) and ground-state densities </a:t>
            </a:r>
            <a:r>
              <a:rPr lang="en-US" altLang="en-US" sz="1800" dirty="0">
                <a:sym typeface="Symbol" panose="05050102010706020507" pitchFamily="18" charset="2"/>
              </a:rPr>
              <a:t>(r</a:t>
            </a:r>
            <a:r>
              <a:rPr lang="en-US" altLang="en-US" sz="1800" dirty="0" smtClean="0">
                <a:sym typeface="Symbol" panose="05050102010706020507" pitchFamily="18" charset="2"/>
              </a:rPr>
              <a:t>). In other words: v(r) is a functional of </a:t>
            </a:r>
            <a:r>
              <a:rPr lang="el-GR" altLang="en-US" sz="1800" dirty="0" smtClean="0">
                <a:sym typeface="Symbol" panose="05050102010706020507" pitchFamily="18" charset="2"/>
              </a:rPr>
              <a:t>ρ</a:t>
            </a:r>
            <a:r>
              <a:rPr lang="en-US" altLang="en-US" sz="1800" dirty="0" smtClean="0">
                <a:sym typeface="Symbol" panose="05050102010706020507" pitchFamily="18" charset="2"/>
              </a:rPr>
              <a:t>(r) </a:t>
            </a:r>
            <a:endParaRPr lang="en-US" altLang="en-US" sz="1800" dirty="0">
              <a:sym typeface="Symbol" panose="05050102010706020507" pitchFamily="18" charset="2"/>
            </a:endParaRPr>
          </a:p>
          <a:p>
            <a:endParaRPr lang="en-US" altLang="en-US" sz="1800" dirty="0">
              <a:solidFill>
                <a:srgbClr val="2B7D2D"/>
              </a:solidFill>
            </a:endParaRPr>
          </a:p>
          <a:p>
            <a:pPr>
              <a:buFontTx/>
              <a:buAutoNum type="arabicPeriod" startAt="2"/>
            </a:pPr>
            <a:r>
              <a:rPr lang="en-US" altLang="en-US" u="sng" dirty="0" err="1"/>
              <a:t>Variational</a:t>
            </a:r>
            <a:r>
              <a:rPr lang="en-US" altLang="en-US" u="sng" dirty="0"/>
              <a:t> principle</a:t>
            </a:r>
          </a:p>
          <a:p>
            <a:endParaRPr lang="en-US" altLang="en-US" sz="800" dirty="0"/>
          </a:p>
          <a:p>
            <a:r>
              <a:rPr lang="en-US" altLang="en-US" sz="1800" dirty="0"/>
              <a:t>	Given a particular system characterized by the external potential </a:t>
            </a:r>
            <a:r>
              <a:rPr lang="en-US" altLang="en-US" sz="1800" b="1" dirty="0">
                <a:solidFill>
                  <a:schemeClr val="accent2"/>
                </a:solidFill>
              </a:rPr>
              <a:t>v</a:t>
            </a:r>
            <a:r>
              <a:rPr lang="en-US" altLang="en-US" sz="1800" b="1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1800" b="1" dirty="0">
                <a:solidFill>
                  <a:schemeClr val="accent2"/>
                </a:solidFill>
              </a:rPr>
              <a:t>(r)</a:t>
            </a:r>
            <a:r>
              <a:rPr lang="en-US" altLang="en-US" sz="1800" dirty="0"/>
              <a:t>.  </a:t>
            </a:r>
            <a:r>
              <a:rPr lang="en-US" altLang="en-US" sz="1800" dirty="0" smtClean="0"/>
              <a:t>There exists a functional,  </a:t>
            </a:r>
            <a:r>
              <a:rPr lang="en-US" altLang="en-US" sz="1800" dirty="0" err="1" smtClean="0"/>
              <a:t>E</a:t>
            </a:r>
            <a:r>
              <a:rPr lang="en-US" altLang="en-US" sz="1800" baseline="-25000" dirty="0" err="1" smtClean="0"/>
              <a:t>HK</a:t>
            </a:r>
            <a:r>
              <a:rPr lang="en-US" altLang="en-US" sz="1800" dirty="0" smtClean="0"/>
              <a:t> [</a:t>
            </a:r>
            <a:r>
              <a:rPr lang="el-GR" altLang="en-US" sz="1800" dirty="0" smtClean="0"/>
              <a:t>ρ</a:t>
            </a:r>
            <a:r>
              <a:rPr lang="en-US" altLang="en-US" sz="1800" dirty="0" smtClean="0"/>
              <a:t>], such that the </a:t>
            </a:r>
            <a:r>
              <a:rPr lang="en-US" altLang="en-US" sz="1800" dirty="0"/>
              <a:t>solution of the Euler-Lagrange equation</a:t>
            </a:r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r>
              <a:rPr lang="en-US" altLang="en-US" sz="1800" dirty="0"/>
              <a:t>	yields the exact ground-state energy </a:t>
            </a:r>
            <a:r>
              <a:rPr lang="en-US" altLang="en-US" sz="1800" b="1" dirty="0">
                <a:solidFill>
                  <a:schemeClr val="accent2"/>
                </a:solidFill>
              </a:rPr>
              <a:t>E</a:t>
            </a:r>
            <a:r>
              <a:rPr lang="en-US" altLang="en-US" sz="1800" b="1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1800" dirty="0"/>
              <a:t> and ground-state density </a:t>
            </a:r>
            <a:r>
              <a:rPr lang="en-US" altLang="en-US" sz="1800" b="1" dirty="0">
                <a:solidFill>
                  <a:schemeClr val="accent2"/>
                </a:solidFill>
                <a:latin typeface="Symbol" panose="05050102010706020507" pitchFamily="18" charset="2"/>
              </a:rPr>
              <a:t></a:t>
            </a:r>
            <a:r>
              <a:rPr lang="en-US" altLang="en-US" sz="1800" b="1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1800" b="1" dirty="0">
                <a:solidFill>
                  <a:schemeClr val="accent2"/>
                </a:solidFill>
              </a:rPr>
              <a:t>(r)</a:t>
            </a:r>
            <a:r>
              <a:rPr lang="en-US" altLang="en-US" sz="1800" dirty="0"/>
              <a:t> of this system </a:t>
            </a:r>
          </a:p>
          <a:p>
            <a:endParaRPr lang="en-US" altLang="en-US" sz="1800" dirty="0"/>
          </a:p>
          <a:p>
            <a:pPr>
              <a:buFontTx/>
              <a:buAutoNum type="arabicPeriod" startAt="3"/>
            </a:pPr>
            <a:r>
              <a:rPr lang="en-US" altLang="en-US" dirty="0" err="1"/>
              <a:t>E</a:t>
            </a:r>
            <a:r>
              <a:rPr lang="en-US" altLang="en-US" baseline="-25000" dirty="0" err="1"/>
              <a:t>HK</a:t>
            </a:r>
            <a:r>
              <a:rPr lang="en-US" altLang="en-US" dirty="0">
                <a:latin typeface="Symbol" panose="05050102010706020507" pitchFamily="18" charset="2"/>
              </a:rPr>
              <a:t>[]</a:t>
            </a:r>
            <a:r>
              <a:rPr lang="en-US" altLang="en-US" dirty="0"/>
              <a:t> = F </a:t>
            </a:r>
            <a:r>
              <a:rPr lang="en-US" altLang="en-US" dirty="0">
                <a:latin typeface="Symbol" panose="05050102010706020507" pitchFamily="18" charset="2"/>
              </a:rPr>
              <a:t>[]</a:t>
            </a:r>
            <a:r>
              <a:rPr lang="en-US" altLang="en-US" dirty="0"/>
              <a:t> +    </a:t>
            </a:r>
            <a:r>
              <a:rPr lang="en-US" altLang="en-US" dirty="0">
                <a:latin typeface="Symbol" panose="05050102010706020507" pitchFamily="18" charset="2"/>
              </a:rPr>
              <a:t></a:t>
            </a:r>
            <a:r>
              <a:rPr lang="en-US" altLang="en-US" dirty="0"/>
              <a:t>(r) </a:t>
            </a:r>
            <a:r>
              <a:rPr lang="en-US" altLang="en-US" b="1" dirty="0">
                <a:solidFill>
                  <a:schemeClr val="accent2"/>
                </a:solidFill>
              </a:rPr>
              <a:t>v</a:t>
            </a:r>
            <a:r>
              <a:rPr lang="en-US" altLang="en-US" b="1" baseline="-25000" dirty="0">
                <a:solidFill>
                  <a:schemeClr val="accent2"/>
                </a:solidFill>
              </a:rPr>
              <a:t>0</a:t>
            </a:r>
            <a:r>
              <a:rPr lang="en-US" altLang="en-US" b="1" dirty="0">
                <a:solidFill>
                  <a:schemeClr val="accent2"/>
                </a:solidFill>
              </a:rPr>
              <a:t>(r)</a:t>
            </a:r>
            <a:r>
              <a:rPr lang="en-US" altLang="en-US" dirty="0"/>
              <a:t> d</a:t>
            </a:r>
            <a:r>
              <a:rPr lang="en-US" altLang="en-US" baseline="30000" dirty="0"/>
              <a:t>3</a:t>
            </a:r>
            <a:r>
              <a:rPr lang="en-US" altLang="en-US" dirty="0"/>
              <a:t>r</a:t>
            </a:r>
          </a:p>
          <a:p>
            <a:pPr>
              <a:buFontTx/>
              <a:buAutoNum type="arabicPeriod" startAt="3"/>
            </a:pPr>
            <a:endParaRPr lang="en-US" altLang="en-US" sz="1500" dirty="0"/>
          </a:p>
          <a:p>
            <a:r>
              <a:rPr lang="en-US" altLang="en-US" dirty="0"/>
              <a:t> </a:t>
            </a:r>
            <a:r>
              <a:rPr lang="en-US" altLang="en-US" sz="1800" dirty="0"/>
              <a:t>	F</a:t>
            </a:r>
            <a:r>
              <a:rPr lang="en-US" altLang="en-US" sz="1800" dirty="0">
                <a:latin typeface="Symbol" panose="05050102010706020507" pitchFamily="18" charset="2"/>
              </a:rPr>
              <a:t>[]</a:t>
            </a:r>
            <a:r>
              <a:rPr lang="en-US" altLang="en-US" sz="1800" dirty="0"/>
              <a:t>  is  </a:t>
            </a:r>
            <a:r>
              <a:rPr lang="en-US" altLang="en-US" sz="1800" u="sng" dirty="0"/>
              <a:t>UNIVERSAL</a:t>
            </a:r>
            <a:r>
              <a:rPr lang="en-US" altLang="en-US" sz="1800" dirty="0"/>
              <a:t>.</a:t>
            </a:r>
            <a:r>
              <a:rPr lang="en-US" altLang="en-US" dirty="0"/>
              <a:t>	 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 rot="-196760">
            <a:off x="3124200" y="5105400"/>
            <a:ext cx="152400" cy="608013"/>
            <a:chOff x="2304" y="4416"/>
            <a:chExt cx="192" cy="624"/>
          </a:xfrm>
        </p:grpSpPr>
        <p:cxnSp>
          <p:nvCxnSpPr>
            <p:cNvPr id="25609" name="AutoShape 5"/>
            <p:cNvCxnSpPr>
              <a:cxnSpLocks noChangeShapeType="1"/>
            </p:cNvCxnSpPr>
            <p:nvPr/>
          </p:nvCxnSpPr>
          <p:spPr bwMode="auto">
            <a:xfrm rot="5400000">
              <a:off x="2304" y="4512"/>
              <a:ext cx="288" cy="96"/>
            </a:xfrm>
            <a:prstGeom prst="curvedConnector3">
              <a:avLst>
                <a:gd name="adj1" fmla="val -2187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" name="AutoShape 6"/>
            <p:cNvCxnSpPr>
              <a:cxnSpLocks noChangeShapeType="1"/>
            </p:cNvCxnSpPr>
            <p:nvPr/>
          </p:nvCxnSpPr>
          <p:spPr bwMode="auto">
            <a:xfrm rot="5400000">
              <a:off x="2184" y="4824"/>
              <a:ext cx="336" cy="96"/>
            </a:xfrm>
            <a:prstGeom prst="curvedConnector3">
              <a:avLst>
                <a:gd name="adj1" fmla="val 110116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5605" name="Group 7"/>
          <p:cNvGrpSpPr>
            <a:grpSpLocks/>
          </p:cNvGrpSpPr>
          <p:nvPr/>
        </p:nvGrpSpPr>
        <p:grpSpPr bwMode="auto">
          <a:xfrm>
            <a:off x="1676400" y="1143000"/>
            <a:ext cx="838200" cy="274638"/>
            <a:chOff x="1200" y="1032"/>
            <a:chExt cx="528" cy="173"/>
          </a:xfrm>
        </p:grpSpPr>
        <p:sp>
          <p:nvSpPr>
            <p:cNvPr id="25607" name="Line 8"/>
            <p:cNvSpPr>
              <a:spLocks noChangeShapeType="1"/>
            </p:cNvSpPr>
            <p:nvPr/>
          </p:nvSpPr>
          <p:spPr bwMode="auto">
            <a:xfrm>
              <a:off x="1200" y="120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Text Box 9"/>
            <p:cNvSpPr txBox="1">
              <a:spLocks noChangeArrowheads="1"/>
            </p:cNvSpPr>
            <p:nvPr/>
          </p:nvSpPr>
          <p:spPr bwMode="auto">
            <a:xfrm>
              <a:off x="1334" y="1032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1—1</a:t>
              </a:r>
            </a:p>
          </p:txBody>
        </p:sp>
      </p:grpSp>
      <p:graphicFrame>
        <p:nvGraphicFramePr>
          <p:cNvPr id="25606" name="Object 10"/>
          <p:cNvGraphicFramePr>
            <a:graphicFrameLocks noChangeAspect="1"/>
          </p:cNvGraphicFramePr>
          <p:nvPr/>
        </p:nvGraphicFramePr>
        <p:xfrm>
          <a:off x="3382963" y="3505200"/>
          <a:ext cx="20272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98" name="Equation" r:id="rId3" imgW="1054100" imgH="419100" progId="Equation.3">
                  <p:embed/>
                </p:oleObj>
              </mc:Choice>
              <mc:Fallback>
                <p:oleObj name="Equation" r:id="rId3" imgW="1054100" imgH="419100" progId="Equation.3">
                  <p:embed/>
                  <p:pic>
                    <p:nvPicPr>
                      <p:cNvPr id="256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3505200"/>
                        <a:ext cx="20272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7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62000" y="625475"/>
            <a:ext cx="762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compare </a:t>
            </a:r>
            <a:r>
              <a:rPr lang="en-US" altLang="en-US" sz="2400">
                <a:solidFill>
                  <a:srgbClr val="800000"/>
                </a:solidFill>
              </a:rPr>
              <a:t>ground-state densities  </a:t>
            </a:r>
            <a:r>
              <a:rPr lang="en-US" altLang="en-US" sz="2400">
                <a:solidFill>
                  <a:srgbClr val="800000"/>
                </a:solidFill>
                <a:sym typeface="Symbol" panose="05050102010706020507" pitchFamily="18" charset="2"/>
              </a:rPr>
              <a:t>(r)</a:t>
            </a:r>
            <a:r>
              <a:rPr lang="en-US" altLang="en-US" sz="2400">
                <a:sym typeface="Symbol" panose="05050102010706020507" pitchFamily="18" charset="2"/>
              </a:rPr>
              <a:t>  resulting from different external potentials  v(r).</a:t>
            </a:r>
            <a:endParaRPr lang="en-US" altLang="en-US" sz="240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685800" y="5257800"/>
            <a:ext cx="7772400" cy="808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057400" indent="-20574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800000"/>
                </a:solidFill>
              </a:rPr>
              <a:t>QUESTION:</a:t>
            </a:r>
            <a:r>
              <a:rPr lang="en-US" altLang="en-US" sz="2300" b="1">
                <a:solidFill>
                  <a:srgbClr val="800000"/>
                </a:solidFill>
              </a:rPr>
              <a:t>     Are the ground-state densities coming from different potentials always different?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114800" y="3052763"/>
            <a:ext cx="304800" cy="247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577850" y="1676400"/>
            <a:ext cx="8413750" cy="2474913"/>
            <a:chOff x="364" y="1056"/>
            <a:chExt cx="5300" cy="1559"/>
          </a:xfrm>
        </p:grpSpPr>
        <p:grpSp>
          <p:nvGrpSpPr>
            <p:cNvPr id="15366" name="Group 6"/>
            <p:cNvGrpSpPr>
              <a:grpSpLocks/>
            </p:cNvGrpSpPr>
            <p:nvPr/>
          </p:nvGrpSpPr>
          <p:grpSpPr bwMode="auto">
            <a:xfrm>
              <a:off x="1176" y="1101"/>
              <a:ext cx="2616" cy="1470"/>
              <a:chOff x="1464" y="1152"/>
              <a:chExt cx="2616" cy="1470"/>
            </a:xfrm>
          </p:grpSpPr>
          <p:grpSp>
            <p:nvGrpSpPr>
              <p:cNvPr id="15379" name="Group 7"/>
              <p:cNvGrpSpPr>
                <a:grpSpLocks/>
              </p:cNvGrpSpPr>
              <p:nvPr/>
            </p:nvGrpSpPr>
            <p:grpSpPr bwMode="auto">
              <a:xfrm>
                <a:off x="1464" y="1201"/>
                <a:ext cx="2616" cy="1421"/>
                <a:chOff x="768" y="2424"/>
                <a:chExt cx="2616" cy="1312"/>
              </a:xfrm>
            </p:grpSpPr>
            <p:sp>
              <p:nvSpPr>
                <p:cNvPr id="15381" name="Rectangle 8"/>
                <p:cNvSpPr>
                  <a:spLocks noChangeArrowheads="1"/>
                </p:cNvSpPr>
                <p:nvPr/>
              </p:nvSpPr>
              <p:spPr bwMode="auto">
                <a:xfrm>
                  <a:off x="1644" y="2584"/>
                  <a:ext cx="864" cy="115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2" name="Rectangle 9"/>
                <p:cNvSpPr>
                  <a:spLocks noChangeArrowheads="1"/>
                </p:cNvSpPr>
                <p:nvPr/>
              </p:nvSpPr>
              <p:spPr bwMode="auto">
                <a:xfrm>
                  <a:off x="1596" y="2440"/>
                  <a:ext cx="960" cy="24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3" name="AutoShape 10"/>
                <p:cNvSpPr>
                  <a:spLocks noChangeArrowheads="1"/>
                </p:cNvSpPr>
                <p:nvPr/>
              </p:nvSpPr>
              <p:spPr bwMode="auto">
                <a:xfrm>
                  <a:off x="1692" y="2536"/>
                  <a:ext cx="768" cy="1008"/>
                </a:xfrm>
                <a:prstGeom prst="roundRect">
                  <a:avLst>
                    <a:gd name="adj" fmla="val 20468"/>
                  </a:avLst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4" name="Rectangle 11"/>
                <p:cNvSpPr>
                  <a:spLocks noChangeArrowheads="1"/>
                </p:cNvSpPr>
                <p:nvPr/>
              </p:nvSpPr>
              <p:spPr bwMode="auto">
                <a:xfrm>
                  <a:off x="1692" y="3400"/>
                  <a:ext cx="774" cy="26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5" name="AutoShape 12"/>
                <p:cNvSpPr>
                  <a:spLocks noChangeArrowheads="1"/>
                </p:cNvSpPr>
                <p:nvPr/>
              </p:nvSpPr>
              <p:spPr bwMode="auto">
                <a:xfrm>
                  <a:off x="2460" y="2536"/>
                  <a:ext cx="816" cy="1008"/>
                </a:xfrm>
                <a:prstGeom prst="roundRect">
                  <a:avLst>
                    <a:gd name="adj" fmla="val 20468"/>
                  </a:avLst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6" name="AutoShape 13"/>
                <p:cNvSpPr>
                  <a:spLocks noChangeArrowheads="1"/>
                </p:cNvSpPr>
                <p:nvPr/>
              </p:nvSpPr>
              <p:spPr bwMode="auto">
                <a:xfrm>
                  <a:off x="876" y="2536"/>
                  <a:ext cx="816" cy="1008"/>
                </a:xfrm>
                <a:prstGeom prst="roundRect">
                  <a:avLst>
                    <a:gd name="adj" fmla="val 20468"/>
                  </a:avLst>
                </a:prstGeom>
                <a:noFill/>
                <a:ln w="38100">
                  <a:solidFill>
                    <a:srgbClr val="8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7" name="Rectangle 14"/>
                <p:cNvSpPr>
                  <a:spLocks noChangeArrowheads="1"/>
                </p:cNvSpPr>
                <p:nvPr/>
              </p:nvSpPr>
              <p:spPr bwMode="auto">
                <a:xfrm>
                  <a:off x="846" y="2424"/>
                  <a:ext cx="826" cy="261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8" name="Rectangle 15"/>
                <p:cNvSpPr>
                  <a:spLocks noChangeArrowheads="1"/>
                </p:cNvSpPr>
                <p:nvPr/>
              </p:nvSpPr>
              <p:spPr bwMode="auto">
                <a:xfrm>
                  <a:off x="2470" y="2452"/>
                  <a:ext cx="816" cy="21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89" name="Rectangle 16"/>
                <p:cNvSpPr>
                  <a:spLocks noChangeArrowheads="1"/>
                </p:cNvSpPr>
                <p:nvPr/>
              </p:nvSpPr>
              <p:spPr bwMode="auto">
                <a:xfrm>
                  <a:off x="2604" y="2536"/>
                  <a:ext cx="780" cy="105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90" name="Rectangle 17"/>
                <p:cNvSpPr>
                  <a:spLocks noChangeArrowheads="1"/>
                </p:cNvSpPr>
                <p:nvPr/>
              </p:nvSpPr>
              <p:spPr bwMode="auto">
                <a:xfrm>
                  <a:off x="768" y="2584"/>
                  <a:ext cx="780" cy="105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sp>
            <p:nvSpPr>
              <p:cNvPr id="15380" name="Rectangle 18"/>
              <p:cNvSpPr>
                <a:spLocks noChangeArrowheads="1"/>
              </p:cNvSpPr>
              <p:nvPr/>
            </p:nvSpPr>
            <p:spPr bwMode="auto">
              <a:xfrm>
                <a:off x="1553" y="1152"/>
                <a:ext cx="826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15367" name="Group 19"/>
            <p:cNvGrpSpPr>
              <a:grpSpLocks/>
            </p:cNvGrpSpPr>
            <p:nvPr/>
          </p:nvGrpSpPr>
          <p:grpSpPr bwMode="auto">
            <a:xfrm>
              <a:off x="364" y="1056"/>
              <a:ext cx="1364" cy="1559"/>
              <a:chOff x="1392" y="768"/>
              <a:chExt cx="1364" cy="1440"/>
            </a:xfrm>
          </p:grpSpPr>
          <p:grpSp>
            <p:nvGrpSpPr>
              <p:cNvPr id="15373" name="Group 20"/>
              <p:cNvGrpSpPr>
                <a:grpSpLocks/>
              </p:cNvGrpSpPr>
              <p:nvPr/>
            </p:nvGrpSpPr>
            <p:grpSpPr bwMode="auto">
              <a:xfrm>
                <a:off x="1392" y="768"/>
                <a:ext cx="1200" cy="1440"/>
                <a:chOff x="1392" y="768"/>
                <a:chExt cx="1200" cy="1440"/>
              </a:xfrm>
            </p:grpSpPr>
            <p:sp>
              <p:nvSpPr>
                <p:cNvPr id="15376" name="AutoShape 21"/>
                <p:cNvSpPr>
                  <a:spLocks noChangeArrowheads="1"/>
                </p:cNvSpPr>
                <p:nvPr/>
              </p:nvSpPr>
              <p:spPr bwMode="auto">
                <a:xfrm>
                  <a:off x="1584" y="850"/>
                  <a:ext cx="754" cy="1358"/>
                </a:xfrm>
                <a:prstGeom prst="roundRect">
                  <a:avLst>
                    <a:gd name="adj" fmla="val 50000"/>
                  </a:avLst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77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768"/>
                  <a:ext cx="862" cy="453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5378" name="Freeform 23"/>
                <p:cNvSpPr>
                  <a:spLocks/>
                </p:cNvSpPr>
                <p:nvPr/>
              </p:nvSpPr>
              <p:spPr bwMode="auto">
                <a:xfrm>
                  <a:off x="1392" y="1056"/>
                  <a:ext cx="1200" cy="788"/>
                </a:xfrm>
                <a:custGeom>
                  <a:avLst/>
                  <a:gdLst>
                    <a:gd name="T0" fmla="*/ 0 w 1488"/>
                    <a:gd name="T1" fmla="*/ 493 h 919"/>
                    <a:gd name="T2" fmla="*/ 143 w 1488"/>
                    <a:gd name="T3" fmla="*/ 415 h 919"/>
                    <a:gd name="T4" fmla="*/ 305 w 1488"/>
                    <a:gd name="T5" fmla="*/ 0 h 919"/>
                    <a:gd name="T6" fmla="*/ 467 w 1488"/>
                    <a:gd name="T7" fmla="*/ 415 h 919"/>
                    <a:gd name="T8" fmla="*/ 630 w 1488"/>
                    <a:gd name="T9" fmla="*/ 466 h 9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488" h="919">
                      <a:moveTo>
                        <a:pt x="0" y="912"/>
                      </a:moveTo>
                      <a:cubicBezTo>
                        <a:pt x="108" y="915"/>
                        <a:pt x="216" y="919"/>
                        <a:pt x="336" y="768"/>
                      </a:cubicBezTo>
                      <a:cubicBezTo>
                        <a:pt x="455" y="616"/>
                        <a:pt x="592" y="0"/>
                        <a:pt x="720" y="0"/>
                      </a:cubicBezTo>
                      <a:cubicBezTo>
                        <a:pt x="848" y="0"/>
                        <a:pt x="976" y="624"/>
                        <a:pt x="1104" y="768"/>
                      </a:cubicBezTo>
                      <a:cubicBezTo>
                        <a:pt x="1231" y="911"/>
                        <a:pt x="1359" y="887"/>
                        <a:pt x="1488" y="864"/>
                      </a:cubicBezTo>
                    </a:path>
                  </a:pathLst>
                </a:custGeom>
                <a:noFill/>
                <a:ln w="38100" cmpd="sng">
                  <a:solidFill>
                    <a:srgbClr val="8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4" name="Rectangle 24"/>
              <p:cNvSpPr>
                <a:spLocks noChangeArrowheads="1"/>
              </p:cNvSpPr>
              <p:nvPr/>
            </p:nvSpPr>
            <p:spPr bwMode="auto">
              <a:xfrm>
                <a:off x="2064" y="960"/>
                <a:ext cx="413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800000"/>
                    </a:solidFill>
                    <a:sym typeface="Symbol" panose="05050102010706020507" pitchFamily="18" charset="2"/>
                  </a:rPr>
                  <a:t>(r)</a:t>
                </a:r>
              </a:p>
            </p:txBody>
          </p:sp>
          <p:sp>
            <p:nvSpPr>
              <p:cNvPr id="15375" name="Rectangle 25"/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404" cy="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ym typeface="Symbol" panose="05050102010706020507" pitchFamily="18" charset="2"/>
                  </a:rPr>
                  <a:t>v(r)</a:t>
                </a:r>
              </a:p>
            </p:txBody>
          </p:sp>
        </p:grpSp>
        <p:grpSp>
          <p:nvGrpSpPr>
            <p:cNvPr id="15368" name="Group 26"/>
            <p:cNvGrpSpPr>
              <a:grpSpLocks/>
            </p:cNvGrpSpPr>
            <p:nvPr/>
          </p:nvGrpSpPr>
          <p:grpSpPr bwMode="auto">
            <a:xfrm>
              <a:off x="3168" y="1584"/>
              <a:ext cx="2496" cy="519"/>
              <a:chOff x="3072" y="1577"/>
              <a:chExt cx="2496" cy="519"/>
            </a:xfrm>
          </p:grpSpPr>
          <p:grpSp>
            <p:nvGrpSpPr>
              <p:cNvPr id="15369" name="Group 27"/>
              <p:cNvGrpSpPr>
                <a:grpSpLocks/>
              </p:cNvGrpSpPr>
              <p:nvPr/>
            </p:nvGrpSpPr>
            <p:grpSpPr bwMode="auto">
              <a:xfrm>
                <a:off x="3072" y="1614"/>
                <a:ext cx="2450" cy="482"/>
                <a:chOff x="288" y="1872"/>
                <a:chExt cx="2736" cy="624"/>
              </a:xfrm>
            </p:grpSpPr>
            <p:sp>
              <p:nvSpPr>
                <p:cNvPr id="15371" name="Freeform 28"/>
                <p:cNvSpPr>
                  <a:spLocks/>
                </p:cNvSpPr>
                <p:nvPr/>
              </p:nvSpPr>
              <p:spPr bwMode="auto">
                <a:xfrm>
                  <a:off x="288" y="1872"/>
                  <a:ext cx="2736" cy="624"/>
                </a:xfrm>
                <a:custGeom>
                  <a:avLst/>
                  <a:gdLst>
                    <a:gd name="T0" fmla="*/ 0 w 2736"/>
                    <a:gd name="T1" fmla="*/ 624 h 624"/>
                    <a:gd name="T2" fmla="*/ 528 w 2736"/>
                    <a:gd name="T3" fmla="*/ 0 h 624"/>
                    <a:gd name="T4" fmla="*/ 1104 w 2736"/>
                    <a:gd name="T5" fmla="*/ 624 h 624"/>
                    <a:gd name="T6" fmla="*/ 1632 w 2736"/>
                    <a:gd name="T7" fmla="*/ 0 h 624"/>
                    <a:gd name="T8" fmla="*/ 2208 w 2736"/>
                    <a:gd name="T9" fmla="*/ 624 h 624"/>
                    <a:gd name="T10" fmla="*/ 2736 w 2736"/>
                    <a:gd name="T11" fmla="*/ 0 h 62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736" h="624">
                      <a:moveTo>
                        <a:pt x="0" y="624"/>
                      </a:moveTo>
                      <a:cubicBezTo>
                        <a:pt x="172" y="312"/>
                        <a:pt x="344" y="0"/>
                        <a:pt x="528" y="0"/>
                      </a:cubicBezTo>
                      <a:cubicBezTo>
                        <a:pt x="712" y="0"/>
                        <a:pt x="920" y="624"/>
                        <a:pt x="1104" y="624"/>
                      </a:cubicBezTo>
                      <a:cubicBezTo>
                        <a:pt x="1288" y="624"/>
                        <a:pt x="1448" y="0"/>
                        <a:pt x="1632" y="0"/>
                      </a:cubicBezTo>
                      <a:cubicBezTo>
                        <a:pt x="1816" y="0"/>
                        <a:pt x="2024" y="624"/>
                        <a:pt x="2208" y="624"/>
                      </a:cubicBezTo>
                      <a:cubicBezTo>
                        <a:pt x="2392" y="624"/>
                        <a:pt x="2564" y="312"/>
                        <a:pt x="2736" y="0"/>
                      </a:cubicBezTo>
                    </a:path>
                  </a:pathLst>
                </a:custGeom>
                <a:noFill/>
                <a:ln w="3810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72" name="Freeform 29"/>
                <p:cNvSpPr>
                  <a:spLocks/>
                </p:cNvSpPr>
                <p:nvPr/>
              </p:nvSpPr>
              <p:spPr bwMode="auto">
                <a:xfrm>
                  <a:off x="288" y="1872"/>
                  <a:ext cx="2736" cy="288"/>
                </a:xfrm>
                <a:custGeom>
                  <a:avLst/>
                  <a:gdLst>
                    <a:gd name="T0" fmla="*/ 0 w 2736"/>
                    <a:gd name="T1" fmla="*/ 0 h 288"/>
                    <a:gd name="T2" fmla="*/ 528 w 2736"/>
                    <a:gd name="T3" fmla="*/ 288 h 288"/>
                    <a:gd name="T4" fmla="*/ 1104 w 2736"/>
                    <a:gd name="T5" fmla="*/ 0 h 288"/>
                    <a:gd name="T6" fmla="*/ 1632 w 2736"/>
                    <a:gd name="T7" fmla="*/ 288 h 288"/>
                    <a:gd name="T8" fmla="*/ 2208 w 2736"/>
                    <a:gd name="T9" fmla="*/ 0 h 288"/>
                    <a:gd name="T10" fmla="*/ 2736 w 2736"/>
                    <a:gd name="T11" fmla="*/ 288 h 28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736" h="288">
                      <a:moveTo>
                        <a:pt x="0" y="0"/>
                      </a:moveTo>
                      <a:cubicBezTo>
                        <a:pt x="172" y="144"/>
                        <a:pt x="344" y="288"/>
                        <a:pt x="528" y="288"/>
                      </a:cubicBezTo>
                      <a:cubicBezTo>
                        <a:pt x="712" y="288"/>
                        <a:pt x="920" y="0"/>
                        <a:pt x="1104" y="0"/>
                      </a:cubicBezTo>
                      <a:cubicBezTo>
                        <a:pt x="1288" y="0"/>
                        <a:pt x="1448" y="288"/>
                        <a:pt x="1632" y="288"/>
                      </a:cubicBezTo>
                      <a:cubicBezTo>
                        <a:pt x="1816" y="288"/>
                        <a:pt x="2024" y="0"/>
                        <a:pt x="2208" y="0"/>
                      </a:cubicBezTo>
                      <a:cubicBezTo>
                        <a:pt x="2392" y="0"/>
                        <a:pt x="2564" y="144"/>
                        <a:pt x="2736" y="288"/>
                      </a:cubicBezTo>
                    </a:path>
                  </a:pathLst>
                </a:custGeom>
                <a:noFill/>
                <a:ln w="38100" cmpd="sng">
                  <a:solidFill>
                    <a:srgbClr val="80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5370" name="Rectangle 30"/>
              <p:cNvSpPr>
                <a:spLocks noChangeArrowheads="1"/>
              </p:cNvSpPr>
              <p:nvPr/>
            </p:nvSpPr>
            <p:spPr bwMode="auto">
              <a:xfrm>
                <a:off x="5424" y="1577"/>
                <a:ext cx="144" cy="4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07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85988" y="1793875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v(r)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022725" y="1858963"/>
            <a:ext cx="1462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</a:t>
            </a:r>
            <a:r>
              <a:rPr lang="en-US" altLang="en-US" sz="2400"/>
              <a:t> (r</a:t>
            </a:r>
            <a:r>
              <a:rPr lang="en-US" altLang="en-US" sz="2400" baseline="-25000"/>
              <a:t>1</a:t>
            </a:r>
            <a:r>
              <a:rPr lang="en-US" altLang="en-US" sz="2400"/>
              <a:t>…r</a:t>
            </a:r>
            <a:r>
              <a:rPr lang="en-US" altLang="en-US" sz="2400" baseline="-25000"/>
              <a:t>N</a:t>
            </a:r>
            <a:r>
              <a:rPr lang="en-US" altLang="en-US" sz="2400"/>
              <a:t>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613525" y="1592263"/>
            <a:ext cx="73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</a:t>
            </a:r>
            <a:r>
              <a:rPr lang="en-US" altLang="en-US" sz="2400"/>
              <a:t> (r)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52600" y="2646363"/>
            <a:ext cx="21336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single-particle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potentials having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nondegenerate ground state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197350" y="2803525"/>
            <a:ext cx="1746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ground-state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wavefunctions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210300" y="2646363"/>
            <a:ext cx="1450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ground-state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/>
              <a:t>densities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812925" y="4213225"/>
            <a:ext cx="4645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/>
              <a:t>Hohenberg-Kohn-Theorem (1964)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647950" y="4956175"/>
            <a:ext cx="3981450" cy="758825"/>
          </a:xfrm>
          <a:prstGeom prst="rect">
            <a:avLst/>
          </a:prstGeom>
          <a:solidFill>
            <a:schemeClr val="bg1"/>
          </a:solidFill>
          <a:ln w="28575">
            <a:solidFill>
              <a:srgbClr val="80000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182880" tIns="182880" rIns="182880" bIns="18288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G: v(r)  </a:t>
            </a:r>
            <a:r>
              <a:rPr lang="en-US" altLang="en-US" sz="2400">
                <a:sym typeface="Symbol" panose="05050102010706020507" pitchFamily="18" charset="2"/>
              </a:rPr>
              <a:t> </a:t>
            </a:r>
            <a:r>
              <a:rPr lang="en-US" altLang="en-US" sz="2400"/>
              <a:t> (r)   is invertible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981200" y="1565275"/>
            <a:ext cx="990600" cy="9159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3886200" y="1628775"/>
            <a:ext cx="1752600" cy="91598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6400800" y="1363663"/>
            <a:ext cx="9906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cxnSp>
        <p:nvCxnSpPr>
          <p:cNvPr id="16397" name="AutoShape 13"/>
          <p:cNvCxnSpPr>
            <a:cxnSpLocks noChangeShapeType="1"/>
            <a:stCxn id="16394" idx="0"/>
            <a:endCxn id="16396" idx="0"/>
          </p:cNvCxnSpPr>
          <p:nvPr/>
        </p:nvCxnSpPr>
        <p:spPr bwMode="auto">
          <a:xfrm rot="-5400000">
            <a:off x="4585493" y="-759618"/>
            <a:ext cx="201613" cy="4419600"/>
          </a:xfrm>
          <a:prstGeom prst="curvedConnector3">
            <a:avLst>
              <a:gd name="adj1" fmla="val 356690"/>
            </a:avLst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8" name="AutoShape 14"/>
          <p:cNvCxnSpPr>
            <a:cxnSpLocks noChangeShapeType="1"/>
            <a:stCxn id="16394" idx="7"/>
            <a:endCxn id="16395" idx="1"/>
          </p:cNvCxnSpPr>
          <p:nvPr/>
        </p:nvCxnSpPr>
        <p:spPr bwMode="auto">
          <a:xfrm rot="5400000" flipV="1">
            <a:off x="3453607" y="1058069"/>
            <a:ext cx="63500" cy="1316037"/>
          </a:xfrm>
          <a:prstGeom prst="curvedConnector3">
            <a:avLst>
              <a:gd name="adj1" fmla="val -547500"/>
            </a:avLst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9" name="AutoShape 15"/>
          <p:cNvCxnSpPr>
            <a:cxnSpLocks noChangeShapeType="1"/>
            <a:stCxn id="16395" idx="7"/>
            <a:endCxn id="16396" idx="1"/>
          </p:cNvCxnSpPr>
          <p:nvPr/>
        </p:nvCxnSpPr>
        <p:spPr bwMode="auto">
          <a:xfrm rot="-5400000">
            <a:off x="5830887" y="1033463"/>
            <a:ext cx="265113" cy="1163638"/>
          </a:xfrm>
          <a:prstGeom prst="curvedConnector3">
            <a:avLst>
              <a:gd name="adj1" fmla="val 231139"/>
            </a:avLst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352800" y="91281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495800" y="411163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00"/>
                </a:solidFill>
              </a:rPr>
              <a:t>G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5181600" y="995363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8000"/>
                </a:solidFill>
              </a:rPr>
              <a:t>Ã</a:t>
            </a:r>
          </a:p>
        </p:txBody>
      </p:sp>
    </p:spTree>
    <p:extLst>
      <p:ext uri="{BB962C8B-B14F-4D97-AF65-F5344CB8AC3E}">
        <p14:creationId xmlns:p14="http://schemas.microsoft.com/office/powerpoint/2010/main" val="26543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88925" y="21272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B80006"/>
                </a:solidFill>
              </a:rPr>
              <a:t>Proof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49275" y="838200"/>
            <a:ext cx="387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Step 1:  Invertibility of map 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77120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Solve many-body Schrödinger equation for the external potential: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62000" y="52578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>
                <a:solidFill>
                  <a:srgbClr val="000066"/>
                </a:solidFill>
              </a:rPr>
              <a:t>This is manifestly the inverse map:    A given </a:t>
            </a:r>
            <a:r>
              <a:rPr lang="en-US" altLang="en-US" sz="2200">
                <a:solidFill>
                  <a:srgbClr val="000066"/>
                </a:solidFill>
                <a:sym typeface="Symbol" panose="05050102010706020507" pitchFamily="18" charset="2"/>
              </a:rPr>
              <a:t> uniquely yields the external potential.</a:t>
            </a:r>
            <a:endParaRPr lang="en-US" altLang="en-US" sz="2200">
              <a:solidFill>
                <a:srgbClr val="000066"/>
              </a:solidFill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624013" y="2514600"/>
          <a:ext cx="26987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4" name="Equation" r:id="rId3" imgW="1307532" imgH="431613" progId="Equation.3">
                  <p:embed/>
                </p:oleObj>
              </mc:Choice>
              <mc:Fallback>
                <p:oleObj name="Equation" r:id="rId3" imgW="1307532" imgH="431613" progId="Equation.3">
                  <p:embed/>
                  <p:pic>
                    <p:nvPicPr>
                      <p:cNvPr id="174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2514600"/>
                        <a:ext cx="26987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1574800" y="3517900"/>
          <a:ext cx="50038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5" name="Equation" r:id="rId5" imgW="2514600" imgH="457200" progId="Equation.3">
                  <p:embed/>
                </p:oleObj>
              </mc:Choice>
              <mc:Fallback>
                <p:oleObj name="Equation" r:id="rId5" imgW="2514600" imgH="457200" progId="Equation.3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3517900"/>
                        <a:ext cx="50038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683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04800" y="687388"/>
            <a:ext cx="387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Step 2:  Invertibility of map Ã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65125" y="1371600"/>
            <a:ext cx="68738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Given: two (nondegenerate) ground states </a:t>
            </a:r>
            <a:r>
              <a:rPr lang="en-US" altLang="en-US" sz="2200">
                <a:sym typeface="Symbol" panose="05050102010706020507" pitchFamily="18" charset="2"/>
              </a:rPr>
              <a:t>, ’ satisfying </a:t>
            </a:r>
            <a:r>
              <a:rPr lang="en-US" altLang="en-US" sz="2200"/>
              <a:t> 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906588" y="1914525"/>
          <a:ext cx="127158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3" name="Equation" r:id="rId3" imgW="660113" imgH="203112" progId="Equation.3">
                  <p:embed/>
                </p:oleObj>
              </mc:Choice>
              <mc:Fallback>
                <p:oleObj name="Equation" r:id="rId3" imgW="660113" imgH="203112" progId="Equation.3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1914525"/>
                        <a:ext cx="1271587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1905000" y="2413000"/>
          <a:ext cx="151447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4" name="Equation" r:id="rId5" imgW="787058" imgH="203112" progId="Equation.3">
                  <p:embed/>
                </p:oleObj>
              </mc:Choice>
              <mc:Fallback>
                <p:oleObj name="Equation" r:id="rId5" imgW="787058" imgH="203112" progId="Equation.3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13000"/>
                        <a:ext cx="151447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3733800" y="2133600"/>
            <a:ext cx="6810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with</a:t>
            </a: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5011738" y="1905000"/>
          <a:ext cx="18335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5" name="Equation" r:id="rId7" imgW="952087" imgH="215806" progId="Equation.3">
                  <p:embed/>
                </p:oleObj>
              </mc:Choice>
              <mc:Fallback>
                <p:oleObj name="Equation" r:id="rId7" imgW="952087" imgH="215806" progId="Equation.3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1738" y="1905000"/>
                        <a:ext cx="1833562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053013" y="2405063"/>
          <a:ext cx="1881187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6" name="Equation" r:id="rId9" imgW="977476" imgH="215806" progId="Equation.3">
                  <p:embed/>
                </p:oleObj>
              </mc:Choice>
              <mc:Fallback>
                <p:oleObj name="Equation" r:id="rId9" imgW="977476" imgH="215806" progId="Equation.3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405063"/>
                        <a:ext cx="1881187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57200" y="3206750"/>
            <a:ext cx="16113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to be shown:</a:t>
            </a:r>
          </a:p>
        </p:txBody>
      </p:sp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2297113" y="3176588"/>
          <a:ext cx="260985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7" name="Equation" r:id="rId11" imgW="1104900" imgH="203200" progId="Equation.3">
                  <p:embed/>
                </p:oleObj>
              </mc:Choice>
              <mc:Fallback>
                <p:oleObj name="Equation" r:id="rId11" imgW="1104900" imgH="203200" progId="Equation.3">
                  <p:embed/>
                  <p:pic>
                    <p:nvPicPr>
                      <p:cNvPr id="184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3176588"/>
                        <a:ext cx="260985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3" name="Group 11"/>
          <p:cNvGrpSpPr>
            <a:grpSpLocks/>
          </p:cNvGrpSpPr>
          <p:nvPr/>
        </p:nvGrpSpPr>
        <p:grpSpPr bwMode="auto">
          <a:xfrm>
            <a:off x="2438400" y="4092575"/>
            <a:ext cx="2938463" cy="2308225"/>
            <a:chOff x="960" y="2976"/>
            <a:chExt cx="2094" cy="1600"/>
          </a:xfrm>
        </p:grpSpPr>
        <p:sp>
          <p:nvSpPr>
            <p:cNvPr id="18446" name="Oval 12"/>
            <p:cNvSpPr>
              <a:spLocks noChangeArrowheads="1"/>
            </p:cNvSpPr>
            <p:nvPr/>
          </p:nvSpPr>
          <p:spPr bwMode="auto">
            <a:xfrm>
              <a:off x="960" y="2976"/>
              <a:ext cx="720" cy="100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8447" name="Rectangle 13"/>
            <p:cNvSpPr>
              <a:spLocks noChangeArrowheads="1"/>
            </p:cNvSpPr>
            <p:nvPr/>
          </p:nvSpPr>
          <p:spPr bwMode="auto">
            <a:xfrm>
              <a:off x="1104" y="3120"/>
              <a:ext cx="494" cy="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ym typeface="Symbol" panose="05050102010706020507" pitchFamily="18" charset="2"/>
                </a:rPr>
                <a:t>  </a:t>
              </a:r>
              <a:r>
                <a:rPr lang="en-US" altLang="en-US" sz="1300">
                  <a:sym typeface="Monotype Sorts" charset="2"/>
                </a:rPr>
                <a:t></a:t>
              </a:r>
              <a:endParaRPr lang="en-US" altLang="en-US" sz="2200">
                <a:sym typeface="Symbol" panose="05050102010706020507" pitchFamily="18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sym typeface="Symbol" panose="05050102010706020507" pitchFamily="18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200">
                  <a:sym typeface="Symbol" panose="05050102010706020507" pitchFamily="18" charset="2"/>
                </a:rPr>
                <a:t>’ </a:t>
              </a:r>
              <a:r>
                <a:rPr lang="en-US" altLang="en-US" sz="1300">
                  <a:sym typeface="Monotype Sorts" charset="2"/>
                </a:rPr>
                <a:t></a:t>
              </a:r>
            </a:p>
          </p:txBody>
        </p:sp>
        <p:sp>
          <p:nvSpPr>
            <p:cNvPr id="18448" name="Rectangle 14"/>
            <p:cNvSpPr>
              <a:spLocks noChangeArrowheads="1"/>
            </p:cNvSpPr>
            <p:nvPr/>
          </p:nvSpPr>
          <p:spPr bwMode="auto">
            <a:xfrm>
              <a:off x="2208" y="3360"/>
              <a:ext cx="846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00">
                  <a:sym typeface="Monotype Sorts" charset="2"/>
                </a:rPr>
                <a:t> </a:t>
              </a:r>
              <a:r>
                <a:rPr lang="en-US" altLang="en-US" sz="2200">
                  <a:sym typeface="Symbol" panose="05050102010706020507" pitchFamily="18" charset="2"/>
                </a:rPr>
                <a:t>   = ’</a:t>
              </a:r>
            </a:p>
          </p:txBody>
        </p:sp>
        <p:sp>
          <p:nvSpPr>
            <p:cNvPr id="18449" name="Line 15"/>
            <p:cNvSpPr>
              <a:spLocks noChangeShapeType="1"/>
            </p:cNvSpPr>
            <p:nvPr/>
          </p:nvSpPr>
          <p:spPr bwMode="auto">
            <a:xfrm>
              <a:off x="1536" y="3264"/>
              <a:ext cx="672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6"/>
            <p:cNvSpPr>
              <a:spLocks noChangeShapeType="1"/>
            </p:cNvSpPr>
            <p:nvPr/>
          </p:nvSpPr>
          <p:spPr bwMode="auto">
            <a:xfrm flipV="1">
              <a:off x="1536" y="3552"/>
              <a:ext cx="672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AutoShape 17"/>
            <p:cNvSpPr>
              <a:spLocks/>
            </p:cNvSpPr>
            <p:nvPr/>
          </p:nvSpPr>
          <p:spPr bwMode="auto">
            <a:xfrm rot="-5400000">
              <a:off x="1848" y="3096"/>
              <a:ext cx="288" cy="2064"/>
            </a:xfrm>
            <a:prstGeom prst="leftBrace">
              <a:avLst>
                <a:gd name="adj1" fmla="val 5972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8452" name="Text Box 18"/>
            <p:cNvSpPr txBox="1">
              <a:spLocks noChangeArrowheads="1"/>
            </p:cNvSpPr>
            <p:nvPr/>
          </p:nvSpPr>
          <p:spPr bwMode="auto">
            <a:xfrm>
              <a:off x="1408" y="4301"/>
              <a:ext cx="1273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u="sng">
                  <a:solidFill>
                    <a:srgbClr val="B80006"/>
                  </a:solidFill>
                </a:rPr>
                <a:t>cannot happen</a:t>
              </a:r>
            </a:p>
          </p:txBody>
        </p:sp>
      </p:grpSp>
      <p:graphicFrame>
        <p:nvGraphicFramePr>
          <p:cNvPr id="18444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8" name="Equation" r:id="rId13" imgW="114151" imgH="215619" progId="Equation.3">
                  <p:embed/>
                </p:oleObj>
              </mc:Choice>
              <mc:Fallback>
                <p:oleObj name="Equation" r:id="rId13" imgW="114151" imgH="215619" progId="Equation.3">
                  <p:embed/>
                  <p:pic>
                    <p:nvPicPr>
                      <p:cNvPr id="18444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2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9" name="Equation" r:id="rId15" imgW="114151" imgH="215619" progId="Equation.3">
                  <p:embed/>
                </p:oleObj>
              </mc:Choice>
              <mc:Fallback>
                <p:oleObj name="Equation" r:id="rId15" imgW="114151" imgH="215619" progId="Equation.3">
                  <p:embed/>
                  <p:pic>
                    <p:nvPicPr>
                      <p:cNvPr id="1844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797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838200"/>
            <a:ext cx="339566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/>
              <a:t>Use Rayleigh-Ritz principle: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127125" y="16764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ym typeface="Monotype Sorts" charset="2"/>
              </a:rPr>
              <a:t>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143000" y="3290888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ym typeface="Monotype Sorts" charset="2"/>
              </a:rPr>
              <a:t>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624013" y="1538288"/>
          <a:ext cx="690880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2" name="Equation" r:id="rId3" imgW="3556000" imgH="698500" progId="Equation.3">
                  <p:embed/>
                </p:oleObj>
              </mc:Choice>
              <mc:Fallback>
                <p:oleObj name="Equation" r:id="rId3" imgW="3556000" imgH="698500" progId="Equation.3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013" y="1538288"/>
                        <a:ext cx="690880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665288" y="3140075"/>
          <a:ext cx="4491037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3" name="Equation" r:id="rId5" imgW="2311400" imgH="698500" progId="Equation.3">
                  <p:embed/>
                </p:oleObj>
              </mc:Choice>
              <mc:Fallback>
                <p:oleObj name="Equation" r:id="rId5" imgW="2311400" imgH="698500" progId="Equation.3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3140075"/>
                        <a:ext cx="4491037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98550" y="4910138"/>
            <a:ext cx="627221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100" u="sng">
                <a:solidFill>
                  <a:srgbClr val="B80006"/>
                </a:solidFill>
              </a:rPr>
              <a:t>Reductio ad absurdum:</a:t>
            </a:r>
            <a:endParaRPr lang="en-US" altLang="en-US" sz="2100">
              <a:solidFill>
                <a:srgbClr val="B80006"/>
              </a:solidFill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100">
                <a:solidFill>
                  <a:srgbClr val="B80006"/>
                </a:solidFill>
              </a:rPr>
              <a:t>Assumption </a:t>
            </a:r>
            <a:r>
              <a:rPr lang="en-US" altLang="en-US" sz="2100">
                <a:solidFill>
                  <a:srgbClr val="B80006"/>
                </a:solidFill>
                <a:sym typeface="Symbol" panose="05050102010706020507" pitchFamily="18" charset="2"/>
              </a:rPr>
              <a:t> = ’.   Add </a:t>
            </a:r>
            <a:r>
              <a:rPr lang="en-US" altLang="en-US" sz="2400">
                <a:solidFill>
                  <a:srgbClr val="CC0000"/>
                </a:solidFill>
                <a:sym typeface="Monotype Sorts" charset="2"/>
              </a:rPr>
              <a:t></a:t>
            </a:r>
            <a:r>
              <a:rPr lang="en-US" altLang="en-US" sz="2100">
                <a:solidFill>
                  <a:srgbClr val="B80006"/>
                </a:solidFill>
                <a:sym typeface="Monotype Sorts" charset="2"/>
              </a:rPr>
              <a:t> and </a:t>
            </a:r>
            <a:r>
              <a:rPr lang="en-US" altLang="en-US" sz="2400">
                <a:solidFill>
                  <a:srgbClr val="CC0000"/>
                </a:solidFill>
                <a:sym typeface="Monotype Sorts" charset="2"/>
              </a:rPr>
              <a:t></a:t>
            </a:r>
            <a:r>
              <a:rPr lang="en-US" altLang="en-US" sz="2100">
                <a:solidFill>
                  <a:srgbClr val="B80006"/>
                </a:solidFill>
                <a:sym typeface="Monotype Sorts" charset="2"/>
              </a:rPr>
              <a:t> </a:t>
            </a:r>
            <a:r>
              <a:rPr lang="en-US" altLang="en-US" sz="2100">
                <a:solidFill>
                  <a:srgbClr val="B80006"/>
                </a:solidFill>
                <a:sym typeface="Symbol" panose="05050102010706020507" pitchFamily="18" charset="2"/>
              </a:rPr>
              <a:t>  E + E’ &lt; E + E’</a:t>
            </a:r>
            <a:r>
              <a:rPr lang="en-US" altLang="en-US" sz="2100">
                <a:solidFill>
                  <a:srgbClr val="B80006"/>
                </a:solidFill>
              </a:rPr>
              <a:t> </a:t>
            </a:r>
          </a:p>
        </p:txBody>
      </p:sp>
      <p:grpSp>
        <p:nvGrpSpPr>
          <p:cNvPr id="19464" name="Group 8"/>
          <p:cNvGrpSpPr>
            <a:grpSpLocks/>
          </p:cNvGrpSpPr>
          <p:nvPr/>
        </p:nvGrpSpPr>
        <p:grpSpPr bwMode="auto">
          <a:xfrm>
            <a:off x="7620000" y="5410200"/>
            <a:ext cx="228600" cy="381000"/>
            <a:chOff x="3504" y="2928"/>
            <a:chExt cx="288" cy="624"/>
          </a:xfrm>
        </p:grpSpPr>
        <p:sp>
          <p:nvSpPr>
            <p:cNvPr id="19465" name="Line 9"/>
            <p:cNvSpPr>
              <a:spLocks noChangeShapeType="1"/>
            </p:cNvSpPr>
            <p:nvPr/>
          </p:nvSpPr>
          <p:spPr bwMode="auto">
            <a:xfrm flipH="1">
              <a:off x="3504" y="2928"/>
              <a:ext cx="96" cy="336"/>
            </a:xfrm>
            <a:prstGeom prst="line">
              <a:avLst/>
            </a:prstGeom>
            <a:noFill/>
            <a:ln w="28575">
              <a:solidFill>
                <a:srgbClr val="B8000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Line 10"/>
            <p:cNvSpPr>
              <a:spLocks noChangeShapeType="1"/>
            </p:cNvSpPr>
            <p:nvPr/>
          </p:nvSpPr>
          <p:spPr bwMode="auto">
            <a:xfrm flipV="1">
              <a:off x="3504" y="3168"/>
              <a:ext cx="288" cy="96"/>
            </a:xfrm>
            <a:prstGeom prst="line">
              <a:avLst/>
            </a:prstGeom>
            <a:noFill/>
            <a:ln w="28575">
              <a:solidFill>
                <a:srgbClr val="B8000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Line 11"/>
            <p:cNvSpPr>
              <a:spLocks noChangeShapeType="1"/>
            </p:cNvSpPr>
            <p:nvPr/>
          </p:nvSpPr>
          <p:spPr bwMode="auto">
            <a:xfrm flipH="1">
              <a:off x="3696" y="3168"/>
              <a:ext cx="96" cy="384"/>
            </a:xfrm>
            <a:prstGeom prst="line">
              <a:avLst/>
            </a:prstGeom>
            <a:noFill/>
            <a:ln w="28575">
              <a:solidFill>
                <a:srgbClr val="B8000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4725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43000" y="1752600"/>
            <a:ext cx="6705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Every quantum mechanical observable is completely determined by the ground state density.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524000" y="3673475"/>
            <a:ext cx="914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Proof:  </a:t>
            </a:r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2667000" y="3505200"/>
          <a:ext cx="4572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6" name="Equation" r:id="rId3" imgW="1905000" imgH="254000" progId="Equation.3">
                  <p:embed/>
                </p:oleObj>
              </mc:Choice>
              <mc:Fallback>
                <p:oleObj name="Equation" r:id="rId3" imgW="1905000" imgH="254000" progId="Equation.3">
                  <p:embed/>
                  <p:pic>
                    <p:nvPicPr>
                      <p:cNvPr id="2048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05200"/>
                        <a:ext cx="45720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/>
          <p:cNvGraphicFramePr>
            <a:graphicFrameLocks noChangeAspect="1"/>
          </p:cNvGraphicFramePr>
          <p:nvPr/>
        </p:nvGraphicFramePr>
        <p:xfrm>
          <a:off x="4284663" y="4581525"/>
          <a:ext cx="31686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7" name="Equation" r:id="rId5" imgW="1765300" imgH="368300" progId="Equation.3">
                  <p:embed/>
                </p:oleObj>
              </mc:Choice>
              <mc:Fallback>
                <p:oleObj name="Equation" r:id="rId5" imgW="1765300" imgH="368300" progId="Equation.3">
                  <p:embed/>
                  <p:pic>
                    <p:nvPicPr>
                      <p:cNvPr id="2048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581525"/>
                        <a:ext cx="31686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3333750" y="715963"/>
            <a:ext cx="2470150" cy="639762"/>
          </a:xfrm>
          <a:prstGeom prst="rect">
            <a:avLst/>
          </a:prstGeom>
          <a:solidFill>
            <a:schemeClr val="bg1"/>
          </a:solidFill>
          <a:ln w="28575">
            <a:solidFill>
              <a:srgbClr val="CC0000"/>
            </a:solidFill>
            <a:miter lim="800000"/>
            <a:headEnd/>
            <a:tailEnd/>
          </a:ln>
          <a:effectLst>
            <a:outerShdw dist="45791" dir="3378596" algn="ctr" rotWithShape="0">
              <a:schemeClr val="bg2">
                <a:alpha val="50000"/>
              </a:schemeClr>
            </a:outerShdw>
          </a:effectLst>
        </p:spPr>
        <p:txBody>
          <a:bodyPr wrap="none" lIns="274320" tIns="91440" rIns="274320" bIns="9144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Consequence</a:t>
            </a:r>
            <a:endParaRPr lang="de-DE" altLang="en-US" sz="2800">
              <a:latin typeface="Times New Roman" panose="02020603050405020304" pitchFamily="18" charset="0"/>
            </a:endParaRPr>
          </a:p>
        </p:txBody>
      </p:sp>
      <p:graphicFrame>
        <p:nvGraphicFramePr>
          <p:cNvPr id="20487" name="Object 9"/>
          <p:cNvGraphicFramePr>
            <a:graphicFrameLocks noChangeAspect="1"/>
          </p:cNvGraphicFramePr>
          <p:nvPr/>
        </p:nvGraphicFramePr>
        <p:xfrm>
          <a:off x="4508500" y="3302000"/>
          <a:ext cx="127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8" name="Equation" r:id="rId7" imgW="126835" imgH="253670" progId="Equation.3">
                  <p:embed/>
                </p:oleObj>
              </mc:Choice>
              <mc:Fallback>
                <p:oleObj name="Equation" r:id="rId7" imgW="126835" imgH="253670" progId="Equation.3">
                  <p:embed/>
                  <p:pic>
                    <p:nvPicPr>
                      <p:cNvPr id="2048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302000"/>
                        <a:ext cx="127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8" name="Group 12"/>
          <p:cNvGrpSpPr>
            <a:grpSpLocks/>
          </p:cNvGrpSpPr>
          <p:nvPr/>
        </p:nvGrpSpPr>
        <p:grpSpPr bwMode="auto">
          <a:xfrm>
            <a:off x="755650" y="4652963"/>
            <a:ext cx="7551738" cy="1152525"/>
            <a:chOff x="476" y="2931"/>
            <a:chExt cx="4757" cy="726"/>
          </a:xfrm>
        </p:grpSpPr>
        <p:sp>
          <p:nvSpPr>
            <p:cNvPr id="20489" name="Text Box 8"/>
            <p:cNvSpPr txBox="1">
              <a:spLocks noChangeArrowheads="1"/>
            </p:cNvSpPr>
            <p:nvPr/>
          </p:nvSpPr>
          <p:spPr bwMode="auto">
            <a:xfrm>
              <a:off x="476" y="2967"/>
              <a:ext cx="4757" cy="6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Hermitian operator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                                            e.g. excitation spectrum: E</a:t>
              </a:r>
              <a:r>
                <a:rPr lang="en-US" altLang="en-US" sz="2400" baseline="-25000"/>
                <a:t>i</a:t>
              </a:r>
              <a:r>
                <a:rPr lang="en-US" altLang="en-US" sz="2400"/>
                <a:t>[</a:t>
              </a:r>
              <a:r>
                <a:rPr lang="el-GR" altLang="en-US" sz="2400"/>
                <a:t>ρ</a:t>
              </a:r>
              <a:r>
                <a:rPr lang="en-US" altLang="en-US" sz="2400"/>
                <a:t>]   </a:t>
              </a:r>
            </a:p>
          </p:txBody>
        </p:sp>
        <p:graphicFrame>
          <p:nvGraphicFramePr>
            <p:cNvPr id="20490" name="Object 11"/>
            <p:cNvGraphicFramePr>
              <a:graphicFrameLocks noChangeAspect="1"/>
            </p:cNvGraphicFramePr>
            <p:nvPr/>
          </p:nvGraphicFramePr>
          <p:xfrm>
            <a:off x="1973" y="2931"/>
            <a:ext cx="184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29" name="Equation" r:id="rId9" imgW="165028" imgH="228501" progId="Equation.3">
                    <p:embed/>
                  </p:oleObj>
                </mc:Choice>
                <mc:Fallback>
                  <p:oleObj name="Equation" r:id="rId9" imgW="165028" imgH="228501" progId="Equation.3">
                    <p:embed/>
                    <p:pic>
                      <p:nvPicPr>
                        <p:cNvPr id="2049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3" y="2931"/>
                          <a:ext cx="184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43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25450" y="365125"/>
            <a:ext cx="38417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/>
              <a:t>What is a FUNCTIONAL?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1371600" y="990600"/>
            <a:ext cx="1604963" cy="1631950"/>
          </a:xfrm>
          <a:custGeom>
            <a:avLst/>
            <a:gdLst>
              <a:gd name="T0" fmla="*/ 2147483646 w 1384"/>
              <a:gd name="T1" fmla="*/ 2147483646 h 1285"/>
              <a:gd name="T2" fmla="*/ 2147483646 w 1384"/>
              <a:gd name="T3" fmla="*/ 2147483646 h 1285"/>
              <a:gd name="T4" fmla="*/ 2147483646 w 1384"/>
              <a:gd name="T5" fmla="*/ 2147483646 h 1285"/>
              <a:gd name="T6" fmla="*/ 2147483646 w 1384"/>
              <a:gd name="T7" fmla="*/ 2147483646 h 1285"/>
              <a:gd name="T8" fmla="*/ 2147483646 w 1384"/>
              <a:gd name="T9" fmla="*/ 0 h 1285"/>
              <a:gd name="T10" fmla="*/ 2147483646 w 1384"/>
              <a:gd name="T11" fmla="*/ 2147483646 h 1285"/>
              <a:gd name="T12" fmla="*/ 2147483646 w 1384"/>
              <a:gd name="T13" fmla="*/ 2147483646 h 1285"/>
              <a:gd name="T14" fmla="*/ 2147483646 w 1384"/>
              <a:gd name="T15" fmla="*/ 2147483646 h 1285"/>
              <a:gd name="T16" fmla="*/ 2147483646 w 1384"/>
              <a:gd name="T17" fmla="*/ 2147483646 h 1285"/>
              <a:gd name="T18" fmla="*/ 2147483646 w 1384"/>
              <a:gd name="T19" fmla="*/ 2147483646 h 1285"/>
              <a:gd name="T20" fmla="*/ 2147483646 w 1384"/>
              <a:gd name="T21" fmla="*/ 2147483646 h 1285"/>
              <a:gd name="T22" fmla="*/ 2147483646 w 1384"/>
              <a:gd name="T23" fmla="*/ 2147483646 h 1285"/>
              <a:gd name="T24" fmla="*/ 2147483646 w 1384"/>
              <a:gd name="T25" fmla="*/ 2147483646 h 1285"/>
              <a:gd name="T26" fmla="*/ 2147483646 w 1384"/>
              <a:gd name="T27" fmla="*/ 2147483646 h 1285"/>
              <a:gd name="T28" fmla="*/ 2147483646 w 1384"/>
              <a:gd name="T29" fmla="*/ 2147483646 h 1285"/>
              <a:gd name="T30" fmla="*/ 2147483646 w 1384"/>
              <a:gd name="T31" fmla="*/ 2147483646 h 1285"/>
              <a:gd name="T32" fmla="*/ 2147483646 w 1384"/>
              <a:gd name="T33" fmla="*/ 2147483646 h 1285"/>
              <a:gd name="T34" fmla="*/ 2147483646 w 1384"/>
              <a:gd name="T35" fmla="*/ 2147483646 h 1285"/>
              <a:gd name="T36" fmla="*/ 2147483646 w 1384"/>
              <a:gd name="T37" fmla="*/ 2147483646 h 1285"/>
              <a:gd name="T38" fmla="*/ 2147483646 w 1384"/>
              <a:gd name="T39" fmla="*/ 2147483646 h 1285"/>
              <a:gd name="T40" fmla="*/ 2147483646 w 1384"/>
              <a:gd name="T41" fmla="*/ 2147483646 h 1285"/>
              <a:gd name="T42" fmla="*/ 2147483646 w 1384"/>
              <a:gd name="T43" fmla="*/ 2147483646 h 128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384" h="1285">
                <a:moveTo>
                  <a:pt x="166" y="227"/>
                </a:moveTo>
                <a:cubicBezTo>
                  <a:pt x="174" y="179"/>
                  <a:pt x="172" y="158"/>
                  <a:pt x="201" y="119"/>
                </a:cubicBezTo>
                <a:cubicBezTo>
                  <a:pt x="238" y="65"/>
                  <a:pt x="226" y="94"/>
                  <a:pt x="273" y="71"/>
                </a:cubicBezTo>
                <a:cubicBezTo>
                  <a:pt x="285" y="64"/>
                  <a:pt x="295" y="52"/>
                  <a:pt x="309" y="47"/>
                </a:cubicBezTo>
                <a:cubicBezTo>
                  <a:pt x="360" y="25"/>
                  <a:pt x="421" y="13"/>
                  <a:pt x="476" y="0"/>
                </a:cubicBezTo>
                <a:cubicBezTo>
                  <a:pt x="603" y="4"/>
                  <a:pt x="730" y="5"/>
                  <a:pt x="858" y="12"/>
                </a:cubicBezTo>
                <a:cubicBezTo>
                  <a:pt x="991" y="19"/>
                  <a:pt x="1066" y="122"/>
                  <a:pt x="1169" y="191"/>
                </a:cubicBezTo>
                <a:cubicBezTo>
                  <a:pt x="1208" y="244"/>
                  <a:pt x="1243" y="256"/>
                  <a:pt x="1264" y="322"/>
                </a:cubicBezTo>
                <a:cubicBezTo>
                  <a:pt x="1273" y="353"/>
                  <a:pt x="1288" y="418"/>
                  <a:pt x="1288" y="418"/>
                </a:cubicBezTo>
                <a:cubicBezTo>
                  <a:pt x="1292" y="485"/>
                  <a:pt x="1290" y="553"/>
                  <a:pt x="1300" y="621"/>
                </a:cubicBezTo>
                <a:cubicBezTo>
                  <a:pt x="1302" y="638"/>
                  <a:pt x="1318" y="651"/>
                  <a:pt x="1324" y="668"/>
                </a:cubicBezTo>
                <a:cubicBezTo>
                  <a:pt x="1349" y="743"/>
                  <a:pt x="1368" y="829"/>
                  <a:pt x="1384" y="907"/>
                </a:cubicBezTo>
                <a:cubicBezTo>
                  <a:pt x="1380" y="939"/>
                  <a:pt x="1382" y="972"/>
                  <a:pt x="1372" y="1003"/>
                </a:cubicBezTo>
                <a:cubicBezTo>
                  <a:pt x="1352" y="1060"/>
                  <a:pt x="1271" y="1103"/>
                  <a:pt x="1228" y="1134"/>
                </a:cubicBezTo>
                <a:cubicBezTo>
                  <a:pt x="1134" y="1200"/>
                  <a:pt x="1043" y="1246"/>
                  <a:pt x="930" y="1266"/>
                </a:cubicBezTo>
                <a:cubicBezTo>
                  <a:pt x="206" y="1247"/>
                  <a:pt x="632" y="1285"/>
                  <a:pt x="369" y="1218"/>
                </a:cubicBezTo>
                <a:cubicBezTo>
                  <a:pt x="307" y="1156"/>
                  <a:pt x="210" y="1101"/>
                  <a:pt x="166" y="1027"/>
                </a:cubicBezTo>
                <a:cubicBezTo>
                  <a:pt x="97" y="913"/>
                  <a:pt x="56" y="787"/>
                  <a:pt x="34" y="657"/>
                </a:cubicBezTo>
                <a:cubicBezTo>
                  <a:pt x="38" y="553"/>
                  <a:pt x="0" y="432"/>
                  <a:pt x="58" y="346"/>
                </a:cubicBezTo>
                <a:cubicBezTo>
                  <a:pt x="67" y="331"/>
                  <a:pt x="83" y="323"/>
                  <a:pt x="94" y="310"/>
                </a:cubicBezTo>
                <a:cubicBezTo>
                  <a:pt x="119" y="279"/>
                  <a:pt x="166" y="215"/>
                  <a:pt x="166" y="215"/>
                </a:cubicBezTo>
                <a:cubicBezTo>
                  <a:pt x="178" y="175"/>
                  <a:pt x="195" y="160"/>
                  <a:pt x="225" y="131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Freeform 4"/>
          <p:cNvSpPr>
            <a:spLocks/>
          </p:cNvSpPr>
          <p:nvPr/>
        </p:nvSpPr>
        <p:spPr bwMode="auto">
          <a:xfrm>
            <a:off x="5418138" y="838200"/>
            <a:ext cx="1668462" cy="1687513"/>
          </a:xfrm>
          <a:custGeom>
            <a:avLst/>
            <a:gdLst>
              <a:gd name="T0" fmla="*/ 2147483646 w 1051"/>
              <a:gd name="T1" fmla="*/ 2147483646 h 1063"/>
              <a:gd name="T2" fmla="*/ 2147483646 w 1051"/>
              <a:gd name="T3" fmla="*/ 0 h 1063"/>
              <a:gd name="T4" fmla="*/ 2147483646 w 1051"/>
              <a:gd name="T5" fmla="*/ 2147483646 h 1063"/>
              <a:gd name="T6" fmla="*/ 2147483646 w 1051"/>
              <a:gd name="T7" fmla="*/ 2147483646 h 1063"/>
              <a:gd name="T8" fmla="*/ 2147483646 w 1051"/>
              <a:gd name="T9" fmla="*/ 2147483646 h 1063"/>
              <a:gd name="T10" fmla="*/ 2147483646 w 1051"/>
              <a:gd name="T11" fmla="*/ 2147483646 h 1063"/>
              <a:gd name="T12" fmla="*/ 2147483646 w 1051"/>
              <a:gd name="T13" fmla="*/ 2147483646 h 1063"/>
              <a:gd name="T14" fmla="*/ 2147483646 w 1051"/>
              <a:gd name="T15" fmla="*/ 2147483646 h 1063"/>
              <a:gd name="T16" fmla="*/ 2147483646 w 1051"/>
              <a:gd name="T17" fmla="*/ 2147483646 h 1063"/>
              <a:gd name="T18" fmla="*/ 2147483646 w 1051"/>
              <a:gd name="T19" fmla="*/ 2147483646 h 1063"/>
              <a:gd name="T20" fmla="*/ 2147483646 w 1051"/>
              <a:gd name="T21" fmla="*/ 2147483646 h 1063"/>
              <a:gd name="T22" fmla="*/ 2147483646 w 1051"/>
              <a:gd name="T23" fmla="*/ 2147483646 h 1063"/>
              <a:gd name="T24" fmla="*/ 0 w 1051"/>
              <a:gd name="T25" fmla="*/ 2147483646 h 1063"/>
              <a:gd name="T26" fmla="*/ 2147483646 w 1051"/>
              <a:gd name="T27" fmla="*/ 2147483646 h 1063"/>
              <a:gd name="T28" fmla="*/ 2147483646 w 1051"/>
              <a:gd name="T29" fmla="*/ 2147483646 h 1063"/>
              <a:gd name="T30" fmla="*/ 2147483646 w 1051"/>
              <a:gd name="T31" fmla="*/ 2147483646 h 1063"/>
              <a:gd name="T32" fmla="*/ 2147483646 w 1051"/>
              <a:gd name="T33" fmla="*/ 2147483646 h 106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51" h="1063">
                <a:moveTo>
                  <a:pt x="430" y="108"/>
                </a:moveTo>
                <a:cubicBezTo>
                  <a:pt x="451" y="42"/>
                  <a:pt x="512" y="20"/>
                  <a:pt x="574" y="0"/>
                </a:cubicBezTo>
                <a:cubicBezTo>
                  <a:pt x="601" y="9"/>
                  <a:pt x="631" y="11"/>
                  <a:pt x="657" y="24"/>
                </a:cubicBezTo>
                <a:cubicBezTo>
                  <a:pt x="674" y="32"/>
                  <a:pt x="687" y="50"/>
                  <a:pt x="705" y="60"/>
                </a:cubicBezTo>
                <a:cubicBezTo>
                  <a:pt x="715" y="66"/>
                  <a:pt x="729" y="65"/>
                  <a:pt x="741" y="72"/>
                </a:cubicBezTo>
                <a:cubicBezTo>
                  <a:pt x="863" y="140"/>
                  <a:pt x="766" y="104"/>
                  <a:pt x="848" y="132"/>
                </a:cubicBezTo>
                <a:cubicBezTo>
                  <a:pt x="953" y="237"/>
                  <a:pt x="1021" y="332"/>
                  <a:pt x="1051" y="478"/>
                </a:cubicBezTo>
                <a:cubicBezTo>
                  <a:pt x="1047" y="545"/>
                  <a:pt x="1048" y="613"/>
                  <a:pt x="1039" y="681"/>
                </a:cubicBezTo>
                <a:cubicBezTo>
                  <a:pt x="1032" y="729"/>
                  <a:pt x="970" y="774"/>
                  <a:pt x="944" y="812"/>
                </a:cubicBezTo>
                <a:cubicBezTo>
                  <a:pt x="836" y="960"/>
                  <a:pt x="634" y="1014"/>
                  <a:pt x="466" y="1063"/>
                </a:cubicBezTo>
                <a:cubicBezTo>
                  <a:pt x="406" y="1059"/>
                  <a:pt x="346" y="1057"/>
                  <a:pt x="287" y="1051"/>
                </a:cubicBezTo>
                <a:cubicBezTo>
                  <a:pt x="213" y="1042"/>
                  <a:pt x="163" y="973"/>
                  <a:pt x="108" y="932"/>
                </a:cubicBezTo>
                <a:cubicBezTo>
                  <a:pt x="63" y="843"/>
                  <a:pt x="19" y="767"/>
                  <a:pt x="0" y="669"/>
                </a:cubicBezTo>
                <a:cubicBezTo>
                  <a:pt x="8" y="511"/>
                  <a:pt x="9" y="397"/>
                  <a:pt x="84" y="263"/>
                </a:cubicBezTo>
                <a:cubicBezTo>
                  <a:pt x="95" y="241"/>
                  <a:pt x="122" y="203"/>
                  <a:pt x="144" y="192"/>
                </a:cubicBezTo>
                <a:cubicBezTo>
                  <a:pt x="176" y="173"/>
                  <a:pt x="219" y="176"/>
                  <a:pt x="251" y="156"/>
                </a:cubicBezTo>
                <a:cubicBezTo>
                  <a:pt x="306" y="118"/>
                  <a:pt x="361" y="108"/>
                  <a:pt x="430" y="108"/>
                </a:cubicBezTo>
                <a:close/>
              </a:path>
            </a:pathLst>
          </a:custGeom>
          <a:noFill/>
          <a:ln w="28575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124200" y="1676400"/>
            <a:ext cx="21336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386138" y="1143000"/>
            <a:ext cx="1504950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</a:rPr>
              <a:t>E[</a:t>
            </a:r>
            <a:r>
              <a:rPr lang="en-US" altLang="en-US" sz="2400">
                <a:solidFill>
                  <a:srgbClr val="000066"/>
                </a:solidFill>
                <a:sym typeface="Symbol" panose="05050102010706020507" pitchFamily="18" charset="2"/>
              </a:rPr>
              <a:t></a:t>
            </a:r>
            <a:r>
              <a:rPr lang="en-US" altLang="en-US" sz="2400" b="1">
                <a:solidFill>
                  <a:srgbClr val="000066"/>
                </a:solidFill>
                <a:sym typeface="Symbol" panose="05050102010706020507" pitchFamily="18" charset="2"/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500" b="1">
              <a:solidFill>
                <a:srgbClr val="000066"/>
              </a:solidFill>
              <a:sym typeface="Symbol" panose="05050102010706020507" pitchFamily="18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sym typeface="Symbol" panose="05050102010706020507" pitchFamily="18" charset="2"/>
              </a:rPr>
              <a:t>functional</a:t>
            </a:r>
            <a:endParaRPr lang="en-US" altLang="en-US" sz="2400" b="1">
              <a:solidFill>
                <a:srgbClr val="000066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19200" y="2667000"/>
            <a:ext cx="206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66"/>
                </a:solidFill>
              </a:rPr>
              <a:t>set of functions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881563" y="2759075"/>
            <a:ext cx="2509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66"/>
                </a:solidFill>
              </a:rPr>
              <a:t>set of real numbers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1901825" y="1600200"/>
            <a:ext cx="68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66"/>
                </a:solidFill>
                <a:sym typeface="Symbol" panose="05050102010706020507" pitchFamily="18" charset="2"/>
              </a:rPr>
              <a:t></a:t>
            </a:r>
            <a:r>
              <a:rPr lang="en-US" altLang="en-US" sz="2400" b="1">
                <a:solidFill>
                  <a:srgbClr val="000066"/>
                </a:solidFill>
                <a:sym typeface="Symbol" panose="05050102010706020507" pitchFamily="18" charset="2"/>
              </a:rPr>
              <a:t>(r)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6019800" y="1455738"/>
            <a:ext cx="638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  <a:latin typeface="Wide Latin" panose="020A0A07050505020404" pitchFamily="18" charset="0"/>
                <a:sym typeface="Symbol" panose="05050102010706020507" pitchFamily="18" charset="2"/>
              </a:rPr>
              <a:t>R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455613" y="3581400"/>
            <a:ext cx="2058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Generalization:</a:t>
            </a:r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26861"/>
              </p:ext>
            </p:extLst>
          </p:nvPr>
        </p:nvGraphicFramePr>
        <p:xfrm>
          <a:off x="731838" y="4176713"/>
          <a:ext cx="20796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6" name="Equation" r:id="rId3" imgW="1015920" imgH="253800" progId="Equation.DSMT4">
                  <p:embed/>
                </p:oleObj>
              </mc:Choice>
              <mc:Fallback>
                <p:oleObj name="Equation" r:id="rId3" imgW="1015920" imgH="253800" progId="Equation.DSMT4">
                  <p:embed/>
                  <p:pic>
                    <p:nvPicPr>
                      <p:cNvPr id="215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4176713"/>
                        <a:ext cx="2079625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443055"/>
              </p:ext>
            </p:extLst>
          </p:nvPr>
        </p:nvGraphicFramePr>
        <p:xfrm>
          <a:off x="841375" y="5270500"/>
          <a:ext cx="380047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7" name="Equation" r:id="rId5" imgW="1485720" imgH="253800" progId="Equation.DSMT4">
                  <p:embed/>
                </p:oleObj>
              </mc:Choice>
              <mc:Fallback>
                <p:oleObj name="Equation" r:id="rId5" imgW="1485720" imgH="253800" progId="Equation.DSMT4">
                  <p:embed/>
                  <p:pic>
                    <p:nvPicPr>
                      <p:cNvPr id="215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5270500"/>
                        <a:ext cx="38004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5715000" y="5372100"/>
          <a:ext cx="990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8" name="Equation" r:id="rId7" imgW="457200" imgH="228600" progId="Equation.3">
                  <p:embed/>
                </p:oleObj>
              </mc:Choice>
              <mc:Fallback>
                <p:oleObj name="Equation" r:id="rId7" imgW="457200" imgH="228600" progId="Equation.3">
                  <p:embed/>
                  <p:pic>
                    <p:nvPicPr>
                      <p:cNvPr id="215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372100"/>
                        <a:ext cx="990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241675" y="41910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functional depending parametrically on</a:t>
            </a:r>
          </a:p>
        </p:txBody>
      </p:sp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8186738" y="4292600"/>
          <a:ext cx="201612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9" name="Equation" r:id="rId9" imgW="114151" imgH="164885" progId="Equation.3">
                  <p:embed/>
                </p:oleObj>
              </mc:Choice>
              <mc:Fallback>
                <p:oleObj name="Equation" r:id="rId9" imgW="114151" imgH="164885" progId="Equation.3">
                  <p:embed/>
                  <p:pic>
                    <p:nvPicPr>
                      <p:cNvPr id="215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6738" y="4292600"/>
                        <a:ext cx="201612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688954" y="5348064"/>
            <a:ext cx="819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or on</a:t>
            </a:r>
          </a:p>
        </p:txBody>
      </p:sp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4508500" y="3302000"/>
          <a:ext cx="127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0" name="Equation" r:id="rId11" imgW="126835" imgH="253670" progId="Equation.3">
                  <p:embed/>
                </p:oleObj>
              </mc:Choice>
              <mc:Fallback>
                <p:oleObj name="Equation" r:id="rId11" imgW="126835" imgH="253670" progId="Equation.3">
                  <p:embed/>
                  <p:pic>
                    <p:nvPicPr>
                      <p:cNvPr id="2152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302000"/>
                        <a:ext cx="1270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593725" y="228600"/>
            <a:ext cx="189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>
                <a:solidFill>
                  <a:srgbClr val="CC0000"/>
                </a:solidFill>
              </a:rPr>
              <a:t>QUESTION</a:t>
            </a:r>
            <a:r>
              <a:rPr lang="en-US" altLang="en-US" sz="2400" b="1">
                <a:solidFill>
                  <a:srgbClr val="CC0000"/>
                </a:solidFill>
              </a:rPr>
              <a:t>: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93725" y="793750"/>
            <a:ext cx="7864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How to calculate ground state density 	</a:t>
            </a:r>
            <a:r>
              <a:rPr lang="en-US" altLang="en-US" sz="2400">
                <a:sym typeface="Symbol" panose="05050102010706020507" pitchFamily="18" charset="2"/>
              </a:rPr>
              <a:t>of a </a:t>
            </a:r>
            <a:r>
              <a:rPr lang="en-US" altLang="en-US" sz="2400" u="sng">
                <a:sym typeface="Symbol" panose="05050102010706020507" pitchFamily="18" charset="2"/>
              </a:rPr>
              <a:t>given</a:t>
            </a:r>
            <a:r>
              <a:rPr lang="en-US" altLang="en-US" sz="2400">
                <a:sym typeface="Symbol" panose="05050102010706020507" pitchFamily="18" charset="2"/>
              </a:rPr>
              <a:t> system (characterized by the external potential  	   	        ) </a:t>
            </a: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400" u="sng">
                <a:solidFill>
                  <a:srgbClr val="CC0000"/>
                </a:solidFill>
                <a:sym typeface="Symbol" panose="05050102010706020507" pitchFamily="18" charset="2"/>
              </a:rPr>
              <a:t>without recourse to the Schrödinger Equation?</a:t>
            </a:r>
            <a:endParaRPr lang="en-US" altLang="en-US" sz="24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90563" y="2362200"/>
            <a:ext cx="1366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Theorem</a:t>
            </a:r>
            <a:r>
              <a:rPr lang="en-US" altLang="en-US" sz="2400"/>
              <a:t>:</a:t>
            </a: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334000" y="827088"/>
          <a:ext cx="700088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5" name="Equation" r:id="rId3" imgW="355446" imgH="228501" progId="Equation.3">
                  <p:embed/>
                </p:oleObj>
              </mc:Choice>
              <mc:Fallback>
                <p:oleObj name="Equation" r:id="rId3" imgW="355446" imgH="228501" progId="Equation.3">
                  <p:embed/>
                  <p:pic>
                    <p:nvPicPr>
                      <p:cNvPr id="235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827088"/>
                        <a:ext cx="700088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5708650" y="1144588"/>
          <a:ext cx="16002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6" name="Equation" r:id="rId5" imgW="837836" imgH="253890" progId="Equation.3">
                  <p:embed/>
                </p:oleObj>
              </mc:Choice>
              <mc:Fallback>
                <p:oleObj name="Equation" r:id="rId5" imgW="837836" imgH="253890" progId="Equation.3">
                  <p:embed/>
                  <p:pic>
                    <p:nvPicPr>
                      <p:cNvPr id="235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8650" y="1144588"/>
                        <a:ext cx="16002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762000" y="2879725"/>
            <a:ext cx="7391400" cy="3368675"/>
            <a:chOff x="288" y="1766"/>
            <a:chExt cx="4656" cy="2122"/>
          </a:xfrm>
        </p:grpSpPr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374" y="1870"/>
              <a:ext cx="4570" cy="18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There exists a density functional  E</a:t>
              </a:r>
              <a:r>
                <a:rPr lang="en-US" altLang="en-US" sz="2400" baseline="-25000"/>
                <a:t>HK</a:t>
              </a:r>
              <a:r>
                <a:rPr lang="en-US" altLang="en-US" sz="2400"/>
                <a:t>[</a:t>
              </a:r>
              <a:r>
                <a:rPr lang="en-US" altLang="en-US" sz="2400">
                  <a:sym typeface="Symbol" panose="05050102010706020507" pitchFamily="18" charset="2"/>
                </a:rPr>
                <a:t></a:t>
              </a:r>
              <a:r>
                <a:rPr lang="en-US" altLang="en-US" sz="2400"/>
                <a:t>]  with properties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		 </a:t>
              </a:r>
              <a:r>
                <a:rPr lang="en-US" altLang="en-US" sz="2400" i="1"/>
                <a:t>i</a:t>
              </a:r>
              <a:r>
                <a:rPr lang="en-US" altLang="en-US" sz="2400"/>
                <a:t>)   E</a:t>
              </a:r>
              <a:r>
                <a:rPr lang="en-US" altLang="en-US" sz="2400" baseline="-25000"/>
                <a:t>HK</a:t>
              </a:r>
              <a:r>
                <a:rPr lang="en-US" altLang="en-US" sz="2400"/>
                <a:t>[</a:t>
              </a:r>
              <a:r>
                <a:rPr lang="en-US" altLang="en-US" sz="2400">
                  <a:sym typeface="Symbol" panose="05050102010706020507" pitchFamily="18" charset="2"/>
                </a:rPr>
                <a:t></a:t>
              </a:r>
              <a:r>
                <a:rPr lang="en-US" altLang="en-US" sz="2400"/>
                <a:t>] &gt; E</a:t>
              </a:r>
              <a:r>
                <a:rPr lang="en-US" altLang="en-US" sz="2400" baseline="-25000"/>
                <a:t>o</a:t>
              </a:r>
              <a:r>
                <a:rPr lang="en-US" altLang="en-US" sz="2400"/>
                <a:t>   for  </a:t>
              </a:r>
              <a:r>
                <a:rPr lang="en-US" altLang="en-US" sz="2400">
                  <a:sym typeface="Symbol" panose="05050102010706020507" pitchFamily="18" charset="2"/>
                </a:rPr>
                <a:t>  </a:t>
              </a:r>
              <a:r>
                <a:rPr lang="en-US" altLang="en-US" sz="2400" baseline="-25000">
                  <a:sym typeface="Symbol" panose="05050102010706020507" pitchFamily="18" charset="2"/>
                </a:rPr>
                <a:t>o</a:t>
              </a:r>
              <a:r>
                <a:rPr lang="en-US" altLang="en-US" sz="2400">
                  <a:sym typeface="Symbol" panose="05050102010706020507" pitchFamily="18" charset="2"/>
                </a:rPr>
                <a:t>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ym typeface="Symbol" panose="05050102010706020507" pitchFamily="18" charset="2"/>
                </a:rPr>
                <a:t>		</a:t>
              </a:r>
              <a:r>
                <a:rPr lang="en-US" altLang="en-US" sz="2400" i="1">
                  <a:sym typeface="Symbol" panose="05050102010706020507" pitchFamily="18" charset="2"/>
                </a:rPr>
                <a:t>ii</a:t>
              </a:r>
              <a:r>
                <a:rPr lang="en-US" altLang="en-US" sz="2400">
                  <a:sym typeface="Symbol" panose="05050102010706020507" pitchFamily="18" charset="2"/>
                </a:rPr>
                <a:t>)   </a:t>
              </a:r>
              <a:r>
                <a:rPr lang="en-US" altLang="en-US" sz="2400"/>
                <a:t>E</a:t>
              </a:r>
              <a:r>
                <a:rPr lang="en-US" altLang="en-US" sz="2400" baseline="-25000"/>
                <a:t>HK</a:t>
              </a:r>
              <a:r>
                <a:rPr lang="en-US" altLang="en-US" sz="2400"/>
                <a:t>[</a:t>
              </a:r>
              <a:r>
                <a:rPr lang="en-US" altLang="en-US" sz="2400">
                  <a:sym typeface="Symbol" panose="05050102010706020507" pitchFamily="18" charset="2"/>
                </a:rPr>
                <a:t></a:t>
              </a:r>
              <a:r>
                <a:rPr lang="en-US" altLang="en-US" sz="2400" baseline="-25000">
                  <a:sym typeface="Symbol" panose="05050102010706020507" pitchFamily="18" charset="2"/>
                </a:rPr>
                <a:t>o</a:t>
              </a:r>
              <a:r>
                <a:rPr lang="en-US" altLang="en-US" sz="2400"/>
                <a:t>] = E</a:t>
              </a:r>
              <a:r>
                <a:rPr lang="en-US" altLang="en-US" sz="2400" baseline="-25000"/>
                <a:t>o</a:t>
              </a:r>
              <a:r>
                <a:rPr lang="en-US" altLang="en-US" sz="2400"/>
                <a:t>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where  E</a:t>
              </a:r>
              <a:r>
                <a:rPr lang="en-US" altLang="en-US" sz="2400" baseline="-25000"/>
                <a:t>o</a:t>
              </a:r>
              <a:r>
                <a:rPr lang="en-US" altLang="en-US" sz="2400"/>
                <a:t> = exact ground state energy of the system 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Thus, Euler equation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yields exact ground state density </a:t>
              </a:r>
              <a:r>
                <a:rPr lang="en-US" altLang="en-US" sz="2400">
                  <a:sym typeface="Symbol" panose="05050102010706020507" pitchFamily="18" charset="2"/>
                </a:rPr>
                <a:t></a:t>
              </a:r>
              <a:r>
                <a:rPr lang="en-US" altLang="en-US" sz="2400" baseline="-25000">
                  <a:sym typeface="Symbol" panose="05050102010706020507" pitchFamily="18" charset="2"/>
                </a:rPr>
                <a:t>o</a:t>
              </a:r>
              <a:r>
                <a:rPr lang="en-US" altLang="en-US" sz="2400">
                  <a:sym typeface="Symbol" panose="05050102010706020507" pitchFamily="18" charset="2"/>
                </a:rPr>
                <a:t>.</a:t>
              </a:r>
            </a:p>
          </p:txBody>
        </p:sp>
        <p:graphicFrame>
          <p:nvGraphicFramePr>
            <p:cNvPr id="23561" name="Object 9"/>
            <p:cNvGraphicFramePr>
              <a:graphicFrameLocks noChangeAspect="1"/>
            </p:cNvGraphicFramePr>
            <p:nvPr/>
          </p:nvGraphicFramePr>
          <p:xfrm>
            <a:off x="2155" y="2880"/>
            <a:ext cx="1637" cy="6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947" name="Equation" r:id="rId7" imgW="1066800" imgH="419100" progId="Equation.3">
                    <p:embed/>
                  </p:oleObj>
                </mc:Choice>
                <mc:Fallback>
                  <p:oleObj name="Equation" r:id="rId7" imgW="1066800" imgH="419100" progId="Equation.3">
                    <p:embed/>
                    <p:pic>
                      <p:nvPicPr>
                        <p:cNvPr id="23561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5" y="2880"/>
                          <a:ext cx="1637" cy="6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288" y="1766"/>
              <a:ext cx="4656" cy="2122"/>
            </a:xfrm>
            <a:prstGeom prst="rect">
              <a:avLst/>
            </a:prstGeom>
            <a:noFill/>
            <a:ln w="38100">
              <a:solidFill>
                <a:srgbClr val="CC0000"/>
              </a:solidFill>
              <a:miter lim="800000"/>
              <a:headEnd/>
              <a:tailEnd/>
            </a:ln>
            <a:effectLst>
              <a:outerShdw dist="53882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40000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12775" y="1196752"/>
            <a:ext cx="8135938" cy="9366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en-US" sz="2400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>
            <p:extLst/>
          </p:nvPr>
        </p:nvGraphicFramePr>
        <p:xfrm>
          <a:off x="796925" y="1311052"/>
          <a:ext cx="77676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6" name="Equation" r:id="rId4" imgW="2933700" imgH="266700" progId="Equation.DSMT4">
                  <p:embed/>
                </p:oleObj>
              </mc:Choice>
              <mc:Fallback>
                <p:oleObj name="Equation" r:id="rId4" imgW="2933700" imgH="26670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311052"/>
                        <a:ext cx="7767638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00113" y="2515468"/>
            <a:ext cx="457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900" b="1">
                <a:solidFill>
                  <a:srgbClr val="000066"/>
                </a:solidFill>
                <a:latin typeface="Times New Roman" pitchFamily="18" charset="0"/>
              </a:rPr>
              <a:t>with</a:t>
            </a:r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>
            <p:extLst/>
          </p:nvPr>
        </p:nvGraphicFramePr>
        <p:xfrm>
          <a:off x="1441450" y="2277343"/>
          <a:ext cx="5867400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37" name="Equation" r:id="rId6" imgW="3486016" imgH="1133451" progId="Equation.DSMT4">
                  <p:embed/>
                </p:oleObj>
              </mc:Choice>
              <mc:Fallback>
                <p:oleObj name="Equation" r:id="rId6" imgW="3486016" imgH="1133451" progId="Equation.DSMT4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277343"/>
                        <a:ext cx="5867400" cy="192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611188" y="249239"/>
            <a:ext cx="8064500" cy="804863"/>
            <a:chOff x="385" y="157"/>
            <a:chExt cx="5080" cy="507"/>
          </a:xfrm>
        </p:grpSpPr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385" y="157"/>
              <a:ext cx="5080" cy="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just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Hamiltonian for the complete system of N</a:t>
              </a:r>
              <a:r>
                <a:rPr lang="en-US" altLang="en-US" sz="2100" b="1" baseline="-25000" dirty="0">
                  <a:solidFill>
                    <a:srgbClr val="0000CC"/>
                  </a:solidFill>
                  <a:latin typeface="Times New Roman" pitchFamily="18" charset="0"/>
                </a:rPr>
                <a:t>e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 electrons with coordinates                              	        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and </a:t>
              </a:r>
              <a:r>
                <a:rPr lang="en-US" altLang="en-US" sz="2100" b="1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baseline="-25000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nuclei with coordinates 		    </a:t>
              </a:r>
              <a:endParaRPr lang="en-US" altLang="en-US" sz="2100" b="1" dirty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36875" name="Object 11"/>
            <p:cNvGraphicFramePr>
              <a:graphicFrameLocks noChangeAspect="1"/>
            </p:cNvGraphicFramePr>
            <p:nvPr/>
          </p:nvGraphicFramePr>
          <p:xfrm>
            <a:off x="431" y="391"/>
            <a:ext cx="907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38" name="Equation" r:id="rId8" imgW="790657" imgH="228634" progId="Equation.3">
                    <p:embed/>
                  </p:oleObj>
                </mc:Choice>
                <mc:Fallback>
                  <p:oleObj name="Equation" r:id="rId8" imgW="790657" imgH="228634" progId="Equation.3">
                    <p:embed/>
                    <p:pic>
                      <p:nvPicPr>
                        <p:cNvPr id="36875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" y="391"/>
                          <a:ext cx="907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6" name="Object 12"/>
            <p:cNvGraphicFramePr>
              <a:graphicFrameLocks noChangeAspect="1"/>
            </p:cNvGraphicFramePr>
            <p:nvPr/>
          </p:nvGraphicFramePr>
          <p:xfrm>
            <a:off x="3651" y="391"/>
            <a:ext cx="1123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539" name="Equation" r:id="rId10" imgW="980965" imgH="228634" progId="Equation.3">
                    <p:embed/>
                  </p:oleObj>
                </mc:Choice>
                <mc:Fallback>
                  <p:oleObj name="Equation" r:id="rId10" imgW="980965" imgH="228634" progId="Equation.3">
                    <p:embed/>
                    <p:pic>
                      <p:nvPicPr>
                        <p:cNvPr id="3687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391"/>
                          <a:ext cx="1123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883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09600" y="365125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/>
              <a:t>proof</a:t>
            </a:r>
            <a:r>
              <a:rPr lang="en-US" altLang="en-US" sz="2400" b="1"/>
              <a:t>: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7924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formal construction of E</a:t>
            </a:r>
            <a:r>
              <a:rPr lang="en-US" altLang="en-US" sz="2400" b="1" baseline="-25000"/>
              <a:t>HK</a:t>
            </a:r>
            <a:r>
              <a:rPr lang="en-US" altLang="en-US" sz="2400" b="1"/>
              <a:t>[</a:t>
            </a:r>
            <a:r>
              <a:rPr lang="en-US" altLang="en-US" sz="2400">
                <a:sym typeface="Symbol" panose="05050102010706020507" pitchFamily="18" charset="2"/>
              </a:rPr>
              <a:t></a:t>
            </a:r>
            <a:r>
              <a:rPr lang="en-US" altLang="en-US" sz="2400" b="1"/>
              <a:t>] :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/>
              <a:t>for arbitrary ground state density        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="1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u="sng"/>
              <a:t>define</a:t>
            </a:r>
            <a:r>
              <a:rPr lang="en-US" altLang="en-US" sz="2400" b="1"/>
              <a:t>:</a:t>
            </a:r>
            <a:endParaRPr lang="en-US" altLang="en-US" sz="2400" b="1">
              <a:sym typeface="Symbol" panose="05050102010706020507" pitchFamily="18" charset="2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993900" y="2338388"/>
          <a:ext cx="45450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9" name="Equation" r:id="rId3" imgW="2044700" imgH="330200" progId="Equation.3">
                  <p:embed/>
                </p:oleObj>
              </mc:Choice>
              <mc:Fallback>
                <p:oleObj name="Equation" r:id="rId3" imgW="2044700" imgH="330200" progId="Equation.3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2338388"/>
                        <a:ext cx="4545013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1905000" y="2286000"/>
            <a:ext cx="472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5326063" y="1600200"/>
          <a:ext cx="23701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70" name="Equation" r:id="rId5" imgW="1066337" imgH="253890" progId="Equation.3">
                  <p:embed/>
                </p:oleObj>
              </mc:Choice>
              <mc:Fallback>
                <p:oleObj name="Equation" r:id="rId5" imgW="1066337" imgH="253890" progId="Equation.3">
                  <p:embed/>
                  <p:pic>
                    <p:nvPicPr>
                      <p:cNvPr id="245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3" y="1600200"/>
                        <a:ext cx="23701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963863" y="3200400"/>
            <a:ext cx="2262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&gt; E</a:t>
            </a:r>
            <a:r>
              <a:rPr lang="en-US" altLang="en-US" sz="2400" b="1" baseline="-25000">
                <a:latin typeface="Times New Roman" panose="02020603050405020304" pitchFamily="18" charset="0"/>
              </a:rPr>
              <a:t>o</a:t>
            </a:r>
            <a:r>
              <a:rPr lang="en-US" altLang="en-US" sz="2400" b="1">
                <a:latin typeface="Times New Roman" panose="02020603050405020304" pitchFamily="18" charset="0"/>
              </a:rPr>
              <a:t>   for 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en-US" sz="2400" b="1">
                <a:latin typeface="Times New Roman" panose="02020603050405020304" pitchFamily="18" charset="0"/>
                <a:sym typeface="Symbol" panose="05050102010706020507" pitchFamily="18" charset="2"/>
              </a:rPr>
              <a:t> 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de-DE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2971800" y="3581400"/>
            <a:ext cx="2243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400" b="1">
                <a:latin typeface="Times New Roman" panose="02020603050405020304" pitchFamily="18" charset="0"/>
              </a:rPr>
              <a:t>E</a:t>
            </a:r>
            <a:r>
              <a:rPr lang="en-US" altLang="en-US" sz="2400" b="1" baseline="-25000">
                <a:latin typeface="Times New Roman" panose="02020603050405020304" pitchFamily="18" charset="0"/>
              </a:rPr>
              <a:t>o </a:t>
            </a:r>
            <a:r>
              <a:rPr lang="en-US" altLang="en-US" sz="2400" b="1">
                <a:latin typeface="Times New Roman" panose="02020603050405020304" pitchFamily="18" charset="0"/>
              </a:rPr>
              <a:t>  for 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en-US" sz="2400" b="1">
                <a:latin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en-US" sz="2400" baseline="-25000"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  <a:endParaRPr lang="en-US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1042988" y="5084763"/>
            <a:ext cx="7315200" cy="1447800"/>
            <a:chOff x="624" y="3168"/>
            <a:chExt cx="4608" cy="912"/>
          </a:xfrm>
        </p:grpSpPr>
        <p:sp>
          <p:nvSpPr>
            <p:cNvPr id="24587" name="Text Box 10"/>
            <p:cNvSpPr txBox="1">
              <a:spLocks noChangeArrowheads="1"/>
            </p:cNvSpPr>
            <p:nvPr/>
          </p:nvSpPr>
          <p:spPr bwMode="auto">
            <a:xfrm>
              <a:off x="624" y="3216"/>
              <a:ext cx="8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E</a:t>
              </a:r>
              <a:r>
                <a:rPr lang="en-US" altLang="en-US" sz="2400" b="1" baseline="-25000"/>
                <a:t>HK</a:t>
              </a:r>
              <a:r>
                <a:rPr lang="en-US" altLang="en-US" sz="2400" b="1"/>
                <a:t>[</a:t>
              </a:r>
              <a:r>
                <a:rPr lang="en-US" altLang="en-US" sz="2400">
                  <a:sym typeface="Symbol" panose="05050102010706020507" pitchFamily="18" charset="2"/>
                </a:rPr>
                <a:t></a:t>
              </a:r>
              <a:r>
                <a:rPr lang="en-US" altLang="en-US" sz="2400" b="1">
                  <a:sym typeface="Symbol" panose="05050102010706020507" pitchFamily="18" charset="2"/>
                </a:rPr>
                <a:t>] =</a:t>
              </a:r>
              <a:endParaRPr lang="en-US" altLang="en-US" sz="2400" b="1"/>
            </a:p>
          </p:txBody>
        </p:sp>
        <p:cxnSp>
          <p:nvCxnSpPr>
            <p:cNvPr id="24588" name="AutoShape 11"/>
            <p:cNvCxnSpPr>
              <a:cxnSpLocks noChangeShapeType="1"/>
            </p:cNvCxnSpPr>
            <p:nvPr/>
          </p:nvCxnSpPr>
          <p:spPr bwMode="auto">
            <a:xfrm rot="5203240">
              <a:off x="1486" y="3268"/>
              <a:ext cx="155" cy="48"/>
            </a:xfrm>
            <a:prstGeom prst="curvedConnector3">
              <a:avLst>
                <a:gd name="adj1" fmla="val -21875"/>
              </a:avLst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589" name="AutoShape 12"/>
            <p:cNvCxnSpPr>
              <a:cxnSpLocks noChangeShapeType="1"/>
            </p:cNvCxnSpPr>
            <p:nvPr/>
          </p:nvCxnSpPr>
          <p:spPr bwMode="auto">
            <a:xfrm rot="5203240">
              <a:off x="1435" y="3439"/>
              <a:ext cx="181" cy="48"/>
            </a:xfrm>
            <a:prstGeom prst="curvedConnector3">
              <a:avLst>
                <a:gd name="adj1" fmla="val 110116"/>
              </a:avLst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590" name="Text Box 13"/>
            <p:cNvSpPr txBox="1">
              <a:spLocks noChangeArrowheads="1"/>
            </p:cNvSpPr>
            <p:nvPr/>
          </p:nvSpPr>
          <p:spPr bwMode="auto">
            <a:xfrm>
              <a:off x="1585" y="3216"/>
              <a:ext cx="11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006600"/>
                  </a:solidFill>
                  <a:sym typeface="Symbol" panose="05050102010706020507" pitchFamily="18" charset="2"/>
                </a:rPr>
                <a:t>d</a:t>
              </a:r>
              <a:r>
                <a:rPr lang="en-US" altLang="en-US" sz="2400" b="1" baseline="30000">
                  <a:solidFill>
                    <a:srgbClr val="006600"/>
                  </a:solidFill>
                  <a:sym typeface="Symbol" panose="05050102010706020507" pitchFamily="18" charset="2"/>
                </a:rPr>
                <a:t>3</a:t>
              </a:r>
              <a:r>
                <a:rPr lang="en-US" altLang="en-US" sz="2400" b="1">
                  <a:solidFill>
                    <a:srgbClr val="006600"/>
                  </a:solidFill>
                  <a:sym typeface="Symbol" panose="05050102010706020507" pitchFamily="18" charset="2"/>
                </a:rPr>
                <a:t>r </a:t>
              </a:r>
              <a:r>
                <a:rPr lang="en-US" altLang="en-US" sz="2400">
                  <a:solidFill>
                    <a:srgbClr val="006600"/>
                  </a:solidFill>
                  <a:sym typeface="Symbol" panose="05050102010706020507" pitchFamily="18" charset="2"/>
                </a:rPr>
                <a:t></a:t>
              </a:r>
              <a:r>
                <a:rPr lang="en-US" altLang="en-US" sz="2400" b="1">
                  <a:solidFill>
                    <a:srgbClr val="006600"/>
                  </a:solidFill>
                  <a:sym typeface="Symbol" panose="05050102010706020507" pitchFamily="18" charset="2"/>
                </a:rPr>
                <a:t>(r) </a:t>
              </a:r>
              <a:r>
                <a:rPr lang="en-US" altLang="en-US" sz="2400" b="1" i="1">
                  <a:solidFill>
                    <a:srgbClr val="006600"/>
                  </a:solidFill>
                  <a:sym typeface="Symbol" panose="05050102010706020507" pitchFamily="18" charset="2"/>
                </a:rPr>
                <a:t>v</a:t>
              </a:r>
              <a:r>
                <a:rPr lang="en-US" altLang="en-US" sz="2400" b="1" baseline="-25000">
                  <a:solidFill>
                    <a:srgbClr val="006600"/>
                  </a:solidFill>
                  <a:sym typeface="Symbol" panose="05050102010706020507" pitchFamily="18" charset="2"/>
                </a:rPr>
                <a:t>o</a:t>
              </a:r>
              <a:r>
                <a:rPr lang="en-US" altLang="en-US" sz="2400" b="1">
                  <a:solidFill>
                    <a:srgbClr val="006600"/>
                  </a:solidFill>
                  <a:sym typeface="Symbol" panose="05050102010706020507" pitchFamily="18" charset="2"/>
                </a:rPr>
                <a:t>(r)</a:t>
              </a:r>
              <a:endParaRPr lang="en-US" altLang="en-US" sz="2400" b="1">
                <a:solidFill>
                  <a:srgbClr val="006600"/>
                </a:solidFill>
              </a:endParaRPr>
            </a:p>
          </p:txBody>
        </p:sp>
        <p:graphicFrame>
          <p:nvGraphicFramePr>
            <p:cNvPr id="24591" name="Object 14"/>
            <p:cNvGraphicFramePr>
              <a:graphicFrameLocks noChangeAspect="1"/>
            </p:cNvGraphicFramePr>
            <p:nvPr/>
          </p:nvGraphicFramePr>
          <p:xfrm>
            <a:off x="2976" y="3168"/>
            <a:ext cx="1671" cy="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71" name="Equation" r:id="rId7" imgW="1193800" imgH="330200" progId="Equation.3">
                    <p:embed/>
                  </p:oleObj>
                </mc:Choice>
                <mc:Fallback>
                  <p:oleObj name="Equation" r:id="rId7" imgW="1193800" imgH="330200" progId="Equation.3">
                    <p:embed/>
                    <p:pic>
                      <p:nvPicPr>
                        <p:cNvPr id="24591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3168"/>
                          <a:ext cx="1671" cy="4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92" name="Rectangle 15"/>
            <p:cNvSpPr>
              <a:spLocks noChangeArrowheads="1"/>
            </p:cNvSpPr>
            <p:nvPr/>
          </p:nvSpPr>
          <p:spPr bwMode="auto">
            <a:xfrm>
              <a:off x="2736" y="3264"/>
              <a:ext cx="2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006600"/>
                  </a:solidFill>
                  <a:sym typeface="Symbol" panose="05050102010706020507" pitchFamily="18" charset="2"/>
                </a:rPr>
                <a:t>+</a:t>
              </a:r>
            </a:p>
          </p:txBody>
        </p:sp>
        <p:sp>
          <p:nvSpPr>
            <p:cNvPr id="24593" name="AutoShape 16"/>
            <p:cNvSpPr>
              <a:spLocks/>
            </p:cNvSpPr>
            <p:nvPr/>
          </p:nvSpPr>
          <p:spPr bwMode="auto">
            <a:xfrm rot="-5400000">
              <a:off x="3744" y="2880"/>
              <a:ext cx="96" cy="1632"/>
            </a:xfrm>
            <a:prstGeom prst="leftBrace">
              <a:avLst>
                <a:gd name="adj1" fmla="val 141667"/>
                <a:gd name="adj2" fmla="val 50579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4594" name="Text Box 17"/>
            <p:cNvSpPr txBox="1">
              <a:spLocks noChangeArrowheads="1"/>
            </p:cNvSpPr>
            <p:nvPr/>
          </p:nvSpPr>
          <p:spPr bwMode="auto">
            <a:xfrm>
              <a:off x="3552" y="3792"/>
              <a:ext cx="16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CC0000"/>
                  </a:solidFill>
                </a:rPr>
                <a:t>F[</a:t>
              </a:r>
              <a:r>
                <a:rPr lang="en-US" altLang="en-US" sz="2400">
                  <a:solidFill>
                    <a:srgbClr val="CC0000"/>
                  </a:solidFill>
                  <a:sym typeface="Symbol" panose="05050102010706020507" pitchFamily="18" charset="2"/>
                </a:rPr>
                <a:t></a:t>
              </a:r>
              <a:r>
                <a:rPr lang="en-US" altLang="en-US" sz="2400" b="1">
                  <a:solidFill>
                    <a:srgbClr val="CC0000"/>
                  </a:solidFill>
                  <a:sym typeface="Symbol" panose="05050102010706020507" pitchFamily="18" charset="2"/>
                </a:rPr>
                <a:t>]  is    universal</a:t>
              </a:r>
              <a:endParaRPr lang="en-US" altLang="en-US" sz="2400" b="1">
                <a:solidFill>
                  <a:srgbClr val="CC0000"/>
                </a:solidFill>
              </a:endParaRPr>
            </a:p>
          </p:txBody>
        </p:sp>
        <p:sp>
          <p:nvSpPr>
            <p:cNvPr id="24595" name="Rectangle 18"/>
            <p:cNvSpPr>
              <a:spLocks noChangeArrowheads="1"/>
            </p:cNvSpPr>
            <p:nvPr/>
          </p:nvSpPr>
          <p:spPr bwMode="auto">
            <a:xfrm>
              <a:off x="4272" y="3792"/>
              <a:ext cx="960" cy="288"/>
            </a:xfrm>
            <a:prstGeom prst="rect">
              <a:avLst/>
            </a:prstGeom>
            <a:noFill/>
            <a:ln w="38100" cmpd="dbl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4586" name="Text Box 19"/>
          <p:cNvSpPr txBox="1">
            <a:spLocks noChangeArrowheads="1"/>
          </p:cNvSpPr>
          <p:nvPr/>
        </p:nvSpPr>
        <p:spPr bwMode="auto">
          <a:xfrm>
            <a:off x="6157913" y="3581400"/>
            <a:ext cx="852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q.e.d.</a:t>
            </a:r>
            <a:endParaRPr lang="de-DE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9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7"/>
          <p:cNvSpPr>
            <a:spLocks noChangeArrowheads="1"/>
          </p:cNvSpPr>
          <p:nvPr/>
        </p:nvSpPr>
        <p:spPr bwMode="auto">
          <a:xfrm>
            <a:off x="456406" y="166688"/>
            <a:ext cx="8243888" cy="917575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6406" y="161623"/>
            <a:ext cx="8243888" cy="830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An Example: Explicit algorithm to construct the </a:t>
            </a:r>
            <a:r>
              <a:rPr lang="en-US" altLang="en-US" sz="2400" b="1" dirty="0"/>
              <a:t>HK </a:t>
            </a:r>
            <a:r>
              <a:rPr lang="en-US" altLang="en-US" sz="2400" b="1" dirty="0" smtClean="0"/>
              <a:t>map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 smtClean="0"/>
              <a:t> </a:t>
            </a:r>
            <a:r>
              <a:rPr lang="en-US" altLang="en-US" sz="2400" b="1" dirty="0"/>
              <a:t>v</a:t>
            </a:r>
            <a:r>
              <a:rPr lang="en-US" altLang="en-US" sz="2400" b="1" baseline="-25000" dirty="0"/>
              <a:t>s</a:t>
            </a:r>
            <a:r>
              <a:rPr lang="en-US" altLang="en-US" sz="2400" b="1" dirty="0"/>
              <a:t>         </a:t>
            </a:r>
            <a:r>
              <a:rPr lang="en-US" altLang="en-US" sz="2400" b="1" dirty="0" smtClean="0"/>
              <a:t> </a:t>
            </a:r>
            <a:r>
              <a:rPr lang="el-GR" altLang="en-US" sz="2400" b="1" dirty="0" smtClean="0"/>
              <a:t>ρ</a:t>
            </a:r>
            <a:r>
              <a:rPr lang="en-US" altLang="en-US" sz="2400" b="1" dirty="0" smtClean="0"/>
              <a:t>  for </a:t>
            </a:r>
            <a:r>
              <a:rPr lang="en-US" altLang="en-US" sz="2400" b="1" u="sng" dirty="0"/>
              <a:t>non</a:t>
            </a:r>
            <a:r>
              <a:rPr lang="en-US" altLang="en-US" sz="2400" b="1" dirty="0"/>
              <a:t>-interacting particles 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3412221"/>
            <a:ext cx="210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u="sng"/>
              <a:t>Iterative procedure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14400" y="3883709"/>
            <a:ext cx="6248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EF1527"/>
                </a:solidFill>
                <a:latin typeface="Symbol" panose="05050102010706020507" pitchFamily="18" charset="2"/>
              </a:rPr>
              <a:t>r</a:t>
            </a:r>
            <a:r>
              <a:rPr lang="en-US" altLang="en-US" sz="1800" baseline="-25000" dirty="0">
                <a:solidFill>
                  <a:srgbClr val="EF1527"/>
                </a:solidFill>
              </a:rPr>
              <a:t>0</a:t>
            </a:r>
            <a:r>
              <a:rPr lang="en-US" altLang="en-US" sz="1800" dirty="0">
                <a:solidFill>
                  <a:srgbClr val="EF1527"/>
                </a:solidFill>
              </a:rPr>
              <a:t>(r)</a:t>
            </a:r>
            <a:r>
              <a:rPr lang="en-US" altLang="en-US" sz="1800" dirty="0"/>
              <a:t>  given (e.g. from experiment)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Start with an initial guess for v</a:t>
            </a:r>
            <a:r>
              <a:rPr lang="en-US" altLang="en-US" sz="1800" baseline="-25000" dirty="0"/>
              <a:t>s</a:t>
            </a:r>
            <a:r>
              <a:rPr lang="en-US" altLang="en-US" sz="1800" dirty="0"/>
              <a:t>(r)      (e.g. </a:t>
            </a:r>
            <a:r>
              <a:rPr lang="en-US" altLang="en-US" sz="1800" dirty="0" err="1" smtClean="0"/>
              <a:t>LDA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potential)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   solve</a:t>
            </a:r>
            <a:endParaRPr lang="en-US" altLang="en-US" sz="1800" dirty="0">
              <a:latin typeface="Symbol" panose="05050102010706020507" pitchFamily="18" charset="2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752600" y="4704446"/>
            <a:ext cx="289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(–          + v</a:t>
            </a:r>
            <a:r>
              <a:rPr lang="en-US" altLang="en-US" sz="2000" baseline="-25000" dirty="0"/>
              <a:t>s</a:t>
            </a:r>
            <a:r>
              <a:rPr lang="en-US" altLang="en-US" sz="2000" dirty="0"/>
              <a:t>(r) )  </a:t>
            </a:r>
            <a:r>
              <a:rPr lang="en-US" altLang="en-US" sz="2000" dirty="0">
                <a:sym typeface="Symbol" panose="05050102010706020507" pitchFamily="18" charset="2"/>
              </a:rPr>
              <a:t></a:t>
            </a:r>
            <a:r>
              <a:rPr lang="en-US" altLang="en-US" sz="2000" baseline="-25000" dirty="0" err="1"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sym typeface="Symbol" panose="05050102010706020507" pitchFamily="18" charset="2"/>
              </a:rPr>
              <a:t> = </a:t>
            </a:r>
            <a:r>
              <a:rPr lang="en-US" altLang="en-US" sz="1800" b="1" dirty="0">
                <a:sym typeface="Symbol" panose="05050102010706020507" pitchFamily="18" charset="2"/>
              </a:rPr>
              <a:t></a:t>
            </a:r>
            <a:r>
              <a:rPr lang="en-US" altLang="en-US" sz="2000" baseline="-25000" dirty="0" err="1"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sym typeface="Symbol" panose="05050102010706020507" pitchFamily="18" charset="2"/>
              </a:rPr>
              <a:t> </a:t>
            </a:r>
            <a:r>
              <a:rPr lang="en-US" altLang="en-US" sz="2000" baseline="-25000" dirty="0" err="1">
                <a:sym typeface="Symbol" panose="05050102010706020507" pitchFamily="18" charset="2"/>
              </a:rPr>
              <a:t>i</a:t>
            </a:r>
            <a:endParaRPr lang="en-US" altLang="en-US" sz="2000" dirty="0"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ym typeface="Symbol" panose="05050102010706020507" pitchFamily="18" charset="2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752600" y="5388659"/>
            <a:ext cx="5092700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v</a:t>
            </a:r>
            <a:r>
              <a:rPr lang="en-US" altLang="en-US" sz="2000" baseline="-25000">
                <a:sym typeface="Symbol" panose="05050102010706020507" pitchFamily="18" charset="2"/>
              </a:rPr>
              <a:t>s</a:t>
            </a:r>
            <a:r>
              <a:rPr lang="en-US" altLang="en-US" sz="2000" baseline="30000">
                <a:sym typeface="Symbol" panose="05050102010706020507" pitchFamily="18" charset="2"/>
              </a:rPr>
              <a:t>new</a:t>
            </a:r>
            <a:r>
              <a:rPr lang="en-US" altLang="en-US" sz="2000">
                <a:sym typeface="Symbol" panose="05050102010706020507" pitchFamily="18" charset="2"/>
              </a:rPr>
              <a:t>(r) =          · (</a:t>
            </a:r>
            <a:r>
              <a:rPr lang="en-US" altLang="en-US" sz="1800" b="1">
                <a:sym typeface="Symbol" panose="05050102010706020507" pitchFamily="18" charset="2"/>
              </a:rPr>
              <a:t></a:t>
            </a:r>
            <a:r>
              <a:rPr lang="en-US" altLang="en-US" sz="2000" baseline="-25000">
                <a:sym typeface="Symbol" panose="05050102010706020507" pitchFamily="18" charset="2"/>
              </a:rPr>
              <a:t>i</a:t>
            </a:r>
            <a:r>
              <a:rPr lang="en-US" altLang="en-US" sz="2000">
                <a:sym typeface="Symbol" panose="05050102010706020507" pitchFamily="18" charset="2"/>
              </a:rPr>
              <a:t></a:t>
            </a:r>
            <a:r>
              <a:rPr lang="en-US" altLang="en-US" sz="2000" baseline="-25000">
                <a:sym typeface="Symbol" panose="05050102010706020507" pitchFamily="18" charset="2"/>
              </a:rPr>
              <a:t>i</a:t>
            </a:r>
            <a:r>
              <a:rPr lang="en-US" altLang="en-US" sz="2000">
                <a:sym typeface="Symbol" panose="05050102010706020507" pitchFamily="18" charset="2"/>
              </a:rPr>
              <a:t>(r)</a:t>
            </a:r>
            <a:r>
              <a:rPr lang="en-US" altLang="en-US" sz="2000" baseline="30000">
                <a:sym typeface="Symbol" panose="05050102010706020507" pitchFamily="18" charset="2"/>
              </a:rPr>
              <a:t>2</a:t>
            </a:r>
            <a:r>
              <a:rPr lang="en-US" altLang="en-US" sz="2000">
                <a:sym typeface="Symbol" panose="05050102010706020507" pitchFamily="18" charset="2"/>
              </a:rPr>
              <a:t>– </a:t>
            </a:r>
            <a:r>
              <a:rPr lang="en-US" altLang="en-US" sz="2000" baseline="-25000">
                <a:sym typeface="Symbol" panose="05050102010706020507" pitchFamily="18" charset="2"/>
              </a:rPr>
              <a:t>i</a:t>
            </a:r>
            <a:r>
              <a:rPr lang="en-US" altLang="en-US" sz="2000">
                <a:sym typeface="Symbol" panose="05050102010706020507" pitchFamily="18" charset="2"/>
              </a:rPr>
              <a:t>* (-          ) </a:t>
            </a:r>
            <a:r>
              <a:rPr lang="en-US" altLang="en-US" sz="2000" baseline="-25000">
                <a:sym typeface="Symbol" panose="05050102010706020507" pitchFamily="18" charset="2"/>
              </a:rPr>
              <a:t>i</a:t>
            </a:r>
            <a:r>
              <a:rPr lang="en-US" altLang="en-US" sz="2000">
                <a:sym typeface="Symbol" panose="05050102010706020507" pitchFamily="18" charset="2"/>
              </a:rPr>
              <a:t>) 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43200" y="5294996"/>
            <a:ext cx="6715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1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EF1527"/>
                </a:solidFill>
                <a:latin typeface="Symbol" panose="05050102010706020507" pitchFamily="18" charset="2"/>
              </a:rPr>
              <a:t>r</a:t>
            </a:r>
            <a:r>
              <a:rPr lang="en-US" altLang="en-US" sz="1800" baseline="-25000">
                <a:solidFill>
                  <a:srgbClr val="EF1527"/>
                </a:solidFill>
              </a:rPr>
              <a:t>0</a:t>
            </a:r>
            <a:r>
              <a:rPr lang="en-US" altLang="en-US" sz="1800">
                <a:solidFill>
                  <a:srgbClr val="EF1527"/>
                </a:solidFill>
              </a:rPr>
              <a:t>(</a:t>
            </a:r>
            <a:r>
              <a:rPr lang="en-US" altLang="en-US" sz="1800">
                <a:solidFill>
                  <a:srgbClr val="EF1527"/>
                </a:solidFill>
                <a:sym typeface="Symbol" panose="05050102010706020507" pitchFamily="18" charset="2"/>
              </a:rPr>
              <a:t> r)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2886075" y="5566459"/>
            <a:ext cx="320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429000" y="5606146"/>
            <a:ext cx="465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i = 1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3487738" y="5196571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/>
              <a:t>N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00263" y="4669521"/>
            <a:ext cx="67151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ym typeface="Symbol" panose="05050102010706020507" pitchFamily="18" charset="2"/>
              </a:rPr>
              <a:t>h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r>
              <a:rPr lang="en-US" altLang="en-US" sz="1600">
                <a:sym typeface="Symbol" panose="05050102010706020507" pitchFamily="18" charset="2"/>
              </a:rPr>
              <a:t>  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endParaRPr lang="en-US" altLang="en-US" sz="1600">
              <a:sym typeface="Symbol" panose="05050102010706020507" pitchFamily="18" charset="2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ym typeface="Symbol" panose="05050102010706020507" pitchFamily="18" charset="2"/>
              </a:rPr>
              <a:t>2m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162175" y="4891771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2176463" y="4710796"/>
            <a:ext cx="55562" cy="55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5638800" y="5358496"/>
            <a:ext cx="6715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ym typeface="Symbol" panose="05050102010706020507" pitchFamily="18" charset="2"/>
              </a:rPr>
              <a:t>h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r>
              <a:rPr lang="en-US" altLang="en-US" sz="1600">
                <a:sym typeface="Symbol" panose="05050102010706020507" pitchFamily="18" charset="2"/>
              </a:rPr>
              <a:t>  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endParaRPr lang="en-US" altLang="en-US" sz="1600">
              <a:sym typeface="Symbol" panose="05050102010706020507" pitchFamily="18" charset="2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>
                <a:sym typeface="Symbol" panose="05050102010706020507" pitchFamily="18" charset="2"/>
              </a:rPr>
              <a:t>2m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5700713" y="5579159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5735638" y="5399771"/>
            <a:ext cx="55562" cy="55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3968750" y="5028296"/>
            <a:ext cx="152400" cy="457200"/>
          </a:xfrm>
          <a:prstGeom prst="line">
            <a:avLst/>
          </a:prstGeom>
          <a:noFill/>
          <a:ln w="19050">
            <a:solidFill>
              <a:srgbClr val="2B7D2D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H="1">
            <a:off x="4349750" y="5120371"/>
            <a:ext cx="76200" cy="304800"/>
          </a:xfrm>
          <a:prstGeom prst="line">
            <a:avLst/>
          </a:prstGeom>
          <a:noFill/>
          <a:ln w="19050">
            <a:solidFill>
              <a:srgbClr val="2B7D2D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4578350" y="5104496"/>
            <a:ext cx="609600" cy="381000"/>
          </a:xfrm>
          <a:prstGeom prst="line">
            <a:avLst/>
          </a:prstGeom>
          <a:noFill/>
          <a:ln w="19050">
            <a:solidFill>
              <a:srgbClr val="2B7D2D"/>
            </a:solidFill>
            <a:round/>
            <a:headEnd/>
            <a:tailEnd type="arrow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00" tIns="45701" rIns="91400" bIns="45701">
            <a:spAutoFit/>
          </a:bodyPr>
          <a:lstStyle/>
          <a:p>
            <a:endParaRPr 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888778" y="5867984"/>
            <a:ext cx="48434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solve SE with  v</a:t>
            </a:r>
            <a:r>
              <a:rPr lang="en-US" altLang="en-US" sz="1800" baseline="-25000">
                <a:latin typeface="Times New Roman" panose="02020603050405020304" pitchFamily="18" charset="0"/>
              </a:rPr>
              <a:t>s</a:t>
            </a:r>
            <a:r>
              <a:rPr lang="en-US" altLang="en-US" sz="1800" baseline="30000">
                <a:latin typeface="Times New Roman" panose="02020603050405020304" pitchFamily="18" charset="0"/>
              </a:rPr>
              <a:t>new</a:t>
            </a:r>
            <a:r>
              <a:rPr lang="en-US" altLang="en-US" sz="1800">
                <a:latin typeface="Times New Roman" panose="02020603050405020304" pitchFamily="18" charset="0"/>
              </a:rPr>
              <a:t>  and iterate, keeping </a:t>
            </a:r>
            <a:r>
              <a:rPr lang="el-GR" altLang="en-US" sz="2000">
                <a:solidFill>
                  <a:srgbClr val="EF1527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ρ</a:t>
            </a:r>
            <a:r>
              <a:rPr lang="en-US" altLang="en-US" sz="2000" baseline="-25000">
                <a:solidFill>
                  <a:srgbClr val="EF1527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0</a:t>
            </a:r>
            <a:r>
              <a:rPr lang="en-US" altLang="en-US" sz="2000">
                <a:solidFill>
                  <a:srgbClr val="EF1527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(r) </a:t>
            </a:r>
            <a:r>
              <a:rPr lang="en-US" altLang="en-US" sz="2000">
                <a:latin typeface="Times New Roman" panose="02020603050405020304" pitchFamily="18" charset="0"/>
                <a:cs typeface="Arial" panose="020B0604020202020204" pitchFamily="34" charset="0"/>
              </a:rPr>
              <a:t>fixed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grpSp>
        <p:nvGrpSpPr>
          <p:cNvPr id="22550" name="Group 22"/>
          <p:cNvGrpSpPr>
            <a:grpSpLocks/>
          </p:cNvGrpSpPr>
          <p:nvPr/>
        </p:nvGrpSpPr>
        <p:grpSpPr bwMode="auto">
          <a:xfrm>
            <a:off x="1047750" y="1219200"/>
            <a:ext cx="5195888" cy="2136775"/>
            <a:chOff x="561" y="738"/>
            <a:chExt cx="3273" cy="1346"/>
          </a:xfrm>
        </p:grpSpPr>
        <p:sp>
          <p:nvSpPr>
            <p:cNvPr id="22552" name="Text Box 23"/>
            <p:cNvSpPr txBox="1">
              <a:spLocks noChangeArrowheads="1"/>
            </p:cNvSpPr>
            <p:nvPr/>
          </p:nvSpPr>
          <p:spPr bwMode="auto">
            <a:xfrm>
              <a:off x="561" y="764"/>
              <a:ext cx="3163" cy="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1F029A"/>
                  </a:solidFill>
                </a:rPr>
                <a:t>(–          + v</a:t>
              </a:r>
              <a:r>
                <a:rPr lang="en-US" altLang="en-US" sz="2000" b="1" baseline="-25000" dirty="0">
                  <a:solidFill>
                    <a:srgbClr val="1F029A"/>
                  </a:solidFill>
                </a:rPr>
                <a:t>s</a:t>
              </a:r>
              <a:r>
                <a:rPr lang="en-US" altLang="en-US" sz="2000" b="1" dirty="0">
                  <a:solidFill>
                    <a:srgbClr val="1F029A"/>
                  </a:solidFill>
                </a:rPr>
                <a:t>(r) )  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 = </a:t>
              </a:r>
              <a:r>
                <a:rPr lang="en-US" altLang="en-US" sz="18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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 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              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* ·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 b="1" dirty="0">
                <a:solidFill>
                  <a:srgbClr val="1F029A"/>
                </a:solidFill>
                <a:sym typeface="Symbol" panose="05050102010706020507" pitchFamily="18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 b="1" dirty="0">
                <a:solidFill>
                  <a:srgbClr val="1F029A"/>
                </a:solidFill>
                <a:sym typeface="Symbol" panose="05050102010706020507" pitchFamily="18" charset="2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 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*(–           )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   +  v</a:t>
              </a:r>
              <a:r>
                <a:rPr lang="en-US" altLang="en-US" sz="2000" b="1" baseline="-25000" dirty="0">
                  <a:solidFill>
                    <a:srgbClr val="1F029A"/>
                  </a:solidFill>
                  <a:sym typeface="Symbol" panose="05050102010706020507" pitchFamily="18" charset="2"/>
                </a:rPr>
                <a:t>s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(r)(r) =  </a:t>
              </a:r>
              <a:r>
                <a:rPr lang="en-US" altLang="en-US" sz="18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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</a:t>
              </a:r>
              <a:r>
                <a:rPr lang="en-US" altLang="en-US" sz="2000" b="1" baseline="-25000" dirty="0" err="1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 dirty="0">
                  <a:solidFill>
                    <a:srgbClr val="1F029A"/>
                  </a:solidFill>
                  <a:sym typeface="Symbol" panose="05050102010706020507" pitchFamily="18" charset="2"/>
                </a:rPr>
                <a:t>(r)</a:t>
              </a:r>
              <a:r>
                <a:rPr lang="en-US" altLang="en-US" sz="2000" b="1" baseline="30000" dirty="0">
                  <a:solidFill>
                    <a:srgbClr val="1F029A"/>
                  </a:solidFill>
                  <a:sym typeface="Symbol" panose="05050102010706020507" pitchFamily="18" charset="2"/>
                </a:rPr>
                <a:t>2</a:t>
              </a:r>
            </a:p>
          </p:txBody>
        </p:sp>
        <p:sp>
          <p:nvSpPr>
            <p:cNvPr id="22553" name="Rectangle 24"/>
            <p:cNvSpPr>
              <a:spLocks noChangeArrowheads="1"/>
            </p:cNvSpPr>
            <p:nvPr/>
          </p:nvSpPr>
          <p:spPr bwMode="auto">
            <a:xfrm>
              <a:off x="672" y="1771"/>
              <a:ext cx="316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  v</a:t>
              </a:r>
              <a:r>
                <a:rPr lang="en-US" altLang="en-US" sz="2000" b="1" baseline="-25000">
                  <a:solidFill>
                    <a:srgbClr val="1F029A"/>
                  </a:solidFill>
                  <a:sym typeface="Symbol" panose="05050102010706020507" pitchFamily="18" charset="2"/>
                </a:rPr>
                <a:t>s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(r) =          · (</a:t>
              </a:r>
              <a:r>
                <a:rPr lang="en-US" altLang="en-US" sz="1800" b="1">
                  <a:solidFill>
                    <a:srgbClr val="1F029A"/>
                  </a:solidFill>
                  <a:sym typeface="Symbol" panose="05050102010706020507" pitchFamily="18" charset="2"/>
                </a:rPr>
                <a:t></a:t>
              </a:r>
              <a:r>
                <a:rPr lang="en-US" altLang="en-US" sz="2000" b="1" baseline="-25000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</a:t>
              </a:r>
              <a:r>
                <a:rPr lang="en-US" altLang="en-US" sz="2000" b="1" baseline="-25000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(r)</a:t>
              </a:r>
              <a:r>
                <a:rPr lang="en-US" altLang="en-US" sz="2000" b="1" baseline="30000">
                  <a:solidFill>
                    <a:srgbClr val="1F029A"/>
                  </a:solidFill>
                  <a:sym typeface="Symbol" panose="05050102010706020507" pitchFamily="18" charset="2"/>
                </a:rPr>
                <a:t>2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– </a:t>
              </a:r>
              <a:r>
                <a:rPr lang="en-US" altLang="en-US" sz="2000" b="1" baseline="-25000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* (-          ) </a:t>
              </a:r>
              <a:r>
                <a:rPr lang="en-US" altLang="en-US" sz="2000" b="1" baseline="-25000">
                  <a:solidFill>
                    <a:srgbClr val="1F029A"/>
                  </a:solidFill>
                  <a:sym typeface="Symbol" panose="05050102010706020507" pitchFamily="18" charset="2"/>
                </a:rPr>
                <a:t>i</a:t>
              </a:r>
              <a:r>
                <a:rPr lang="en-US" altLang="en-US" sz="2000" b="1">
                  <a:solidFill>
                    <a:srgbClr val="1F029A"/>
                  </a:solidFill>
                  <a:sym typeface="Symbol" panose="05050102010706020507" pitchFamily="18" charset="2"/>
                </a:rPr>
                <a:t>) </a:t>
              </a:r>
            </a:p>
          </p:txBody>
        </p:sp>
        <p:sp>
          <p:nvSpPr>
            <p:cNvPr id="22554" name="Text Box 25"/>
            <p:cNvSpPr txBox="1">
              <a:spLocks noChangeArrowheads="1"/>
            </p:cNvSpPr>
            <p:nvPr/>
          </p:nvSpPr>
          <p:spPr bwMode="auto">
            <a:xfrm>
              <a:off x="1485" y="1712"/>
              <a:ext cx="152" cy="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1F029A"/>
                  </a:solidFill>
                </a:rPr>
                <a:t>1</a:t>
              </a:r>
            </a:p>
            <a:p>
              <a:pPr algn="ctr">
                <a:lnSpc>
                  <a:spcPct val="9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1F029A"/>
                  </a:solidFill>
                  <a:latin typeface="Symbol" panose="05050102010706020507" pitchFamily="18" charset="2"/>
                  <a:sym typeface="Symbol" panose="05050102010706020507" pitchFamily="18" charset="2"/>
                </a:rPr>
                <a:t>r</a:t>
              </a:r>
              <a:r>
                <a:rPr lang="en-US" altLang="en-US" sz="1800" b="1">
                  <a:solidFill>
                    <a:srgbClr val="1F029A"/>
                  </a:solidFill>
                  <a:sym typeface="Symbol" panose="05050102010706020507" pitchFamily="18" charset="2"/>
                </a:rPr>
                <a:t>(r)</a:t>
              </a:r>
            </a:p>
          </p:txBody>
        </p:sp>
        <p:sp>
          <p:nvSpPr>
            <p:cNvPr id="22555" name="Line 26"/>
            <p:cNvSpPr>
              <a:spLocks noChangeShapeType="1"/>
            </p:cNvSpPr>
            <p:nvPr/>
          </p:nvSpPr>
          <p:spPr bwMode="auto">
            <a:xfrm>
              <a:off x="1440" y="1884"/>
              <a:ext cx="202" cy="0"/>
            </a:xfrm>
            <a:prstGeom prst="line">
              <a:avLst/>
            </a:prstGeom>
            <a:noFill/>
            <a:ln w="19050">
              <a:solidFill>
                <a:srgbClr val="1F029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/>
            <a:p>
              <a:endParaRPr lang="en-US" b="1">
                <a:solidFill>
                  <a:srgbClr val="1F029A"/>
                </a:solidFill>
              </a:endParaRPr>
            </a:p>
          </p:txBody>
        </p:sp>
        <p:sp>
          <p:nvSpPr>
            <p:cNvPr id="22556" name="Line 27"/>
            <p:cNvSpPr>
              <a:spLocks noChangeShapeType="1"/>
            </p:cNvSpPr>
            <p:nvPr/>
          </p:nvSpPr>
          <p:spPr bwMode="auto">
            <a:xfrm>
              <a:off x="2835" y="738"/>
              <a:ext cx="0" cy="288"/>
            </a:xfrm>
            <a:prstGeom prst="line">
              <a:avLst/>
            </a:prstGeom>
            <a:noFill/>
            <a:ln w="28575">
              <a:solidFill>
                <a:srgbClr val="1F029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/>
            <a:p>
              <a:endParaRPr lang="en-US" b="1">
                <a:solidFill>
                  <a:srgbClr val="1F029A"/>
                </a:solidFill>
              </a:endParaRPr>
            </a:p>
          </p:txBody>
        </p:sp>
        <p:sp>
          <p:nvSpPr>
            <p:cNvPr id="22557" name="Text Box 28"/>
            <p:cNvSpPr txBox="1">
              <a:spLocks noChangeArrowheads="1"/>
            </p:cNvSpPr>
            <p:nvPr/>
          </p:nvSpPr>
          <p:spPr bwMode="auto">
            <a:xfrm>
              <a:off x="2883" y="1487"/>
              <a:ext cx="9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1F029A"/>
                  </a:solidFill>
                </a:rPr>
                <a:t>i = 1</a:t>
              </a:r>
            </a:p>
          </p:txBody>
        </p:sp>
        <p:sp>
          <p:nvSpPr>
            <p:cNvPr id="22558" name="Text Box 29"/>
            <p:cNvSpPr txBox="1">
              <a:spLocks noChangeArrowheads="1"/>
            </p:cNvSpPr>
            <p:nvPr/>
          </p:nvSpPr>
          <p:spPr bwMode="auto">
            <a:xfrm>
              <a:off x="2979" y="1218"/>
              <a:ext cx="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1F029A"/>
                  </a:solidFill>
                </a:rPr>
                <a:t>N</a:t>
              </a:r>
            </a:p>
          </p:txBody>
        </p:sp>
        <p:sp>
          <p:nvSpPr>
            <p:cNvPr id="22559" name="Text Box 30"/>
            <p:cNvSpPr txBox="1">
              <a:spLocks noChangeArrowheads="1"/>
            </p:cNvSpPr>
            <p:nvPr/>
          </p:nvSpPr>
          <p:spPr bwMode="auto">
            <a:xfrm>
              <a:off x="1776" y="1909"/>
              <a:ext cx="9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1F029A"/>
                  </a:solidFill>
                </a:rPr>
                <a:t>i = 1</a:t>
              </a:r>
            </a:p>
          </p:txBody>
        </p:sp>
        <p:sp>
          <p:nvSpPr>
            <p:cNvPr id="22560" name="Text Box 31"/>
            <p:cNvSpPr txBox="1">
              <a:spLocks noChangeArrowheads="1"/>
            </p:cNvSpPr>
            <p:nvPr/>
          </p:nvSpPr>
          <p:spPr bwMode="auto">
            <a:xfrm>
              <a:off x="1813" y="1650"/>
              <a:ext cx="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1F029A"/>
                  </a:solidFill>
                </a:rPr>
                <a:t>N</a:t>
              </a:r>
            </a:p>
          </p:txBody>
        </p:sp>
        <p:grpSp>
          <p:nvGrpSpPr>
            <p:cNvPr id="22561" name="Group 32"/>
            <p:cNvGrpSpPr>
              <a:grpSpLocks/>
            </p:cNvGrpSpPr>
            <p:nvPr/>
          </p:nvGrpSpPr>
          <p:grpSpPr bwMode="auto">
            <a:xfrm>
              <a:off x="1200" y="1328"/>
              <a:ext cx="288" cy="306"/>
              <a:chOff x="1200" y="1328"/>
              <a:chExt cx="288" cy="306"/>
            </a:xfrm>
          </p:grpSpPr>
          <p:sp>
            <p:nvSpPr>
              <p:cNvPr id="22573" name="Text Box 33"/>
              <p:cNvSpPr txBox="1">
                <a:spLocks noChangeArrowheads="1"/>
              </p:cNvSpPr>
              <p:nvPr/>
            </p:nvSpPr>
            <p:spPr bwMode="auto">
              <a:xfrm>
                <a:off x="1259" y="1328"/>
                <a:ext cx="226" cy="3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h</a:t>
                </a:r>
                <a:r>
                  <a:rPr lang="en-US" altLang="en-US" sz="1600" b="1" baseline="3000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  </a:t>
                </a:r>
                <a:r>
                  <a:rPr lang="en-US" altLang="en-US" sz="1600" b="1" baseline="3000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endParaRPr lang="en-US" altLang="en-US" sz="1600" b="1">
                  <a:solidFill>
                    <a:srgbClr val="1F029A"/>
                  </a:solidFill>
                  <a:sym typeface="Symbol" panose="05050102010706020507" pitchFamily="18" charset="2"/>
                </a:endParaRP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2m</a:t>
                </a:r>
              </a:p>
            </p:txBody>
          </p:sp>
          <p:sp>
            <p:nvSpPr>
              <p:cNvPr id="22574" name="Line 34"/>
              <p:cNvSpPr>
                <a:spLocks noChangeShapeType="1"/>
              </p:cNvSpPr>
              <p:nvPr/>
            </p:nvSpPr>
            <p:spPr bwMode="auto">
              <a:xfrm>
                <a:off x="1200" y="1468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1F029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/>
              <a:p>
                <a:endParaRPr lang="en-US" b="1">
                  <a:solidFill>
                    <a:srgbClr val="1F029A"/>
                  </a:solidFill>
                </a:endParaRPr>
              </a:p>
            </p:txBody>
          </p:sp>
        </p:grpSp>
        <p:sp>
          <p:nvSpPr>
            <p:cNvPr id="22562" name="Line 35"/>
            <p:cNvSpPr>
              <a:spLocks noChangeShapeType="1"/>
            </p:cNvSpPr>
            <p:nvPr/>
          </p:nvSpPr>
          <p:spPr bwMode="auto">
            <a:xfrm flipH="1">
              <a:off x="1347" y="1375"/>
              <a:ext cx="35" cy="3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/>
            <a:p>
              <a:endParaRPr lang="en-US" b="1">
                <a:solidFill>
                  <a:srgbClr val="1F029A"/>
                </a:solidFill>
              </a:endParaRPr>
            </a:p>
          </p:txBody>
        </p:sp>
        <p:grpSp>
          <p:nvGrpSpPr>
            <p:cNvPr id="22563" name="Group 36"/>
            <p:cNvGrpSpPr>
              <a:grpSpLocks/>
            </p:cNvGrpSpPr>
            <p:nvPr/>
          </p:nvGrpSpPr>
          <p:grpSpPr bwMode="auto">
            <a:xfrm>
              <a:off x="3120" y="1776"/>
              <a:ext cx="288" cy="306"/>
              <a:chOff x="3120" y="1776"/>
              <a:chExt cx="288" cy="306"/>
            </a:xfrm>
          </p:grpSpPr>
          <p:sp>
            <p:nvSpPr>
              <p:cNvPr id="22571" name="Text Box 37"/>
              <p:cNvSpPr txBox="1">
                <a:spLocks noChangeArrowheads="1"/>
              </p:cNvSpPr>
              <p:nvPr/>
            </p:nvSpPr>
            <p:spPr bwMode="auto">
              <a:xfrm>
                <a:off x="3179" y="1776"/>
                <a:ext cx="226" cy="3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h</a:t>
                </a:r>
                <a:r>
                  <a:rPr lang="en-US" altLang="en-US" sz="1600" b="1" baseline="3000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  </a:t>
                </a:r>
                <a:r>
                  <a:rPr lang="en-US" altLang="en-US" sz="1600" b="1" baseline="3000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endParaRPr lang="en-US" altLang="en-US" sz="1600" b="1">
                  <a:solidFill>
                    <a:srgbClr val="1F029A"/>
                  </a:solidFill>
                  <a:sym typeface="Symbol" panose="05050102010706020507" pitchFamily="18" charset="2"/>
                </a:endParaRP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1F029A"/>
                    </a:solidFill>
                    <a:sym typeface="Symbol" panose="05050102010706020507" pitchFamily="18" charset="2"/>
                  </a:rPr>
                  <a:t>2m</a:t>
                </a:r>
              </a:p>
            </p:txBody>
          </p:sp>
          <p:sp>
            <p:nvSpPr>
              <p:cNvPr id="22572" name="Line 38"/>
              <p:cNvSpPr>
                <a:spLocks noChangeShapeType="1"/>
              </p:cNvSpPr>
              <p:nvPr/>
            </p:nvSpPr>
            <p:spPr bwMode="auto">
              <a:xfrm>
                <a:off x="3120" y="1916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1F029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/>
              <a:p>
                <a:endParaRPr lang="en-US" b="1">
                  <a:solidFill>
                    <a:srgbClr val="1F029A"/>
                  </a:solidFill>
                </a:endParaRPr>
              </a:p>
            </p:txBody>
          </p:sp>
        </p:grpSp>
        <p:sp>
          <p:nvSpPr>
            <p:cNvPr id="22564" name="Line 39"/>
            <p:cNvSpPr>
              <a:spLocks noChangeShapeType="1"/>
            </p:cNvSpPr>
            <p:nvPr/>
          </p:nvSpPr>
          <p:spPr bwMode="auto">
            <a:xfrm flipH="1">
              <a:off x="3225" y="1778"/>
              <a:ext cx="35" cy="35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/>
            <a:p>
              <a:endParaRPr lang="en-US" b="1">
                <a:solidFill>
                  <a:srgbClr val="1F029A"/>
                </a:solidFill>
              </a:endParaRPr>
            </a:p>
          </p:txBody>
        </p:sp>
        <p:sp>
          <p:nvSpPr>
            <p:cNvPr id="22565" name="Text Box 40"/>
            <p:cNvSpPr txBox="1">
              <a:spLocks noChangeArrowheads="1"/>
            </p:cNvSpPr>
            <p:nvPr/>
          </p:nvSpPr>
          <p:spPr bwMode="auto">
            <a:xfrm>
              <a:off x="707" y="1487"/>
              <a:ext cx="91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1F029A"/>
                  </a:solidFill>
                </a:rPr>
                <a:t>i = 1</a:t>
              </a:r>
            </a:p>
          </p:txBody>
        </p:sp>
        <p:sp>
          <p:nvSpPr>
            <p:cNvPr id="22566" name="Text Box 41"/>
            <p:cNvSpPr txBox="1">
              <a:spLocks noChangeArrowheads="1"/>
            </p:cNvSpPr>
            <p:nvPr/>
          </p:nvSpPr>
          <p:spPr bwMode="auto">
            <a:xfrm>
              <a:off x="803" y="1218"/>
              <a:ext cx="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-69889" tIns="45687" rIns="-69889" bIns="45687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1F029A"/>
                  </a:solidFill>
                </a:rPr>
                <a:t>N</a:t>
              </a:r>
            </a:p>
          </p:txBody>
        </p:sp>
        <p:sp>
          <p:nvSpPr>
            <p:cNvPr id="22567" name="Text Box 42"/>
            <p:cNvSpPr txBox="1">
              <a:spLocks noChangeArrowheads="1"/>
            </p:cNvSpPr>
            <p:nvPr/>
          </p:nvSpPr>
          <p:spPr bwMode="auto">
            <a:xfrm>
              <a:off x="2880" y="912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1F029A"/>
                  </a:solidFill>
                  <a:cs typeface="Arial" panose="020B0604020202020204" pitchFamily="34" charset="0"/>
                </a:rPr>
                <a:t>i</a:t>
              </a:r>
            </a:p>
          </p:txBody>
        </p:sp>
        <p:grpSp>
          <p:nvGrpSpPr>
            <p:cNvPr id="22568" name="Group 43"/>
            <p:cNvGrpSpPr>
              <a:grpSpLocks/>
            </p:cNvGrpSpPr>
            <p:nvPr/>
          </p:nvGrpSpPr>
          <p:grpSpPr bwMode="auto">
            <a:xfrm>
              <a:off x="720" y="768"/>
              <a:ext cx="288" cy="306"/>
              <a:chOff x="1200" y="1328"/>
              <a:chExt cx="288" cy="306"/>
            </a:xfrm>
          </p:grpSpPr>
          <p:sp>
            <p:nvSpPr>
              <p:cNvPr id="22569" name="Text Box 44"/>
              <p:cNvSpPr txBox="1">
                <a:spLocks noChangeArrowheads="1"/>
              </p:cNvSpPr>
              <p:nvPr/>
            </p:nvSpPr>
            <p:spPr bwMode="auto">
              <a:xfrm>
                <a:off x="1259" y="1328"/>
                <a:ext cx="226" cy="3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solidFill>
                      <a:srgbClr val="1F029A"/>
                    </a:solidFill>
                    <a:sym typeface="Symbol" panose="05050102010706020507" pitchFamily="18" charset="2"/>
                  </a:rPr>
                  <a:t>h</a:t>
                </a:r>
                <a:r>
                  <a:rPr lang="en-US" altLang="en-US" sz="1600" b="1" baseline="30000" dirty="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r>
                  <a:rPr lang="en-US" altLang="en-US" sz="1600" b="1" dirty="0">
                    <a:solidFill>
                      <a:srgbClr val="1F029A"/>
                    </a:solidFill>
                    <a:sym typeface="Symbol" panose="05050102010706020507" pitchFamily="18" charset="2"/>
                  </a:rPr>
                  <a:t>  </a:t>
                </a:r>
                <a:r>
                  <a:rPr lang="en-US" altLang="en-US" sz="1600" b="1" baseline="30000" dirty="0">
                    <a:solidFill>
                      <a:srgbClr val="1F029A"/>
                    </a:solidFill>
                    <a:sym typeface="Symbol" panose="05050102010706020507" pitchFamily="18" charset="2"/>
                  </a:rPr>
                  <a:t>2</a:t>
                </a:r>
                <a:endParaRPr lang="en-US" altLang="en-US" sz="1600" b="1" dirty="0">
                  <a:solidFill>
                    <a:srgbClr val="1F029A"/>
                  </a:solidFill>
                  <a:sym typeface="Symbol" panose="05050102010706020507" pitchFamily="18" charset="2"/>
                </a:endParaRP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1600" b="1" dirty="0">
                    <a:solidFill>
                      <a:srgbClr val="1F029A"/>
                    </a:solidFill>
                    <a:sym typeface="Symbol" panose="05050102010706020507" pitchFamily="18" charset="2"/>
                  </a:rPr>
                  <a:t>2m</a:t>
                </a:r>
              </a:p>
            </p:txBody>
          </p:sp>
          <p:sp>
            <p:nvSpPr>
              <p:cNvPr id="22570" name="Line 45"/>
              <p:cNvSpPr>
                <a:spLocks noChangeShapeType="1"/>
              </p:cNvSpPr>
              <p:nvPr/>
            </p:nvSpPr>
            <p:spPr bwMode="auto">
              <a:xfrm>
                <a:off x="1200" y="1468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1F029A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-69889" tIns="45687" rIns="-69889" bIns="45687">
                <a:spAutoFit/>
              </a:bodyPr>
              <a:lstStyle/>
              <a:p>
                <a:endParaRPr lang="en-US" b="1">
                  <a:solidFill>
                    <a:srgbClr val="1F029A"/>
                  </a:solidFill>
                </a:endParaRPr>
              </a:p>
            </p:txBody>
          </p:sp>
        </p:grpSp>
      </p:grpSp>
      <p:sp>
        <p:nvSpPr>
          <p:cNvPr id="22551" name="Line 46"/>
          <p:cNvSpPr>
            <a:spLocks noChangeShapeType="1"/>
          </p:cNvSpPr>
          <p:nvPr/>
        </p:nvSpPr>
        <p:spPr bwMode="auto">
          <a:xfrm>
            <a:off x="2483569" y="764704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899592" y="6300031"/>
            <a:ext cx="6248400" cy="369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8" rIns="91435" bIns="4571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u="sng" dirty="0" smtClean="0"/>
              <a:t>Consequence</a:t>
            </a:r>
            <a:r>
              <a:rPr lang="en-US" altLang="en-US" sz="1800" dirty="0" smtClean="0"/>
              <a:t>: The orbitals are </a:t>
            </a:r>
            <a:r>
              <a:rPr lang="en-US" altLang="en-US" sz="1800" dirty="0" err="1" smtClean="0"/>
              <a:t>functionals</a:t>
            </a:r>
            <a:r>
              <a:rPr lang="en-US" altLang="en-US" sz="1800" dirty="0" smtClean="0"/>
              <a:t> of the density:  </a:t>
            </a:r>
            <a:endParaRPr lang="en-US" altLang="en-US" sz="1800" dirty="0"/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219141" y="6282030"/>
            <a:ext cx="1943659" cy="400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00" tIns="45701" rIns="91400" bIns="4570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          </a:t>
            </a:r>
            <a:r>
              <a:rPr lang="en-US" altLang="en-US" sz="2000" dirty="0" smtClean="0">
                <a:sym typeface="Symbol" panose="05050102010706020507" pitchFamily="18" charset="2"/>
              </a:rPr>
              <a:t></a:t>
            </a:r>
            <a:r>
              <a:rPr lang="en-US" altLang="en-US" sz="2000" baseline="-25000" dirty="0" err="1" smtClean="0">
                <a:sym typeface="Symbol" panose="05050102010706020507" pitchFamily="18" charset="2"/>
              </a:rPr>
              <a:t>i</a:t>
            </a:r>
            <a:r>
              <a:rPr lang="en-US" altLang="en-US" sz="2000" dirty="0" smtClean="0">
                <a:sym typeface="Symbol" panose="05050102010706020507" pitchFamily="18" charset="2"/>
              </a:rPr>
              <a:t>[</a:t>
            </a:r>
            <a:r>
              <a:rPr lang="el-GR" altLang="en-US" sz="2000" dirty="0" smtClean="0">
                <a:sym typeface="Symbol" panose="05050102010706020507" pitchFamily="18" charset="2"/>
              </a:rPr>
              <a:t>ρ</a:t>
            </a:r>
            <a:r>
              <a:rPr lang="en-US" altLang="en-US" sz="2000" dirty="0" smtClean="0">
                <a:sym typeface="Symbol" panose="05050102010706020507" pitchFamily="18" charset="2"/>
              </a:rPr>
              <a:t>]</a:t>
            </a:r>
            <a:r>
              <a:rPr lang="en-US" altLang="en-US" sz="2000" baseline="-25000" dirty="0" smtClean="0">
                <a:sym typeface="Symbol" panose="05050102010706020507" pitchFamily="18" charset="2"/>
              </a:rPr>
              <a:t> </a:t>
            </a:r>
            <a:endParaRPr lang="en-US" altLang="en-US" sz="2000" dirty="0" smtClean="0">
              <a:sym typeface="Symbol" panose="05050102010706020507" pitchFamily="18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6282030"/>
            <a:ext cx="5930899" cy="459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108448" y="188640"/>
            <a:ext cx="4623792" cy="569387"/>
          </a:xfrm>
          <a:prstGeom prst="rect">
            <a:avLst/>
          </a:prstGeom>
          <a:solidFill>
            <a:srgbClr val="CCECFF"/>
          </a:solidFill>
          <a:ln w="28575">
            <a:solidFill>
              <a:srgbClr val="000066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tIns="91440" bIns="9144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 b="1" dirty="0" smtClean="0"/>
              <a:t>KOHN-SHAM EQUATIONS</a:t>
            </a:r>
            <a:endParaRPr lang="en-US" altLang="en-US" sz="2500" b="1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5496" y="990775"/>
            <a:ext cx="9577064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indent="0"/>
            <a:r>
              <a:rPr lang="en-US" altLang="en-US" sz="1800" baseline="-25000" dirty="0"/>
              <a:t> </a:t>
            </a:r>
            <a:r>
              <a:rPr lang="en-US" altLang="en-US" sz="1800" dirty="0" smtClean="0"/>
              <a:t>                                                  </a:t>
            </a:r>
            <a:r>
              <a:rPr lang="en-US" altLang="en-US" dirty="0" err="1" smtClean="0"/>
              <a:t>E</a:t>
            </a:r>
            <a:r>
              <a:rPr lang="en-US" altLang="en-US" baseline="-25000" dirty="0" err="1" smtClean="0"/>
              <a:t>HK</a:t>
            </a:r>
            <a:r>
              <a:rPr lang="en-US" altLang="en-US" dirty="0">
                <a:latin typeface="Symbol" panose="05050102010706020507" pitchFamily="18" charset="2"/>
              </a:rPr>
              <a:t>[]</a:t>
            </a:r>
            <a:r>
              <a:rPr lang="en-US" altLang="en-US" dirty="0"/>
              <a:t> = </a:t>
            </a:r>
            <a:r>
              <a:rPr lang="en-US" altLang="en-US" dirty="0" err="1" smtClean="0"/>
              <a:t>T</a:t>
            </a:r>
            <a:r>
              <a:rPr lang="en-US" altLang="en-US" baseline="-25000" dirty="0" err="1" smtClean="0"/>
              <a:t>S</a:t>
            </a:r>
            <a:r>
              <a:rPr lang="en-US" altLang="en-US" dirty="0" smtClean="0">
                <a:latin typeface="Symbol" panose="05050102010706020507" pitchFamily="18" charset="2"/>
              </a:rPr>
              <a:t>[</a:t>
            </a:r>
            <a:r>
              <a:rPr lang="en-US" altLang="en-US" dirty="0">
                <a:latin typeface="Symbol" panose="05050102010706020507" pitchFamily="18" charset="2"/>
              </a:rPr>
              <a:t>]</a:t>
            </a:r>
            <a:r>
              <a:rPr lang="en-US" altLang="en-US" dirty="0"/>
              <a:t> +    </a:t>
            </a:r>
            <a:r>
              <a:rPr lang="en-US" altLang="en-US" dirty="0">
                <a:latin typeface="Symbol" panose="05050102010706020507" pitchFamily="18" charset="2"/>
              </a:rPr>
              <a:t></a:t>
            </a:r>
            <a:r>
              <a:rPr lang="en-US" altLang="en-US" dirty="0"/>
              <a:t>(r) v</a:t>
            </a:r>
            <a:r>
              <a:rPr lang="en-US" altLang="en-US" baseline="-25000" dirty="0"/>
              <a:t>0</a:t>
            </a:r>
            <a:r>
              <a:rPr lang="en-US" altLang="en-US" dirty="0"/>
              <a:t>(r) </a:t>
            </a:r>
            <a:r>
              <a:rPr lang="en-US" altLang="en-US" dirty="0" smtClean="0"/>
              <a:t>d</a:t>
            </a:r>
            <a:r>
              <a:rPr lang="en-US" altLang="en-US" baseline="30000" dirty="0" smtClean="0"/>
              <a:t>3</a:t>
            </a:r>
            <a:r>
              <a:rPr lang="en-US" altLang="en-US" dirty="0" smtClean="0"/>
              <a:t>r + E</a:t>
            </a:r>
            <a:r>
              <a:rPr lang="en-US" altLang="en-US" baseline="-25000" dirty="0" smtClean="0"/>
              <a:t>H</a:t>
            </a:r>
            <a:r>
              <a:rPr lang="en-US" altLang="en-US" dirty="0" smtClean="0"/>
              <a:t>[</a:t>
            </a:r>
            <a:r>
              <a:rPr lang="en-US" altLang="en-US" dirty="0" smtClean="0">
                <a:latin typeface="Symbol" panose="05050102010706020507" pitchFamily="18" charset="2"/>
              </a:rPr>
              <a:t>] + </a:t>
            </a:r>
            <a:r>
              <a:rPr lang="en-US" altLang="en-US" dirty="0" err="1" smtClean="0">
                <a:latin typeface="Symbol" panose="05050102010706020507" pitchFamily="18" charset="2"/>
              </a:rPr>
              <a:t>E</a:t>
            </a:r>
            <a:r>
              <a:rPr lang="en-US" altLang="en-US" baseline="-25000" dirty="0" err="1" smtClean="0"/>
              <a:t>xc</a:t>
            </a:r>
            <a:r>
              <a:rPr lang="en-US" altLang="en-US" dirty="0" smtClean="0">
                <a:latin typeface="Symbol" panose="05050102010706020507" pitchFamily="18" charset="2"/>
              </a:rPr>
              <a:t>[]</a:t>
            </a:r>
            <a:endParaRPr lang="en-US" altLang="en-US" dirty="0"/>
          </a:p>
          <a:p>
            <a:pPr>
              <a:buFontTx/>
              <a:buAutoNum type="arabicPeriod" startAt="3"/>
            </a:pPr>
            <a:endParaRPr lang="en-US" altLang="en-US" sz="1500" dirty="0"/>
          </a:p>
          <a:p>
            <a:r>
              <a:rPr lang="en-US" altLang="en-US" dirty="0"/>
              <a:t>w</a:t>
            </a:r>
            <a:r>
              <a:rPr lang="en-US" altLang="en-US" dirty="0" smtClean="0"/>
              <a:t>here</a:t>
            </a:r>
          </a:p>
          <a:p>
            <a:r>
              <a:rPr lang="en-US" altLang="en-US" dirty="0" smtClean="0"/>
              <a:t>is the kinetic energy functional of non-interacting particles</a:t>
            </a:r>
            <a:endParaRPr lang="en-US" altLang="en-US" dirty="0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 rot="21403240">
            <a:off x="5309346" y="984590"/>
            <a:ext cx="152400" cy="608013"/>
            <a:chOff x="2304" y="4416"/>
            <a:chExt cx="192" cy="624"/>
          </a:xfrm>
        </p:grpSpPr>
        <p:cxnSp>
          <p:nvCxnSpPr>
            <p:cNvPr id="25609" name="AutoShape 5"/>
            <p:cNvCxnSpPr>
              <a:cxnSpLocks noChangeShapeType="1"/>
            </p:cNvCxnSpPr>
            <p:nvPr/>
          </p:nvCxnSpPr>
          <p:spPr bwMode="auto">
            <a:xfrm rot="5400000">
              <a:off x="2304" y="4512"/>
              <a:ext cx="288" cy="96"/>
            </a:xfrm>
            <a:prstGeom prst="curvedConnector3">
              <a:avLst>
                <a:gd name="adj1" fmla="val -21875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610" name="AutoShape 6"/>
            <p:cNvCxnSpPr>
              <a:cxnSpLocks noChangeShapeType="1"/>
            </p:cNvCxnSpPr>
            <p:nvPr/>
          </p:nvCxnSpPr>
          <p:spPr bwMode="auto">
            <a:xfrm rot="5400000">
              <a:off x="2184" y="4824"/>
              <a:ext cx="336" cy="96"/>
            </a:xfrm>
            <a:prstGeom prst="curvedConnector3">
              <a:avLst>
                <a:gd name="adj1" fmla="val 110116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256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482346"/>
              </p:ext>
            </p:extLst>
          </p:nvPr>
        </p:nvGraphicFramePr>
        <p:xfrm>
          <a:off x="518864" y="2745199"/>
          <a:ext cx="20272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0" name="Equation" r:id="rId3" imgW="1054100" imgH="419100" progId="Equation.DSMT4">
                  <p:embed/>
                </p:oleObj>
              </mc:Choice>
              <mc:Fallback>
                <p:oleObj name="Equation" r:id="rId3" imgW="1054100" imgH="419100" progId="Equation.DSMT4">
                  <p:embed/>
                  <p:pic>
                    <p:nvPicPr>
                      <p:cNvPr id="256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864" y="2745199"/>
                        <a:ext cx="20272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67136" y="2873960"/>
            <a:ext cx="4275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" panose="02020603050405020304" pitchFamily="18" charset="0"/>
                <a:cs typeface="Times" panose="02020603050405020304" pitchFamily="18" charset="0"/>
              </a:rPr>
              <a:t>yields the Kohn-Sham equations:</a:t>
            </a:r>
            <a:endParaRPr lang="en-US" sz="24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8100311"/>
              </p:ext>
            </p:extLst>
          </p:nvPr>
        </p:nvGraphicFramePr>
        <p:xfrm>
          <a:off x="472901" y="3861048"/>
          <a:ext cx="7234237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1" name="Equation" r:id="rId5" imgW="3441600" imgH="279360" progId="Equation.DSMT4">
                  <p:embed/>
                </p:oleObj>
              </mc:Choice>
              <mc:Fallback>
                <p:oleObj name="Equation" r:id="rId5" imgW="3441600" imgH="279360" progId="Equation.DSMT4">
                  <p:embed/>
                  <p:pic>
                    <p:nvPicPr>
                      <p:cNvPr id="30725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01" y="3861048"/>
                        <a:ext cx="7234237" cy="585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02840" y="3717032"/>
            <a:ext cx="750952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747" y="1052736"/>
            <a:ext cx="29193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" panose="02020603050405020304" pitchFamily="18" charset="0"/>
                <a:cs typeface="Times" panose="02020603050405020304" pitchFamily="18" charset="0"/>
              </a:rPr>
              <a:t>Rewrite HK functional:</a:t>
            </a:r>
            <a:endParaRPr lang="en-US" sz="2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641" y="5961474"/>
            <a:ext cx="78357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000" b="1" dirty="0" err="1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r>
              <a:rPr lang="en-US" altLang="en-US" sz="2000" b="1" baseline="-25000" dirty="0" err="1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xc</a:t>
            </a:r>
            <a:r>
              <a:rPr lang="en-US" altLang="en-US" sz="2000" b="1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[</a:t>
            </a:r>
            <a:r>
              <a:rPr lang="el-GR" altLang="en-US" sz="2000" b="1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ρ</a:t>
            </a:r>
            <a:r>
              <a:rPr lang="en-US" altLang="en-US" sz="2000" b="1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] is a </a:t>
            </a:r>
            <a:r>
              <a:rPr lang="en-US" altLang="en-US" sz="2000" b="1" u="sng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universal</a:t>
            </a:r>
            <a:r>
              <a:rPr lang="en-US" altLang="en-US" sz="2000" b="1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functional of the density which, in practice, needs</a:t>
            </a:r>
          </a:p>
          <a:p>
            <a:r>
              <a:rPr lang="en-US" altLang="en-US" sz="2000" b="1" dirty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r>
              <a:rPr lang="en-US" altLang="en-US" sz="2000" b="1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o be approximated.  </a:t>
            </a:r>
            <a:r>
              <a:rPr lang="en-US" altLang="en-US" sz="2000" dirty="0" smtClean="0">
                <a:solidFill>
                  <a:srgbClr val="EF1527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en-US" sz="20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967" y="5181580"/>
            <a:ext cx="5705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Walter Kohn</a:t>
            </a:r>
            <a:r>
              <a:rPr lang="en-US" sz="2000" b="1" dirty="0" smtClean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: “The KS equations are an </a:t>
            </a:r>
          </a:p>
          <a:p>
            <a:r>
              <a:rPr lang="en-US" sz="2000" b="1" dirty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e</a:t>
            </a:r>
            <a:r>
              <a:rPr lang="en-US" sz="2000" b="1" dirty="0" smtClean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xactification of the </a:t>
            </a:r>
            <a:r>
              <a:rPr lang="en-US" sz="2000" b="1" dirty="0" err="1" smtClean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Hartree</a:t>
            </a:r>
            <a:r>
              <a:rPr lang="en-US" sz="2000" b="1" dirty="0" smtClean="0">
                <a:solidFill>
                  <a:srgbClr val="008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mean-field equation”</a:t>
            </a:r>
            <a:endParaRPr lang="en-US" sz="2000" b="1" dirty="0">
              <a:solidFill>
                <a:srgbClr val="00800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36512" y="4653136"/>
            <a:ext cx="92576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" panose="02020603050405020304" pitchFamily="18" charset="0"/>
                <a:cs typeface="Times" panose="02020603050405020304" pitchFamily="18" charset="0"/>
              </a:rPr>
              <a:t>The orbitals from these equations yield the true density of the interacting system</a:t>
            </a:r>
            <a:endParaRPr lang="en-US" sz="2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graphicFrame>
        <p:nvGraphicFramePr>
          <p:cNvPr id="1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401299"/>
              </p:ext>
            </p:extLst>
          </p:nvPr>
        </p:nvGraphicFramePr>
        <p:xfrm>
          <a:off x="1043608" y="1575197"/>
          <a:ext cx="53721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2" name="Equation" r:id="rId7" imgW="2717640" imgH="355320" progId="Equation.DSMT4">
                  <p:embed/>
                </p:oleObj>
              </mc:Choice>
              <mc:Fallback>
                <p:oleObj name="Equation" r:id="rId7" imgW="2717640" imgH="355320" progId="Equation.DSMT4">
                  <p:embed/>
                  <p:pic>
                    <p:nvPicPr>
                      <p:cNvPr id="286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75197"/>
                        <a:ext cx="53721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2081719" y="1220649"/>
            <a:ext cx="47868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The functional  </a:t>
            </a:r>
            <a:r>
              <a:rPr lang="en-US" altLang="en-US" sz="2400" b="1" dirty="0" err="1">
                <a:solidFill>
                  <a:srgbClr val="FF0000"/>
                </a:solidFill>
              </a:rPr>
              <a:t>E</a:t>
            </a:r>
            <a:r>
              <a:rPr lang="en-US" altLang="en-US" sz="2400" b="1" baseline="-25000" dirty="0" err="1" smtClean="0">
                <a:solidFill>
                  <a:srgbClr val="FF0000"/>
                </a:solidFill>
              </a:rPr>
              <a:t>xc</a:t>
            </a:r>
            <a:r>
              <a:rPr lang="en-US" altLang="en-US" sz="2400" b="1" dirty="0">
                <a:solidFill>
                  <a:srgbClr val="FF0000"/>
                </a:solidFill>
              </a:rPr>
              <a:t>[</a:t>
            </a:r>
            <a:r>
              <a:rPr lang="en-US" altLang="en-US" sz="2400" b="1" dirty="0">
                <a:solidFill>
                  <a:srgbClr val="FF0000"/>
                </a:solidFill>
                <a:sym typeface="Symbol" pitchFamily="18" charset="2"/>
              </a:rPr>
              <a:t>]  is </a:t>
            </a: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universal: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u="sng" dirty="0">
              <a:solidFill>
                <a:srgbClr val="FF0000"/>
              </a:solidFill>
              <a:sym typeface="Symbol" pitchFamily="18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Curse or blessing?</a:t>
            </a:r>
            <a:endParaRPr lang="en-US" alt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2081719" y="1220649"/>
            <a:ext cx="47868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The functional  </a:t>
            </a:r>
            <a:r>
              <a:rPr lang="en-US" altLang="en-US" sz="2400" b="1" dirty="0" err="1">
                <a:solidFill>
                  <a:srgbClr val="FF0000"/>
                </a:solidFill>
              </a:rPr>
              <a:t>E</a:t>
            </a:r>
            <a:r>
              <a:rPr lang="en-US" altLang="en-US" sz="2400" b="1" baseline="-25000" dirty="0" err="1" smtClean="0">
                <a:solidFill>
                  <a:srgbClr val="FF0000"/>
                </a:solidFill>
              </a:rPr>
              <a:t>xc</a:t>
            </a:r>
            <a:r>
              <a:rPr lang="en-US" altLang="en-US" sz="2400" b="1" dirty="0">
                <a:solidFill>
                  <a:srgbClr val="FF0000"/>
                </a:solidFill>
              </a:rPr>
              <a:t>[</a:t>
            </a:r>
            <a:r>
              <a:rPr lang="en-US" altLang="en-US" sz="2400" b="1" dirty="0">
                <a:solidFill>
                  <a:srgbClr val="FF0000"/>
                </a:solidFill>
                <a:sym typeface="Symbol" pitchFamily="18" charset="2"/>
              </a:rPr>
              <a:t>]  is </a:t>
            </a: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universal: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u="sng" dirty="0">
              <a:solidFill>
                <a:srgbClr val="FF0000"/>
              </a:solidFill>
              <a:sym typeface="Symbol" pitchFamily="18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Curse or blessing?</a:t>
            </a:r>
            <a:endParaRPr lang="en-US" alt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859338" y="3140968"/>
            <a:ext cx="3717925" cy="768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Only </a:t>
            </a:r>
            <a:r>
              <a:rPr lang="en-US" altLang="en-US" sz="2200" b="1" u="sng" dirty="0"/>
              <a:t>ONE</a:t>
            </a:r>
            <a:r>
              <a:rPr lang="en-US" altLang="en-US" sz="2200" dirty="0"/>
              <a:t> functional needs 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be approximated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 flipV="1">
            <a:off x="5219700" y="2349500"/>
            <a:ext cx="360363" cy="7921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13315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2081719" y="1220649"/>
            <a:ext cx="47868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The functional  </a:t>
            </a:r>
            <a:r>
              <a:rPr lang="en-US" altLang="en-US" sz="2400" b="1" dirty="0" err="1">
                <a:solidFill>
                  <a:srgbClr val="FF0000"/>
                </a:solidFill>
              </a:rPr>
              <a:t>E</a:t>
            </a:r>
            <a:r>
              <a:rPr lang="en-US" altLang="en-US" sz="2400" b="1" baseline="-25000" dirty="0" err="1" smtClean="0">
                <a:solidFill>
                  <a:srgbClr val="FF0000"/>
                </a:solidFill>
              </a:rPr>
              <a:t>xc</a:t>
            </a:r>
            <a:r>
              <a:rPr lang="en-US" altLang="en-US" sz="2400" b="1" dirty="0">
                <a:solidFill>
                  <a:srgbClr val="FF0000"/>
                </a:solidFill>
              </a:rPr>
              <a:t>[</a:t>
            </a:r>
            <a:r>
              <a:rPr lang="en-US" altLang="en-US" sz="2400" b="1" dirty="0">
                <a:solidFill>
                  <a:srgbClr val="FF0000"/>
                </a:solidFill>
                <a:sym typeface="Symbol" pitchFamily="18" charset="2"/>
              </a:rPr>
              <a:t>]  is </a:t>
            </a: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universal: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u="sng" dirty="0">
              <a:solidFill>
                <a:srgbClr val="FF0000"/>
              </a:solidFill>
              <a:sym typeface="Symbol" pitchFamily="18" charset="2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FF0000"/>
                </a:solidFill>
                <a:sym typeface="Symbol" pitchFamily="18" charset="2"/>
              </a:rPr>
              <a:t>Curse or blessing?</a:t>
            </a:r>
            <a:endParaRPr lang="en-US" alt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859338" y="3140968"/>
            <a:ext cx="3717925" cy="768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Only </a:t>
            </a:r>
            <a:r>
              <a:rPr lang="en-US" altLang="en-US" sz="2200" b="1" u="sng" dirty="0"/>
              <a:t>ONE</a:t>
            </a:r>
            <a:r>
              <a:rPr lang="en-US" altLang="en-US" sz="2200" dirty="0"/>
              <a:t> functional needs to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be approximated</a:t>
            </a:r>
          </a:p>
        </p:txBody>
      </p:sp>
      <p:cxnSp>
        <p:nvCxnSpPr>
          <p:cNvPr id="5" name="Straight Arrow Connector 4"/>
          <p:cNvCxnSpPr>
            <a:cxnSpLocks noChangeShapeType="1"/>
          </p:cNvCxnSpPr>
          <p:nvPr/>
        </p:nvCxnSpPr>
        <p:spPr bwMode="auto">
          <a:xfrm flipH="1" flipV="1">
            <a:off x="5219700" y="2349500"/>
            <a:ext cx="360363" cy="7921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755650" y="4365104"/>
            <a:ext cx="7300913" cy="11080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Functional can be systematically improved, i.e. results will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improve -on average- for all systems. Systematic improvement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200" dirty="0"/>
              <a:t>for a single given system is not possible. </a:t>
            </a:r>
          </a:p>
        </p:txBody>
      </p:sp>
      <p:cxnSp>
        <p:nvCxnSpPr>
          <p:cNvPr id="7" name="Straight Arrow Connector 8"/>
          <p:cNvCxnSpPr>
            <a:cxnSpLocks noChangeShapeType="1"/>
          </p:cNvCxnSpPr>
          <p:nvPr/>
        </p:nvCxnSpPr>
        <p:spPr bwMode="auto">
          <a:xfrm flipV="1">
            <a:off x="2771775" y="2349500"/>
            <a:ext cx="792163" cy="200501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6963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124744"/>
            <a:ext cx="683283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latin typeface="Times" pitchFamily="18" charset="0"/>
              </a:rPr>
              <a:t>The five levels of (TD)DFT</a:t>
            </a:r>
          </a:p>
          <a:p>
            <a:endParaRPr lang="en-US" sz="2400" b="1" u="sng" dirty="0">
              <a:latin typeface="Times" pitchFamily="18" charset="0"/>
            </a:endParaRPr>
          </a:p>
          <a:p>
            <a:r>
              <a:rPr lang="en-US" sz="2400" b="1" u="sng" dirty="0" smtClean="0">
                <a:latin typeface="Times" pitchFamily="18" charset="0"/>
              </a:rPr>
              <a:t>Level 1</a:t>
            </a:r>
            <a:r>
              <a:rPr lang="en-US" sz="2400" b="1" dirty="0" smtClean="0">
                <a:latin typeface="Times" pitchFamily="18" charset="0"/>
              </a:rPr>
              <a:t>: </a:t>
            </a:r>
            <a:r>
              <a:rPr lang="en-US" sz="2400" dirty="0" smtClean="0">
                <a:latin typeface="Times" pitchFamily="18" charset="0"/>
              </a:rPr>
              <a:t>Basic Theorems</a:t>
            </a:r>
          </a:p>
          <a:p>
            <a:endParaRPr lang="en-US" sz="2400" dirty="0">
              <a:latin typeface="Times" pitchFamily="18" charset="0"/>
            </a:endParaRPr>
          </a:p>
          <a:p>
            <a:r>
              <a:rPr lang="en-US" sz="2400" b="1" u="sng" dirty="0">
                <a:latin typeface="Times" pitchFamily="18" charset="0"/>
              </a:rPr>
              <a:t>Level </a:t>
            </a:r>
            <a:r>
              <a:rPr lang="en-US" sz="2400" b="1" u="sng" dirty="0" smtClean="0">
                <a:latin typeface="Times" pitchFamily="18" charset="0"/>
              </a:rPr>
              <a:t>2</a:t>
            </a:r>
            <a:r>
              <a:rPr lang="en-US" sz="2400" b="1" dirty="0" smtClean="0">
                <a:latin typeface="Times" pitchFamily="18" charset="0"/>
              </a:rPr>
              <a:t>: </a:t>
            </a:r>
            <a:r>
              <a:rPr lang="en-US" sz="2400" dirty="0" smtClean="0">
                <a:latin typeface="Times" pitchFamily="18" charset="0"/>
              </a:rPr>
              <a:t>Deduce exact features of the xc functional</a:t>
            </a:r>
            <a:endParaRPr lang="en-US" sz="2400" dirty="0">
              <a:latin typeface="Times" pitchFamily="18" charset="0"/>
            </a:endParaRPr>
          </a:p>
          <a:p>
            <a:endParaRPr lang="en-US" sz="2400" dirty="0" smtClean="0">
              <a:latin typeface="Times" pitchFamily="18" charset="0"/>
            </a:endParaRPr>
          </a:p>
          <a:p>
            <a:r>
              <a:rPr lang="en-US" sz="2400" b="1" u="sng" dirty="0" smtClean="0">
                <a:latin typeface="Times" pitchFamily="18" charset="0"/>
              </a:rPr>
              <a:t>Level </a:t>
            </a:r>
            <a:r>
              <a:rPr lang="en-US" sz="2400" b="1" u="sng" dirty="0">
                <a:latin typeface="Times" pitchFamily="18" charset="0"/>
              </a:rPr>
              <a:t>3</a:t>
            </a:r>
            <a:r>
              <a:rPr lang="en-US" sz="2400" b="1" dirty="0" smtClean="0">
                <a:latin typeface="Times" pitchFamily="18" charset="0"/>
              </a:rPr>
              <a:t>: </a:t>
            </a:r>
            <a:r>
              <a:rPr lang="en-US" sz="2400" dirty="0" smtClean="0">
                <a:latin typeface="Times" pitchFamily="18" charset="0"/>
              </a:rPr>
              <a:t>Find approximate </a:t>
            </a:r>
            <a:r>
              <a:rPr lang="en-US" sz="2400" dirty="0" err="1" smtClean="0">
                <a:latin typeface="Times" pitchFamily="18" charset="0"/>
              </a:rPr>
              <a:t>functionals</a:t>
            </a:r>
            <a:r>
              <a:rPr lang="en-US" sz="2400" dirty="0" smtClean="0">
                <a:latin typeface="Times" pitchFamily="18" charset="0"/>
              </a:rPr>
              <a:t> for</a:t>
            </a:r>
          </a:p>
          <a:p>
            <a:endParaRPr lang="en-US" sz="2400" dirty="0">
              <a:latin typeface="Times" pitchFamily="18" charset="0"/>
            </a:endParaRPr>
          </a:p>
          <a:p>
            <a:r>
              <a:rPr lang="en-US" sz="2400" b="1" u="sng" dirty="0" smtClean="0">
                <a:latin typeface="Times" pitchFamily="18" charset="0"/>
              </a:rPr>
              <a:t>Level </a:t>
            </a:r>
            <a:r>
              <a:rPr lang="en-US" sz="2400" b="1" u="sng" dirty="0">
                <a:latin typeface="Times" pitchFamily="18" charset="0"/>
              </a:rPr>
              <a:t>4</a:t>
            </a:r>
            <a:r>
              <a:rPr lang="en-US" sz="2400" b="1" dirty="0" smtClean="0">
                <a:latin typeface="Times" pitchFamily="18" charset="0"/>
              </a:rPr>
              <a:t>: </a:t>
            </a:r>
            <a:r>
              <a:rPr lang="en-US" sz="2400" dirty="0">
                <a:latin typeface="Times" pitchFamily="18" charset="0"/>
              </a:rPr>
              <a:t>Write code that solves the </a:t>
            </a:r>
            <a:r>
              <a:rPr lang="en-US" sz="2400" dirty="0" smtClean="0">
                <a:latin typeface="Times" pitchFamily="18" charset="0"/>
              </a:rPr>
              <a:t>(TD)KS </a:t>
            </a:r>
            <a:r>
              <a:rPr lang="en-US" sz="2400" dirty="0">
                <a:latin typeface="Times" pitchFamily="18" charset="0"/>
              </a:rPr>
              <a:t>equations</a:t>
            </a:r>
          </a:p>
          <a:p>
            <a:endParaRPr lang="en-US" sz="2400" dirty="0">
              <a:latin typeface="Times" pitchFamily="18" charset="0"/>
            </a:endParaRPr>
          </a:p>
          <a:p>
            <a:r>
              <a:rPr lang="en-US" sz="2400" b="1" u="sng" dirty="0" smtClean="0">
                <a:latin typeface="Times" pitchFamily="18" charset="0"/>
              </a:rPr>
              <a:t>Level 5:</a:t>
            </a:r>
            <a:r>
              <a:rPr lang="en-US" sz="2400" b="1" dirty="0" smtClean="0">
                <a:latin typeface="Times" pitchFamily="18" charset="0"/>
              </a:rPr>
              <a:t> </a:t>
            </a:r>
            <a:r>
              <a:rPr lang="en-US" sz="2400" dirty="0" smtClean="0">
                <a:latin typeface="Times" pitchFamily="18" charset="0"/>
              </a:rPr>
              <a:t>Run </a:t>
            </a:r>
            <a:r>
              <a:rPr lang="en-US" sz="2400" dirty="0">
                <a:latin typeface="Times" pitchFamily="18" charset="0"/>
              </a:rPr>
              <a:t>code </a:t>
            </a:r>
            <a:r>
              <a:rPr lang="en-US" sz="2400" dirty="0" smtClean="0">
                <a:latin typeface="Times" pitchFamily="18" charset="0"/>
              </a:rPr>
              <a:t>for interesting systems/questions</a:t>
            </a:r>
            <a:endParaRPr lang="en-US" sz="2400" dirty="0">
              <a:latin typeface="Times" pitchFamily="18" charset="0"/>
            </a:endParaRPr>
          </a:p>
          <a:p>
            <a:endParaRPr lang="en-US" sz="2400" dirty="0">
              <a:latin typeface="Times" pitchFamily="18" charset="0"/>
            </a:endParaRPr>
          </a:p>
          <a:p>
            <a:r>
              <a:rPr lang="en-US" sz="2400" dirty="0" smtClean="0">
                <a:latin typeface="Times" pitchFamily="18" charset="0"/>
              </a:rPr>
              <a:t>  </a:t>
            </a:r>
            <a:endParaRPr lang="en-US" sz="2400" dirty="0">
              <a:latin typeface="Times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62250"/>
              </p:ext>
            </p:extLst>
          </p:nvPr>
        </p:nvGraphicFramePr>
        <p:xfrm>
          <a:off x="6588224" y="3284984"/>
          <a:ext cx="20605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6" name="Equation" r:id="rId3" imgW="1057358" imgH="266694" progId="Equation.DSMT4">
                  <p:embed/>
                </p:oleObj>
              </mc:Choice>
              <mc:Fallback>
                <p:oleObj name="Equation" r:id="rId3" imgW="1057358" imgH="266694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84984"/>
                        <a:ext cx="2060575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79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339752" y="4477196"/>
            <a:ext cx="45649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0066"/>
                </a:solidFill>
                <a:latin typeface="Times New Roman" pitchFamily="18" charset="0"/>
              </a:rPr>
              <a:t>Stationary </a:t>
            </a:r>
            <a:r>
              <a:rPr lang="en-US" altLang="en-US" sz="2400" b="1" dirty="0">
                <a:solidFill>
                  <a:srgbClr val="000066"/>
                </a:solidFill>
                <a:latin typeface="Times New Roman" pitchFamily="18" charset="0"/>
              </a:rPr>
              <a:t>Schrödinger equation</a:t>
            </a:r>
            <a:endParaRPr lang="en-US" altLang="en-US" sz="2400" b="1" dirty="0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339752" y="4938861"/>
            <a:ext cx="4320480" cy="1010419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12775" y="1196752"/>
            <a:ext cx="8135938" cy="9366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en-US" sz="2400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>
            <p:extLst/>
          </p:nvPr>
        </p:nvGraphicFramePr>
        <p:xfrm>
          <a:off x="796925" y="1311052"/>
          <a:ext cx="77676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3" name="Equation" r:id="rId4" imgW="2933700" imgH="266700" progId="Equation.DSMT4">
                  <p:embed/>
                </p:oleObj>
              </mc:Choice>
              <mc:Fallback>
                <p:oleObj name="Equation" r:id="rId4" imgW="2933700" imgH="26670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311052"/>
                        <a:ext cx="7767638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00113" y="2515468"/>
            <a:ext cx="457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900" b="1">
                <a:solidFill>
                  <a:srgbClr val="000066"/>
                </a:solidFill>
                <a:latin typeface="Times New Roman" pitchFamily="18" charset="0"/>
              </a:rPr>
              <a:t>with</a:t>
            </a:r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>
            <p:extLst/>
          </p:nvPr>
        </p:nvGraphicFramePr>
        <p:xfrm>
          <a:off x="1441450" y="2277343"/>
          <a:ext cx="5867400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4" name="Equation" r:id="rId6" imgW="3486016" imgH="1133451" progId="Equation.DSMT4">
                  <p:embed/>
                </p:oleObj>
              </mc:Choice>
              <mc:Fallback>
                <p:oleObj name="Equation" r:id="rId6" imgW="3486016" imgH="1133451" progId="Equation.DSMT4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277343"/>
                        <a:ext cx="5867400" cy="192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611188" y="249239"/>
            <a:ext cx="8064500" cy="804863"/>
            <a:chOff x="385" y="157"/>
            <a:chExt cx="5080" cy="507"/>
          </a:xfrm>
        </p:grpSpPr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385" y="157"/>
              <a:ext cx="5080" cy="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just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Hamiltonian for the complete system of N</a:t>
              </a:r>
              <a:r>
                <a:rPr lang="en-US" altLang="en-US" sz="2100" b="1" baseline="-25000" dirty="0">
                  <a:solidFill>
                    <a:srgbClr val="0000CC"/>
                  </a:solidFill>
                  <a:latin typeface="Times New Roman" pitchFamily="18" charset="0"/>
                </a:rPr>
                <a:t>e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 electrons with coordinates                              	        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and </a:t>
              </a:r>
              <a:r>
                <a:rPr lang="en-US" altLang="en-US" sz="2100" b="1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baseline="-25000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nuclei with coordinates 		    </a:t>
              </a:r>
              <a:endParaRPr lang="en-US" altLang="en-US" sz="2100" b="1" dirty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36875" name="Object 11"/>
            <p:cNvGraphicFramePr>
              <a:graphicFrameLocks noChangeAspect="1"/>
            </p:cNvGraphicFramePr>
            <p:nvPr/>
          </p:nvGraphicFramePr>
          <p:xfrm>
            <a:off x="431" y="391"/>
            <a:ext cx="907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615" name="Equation" r:id="rId8" imgW="790657" imgH="228634" progId="Equation.3">
                    <p:embed/>
                  </p:oleObj>
                </mc:Choice>
                <mc:Fallback>
                  <p:oleObj name="Equation" r:id="rId8" imgW="790657" imgH="228634" progId="Equation.3">
                    <p:embed/>
                    <p:pic>
                      <p:nvPicPr>
                        <p:cNvPr id="36875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" y="391"/>
                          <a:ext cx="907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6" name="Object 12"/>
            <p:cNvGraphicFramePr>
              <a:graphicFrameLocks noChangeAspect="1"/>
            </p:cNvGraphicFramePr>
            <p:nvPr/>
          </p:nvGraphicFramePr>
          <p:xfrm>
            <a:off x="3651" y="391"/>
            <a:ext cx="1123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0616" name="Equation" r:id="rId10" imgW="980965" imgH="228634" progId="Equation.3">
                    <p:embed/>
                  </p:oleObj>
                </mc:Choice>
                <mc:Fallback>
                  <p:oleObj name="Equation" r:id="rId10" imgW="980965" imgH="228634" progId="Equation.3">
                    <p:embed/>
                    <p:pic>
                      <p:nvPicPr>
                        <p:cNvPr id="3687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391"/>
                          <a:ext cx="1123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7"/>
          <p:cNvGraphicFramePr>
            <a:graphicFrameLocks noChangeAspect="1"/>
          </p:cNvGraphicFramePr>
          <p:nvPr>
            <p:extLst/>
          </p:nvPr>
        </p:nvGraphicFramePr>
        <p:xfrm>
          <a:off x="2771775" y="5084763"/>
          <a:ext cx="348932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17" name="Equation" r:id="rId12" imgW="1285998" imgH="257247" progId="Equation.DSMT4">
                  <p:embed/>
                </p:oleObj>
              </mc:Choice>
              <mc:Fallback>
                <p:oleObj name="Equation" r:id="rId12" imgW="1285998" imgH="257247" progId="Equation.DSMT4">
                  <p:embed/>
                  <p:pic>
                    <p:nvPicPr>
                      <p:cNvPr id="1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084763"/>
                        <a:ext cx="34893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2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912466" y="4477196"/>
            <a:ext cx="52518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66"/>
                </a:solidFill>
                <a:latin typeface="Times New Roman" pitchFamily="18" charset="0"/>
              </a:rPr>
              <a:t>Time-dependent Schrödinger equation</a:t>
            </a:r>
            <a:endParaRPr lang="en-US" altLang="en-US" sz="2400" b="1" dirty="0">
              <a:solidFill>
                <a:srgbClr val="000066"/>
              </a:solidFill>
              <a:latin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>
            <p:extLst/>
          </p:nvPr>
        </p:nvGraphicFramePr>
        <p:xfrm>
          <a:off x="1659085" y="4904874"/>
          <a:ext cx="5865243" cy="1836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89" name="Equation" r:id="rId4" imgW="2921000" imgH="914400" progId="Equation.DSMT4">
                  <p:embed/>
                </p:oleObj>
              </mc:Choice>
              <mc:Fallback>
                <p:oleObj name="Equation" r:id="rId4" imgW="2921000" imgH="914400" progId="Equation.DSMT4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9085" y="4904874"/>
                        <a:ext cx="5865243" cy="18364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547664" y="4938861"/>
            <a:ext cx="6120680" cy="1802507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400">
              <a:latin typeface="Times New Roman" pitchFamily="18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12775" y="1196752"/>
            <a:ext cx="8135938" cy="9366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en-US" sz="2400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796925" y="1311052"/>
          <a:ext cx="7767638" cy="70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0" name="Equation" r:id="rId6" imgW="2933700" imgH="266700" progId="Equation.DSMT4">
                  <p:embed/>
                </p:oleObj>
              </mc:Choice>
              <mc:Fallback>
                <p:oleObj name="Equation" r:id="rId6" imgW="2933700" imgH="266700" progId="Equation.DSMT4">
                  <p:embed/>
                  <p:pic>
                    <p:nvPicPr>
                      <p:cNvPr id="368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311052"/>
                        <a:ext cx="7767638" cy="706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00113" y="2515468"/>
            <a:ext cx="4572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900" b="1">
                <a:solidFill>
                  <a:srgbClr val="000066"/>
                </a:solidFill>
                <a:latin typeface="Times New Roman" pitchFamily="18" charset="0"/>
              </a:rPr>
              <a:t>with</a:t>
            </a:r>
          </a:p>
        </p:txBody>
      </p:sp>
      <p:graphicFrame>
        <p:nvGraphicFramePr>
          <p:cNvPr id="36872" name="Object 8"/>
          <p:cNvGraphicFramePr>
            <a:graphicFrameLocks noChangeAspect="1"/>
          </p:cNvGraphicFramePr>
          <p:nvPr>
            <p:extLst/>
          </p:nvPr>
        </p:nvGraphicFramePr>
        <p:xfrm>
          <a:off x="1441450" y="2277343"/>
          <a:ext cx="5867400" cy="192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91" name="Equation" r:id="rId8" imgW="3486016" imgH="1133451" progId="Equation.DSMT4">
                  <p:embed/>
                </p:oleObj>
              </mc:Choice>
              <mc:Fallback>
                <p:oleObj name="Equation" r:id="rId8" imgW="3486016" imgH="1133451" progId="Equation.DSMT4">
                  <p:embed/>
                  <p:pic>
                    <p:nvPicPr>
                      <p:cNvPr id="3687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2277343"/>
                        <a:ext cx="5867400" cy="192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611188" y="249239"/>
            <a:ext cx="8064500" cy="804863"/>
            <a:chOff x="385" y="157"/>
            <a:chExt cx="5080" cy="507"/>
          </a:xfrm>
        </p:grpSpPr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385" y="157"/>
              <a:ext cx="5080" cy="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just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Hamiltonian for the complete system of N</a:t>
              </a:r>
              <a:r>
                <a:rPr lang="en-US" altLang="en-US" sz="2100" b="1" baseline="-25000" dirty="0">
                  <a:solidFill>
                    <a:srgbClr val="0000CC"/>
                  </a:solidFill>
                  <a:latin typeface="Times New Roman" pitchFamily="18" charset="0"/>
                </a:rPr>
                <a:t>e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</a:rPr>
                <a:t> electrons with coordinates                              	        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and </a:t>
              </a:r>
              <a:r>
                <a:rPr lang="en-US" altLang="en-US" sz="2100" b="1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baseline="-25000" dirty="0" err="1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r>
                <a:rPr lang="en-US" altLang="en-US" sz="2100" b="1" dirty="0">
                  <a:solidFill>
                    <a:srgbClr val="0000CC"/>
                  </a:solidFill>
                  <a:latin typeface="Times New Roman" pitchFamily="18" charset="0"/>
                  <a:sym typeface="Symbol" pitchFamily="18" charset="2"/>
                </a:rPr>
                <a:t> nuclei with coordinates 		    </a:t>
              </a:r>
              <a:endParaRPr lang="en-US" altLang="en-US" sz="2100" b="1" dirty="0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36875" name="Object 11"/>
            <p:cNvGraphicFramePr>
              <a:graphicFrameLocks noChangeAspect="1"/>
            </p:cNvGraphicFramePr>
            <p:nvPr/>
          </p:nvGraphicFramePr>
          <p:xfrm>
            <a:off x="431" y="391"/>
            <a:ext cx="907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92" name="Equation" r:id="rId10" imgW="790657" imgH="228634" progId="Equation.3">
                    <p:embed/>
                  </p:oleObj>
                </mc:Choice>
                <mc:Fallback>
                  <p:oleObj name="Equation" r:id="rId10" imgW="790657" imgH="228634" progId="Equation.3">
                    <p:embed/>
                    <p:pic>
                      <p:nvPicPr>
                        <p:cNvPr id="36875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" y="391"/>
                          <a:ext cx="907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6" name="Object 12"/>
            <p:cNvGraphicFramePr>
              <a:graphicFrameLocks noChangeAspect="1"/>
            </p:cNvGraphicFramePr>
            <p:nvPr/>
          </p:nvGraphicFramePr>
          <p:xfrm>
            <a:off x="3651" y="391"/>
            <a:ext cx="1123" cy="2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593" name="Equation" r:id="rId12" imgW="980965" imgH="228634" progId="Equation.3">
                    <p:embed/>
                  </p:oleObj>
                </mc:Choice>
                <mc:Fallback>
                  <p:oleObj name="Equation" r:id="rId12" imgW="980965" imgH="228634" progId="Equation.3">
                    <p:embed/>
                    <p:pic>
                      <p:nvPicPr>
                        <p:cNvPr id="3687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1" y="391"/>
                          <a:ext cx="1123" cy="2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755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0850" y="328613"/>
            <a:ext cx="5510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 dirty="0">
                <a:solidFill>
                  <a:srgbClr val="000066"/>
                </a:solidFill>
                <a:cs typeface="Times" charset="0"/>
              </a:rPr>
              <a:t>Born-Oppenheimer approximation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50850" y="2780928"/>
            <a:ext cx="6784980" cy="477838"/>
            <a:chOff x="385" y="1933"/>
            <a:chExt cx="4274" cy="301"/>
          </a:xfrm>
        </p:grpSpPr>
        <p:graphicFrame>
          <p:nvGraphicFramePr>
            <p:cNvPr id="411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7220182"/>
                </p:ext>
              </p:extLst>
            </p:nvPr>
          </p:nvGraphicFramePr>
          <p:xfrm>
            <a:off x="4374" y="1933"/>
            <a:ext cx="285" cy="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71" name="Equation" r:id="rId4" imgW="190578" imgH="219186" progId="Equation.3">
                    <p:embed/>
                  </p:oleObj>
                </mc:Choice>
                <mc:Fallback>
                  <p:oleObj name="Equation" r:id="rId4" imgW="190578" imgH="219186" progId="Equation.3">
                    <p:embed/>
                    <p:pic>
                      <p:nvPicPr>
                        <p:cNvPr id="411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4" y="1933"/>
                          <a:ext cx="285" cy="3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1" name="Text Box 5"/>
            <p:cNvSpPr txBox="1">
              <a:spLocks noChangeArrowheads="1"/>
            </p:cNvSpPr>
            <p:nvPr/>
          </p:nvSpPr>
          <p:spPr bwMode="auto">
            <a:xfrm>
              <a:off x="385" y="1946"/>
              <a:ext cx="402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 smtClean="0">
                  <a:solidFill>
                    <a:srgbClr val="000066"/>
                  </a:solidFill>
                  <a:cs typeface="Times" charset="0"/>
                </a:rPr>
                <a:t>To be solved for </a:t>
              </a:r>
              <a:r>
                <a:rPr lang="en-US" altLang="en-US" sz="2400" b="1" dirty="0">
                  <a:solidFill>
                    <a:srgbClr val="000066"/>
                  </a:solidFill>
                  <a:cs typeface="Times" charset="0"/>
                </a:rPr>
                <a:t>each fixed nuclear configuration</a:t>
              </a:r>
              <a:endParaRPr lang="en-GB" altLang="en-US" sz="2400" b="1" dirty="0">
                <a:solidFill>
                  <a:srgbClr val="000066"/>
                </a:solidFill>
                <a:cs typeface="Times" charset="0"/>
              </a:endParaRPr>
            </a:p>
          </p:txBody>
        </p:sp>
      </p:grpSp>
      <p:grpSp>
        <p:nvGrpSpPr>
          <p:cNvPr id="4100" name="Group 6"/>
          <p:cNvGrpSpPr>
            <a:grpSpLocks/>
          </p:cNvGrpSpPr>
          <p:nvPr/>
        </p:nvGrpSpPr>
        <p:grpSpPr bwMode="auto">
          <a:xfrm>
            <a:off x="309564" y="1989140"/>
            <a:ext cx="8670925" cy="700088"/>
            <a:chOff x="195" y="1352"/>
            <a:chExt cx="5462" cy="441"/>
          </a:xfrm>
        </p:grpSpPr>
        <p:graphicFrame>
          <p:nvGraphicFramePr>
            <p:cNvPr id="4108" name="Object 7"/>
            <p:cNvGraphicFramePr>
              <a:graphicFrameLocks noChangeAspect="1"/>
            </p:cNvGraphicFramePr>
            <p:nvPr>
              <p:extLst/>
            </p:nvPr>
          </p:nvGraphicFramePr>
          <p:xfrm>
            <a:off x="195" y="1352"/>
            <a:ext cx="5462" cy="4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72" name="Equation" r:id="rId6" imgW="3835080" imgH="304560" progId="Equation.DSMT4">
                    <p:embed/>
                  </p:oleObj>
                </mc:Choice>
                <mc:Fallback>
                  <p:oleObj name="Equation" r:id="rId6" imgW="3835080" imgH="304560" progId="Equation.DSMT4">
                    <p:embed/>
                    <p:pic>
                      <p:nvPicPr>
                        <p:cNvPr id="4108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" y="1352"/>
                          <a:ext cx="5462" cy="4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CC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9" name="Object 8"/>
            <p:cNvGraphicFramePr>
              <a:graphicFrameLocks noChangeAspect="1"/>
            </p:cNvGraphicFramePr>
            <p:nvPr>
              <p:extLst/>
            </p:nvPr>
          </p:nvGraphicFramePr>
          <p:xfrm>
            <a:off x="4258" y="1375"/>
            <a:ext cx="709" cy="3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873" name="Equation" r:id="rId8" imgW="533160" imgH="279360" progId="Equation.DSMT4">
                    <p:embed/>
                  </p:oleObj>
                </mc:Choice>
                <mc:Fallback>
                  <p:oleObj name="Equation" r:id="rId8" imgW="533160" imgH="279360" progId="Equation.DSMT4">
                    <p:embed/>
                    <p:pic>
                      <p:nvPicPr>
                        <p:cNvPr id="4109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8" y="1375"/>
                          <a:ext cx="709" cy="3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1" name="Text Box 9"/>
          <p:cNvSpPr txBox="1">
            <a:spLocks noChangeArrowheads="1"/>
          </p:cNvSpPr>
          <p:nvPr/>
        </p:nvSpPr>
        <p:spPr bwMode="auto">
          <a:xfrm>
            <a:off x="450850" y="1268413"/>
            <a:ext cx="67847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solidFill>
                  <a:srgbClr val="000066"/>
                </a:solidFill>
                <a:cs typeface="Times" charset="0"/>
              </a:rPr>
              <a:t>Neglect nuclear kinetic energy in full Hamiltonian</a:t>
            </a:r>
            <a:endParaRPr lang="en-GB" altLang="en-US" sz="2400" b="1" dirty="0">
              <a:solidFill>
                <a:srgbClr val="000066"/>
              </a:solidFill>
              <a:cs typeface="Times" charset="0"/>
            </a:endParaRPr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 rot="203160">
            <a:off x="3158514" y="4614797"/>
            <a:ext cx="2438122" cy="975301"/>
          </a:xfrm>
          <a:custGeom>
            <a:avLst/>
            <a:gdLst>
              <a:gd name="T0" fmla="*/ 0 w 3719"/>
              <a:gd name="T1" fmla="*/ 0 h 2064"/>
              <a:gd name="T2" fmla="*/ 2147483647 w 3719"/>
              <a:gd name="T3" fmla="*/ 2147483647 h 2064"/>
              <a:gd name="T4" fmla="*/ 2147483647 w 3719"/>
              <a:gd name="T5" fmla="*/ 2147483647 h 2064"/>
              <a:gd name="T6" fmla="*/ 2147483647 w 3719"/>
              <a:gd name="T7" fmla="*/ 2147483647 h 2064"/>
              <a:gd name="T8" fmla="*/ 2147483647 w 3719"/>
              <a:gd name="T9" fmla="*/ 2147483647 h 20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719"/>
              <a:gd name="T16" fmla="*/ 0 h 2064"/>
              <a:gd name="T17" fmla="*/ 3719 w 3719"/>
              <a:gd name="T18" fmla="*/ 2064 h 20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719" h="2064">
                <a:moveTo>
                  <a:pt x="0" y="0"/>
                </a:moveTo>
                <a:cubicBezTo>
                  <a:pt x="162" y="919"/>
                  <a:pt x="325" y="1838"/>
                  <a:pt x="544" y="1951"/>
                </a:cubicBezTo>
                <a:cubicBezTo>
                  <a:pt x="763" y="2064"/>
                  <a:pt x="998" y="756"/>
                  <a:pt x="1315" y="680"/>
                </a:cubicBezTo>
                <a:cubicBezTo>
                  <a:pt x="1632" y="604"/>
                  <a:pt x="2048" y="1459"/>
                  <a:pt x="2449" y="1497"/>
                </a:cubicBezTo>
                <a:cubicBezTo>
                  <a:pt x="2850" y="1535"/>
                  <a:pt x="3507" y="1005"/>
                  <a:pt x="3719" y="907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3261450" y="4111599"/>
            <a:ext cx="2361859" cy="653557"/>
          </a:xfrm>
          <a:custGeom>
            <a:avLst/>
            <a:gdLst>
              <a:gd name="T0" fmla="*/ 0 w 1496"/>
              <a:gd name="T1" fmla="*/ 0 h 1512"/>
              <a:gd name="T2" fmla="*/ 2147483647 w 1496"/>
              <a:gd name="T3" fmla="*/ 2147483647 h 1512"/>
              <a:gd name="T4" fmla="*/ 2147483647 w 1496"/>
              <a:gd name="T5" fmla="*/ 2147483647 h 1512"/>
              <a:gd name="T6" fmla="*/ 2147483647 w 1496"/>
              <a:gd name="T7" fmla="*/ 2147483647 h 1512"/>
              <a:gd name="T8" fmla="*/ 0 60000 65536"/>
              <a:gd name="T9" fmla="*/ 0 60000 65536"/>
              <a:gd name="T10" fmla="*/ 0 60000 65536"/>
              <a:gd name="T11" fmla="*/ 0 60000 65536"/>
              <a:gd name="T12" fmla="*/ 0 w 1496"/>
              <a:gd name="T13" fmla="*/ 0 h 1512"/>
              <a:gd name="T14" fmla="*/ 1496 w 1496"/>
              <a:gd name="T15" fmla="*/ 1512 h 15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" h="1512">
                <a:moveTo>
                  <a:pt x="0" y="0"/>
                </a:moveTo>
                <a:cubicBezTo>
                  <a:pt x="105" y="650"/>
                  <a:pt x="211" y="1300"/>
                  <a:pt x="362" y="1406"/>
                </a:cubicBezTo>
                <a:cubicBezTo>
                  <a:pt x="513" y="1512"/>
                  <a:pt x="718" y="847"/>
                  <a:pt x="907" y="635"/>
                </a:cubicBezTo>
                <a:cubicBezTo>
                  <a:pt x="1096" y="423"/>
                  <a:pt x="1296" y="279"/>
                  <a:pt x="1496" y="136"/>
                </a:cubicBezTo>
              </a:path>
            </a:pathLst>
          </a:custGeom>
          <a:noFill/>
          <a:ln w="38100" cmpd="sng">
            <a:solidFill>
              <a:srgbClr val="4C46C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76651" y="4074119"/>
            <a:ext cx="2491470" cy="14851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471182" y="4935625"/>
            <a:ext cx="58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J=0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56055" y="4256776"/>
            <a:ext cx="587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3015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J=1</a:t>
            </a:r>
            <a:endParaRPr lang="en-US" sz="2000" b="1" dirty="0">
              <a:solidFill>
                <a:srgbClr val="3015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607846"/>
              </p:ext>
            </p:extLst>
          </p:nvPr>
        </p:nvGraphicFramePr>
        <p:xfrm>
          <a:off x="2203591" y="3861048"/>
          <a:ext cx="92824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4" name="Equation" r:id="rId10" imgW="533160" imgH="279360" progId="Equation.DSMT4">
                  <p:embed/>
                </p:oleObj>
              </mc:Choice>
              <mc:Fallback>
                <p:oleObj name="Equation" r:id="rId10" imgW="533160" imgH="279360" progId="Equation.DSMT4">
                  <p:embed/>
                  <p:pic>
                    <p:nvPicPr>
                      <p:cNvPr id="410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591" y="3861048"/>
                        <a:ext cx="928248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307044"/>
              </p:ext>
            </p:extLst>
          </p:nvPr>
        </p:nvGraphicFramePr>
        <p:xfrm>
          <a:off x="4364039" y="5603329"/>
          <a:ext cx="281248" cy="425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75" name="Equation" r:id="rId12" imgW="164880" imgH="241200" progId="Equation.DSMT4">
                  <p:embed/>
                </p:oleObj>
              </mc:Choice>
              <mc:Fallback>
                <p:oleObj name="Equation" r:id="rId12" imgW="164880" imgH="241200" progId="Equation.DSMT4">
                  <p:embed/>
                  <p:pic>
                    <p:nvPicPr>
                      <p:cNvPr id="1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9" y="5603329"/>
                        <a:ext cx="281248" cy="4254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305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791311"/>
              </p:ext>
            </p:extLst>
          </p:nvPr>
        </p:nvGraphicFramePr>
        <p:xfrm>
          <a:off x="1116013" y="1558454"/>
          <a:ext cx="46736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3" name="Equation" r:id="rId4" imgW="1781070" imgH="266694" progId="Equation.3">
                  <p:embed/>
                </p:oleObj>
              </mc:Choice>
              <mc:Fallback>
                <p:oleObj name="Equation" r:id="rId4" imgW="1781070" imgH="266694" progId="Equation.3">
                  <p:embed/>
                  <p:pic>
                    <p:nvPicPr>
                      <p:cNvPr id="41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558454"/>
                        <a:ext cx="4673600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11"/>
          <p:cNvSpPr txBox="1">
            <a:spLocks noChangeArrowheads="1"/>
          </p:cNvSpPr>
          <p:nvPr/>
        </p:nvSpPr>
        <p:spPr bwMode="auto">
          <a:xfrm>
            <a:off x="251520" y="764704"/>
            <a:ext cx="89135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u="sng" dirty="0" smtClean="0">
                <a:solidFill>
                  <a:srgbClr val="000066"/>
                </a:solidFill>
              </a:rPr>
              <a:t>Adiabatic approximation</a:t>
            </a:r>
            <a:r>
              <a:rPr lang="en-GB" altLang="en-US" sz="2400" b="1" dirty="0" smtClean="0">
                <a:solidFill>
                  <a:srgbClr val="000066"/>
                </a:solidFill>
              </a:rPr>
              <a:t> </a:t>
            </a:r>
            <a:r>
              <a:rPr lang="en-GB" altLang="en-US" sz="2400" b="1" dirty="0">
                <a:solidFill>
                  <a:srgbClr val="000066"/>
                </a:solidFill>
              </a:rPr>
              <a:t>for the complete molecular wave function:</a:t>
            </a:r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1174925" y="2780928"/>
            <a:ext cx="81496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solidFill>
                  <a:srgbClr val="000066"/>
                </a:solidFill>
              </a:rPr>
              <a:t>find </a:t>
            </a:r>
            <a:r>
              <a:rPr lang="en-GB" altLang="en-US" sz="2400" b="1" dirty="0">
                <a:solidFill>
                  <a:srgbClr val="000066"/>
                </a:solidFill>
              </a:rPr>
              <a:t>best </a:t>
            </a:r>
            <a:r>
              <a:rPr lang="el-GR" altLang="en-US" sz="2400" b="1" dirty="0">
                <a:solidFill>
                  <a:srgbClr val="000066"/>
                </a:solidFill>
                <a:cs typeface="Times" charset="0"/>
              </a:rPr>
              <a:t>χ</a:t>
            </a:r>
            <a:r>
              <a:rPr lang="en-US" altLang="en-US" sz="2400" b="1" baseline="30000" dirty="0">
                <a:solidFill>
                  <a:srgbClr val="000066"/>
                </a:solidFill>
                <a:cs typeface="Times" charset="0"/>
              </a:rPr>
              <a:t>BO</a:t>
            </a:r>
            <a:r>
              <a:rPr lang="en-GB" altLang="en-US" sz="2400" b="1" dirty="0">
                <a:solidFill>
                  <a:srgbClr val="000066"/>
                </a:solidFill>
              </a:rPr>
              <a:t> </a:t>
            </a:r>
            <a:r>
              <a:rPr lang="en-US" altLang="en-US" sz="2400" b="1" dirty="0">
                <a:solidFill>
                  <a:srgbClr val="000066"/>
                </a:solidFill>
                <a:cs typeface="Times" charset="0"/>
              </a:rPr>
              <a:t>  by minimizing    &lt;</a:t>
            </a:r>
            <a:r>
              <a:rPr lang="el-GR" altLang="en-US" sz="2400" b="1" dirty="0">
                <a:solidFill>
                  <a:srgbClr val="000066"/>
                </a:solidFill>
                <a:cs typeface="Times" charset="0"/>
              </a:rPr>
              <a:t>Ψ</a:t>
            </a:r>
            <a:r>
              <a:rPr lang="en-US" altLang="en-US" sz="2400" b="1" baseline="30000" dirty="0">
                <a:solidFill>
                  <a:srgbClr val="000066"/>
                </a:solidFill>
                <a:cs typeface="Times" charset="0"/>
              </a:rPr>
              <a:t>BO</a:t>
            </a:r>
            <a:r>
              <a:rPr lang="en-US" altLang="en-US" sz="2400" b="1" dirty="0">
                <a:solidFill>
                  <a:srgbClr val="000066"/>
                </a:solidFill>
                <a:cs typeface="Times" charset="0"/>
              </a:rPr>
              <a:t> | H | </a:t>
            </a:r>
            <a:r>
              <a:rPr lang="el-GR" altLang="en-US" sz="2400" b="1" dirty="0">
                <a:solidFill>
                  <a:srgbClr val="000066"/>
                </a:solidFill>
                <a:cs typeface="Times" charset="0"/>
              </a:rPr>
              <a:t>Ψ</a:t>
            </a:r>
            <a:r>
              <a:rPr lang="en-US" altLang="en-US" sz="2400" b="1" baseline="30000" dirty="0">
                <a:solidFill>
                  <a:srgbClr val="000066"/>
                </a:solidFill>
                <a:cs typeface="Times" charset="0"/>
              </a:rPr>
              <a:t>BO</a:t>
            </a:r>
            <a:r>
              <a:rPr lang="en-US" altLang="en-US" sz="2400" b="1" dirty="0">
                <a:solidFill>
                  <a:srgbClr val="000066"/>
                </a:solidFill>
                <a:cs typeface="Times" charset="0"/>
              </a:rPr>
              <a:t> &gt;  w.r.t.  </a:t>
            </a:r>
            <a:r>
              <a:rPr lang="el-GR" altLang="en-US" sz="2400" b="1" dirty="0">
                <a:solidFill>
                  <a:srgbClr val="000066"/>
                </a:solidFill>
                <a:cs typeface="Times" charset="0"/>
              </a:rPr>
              <a:t>χ</a:t>
            </a:r>
            <a:r>
              <a:rPr lang="en-US" altLang="en-US" sz="2400" b="1" baseline="30000" dirty="0">
                <a:solidFill>
                  <a:srgbClr val="000066"/>
                </a:solidFill>
                <a:cs typeface="Times" charset="0"/>
              </a:rPr>
              <a:t>BO </a:t>
            </a:r>
            <a:endParaRPr lang="el-GR" altLang="en-US" sz="2400" b="1" dirty="0">
              <a:solidFill>
                <a:srgbClr val="000066"/>
              </a:solidFill>
              <a:cs typeface="Times" charset="0"/>
            </a:endParaRPr>
          </a:p>
        </p:txBody>
      </p:sp>
      <p:grpSp>
        <p:nvGrpSpPr>
          <p:cNvPr id="4105" name="Group 13"/>
          <p:cNvGrpSpPr>
            <a:grpSpLocks/>
          </p:cNvGrpSpPr>
          <p:nvPr/>
        </p:nvGrpSpPr>
        <p:grpSpPr bwMode="auto">
          <a:xfrm>
            <a:off x="1319213" y="2134717"/>
            <a:ext cx="5395912" cy="600075"/>
            <a:chOff x="786" y="3430"/>
            <a:chExt cx="2820" cy="378"/>
          </a:xfrm>
        </p:grpSpPr>
        <p:sp>
          <p:nvSpPr>
            <p:cNvPr id="4106" name="Freeform 14"/>
            <p:cNvSpPr>
              <a:spLocks/>
            </p:cNvSpPr>
            <p:nvPr/>
          </p:nvSpPr>
          <p:spPr bwMode="auto">
            <a:xfrm>
              <a:off x="786" y="3430"/>
              <a:ext cx="2820" cy="363"/>
            </a:xfrm>
            <a:custGeom>
              <a:avLst/>
              <a:gdLst>
                <a:gd name="T0" fmla="*/ 7 w 2910"/>
                <a:gd name="T1" fmla="*/ 0 h 318"/>
                <a:gd name="T2" fmla="*/ 65 w 2910"/>
                <a:gd name="T3" fmla="*/ 301559 h 318"/>
                <a:gd name="T4" fmla="*/ 385 w 2910"/>
                <a:gd name="T5" fmla="*/ 301559 h 318"/>
                <a:gd name="T6" fmla="*/ 500 w 2910"/>
                <a:gd name="T7" fmla="*/ 525484 h 3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10"/>
                <a:gd name="T13" fmla="*/ 0 h 318"/>
                <a:gd name="T14" fmla="*/ 2910 w 2910"/>
                <a:gd name="T15" fmla="*/ 318 h 3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10" h="318">
                  <a:moveTo>
                    <a:pt x="7" y="0"/>
                  </a:moveTo>
                  <a:cubicBezTo>
                    <a:pt x="3" y="76"/>
                    <a:pt x="0" y="152"/>
                    <a:pt x="370" y="182"/>
                  </a:cubicBezTo>
                  <a:cubicBezTo>
                    <a:pt x="740" y="212"/>
                    <a:pt x="1807" y="159"/>
                    <a:pt x="2230" y="182"/>
                  </a:cubicBezTo>
                  <a:cubicBezTo>
                    <a:pt x="2653" y="205"/>
                    <a:pt x="2781" y="261"/>
                    <a:pt x="2910" y="318"/>
                  </a:cubicBezTo>
                </a:path>
              </a:pathLst>
            </a:custGeom>
            <a:noFill/>
            <a:ln w="28575">
              <a:solidFill>
                <a:srgbClr val="000066"/>
              </a:solidFill>
              <a:round/>
              <a:headEnd/>
              <a:tailEnd type="arrow" w="med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5"/>
            <p:cNvSpPr>
              <a:spLocks/>
            </p:cNvSpPr>
            <p:nvPr/>
          </p:nvSpPr>
          <p:spPr bwMode="auto">
            <a:xfrm>
              <a:off x="2781" y="3627"/>
              <a:ext cx="349" cy="181"/>
            </a:xfrm>
            <a:custGeom>
              <a:avLst/>
              <a:gdLst>
                <a:gd name="T0" fmla="*/ 0 w 485"/>
                <a:gd name="T1" fmla="*/ 0 h 181"/>
                <a:gd name="T2" fmla="*/ 1 w 485"/>
                <a:gd name="T3" fmla="*/ 90 h 181"/>
                <a:gd name="T4" fmla="*/ 1 w 485"/>
                <a:gd name="T5" fmla="*/ 181 h 181"/>
                <a:gd name="T6" fmla="*/ 0 60000 65536"/>
                <a:gd name="T7" fmla="*/ 0 60000 65536"/>
                <a:gd name="T8" fmla="*/ 0 60000 65536"/>
                <a:gd name="T9" fmla="*/ 0 w 485"/>
                <a:gd name="T10" fmla="*/ 0 h 181"/>
                <a:gd name="T11" fmla="*/ 485 w 485"/>
                <a:gd name="T12" fmla="*/ 181 h 1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5" h="181">
                  <a:moveTo>
                    <a:pt x="0" y="0"/>
                  </a:moveTo>
                  <a:cubicBezTo>
                    <a:pt x="166" y="30"/>
                    <a:pt x="333" y="60"/>
                    <a:pt x="409" y="90"/>
                  </a:cubicBezTo>
                  <a:cubicBezTo>
                    <a:pt x="485" y="120"/>
                    <a:pt x="469" y="150"/>
                    <a:pt x="454" y="181"/>
                  </a:cubicBezTo>
                </a:path>
              </a:pathLst>
            </a:custGeom>
            <a:noFill/>
            <a:ln w="28575">
              <a:solidFill>
                <a:srgbClr val="000066"/>
              </a:solidFill>
              <a:round/>
              <a:headEnd/>
              <a:tailEnd type="arrow" w="lg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7556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0850" y="115888"/>
            <a:ext cx="2801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>
                <a:solidFill>
                  <a:srgbClr val="000066"/>
                </a:solidFill>
                <a:cs typeface="Times" charset="0"/>
              </a:rPr>
              <a:t>Nuclear equation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66725" y="2214563"/>
          <a:ext cx="59055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9" name="Equation" r:id="rId4" imgW="2962331" imgH="419207" progId="Equation.3">
                  <p:embed/>
                </p:oleObj>
              </mc:Choice>
              <mc:Fallback>
                <p:oleObj name="Equation" r:id="rId4" imgW="2962331" imgH="419207" progId="Equation.3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14563"/>
                        <a:ext cx="59055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5"/>
          <p:cNvGraphicFramePr>
            <a:graphicFrameLocks noChangeAspect="1"/>
          </p:cNvGraphicFramePr>
          <p:nvPr>
            <p:extLst/>
          </p:nvPr>
        </p:nvGraphicFramePr>
        <p:xfrm>
          <a:off x="1619672" y="730845"/>
          <a:ext cx="6167438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0" name="Equation" r:id="rId6" imgW="3098520" imgH="482400" progId="Equation.DSMT4">
                  <p:embed/>
                </p:oleObj>
              </mc:Choice>
              <mc:Fallback>
                <p:oleObj name="Equation" r:id="rId6" imgW="3098520" imgH="482400" progId="Equation.DSMT4">
                  <p:embed/>
                  <p:pic>
                    <p:nvPicPr>
                      <p:cNvPr id="51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730845"/>
                        <a:ext cx="6167438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8" name="Object 6"/>
          <p:cNvGraphicFramePr>
            <a:graphicFrameLocks noChangeAspect="1"/>
          </p:cNvGraphicFramePr>
          <p:nvPr/>
        </p:nvGraphicFramePr>
        <p:xfrm>
          <a:off x="4747914" y="989013"/>
          <a:ext cx="9763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1" name="Equation" r:id="rId8" imgW="523955" imgH="228634" progId="Equation.3">
                  <p:embed/>
                </p:oleObj>
              </mc:Choice>
              <mc:Fallback>
                <p:oleObj name="Equation" r:id="rId8" imgW="523955" imgH="228634" progId="Equation.3">
                  <p:embed/>
                  <p:pic>
                    <p:nvPicPr>
                      <p:cNvPr id="51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914" y="989013"/>
                        <a:ext cx="9763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9" name="Object 7"/>
          <p:cNvGraphicFramePr>
            <a:graphicFrameLocks noChangeAspect="1"/>
          </p:cNvGraphicFramePr>
          <p:nvPr/>
        </p:nvGraphicFramePr>
        <p:xfrm>
          <a:off x="6764039" y="989013"/>
          <a:ext cx="9763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2" name="Equation" r:id="rId10" imgW="523955" imgH="228634" progId="Equation.3">
                  <p:embed/>
                </p:oleObj>
              </mc:Choice>
              <mc:Fallback>
                <p:oleObj name="Equation" r:id="rId10" imgW="523955" imgH="228634" progId="Equation.3">
                  <p:embed/>
                  <p:pic>
                    <p:nvPicPr>
                      <p:cNvPr id="51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4039" y="989013"/>
                        <a:ext cx="9763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Freeform 8"/>
          <p:cNvSpPr>
            <a:spLocks/>
          </p:cNvSpPr>
          <p:nvPr/>
        </p:nvSpPr>
        <p:spPr bwMode="auto">
          <a:xfrm>
            <a:off x="4859338" y="1487488"/>
            <a:ext cx="1955800" cy="2089150"/>
          </a:xfrm>
          <a:custGeom>
            <a:avLst/>
            <a:gdLst>
              <a:gd name="T0" fmla="*/ 2147483647 w 1232"/>
              <a:gd name="T1" fmla="*/ 0 h 1452"/>
              <a:gd name="T2" fmla="*/ 2147483647 w 1232"/>
              <a:gd name="T3" fmla="*/ 2147483647 h 1452"/>
              <a:gd name="T4" fmla="*/ 2147483647 w 1232"/>
              <a:gd name="T5" fmla="*/ 2147483647 h 1452"/>
              <a:gd name="T6" fmla="*/ 2147483647 w 1232"/>
              <a:gd name="T7" fmla="*/ 2147483647 h 1452"/>
              <a:gd name="T8" fmla="*/ 2147483647 w 1232"/>
              <a:gd name="T9" fmla="*/ 2147483647 h 1452"/>
              <a:gd name="T10" fmla="*/ 0 w 1232"/>
              <a:gd name="T11" fmla="*/ 2147483647 h 14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2"/>
              <a:gd name="T19" fmla="*/ 0 h 1452"/>
              <a:gd name="T20" fmla="*/ 1232 w 1232"/>
              <a:gd name="T21" fmla="*/ 1452 h 14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2" h="1452">
                <a:moveTo>
                  <a:pt x="136" y="0"/>
                </a:moveTo>
                <a:cubicBezTo>
                  <a:pt x="117" y="61"/>
                  <a:pt x="98" y="122"/>
                  <a:pt x="136" y="182"/>
                </a:cubicBezTo>
                <a:cubicBezTo>
                  <a:pt x="174" y="242"/>
                  <a:pt x="196" y="303"/>
                  <a:pt x="362" y="363"/>
                </a:cubicBezTo>
                <a:cubicBezTo>
                  <a:pt x="528" y="423"/>
                  <a:pt x="1036" y="417"/>
                  <a:pt x="1134" y="545"/>
                </a:cubicBezTo>
                <a:cubicBezTo>
                  <a:pt x="1232" y="673"/>
                  <a:pt x="1141" y="983"/>
                  <a:pt x="952" y="1134"/>
                </a:cubicBezTo>
                <a:cubicBezTo>
                  <a:pt x="763" y="1285"/>
                  <a:pt x="381" y="1368"/>
                  <a:pt x="0" y="1452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1187624" y="3501008"/>
            <a:ext cx="4484687" cy="985838"/>
            <a:chOff x="2096" y="2446"/>
            <a:chExt cx="2825" cy="621"/>
          </a:xfrm>
        </p:grpSpPr>
        <p:sp>
          <p:nvSpPr>
            <p:cNvPr id="5134" name="Text Box 10"/>
            <p:cNvSpPr txBox="1">
              <a:spLocks noChangeArrowheads="1"/>
            </p:cNvSpPr>
            <p:nvPr/>
          </p:nvSpPr>
          <p:spPr bwMode="auto">
            <a:xfrm>
              <a:off x="2096" y="2446"/>
              <a:ext cx="106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 dirty="0">
                  <a:solidFill>
                    <a:srgbClr val="008000"/>
                  </a:solidFill>
                </a:rPr>
                <a:t>Berry connection</a:t>
              </a:r>
            </a:p>
          </p:txBody>
        </p:sp>
        <p:graphicFrame>
          <p:nvGraphicFramePr>
            <p:cNvPr id="5135" name="Object 11"/>
            <p:cNvGraphicFramePr>
              <a:graphicFrameLocks noChangeAspect="1"/>
            </p:cNvGraphicFramePr>
            <p:nvPr/>
          </p:nvGraphicFramePr>
          <p:xfrm>
            <a:off x="2177" y="2687"/>
            <a:ext cx="2676" cy="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03" name="Equation" r:id="rId12" imgW="2352805" imgH="295307" progId="Equation.3">
                    <p:embed/>
                  </p:oleObj>
                </mc:Choice>
                <mc:Fallback>
                  <p:oleObj name="Equation" r:id="rId12" imgW="2352805" imgH="295307" progId="Equation.3">
                    <p:embed/>
                    <p:pic>
                      <p:nvPicPr>
                        <p:cNvPr id="5135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7" y="2687"/>
                          <a:ext cx="2676" cy="3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Rectangle 12"/>
            <p:cNvSpPr>
              <a:spLocks noChangeArrowheads="1"/>
            </p:cNvSpPr>
            <p:nvPr/>
          </p:nvSpPr>
          <p:spPr bwMode="auto">
            <a:xfrm>
              <a:off x="2109" y="2659"/>
              <a:ext cx="2812" cy="408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de-DE" altLang="en-US"/>
            </a:p>
          </p:txBody>
        </p:sp>
      </p:grpSp>
      <p:grpSp>
        <p:nvGrpSpPr>
          <p:cNvPr id="5127" name="Group 13"/>
          <p:cNvGrpSpPr>
            <a:grpSpLocks/>
          </p:cNvGrpSpPr>
          <p:nvPr/>
        </p:nvGrpSpPr>
        <p:grpSpPr bwMode="auto">
          <a:xfrm>
            <a:off x="1295523" y="4814416"/>
            <a:ext cx="4932363" cy="555625"/>
            <a:chOff x="2200" y="3158"/>
            <a:chExt cx="3107" cy="350"/>
          </a:xfrm>
        </p:grpSpPr>
        <p:graphicFrame>
          <p:nvGraphicFramePr>
            <p:cNvPr id="5132" name="Object 14"/>
            <p:cNvGraphicFramePr>
              <a:graphicFrameLocks noChangeAspect="1"/>
            </p:cNvGraphicFramePr>
            <p:nvPr/>
          </p:nvGraphicFramePr>
          <p:xfrm>
            <a:off x="2200" y="3158"/>
            <a:ext cx="1784" cy="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04" name="Equation" r:id="rId14" imgW="1562148" imgH="295307" progId="Equation.3">
                    <p:embed/>
                  </p:oleObj>
                </mc:Choice>
                <mc:Fallback>
                  <p:oleObj name="Equation" r:id="rId14" imgW="1562148" imgH="295307" progId="Equation.3">
                    <p:embed/>
                    <p:pic>
                      <p:nvPicPr>
                        <p:cNvPr id="5132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3158"/>
                          <a:ext cx="1784" cy="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3" name="Text Box 15"/>
            <p:cNvSpPr txBox="1">
              <a:spLocks noChangeArrowheads="1"/>
            </p:cNvSpPr>
            <p:nvPr/>
          </p:nvSpPr>
          <p:spPr bwMode="auto">
            <a:xfrm>
              <a:off x="4059" y="3236"/>
              <a:ext cx="124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b="1" dirty="0">
                  <a:solidFill>
                    <a:srgbClr val="008000"/>
                  </a:solidFill>
                </a:rPr>
                <a:t>is a geometric phase</a:t>
              </a:r>
            </a:p>
          </p:txBody>
        </p:sp>
      </p:grp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1331342" y="5457031"/>
            <a:ext cx="60276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008000"/>
                </a:solidFill>
              </a:rPr>
              <a:t>c</a:t>
            </a:r>
            <a:r>
              <a:rPr lang="en-GB" altLang="en-US" sz="1800" b="1" dirty="0" smtClean="0">
                <a:solidFill>
                  <a:srgbClr val="008000"/>
                </a:solidFill>
              </a:rPr>
              <a:t>orresponding to interesting topological features of molecules</a:t>
            </a:r>
            <a:endParaRPr lang="en-GB" altLang="en-US" sz="1800" b="1" dirty="0">
              <a:solidFill>
                <a:srgbClr val="008000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2809404" y="6032321"/>
            <a:ext cx="608307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C00000"/>
                </a:solidFill>
              </a:rPr>
              <a:t>expansion of                      to second order around equilibrium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solidFill>
                  <a:srgbClr val="C00000"/>
                </a:solidFill>
              </a:rPr>
              <a:t>p</a:t>
            </a:r>
            <a:r>
              <a:rPr lang="en-GB" altLang="en-US" sz="1800" b="1" dirty="0" smtClean="0">
                <a:solidFill>
                  <a:srgbClr val="C00000"/>
                </a:solidFill>
              </a:rPr>
              <a:t>ositions yields phonon spectrum </a:t>
            </a:r>
            <a:endParaRPr lang="en-GB" altLang="en-US" sz="1800" b="1" dirty="0">
              <a:solidFill>
                <a:srgbClr val="C00000"/>
              </a:solidFill>
            </a:endParaRPr>
          </a:p>
        </p:txBody>
      </p:sp>
      <p:graphicFrame>
        <p:nvGraphicFramePr>
          <p:cNvPr id="2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034830"/>
              </p:ext>
            </p:extLst>
          </p:nvPr>
        </p:nvGraphicFramePr>
        <p:xfrm>
          <a:off x="4188295" y="5940003"/>
          <a:ext cx="97631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5" name="Equation" r:id="rId10" imgW="523955" imgH="228634" progId="Equation.3">
                  <p:embed/>
                </p:oleObj>
              </mc:Choice>
              <mc:Fallback>
                <p:oleObj name="Equation" r:id="rId10" imgW="523955" imgH="228634" progId="Equation.3">
                  <p:embed/>
                  <p:pic>
                    <p:nvPicPr>
                      <p:cNvPr id="51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8295" y="5940003"/>
                        <a:ext cx="976313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eform 8"/>
          <p:cNvSpPr>
            <a:spLocks/>
          </p:cNvSpPr>
          <p:nvPr/>
        </p:nvSpPr>
        <p:spPr bwMode="auto">
          <a:xfrm>
            <a:off x="6948264" y="1487488"/>
            <a:ext cx="2120769" cy="4490387"/>
          </a:xfrm>
          <a:custGeom>
            <a:avLst/>
            <a:gdLst>
              <a:gd name="T0" fmla="*/ 2147483647 w 1232"/>
              <a:gd name="T1" fmla="*/ 0 h 1452"/>
              <a:gd name="T2" fmla="*/ 2147483647 w 1232"/>
              <a:gd name="T3" fmla="*/ 2147483647 h 1452"/>
              <a:gd name="T4" fmla="*/ 2147483647 w 1232"/>
              <a:gd name="T5" fmla="*/ 2147483647 h 1452"/>
              <a:gd name="T6" fmla="*/ 2147483647 w 1232"/>
              <a:gd name="T7" fmla="*/ 2147483647 h 1452"/>
              <a:gd name="T8" fmla="*/ 2147483647 w 1232"/>
              <a:gd name="T9" fmla="*/ 2147483647 h 1452"/>
              <a:gd name="T10" fmla="*/ 0 w 1232"/>
              <a:gd name="T11" fmla="*/ 2147483647 h 14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32"/>
              <a:gd name="T19" fmla="*/ 0 h 1452"/>
              <a:gd name="T20" fmla="*/ 1232 w 1232"/>
              <a:gd name="T21" fmla="*/ 1452 h 14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32" h="1452">
                <a:moveTo>
                  <a:pt x="136" y="0"/>
                </a:moveTo>
                <a:cubicBezTo>
                  <a:pt x="117" y="61"/>
                  <a:pt x="98" y="122"/>
                  <a:pt x="136" y="182"/>
                </a:cubicBezTo>
                <a:cubicBezTo>
                  <a:pt x="174" y="242"/>
                  <a:pt x="196" y="303"/>
                  <a:pt x="362" y="363"/>
                </a:cubicBezTo>
                <a:cubicBezTo>
                  <a:pt x="528" y="423"/>
                  <a:pt x="1036" y="417"/>
                  <a:pt x="1134" y="545"/>
                </a:cubicBezTo>
                <a:cubicBezTo>
                  <a:pt x="1232" y="673"/>
                  <a:pt x="1141" y="983"/>
                  <a:pt x="952" y="1134"/>
                </a:cubicBezTo>
                <a:cubicBezTo>
                  <a:pt x="763" y="1285"/>
                  <a:pt x="381" y="1368"/>
                  <a:pt x="0" y="1452"/>
                </a:cubicBezTo>
              </a:path>
            </a:pathLst>
          </a:custGeom>
          <a:noFill/>
          <a:ln w="28575">
            <a:solidFill>
              <a:srgbClr val="C00000"/>
            </a:solidFill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385309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Lectures I+II+III: Focus on the electronic-structure problem, for static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and time-dependent systems, but with clamped nuclei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100" b="1" u="sng" dirty="0" smtClean="0">
                <a:solidFill>
                  <a:srgbClr val="000066"/>
                </a:solidFill>
                <a:cs typeface="Times" charset="0"/>
              </a:rPr>
              <a:t>(i.e. Born-Oppenheimer approximation):</a:t>
            </a:r>
            <a:endParaRPr lang="en-GB" altLang="en-US" sz="2100" b="1" u="sng" dirty="0">
              <a:solidFill>
                <a:srgbClr val="000066"/>
              </a:solidFill>
              <a:cs typeface="Times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450850" y="2564905"/>
            <a:ext cx="3854450" cy="401638"/>
            <a:chOff x="385" y="1933"/>
            <a:chExt cx="2428" cy="253"/>
          </a:xfrm>
        </p:grpSpPr>
        <p:graphicFrame>
          <p:nvGraphicFramePr>
            <p:cNvPr id="4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7775547"/>
                </p:ext>
              </p:extLst>
            </p:nvPr>
          </p:nvGraphicFramePr>
          <p:xfrm>
            <a:off x="2573" y="1933"/>
            <a:ext cx="240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982" name="Equation" r:id="rId3" imgW="190578" imgH="219186" progId="Equation.3">
                    <p:embed/>
                  </p:oleObj>
                </mc:Choice>
                <mc:Fallback>
                  <p:oleObj name="Equation" r:id="rId3" imgW="190578" imgH="219186" progId="Equation.3">
                    <p:embed/>
                    <p:pic>
                      <p:nvPicPr>
                        <p:cNvPr id="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3" y="1933"/>
                          <a:ext cx="240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385" y="1946"/>
              <a:ext cx="218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100" b="1" dirty="0" smtClean="0">
                  <a:solidFill>
                    <a:srgbClr val="000066"/>
                  </a:solidFill>
                  <a:cs typeface="Times" charset="0"/>
                </a:rPr>
                <a:t>with fixed </a:t>
              </a:r>
              <a:r>
                <a:rPr lang="en-US" altLang="en-US" sz="2100" b="1" dirty="0">
                  <a:solidFill>
                    <a:srgbClr val="000066"/>
                  </a:solidFill>
                  <a:cs typeface="Times" charset="0"/>
                </a:rPr>
                <a:t>nuclear </a:t>
              </a:r>
              <a:r>
                <a:rPr lang="en-US" altLang="en-US" sz="2100" b="1" dirty="0" smtClean="0">
                  <a:solidFill>
                    <a:srgbClr val="000066"/>
                  </a:solidFill>
                  <a:cs typeface="Times" charset="0"/>
                </a:rPr>
                <a:t>coordinates</a:t>
              </a:r>
              <a:endParaRPr lang="en-GB" altLang="en-US" sz="2100" b="1" dirty="0">
                <a:solidFill>
                  <a:srgbClr val="000066"/>
                </a:solidFill>
                <a:cs typeface="Times" charset="0"/>
              </a:endParaRPr>
            </a:p>
          </p:txBody>
        </p:sp>
      </p:grpSp>
      <p:graphicFrame>
        <p:nvGraphicFramePr>
          <p:cNvPr id="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718801"/>
              </p:ext>
            </p:extLst>
          </p:nvPr>
        </p:nvGraphicFramePr>
        <p:xfrm>
          <a:off x="395537" y="1736105"/>
          <a:ext cx="7200800" cy="674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3" name="Equation" r:id="rId5" imgW="2895480" imgH="266400" progId="Equation.DSMT4">
                  <p:embed/>
                </p:oleObj>
              </mc:Choice>
              <mc:Fallback>
                <p:oleObj name="Equation" r:id="rId5" imgW="2895480" imgH="266400" progId="Equation.DSMT4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1736105"/>
                        <a:ext cx="7200800" cy="674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553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3232</TotalTime>
  <Words>1412</Words>
  <Application>Microsoft Office PowerPoint</Application>
  <PresentationFormat>On-screen Show (4:3)</PresentationFormat>
  <Paragraphs>337</Paragraphs>
  <Slides>36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맑은 고딕</vt:lpstr>
      <vt:lpstr>宋体</vt:lpstr>
      <vt:lpstr>Arial</vt:lpstr>
      <vt:lpstr>Calibri</vt:lpstr>
      <vt:lpstr>Monotype Sorts</vt:lpstr>
      <vt:lpstr>Symbol</vt:lpstr>
      <vt:lpstr>Times</vt:lpstr>
      <vt:lpstr>Times New Roman</vt:lpstr>
      <vt:lpstr>Wide Latin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Motivation</vt:lpstr>
      <vt:lpstr>Motivation</vt:lpstr>
      <vt:lpstr>Motivation</vt:lpstr>
      <vt:lpstr>Motivation</vt:lpstr>
      <vt:lpstr>PowerPoint Presentation</vt:lpstr>
      <vt:lpstr>PowerPoint Presentation</vt:lpstr>
      <vt:lpstr>DFT papers per year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Max-Planck-Institut fuer Mikrostrukturphysik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</dc:creator>
  <cp:lastModifiedBy>hardy</cp:lastModifiedBy>
  <cp:revision>322</cp:revision>
  <dcterms:created xsi:type="dcterms:W3CDTF">2014-04-10T13:34:04Z</dcterms:created>
  <dcterms:modified xsi:type="dcterms:W3CDTF">2018-08-20T11:32:36Z</dcterms:modified>
</cp:coreProperties>
</file>