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86" r:id="rId2"/>
    <p:sldId id="566" r:id="rId3"/>
    <p:sldId id="567" r:id="rId4"/>
    <p:sldId id="587" r:id="rId5"/>
    <p:sldId id="568" r:id="rId6"/>
    <p:sldId id="565" r:id="rId7"/>
    <p:sldId id="571" r:id="rId8"/>
    <p:sldId id="585" r:id="rId9"/>
    <p:sldId id="576" r:id="rId10"/>
    <p:sldId id="577" r:id="rId11"/>
    <p:sldId id="513" r:id="rId12"/>
    <p:sldId id="509" r:id="rId13"/>
    <p:sldId id="510" r:id="rId14"/>
    <p:sldId id="511" r:id="rId15"/>
    <p:sldId id="531" r:id="rId16"/>
    <p:sldId id="530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6" r:id="rId28"/>
    <p:sldId id="547" r:id="rId29"/>
    <p:sldId id="552" r:id="rId30"/>
    <p:sldId id="554" r:id="rId31"/>
    <p:sldId id="55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029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0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emf"/><Relationship Id="rId5" Type="http://schemas.openxmlformats.org/officeDocument/2006/relationships/image" Target="../media/image42.wmf"/><Relationship Id="rId4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B3F67-8ECC-4091-BD7A-F21F44E93A0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28D8-767A-4A23-8475-0C213FEE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0E8E796-120B-42B3-B30B-8B3C61F4AC8F}" type="slidenum">
              <a:rPr lang="de-DE" altLang="en-US" sz="1200" smtClean="0"/>
              <a:pPr/>
              <a:t>15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2748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A2AF0F-A86A-4103-A3A1-C452B29045D4}" type="slidenum">
              <a:rPr lang="de-DE" altLang="en-US" sz="1200" smtClean="0"/>
              <a:pPr/>
              <a:t>26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8449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14B6FBF-FC98-4BC8-B3A9-5E3AEB7A6C0A}" type="slidenum">
              <a:rPr lang="de-DE" altLang="en-US" sz="1200" smtClean="0"/>
              <a:pPr/>
              <a:t>27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1867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9BCF6D-0E7F-48C1-9364-479B9F8726BC}" type="slidenum">
              <a:rPr lang="de-DE" altLang="en-US" sz="1200" smtClean="0"/>
              <a:pPr/>
              <a:t>28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8574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7A3727-B08D-4142-8EA8-9303BA028A90}" type="slidenum">
              <a:rPr lang="de-DE" altLang="en-US" sz="1200" smtClean="0"/>
              <a:pPr/>
              <a:t>29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1804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8DE6DBC-24BB-42E4-89F0-75A09D8BFB94}" type="slidenum">
              <a:rPr lang="de-DE" altLang="en-US" sz="1200" smtClean="0"/>
              <a:pPr/>
              <a:t>30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6278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C081F3-BF2C-4502-A13D-0CFD84A431DA}" type="slidenum">
              <a:rPr lang="de-DE" altLang="en-US" sz="1200" smtClean="0"/>
              <a:pPr/>
              <a:t>31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616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C2D5DA-FF39-42A9-8704-8D9353CD02FB}" type="slidenum">
              <a:rPr lang="de-DE" altLang="en-US" sz="1200" smtClean="0"/>
              <a:pPr/>
              <a:t>17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9566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53E6281-9DCE-4376-BE4E-6A879874110C}" type="slidenum">
              <a:rPr lang="de-DE" altLang="en-US" sz="1200" smtClean="0"/>
              <a:pPr/>
              <a:t>19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5611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8BF026-DFDB-434F-93FC-B0E71A96C10C}" type="slidenum">
              <a:rPr lang="de-DE" altLang="en-US" sz="1200" smtClean="0"/>
              <a:pPr/>
              <a:t>20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3706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8606DA-3B4A-49C8-B894-7A50E897DC9E}" type="slidenum">
              <a:rPr lang="de-DE" altLang="en-US" sz="1200" smtClean="0"/>
              <a:pPr/>
              <a:t>21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5857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4B6C72-9758-498A-A8A7-48401C9C469D}" type="slidenum">
              <a:rPr lang="de-DE" altLang="en-US" sz="1200" smtClean="0"/>
              <a:pPr/>
              <a:t>22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9814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123F5F1-87DA-4C2F-A445-A82E63AC2288}" type="slidenum">
              <a:rPr lang="de-DE" altLang="en-US" sz="1200" smtClean="0"/>
              <a:pPr/>
              <a:t>23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3292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6058233-72C7-4606-89F9-9A6B2088DB82}" type="slidenum">
              <a:rPr lang="de-DE" altLang="en-US" sz="1200" smtClean="0"/>
              <a:pPr/>
              <a:t>24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5761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B0CB7E-7CF4-4648-B390-D52E9BB3D1DB}" type="slidenum">
              <a:rPr lang="de-DE" altLang="en-US" sz="1200" smtClean="0"/>
              <a:pPr/>
              <a:t>25</a:t>
            </a:fld>
            <a:endParaRPr lang="de-DE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5962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AAD9-DFF8-41A5-BD0B-BE4502DF6AC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872E-9ED1-4850-B419-86DE1B3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8.emf"/><Relationship Id="rId5" Type="http://schemas.openxmlformats.org/officeDocument/2006/relationships/image" Target="../media/image45.w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08448" y="890717"/>
            <a:ext cx="4623792" cy="954107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 smtClean="0"/>
              <a:t>Approximations to the exchange-correlation functional</a:t>
            </a:r>
            <a:endParaRPr lang="en-US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5529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2726" y="332656"/>
            <a:ext cx="6210777" cy="751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87686" y="2230834"/>
            <a:ext cx="1887736" cy="2786332"/>
            <a:chOff x="870105" y="1311220"/>
            <a:chExt cx="1887736" cy="2786332"/>
          </a:xfrm>
        </p:grpSpPr>
        <p:sp>
          <p:nvSpPr>
            <p:cNvPr id="17" name="Rectangle 16"/>
            <p:cNvSpPr/>
            <p:nvPr/>
          </p:nvSpPr>
          <p:spPr>
            <a:xfrm>
              <a:off x="888708" y="1628498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4494" y="2149995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0280" y="2666809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0280" y="3184092"/>
              <a:ext cx="1856095" cy="51861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731962" y="1311220"/>
              <a:ext cx="25879" cy="2786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70105" y="1311220"/>
              <a:ext cx="25879" cy="27863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79369"/>
              </p:ext>
            </p:extLst>
          </p:nvPr>
        </p:nvGraphicFramePr>
        <p:xfrm>
          <a:off x="3352051" y="3799451"/>
          <a:ext cx="9286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0" name="Equation" r:id="rId3" imgW="419040" imgH="253800" progId="Equation.DSMT4">
                  <p:embed/>
                </p:oleObj>
              </mc:Choice>
              <mc:Fallback>
                <p:oleObj name="Equation" r:id="rId3" imgW="419040" imgH="253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51" y="3799451"/>
                        <a:ext cx="9286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95286"/>
              </p:ext>
            </p:extLst>
          </p:nvPr>
        </p:nvGraphicFramePr>
        <p:xfrm>
          <a:off x="3352800" y="4427538"/>
          <a:ext cx="2809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1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27538"/>
                        <a:ext cx="2809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4089"/>
              </p:ext>
            </p:extLst>
          </p:nvPr>
        </p:nvGraphicFramePr>
        <p:xfrm>
          <a:off x="4247361" y="5070667"/>
          <a:ext cx="855274" cy="40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2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361" y="5070667"/>
                        <a:ext cx="855274" cy="404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17669" y="4471230"/>
            <a:ext cx="3701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LDA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862974" y="3942733"/>
            <a:ext cx="4247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GGA</a:t>
            </a:r>
            <a:endParaRPr lang="de-DE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51156"/>
              </p:ext>
            </p:extLst>
          </p:nvPr>
        </p:nvGraphicFramePr>
        <p:xfrm>
          <a:off x="3352051" y="3292101"/>
          <a:ext cx="1238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3" name="Equation" r:id="rId9" imgW="558720" imgH="253800" progId="Equation.DSMT4">
                  <p:embed/>
                </p:oleObj>
              </mc:Choice>
              <mc:Fallback>
                <p:oleObj name="Equation" r:id="rId9" imgW="55872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51" y="3292101"/>
                        <a:ext cx="12382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5805" y="3435383"/>
            <a:ext cx="6219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MGGA</a:t>
            </a:r>
            <a:endParaRPr lang="de-DE" dirty="0"/>
          </a:p>
        </p:txBody>
      </p:sp>
      <p:sp>
        <p:nvSpPr>
          <p:cNvPr id="32" name="TextBox 31"/>
          <p:cNvSpPr txBox="1"/>
          <p:nvPr/>
        </p:nvSpPr>
        <p:spPr>
          <a:xfrm>
            <a:off x="689336" y="2906718"/>
            <a:ext cx="5984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hybrid</a:t>
            </a:r>
            <a:endParaRPr lang="de-DE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277091"/>
              </p:ext>
            </p:extLst>
          </p:nvPr>
        </p:nvGraphicFramePr>
        <p:xfrm>
          <a:off x="3352051" y="2763436"/>
          <a:ext cx="1322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4" name="Equation" r:id="rId11" imgW="596880" imgH="253800" progId="Equation.DSMT4">
                  <p:embed/>
                </p:oleObj>
              </mc:Choice>
              <mc:Fallback>
                <p:oleObj name="Equation" r:id="rId11" imgW="59688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51" y="2763436"/>
                        <a:ext cx="1322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66316" y="2920618"/>
            <a:ext cx="36113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ccupied orbitals (e.g. </a:t>
            </a:r>
            <a:r>
              <a:rPr lang="de-DE" dirty="0"/>
              <a:t>f</a:t>
            </a:r>
            <a:r>
              <a:rPr lang="de-DE" dirty="0" smtClean="0"/>
              <a:t>raction of EXX)</a:t>
            </a:r>
            <a:endParaRPr lang="de-DE" dirty="0"/>
          </a:p>
        </p:txBody>
      </p:sp>
      <p:sp>
        <p:nvSpPr>
          <p:cNvPr id="36" name="TextBox 35"/>
          <p:cNvSpPr txBox="1"/>
          <p:nvPr/>
        </p:nvSpPr>
        <p:spPr>
          <a:xfrm>
            <a:off x="539552" y="2399185"/>
            <a:ext cx="7482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RPA-like</a:t>
            </a:r>
            <a:endParaRPr lang="de-DE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20775"/>
              </p:ext>
            </p:extLst>
          </p:nvPr>
        </p:nvGraphicFramePr>
        <p:xfrm>
          <a:off x="3345431" y="2255903"/>
          <a:ext cx="1322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5" name="Equation" r:id="rId13" imgW="596880" imgH="253800" progId="Equation.DSMT4">
                  <p:embed/>
                </p:oleObj>
              </mc:Choice>
              <mc:Fallback>
                <p:oleObj name="Equation" r:id="rId13" imgW="596880" imgH="2538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431" y="2255903"/>
                        <a:ext cx="1322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59696" y="2413085"/>
            <a:ext cx="42607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ccupied &amp; unoccupied KS orbitals + energies</a:t>
            </a:r>
            <a:endParaRPr lang="de-DE" dirty="0"/>
          </a:p>
        </p:txBody>
      </p:sp>
      <p:sp>
        <p:nvSpPr>
          <p:cNvPr id="39" name="TextBox 38"/>
          <p:cNvSpPr txBox="1"/>
          <p:nvPr/>
        </p:nvSpPr>
        <p:spPr>
          <a:xfrm>
            <a:off x="2067410" y="5110905"/>
            <a:ext cx="5049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earth</a:t>
            </a:r>
            <a:endParaRPr lang="de-DE" dirty="0"/>
          </a:p>
        </p:txBody>
      </p:sp>
      <p:sp>
        <p:nvSpPr>
          <p:cNvPr id="40" name="TextBox 39"/>
          <p:cNvSpPr txBox="1"/>
          <p:nvPr/>
        </p:nvSpPr>
        <p:spPr>
          <a:xfrm>
            <a:off x="3389983" y="5110905"/>
            <a:ext cx="18131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Hartree                 )</a:t>
            </a:r>
            <a:endParaRPr lang="de-DE" dirty="0"/>
          </a:p>
        </p:txBody>
      </p:sp>
      <p:sp>
        <p:nvSpPr>
          <p:cNvPr id="42" name="TextBox 41"/>
          <p:cNvSpPr txBox="1"/>
          <p:nvPr/>
        </p:nvSpPr>
        <p:spPr>
          <a:xfrm>
            <a:off x="2005133" y="1772816"/>
            <a:ext cx="6832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heaven</a:t>
            </a:r>
            <a:endParaRPr lang="de-DE" dirty="0"/>
          </a:p>
        </p:txBody>
      </p:sp>
      <p:sp>
        <p:nvSpPr>
          <p:cNvPr id="43" name="TextBox 42"/>
          <p:cNvSpPr txBox="1"/>
          <p:nvPr/>
        </p:nvSpPr>
        <p:spPr>
          <a:xfrm>
            <a:off x="3389983" y="1772816"/>
            <a:ext cx="16354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/>
              <a:t>(exact functional)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649389" y="507809"/>
            <a:ext cx="609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Jacob’s ladder of xc </a:t>
            </a:r>
            <a:r>
              <a:rPr lang="en-US" sz="2400" b="1" dirty="0" err="1" smtClean="0"/>
              <a:t>functionals</a:t>
            </a:r>
            <a:r>
              <a:rPr lang="en-US" sz="2400" b="1" dirty="0" smtClean="0"/>
              <a:t> (John </a:t>
            </a:r>
            <a:r>
              <a:rPr lang="en-US" sz="2400" b="1" dirty="0" err="1" smtClean="0"/>
              <a:t>Perdew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58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Text Box 15"/>
          <p:cNvSpPr txBox="1">
            <a:spLocks noChangeArrowheads="1"/>
          </p:cNvSpPr>
          <p:nvPr/>
        </p:nvSpPr>
        <p:spPr bwMode="auto">
          <a:xfrm>
            <a:off x="2123728" y="1340768"/>
            <a:ext cx="5184576" cy="2068259"/>
          </a:xfrm>
          <a:prstGeom prst="rect">
            <a:avLst/>
          </a:prstGeom>
          <a:solidFill>
            <a:srgbClr val="CCECFF"/>
          </a:solidFill>
          <a:ln w="9525">
            <a:solidFill>
              <a:srgbClr val="00003C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50"/>
                </a:solidFill>
              </a:rPr>
              <a:t>DFT</a:t>
            </a:r>
            <a:r>
              <a:rPr lang="en-US" altLang="en-US" sz="2400" b="1" dirty="0" smtClean="0">
                <a:solidFill>
                  <a:srgbClr val="000050"/>
                </a:solidFill>
              </a:rPr>
              <a:t> description of quantum phases: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50"/>
                </a:solidFill>
              </a:rPr>
              <a:t>Magnetism and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50"/>
                </a:solidFill>
              </a:rPr>
              <a:t>Superconductivity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187450" y="620688"/>
            <a:ext cx="6840538" cy="976312"/>
            <a:chOff x="748" y="865"/>
            <a:chExt cx="4309" cy="615"/>
          </a:xfrm>
        </p:grpSpPr>
        <p:sp>
          <p:nvSpPr>
            <p:cNvPr id="36870" name="Rectangle 3"/>
            <p:cNvSpPr>
              <a:spLocks noChangeArrowheads="1"/>
            </p:cNvSpPr>
            <p:nvPr/>
          </p:nvSpPr>
          <p:spPr bwMode="auto">
            <a:xfrm>
              <a:off x="1338" y="981"/>
              <a:ext cx="3130" cy="499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/>
            </a:p>
          </p:txBody>
        </p:sp>
        <p:sp>
          <p:nvSpPr>
            <p:cNvPr id="36871" name="Text Box 4"/>
            <p:cNvSpPr txBox="1">
              <a:spLocks noChangeArrowheads="1"/>
            </p:cNvSpPr>
            <p:nvPr/>
          </p:nvSpPr>
          <p:spPr bwMode="auto">
            <a:xfrm>
              <a:off x="748" y="865"/>
              <a:ext cx="430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200" b="1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200" b="1" dirty="0"/>
                <a:t>MAGNETIC SYSTEMS</a:t>
              </a:r>
            </a:p>
          </p:txBody>
        </p:sp>
      </p:grp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61777" y="3277568"/>
            <a:ext cx="81203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In principle, </a:t>
            </a:r>
            <a:r>
              <a:rPr lang="en-GB" altLang="en-US" sz="2400" dirty="0" err="1"/>
              <a:t>Hohenberg</a:t>
            </a:r>
            <a:r>
              <a:rPr lang="en-GB" altLang="en-US" sz="2400" dirty="0"/>
              <a:t>-Kohn theorem guarantees that m(r) is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functional of the density:  m(r) = m[</a:t>
            </a:r>
            <a:r>
              <a:rPr lang="el-GR" altLang="en-US" sz="2400" dirty="0"/>
              <a:t>ρ</a:t>
            </a:r>
            <a:r>
              <a:rPr lang="en-US" altLang="en-US" sz="2400" dirty="0"/>
              <a:t>](r). In practice, </a:t>
            </a:r>
            <a:r>
              <a:rPr lang="en-US" altLang="en-US" sz="2400" dirty="0" smtClean="0"/>
              <a:t>good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pproximations for the functional m[</a:t>
            </a:r>
            <a:r>
              <a:rPr lang="el-GR" altLang="en-US" sz="2400" dirty="0"/>
              <a:t>ρ</a:t>
            </a:r>
            <a:r>
              <a:rPr lang="en-US" altLang="en-US" sz="2400" dirty="0"/>
              <a:t>] </a:t>
            </a:r>
            <a:r>
              <a:rPr lang="en-US" altLang="en-US" sz="2400" dirty="0" smtClean="0"/>
              <a:t>are not known.  </a:t>
            </a:r>
            <a:endParaRPr lang="el-GR" altLang="en-US" sz="2400" dirty="0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849114" y="2348880"/>
            <a:ext cx="7171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E81202"/>
                </a:solidFill>
              </a:rPr>
              <a:t>Quantity of interest: Spin </a:t>
            </a:r>
            <a:r>
              <a:rPr lang="en-GB" altLang="en-US" sz="2400" b="1" dirty="0" smtClean="0">
                <a:solidFill>
                  <a:srgbClr val="E81202"/>
                </a:solidFill>
              </a:rPr>
              <a:t>magnetization density </a:t>
            </a:r>
            <a:r>
              <a:rPr lang="en-GB" altLang="en-US" sz="2400" b="1" dirty="0">
                <a:solidFill>
                  <a:srgbClr val="E81202"/>
                </a:solidFill>
              </a:rPr>
              <a:t>m(r)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39552" y="4869830"/>
            <a:ext cx="7942262" cy="835025"/>
          </a:xfrm>
          <a:prstGeom prst="rect">
            <a:avLst/>
          </a:prstGeom>
          <a:noFill/>
          <a:ln w="12700">
            <a:solidFill>
              <a:srgbClr val="E8120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81202"/>
                </a:solidFill>
              </a:rPr>
              <a:t>Include m(r) as basic variable in the formalism, in addition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E81202"/>
                </a:solidFill>
              </a:rPr>
              <a:t>to the density </a:t>
            </a:r>
            <a:r>
              <a:rPr lang="el-GR" altLang="en-US" sz="2400" b="1">
                <a:solidFill>
                  <a:srgbClr val="E81202"/>
                </a:solidFill>
              </a:rPr>
              <a:t>ρ</a:t>
            </a:r>
            <a:r>
              <a:rPr lang="en-US" altLang="en-US" sz="2400" b="1">
                <a:solidFill>
                  <a:srgbClr val="E81202"/>
                </a:solidFill>
              </a:rPr>
              <a:t>(r).</a:t>
            </a:r>
            <a:endParaRPr lang="el-GR" altLang="en-US" sz="2400" b="1">
              <a:solidFill>
                <a:srgbClr val="E81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53880"/>
              </p:ext>
            </p:extLst>
          </p:nvPr>
        </p:nvGraphicFramePr>
        <p:xfrm>
          <a:off x="1470025" y="2024063"/>
          <a:ext cx="37353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6" name="Equation" r:id="rId3" imgW="1714320" imgH="380880" progId="Equation.DSMT4">
                  <p:embed/>
                </p:oleObj>
              </mc:Choice>
              <mc:Fallback>
                <p:oleObj name="Equation" r:id="rId3" imgW="1714320" imgH="38088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024063"/>
                        <a:ext cx="37353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76288" y="3182938"/>
            <a:ext cx="1825625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HK theorem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00612"/>
              </p:ext>
            </p:extLst>
          </p:nvPr>
        </p:nvGraphicFramePr>
        <p:xfrm>
          <a:off x="2513013" y="3813175"/>
          <a:ext cx="49069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7" name="Equation" r:id="rId5" imgW="2095200" imgH="279360" progId="Equation.DSMT4">
                  <p:embed/>
                </p:oleObj>
              </mc:Choice>
              <mc:Fallback>
                <p:oleObj name="Equation" r:id="rId5" imgW="2095200" imgH="279360" progId="Equation.DSMT4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813175"/>
                        <a:ext cx="490696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28688" y="4640263"/>
            <a:ext cx="15287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total energy:</a:t>
            </a:r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1955800" y="5200650"/>
            <a:ext cx="6218238" cy="1252538"/>
            <a:chOff x="1232" y="3276"/>
            <a:chExt cx="3917" cy="789"/>
          </a:xfrm>
        </p:grpSpPr>
        <p:graphicFrame>
          <p:nvGraphicFramePr>
            <p:cNvPr id="37900" name="Object 8"/>
            <p:cNvGraphicFramePr>
              <a:graphicFrameLocks noChangeAspect="1"/>
            </p:cNvGraphicFramePr>
            <p:nvPr/>
          </p:nvGraphicFramePr>
          <p:xfrm>
            <a:off x="1232" y="3276"/>
            <a:ext cx="3917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48" name="Formel" r:id="rId7" imgW="2933700" imgH="279400" progId="Equation.3">
                    <p:embed/>
                  </p:oleObj>
                </mc:Choice>
                <mc:Fallback>
                  <p:oleObj name="Formel" r:id="rId7" imgW="2933700" imgH="279400" progId="Equation.3">
                    <p:embed/>
                    <p:pic>
                      <p:nvPicPr>
                        <p:cNvPr id="3790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" y="3276"/>
                          <a:ext cx="3917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1" name="Text Box 9"/>
            <p:cNvSpPr txBox="1">
              <a:spLocks noChangeArrowheads="1"/>
            </p:cNvSpPr>
            <p:nvPr/>
          </p:nvSpPr>
          <p:spPr bwMode="auto">
            <a:xfrm>
              <a:off x="2160" y="3835"/>
              <a:ext cx="70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</a:rPr>
                <a:t>universal</a:t>
              </a:r>
            </a:p>
          </p:txBody>
        </p:sp>
        <p:sp>
          <p:nvSpPr>
            <p:cNvPr id="37902" name="Line 10"/>
            <p:cNvSpPr>
              <a:spLocks noChangeShapeType="1"/>
            </p:cNvSpPr>
            <p:nvPr/>
          </p:nvSpPr>
          <p:spPr bwMode="auto">
            <a:xfrm flipV="1">
              <a:off x="2296" y="3578"/>
              <a:ext cx="0" cy="24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7896" name="Object 11"/>
          <p:cNvGraphicFramePr>
            <a:graphicFrameLocks noChangeAspect="1"/>
          </p:cNvGraphicFramePr>
          <p:nvPr/>
        </p:nvGraphicFramePr>
        <p:xfrm>
          <a:off x="1371600" y="1160463"/>
          <a:ext cx="68595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9" name="Equation" r:id="rId9" imgW="2997000" imgH="291960" progId="Equation.DSMT4">
                  <p:embed/>
                </p:oleObj>
              </mc:Choice>
              <mc:Fallback>
                <p:oleObj name="Equation" r:id="rId9" imgW="2997000" imgH="291960" progId="Equation.DSMT4">
                  <p:embed/>
                  <p:pic>
                    <p:nvPicPr>
                      <p:cNvPr id="378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60463"/>
                        <a:ext cx="68595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3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0" name="Equation" r:id="rId11" imgW="126835" imgH="253670" progId="Equation.3">
                  <p:embed/>
                </p:oleObj>
              </mc:Choice>
              <mc:Fallback>
                <p:oleObj name="Equation" r:id="rId11" imgW="126835" imgH="253670" progId="Equation.3">
                  <p:embed/>
                  <p:pic>
                    <p:nvPicPr>
                      <p:cNvPr id="378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4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1" name="Equation" r:id="rId13" imgW="126835" imgH="253670" progId="Equation.3">
                  <p:embed/>
                </p:oleObj>
              </mc:Choice>
              <mc:Fallback>
                <p:oleObj name="Equation" r:id="rId13" imgW="126835" imgH="253670" progId="Equation.3">
                  <p:embed/>
                  <p:pic>
                    <p:nvPicPr>
                      <p:cNvPr id="378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03648" y="476672"/>
            <a:ext cx="7328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 smtClean="0">
                <a:solidFill>
                  <a:srgbClr val="000066"/>
                </a:solidFill>
              </a:rPr>
              <a:t>Start from fully interacting Hamiltonian with Zeeman term:</a:t>
            </a:r>
            <a:endParaRPr lang="en-US" altLang="en-US" sz="2400" u="sng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88963" y="442913"/>
            <a:ext cx="1624012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KS scheme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98563" y="1357313"/>
            <a:ext cx="16541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66"/>
                </a:solidFill>
              </a:rPr>
              <a:t>For simplicity: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18163" y="1312863"/>
            <a:ext cx="7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,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30363" y="3467100"/>
            <a:ext cx="31130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v</a:t>
            </a:r>
            <a:r>
              <a:rPr lang="en-US" altLang="en-US" sz="2400" b="1" baseline="-25000">
                <a:solidFill>
                  <a:srgbClr val="008000"/>
                </a:solidFill>
              </a:rPr>
              <a:t>xc</a:t>
            </a:r>
            <a:r>
              <a:rPr lang="en-US" altLang="en-US" sz="2400" b="1">
                <a:solidFill>
                  <a:srgbClr val="008000"/>
                </a:solidFill>
              </a:rPr>
              <a:t>[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,m] = E</a:t>
            </a:r>
            <a:r>
              <a:rPr lang="en-US" altLang="en-US" sz="2400" b="1" baseline="-25000">
                <a:solidFill>
                  <a:srgbClr val="008000"/>
                </a:solidFill>
                <a:sym typeface="Symbol" panose="05050102010706020507" pitchFamily="18" charset="2"/>
              </a:rPr>
              <a:t>xc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[,m]/ 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75250" y="3467100"/>
            <a:ext cx="3251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B</a:t>
            </a:r>
            <a:r>
              <a:rPr lang="en-US" altLang="en-US" sz="2400" b="1" baseline="-25000">
                <a:solidFill>
                  <a:srgbClr val="008000"/>
                </a:solidFill>
              </a:rPr>
              <a:t>xc</a:t>
            </a:r>
            <a:r>
              <a:rPr lang="en-US" altLang="en-US" sz="2400" b="1">
                <a:solidFill>
                  <a:srgbClr val="008000"/>
                </a:solidFill>
              </a:rPr>
              <a:t>[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,m] = E</a:t>
            </a:r>
            <a:r>
              <a:rPr lang="en-US" altLang="en-US" sz="2400" b="1" baseline="-25000">
                <a:solidFill>
                  <a:srgbClr val="008000"/>
                </a:solidFill>
                <a:sym typeface="Symbol" panose="05050102010706020507" pitchFamily="18" charset="2"/>
              </a:rPr>
              <a:t>xc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[,m]/ m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819150" y="4305300"/>
            <a:ext cx="5824538" cy="384175"/>
            <a:chOff x="360" y="2638"/>
            <a:chExt cx="3669" cy="242"/>
          </a:xfrm>
        </p:grpSpPr>
        <p:sp>
          <p:nvSpPr>
            <p:cNvPr id="38929" name="Text Box 8"/>
            <p:cNvSpPr txBox="1">
              <a:spLocks noChangeArrowheads="1"/>
            </p:cNvSpPr>
            <p:nvPr/>
          </p:nvSpPr>
          <p:spPr bwMode="auto">
            <a:xfrm>
              <a:off x="360" y="2638"/>
              <a:ext cx="178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 (r) =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+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+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-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 ,</a:t>
              </a:r>
            </a:p>
          </p:txBody>
        </p:sp>
        <p:sp>
          <p:nvSpPr>
            <p:cNvPr id="38930" name="Text Box 9"/>
            <p:cNvSpPr txBox="1">
              <a:spLocks noChangeArrowheads="1"/>
            </p:cNvSpPr>
            <p:nvPr/>
          </p:nvSpPr>
          <p:spPr bwMode="auto">
            <a:xfrm>
              <a:off x="2239" y="2638"/>
              <a:ext cx="179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m (r) =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+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- </a:t>
              </a:r>
              <a:r>
                <a:rPr lang="en-US" altLang="en-US" sz="2400" b="1" baseline="-25000">
                  <a:solidFill>
                    <a:schemeClr val="accent2"/>
                  </a:solidFill>
                  <a:sym typeface="Symbol" panose="05050102010706020507" pitchFamily="18" charset="2"/>
                </a:rPr>
                <a:t>-</a:t>
              </a:r>
              <a:r>
                <a:rPr lang="en-US" altLang="en-US" sz="2400" b="1">
                  <a:solidFill>
                    <a:schemeClr val="accent2"/>
                  </a:solidFill>
                  <a:sym typeface="Symbol" panose="05050102010706020507" pitchFamily="18" charset="2"/>
                </a:rPr>
                <a:t> (r)  ,</a:t>
              </a:r>
            </a:p>
          </p:txBody>
        </p:sp>
      </p:grp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6745288" y="4305300"/>
            <a:ext cx="17891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sym typeface="Symbol" panose="05050102010706020507" pitchFamily="18" charset="2"/>
              </a:rPr>
              <a:t></a:t>
            </a:r>
            <a:r>
              <a:rPr lang="en-US" altLang="en-US" sz="2400" b="1" baseline="-25000">
                <a:solidFill>
                  <a:schemeClr val="accent2"/>
                </a:solidFill>
                <a:sym typeface="Symbol" panose="05050102010706020507" pitchFamily="18" charset="2"/>
              </a:rPr>
              <a:t>±</a:t>
            </a:r>
            <a:r>
              <a:rPr lang="en-US" altLang="en-US" sz="2400" b="1">
                <a:solidFill>
                  <a:schemeClr val="accent2"/>
                </a:solidFill>
                <a:sym typeface="Symbol" panose="05050102010706020507" pitchFamily="18" charset="2"/>
              </a:rPr>
              <a:t> =  </a:t>
            </a:r>
            <a:r>
              <a:rPr lang="en-US" altLang="en-US" sz="2400" b="1" baseline="30000">
                <a:solidFill>
                  <a:schemeClr val="accent2"/>
                </a:solidFill>
                <a:sym typeface="Symbol" panose="05050102010706020507" pitchFamily="18" charset="2"/>
              </a:rPr>
              <a:t>j</a:t>
            </a:r>
            <a:r>
              <a:rPr lang="en-US" altLang="en-US" sz="2400" b="1" baseline="-25000">
                <a:solidFill>
                  <a:schemeClr val="accent2"/>
                </a:solidFill>
                <a:sym typeface="Symbol" panose="05050102010706020507" pitchFamily="18" charset="2"/>
              </a:rPr>
              <a:t>±</a:t>
            </a:r>
            <a:r>
              <a:rPr lang="en-US" altLang="en-US" sz="2400" b="1">
                <a:solidFill>
                  <a:schemeClr val="accent2"/>
                </a:solidFill>
                <a:sym typeface="Symbol" panose="05050102010706020507" pitchFamily="18" charset="2"/>
              </a:rPr>
              <a:t> </a:t>
            </a:r>
            <a:r>
              <a:rPr lang="en-US" altLang="en-US" sz="2400" b="1" baseline="3000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endParaRPr lang="en-US" altLang="en-US" sz="2400" b="1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896938" y="51466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B </a:t>
            </a:r>
            <a:r>
              <a:rPr lang="en-US" altLang="en-US" sz="2400" b="1" u="sng">
                <a:solidFill>
                  <a:srgbClr val="FF0000"/>
                </a:solidFill>
                <a:sym typeface="Symbol" panose="05050102010706020507" pitchFamily="18" charset="2"/>
              </a:rPr>
              <a:t> 0  limit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884238" y="5607050"/>
            <a:ext cx="7040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These equations do </a:t>
            </a:r>
            <a:r>
              <a:rPr lang="en-US" altLang="en-US" sz="2000" b="1" u="sng">
                <a:solidFill>
                  <a:srgbClr val="FF0000"/>
                </a:solidFill>
              </a:rPr>
              <a:t>not</a:t>
            </a:r>
            <a:r>
              <a:rPr lang="en-US" altLang="en-US" sz="2000" b="1">
                <a:solidFill>
                  <a:srgbClr val="FF0000"/>
                </a:solidFill>
              </a:rPr>
              <a:t> reduce to the original KS equations for  B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 0  if, in this limit, the system has a finite m(r).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89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53812"/>
              </p:ext>
            </p:extLst>
          </p:nvPr>
        </p:nvGraphicFramePr>
        <p:xfrm>
          <a:off x="3633788" y="909638"/>
          <a:ext cx="15795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3" name="Equation" r:id="rId3" imgW="901440" imgH="736560" progId="Equation.DSMT4">
                  <p:embed/>
                </p:oleObj>
              </mc:Choice>
              <mc:Fallback>
                <p:oleObj name="Equation" r:id="rId3" imgW="901440" imgH="736560" progId="Equation.DSMT4">
                  <p:embed/>
                  <p:pic>
                    <p:nvPicPr>
                      <p:cNvPr id="389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909638"/>
                        <a:ext cx="1579562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84832"/>
              </p:ext>
            </p:extLst>
          </p:nvPr>
        </p:nvGraphicFramePr>
        <p:xfrm>
          <a:off x="5907088" y="909638"/>
          <a:ext cx="16684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4" name="Equation" r:id="rId5" imgW="952200" imgH="736560" progId="Equation.DSMT4">
                  <p:embed/>
                </p:oleObj>
              </mc:Choice>
              <mc:Fallback>
                <p:oleObj name="Equation" r:id="rId5" imgW="952200" imgH="736560" progId="Equation.DSMT4">
                  <p:embed/>
                  <p:pic>
                    <p:nvPicPr>
                      <p:cNvPr id="389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909638"/>
                        <a:ext cx="1668462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1019181" y="2427299"/>
            <a:ext cx="7277100" cy="758825"/>
            <a:chOff x="463" y="1455"/>
            <a:chExt cx="4584" cy="478"/>
          </a:xfrm>
        </p:grpSpPr>
        <p:graphicFrame>
          <p:nvGraphicFramePr>
            <p:cNvPr id="3892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22428"/>
                </p:ext>
              </p:extLst>
            </p:nvPr>
          </p:nvGraphicFramePr>
          <p:xfrm>
            <a:off x="463" y="1455"/>
            <a:ext cx="4584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55" name="Equation" r:id="rId7" imgW="4394200" imgH="482600" progId="Equation.DSMT4">
                    <p:embed/>
                  </p:oleObj>
                </mc:Choice>
                <mc:Fallback>
                  <p:oleObj name="Equation" r:id="rId7" imgW="4394200" imgH="482600" progId="Equation.DSMT4">
                    <p:embed/>
                    <p:pic>
                      <p:nvPicPr>
                        <p:cNvPr id="3892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" y="1455"/>
                          <a:ext cx="4584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7" name="Text Box 17"/>
            <p:cNvSpPr txBox="1">
              <a:spLocks noChangeArrowheads="1"/>
            </p:cNvSpPr>
            <p:nvPr/>
          </p:nvSpPr>
          <p:spPr bwMode="auto">
            <a:xfrm>
              <a:off x="2058" y="1568"/>
              <a:ext cx="36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v</a:t>
              </a:r>
              <a:r>
                <a:rPr lang="en-US" altLang="en-US" sz="2000" b="1" baseline="-25000">
                  <a:solidFill>
                    <a:srgbClr val="008000"/>
                  </a:solidFill>
                </a:rPr>
                <a:t>xc</a:t>
              </a:r>
              <a:r>
                <a:rPr lang="en-US" altLang="en-US" sz="2000" b="1">
                  <a:solidFill>
                    <a:srgbClr val="008000"/>
                  </a:solidFill>
                </a:rPr>
                <a:t>(r)</a:t>
              </a:r>
            </a:p>
          </p:txBody>
        </p:sp>
        <p:sp>
          <p:nvSpPr>
            <p:cNvPr id="38928" name="Text Box 18"/>
            <p:cNvSpPr txBox="1">
              <a:spLocks noChangeArrowheads="1"/>
            </p:cNvSpPr>
            <p:nvPr/>
          </p:nvSpPr>
          <p:spPr bwMode="auto">
            <a:xfrm>
              <a:off x="3257" y="1568"/>
              <a:ext cx="39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B</a:t>
              </a:r>
              <a:r>
                <a:rPr lang="en-US" altLang="en-US" sz="2000" b="1" baseline="-25000">
                  <a:solidFill>
                    <a:srgbClr val="008000"/>
                  </a:solidFill>
                </a:rPr>
                <a:t>xc</a:t>
              </a:r>
              <a:r>
                <a:rPr lang="en-US" altLang="en-US" sz="2000" b="1">
                  <a:solidFill>
                    <a:srgbClr val="008000"/>
                  </a:solidFill>
                </a:rPr>
                <a:t>(r)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9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8675" y="188913"/>
            <a:ext cx="7632700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09625" y="692150"/>
            <a:ext cx="7667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DENSITY-FUNTIONAL THEORY OF THE SUPERCONDUCTING STATE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0113" y="3070225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200" b="1">
                <a:solidFill>
                  <a:srgbClr val="FF0000"/>
                </a:solidFill>
              </a:rPr>
              <a:t> Include order parameter, </a:t>
            </a:r>
            <a:r>
              <a:rPr lang="el-GR" altLang="en-US" sz="2200" b="1">
                <a:solidFill>
                  <a:srgbClr val="FF0000"/>
                </a:solidFill>
              </a:rPr>
              <a:t>χ</a:t>
            </a:r>
            <a:r>
              <a:rPr lang="en-GB" altLang="en-US" sz="2200" b="1">
                <a:solidFill>
                  <a:srgbClr val="FF0000"/>
                </a:solidFill>
              </a:rPr>
              <a:t> , characterising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0000"/>
                </a:solidFill>
              </a:rPr>
              <a:t>   superconductivity as additional “density”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8675" y="2349500"/>
            <a:ext cx="2755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/>
              <a:t>BASIC IDEA: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87450" y="3957638"/>
            <a:ext cx="6557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339966"/>
                </a:solidFill>
              </a:rPr>
              <a:t>L.N. Oliveira, E.K.U.G., W. Kohn, PRL </a:t>
            </a:r>
            <a:r>
              <a:rPr lang="en-GB" altLang="en-US" sz="2200" b="1">
                <a:solidFill>
                  <a:srgbClr val="339966"/>
                </a:solidFill>
              </a:rPr>
              <a:t>60</a:t>
            </a:r>
            <a:r>
              <a:rPr lang="en-GB" altLang="en-US" sz="2200">
                <a:solidFill>
                  <a:srgbClr val="339966"/>
                </a:solidFill>
              </a:rPr>
              <a:t>, 2430 (1988)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00113" y="4724400"/>
            <a:ext cx="8243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200" b="1">
                <a:solidFill>
                  <a:srgbClr val="FF0000"/>
                </a:solidFill>
              </a:rPr>
              <a:t> Include N-body density, </a:t>
            </a:r>
            <a:r>
              <a:rPr lang="el-GR" altLang="en-US" sz="2200" b="1">
                <a:solidFill>
                  <a:srgbClr val="FF0000"/>
                </a:solidFill>
              </a:rPr>
              <a:t>Γ</a:t>
            </a:r>
            <a:r>
              <a:rPr lang="en-US" altLang="en-US" sz="2200" b="1">
                <a:solidFill>
                  <a:srgbClr val="FF0000"/>
                </a:solidFill>
              </a:rPr>
              <a:t>, of the </a:t>
            </a:r>
            <a:r>
              <a:rPr lang="en-GB" altLang="en-US" sz="2200" b="1">
                <a:solidFill>
                  <a:srgbClr val="FF0000"/>
                </a:solidFill>
              </a:rPr>
              <a:t>nuclei as additional “density”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87450" y="5300663"/>
            <a:ext cx="5184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339966"/>
                </a:solidFill>
              </a:rPr>
              <a:t>T. Kreibich, E.K.U.G., PRL </a:t>
            </a:r>
            <a:r>
              <a:rPr lang="en-GB" altLang="en-US" sz="2200" b="1">
                <a:solidFill>
                  <a:srgbClr val="339966"/>
                </a:solidFill>
              </a:rPr>
              <a:t>86</a:t>
            </a:r>
            <a:r>
              <a:rPr lang="en-GB" altLang="en-US" sz="2200">
                <a:solidFill>
                  <a:srgbClr val="339966"/>
                </a:solidFill>
              </a:rPr>
              <a:t>, 2984 (2001)</a:t>
            </a:r>
          </a:p>
        </p:txBody>
      </p:sp>
    </p:spTree>
    <p:extLst>
      <p:ext uri="{BB962C8B-B14F-4D97-AF65-F5344CB8AC3E}">
        <p14:creationId xmlns:p14="http://schemas.microsoft.com/office/powerpoint/2010/main" val="4437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8804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General (model-independent) characterization of superconductors: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E81202"/>
                </a:solidFill>
              </a:rPr>
              <a:t>Off-diagonal long-range order</a:t>
            </a:r>
            <a:r>
              <a:rPr lang="en-US" altLang="en-US" sz="2000" b="1"/>
              <a:t> of the 2-body density matrix:</a:t>
            </a:r>
            <a:endParaRPr lang="de-DE" altLang="en-US" sz="2000" b="1"/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323850" y="1719263"/>
          <a:ext cx="63436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8" name="Equation" r:id="rId3" imgW="2527300" imgH="279400" progId="Equation.3">
                  <p:embed/>
                </p:oleObj>
              </mc:Choice>
              <mc:Fallback>
                <p:oleObj name="Equation" r:id="rId3" imgW="2527300" imgH="279400" progId="Equation.3">
                  <p:embed/>
                  <p:pic>
                    <p:nvPicPr>
                      <p:cNvPr id="256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19263"/>
                        <a:ext cx="63436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1863725" y="2692400"/>
          <a:ext cx="6588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9" name="Equation" r:id="rId5" imgW="2578100" imgH="292100" progId="Equation.3">
                  <p:embed/>
                </p:oleObj>
              </mc:Choice>
              <mc:Fallback>
                <p:oleObj name="Equation" r:id="rId5" imgW="2578100" imgH="292100" progId="Equation.3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92400"/>
                        <a:ext cx="6588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1763713" y="3716338"/>
          <a:ext cx="647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0" name="Equation" r:id="rId7" imgW="431613" imgH="393529" progId="Equation.3">
                  <p:embed/>
                </p:oleObj>
              </mc:Choice>
              <mc:Fallback>
                <p:oleObj name="Equation" r:id="rId7" imgW="431613" imgH="393529" progId="Equation.3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16338"/>
                        <a:ext cx="6477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2997200" y="3789363"/>
          <a:ext cx="628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1" name="Equation" r:id="rId9" imgW="418918" imgH="393529" progId="Equation.3">
                  <p:embed/>
                </p:oleObj>
              </mc:Choice>
              <mc:Fallback>
                <p:oleObj name="Equation" r:id="rId9" imgW="418918" imgH="393529" progId="Equation.3">
                  <p:embed/>
                  <p:pic>
                    <p:nvPicPr>
                      <p:cNvPr id="256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789363"/>
                        <a:ext cx="6286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9"/>
          <p:cNvGraphicFramePr>
            <a:graphicFrameLocks noChangeAspect="1"/>
          </p:cNvGraphicFramePr>
          <p:nvPr/>
        </p:nvGraphicFramePr>
        <p:xfrm>
          <a:off x="4211638" y="3613150"/>
          <a:ext cx="14192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2" name="Equation" r:id="rId11" imgW="533169" imgH="228501" progId="Equation.3">
                  <p:embed/>
                </p:oleObj>
              </mc:Choice>
              <mc:Fallback>
                <p:oleObj name="Equation" r:id="rId11" imgW="533169" imgH="228501" progId="Equation.3">
                  <p:embed/>
                  <p:pic>
                    <p:nvPicPr>
                      <p:cNvPr id="256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613150"/>
                        <a:ext cx="14192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0"/>
          <p:cNvGraphicFramePr>
            <a:graphicFrameLocks noChangeAspect="1"/>
          </p:cNvGraphicFramePr>
          <p:nvPr/>
        </p:nvGraphicFramePr>
        <p:xfrm>
          <a:off x="6692900" y="3630613"/>
          <a:ext cx="12509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3" name="Equation" r:id="rId13" imgW="469696" imgH="215806" progId="Equation.3">
                  <p:embed/>
                </p:oleObj>
              </mc:Choice>
              <mc:Fallback>
                <p:oleObj name="Equation" r:id="rId13" imgW="469696" imgH="215806" progId="Equation.3">
                  <p:embed/>
                  <p:pic>
                    <p:nvPicPr>
                      <p:cNvPr id="2560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3630613"/>
                        <a:ext cx="12509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AutoShape 11"/>
          <p:cNvSpPr>
            <a:spLocks/>
          </p:cNvSpPr>
          <p:nvPr/>
        </p:nvSpPr>
        <p:spPr bwMode="auto">
          <a:xfrm rot="-5400000">
            <a:off x="4825207" y="2528093"/>
            <a:ext cx="215900" cy="2017713"/>
          </a:xfrm>
          <a:prstGeom prst="leftBrace">
            <a:avLst>
              <a:gd name="adj1" fmla="val 778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0" name="AutoShape 12"/>
          <p:cNvSpPr>
            <a:spLocks/>
          </p:cNvSpPr>
          <p:nvPr/>
        </p:nvSpPr>
        <p:spPr bwMode="auto">
          <a:xfrm rot="-5400000">
            <a:off x="7201694" y="2528094"/>
            <a:ext cx="215900" cy="2017712"/>
          </a:xfrm>
          <a:prstGeom prst="leftBrace">
            <a:avLst>
              <a:gd name="adj1" fmla="val 7788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V="1">
            <a:off x="2124075" y="3357563"/>
            <a:ext cx="3603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H="1" flipV="1">
            <a:off x="2916238" y="3357563"/>
            <a:ext cx="287337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5613" name="Object 15"/>
          <p:cNvGraphicFramePr>
            <a:graphicFrameLocks noChangeAspect="1"/>
          </p:cNvGraphicFramePr>
          <p:nvPr/>
        </p:nvGraphicFramePr>
        <p:xfrm>
          <a:off x="1223963" y="5300663"/>
          <a:ext cx="3635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4" name="Equation" r:id="rId15" imgW="1422400" imgH="279400" progId="Equation.3">
                  <p:embed/>
                </p:oleObj>
              </mc:Choice>
              <mc:Fallback>
                <p:oleObj name="Equation" r:id="rId15" imgW="1422400" imgH="279400" progId="Equation.3">
                  <p:embed/>
                  <p:pic>
                    <p:nvPicPr>
                      <p:cNvPr id="256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5300663"/>
                        <a:ext cx="3635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5056188" y="5445125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order parameter of the N-S phase transition</a:t>
            </a:r>
            <a:endParaRPr lang="de-DE" altLang="en-US" sz="2000"/>
          </a:p>
        </p:txBody>
      </p:sp>
    </p:spTree>
    <p:extLst>
      <p:ext uri="{BB962C8B-B14F-4D97-AF65-F5344CB8AC3E}">
        <p14:creationId xmlns:p14="http://schemas.microsoft.com/office/powerpoint/2010/main" val="3416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9900" y="233363"/>
            <a:ext cx="164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/>
              <a:t>Hamiltonian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552450" y="863600"/>
            <a:ext cx="8296275" cy="579438"/>
            <a:chOff x="373" y="544"/>
            <a:chExt cx="5226" cy="365"/>
          </a:xfrm>
        </p:grpSpPr>
        <p:graphicFrame>
          <p:nvGraphicFramePr>
            <p:cNvPr id="30724" name="Object 2"/>
            <p:cNvGraphicFramePr>
              <a:graphicFrameLocks noChangeAspect="1"/>
            </p:cNvGraphicFramePr>
            <p:nvPr/>
          </p:nvGraphicFramePr>
          <p:xfrm>
            <a:off x="373" y="544"/>
            <a:ext cx="5226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58" name="Equation" r:id="rId4" imgW="3987800" imgH="279400" progId="Equation.3">
                    <p:embed/>
                  </p:oleObj>
                </mc:Choice>
                <mc:Fallback>
                  <p:oleObj name="Equation" r:id="rId4" imgW="3987800" imgH="279400" progId="Equation.3">
                    <p:embed/>
                    <p:pic>
                      <p:nvPicPr>
                        <p:cNvPr id="307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" y="544"/>
                          <a:ext cx="5226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5" name="Object 3"/>
            <p:cNvGraphicFramePr>
              <a:graphicFrameLocks noChangeAspect="1"/>
            </p:cNvGraphicFramePr>
            <p:nvPr/>
          </p:nvGraphicFramePr>
          <p:xfrm>
            <a:off x="1787" y="585"/>
            <a:ext cx="36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59" name="Equation" r:id="rId6" imgW="200026" imgH="142795" progId="Equation.3">
                    <p:embed/>
                  </p:oleObj>
                </mc:Choice>
                <mc:Fallback>
                  <p:oleObj name="Equation" r:id="rId6" imgW="200026" imgH="142795" progId="Equation.3">
                    <p:embed/>
                    <p:pic>
                      <p:nvPicPr>
                        <p:cNvPr id="3072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585"/>
                          <a:ext cx="36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6" name="Object 4"/>
            <p:cNvGraphicFramePr>
              <a:graphicFrameLocks noChangeAspect="1"/>
            </p:cNvGraphicFramePr>
            <p:nvPr/>
          </p:nvGraphicFramePr>
          <p:xfrm>
            <a:off x="3742" y="585"/>
            <a:ext cx="58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60" name="Equation" r:id="rId8" imgW="371439" imgH="142795" progId="Equation.3">
                    <p:embed/>
                  </p:oleObj>
                </mc:Choice>
                <mc:Fallback>
                  <p:oleObj name="Equation" r:id="rId8" imgW="371439" imgH="142795" progId="Equation.3">
                    <p:embed/>
                    <p:pic>
                      <p:nvPicPr>
                        <p:cNvPr id="307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585"/>
                          <a:ext cx="58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321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219200" y="1905000"/>
            <a:ext cx="2895600" cy="762000"/>
            <a:chOff x="384" y="1296"/>
            <a:chExt cx="1824" cy="480"/>
          </a:xfrm>
        </p:grpSpPr>
        <p:sp>
          <p:nvSpPr>
            <p:cNvPr id="32800" name="Rectangle 3"/>
            <p:cNvSpPr>
              <a:spLocks noChangeArrowheads="1"/>
            </p:cNvSpPr>
            <p:nvPr/>
          </p:nvSpPr>
          <p:spPr bwMode="auto">
            <a:xfrm>
              <a:off x="384" y="1296"/>
              <a:ext cx="960" cy="480"/>
            </a:xfrm>
            <a:prstGeom prst="rect">
              <a:avLst/>
            </a:prstGeom>
            <a:solidFill>
              <a:srgbClr val="007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1" name="Rectangle 4"/>
            <p:cNvSpPr>
              <a:spLocks noChangeArrowheads="1"/>
            </p:cNvSpPr>
            <p:nvPr/>
          </p:nvSpPr>
          <p:spPr bwMode="auto">
            <a:xfrm>
              <a:off x="1344" y="1296"/>
              <a:ext cx="864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2" name="AutoShape 5"/>
            <p:cNvSpPr>
              <a:spLocks noChangeArrowheads="1"/>
            </p:cNvSpPr>
            <p:nvPr/>
          </p:nvSpPr>
          <p:spPr bwMode="auto">
            <a:xfrm>
              <a:off x="1200" y="1344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3" name="AutoShape 6"/>
            <p:cNvSpPr>
              <a:spLocks noChangeArrowheads="1"/>
            </p:cNvSpPr>
            <p:nvPr/>
          </p:nvSpPr>
          <p:spPr bwMode="auto">
            <a:xfrm>
              <a:off x="1200" y="1488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4" name="AutoShape 7"/>
            <p:cNvSpPr>
              <a:spLocks noChangeArrowheads="1"/>
            </p:cNvSpPr>
            <p:nvPr/>
          </p:nvSpPr>
          <p:spPr bwMode="auto">
            <a:xfrm>
              <a:off x="1200" y="1632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805" name="Text Box 8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6600"/>
                  </a:solidFill>
                </a:rPr>
                <a:t>S</a:t>
              </a:r>
            </a:p>
          </p:txBody>
        </p:sp>
        <p:sp>
          <p:nvSpPr>
            <p:cNvPr id="32806" name="Text Box 9"/>
            <p:cNvSpPr txBox="1">
              <a:spLocks noChangeArrowheads="1"/>
            </p:cNvSpPr>
            <p:nvPr/>
          </p:nvSpPr>
          <p:spPr bwMode="auto">
            <a:xfrm>
              <a:off x="1872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32807" name="Text Box 10"/>
            <p:cNvSpPr txBox="1">
              <a:spLocks noChangeArrowheads="1"/>
            </p:cNvSpPr>
            <p:nvPr/>
          </p:nvSpPr>
          <p:spPr bwMode="auto">
            <a:xfrm>
              <a:off x="1008" y="1440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ym typeface="Symbol" panose="05050102010706020507" pitchFamily="18" charset="2"/>
                </a:rPr>
                <a:t></a:t>
              </a:r>
              <a:endParaRPr lang="en-US" altLang="en-US" sz="2000" b="1"/>
            </a:p>
          </p:txBody>
        </p:sp>
      </p:grpSp>
      <p:grpSp>
        <p:nvGrpSpPr>
          <p:cNvPr id="32771" name="Group 11"/>
          <p:cNvGrpSpPr>
            <a:grpSpLocks/>
          </p:cNvGrpSpPr>
          <p:nvPr/>
        </p:nvGrpSpPr>
        <p:grpSpPr bwMode="auto">
          <a:xfrm>
            <a:off x="5105400" y="1905000"/>
            <a:ext cx="2895600" cy="762000"/>
            <a:chOff x="384" y="1296"/>
            <a:chExt cx="1824" cy="480"/>
          </a:xfrm>
        </p:grpSpPr>
        <p:sp>
          <p:nvSpPr>
            <p:cNvPr id="32792" name="Rectangle 12"/>
            <p:cNvSpPr>
              <a:spLocks noChangeArrowheads="1"/>
            </p:cNvSpPr>
            <p:nvPr/>
          </p:nvSpPr>
          <p:spPr bwMode="auto">
            <a:xfrm>
              <a:off x="384" y="1296"/>
              <a:ext cx="960" cy="480"/>
            </a:xfrm>
            <a:prstGeom prst="rect">
              <a:avLst/>
            </a:prstGeom>
            <a:solidFill>
              <a:srgbClr val="007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3" name="Rectangle 13"/>
            <p:cNvSpPr>
              <a:spLocks noChangeArrowheads="1"/>
            </p:cNvSpPr>
            <p:nvPr/>
          </p:nvSpPr>
          <p:spPr bwMode="auto">
            <a:xfrm>
              <a:off x="1344" y="1296"/>
              <a:ext cx="864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4" name="AutoShape 14"/>
            <p:cNvSpPr>
              <a:spLocks noChangeArrowheads="1"/>
            </p:cNvSpPr>
            <p:nvPr/>
          </p:nvSpPr>
          <p:spPr bwMode="auto">
            <a:xfrm>
              <a:off x="1200" y="1344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5" name="AutoShape 15"/>
            <p:cNvSpPr>
              <a:spLocks noChangeArrowheads="1"/>
            </p:cNvSpPr>
            <p:nvPr/>
          </p:nvSpPr>
          <p:spPr bwMode="auto">
            <a:xfrm>
              <a:off x="1200" y="1488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6" name="AutoShape 16"/>
            <p:cNvSpPr>
              <a:spLocks noChangeArrowheads="1"/>
            </p:cNvSpPr>
            <p:nvPr/>
          </p:nvSpPr>
          <p:spPr bwMode="auto">
            <a:xfrm>
              <a:off x="1200" y="1632"/>
              <a:ext cx="336" cy="96"/>
            </a:xfrm>
            <a:prstGeom prst="rightArrow">
              <a:avLst>
                <a:gd name="adj1" fmla="val 50000"/>
                <a:gd name="adj2" fmla="val 65625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797" name="Text Box 17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6600"/>
                  </a:solidFill>
                </a:rPr>
                <a:t>F</a:t>
              </a:r>
            </a:p>
          </p:txBody>
        </p:sp>
        <p:sp>
          <p:nvSpPr>
            <p:cNvPr id="32798" name="Text Box 18"/>
            <p:cNvSpPr txBox="1">
              <a:spLocks noChangeArrowheads="1"/>
            </p:cNvSpPr>
            <p:nvPr/>
          </p:nvSpPr>
          <p:spPr bwMode="auto">
            <a:xfrm>
              <a:off x="1872" y="1392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2799" name="Text Box 19"/>
            <p:cNvSpPr txBox="1">
              <a:spLocks noChangeArrowheads="1"/>
            </p:cNvSpPr>
            <p:nvPr/>
          </p:nvSpPr>
          <p:spPr bwMode="auto">
            <a:xfrm>
              <a:off x="1008" y="1440"/>
              <a:ext cx="144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tIns="0" rIns="9144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ym typeface="Symbol" panose="05050102010706020507" pitchFamily="18" charset="2"/>
                </a:rPr>
                <a:t>B</a:t>
              </a:r>
              <a:endParaRPr lang="en-US" altLang="en-US" sz="2000" b="1"/>
            </a:p>
          </p:txBody>
        </p:sp>
      </p:grpSp>
      <p:grpSp>
        <p:nvGrpSpPr>
          <p:cNvPr id="32772" name="Group 40"/>
          <p:cNvGrpSpPr>
            <a:grpSpLocks/>
          </p:cNvGrpSpPr>
          <p:nvPr/>
        </p:nvGrpSpPr>
        <p:grpSpPr bwMode="auto">
          <a:xfrm>
            <a:off x="1143000" y="2743200"/>
            <a:ext cx="3086100" cy="2209800"/>
            <a:chOff x="780" y="1728"/>
            <a:chExt cx="2106" cy="1392"/>
          </a:xfrm>
        </p:grpSpPr>
        <p:sp>
          <p:nvSpPr>
            <p:cNvPr id="32784" name="Line 20"/>
            <p:cNvSpPr>
              <a:spLocks noChangeShapeType="1"/>
            </p:cNvSpPr>
            <p:nvPr/>
          </p:nvSpPr>
          <p:spPr bwMode="auto">
            <a:xfrm flipV="1">
              <a:off x="1560" y="187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Line 21"/>
            <p:cNvSpPr>
              <a:spLocks noChangeShapeType="1"/>
            </p:cNvSpPr>
            <p:nvPr/>
          </p:nvSpPr>
          <p:spPr bwMode="auto">
            <a:xfrm>
              <a:off x="780" y="283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6" name="Group 36"/>
            <p:cNvGrpSpPr>
              <a:grpSpLocks/>
            </p:cNvGrpSpPr>
            <p:nvPr/>
          </p:nvGrpSpPr>
          <p:grpSpPr bwMode="auto">
            <a:xfrm>
              <a:off x="852" y="2352"/>
              <a:ext cx="1671" cy="432"/>
              <a:chOff x="852" y="2352"/>
              <a:chExt cx="1671" cy="432"/>
            </a:xfrm>
          </p:grpSpPr>
          <p:sp>
            <p:nvSpPr>
              <p:cNvPr id="32789" name="Line 27"/>
              <p:cNvSpPr>
                <a:spLocks noChangeShapeType="1"/>
              </p:cNvSpPr>
              <p:nvPr/>
            </p:nvSpPr>
            <p:spPr bwMode="auto">
              <a:xfrm>
                <a:off x="852" y="2352"/>
                <a:ext cx="757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Line 28"/>
              <p:cNvSpPr>
                <a:spLocks noChangeShapeType="1"/>
              </p:cNvSpPr>
              <p:nvPr/>
            </p:nvSpPr>
            <p:spPr bwMode="auto">
              <a:xfrm>
                <a:off x="2167" y="2784"/>
                <a:ext cx="35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2791" name="AutoShape 29"/>
              <p:cNvCxnSpPr>
                <a:cxnSpLocks noChangeShapeType="1"/>
              </p:cNvCxnSpPr>
              <p:nvPr/>
            </p:nvCxnSpPr>
            <p:spPr bwMode="auto">
              <a:xfrm>
                <a:off x="1595" y="2352"/>
                <a:ext cx="604" cy="432"/>
              </a:xfrm>
              <a:prstGeom prst="curvedConnector3">
                <a:avLst>
                  <a:gd name="adj1" fmla="val 32120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787" name="Text Box 30"/>
            <p:cNvSpPr txBox="1">
              <a:spLocks noChangeArrowheads="1"/>
            </p:cNvSpPr>
            <p:nvPr/>
          </p:nvSpPr>
          <p:spPr bwMode="auto">
            <a:xfrm>
              <a:off x="1612" y="1728"/>
              <a:ext cx="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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32788" name="Text Box 31"/>
            <p:cNvSpPr txBox="1">
              <a:spLocks noChangeArrowheads="1"/>
            </p:cNvSpPr>
            <p:nvPr/>
          </p:nvSpPr>
          <p:spPr bwMode="auto">
            <a:xfrm>
              <a:off x="2656" y="2688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x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2773" name="Group 41"/>
          <p:cNvGrpSpPr>
            <a:grpSpLocks/>
          </p:cNvGrpSpPr>
          <p:nvPr/>
        </p:nvGrpSpPr>
        <p:grpSpPr bwMode="auto">
          <a:xfrm>
            <a:off x="5105400" y="2819400"/>
            <a:ext cx="2895600" cy="2133600"/>
            <a:chOff x="3484" y="1776"/>
            <a:chExt cx="1976" cy="1344"/>
          </a:xfrm>
        </p:grpSpPr>
        <p:sp>
          <p:nvSpPr>
            <p:cNvPr id="32776" name="Line 22"/>
            <p:cNvSpPr>
              <a:spLocks noChangeShapeType="1"/>
            </p:cNvSpPr>
            <p:nvPr/>
          </p:nvSpPr>
          <p:spPr bwMode="auto">
            <a:xfrm flipV="1">
              <a:off x="4160" y="187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Line 23"/>
            <p:cNvSpPr>
              <a:spLocks noChangeShapeType="1"/>
            </p:cNvSpPr>
            <p:nvPr/>
          </p:nvSpPr>
          <p:spPr bwMode="auto">
            <a:xfrm>
              <a:off x="3484" y="2832"/>
              <a:ext cx="1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38"/>
            <p:cNvGrpSpPr>
              <a:grpSpLocks/>
            </p:cNvGrpSpPr>
            <p:nvPr/>
          </p:nvGrpSpPr>
          <p:grpSpPr bwMode="auto">
            <a:xfrm>
              <a:off x="3696" y="2352"/>
              <a:ext cx="1378" cy="432"/>
              <a:chOff x="3737" y="2352"/>
              <a:chExt cx="1378" cy="432"/>
            </a:xfrm>
          </p:grpSpPr>
          <p:sp>
            <p:nvSpPr>
              <p:cNvPr id="32781" name="Line 24"/>
              <p:cNvSpPr>
                <a:spLocks noChangeShapeType="1"/>
              </p:cNvSpPr>
              <p:nvPr/>
            </p:nvSpPr>
            <p:spPr bwMode="auto">
              <a:xfrm>
                <a:off x="3737" y="2352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Line 25"/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2783" name="AutoShape 26"/>
              <p:cNvCxnSpPr>
                <a:cxnSpLocks noChangeShapeType="1"/>
              </p:cNvCxnSpPr>
              <p:nvPr/>
            </p:nvCxnSpPr>
            <p:spPr bwMode="auto">
              <a:xfrm>
                <a:off x="4176" y="2352"/>
                <a:ext cx="604" cy="432"/>
              </a:xfrm>
              <a:prstGeom prst="curvedConnector3">
                <a:avLst>
                  <a:gd name="adj1" fmla="val 32120"/>
                </a:avLst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779" name="Text Box 32"/>
            <p:cNvSpPr txBox="1">
              <a:spLocks noChangeArrowheads="1"/>
            </p:cNvSpPr>
            <p:nvPr/>
          </p:nvSpPr>
          <p:spPr bwMode="auto">
            <a:xfrm>
              <a:off x="5230" y="2688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x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32780" name="Text Box 33"/>
            <p:cNvSpPr txBox="1">
              <a:spLocks noChangeArrowheads="1"/>
            </p:cNvSpPr>
            <p:nvPr/>
          </p:nvSpPr>
          <p:spPr bwMode="auto">
            <a:xfrm>
              <a:off x="4156" y="1776"/>
              <a:ext cx="2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sym typeface="Symbol" panose="05050102010706020507" pitchFamily="18" charset="2"/>
                </a:rPr>
                <a:t>m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32774" name="Text Box 34"/>
          <p:cNvSpPr txBox="1">
            <a:spLocks noChangeArrowheads="1"/>
          </p:cNvSpPr>
          <p:nvPr/>
        </p:nvSpPr>
        <p:spPr bwMode="auto">
          <a:xfrm>
            <a:off x="3708400" y="69215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ANALOGY</a:t>
            </a:r>
          </a:p>
        </p:txBody>
      </p:sp>
      <p:sp>
        <p:nvSpPr>
          <p:cNvPr id="32775" name="Text Box 35"/>
          <p:cNvSpPr txBox="1">
            <a:spLocks noChangeArrowheads="1"/>
          </p:cNvSpPr>
          <p:nvPr/>
        </p:nvSpPr>
        <p:spPr bwMode="auto">
          <a:xfrm>
            <a:off x="1119188" y="5181600"/>
            <a:ext cx="256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“proximity effect”</a:t>
            </a:r>
          </a:p>
        </p:txBody>
      </p:sp>
    </p:spTree>
    <p:extLst>
      <p:ext uri="{BB962C8B-B14F-4D97-AF65-F5344CB8AC3E}">
        <p14:creationId xmlns:p14="http://schemas.microsoft.com/office/powerpoint/2010/main" val="38405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52450" y="2324100"/>
          <a:ext cx="29765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6" name="Equation" r:id="rId4" imgW="1155700" imgH="254000" progId="Equation.3">
                  <p:embed/>
                </p:oleObj>
              </mc:Choice>
              <mc:Fallback>
                <p:oleObj name="Equation" r:id="rId4" imgW="1155700" imgH="254000" progId="Equation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24100"/>
                        <a:ext cx="29765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9900" y="233363"/>
            <a:ext cx="164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/>
              <a:t>Hamiltonian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3284538"/>
            <a:ext cx="144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3 densities:</a:t>
            </a:r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1374775" y="3810000"/>
          <a:ext cx="5538788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7" name="Equation" r:id="rId6" imgW="2514600" imgH="1079500" progId="Equation.3">
                  <p:embed/>
                </p:oleObj>
              </mc:Choice>
              <mc:Fallback>
                <p:oleObj name="Equation" r:id="rId6" imgW="2514600" imgH="1079500" progId="Equation.3">
                  <p:embed/>
                  <p:pic>
                    <p:nvPicPr>
                      <p:cNvPr id="337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810000"/>
                        <a:ext cx="5538788" cy="223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999038" y="4030663"/>
            <a:ext cx="19605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electron density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14913" y="4822825"/>
            <a:ext cx="1962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order parameter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649663" y="6026150"/>
            <a:ext cx="50371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diagonal of nuclear N</a:t>
            </a:r>
            <a:r>
              <a:rPr lang="en-US" altLang="en-US" sz="2200" baseline="-25000">
                <a:solidFill>
                  <a:srgbClr val="FF0000"/>
                </a:solidFill>
              </a:rPr>
              <a:t>n</a:t>
            </a:r>
            <a:r>
              <a:rPr lang="en-US" altLang="en-US" sz="2200">
                <a:solidFill>
                  <a:srgbClr val="FF0000"/>
                </a:solidFill>
              </a:rPr>
              <a:t>-body density matrix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552450" y="1554163"/>
            <a:ext cx="3706813" cy="579437"/>
            <a:chOff x="348" y="979"/>
            <a:chExt cx="2335" cy="365"/>
          </a:xfrm>
        </p:grpSpPr>
        <p:graphicFrame>
          <p:nvGraphicFramePr>
            <p:cNvPr id="33806" name="Object 7"/>
            <p:cNvGraphicFramePr>
              <a:graphicFrameLocks noChangeAspect="1"/>
            </p:cNvGraphicFramePr>
            <p:nvPr/>
          </p:nvGraphicFramePr>
          <p:xfrm>
            <a:off x="348" y="979"/>
            <a:ext cx="2335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28" name="Equation" r:id="rId8" imgW="1790700" imgH="279400" progId="Equation.3">
                    <p:embed/>
                  </p:oleObj>
                </mc:Choice>
                <mc:Fallback>
                  <p:oleObj name="Equation" r:id="rId8" imgW="1790700" imgH="279400" progId="Equation.3">
                    <p:embed/>
                    <p:pic>
                      <p:nvPicPr>
                        <p:cNvPr id="3380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" y="979"/>
                          <a:ext cx="2335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7" name="Object 8"/>
            <p:cNvGraphicFramePr>
              <a:graphicFrameLocks noChangeAspect="1"/>
            </p:cNvGraphicFramePr>
            <p:nvPr/>
          </p:nvGraphicFramePr>
          <p:xfrm>
            <a:off x="1736" y="981"/>
            <a:ext cx="464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29" name="Equation" r:id="rId10" imgW="276150" imgH="190573" progId="Equation.3">
                    <p:embed/>
                  </p:oleObj>
                </mc:Choice>
                <mc:Fallback>
                  <p:oleObj name="Equation" r:id="rId10" imgW="276150" imgH="190573" progId="Equation.3">
                    <p:embed/>
                    <p:pic>
                      <p:nvPicPr>
                        <p:cNvPr id="3380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" y="981"/>
                          <a:ext cx="464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02" name="Group 12"/>
          <p:cNvGrpSpPr>
            <a:grpSpLocks/>
          </p:cNvGrpSpPr>
          <p:nvPr/>
        </p:nvGrpSpPr>
        <p:grpSpPr bwMode="auto">
          <a:xfrm>
            <a:off x="552450" y="863600"/>
            <a:ext cx="8296275" cy="579438"/>
            <a:chOff x="373" y="544"/>
            <a:chExt cx="5226" cy="365"/>
          </a:xfrm>
        </p:grpSpPr>
        <p:graphicFrame>
          <p:nvGraphicFramePr>
            <p:cNvPr id="33803" name="Object 4"/>
            <p:cNvGraphicFramePr>
              <a:graphicFrameLocks noChangeAspect="1"/>
            </p:cNvGraphicFramePr>
            <p:nvPr/>
          </p:nvGraphicFramePr>
          <p:xfrm>
            <a:off x="373" y="544"/>
            <a:ext cx="5226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30" name="Equation" r:id="rId12" imgW="3987800" imgH="279400" progId="Equation.3">
                    <p:embed/>
                  </p:oleObj>
                </mc:Choice>
                <mc:Fallback>
                  <p:oleObj name="Equation" r:id="rId12" imgW="3987800" imgH="279400" progId="Equation.3">
                    <p:embed/>
                    <p:pic>
                      <p:nvPicPr>
                        <p:cNvPr id="3380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" y="544"/>
                          <a:ext cx="5226" cy="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/>
            <p:cNvGraphicFramePr>
              <a:graphicFrameLocks noChangeAspect="1"/>
            </p:cNvGraphicFramePr>
            <p:nvPr/>
          </p:nvGraphicFramePr>
          <p:xfrm>
            <a:off x="1787" y="585"/>
            <a:ext cx="36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31" name="Equation" r:id="rId14" imgW="200026" imgH="142795" progId="Equation.3">
                    <p:embed/>
                  </p:oleObj>
                </mc:Choice>
                <mc:Fallback>
                  <p:oleObj name="Equation" r:id="rId14" imgW="200026" imgH="142795" progId="Equation.3">
                    <p:embed/>
                    <p:pic>
                      <p:nvPicPr>
                        <p:cNvPr id="3380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585"/>
                          <a:ext cx="36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/>
            <p:cNvGraphicFramePr>
              <a:graphicFrameLocks noChangeAspect="1"/>
            </p:cNvGraphicFramePr>
            <p:nvPr/>
          </p:nvGraphicFramePr>
          <p:xfrm>
            <a:off x="3742" y="585"/>
            <a:ext cx="58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32" name="Equation" r:id="rId16" imgW="371439" imgH="142795" progId="Equation.3">
                    <p:embed/>
                  </p:oleObj>
                </mc:Choice>
                <mc:Fallback>
                  <p:oleObj name="Equation" r:id="rId16" imgW="371439" imgH="142795" progId="Equation.3">
                    <p:embed/>
                    <p:pic>
                      <p:nvPicPr>
                        <p:cNvPr id="3380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585"/>
                          <a:ext cx="58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0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186" y="187779"/>
            <a:ext cx="5064352" cy="6407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83508" y="3041650"/>
          <a:ext cx="3070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9" name="Equation" r:id="rId3" imgW="1422360" imgH="228600" progId="Equation.DSMT4">
                  <p:embed/>
                </p:oleObj>
              </mc:Choice>
              <mc:Fallback>
                <p:oleObj name="Equation" r:id="rId3" imgW="14223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08" y="3041650"/>
                        <a:ext cx="30702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510587"/>
              </p:ext>
            </p:extLst>
          </p:nvPr>
        </p:nvGraphicFramePr>
        <p:xfrm>
          <a:off x="392113" y="4343400"/>
          <a:ext cx="43862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0" name="Equation" r:id="rId5" imgW="1981080" imgH="279360" progId="Equation.DSMT4">
                  <p:embed/>
                </p:oleObj>
              </mc:Choice>
              <mc:Fallback>
                <p:oleObj name="Equation" r:id="rId5" imgW="198108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4343400"/>
                        <a:ext cx="438626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83105" y="272468"/>
            <a:ext cx="489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density approximation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93252" y="1356909"/>
          <a:ext cx="4978153" cy="53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1" name="Equation" r:id="rId7" imgW="2361960" imgH="253800" progId="Equation.DSMT4">
                  <p:embed/>
                </p:oleObj>
              </mc:Choice>
              <mc:Fallback>
                <p:oleObj name="Equation" r:id="rId7" imgW="2361960" imgH="253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52" y="1356909"/>
                        <a:ext cx="4978153" cy="53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17287" y="2053552"/>
          <a:ext cx="7346950" cy="52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2" name="Equation" r:id="rId9" imgW="3568680" imgH="253800" progId="Equation.DSMT4">
                  <p:embed/>
                </p:oleObj>
              </mc:Choice>
              <mc:Fallback>
                <p:oleObj name="Equation" r:id="rId9" imgW="356868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87" y="2053552"/>
                        <a:ext cx="7346950" cy="521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275" y="2604405"/>
            <a:ext cx="865628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lattice constants and bonding distances much too large (20%-50%) 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085" y="3800827"/>
            <a:ext cx="3562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(Kohn and Sham, 1965)</a:t>
            </a: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11394" y="5013325"/>
          <a:ext cx="11239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3" name="Equation" r:id="rId11" imgW="507960" imgH="253800" progId="Equation.DSMT4">
                  <p:embed/>
                </p:oleObj>
              </mc:Choice>
              <mc:Fallback>
                <p:oleObj name="Equation" r:id="rId11" imgW="50796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94" y="5013325"/>
                        <a:ext cx="11239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49186" y="5055198"/>
            <a:ext cx="7114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 energy per particle of a uniform electron gas of density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(known from quantum Monte-Carlo and many-body theory)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675" y="5994959"/>
            <a:ext cx="7837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decent lattice constants, phonons, surface energies of metals</a:t>
            </a:r>
          </a:p>
        </p:txBody>
      </p:sp>
    </p:spTree>
    <p:extLst>
      <p:ext uri="{BB962C8B-B14F-4D97-AF65-F5344CB8AC3E}">
        <p14:creationId xmlns:p14="http://schemas.microsoft.com/office/powerpoint/2010/main" val="292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25488" y="441325"/>
            <a:ext cx="78787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333399"/>
                </a:solidFill>
              </a:rPr>
              <a:t>Hohenberg-Kohn theorem for superconductors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798888" y="3962400"/>
            <a:ext cx="487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Symbol" panose="05050102010706020507" pitchFamily="18" charset="2"/>
              </a:rPr>
              <a:t>Densities in thermal equilibrium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Symbol" panose="05050102010706020507" pitchFamily="18" charset="2"/>
              </a:rPr>
              <a:t> at finite temperature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35844" name="Group 64"/>
          <p:cNvGrpSpPr>
            <a:grpSpLocks/>
          </p:cNvGrpSpPr>
          <p:nvPr/>
        </p:nvGrpSpPr>
        <p:grpSpPr bwMode="auto">
          <a:xfrm>
            <a:off x="762000" y="2022475"/>
            <a:ext cx="7720013" cy="685800"/>
            <a:chOff x="549" y="1274"/>
            <a:chExt cx="4863" cy="432"/>
          </a:xfrm>
        </p:grpSpPr>
        <p:sp>
          <p:nvSpPr>
            <p:cNvPr id="35846" name="Text Box 3"/>
            <p:cNvSpPr txBox="1">
              <a:spLocks noChangeArrowheads="1"/>
            </p:cNvSpPr>
            <p:nvPr/>
          </p:nvSpPr>
          <p:spPr bwMode="auto">
            <a:xfrm>
              <a:off x="549" y="1341"/>
              <a:ext cx="486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[v(r),</a:t>
              </a:r>
              <a:r>
                <a:rPr lang="en-US" altLang="en-US" dirty="0">
                  <a:sym typeface="Symbol" panose="05050102010706020507" pitchFamily="18" charset="2"/>
                </a:rPr>
                <a:t>(</a:t>
              </a:r>
              <a:r>
                <a:rPr lang="en-US" altLang="en-US" dirty="0" err="1">
                  <a:sym typeface="Symbol" panose="05050102010706020507" pitchFamily="18" charset="2"/>
                </a:rPr>
                <a:t>r,r</a:t>
              </a:r>
              <a:r>
                <a:rPr lang="en-US" altLang="en-US" dirty="0">
                  <a:sym typeface="Symbol" panose="05050102010706020507" pitchFamily="18" charset="2"/>
                </a:rPr>
                <a:t>’),W(R)]    [(r),(</a:t>
              </a:r>
              <a:r>
                <a:rPr lang="en-US" altLang="en-US" dirty="0" err="1">
                  <a:sym typeface="Symbol" panose="05050102010706020507" pitchFamily="18" charset="2"/>
                </a:rPr>
                <a:t>r,r</a:t>
              </a:r>
              <a:r>
                <a:rPr lang="en-US" altLang="en-US" dirty="0">
                  <a:sym typeface="Symbol" panose="05050102010706020507" pitchFamily="18" charset="2"/>
                </a:rPr>
                <a:t>’),(R)]</a:t>
              </a:r>
            </a:p>
          </p:txBody>
        </p:sp>
        <p:sp>
          <p:nvSpPr>
            <p:cNvPr id="35847" name="Text Box 4"/>
            <p:cNvSpPr txBox="1">
              <a:spLocks noChangeArrowheads="1"/>
            </p:cNvSpPr>
            <p:nvPr/>
          </p:nvSpPr>
          <p:spPr bwMode="auto">
            <a:xfrm>
              <a:off x="2795" y="1274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1-1</a:t>
              </a:r>
            </a:p>
          </p:txBody>
        </p:sp>
        <p:grpSp>
          <p:nvGrpSpPr>
            <p:cNvPr id="35848" name="Group 12"/>
            <p:cNvGrpSpPr>
              <a:grpSpLocks/>
            </p:cNvGrpSpPr>
            <p:nvPr/>
          </p:nvGrpSpPr>
          <p:grpSpPr bwMode="auto">
            <a:xfrm>
              <a:off x="2208" y="1661"/>
              <a:ext cx="132" cy="29"/>
              <a:chOff x="1520" y="892"/>
              <a:chExt cx="96" cy="29"/>
            </a:xfrm>
          </p:grpSpPr>
          <p:sp>
            <p:nvSpPr>
              <p:cNvPr id="35852" name="Line 7"/>
              <p:cNvSpPr>
                <a:spLocks noChangeShapeType="1"/>
              </p:cNvSpPr>
              <p:nvPr/>
            </p:nvSpPr>
            <p:spPr bwMode="auto">
              <a:xfrm>
                <a:off x="1520" y="8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1520" y="921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9" name="Group 13"/>
            <p:cNvGrpSpPr>
              <a:grpSpLocks/>
            </p:cNvGrpSpPr>
            <p:nvPr/>
          </p:nvGrpSpPr>
          <p:grpSpPr bwMode="auto">
            <a:xfrm>
              <a:off x="5052" y="1661"/>
              <a:ext cx="132" cy="29"/>
              <a:chOff x="3648" y="892"/>
              <a:chExt cx="96" cy="29"/>
            </a:xfrm>
          </p:grpSpPr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>
                <a:off x="3648" y="8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3648" y="921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45" name="Line 65"/>
          <p:cNvSpPr>
            <a:spLocks noChangeShapeType="1"/>
          </p:cNvSpPr>
          <p:nvPr/>
        </p:nvSpPr>
        <p:spPr bwMode="auto">
          <a:xfrm flipV="1">
            <a:off x="4932363" y="2852738"/>
            <a:ext cx="1727200" cy="1008062"/>
          </a:xfrm>
          <a:prstGeom prst="line">
            <a:avLst/>
          </a:prstGeom>
          <a:noFill/>
          <a:ln w="38100">
            <a:solidFill>
              <a:srgbClr val="E8120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4988" y="228600"/>
            <a:ext cx="302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Electronic KS equation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700338" y="102235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](r)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716463" y="1022350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](r,r’)</a:t>
            </a:r>
          </a:p>
        </p:txBody>
      </p:sp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1473200" y="836613"/>
          <a:ext cx="65293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6" name="Formel" r:id="rId4" imgW="4127500" imgH="482600" progId="Equation.3">
                  <p:embed/>
                </p:oleObj>
              </mc:Choice>
              <mc:Fallback>
                <p:oleObj name="Formel" r:id="rId4" imgW="4127500" imgH="482600" progId="Equation.3">
                  <p:embed/>
                  <p:pic>
                    <p:nvPicPr>
                      <p:cNvPr id="378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36613"/>
                        <a:ext cx="65293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4" name="Group 33"/>
          <p:cNvGrpSpPr>
            <a:grpSpLocks/>
          </p:cNvGrpSpPr>
          <p:nvPr/>
        </p:nvGrpSpPr>
        <p:grpSpPr bwMode="auto">
          <a:xfrm>
            <a:off x="1449388" y="1600200"/>
            <a:ext cx="6651625" cy="785813"/>
            <a:chOff x="913" y="992"/>
            <a:chExt cx="4190" cy="495"/>
          </a:xfrm>
        </p:grpSpPr>
        <p:sp>
          <p:nvSpPr>
            <p:cNvPr id="37906" name="Text Box 9"/>
            <p:cNvSpPr txBox="1">
              <a:spLocks noChangeArrowheads="1"/>
            </p:cNvSpPr>
            <p:nvPr/>
          </p:nvSpPr>
          <p:spPr bwMode="auto">
            <a:xfrm>
              <a:off x="3499" y="1110"/>
              <a:ext cx="7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v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7907" name="Text Box 10"/>
            <p:cNvSpPr txBox="1">
              <a:spLocks noChangeArrowheads="1"/>
            </p:cNvSpPr>
            <p:nvPr/>
          </p:nvSpPr>
          <p:spPr bwMode="auto">
            <a:xfrm>
              <a:off x="1037" y="1110"/>
              <a:ext cx="10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*[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,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’)</a:t>
              </a:r>
            </a:p>
          </p:txBody>
        </p:sp>
        <p:graphicFrame>
          <p:nvGraphicFramePr>
            <p:cNvPr id="37908" name="Object 11"/>
            <p:cNvGraphicFramePr>
              <a:graphicFrameLocks noChangeAspect="1"/>
            </p:cNvGraphicFramePr>
            <p:nvPr/>
          </p:nvGraphicFramePr>
          <p:xfrm>
            <a:off x="913" y="992"/>
            <a:ext cx="4190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07" name="Formel" r:id="rId6" imgW="4076700" imgH="482600" progId="Equation.3">
                    <p:embed/>
                  </p:oleObj>
                </mc:Choice>
                <mc:Fallback>
                  <p:oleObj name="Formel" r:id="rId6" imgW="4076700" imgH="482600" progId="Equation.3">
                    <p:embed/>
                    <p:pic>
                      <p:nvPicPr>
                        <p:cNvPr id="3790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" y="992"/>
                          <a:ext cx="4190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534988" y="2667000"/>
            <a:ext cx="2725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Nuclear KS equation</a:t>
            </a:r>
          </a:p>
        </p:txBody>
      </p:sp>
      <p:graphicFrame>
        <p:nvGraphicFramePr>
          <p:cNvPr id="37896" name="Object 15"/>
          <p:cNvGraphicFramePr>
            <a:graphicFrameLocks noChangeAspect="1"/>
          </p:cNvGraphicFramePr>
          <p:nvPr/>
        </p:nvGraphicFramePr>
        <p:xfrm>
          <a:off x="3375025" y="2997200"/>
          <a:ext cx="50133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8" name="Formel" r:id="rId8" imgW="2540000" imgH="482600" progId="Equation.3">
                  <p:embed/>
                </p:oleObj>
              </mc:Choice>
              <mc:Fallback>
                <p:oleObj name="Formel" r:id="rId8" imgW="2540000" imgH="482600" progId="Equation.3">
                  <p:embed/>
                  <p:pic>
                    <p:nvPicPr>
                      <p:cNvPr id="378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997200"/>
                        <a:ext cx="50133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4643438" y="3302000"/>
            <a:ext cx="23050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</a:rPr>
              <a:t>W</a:t>
            </a:r>
            <a:r>
              <a:rPr lang="en-US" altLang="en-US" sz="2100" baseline="-25000">
                <a:solidFill>
                  <a:srgbClr val="FF0000"/>
                </a:solidFill>
              </a:rPr>
              <a:t>s</a:t>
            </a:r>
            <a:r>
              <a:rPr lang="en-US" altLang="en-US" sz="2100">
                <a:solidFill>
                  <a:srgbClr val="FF0000"/>
                </a:solidFill>
              </a:rPr>
              <a:t>[</a:t>
            </a:r>
            <a:r>
              <a:rPr lang="en-US" altLang="en-US" sz="21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100">
                <a:solidFill>
                  <a:srgbClr val="FF0000"/>
                </a:solidFill>
              </a:rPr>
              <a:t>](R)</a:t>
            </a:r>
          </a:p>
        </p:txBody>
      </p:sp>
      <p:grpSp>
        <p:nvGrpSpPr>
          <p:cNvPr id="37898" name="Group 17"/>
          <p:cNvGrpSpPr>
            <a:grpSpLocks/>
          </p:cNvGrpSpPr>
          <p:nvPr/>
        </p:nvGrpSpPr>
        <p:grpSpPr bwMode="auto">
          <a:xfrm>
            <a:off x="6242050" y="3644900"/>
            <a:ext cx="182563" cy="71438"/>
            <a:chOff x="2400" y="2846"/>
            <a:chExt cx="96" cy="34"/>
          </a:xfrm>
        </p:grpSpPr>
        <p:sp>
          <p:nvSpPr>
            <p:cNvPr id="37904" name="Line 18"/>
            <p:cNvSpPr>
              <a:spLocks noChangeShapeType="1"/>
            </p:cNvSpPr>
            <p:nvPr/>
          </p:nvSpPr>
          <p:spPr bwMode="auto">
            <a:xfrm>
              <a:off x="2400" y="2846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9"/>
            <p:cNvSpPr>
              <a:spLocks noChangeShapeType="1"/>
            </p:cNvSpPr>
            <p:nvPr/>
          </p:nvSpPr>
          <p:spPr bwMode="auto">
            <a:xfrm>
              <a:off x="2400" y="2880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534988" y="4495800"/>
            <a:ext cx="1731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3 KS potentials:</a:t>
            </a:r>
          </a:p>
        </p:txBody>
      </p:sp>
      <p:sp>
        <p:nvSpPr>
          <p:cNvPr id="37900" name="Rectangle 22"/>
          <p:cNvSpPr>
            <a:spLocks noChangeArrowheads="1"/>
          </p:cNvSpPr>
          <p:nvPr/>
        </p:nvSpPr>
        <p:spPr bwMode="auto">
          <a:xfrm>
            <a:off x="2787650" y="449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v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W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7901" name="Text Box 23"/>
          <p:cNvSpPr txBox="1">
            <a:spLocks noChangeArrowheads="1"/>
          </p:cNvSpPr>
          <p:nvPr/>
        </p:nvSpPr>
        <p:spPr bwMode="auto">
          <a:xfrm>
            <a:off x="600075" y="5538788"/>
            <a:ext cx="128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CC"/>
                </a:solidFill>
              </a:rPr>
              <a:t>KS theorem:</a:t>
            </a:r>
          </a:p>
        </p:txBody>
      </p:sp>
      <p:sp>
        <p:nvSpPr>
          <p:cNvPr id="37902" name="Text Box 24"/>
          <p:cNvSpPr txBox="1">
            <a:spLocks noChangeArrowheads="1"/>
          </p:cNvSpPr>
          <p:nvPr/>
        </p:nvSpPr>
        <p:spPr bwMode="auto">
          <a:xfrm>
            <a:off x="1963738" y="5538788"/>
            <a:ext cx="6646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There exist functionals v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 </a:t>
            </a:r>
            <a:r>
              <a:rPr lang="en-US" altLang="en-US" sz="2000">
                <a:sym typeface="Symbol" panose="05050102010706020507" pitchFamily="18" charset="2"/>
              </a:rPr>
              <a:t>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W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such that the above equations reproduce the exact densities of the interacting system</a:t>
            </a:r>
          </a:p>
        </p:txBody>
      </p: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3995738" y="4559300"/>
            <a:ext cx="47434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No approximation yet!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“Exactification” of BdG mean-field eqs.</a:t>
            </a:r>
          </a:p>
        </p:txBody>
      </p:sp>
    </p:spTree>
    <p:extLst>
      <p:ext uri="{BB962C8B-B14F-4D97-AF65-F5344CB8AC3E}">
        <p14:creationId xmlns:p14="http://schemas.microsoft.com/office/powerpoint/2010/main" val="14601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4988" y="228600"/>
            <a:ext cx="302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Electronic KS equation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700338" y="1022350"/>
            <a:ext cx="134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716463" y="1022350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aseline="-25000">
                <a:solidFill>
                  <a:srgbClr val="FF0000"/>
                </a:solidFill>
              </a:rPr>
              <a:t>s</a:t>
            </a:r>
            <a:r>
              <a:rPr lang="en-US" altLang="en-US" sz="2000">
                <a:solidFill>
                  <a:srgbClr val="FF0000"/>
                </a:solidFill>
              </a:rPr>
              <a:t>[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000">
                <a:solidFill>
                  <a:srgbClr val="FF0000"/>
                </a:solidFill>
              </a:rPr>
              <a:t>](r,r’)</a:t>
            </a:r>
          </a:p>
        </p:txBody>
      </p:sp>
      <p:graphicFrame>
        <p:nvGraphicFramePr>
          <p:cNvPr id="39941" name="Object 6"/>
          <p:cNvGraphicFramePr>
            <a:graphicFrameLocks noChangeAspect="1"/>
          </p:cNvGraphicFramePr>
          <p:nvPr/>
        </p:nvGraphicFramePr>
        <p:xfrm>
          <a:off x="1473200" y="836613"/>
          <a:ext cx="65293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0" name="Formel" r:id="rId4" imgW="4127500" imgH="482600" progId="Equation.3">
                  <p:embed/>
                </p:oleObj>
              </mc:Choice>
              <mc:Fallback>
                <p:oleObj name="Formel" r:id="rId4" imgW="4127500" imgH="482600" progId="Equation.3">
                  <p:embed/>
                  <p:pic>
                    <p:nvPicPr>
                      <p:cNvPr id="399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36613"/>
                        <a:ext cx="65293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33"/>
          <p:cNvGrpSpPr>
            <a:grpSpLocks/>
          </p:cNvGrpSpPr>
          <p:nvPr/>
        </p:nvGrpSpPr>
        <p:grpSpPr bwMode="auto">
          <a:xfrm>
            <a:off x="1449388" y="1600200"/>
            <a:ext cx="6651625" cy="785813"/>
            <a:chOff x="913" y="992"/>
            <a:chExt cx="4190" cy="495"/>
          </a:xfrm>
        </p:grpSpPr>
        <p:sp>
          <p:nvSpPr>
            <p:cNvPr id="39956" name="Text Box 9"/>
            <p:cNvSpPr txBox="1">
              <a:spLocks noChangeArrowheads="1"/>
            </p:cNvSpPr>
            <p:nvPr/>
          </p:nvSpPr>
          <p:spPr bwMode="auto">
            <a:xfrm>
              <a:off x="3499" y="1110"/>
              <a:ext cx="7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v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9957" name="Text Box 10"/>
            <p:cNvSpPr txBox="1">
              <a:spLocks noChangeArrowheads="1"/>
            </p:cNvSpPr>
            <p:nvPr/>
          </p:nvSpPr>
          <p:spPr bwMode="auto">
            <a:xfrm>
              <a:off x="1037" y="1110"/>
              <a:ext cx="10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en-US" sz="2000" baseline="-25000">
                  <a:solidFill>
                    <a:srgbClr val="FF0000"/>
                  </a:solidFill>
                </a:rPr>
                <a:t>s</a:t>
              </a:r>
              <a:r>
                <a:rPr lang="en-US" altLang="en-US" sz="2000">
                  <a:solidFill>
                    <a:srgbClr val="FF0000"/>
                  </a:solidFill>
                </a:rPr>
                <a:t>*[</a:t>
              </a:r>
              <a:r>
                <a:rPr lang="en-US" altLang="en-US" sz="2000">
                  <a:solidFill>
                    <a:srgbClr val="FF0000"/>
                  </a:solidFill>
                  <a:sym typeface="Symbol" panose="05050102010706020507" pitchFamily="18" charset="2"/>
                </a:rPr>
                <a:t>,,</a:t>
              </a:r>
              <a:r>
                <a:rPr lang="en-US" altLang="en-US" sz="2000">
                  <a:solidFill>
                    <a:srgbClr val="FF0000"/>
                  </a:solidFill>
                </a:rPr>
                <a:t>](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,</a:t>
              </a:r>
              <a:r>
                <a:rPr lang="en-US" altLang="en-US" sz="2000" b="1">
                  <a:solidFill>
                    <a:srgbClr val="FF0000"/>
                  </a:solidFill>
                </a:rPr>
                <a:t>r</a:t>
              </a:r>
              <a:r>
                <a:rPr lang="en-US" altLang="en-US" sz="2000">
                  <a:solidFill>
                    <a:srgbClr val="FF0000"/>
                  </a:solidFill>
                </a:rPr>
                <a:t>’)</a:t>
              </a:r>
            </a:p>
          </p:txBody>
        </p:sp>
        <p:graphicFrame>
          <p:nvGraphicFramePr>
            <p:cNvPr id="39958" name="Object 11"/>
            <p:cNvGraphicFramePr>
              <a:graphicFrameLocks noChangeAspect="1"/>
            </p:cNvGraphicFramePr>
            <p:nvPr/>
          </p:nvGraphicFramePr>
          <p:xfrm>
            <a:off x="913" y="992"/>
            <a:ext cx="4190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1" name="Formel" r:id="rId6" imgW="4076700" imgH="482600" progId="Equation.3">
                    <p:embed/>
                  </p:oleObj>
                </mc:Choice>
                <mc:Fallback>
                  <p:oleObj name="Formel" r:id="rId6" imgW="4076700" imgH="482600" progId="Equation.3">
                    <p:embed/>
                    <p:pic>
                      <p:nvPicPr>
                        <p:cNvPr id="3995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" y="992"/>
                          <a:ext cx="4190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534988" y="2667000"/>
            <a:ext cx="2725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CC"/>
                </a:solidFill>
              </a:rPr>
              <a:t>Nuclear KS equation</a:t>
            </a:r>
          </a:p>
        </p:txBody>
      </p:sp>
      <p:graphicFrame>
        <p:nvGraphicFramePr>
          <p:cNvPr id="39944" name="Object 15"/>
          <p:cNvGraphicFramePr>
            <a:graphicFrameLocks noChangeAspect="1"/>
          </p:cNvGraphicFramePr>
          <p:nvPr/>
        </p:nvGraphicFramePr>
        <p:xfrm>
          <a:off x="3375025" y="2997200"/>
          <a:ext cx="50133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2" name="Formel" r:id="rId8" imgW="2540000" imgH="482600" progId="Equation.3">
                  <p:embed/>
                </p:oleObj>
              </mc:Choice>
              <mc:Fallback>
                <p:oleObj name="Formel" r:id="rId8" imgW="2540000" imgH="482600" progId="Equation.3">
                  <p:embed/>
                  <p:pic>
                    <p:nvPicPr>
                      <p:cNvPr id="399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997200"/>
                        <a:ext cx="50133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4643438" y="3302000"/>
            <a:ext cx="23050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</a:rPr>
              <a:t>W</a:t>
            </a:r>
            <a:r>
              <a:rPr lang="en-US" altLang="en-US" sz="2100" baseline="-25000">
                <a:solidFill>
                  <a:srgbClr val="FF0000"/>
                </a:solidFill>
              </a:rPr>
              <a:t>s</a:t>
            </a:r>
            <a:r>
              <a:rPr lang="en-US" altLang="en-US" sz="2100">
                <a:solidFill>
                  <a:srgbClr val="FF0000"/>
                </a:solidFill>
              </a:rPr>
              <a:t>[</a:t>
            </a:r>
            <a:r>
              <a:rPr lang="en-US" altLang="en-US" sz="2100">
                <a:solidFill>
                  <a:srgbClr val="FF0000"/>
                </a:solidFill>
                <a:sym typeface="Symbol" panose="05050102010706020507" pitchFamily="18" charset="2"/>
              </a:rPr>
              <a:t>,,</a:t>
            </a:r>
            <a:r>
              <a:rPr lang="en-US" altLang="en-US" sz="2100">
                <a:solidFill>
                  <a:srgbClr val="FF0000"/>
                </a:solidFill>
              </a:rPr>
              <a:t>](R)</a:t>
            </a:r>
          </a:p>
        </p:txBody>
      </p:sp>
      <p:grpSp>
        <p:nvGrpSpPr>
          <p:cNvPr id="39946" name="Group 17"/>
          <p:cNvGrpSpPr>
            <a:grpSpLocks/>
          </p:cNvGrpSpPr>
          <p:nvPr/>
        </p:nvGrpSpPr>
        <p:grpSpPr bwMode="auto">
          <a:xfrm>
            <a:off x="6242050" y="3644900"/>
            <a:ext cx="182563" cy="71438"/>
            <a:chOff x="2400" y="2846"/>
            <a:chExt cx="96" cy="34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2400" y="2846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>
              <a:off x="2400" y="2880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Text Box 21"/>
          <p:cNvSpPr txBox="1">
            <a:spLocks noChangeArrowheads="1"/>
          </p:cNvSpPr>
          <p:nvPr/>
        </p:nvSpPr>
        <p:spPr bwMode="auto">
          <a:xfrm>
            <a:off x="534988" y="4495800"/>
            <a:ext cx="1731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3 KS potentials:</a:t>
            </a:r>
          </a:p>
        </p:txBody>
      </p:sp>
      <p:sp>
        <p:nvSpPr>
          <p:cNvPr id="39948" name="Rectangle 22"/>
          <p:cNvSpPr>
            <a:spLocks noChangeArrowheads="1"/>
          </p:cNvSpPr>
          <p:nvPr/>
        </p:nvSpPr>
        <p:spPr bwMode="auto">
          <a:xfrm>
            <a:off x="2787650" y="449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v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   W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9949" name="Text Box 23"/>
          <p:cNvSpPr txBox="1">
            <a:spLocks noChangeArrowheads="1"/>
          </p:cNvSpPr>
          <p:nvPr/>
        </p:nvSpPr>
        <p:spPr bwMode="auto">
          <a:xfrm>
            <a:off x="600075" y="5538788"/>
            <a:ext cx="128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CC"/>
                </a:solidFill>
              </a:rPr>
              <a:t>KS theorem:</a:t>
            </a:r>
          </a:p>
        </p:txBody>
      </p:sp>
      <p:sp>
        <p:nvSpPr>
          <p:cNvPr id="39950" name="Text Box 24"/>
          <p:cNvSpPr txBox="1">
            <a:spLocks noChangeArrowheads="1"/>
          </p:cNvSpPr>
          <p:nvPr/>
        </p:nvSpPr>
        <p:spPr bwMode="auto">
          <a:xfrm>
            <a:off x="1963738" y="5538788"/>
            <a:ext cx="6646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There exist functionals v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 </a:t>
            </a:r>
            <a:r>
              <a:rPr lang="en-US" altLang="en-US" sz="2000">
                <a:sym typeface="Symbol" panose="05050102010706020507" pitchFamily="18" charset="2"/>
              </a:rPr>
              <a:t>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W</a:t>
            </a:r>
            <a:r>
              <a:rPr lang="en-US" altLang="en-US" sz="2000" baseline="-25000"/>
              <a:t>s</a:t>
            </a:r>
            <a:r>
              <a:rPr lang="en-US" altLang="en-US" sz="2000"/>
              <a:t>[</a:t>
            </a:r>
            <a:r>
              <a:rPr lang="en-US" altLang="en-US" sz="2000">
                <a:sym typeface="Symbol" panose="05050102010706020507" pitchFamily="18" charset="2"/>
              </a:rPr>
              <a:t>,,</a:t>
            </a:r>
            <a:r>
              <a:rPr lang="en-US" altLang="en-US" sz="2000"/>
              <a:t>], such that the above equations reproduce the exact densities of the interacting system</a:t>
            </a:r>
          </a:p>
        </p:txBody>
      </p:sp>
      <p:sp>
        <p:nvSpPr>
          <p:cNvPr id="39951" name="Text Box 25"/>
          <p:cNvSpPr txBox="1">
            <a:spLocks noChangeArrowheads="1"/>
          </p:cNvSpPr>
          <p:nvPr/>
        </p:nvSpPr>
        <p:spPr bwMode="auto">
          <a:xfrm>
            <a:off x="3995738" y="4559300"/>
            <a:ext cx="47434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No approximation yet!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“Exactification” of BdG mean-field eqs.</a:t>
            </a:r>
          </a:p>
        </p:txBody>
      </p:sp>
      <p:sp>
        <p:nvSpPr>
          <p:cNvPr id="39952" name="TextBox 20"/>
          <p:cNvSpPr txBox="1">
            <a:spLocks noChangeArrowheads="1"/>
          </p:cNvSpPr>
          <p:nvPr/>
        </p:nvSpPr>
        <p:spPr bwMode="auto">
          <a:xfrm>
            <a:off x="5219700" y="3933825"/>
            <a:ext cx="374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Solved in harmonic approximation</a:t>
            </a:r>
            <a:endParaRPr lang="de-DE" altLang="en-US" sz="2000">
              <a:solidFill>
                <a:srgbClr val="008000"/>
              </a:solidFill>
            </a:endParaRPr>
          </a:p>
        </p:txBody>
      </p:sp>
      <p:sp>
        <p:nvSpPr>
          <p:cNvPr id="39953" name="Rectangle 21"/>
          <p:cNvSpPr>
            <a:spLocks noChangeArrowheads="1"/>
          </p:cNvSpPr>
          <p:nvPr/>
        </p:nvSpPr>
        <p:spPr bwMode="auto">
          <a:xfrm>
            <a:off x="5292725" y="3933825"/>
            <a:ext cx="3671888" cy="409575"/>
          </a:xfrm>
          <a:prstGeom prst="rect">
            <a:avLst/>
          </a:prstGeom>
          <a:noFill/>
          <a:ln w="28575" algn="ctr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6972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00063" y="223838"/>
            <a:ext cx="5065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CONSTRUCTION OF APPROXIMATE  F</a:t>
            </a:r>
            <a:r>
              <a:rPr lang="en-US" altLang="en-US" sz="2000" b="1" baseline="-25000">
                <a:solidFill>
                  <a:srgbClr val="008000"/>
                </a:solidFill>
              </a:rPr>
              <a:t>xc</a:t>
            </a:r>
            <a:r>
              <a:rPr lang="en-US" altLang="en-US" sz="2000" b="1">
                <a:solidFill>
                  <a:srgbClr val="008000"/>
                </a:solidFill>
              </a:rPr>
              <a:t> :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5902325" y="100013"/>
          <a:ext cx="16224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8" name="Formel" r:id="rId4" imgW="787058" imgH="253890" progId="Equation.3">
                  <p:embed/>
                </p:oleObj>
              </mc:Choice>
              <mc:Fallback>
                <p:oleObj name="Formel" r:id="rId4" imgW="787058" imgH="253890" progId="Equation.3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100013"/>
                        <a:ext cx="16224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"/>
          <p:cNvGraphicFramePr>
            <a:graphicFrameLocks noChangeAspect="1"/>
          </p:cNvGraphicFramePr>
          <p:nvPr/>
        </p:nvGraphicFramePr>
        <p:xfrm>
          <a:off x="1119188" y="620713"/>
          <a:ext cx="71977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9" name="Formel" r:id="rId6" imgW="3911600" imgH="939800" progId="Equation.3">
                  <p:embed/>
                </p:oleObj>
              </mc:Choice>
              <mc:Fallback>
                <p:oleObj name="Formel" r:id="rId6" imgW="3911600" imgH="939800" progId="Equation.3">
                  <p:embed/>
                  <p:pic>
                    <p:nvPicPr>
                      <p:cNvPr id="419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620713"/>
                        <a:ext cx="71977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23"/>
          <p:cNvSpPr txBox="1">
            <a:spLocks noChangeArrowheads="1"/>
          </p:cNvSpPr>
          <p:nvPr/>
        </p:nvSpPr>
        <p:spPr bwMode="auto">
          <a:xfrm>
            <a:off x="763588" y="2274888"/>
            <a:ext cx="76946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</a:rPr>
              <a:t>develop diagrammatic many-body perturbation theory on the basis of the H</a:t>
            </a:r>
            <a:r>
              <a:rPr lang="en-US" altLang="en-US" sz="1900" b="1" baseline="-25000">
                <a:solidFill>
                  <a:srgbClr val="008000"/>
                </a:solidFill>
              </a:rPr>
              <a:t>o</a:t>
            </a:r>
            <a:r>
              <a:rPr lang="en-US" altLang="en-US" sz="1900" b="1">
                <a:solidFill>
                  <a:srgbClr val="008000"/>
                </a:solidFill>
              </a:rPr>
              <a:t>-propagators:</a:t>
            </a:r>
          </a:p>
        </p:txBody>
      </p:sp>
      <p:sp>
        <p:nvSpPr>
          <p:cNvPr id="41990" name="Text Box 24"/>
          <p:cNvSpPr txBox="1">
            <a:spLocks noChangeArrowheads="1"/>
          </p:cNvSpPr>
          <p:nvPr/>
        </p:nvSpPr>
        <p:spPr bwMode="auto">
          <a:xfrm>
            <a:off x="2362200" y="2905125"/>
            <a:ext cx="632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69913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9913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99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99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s</a:t>
            </a:r>
            <a:r>
              <a:rPr lang="en-US" altLang="en-US" sz="2000"/>
              <a:t>	normal electron propagator (in superconducting state)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</a:t>
            </a: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</a:t>
            </a:r>
            <a:r>
              <a:rPr lang="en-US" altLang="en-US" sz="2000" baseline="-25000"/>
              <a:t>s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</a:t>
            </a:r>
            <a:r>
              <a:rPr lang="en-US" altLang="en-US" sz="2000" baseline="-25000"/>
              <a:t>s</a:t>
            </a:r>
            <a:r>
              <a:rPr lang="en-US" altLang="en-US" sz="2000"/>
              <a:t>*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s</a:t>
            </a:r>
            <a:r>
              <a:rPr lang="en-US" altLang="en-US" sz="2000"/>
              <a:t>	phonon propagator	</a:t>
            </a:r>
          </a:p>
        </p:txBody>
      </p:sp>
      <p:grpSp>
        <p:nvGrpSpPr>
          <p:cNvPr id="41991" name="Group 25"/>
          <p:cNvGrpSpPr>
            <a:grpSpLocks/>
          </p:cNvGrpSpPr>
          <p:nvPr/>
        </p:nvGrpSpPr>
        <p:grpSpPr bwMode="auto">
          <a:xfrm rot="1200000">
            <a:off x="1077913" y="2867025"/>
            <a:ext cx="685800" cy="685800"/>
            <a:chOff x="480" y="3264"/>
            <a:chExt cx="432" cy="432"/>
          </a:xfrm>
        </p:grpSpPr>
        <p:sp>
          <p:nvSpPr>
            <p:cNvPr id="42020" name="Line 26"/>
            <p:cNvSpPr>
              <a:spLocks noChangeShapeType="1"/>
            </p:cNvSpPr>
            <p:nvPr/>
          </p:nvSpPr>
          <p:spPr bwMode="auto">
            <a:xfrm flipV="1">
              <a:off x="480" y="350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27"/>
            <p:cNvSpPr>
              <a:spLocks noChangeShapeType="1"/>
            </p:cNvSpPr>
            <p:nvPr/>
          </p:nvSpPr>
          <p:spPr bwMode="auto">
            <a:xfrm flipV="1">
              <a:off x="672" y="3360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28"/>
            <p:cNvSpPr>
              <a:spLocks noChangeShapeType="1"/>
            </p:cNvSpPr>
            <p:nvPr/>
          </p:nvSpPr>
          <p:spPr bwMode="auto">
            <a:xfrm flipV="1">
              <a:off x="816" y="326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2" name="Group 29"/>
          <p:cNvGrpSpPr>
            <a:grpSpLocks/>
          </p:cNvGrpSpPr>
          <p:nvPr/>
        </p:nvGrpSpPr>
        <p:grpSpPr bwMode="auto">
          <a:xfrm rot="1171245">
            <a:off x="1146175" y="3367088"/>
            <a:ext cx="762000" cy="762000"/>
            <a:chOff x="480" y="3696"/>
            <a:chExt cx="480" cy="480"/>
          </a:xfrm>
        </p:grpSpPr>
        <p:sp>
          <p:nvSpPr>
            <p:cNvPr id="42017" name="Line 30"/>
            <p:cNvSpPr>
              <a:spLocks noChangeShapeType="1"/>
            </p:cNvSpPr>
            <p:nvPr/>
          </p:nvSpPr>
          <p:spPr bwMode="auto">
            <a:xfrm flipV="1">
              <a:off x="480" y="3984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1"/>
            <p:cNvSpPr>
              <a:spLocks noChangeShapeType="1"/>
            </p:cNvSpPr>
            <p:nvPr/>
          </p:nvSpPr>
          <p:spPr bwMode="auto">
            <a:xfrm flipV="1">
              <a:off x="672" y="379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2"/>
            <p:cNvSpPr>
              <a:spLocks noChangeShapeType="1"/>
            </p:cNvSpPr>
            <p:nvPr/>
          </p:nvSpPr>
          <p:spPr bwMode="auto">
            <a:xfrm flipV="1">
              <a:off x="816" y="369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3" name="Group 33"/>
          <p:cNvGrpSpPr>
            <a:grpSpLocks/>
          </p:cNvGrpSpPr>
          <p:nvPr/>
        </p:nvGrpSpPr>
        <p:grpSpPr bwMode="auto">
          <a:xfrm rot="1343157">
            <a:off x="1187450" y="3798888"/>
            <a:ext cx="762000" cy="762000"/>
            <a:chOff x="480" y="4272"/>
            <a:chExt cx="480" cy="480"/>
          </a:xfrm>
        </p:grpSpPr>
        <p:sp>
          <p:nvSpPr>
            <p:cNvPr id="42014" name="Line 34"/>
            <p:cNvSpPr>
              <a:spLocks noChangeShapeType="1"/>
            </p:cNvSpPr>
            <p:nvPr/>
          </p:nvSpPr>
          <p:spPr bwMode="auto">
            <a:xfrm flipV="1">
              <a:off x="480" y="4560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5"/>
            <p:cNvSpPr>
              <a:spLocks noChangeShapeType="1"/>
            </p:cNvSpPr>
            <p:nvPr/>
          </p:nvSpPr>
          <p:spPr bwMode="auto">
            <a:xfrm flipV="1">
              <a:off x="672" y="441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6"/>
            <p:cNvSpPr>
              <a:spLocks noChangeShapeType="1"/>
            </p:cNvSpPr>
            <p:nvPr/>
          </p:nvSpPr>
          <p:spPr bwMode="auto">
            <a:xfrm flipV="1">
              <a:off x="768" y="427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37"/>
          <p:cNvGrpSpPr>
            <a:grpSpLocks/>
          </p:cNvGrpSpPr>
          <p:nvPr/>
        </p:nvGrpSpPr>
        <p:grpSpPr bwMode="auto">
          <a:xfrm>
            <a:off x="827088" y="4624388"/>
            <a:ext cx="1371600" cy="152400"/>
            <a:chOff x="384" y="5568"/>
            <a:chExt cx="864" cy="96"/>
          </a:xfrm>
        </p:grpSpPr>
        <p:sp>
          <p:nvSpPr>
            <p:cNvPr id="42005" name="Line 38"/>
            <p:cNvSpPr>
              <a:spLocks noChangeShapeType="1"/>
            </p:cNvSpPr>
            <p:nvPr/>
          </p:nvSpPr>
          <p:spPr bwMode="auto">
            <a:xfrm flipV="1">
              <a:off x="384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39"/>
            <p:cNvSpPr>
              <a:spLocks noChangeShapeType="1"/>
            </p:cNvSpPr>
            <p:nvPr/>
          </p:nvSpPr>
          <p:spPr bwMode="auto">
            <a:xfrm flipV="1">
              <a:off x="576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40"/>
            <p:cNvSpPr>
              <a:spLocks noChangeShapeType="1"/>
            </p:cNvSpPr>
            <p:nvPr/>
          </p:nvSpPr>
          <p:spPr bwMode="auto">
            <a:xfrm flipV="1">
              <a:off x="768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41"/>
            <p:cNvSpPr>
              <a:spLocks noChangeShapeType="1"/>
            </p:cNvSpPr>
            <p:nvPr/>
          </p:nvSpPr>
          <p:spPr bwMode="auto">
            <a:xfrm flipV="1">
              <a:off x="960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009" name="AutoShape 42"/>
            <p:cNvCxnSpPr>
              <a:cxnSpLocks noChangeShapeType="1"/>
              <a:stCxn id="42006" idx="0"/>
              <a:endCxn id="42005" idx="1"/>
            </p:cNvCxnSpPr>
            <p:nvPr/>
          </p:nvCxnSpPr>
          <p:spPr bwMode="auto">
            <a:xfrm flipH="1" flipV="1">
              <a:off x="479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AutoShape 43"/>
            <p:cNvCxnSpPr>
              <a:cxnSpLocks noChangeShapeType="1"/>
              <a:stCxn id="42006" idx="1"/>
              <a:endCxn id="42007" idx="0"/>
            </p:cNvCxnSpPr>
            <p:nvPr/>
          </p:nvCxnSpPr>
          <p:spPr bwMode="auto">
            <a:xfrm>
              <a:off x="671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AutoShape 44"/>
            <p:cNvCxnSpPr>
              <a:cxnSpLocks noChangeShapeType="1"/>
              <a:stCxn id="42007" idx="1"/>
              <a:endCxn id="42008" idx="0"/>
            </p:cNvCxnSpPr>
            <p:nvPr/>
          </p:nvCxnSpPr>
          <p:spPr bwMode="auto">
            <a:xfrm>
              <a:off x="863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2" name="Line 45"/>
            <p:cNvSpPr>
              <a:spLocks noChangeShapeType="1"/>
            </p:cNvSpPr>
            <p:nvPr/>
          </p:nvSpPr>
          <p:spPr bwMode="auto">
            <a:xfrm flipV="1">
              <a:off x="1152" y="556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013" name="AutoShape 46"/>
            <p:cNvCxnSpPr>
              <a:cxnSpLocks noChangeShapeType="1"/>
              <a:stCxn id="42012" idx="0"/>
              <a:endCxn id="42008" idx="1"/>
            </p:cNvCxnSpPr>
            <p:nvPr/>
          </p:nvCxnSpPr>
          <p:spPr bwMode="auto">
            <a:xfrm flipH="1" flipV="1">
              <a:off x="1055" y="5568"/>
              <a:ext cx="97" cy="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5" name="Text Box 47"/>
          <p:cNvSpPr txBox="1">
            <a:spLocks noChangeArrowheads="1"/>
          </p:cNvSpPr>
          <p:nvPr/>
        </p:nvSpPr>
        <p:spPr bwMode="auto">
          <a:xfrm>
            <a:off x="642938" y="5105400"/>
            <a:ext cx="3208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Immediate consequence:</a:t>
            </a:r>
          </a:p>
        </p:txBody>
      </p:sp>
      <p:sp>
        <p:nvSpPr>
          <p:cNvPr id="41996" name="Text Box 48"/>
          <p:cNvSpPr txBox="1">
            <a:spLocks noChangeArrowheads="1"/>
          </p:cNvSpPr>
          <p:nvPr/>
        </p:nvSpPr>
        <p:spPr bwMode="auto">
          <a:xfrm>
            <a:off x="3870325" y="556260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F</a:t>
            </a:r>
            <a:r>
              <a:rPr lang="en-US" altLang="en-US" sz="2400" b="1" baseline="-25000">
                <a:solidFill>
                  <a:srgbClr val="FF0000"/>
                </a:solidFill>
              </a:rPr>
              <a:t>xc</a:t>
            </a:r>
            <a:r>
              <a:rPr lang="en-US" altLang="en-US" sz="2400" b="1">
                <a:solidFill>
                  <a:srgbClr val="FF0000"/>
                </a:solidFill>
              </a:rPr>
              <a:t> = F</a:t>
            </a:r>
            <a:r>
              <a:rPr lang="en-US" altLang="en-US" sz="2400" b="1" baseline="-25000">
                <a:solidFill>
                  <a:srgbClr val="FF0000"/>
                </a:solidFill>
              </a:rPr>
              <a:t>xc</a:t>
            </a:r>
            <a:r>
              <a:rPr lang="en-US" altLang="en-US" sz="2400" b="1">
                <a:solidFill>
                  <a:srgbClr val="FF0000"/>
                </a:solidFill>
              </a:rPr>
              <a:t>  + F</a:t>
            </a:r>
            <a:r>
              <a:rPr lang="en-US" altLang="en-US" sz="2400" b="1" baseline="-25000">
                <a:solidFill>
                  <a:srgbClr val="FF0000"/>
                </a:solidFill>
              </a:rPr>
              <a:t>xc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41997" name="Text Box 49"/>
          <p:cNvSpPr txBox="1">
            <a:spLocks noChangeArrowheads="1"/>
          </p:cNvSpPr>
          <p:nvPr/>
        </p:nvSpPr>
        <p:spPr bwMode="auto">
          <a:xfrm>
            <a:off x="2740025" y="6324600"/>
            <a:ext cx="304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all diagrams containing D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41998" name="Text Box 50"/>
          <p:cNvSpPr txBox="1">
            <a:spLocks noChangeArrowheads="1"/>
          </p:cNvSpPr>
          <p:nvPr/>
        </p:nvSpPr>
        <p:spPr bwMode="auto">
          <a:xfrm>
            <a:off x="5803900" y="6172200"/>
            <a:ext cx="226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all others diagrams</a:t>
            </a:r>
          </a:p>
        </p:txBody>
      </p:sp>
      <p:sp>
        <p:nvSpPr>
          <p:cNvPr id="41999" name="Line 51"/>
          <p:cNvSpPr>
            <a:spLocks noChangeShapeType="1"/>
          </p:cNvSpPr>
          <p:nvPr/>
        </p:nvSpPr>
        <p:spPr bwMode="auto">
          <a:xfrm flipV="1">
            <a:off x="4495800" y="60198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52"/>
          <p:cNvSpPr>
            <a:spLocks noChangeShapeType="1"/>
          </p:cNvSpPr>
          <p:nvPr/>
        </p:nvSpPr>
        <p:spPr bwMode="auto">
          <a:xfrm flipH="1" flipV="1">
            <a:off x="5956300" y="5943600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53"/>
          <p:cNvSpPr>
            <a:spLocks noChangeArrowheads="1"/>
          </p:cNvSpPr>
          <p:nvPr/>
        </p:nvSpPr>
        <p:spPr bwMode="auto">
          <a:xfrm>
            <a:off x="4784725" y="55626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baseline="30000">
                <a:solidFill>
                  <a:srgbClr val="FF0000"/>
                </a:solidFill>
              </a:rPr>
              <a:t>ph</a:t>
            </a:r>
          </a:p>
        </p:txBody>
      </p:sp>
      <p:sp>
        <p:nvSpPr>
          <p:cNvPr id="42002" name="Rectangle 54"/>
          <p:cNvSpPr>
            <a:spLocks noChangeArrowheads="1"/>
          </p:cNvSpPr>
          <p:nvPr/>
        </p:nvSpPr>
        <p:spPr bwMode="auto">
          <a:xfrm>
            <a:off x="5575300" y="5562600"/>
            <a:ext cx="331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baseline="30000">
                <a:solidFill>
                  <a:srgbClr val="FF0000"/>
                </a:solidFill>
              </a:rPr>
              <a:t>el</a:t>
            </a:r>
          </a:p>
        </p:txBody>
      </p:sp>
      <p:sp>
        <p:nvSpPr>
          <p:cNvPr id="42003" name="Line 55"/>
          <p:cNvSpPr>
            <a:spLocks noChangeShapeType="1"/>
          </p:cNvSpPr>
          <p:nvPr/>
        </p:nvSpPr>
        <p:spPr bwMode="auto">
          <a:xfrm>
            <a:off x="514350" y="573088"/>
            <a:ext cx="4752975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59"/>
          <p:cNvSpPr>
            <a:spLocks noChangeArrowheads="1"/>
          </p:cNvSpPr>
          <p:nvPr/>
        </p:nvSpPr>
        <p:spPr bwMode="auto">
          <a:xfrm>
            <a:off x="2803525" y="3695700"/>
            <a:ext cx="342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anomalous electron propagators</a:t>
            </a:r>
          </a:p>
        </p:txBody>
      </p:sp>
    </p:spTree>
    <p:extLst>
      <p:ext uri="{BB962C8B-B14F-4D97-AF65-F5344CB8AC3E}">
        <p14:creationId xmlns:p14="http://schemas.microsoft.com/office/powerpoint/2010/main" val="7857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66988" y="298450"/>
            <a:ext cx="3268662" cy="4667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Phononic contributions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4363" y="884238"/>
            <a:ext cx="424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First order in phonon propagator: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1116013" y="1433513"/>
            <a:ext cx="4838700" cy="555625"/>
            <a:chOff x="785" y="812"/>
            <a:chExt cx="3048" cy="350"/>
          </a:xfrm>
        </p:grpSpPr>
        <p:grpSp>
          <p:nvGrpSpPr>
            <p:cNvPr id="44047" name="Group 5"/>
            <p:cNvGrpSpPr>
              <a:grpSpLocks/>
            </p:cNvGrpSpPr>
            <p:nvPr/>
          </p:nvGrpSpPr>
          <p:grpSpPr bwMode="auto">
            <a:xfrm>
              <a:off x="3065" y="860"/>
              <a:ext cx="768" cy="242"/>
              <a:chOff x="2975" y="860"/>
              <a:chExt cx="768" cy="242"/>
            </a:xfrm>
          </p:grpSpPr>
          <p:grpSp>
            <p:nvGrpSpPr>
              <p:cNvPr id="44069" name="Group 6"/>
              <p:cNvGrpSpPr>
                <a:grpSpLocks/>
              </p:cNvGrpSpPr>
              <p:nvPr/>
            </p:nvGrpSpPr>
            <p:grpSpPr bwMode="auto">
              <a:xfrm>
                <a:off x="2975" y="860"/>
                <a:ext cx="768" cy="242"/>
                <a:chOff x="2975" y="860"/>
                <a:chExt cx="768" cy="242"/>
              </a:xfrm>
            </p:grpSpPr>
            <p:sp>
              <p:nvSpPr>
                <p:cNvPr id="44080" name="Arc 7"/>
                <p:cNvSpPr>
                  <a:spLocks/>
                </p:cNvSpPr>
                <p:nvPr/>
              </p:nvSpPr>
              <p:spPr bwMode="auto">
                <a:xfrm rot="5400000" flipH="1" flipV="1">
                  <a:off x="3087" y="772"/>
                  <a:ext cx="106" cy="2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Arc 8"/>
                <p:cNvSpPr>
                  <a:spLocks/>
                </p:cNvSpPr>
                <p:nvPr/>
              </p:nvSpPr>
              <p:spPr bwMode="auto">
                <a:xfrm rot="5400000" flipV="1">
                  <a:off x="3073" y="892"/>
                  <a:ext cx="134" cy="2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Arc 9"/>
                <p:cNvSpPr>
                  <a:spLocks/>
                </p:cNvSpPr>
                <p:nvPr/>
              </p:nvSpPr>
              <p:spPr bwMode="auto">
                <a:xfrm rot="5400000" flipH="1">
                  <a:off x="3516" y="771"/>
                  <a:ext cx="106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Arc 10"/>
                <p:cNvSpPr>
                  <a:spLocks/>
                </p:cNvSpPr>
                <p:nvPr/>
              </p:nvSpPr>
              <p:spPr bwMode="auto">
                <a:xfrm rot="5400000">
                  <a:off x="3520" y="909"/>
                  <a:ext cx="134" cy="2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63" y="953"/>
                  <a:ext cx="73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44085" name="Oval 1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682" y="946"/>
                  <a:ext cx="72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cxnSp>
              <p:nvCxnSpPr>
                <p:cNvPr id="44086" name="AutoShape 13"/>
                <p:cNvCxnSpPr>
                  <a:cxnSpLocks noChangeShapeType="1"/>
                  <a:stCxn id="44082" idx="1"/>
                  <a:endCxn id="44080" idx="1"/>
                </p:cNvCxnSpPr>
                <p:nvPr/>
              </p:nvCxnSpPr>
              <p:spPr bwMode="auto">
                <a:xfrm flipH="1">
                  <a:off x="3290" y="860"/>
                  <a:ext cx="127" cy="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87" name="AutoShape 14"/>
                <p:cNvCxnSpPr>
                  <a:cxnSpLocks noChangeShapeType="1"/>
                  <a:stCxn id="44083" idx="1"/>
                  <a:endCxn id="44081" idx="1"/>
                </p:cNvCxnSpPr>
                <p:nvPr/>
              </p:nvCxnSpPr>
              <p:spPr bwMode="auto">
                <a:xfrm flipH="1">
                  <a:off x="3289" y="1100"/>
                  <a:ext cx="163" cy="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70" name="Group 15"/>
              <p:cNvGrpSpPr>
                <a:grpSpLocks/>
              </p:cNvGrpSpPr>
              <p:nvPr/>
            </p:nvGrpSpPr>
            <p:grpSpPr bwMode="auto">
              <a:xfrm flipV="1">
                <a:off x="3024" y="958"/>
                <a:ext cx="672" cy="48"/>
                <a:chOff x="384" y="5568"/>
                <a:chExt cx="864" cy="96"/>
              </a:xfrm>
            </p:grpSpPr>
            <p:sp>
              <p:nvSpPr>
                <p:cNvPr id="4407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4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6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68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960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75" name="AutoShape 20"/>
                <p:cNvCxnSpPr>
                  <a:cxnSpLocks noChangeShapeType="1"/>
                  <a:stCxn id="44072" idx="0"/>
                  <a:endCxn id="44071" idx="1"/>
                </p:cNvCxnSpPr>
                <p:nvPr/>
              </p:nvCxnSpPr>
              <p:spPr bwMode="auto">
                <a:xfrm flipH="1" flipV="1">
                  <a:off x="479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6" name="AutoShape 21"/>
                <p:cNvCxnSpPr>
                  <a:cxnSpLocks noChangeShapeType="1"/>
                  <a:stCxn id="44072" idx="1"/>
                  <a:endCxn id="44073" idx="0"/>
                </p:cNvCxnSpPr>
                <p:nvPr/>
              </p:nvCxnSpPr>
              <p:spPr bwMode="auto">
                <a:xfrm>
                  <a:off x="671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7" name="AutoShape 22"/>
                <p:cNvCxnSpPr>
                  <a:cxnSpLocks noChangeShapeType="1"/>
                  <a:stCxn id="44073" idx="1"/>
                  <a:endCxn id="44074" idx="0"/>
                </p:cNvCxnSpPr>
                <p:nvPr/>
              </p:nvCxnSpPr>
              <p:spPr bwMode="auto">
                <a:xfrm>
                  <a:off x="863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07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52" y="5568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79" name="AutoShape 24"/>
                <p:cNvCxnSpPr>
                  <a:cxnSpLocks noChangeShapeType="1"/>
                  <a:stCxn id="44078" idx="0"/>
                  <a:endCxn id="44074" idx="1"/>
                </p:cNvCxnSpPr>
                <p:nvPr/>
              </p:nvCxnSpPr>
              <p:spPr bwMode="auto">
                <a:xfrm flipH="1" flipV="1">
                  <a:off x="1055" y="5568"/>
                  <a:ext cx="97" cy="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4048" name="Group 25"/>
            <p:cNvGrpSpPr>
              <a:grpSpLocks/>
            </p:cNvGrpSpPr>
            <p:nvPr/>
          </p:nvGrpSpPr>
          <p:grpSpPr bwMode="auto">
            <a:xfrm>
              <a:off x="2009" y="864"/>
              <a:ext cx="768" cy="240"/>
              <a:chOff x="1919" y="864"/>
              <a:chExt cx="768" cy="240"/>
            </a:xfrm>
          </p:grpSpPr>
          <p:grpSp>
            <p:nvGrpSpPr>
              <p:cNvPr id="44050" name="Group 26"/>
              <p:cNvGrpSpPr>
                <a:grpSpLocks/>
              </p:cNvGrpSpPr>
              <p:nvPr/>
            </p:nvGrpSpPr>
            <p:grpSpPr bwMode="auto">
              <a:xfrm>
                <a:off x="1919" y="864"/>
                <a:ext cx="768" cy="240"/>
                <a:chOff x="1919" y="860"/>
                <a:chExt cx="768" cy="240"/>
              </a:xfrm>
            </p:grpSpPr>
            <p:sp>
              <p:nvSpPr>
                <p:cNvPr id="44061" name="Arc 27"/>
                <p:cNvSpPr>
                  <a:spLocks/>
                </p:cNvSpPr>
                <p:nvPr/>
              </p:nvSpPr>
              <p:spPr bwMode="auto">
                <a:xfrm rot="16200000" flipH="1">
                  <a:off x="2031" y="906"/>
                  <a:ext cx="107" cy="2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Arc 28"/>
                <p:cNvSpPr>
                  <a:spLocks/>
                </p:cNvSpPr>
                <p:nvPr/>
              </p:nvSpPr>
              <p:spPr bwMode="auto">
                <a:xfrm rot="-5400000">
                  <a:off x="2018" y="786"/>
                  <a:ext cx="133" cy="2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Arc 29"/>
                <p:cNvSpPr>
                  <a:spLocks/>
                </p:cNvSpPr>
                <p:nvPr/>
              </p:nvSpPr>
              <p:spPr bwMode="auto">
                <a:xfrm rot="-5400000" flipH="1" flipV="1">
                  <a:off x="2459" y="904"/>
                  <a:ext cx="107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4" name="Arc 30"/>
                <p:cNvSpPr>
                  <a:spLocks/>
                </p:cNvSpPr>
                <p:nvPr/>
              </p:nvSpPr>
              <p:spPr bwMode="auto">
                <a:xfrm rot="16200000" flipV="1">
                  <a:off x="2464" y="801"/>
                  <a:ext cx="133" cy="25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5" name="Oval 31"/>
                <p:cNvSpPr>
                  <a:spLocks noChangeArrowheads="1"/>
                </p:cNvSpPr>
                <p:nvPr/>
              </p:nvSpPr>
              <p:spPr bwMode="auto">
                <a:xfrm rot="-5400000">
                  <a:off x="1907" y="959"/>
                  <a:ext cx="73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44066" name="Oval 32"/>
                <p:cNvSpPr>
                  <a:spLocks noChangeArrowheads="1"/>
                </p:cNvSpPr>
                <p:nvPr/>
              </p:nvSpPr>
              <p:spPr bwMode="auto">
                <a:xfrm rot="-5400000">
                  <a:off x="2625" y="966"/>
                  <a:ext cx="74" cy="5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cxnSp>
              <p:nvCxnSpPr>
                <p:cNvPr id="44067" name="AutoShape 33"/>
                <p:cNvCxnSpPr>
                  <a:cxnSpLocks noChangeShapeType="1"/>
                  <a:stCxn id="44063" idx="1"/>
                  <a:endCxn id="44061" idx="1"/>
                </p:cNvCxnSpPr>
                <p:nvPr/>
              </p:nvCxnSpPr>
              <p:spPr bwMode="auto">
                <a:xfrm flipH="1">
                  <a:off x="2235" y="1100"/>
                  <a:ext cx="127" cy="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8" name="AutoShape 34"/>
                <p:cNvCxnSpPr>
                  <a:cxnSpLocks noChangeShapeType="1"/>
                  <a:stCxn id="44064" idx="1"/>
                  <a:endCxn id="44062" idx="1"/>
                </p:cNvCxnSpPr>
                <p:nvPr/>
              </p:nvCxnSpPr>
              <p:spPr bwMode="auto">
                <a:xfrm flipH="1" flipV="1">
                  <a:off x="2234" y="861"/>
                  <a:ext cx="163" cy="1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sm"/>
                  <a:tailEnd type="arrow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51" name="Group 35"/>
              <p:cNvGrpSpPr>
                <a:grpSpLocks/>
              </p:cNvGrpSpPr>
              <p:nvPr/>
            </p:nvGrpSpPr>
            <p:grpSpPr bwMode="auto">
              <a:xfrm>
                <a:off x="1968" y="958"/>
                <a:ext cx="672" cy="48"/>
                <a:chOff x="1968" y="958"/>
                <a:chExt cx="672" cy="48"/>
              </a:xfrm>
            </p:grpSpPr>
            <p:sp>
              <p:nvSpPr>
                <p:cNvPr id="4405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968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117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267" y="958"/>
                  <a:ext cx="74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416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56" name="AutoShape 40"/>
                <p:cNvCxnSpPr>
                  <a:cxnSpLocks noChangeShapeType="1"/>
                  <a:stCxn id="44053" idx="0"/>
                  <a:endCxn id="44052" idx="1"/>
                </p:cNvCxnSpPr>
                <p:nvPr/>
              </p:nvCxnSpPr>
              <p:spPr bwMode="auto">
                <a:xfrm flipH="1" flipV="1">
                  <a:off x="2042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7" name="AutoShape 41"/>
                <p:cNvCxnSpPr>
                  <a:cxnSpLocks noChangeShapeType="1"/>
                  <a:stCxn id="44053" idx="1"/>
                  <a:endCxn id="44054" idx="0"/>
                </p:cNvCxnSpPr>
                <p:nvPr/>
              </p:nvCxnSpPr>
              <p:spPr bwMode="auto">
                <a:xfrm>
                  <a:off x="2191" y="958"/>
                  <a:ext cx="76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8" name="AutoShape 42"/>
                <p:cNvCxnSpPr>
                  <a:cxnSpLocks noChangeShapeType="1"/>
                  <a:stCxn id="44054" idx="1"/>
                  <a:endCxn id="44055" idx="0"/>
                </p:cNvCxnSpPr>
                <p:nvPr/>
              </p:nvCxnSpPr>
              <p:spPr bwMode="auto">
                <a:xfrm>
                  <a:off x="2341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05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565" y="958"/>
                  <a:ext cx="75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4060" name="AutoShape 44"/>
                <p:cNvCxnSpPr>
                  <a:cxnSpLocks noChangeShapeType="1"/>
                  <a:stCxn id="44059" idx="0"/>
                  <a:endCxn id="44055" idx="1"/>
                </p:cNvCxnSpPr>
                <p:nvPr/>
              </p:nvCxnSpPr>
              <p:spPr bwMode="auto">
                <a:xfrm flipH="1" flipV="1">
                  <a:off x="2490" y="958"/>
                  <a:ext cx="75" cy="4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aphicFrame>
          <p:nvGraphicFramePr>
            <p:cNvPr id="44049" name="Object 45"/>
            <p:cNvGraphicFramePr>
              <a:graphicFrameLocks noChangeAspect="1"/>
            </p:cNvGraphicFramePr>
            <p:nvPr/>
          </p:nvGraphicFramePr>
          <p:xfrm>
            <a:off x="785" y="812"/>
            <a:ext cx="223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78" name="Formel" r:id="rId4" imgW="1536700" imgH="241300" progId="Equation.3">
                    <p:embed/>
                  </p:oleObj>
                </mc:Choice>
                <mc:Fallback>
                  <p:oleObj name="Formel" r:id="rId4" imgW="1536700" imgH="241300" progId="Equation.3">
                    <p:embed/>
                    <p:pic>
                      <p:nvPicPr>
                        <p:cNvPr id="44049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" y="812"/>
                          <a:ext cx="2230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037" name="Object 46"/>
          <p:cNvGraphicFramePr>
            <a:graphicFrameLocks noChangeAspect="1"/>
          </p:cNvGraphicFramePr>
          <p:nvPr/>
        </p:nvGraphicFramePr>
        <p:xfrm>
          <a:off x="2771775" y="2005013"/>
          <a:ext cx="5597525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9" name="Formel" r:id="rId6" imgW="3365500" imgH="1600200" progId="Equation.3">
                  <p:embed/>
                </p:oleObj>
              </mc:Choice>
              <mc:Fallback>
                <p:oleObj name="Formel" r:id="rId6" imgW="3365500" imgH="1600200" progId="Equation.3">
                  <p:embed/>
                  <p:pic>
                    <p:nvPicPr>
                      <p:cNvPr id="4403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005013"/>
                        <a:ext cx="5597525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47"/>
          <p:cNvSpPr txBox="1">
            <a:spLocks noChangeArrowheads="1"/>
          </p:cNvSpPr>
          <p:nvPr/>
        </p:nvSpPr>
        <p:spPr bwMode="auto">
          <a:xfrm>
            <a:off x="3924300" y="6092825"/>
            <a:ext cx="525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E81202"/>
                </a:solidFill>
              </a:rPr>
              <a:t>Calculated  with Quantum Espresso code</a:t>
            </a:r>
          </a:p>
        </p:txBody>
      </p:sp>
      <p:graphicFrame>
        <p:nvGraphicFramePr>
          <p:cNvPr id="44039" name="Object 48"/>
          <p:cNvGraphicFramePr>
            <a:graphicFrameLocks noChangeAspect="1"/>
          </p:cNvGraphicFramePr>
          <p:nvPr/>
        </p:nvGraphicFramePr>
        <p:xfrm>
          <a:off x="3949700" y="5043488"/>
          <a:ext cx="50149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0" name="Equation" r:id="rId8" imgW="2247900" imgH="406400" progId="Equation.3">
                  <p:embed/>
                </p:oleObj>
              </mc:Choice>
              <mc:Fallback>
                <p:oleObj name="Equation" r:id="rId8" imgW="2247900" imgH="406400" progId="Equation.3">
                  <p:embed/>
                  <p:pic>
                    <p:nvPicPr>
                      <p:cNvPr id="4403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043488"/>
                        <a:ext cx="5014913" cy="906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E81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0" name="Group 49"/>
          <p:cNvGrpSpPr>
            <a:grpSpLocks/>
          </p:cNvGrpSpPr>
          <p:nvPr/>
        </p:nvGrpSpPr>
        <p:grpSpPr bwMode="auto">
          <a:xfrm>
            <a:off x="-36513" y="5157788"/>
            <a:ext cx="3779838" cy="982662"/>
            <a:chOff x="373" y="3294"/>
            <a:chExt cx="2381" cy="619"/>
          </a:xfrm>
        </p:grpSpPr>
        <p:grpSp>
          <p:nvGrpSpPr>
            <p:cNvPr id="44041" name="Group 50"/>
            <p:cNvGrpSpPr>
              <a:grpSpLocks/>
            </p:cNvGrpSpPr>
            <p:nvPr/>
          </p:nvGrpSpPr>
          <p:grpSpPr bwMode="auto">
            <a:xfrm>
              <a:off x="1069" y="3294"/>
              <a:ext cx="450" cy="288"/>
              <a:chOff x="1346" y="3324"/>
              <a:chExt cx="450" cy="288"/>
            </a:xfrm>
          </p:grpSpPr>
          <p:sp>
            <p:nvSpPr>
              <p:cNvPr id="44045" name="Text Box 51"/>
              <p:cNvSpPr txBox="1">
                <a:spLocks noChangeArrowheads="1"/>
              </p:cNvSpPr>
              <p:nvPr/>
            </p:nvSpPr>
            <p:spPr bwMode="auto">
              <a:xfrm>
                <a:off x="1346" y="3324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</a:rPr>
                  <a:t> F</a:t>
                </a:r>
                <a:r>
                  <a:rPr lang="en-US" altLang="en-US" sz="2400" b="1" baseline="-25000">
                    <a:solidFill>
                      <a:srgbClr val="FF0000"/>
                    </a:solidFill>
                  </a:rPr>
                  <a:t>xc</a:t>
                </a:r>
                <a:r>
                  <a:rPr lang="en-US" altLang="en-US" sz="2400" b="1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44046" name="Rectangle 52"/>
              <p:cNvSpPr>
                <a:spLocks noChangeArrowheads="1"/>
              </p:cNvSpPr>
              <p:nvPr/>
            </p:nvSpPr>
            <p:spPr bwMode="auto">
              <a:xfrm>
                <a:off x="1533" y="332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baseline="30000">
                    <a:solidFill>
                      <a:srgbClr val="FF0000"/>
                    </a:solidFill>
                  </a:rPr>
                  <a:t>ph</a:t>
                </a:r>
              </a:p>
            </p:txBody>
          </p:sp>
        </p:grpSp>
        <p:sp>
          <p:nvSpPr>
            <p:cNvPr id="44042" name="Text Box 53"/>
            <p:cNvSpPr txBox="1">
              <a:spLocks noChangeArrowheads="1"/>
            </p:cNvSpPr>
            <p:nvPr/>
          </p:nvSpPr>
          <p:spPr bwMode="auto">
            <a:xfrm>
              <a:off x="373" y="3294"/>
              <a:ext cx="7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Input to</a:t>
              </a:r>
            </a:p>
          </p:txBody>
        </p:sp>
        <p:sp>
          <p:nvSpPr>
            <p:cNvPr id="44043" name="Text Box 54"/>
            <p:cNvSpPr txBox="1">
              <a:spLocks noChangeArrowheads="1"/>
            </p:cNvSpPr>
            <p:nvPr/>
          </p:nvSpPr>
          <p:spPr bwMode="auto">
            <a:xfrm>
              <a:off x="1507" y="3308"/>
              <a:ext cx="9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:  Full k,k’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44044" name="Text Box 55"/>
            <p:cNvSpPr txBox="1">
              <a:spLocks noChangeArrowheads="1"/>
            </p:cNvSpPr>
            <p:nvPr/>
          </p:nvSpPr>
          <p:spPr bwMode="auto">
            <a:xfrm>
              <a:off x="385" y="3625"/>
              <a:ext cx="2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resolved Eliashberg function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39975" y="298450"/>
            <a:ext cx="4597400" cy="4667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Purely electronic contributions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4363" y="3211513"/>
            <a:ext cx="563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RPA-screened electron-electron interaction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059113" y="1535113"/>
            <a:ext cx="1219200" cy="381000"/>
            <a:chOff x="1919" y="864"/>
            <a:chExt cx="768" cy="240"/>
          </a:xfrm>
        </p:grpSpPr>
        <p:grpSp>
          <p:nvGrpSpPr>
            <p:cNvPr id="46102" name="Group 5"/>
            <p:cNvGrpSpPr>
              <a:grpSpLocks/>
            </p:cNvGrpSpPr>
            <p:nvPr/>
          </p:nvGrpSpPr>
          <p:grpSpPr bwMode="auto">
            <a:xfrm>
              <a:off x="1919" y="864"/>
              <a:ext cx="768" cy="240"/>
              <a:chOff x="1919" y="860"/>
              <a:chExt cx="768" cy="240"/>
            </a:xfrm>
          </p:grpSpPr>
          <p:sp>
            <p:nvSpPr>
              <p:cNvPr id="46113" name="Arc 6"/>
              <p:cNvSpPr>
                <a:spLocks/>
              </p:cNvSpPr>
              <p:nvPr/>
            </p:nvSpPr>
            <p:spPr bwMode="auto">
              <a:xfrm rot="16200000" flipH="1">
                <a:off x="2031" y="906"/>
                <a:ext cx="107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4" name="Arc 7"/>
              <p:cNvSpPr>
                <a:spLocks/>
              </p:cNvSpPr>
              <p:nvPr/>
            </p:nvSpPr>
            <p:spPr bwMode="auto">
              <a:xfrm rot="-5400000">
                <a:off x="2018" y="786"/>
                <a:ext cx="133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5" name="Arc 8"/>
              <p:cNvSpPr>
                <a:spLocks/>
              </p:cNvSpPr>
              <p:nvPr/>
            </p:nvSpPr>
            <p:spPr bwMode="auto">
              <a:xfrm rot="-5400000" flipH="1" flipV="1">
                <a:off x="2459" y="904"/>
                <a:ext cx="107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6" name="Arc 9"/>
              <p:cNvSpPr>
                <a:spLocks/>
              </p:cNvSpPr>
              <p:nvPr/>
            </p:nvSpPr>
            <p:spPr bwMode="auto">
              <a:xfrm rot="16200000" flipV="1">
                <a:off x="2464" y="801"/>
                <a:ext cx="133" cy="2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7" name="Oval 10"/>
              <p:cNvSpPr>
                <a:spLocks noChangeArrowheads="1"/>
              </p:cNvSpPr>
              <p:nvPr/>
            </p:nvSpPr>
            <p:spPr bwMode="auto">
              <a:xfrm rot="-5400000">
                <a:off x="1907" y="959"/>
                <a:ext cx="73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46118" name="Oval 11"/>
              <p:cNvSpPr>
                <a:spLocks noChangeArrowheads="1"/>
              </p:cNvSpPr>
              <p:nvPr/>
            </p:nvSpPr>
            <p:spPr bwMode="auto">
              <a:xfrm rot="-5400000">
                <a:off x="2625" y="966"/>
                <a:ext cx="74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cxnSp>
            <p:nvCxnSpPr>
              <p:cNvPr id="46119" name="AutoShape 12"/>
              <p:cNvCxnSpPr>
                <a:cxnSpLocks noChangeShapeType="1"/>
                <a:stCxn id="46115" idx="1"/>
                <a:endCxn id="46113" idx="1"/>
              </p:cNvCxnSpPr>
              <p:nvPr/>
            </p:nvCxnSpPr>
            <p:spPr bwMode="auto">
              <a:xfrm flipH="1">
                <a:off x="2235" y="1100"/>
                <a:ext cx="12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20" name="AutoShape 13"/>
              <p:cNvCxnSpPr>
                <a:cxnSpLocks noChangeShapeType="1"/>
                <a:stCxn id="46116" idx="1"/>
                <a:endCxn id="46114" idx="1"/>
              </p:cNvCxnSpPr>
              <p:nvPr/>
            </p:nvCxnSpPr>
            <p:spPr bwMode="auto">
              <a:xfrm flipH="1" flipV="1">
                <a:off x="2234" y="861"/>
                <a:ext cx="163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sm"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103" name="Group 14"/>
            <p:cNvGrpSpPr>
              <a:grpSpLocks/>
            </p:cNvGrpSpPr>
            <p:nvPr/>
          </p:nvGrpSpPr>
          <p:grpSpPr bwMode="auto">
            <a:xfrm>
              <a:off x="1968" y="958"/>
              <a:ext cx="672" cy="48"/>
              <a:chOff x="1968" y="958"/>
              <a:chExt cx="672" cy="48"/>
            </a:xfrm>
          </p:grpSpPr>
          <p:sp>
            <p:nvSpPr>
              <p:cNvPr id="46104" name="Line 15"/>
              <p:cNvSpPr>
                <a:spLocks noChangeShapeType="1"/>
              </p:cNvSpPr>
              <p:nvPr/>
            </p:nvSpPr>
            <p:spPr bwMode="auto">
              <a:xfrm flipV="1">
                <a:off x="1968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5" name="Line 16"/>
              <p:cNvSpPr>
                <a:spLocks noChangeShapeType="1"/>
              </p:cNvSpPr>
              <p:nvPr/>
            </p:nvSpPr>
            <p:spPr bwMode="auto">
              <a:xfrm flipV="1">
                <a:off x="2117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6" name="Line 17"/>
              <p:cNvSpPr>
                <a:spLocks noChangeShapeType="1"/>
              </p:cNvSpPr>
              <p:nvPr/>
            </p:nvSpPr>
            <p:spPr bwMode="auto">
              <a:xfrm flipV="1">
                <a:off x="2267" y="958"/>
                <a:ext cx="74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7" name="Line 18"/>
              <p:cNvSpPr>
                <a:spLocks noChangeShapeType="1"/>
              </p:cNvSpPr>
              <p:nvPr/>
            </p:nvSpPr>
            <p:spPr bwMode="auto">
              <a:xfrm flipV="1">
                <a:off x="2416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108" name="AutoShape 19"/>
              <p:cNvCxnSpPr>
                <a:cxnSpLocks noChangeShapeType="1"/>
                <a:stCxn id="46105" idx="0"/>
                <a:endCxn id="46104" idx="1"/>
              </p:cNvCxnSpPr>
              <p:nvPr/>
            </p:nvCxnSpPr>
            <p:spPr bwMode="auto">
              <a:xfrm flipH="1" flipV="1">
                <a:off x="2042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09" name="AutoShape 20"/>
              <p:cNvCxnSpPr>
                <a:cxnSpLocks noChangeShapeType="1"/>
                <a:stCxn id="46105" idx="1"/>
                <a:endCxn id="46106" idx="0"/>
              </p:cNvCxnSpPr>
              <p:nvPr/>
            </p:nvCxnSpPr>
            <p:spPr bwMode="auto">
              <a:xfrm>
                <a:off x="2191" y="958"/>
                <a:ext cx="76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0" name="AutoShape 21"/>
              <p:cNvCxnSpPr>
                <a:cxnSpLocks noChangeShapeType="1"/>
                <a:stCxn id="46106" idx="1"/>
                <a:endCxn id="46107" idx="0"/>
              </p:cNvCxnSpPr>
              <p:nvPr/>
            </p:nvCxnSpPr>
            <p:spPr bwMode="auto">
              <a:xfrm>
                <a:off x="2341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11" name="Line 22"/>
              <p:cNvSpPr>
                <a:spLocks noChangeShapeType="1"/>
              </p:cNvSpPr>
              <p:nvPr/>
            </p:nvSpPr>
            <p:spPr bwMode="auto">
              <a:xfrm flipV="1">
                <a:off x="2565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112" name="AutoShape 23"/>
              <p:cNvCxnSpPr>
                <a:cxnSpLocks noChangeShapeType="1"/>
                <a:stCxn id="46111" idx="0"/>
                <a:endCxn id="46107" idx="1"/>
              </p:cNvCxnSpPr>
              <p:nvPr/>
            </p:nvCxnSpPr>
            <p:spPr bwMode="auto">
              <a:xfrm flipH="1" flipV="1">
                <a:off x="2490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6085" name="Rectangle 26"/>
          <p:cNvSpPr>
            <a:spLocks noChangeArrowheads="1"/>
          </p:cNvSpPr>
          <p:nvPr/>
        </p:nvSpPr>
        <p:spPr bwMode="auto">
          <a:xfrm>
            <a:off x="6100763" y="1452563"/>
            <a:ext cx="147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  <a:endParaRPr lang="en-GB" altLang="en-US" sz="800"/>
          </a:p>
        </p:txBody>
      </p:sp>
      <p:sp>
        <p:nvSpPr>
          <p:cNvPr id="46086" name="Rectangle 27"/>
          <p:cNvSpPr>
            <a:spLocks noChangeArrowheads="1"/>
          </p:cNvSpPr>
          <p:nvPr/>
        </p:nvSpPr>
        <p:spPr bwMode="auto">
          <a:xfrm>
            <a:off x="5862638" y="1452563"/>
            <a:ext cx="222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l-G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Rectangle 28"/>
          <p:cNvSpPr>
            <a:spLocks noChangeArrowheads="1"/>
          </p:cNvSpPr>
          <p:nvPr/>
        </p:nvSpPr>
        <p:spPr bwMode="auto">
          <a:xfrm>
            <a:off x="5700713" y="1452563"/>
            <a:ext cx="147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endParaRPr lang="en-GB" altLang="en-US" sz="800"/>
          </a:p>
        </p:txBody>
      </p:sp>
      <p:sp>
        <p:nvSpPr>
          <p:cNvPr id="46088" name="Rectangle 29"/>
          <p:cNvSpPr>
            <a:spLocks noChangeArrowheads="1"/>
          </p:cNvSpPr>
          <p:nvPr/>
        </p:nvSpPr>
        <p:spPr bwMode="auto">
          <a:xfrm>
            <a:off x="4970463" y="1452563"/>
            <a:ext cx="247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endParaRPr lang="en-GB" altLang="en-US" sz="800"/>
          </a:p>
        </p:txBody>
      </p:sp>
      <p:sp>
        <p:nvSpPr>
          <p:cNvPr id="46089" name="Rectangle 30"/>
          <p:cNvSpPr>
            <a:spLocks noChangeArrowheads="1"/>
          </p:cNvSpPr>
          <p:nvPr/>
        </p:nvSpPr>
        <p:spPr bwMode="auto">
          <a:xfrm>
            <a:off x="1930400" y="1452563"/>
            <a:ext cx="111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en-GB" altLang="en-US" sz="800"/>
          </a:p>
        </p:txBody>
      </p:sp>
      <p:sp>
        <p:nvSpPr>
          <p:cNvPr id="46090" name="Rectangle 31"/>
          <p:cNvSpPr>
            <a:spLocks noChangeArrowheads="1"/>
          </p:cNvSpPr>
          <p:nvPr/>
        </p:nvSpPr>
        <p:spPr bwMode="auto">
          <a:xfrm>
            <a:off x="1703388" y="1452563"/>
            <a:ext cx="222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3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l-G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1" name="Rectangle 32"/>
          <p:cNvSpPr>
            <a:spLocks noChangeArrowheads="1"/>
          </p:cNvSpPr>
          <p:nvPr/>
        </p:nvSpPr>
        <p:spPr bwMode="auto">
          <a:xfrm>
            <a:off x="1101725" y="1452563"/>
            <a:ext cx="247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endParaRPr lang="en-GB" altLang="en-US" sz="800"/>
          </a:p>
        </p:txBody>
      </p:sp>
      <p:sp>
        <p:nvSpPr>
          <p:cNvPr id="46092" name="Rectangle 33"/>
          <p:cNvSpPr>
            <a:spLocks noChangeArrowheads="1"/>
          </p:cNvSpPr>
          <p:nvPr/>
        </p:nvSpPr>
        <p:spPr bwMode="auto">
          <a:xfrm>
            <a:off x="5224463" y="1462088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GGA</a:t>
            </a:r>
            <a:endParaRPr lang="en-GB" altLang="en-US" sz="800"/>
          </a:p>
        </p:txBody>
      </p:sp>
      <p:sp>
        <p:nvSpPr>
          <p:cNvPr id="46093" name="Rectangle 34"/>
          <p:cNvSpPr>
            <a:spLocks noChangeArrowheads="1"/>
          </p:cNvSpPr>
          <p:nvPr/>
        </p:nvSpPr>
        <p:spPr bwMode="auto">
          <a:xfrm>
            <a:off x="5175250" y="1770063"/>
            <a:ext cx="192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xc</a:t>
            </a:r>
            <a:endParaRPr lang="en-GB" altLang="en-US" sz="800"/>
          </a:p>
        </p:txBody>
      </p:sp>
      <p:sp>
        <p:nvSpPr>
          <p:cNvPr id="46094" name="Rectangle 35"/>
          <p:cNvSpPr>
            <a:spLocks noChangeArrowheads="1"/>
          </p:cNvSpPr>
          <p:nvPr/>
        </p:nvSpPr>
        <p:spPr bwMode="auto">
          <a:xfrm>
            <a:off x="1355725" y="1462088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ee</a:t>
            </a:r>
            <a:endParaRPr lang="en-GB" altLang="en-US" sz="800"/>
          </a:p>
        </p:txBody>
      </p:sp>
      <p:sp>
        <p:nvSpPr>
          <p:cNvPr id="46095" name="Rectangle 36"/>
          <p:cNvSpPr>
            <a:spLocks noChangeArrowheads="1"/>
          </p:cNvSpPr>
          <p:nvPr/>
        </p:nvSpPr>
        <p:spPr bwMode="auto">
          <a:xfrm>
            <a:off x="1306513" y="1770063"/>
            <a:ext cx="192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xc</a:t>
            </a:r>
            <a:endParaRPr lang="en-GB" altLang="en-US" sz="800"/>
          </a:p>
        </p:txBody>
      </p:sp>
      <p:sp>
        <p:nvSpPr>
          <p:cNvPr id="46096" name="Rectangle 37"/>
          <p:cNvSpPr>
            <a:spLocks noChangeArrowheads="1"/>
          </p:cNvSpPr>
          <p:nvPr/>
        </p:nvSpPr>
        <p:spPr bwMode="auto">
          <a:xfrm>
            <a:off x="4624388" y="1401763"/>
            <a:ext cx="244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endParaRPr lang="en-GB" altLang="en-US" sz="800"/>
          </a:p>
        </p:txBody>
      </p:sp>
      <p:sp>
        <p:nvSpPr>
          <p:cNvPr id="46097" name="Rectangle 38"/>
          <p:cNvSpPr>
            <a:spLocks noChangeArrowheads="1"/>
          </p:cNvSpPr>
          <p:nvPr/>
        </p:nvSpPr>
        <p:spPr bwMode="auto">
          <a:xfrm>
            <a:off x="2533650" y="1401763"/>
            <a:ext cx="244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n-GB" altLang="en-US" sz="800"/>
          </a:p>
        </p:txBody>
      </p:sp>
      <p:sp>
        <p:nvSpPr>
          <p:cNvPr id="46098" name="Rectangle 39"/>
          <p:cNvSpPr>
            <a:spLocks noChangeArrowheads="1"/>
          </p:cNvSpPr>
          <p:nvPr/>
        </p:nvSpPr>
        <p:spPr bwMode="auto">
          <a:xfrm>
            <a:off x="2079625" y="1401763"/>
            <a:ext cx="244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rgbClr val="000000"/>
                </a:solidFill>
                <a:latin typeface="Symbol" panose="05050102010706020507" pitchFamily="18" charset="2"/>
              </a:rPr>
              <a:t>c</a:t>
            </a:r>
            <a:endParaRPr lang="en-GB" altLang="en-US" sz="800"/>
          </a:p>
        </p:txBody>
      </p:sp>
      <p:sp>
        <p:nvSpPr>
          <p:cNvPr id="46099" name="Line 40"/>
          <p:cNvSpPr>
            <a:spLocks noChangeShapeType="1"/>
          </p:cNvSpPr>
          <p:nvPr/>
        </p:nvSpPr>
        <p:spPr bwMode="auto">
          <a:xfrm flipV="1">
            <a:off x="1979613" y="1773238"/>
            <a:ext cx="1439862" cy="1439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00" name="Text Box 41"/>
          <p:cNvSpPr txBox="1">
            <a:spLocks noChangeArrowheads="1"/>
          </p:cNvSpPr>
          <p:nvPr/>
        </p:nvSpPr>
        <p:spPr bwMode="auto">
          <a:xfrm>
            <a:off x="879475" y="4721225"/>
            <a:ext cx="581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u="sng">
                <a:solidFill>
                  <a:srgbClr val="AB0D01"/>
                </a:solidFill>
              </a:rPr>
              <a:t>Crucial point</a:t>
            </a:r>
            <a:r>
              <a:rPr lang="en-GB" altLang="en-US" sz="2000" b="1">
                <a:solidFill>
                  <a:srgbClr val="AB0D01"/>
                </a:solidFill>
              </a:rPr>
              <a:t>:  NO ADJUSTABLE PARAMETERS</a:t>
            </a:r>
          </a:p>
        </p:txBody>
      </p:sp>
      <p:sp>
        <p:nvSpPr>
          <p:cNvPr id="46101" name="Text Box 42"/>
          <p:cNvSpPr txBox="1">
            <a:spLocks noChangeArrowheads="1"/>
          </p:cNvSpPr>
          <p:nvPr/>
        </p:nvSpPr>
        <p:spPr bwMode="auto">
          <a:xfrm>
            <a:off x="1476375" y="1389063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/>
              <a:t>[     ]</a:t>
            </a:r>
          </a:p>
        </p:txBody>
      </p:sp>
    </p:spTree>
    <p:extLst>
      <p:ext uri="{BB962C8B-B14F-4D97-AF65-F5344CB8AC3E}">
        <p14:creationId xmlns:p14="http://schemas.microsoft.com/office/powerpoint/2010/main" val="31134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zacarias\Downloads\Exp_with_old_Fxc_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0113"/>
            <a:ext cx="67214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3924300" y="765175"/>
            <a:ext cx="1776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Full Green fctn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084888" y="900113"/>
            <a:ext cx="1582737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035675" y="765175"/>
            <a:ext cx="2640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KS Green fctn </a:t>
            </a:r>
          </a:p>
        </p:txBody>
      </p:sp>
      <p:grpSp>
        <p:nvGrpSpPr>
          <p:cNvPr id="48134" name="Group 4"/>
          <p:cNvGrpSpPr>
            <a:grpSpLocks/>
          </p:cNvGrpSpPr>
          <p:nvPr/>
        </p:nvGrpSpPr>
        <p:grpSpPr bwMode="auto">
          <a:xfrm>
            <a:off x="5076825" y="188913"/>
            <a:ext cx="1219200" cy="381000"/>
            <a:chOff x="1919" y="864"/>
            <a:chExt cx="768" cy="240"/>
          </a:xfrm>
        </p:grpSpPr>
        <p:grpSp>
          <p:nvGrpSpPr>
            <p:cNvPr id="48135" name="Group 5"/>
            <p:cNvGrpSpPr>
              <a:grpSpLocks/>
            </p:cNvGrpSpPr>
            <p:nvPr/>
          </p:nvGrpSpPr>
          <p:grpSpPr bwMode="auto">
            <a:xfrm>
              <a:off x="1919" y="864"/>
              <a:ext cx="768" cy="240"/>
              <a:chOff x="1919" y="860"/>
              <a:chExt cx="768" cy="240"/>
            </a:xfrm>
          </p:grpSpPr>
          <p:sp>
            <p:nvSpPr>
              <p:cNvPr id="48146" name="Arc 6"/>
              <p:cNvSpPr>
                <a:spLocks/>
              </p:cNvSpPr>
              <p:nvPr/>
            </p:nvSpPr>
            <p:spPr bwMode="auto">
              <a:xfrm rot="16200000" flipH="1">
                <a:off x="2031" y="906"/>
                <a:ext cx="107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Arc 7"/>
              <p:cNvSpPr>
                <a:spLocks/>
              </p:cNvSpPr>
              <p:nvPr/>
            </p:nvSpPr>
            <p:spPr bwMode="auto">
              <a:xfrm rot="-5400000">
                <a:off x="2018" y="786"/>
                <a:ext cx="133" cy="2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Arc 8"/>
              <p:cNvSpPr>
                <a:spLocks/>
              </p:cNvSpPr>
              <p:nvPr/>
            </p:nvSpPr>
            <p:spPr bwMode="auto">
              <a:xfrm rot="-5400000" flipH="1" flipV="1">
                <a:off x="2459" y="904"/>
                <a:ext cx="107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Arc 9"/>
              <p:cNvSpPr>
                <a:spLocks/>
              </p:cNvSpPr>
              <p:nvPr/>
            </p:nvSpPr>
            <p:spPr bwMode="auto">
              <a:xfrm rot="16200000" flipV="1">
                <a:off x="2464" y="801"/>
                <a:ext cx="133" cy="2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Oval 10"/>
              <p:cNvSpPr>
                <a:spLocks noChangeArrowheads="1"/>
              </p:cNvSpPr>
              <p:nvPr/>
            </p:nvSpPr>
            <p:spPr bwMode="auto">
              <a:xfrm rot="-5400000">
                <a:off x="1907" y="959"/>
                <a:ext cx="73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48151" name="Oval 11"/>
              <p:cNvSpPr>
                <a:spLocks noChangeArrowheads="1"/>
              </p:cNvSpPr>
              <p:nvPr/>
            </p:nvSpPr>
            <p:spPr bwMode="auto">
              <a:xfrm rot="-5400000">
                <a:off x="2625" y="966"/>
                <a:ext cx="74" cy="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cxnSp>
            <p:nvCxnSpPr>
              <p:cNvPr id="48152" name="AutoShape 12"/>
              <p:cNvCxnSpPr>
                <a:cxnSpLocks noChangeShapeType="1"/>
                <a:stCxn id="48148" idx="1"/>
                <a:endCxn id="48146" idx="1"/>
              </p:cNvCxnSpPr>
              <p:nvPr/>
            </p:nvCxnSpPr>
            <p:spPr bwMode="auto">
              <a:xfrm flipH="1">
                <a:off x="2235" y="1100"/>
                <a:ext cx="12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3" name="AutoShape 13"/>
              <p:cNvCxnSpPr>
                <a:cxnSpLocks noChangeShapeType="1"/>
                <a:stCxn id="48149" idx="1"/>
                <a:endCxn id="48147" idx="1"/>
              </p:cNvCxnSpPr>
              <p:nvPr/>
            </p:nvCxnSpPr>
            <p:spPr bwMode="auto">
              <a:xfrm flipH="1" flipV="1">
                <a:off x="2234" y="861"/>
                <a:ext cx="163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sm"/>
                <a:tailEnd type="arrow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8136" name="Group 14"/>
            <p:cNvGrpSpPr>
              <a:grpSpLocks/>
            </p:cNvGrpSpPr>
            <p:nvPr/>
          </p:nvGrpSpPr>
          <p:grpSpPr bwMode="auto">
            <a:xfrm>
              <a:off x="1968" y="958"/>
              <a:ext cx="672" cy="48"/>
              <a:chOff x="1968" y="958"/>
              <a:chExt cx="672" cy="48"/>
            </a:xfrm>
          </p:grpSpPr>
          <p:sp>
            <p:nvSpPr>
              <p:cNvPr id="48137" name="Line 15"/>
              <p:cNvSpPr>
                <a:spLocks noChangeShapeType="1"/>
              </p:cNvSpPr>
              <p:nvPr/>
            </p:nvSpPr>
            <p:spPr bwMode="auto">
              <a:xfrm flipV="1">
                <a:off x="1968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8" name="Line 16"/>
              <p:cNvSpPr>
                <a:spLocks noChangeShapeType="1"/>
              </p:cNvSpPr>
              <p:nvPr/>
            </p:nvSpPr>
            <p:spPr bwMode="auto">
              <a:xfrm flipV="1">
                <a:off x="2117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9" name="Line 17"/>
              <p:cNvSpPr>
                <a:spLocks noChangeShapeType="1"/>
              </p:cNvSpPr>
              <p:nvPr/>
            </p:nvSpPr>
            <p:spPr bwMode="auto">
              <a:xfrm flipV="1">
                <a:off x="2267" y="958"/>
                <a:ext cx="74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0" name="Line 18"/>
              <p:cNvSpPr>
                <a:spLocks noChangeShapeType="1"/>
              </p:cNvSpPr>
              <p:nvPr/>
            </p:nvSpPr>
            <p:spPr bwMode="auto">
              <a:xfrm flipV="1">
                <a:off x="2416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8141" name="AutoShape 19"/>
              <p:cNvCxnSpPr>
                <a:cxnSpLocks noChangeShapeType="1"/>
                <a:stCxn id="48138" idx="0"/>
                <a:endCxn id="48137" idx="1"/>
              </p:cNvCxnSpPr>
              <p:nvPr/>
            </p:nvCxnSpPr>
            <p:spPr bwMode="auto">
              <a:xfrm flipH="1" flipV="1">
                <a:off x="2042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2" name="AutoShape 20"/>
              <p:cNvCxnSpPr>
                <a:cxnSpLocks noChangeShapeType="1"/>
                <a:stCxn id="48138" idx="1"/>
                <a:endCxn id="48139" idx="0"/>
              </p:cNvCxnSpPr>
              <p:nvPr/>
            </p:nvCxnSpPr>
            <p:spPr bwMode="auto">
              <a:xfrm>
                <a:off x="2191" y="958"/>
                <a:ext cx="76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3" name="AutoShape 21"/>
              <p:cNvCxnSpPr>
                <a:cxnSpLocks noChangeShapeType="1"/>
                <a:stCxn id="48139" idx="1"/>
                <a:endCxn id="48140" idx="0"/>
              </p:cNvCxnSpPr>
              <p:nvPr/>
            </p:nvCxnSpPr>
            <p:spPr bwMode="auto">
              <a:xfrm>
                <a:off x="2341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144" name="Line 22"/>
              <p:cNvSpPr>
                <a:spLocks noChangeShapeType="1"/>
              </p:cNvSpPr>
              <p:nvPr/>
            </p:nvSpPr>
            <p:spPr bwMode="auto">
              <a:xfrm flipV="1">
                <a:off x="2565" y="958"/>
                <a:ext cx="75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8145" name="AutoShape 23"/>
              <p:cNvCxnSpPr>
                <a:cxnSpLocks noChangeShapeType="1"/>
                <a:stCxn id="48144" idx="0"/>
                <a:endCxn id="48140" idx="1"/>
              </p:cNvCxnSpPr>
              <p:nvPr/>
            </p:nvCxnSpPr>
            <p:spPr bwMode="auto">
              <a:xfrm flipH="1" flipV="1">
                <a:off x="2490" y="958"/>
                <a:ext cx="75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964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55713"/>
            <a:ext cx="19431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7283" name="Picture 1" descr="MgB2_Chi_R_sx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51325"/>
            <a:ext cx="18716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2" descr="MgB2_Chi_R_sz0.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81488"/>
            <a:ext cx="18732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3" descr="MgB2_Chi_R_sz1.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51325"/>
            <a:ext cx="19065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750" y="303213"/>
            <a:ext cx="8139113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/>
              <a:t>Ab</a:t>
            </a:r>
            <a:r>
              <a:rPr lang="en-US" sz="2400" b="1" dirty="0"/>
              <a:t>-initio calculation of SC order parameter </a:t>
            </a:r>
            <a:r>
              <a:rPr lang="el-GR" sz="2400" b="1" dirty="0"/>
              <a:t>χ</a:t>
            </a:r>
            <a:r>
              <a:rPr lang="en-US" sz="2400" b="1" dirty="0"/>
              <a:t>(</a:t>
            </a:r>
            <a:r>
              <a:rPr lang="en-US" sz="2400" b="1" dirty="0" err="1"/>
              <a:t>r,r</a:t>
            </a:r>
            <a:r>
              <a:rPr lang="en-US" sz="2400" b="1" dirty="0"/>
              <a:t>’) for MgB</a:t>
            </a:r>
            <a:r>
              <a:rPr lang="en-US" sz="2400" b="1" baseline="-25000" dirty="0"/>
              <a:t>2</a:t>
            </a:r>
            <a:endParaRPr lang="de-DE" sz="2400" b="1" dirty="0"/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317500" y="1797050"/>
            <a:ext cx="2058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(r,r’) ≡ </a:t>
            </a:r>
            <a:r>
              <a:rPr lang="el-GR" altLang="en-US" sz="2400" b="1"/>
              <a:t>χ</a:t>
            </a:r>
            <a:r>
              <a:rPr lang="en-US" altLang="en-US" sz="2400" b="1"/>
              <a:t>(R,s)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R = (r+r’)/2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r-r’</a:t>
            </a:r>
            <a:endParaRPr lang="de-DE" altLang="en-US" sz="2400" b="1"/>
          </a:p>
        </p:txBody>
      </p:sp>
      <p:sp>
        <p:nvSpPr>
          <p:cNvPr id="97288" name="TextBox 8"/>
          <p:cNvSpPr txBox="1">
            <a:spLocks noChangeArrowheads="1"/>
          </p:cNvSpPr>
          <p:nvPr/>
        </p:nvSpPr>
        <p:spPr bwMode="auto">
          <a:xfrm>
            <a:off x="4144963" y="3398838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0</a:t>
            </a:r>
          </a:p>
        </p:txBody>
      </p:sp>
      <p:sp>
        <p:nvSpPr>
          <p:cNvPr id="97289" name="TextBox 9"/>
          <p:cNvSpPr txBox="1">
            <a:spLocks noChangeArrowheads="1"/>
          </p:cNvSpPr>
          <p:nvPr/>
        </p:nvSpPr>
        <p:spPr bwMode="auto">
          <a:xfrm>
            <a:off x="684213" y="6351588"/>
            <a:ext cx="176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(0,0, 0.5)</a:t>
            </a:r>
          </a:p>
        </p:txBody>
      </p:sp>
      <p:sp>
        <p:nvSpPr>
          <p:cNvPr id="97290" name="TextBox 10"/>
          <p:cNvSpPr txBox="1">
            <a:spLocks noChangeArrowheads="1"/>
          </p:cNvSpPr>
          <p:nvPr/>
        </p:nvSpPr>
        <p:spPr bwMode="auto">
          <a:xfrm>
            <a:off x="6635750" y="6351588"/>
            <a:ext cx="160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(10,0,0)</a:t>
            </a:r>
          </a:p>
        </p:txBody>
      </p:sp>
      <p:sp>
        <p:nvSpPr>
          <p:cNvPr id="97291" name="TextBox 11"/>
          <p:cNvSpPr txBox="1">
            <a:spLocks noChangeArrowheads="1"/>
          </p:cNvSpPr>
          <p:nvPr/>
        </p:nvSpPr>
        <p:spPr bwMode="auto">
          <a:xfrm>
            <a:off x="3673475" y="6351588"/>
            <a:ext cx="176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 = (0,0, 1.5)</a:t>
            </a:r>
          </a:p>
        </p:txBody>
      </p:sp>
      <p:sp>
        <p:nvSpPr>
          <p:cNvPr id="97292" name="TextBox 13"/>
          <p:cNvSpPr txBox="1">
            <a:spLocks noChangeArrowheads="1"/>
          </p:cNvSpPr>
          <p:nvPr/>
        </p:nvSpPr>
        <p:spPr bwMode="auto">
          <a:xfrm>
            <a:off x="5795963" y="1196975"/>
            <a:ext cx="310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(R,s) as function of 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            for fixed s.</a:t>
            </a:r>
          </a:p>
        </p:txBody>
      </p:sp>
    </p:spTree>
    <p:extLst>
      <p:ext uri="{BB962C8B-B14F-4D97-AF65-F5344CB8AC3E}">
        <p14:creationId xmlns:p14="http://schemas.microsoft.com/office/powerpoint/2010/main" val="14876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7508875" y="447675"/>
            <a:ext cx="1014413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de-DE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9331" name="Picture 2" descr="C:\Users\zacarias\Desktop\Talks\Hardy\Andy\figures_LocOP\figures\MgB2_op_of_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7"/>
          <a:stretch>
            <a:fillRect/>
          </a:stretch>
        </p:blipFill>
        <p:spPr bwMode="auto">
          <a:xfrm>
            <a:off x="1841500" y="1136650"/>
            <a:ext cx="546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6"/>
          <p:cNvSpPr txBox="1">
            <a:spLocks noChangeArrowheads="1"/>
          </p:cNvSpPr>
          <p:nvPr/>
        </p:nvSpPr>
        <p:spPr bwMode="auto">
          <a:xfrm>
            <a:off x="684213" y="447675"/>
            <a:ext cx="351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 s=0) as function of R</a:t>
            </a:r>
          </a:p>
        </p:txBody>
      </p:sp>
      <p:pic>
        <p:nvPicPr>
          <p:cNvPr id="9933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96" t="35677" b="34625"/>
          <a:stretch>
            <a:fillRect/>
          </a:stretch>
        </p:blipFill>
        <p:spPr bwMode="auto">
          <a:xfrm>
            <a:off x="8027988" y="2420938"/>
            <a:ext cx="639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1611" y="6021288"/>
            <a:ext cx="8500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9471D"/>
                </a:solidFill>
              </a:rPr>
              <a:t>A. </a:t>
            </a:r>
            <a:r>
              <a:rPr lang="en-US" altLang="en-US" sz="2000" b="1" dirty="0" err="1" smtClean="0">
                <a:solidFill>
                  <a:srgbClr val="39471D"/>
                </a:solidFill>
              </a:rPr>
              <a:t>Linscheid</a:t>
            </a:r>
            <a:r>
              <a:rPr lang="en-US" altLang="en-US" sz="2000" b="1" dirty="0" smtClean="0">
                <a:solidFill>
                  <a:srgbClr val="39471D"/>
                </a:solidFill>
              </a:rPr>
              <a:t>, A. </a:t>
            </a:r>
            <a:r>
              <a:rPr lang="en-US" altLang="en-US" sz="2000" b="1" dirty="0" err="1" smtClean="0">
                <a:solidFill>
                  <a:srgbClr val="39471D"/>
                </a:solidFill>
              </a:rPr>
              <a:t>Sanna</a:t>
            </a:r>
            <a:r>
              <a:rPr lang="en-US" altLang="en-US" sz="2000" b="1" dirty="0" smtClean="0">
                <a:solidFill>
                  <a:srgbClr val="39471D"/>
                </a:solidFill>
              </a:rPr>
              <a:t>, </a:t>
            </a:r>
            <a:r>
              <a:rPr lang="en-US" altLang="en-US" sz="2000" b="1" dirty="0">
                <a:solidFill>
                  <a:srgbClr val="39471D"/>
                </a:solidFill>
              </a:rPr>
              <a:t>E. K. U. Gross</a:t>
            </a:r>
            <a:r>
              <a:rPr lang="en-US" altLang="en-US" sz="2000" b="1" dirty="0" smtClean="0">
                <a:solidFill>
                  <a:srgbClr val="39471D"/>
                </a:solidFill>
              </a:rPr>
              <a:t>, </a:t>
            </a:r>
            <a:r>
              <a:rPr lang="en-US" altLang="en-US" sz="2000" b="1" dirty="0">
                <a:solidFill>
                  <a:srgbClr val="39471D"/>
                </a:solidFill>
              </a:rPr>
              <a:t>Phys. Rev. Lett</a:t>
            </a:r>
            <a:r>
              <a:rPr lang="en-US" altLang="en-US" sz="2000" b="1" dirty="0" smtClean="0">
                <a:solidFill>
                  <a:srgbClr val="39471D"/>
                </a:solidFill>
              </a:rPr>
              <a:t>. 115, 097002 (2015).</a:t>
            </a:r>
            <a:endParaRPr lang="en-US" altLang="en-US" sz="2000" b="1" dirty="0">
              <a:solidFill>
                <a:srgbClr val="3947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739775"/>
            <a:ext cx="5713412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96" t="35677" b="34625"/>
          <a:stretch>
            <a:fillRect/>
          </a:stretch>
        </p:blipFill>
        <p:spPr bwMode="auto">
          <a:xfrm>
            <a:off x="8027988" y="2420938"/>
            <a:ext cx="639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1"/>
          <p:cNvSpPr txBox="1">
            <a:spLocks noChangeArrowheads="1"/>
          </p:cNvSpPr>
          <p:nvPr/>
        </p:nvSpPr>
        <p:spPr bwMode="auto">
          <a:xfrm>
            <a:off x="7675563" y="836613"/>
            <a:ext cx="9286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539750" y="188913"/>
            <a:ext cx="778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,s) as function of s  (R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 fixed at middle of C-C </a:t>
            </a:r>
            <a:r>
              <a:rPr lang="el-GR" altLang="en-US" sz="2400" b="1"/>
              <a:t>σ</a:t>
            </a:r>
            <a:r>
              <a:rPr lang="en-US" altLang="en-US" sz="2400" b="1"/>
              <a:t> bond)</a:t>
            </a:r>
          </a:p>
        </p:txBody>
      </p:sp>
    </p:spTree>
    <p:extLst>
      <p:ext uri="{BB962C8B-B14F-4D97-AF65-F5344CB8AC3E}">
        <p14:creationId xmlns:p14="http://schemas.microsoft.com/office/powerpoint/2010/main" val="11360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73970"/>
              </p:ext>
            </p:extLst>
          </p:nvPr>
        </p:nvGraphicFramePr>
        <p:xfrm>
          <a:off x="2122415" y="692696"/>
          <a:ext cx="5016617" cy="433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017">
                  <a:extLst>
                    <a:ext uri="{9D8B030D-6E8A-4147-A177-3AD203B41FA5}">
                      <a16:colId xmlns:a16="http://schemas.microsoft.com/office/drawing/2014/main" val="2902363721"/>
                    </a:ext>
                  </a:extLst>
                </a:gridCol>
                <a:gridCol w="228651">
                  <a:extLst>
                    <a:ext uri="{9D8B030D-6E8A-4147-A177-3AD203B41FA5}">
                      <a16:colId xmlns:a16="http://schemas.microsoft.com/office/drawing/2014/main" val="4108756841"/>
                    </a:ext>
                  </a:extLst>
                </a:gridCol>
                <a:gridCol w="2338949">
                  <a:extLst>
                    <a:ext uri="{9D8B030D-6E8A-4147-A177-3AD203B41FA5}">
                      <a16:colId xmlns:a16="http://schemas.microsoft.com/office/drawing/2014/main" val="806074941"/>
                    </a:ext>
                  </a:extLst>
                </a:gridCol>
              </a:tblGrid>
              <a:tr h="68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effectLst/>
                        </a:rPr>
                        <a:t>             </a:t>
                      </a:r>
                      <a:r>
                        <a:rPr lang="en-US" sz="1800" u="sng" dirty="0" smtClean="0">
                          <a:effectLst/>
                        </a:rPr>
                        <a:t>Quantity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</a:t>
                      </a:r>
                      <a:r>
                        <a:rPr lang="en-US" sz="1800" u="sng" dirty="0" smtClean="0">
                          <a:effectLst/>
                        </a:rPr>
                        <a:t>Typical </a:t>
                      </a:r>
                      <a:r>
                        <a:rPr lang="en-US" sz="1800" u="sng" dirty="0">
                          <a:effectLst/>
                        </a:rPr>
                        <a:t>deviation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</a:t>
                      </a:r>
                      <a:r>
                        <a:rPr lang="en-US" sz="1800" baseline="0" dirty="0" smtClean="0">
                          <a:effectLst/>
                        </a:rPr>
                        <a:t>    (</a:t>
                      </a:r>
                      <a:r>
                        <a:rPr lang="en-US" sz="1800" dirty="0" smtClean="0">
                          <a:effectLst/>
                        </a:rPr>
                        <a:t>from </a:t>
                      </a:r>
                      <a:r>
                        <a:rPr lang="en-US" sz="1800" dirty="0" err="1" smtClean="0">
                          <a:effectLst/>
                        </a:rPr>
                        <a:t>expt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618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Atomic &amp; molecular ground state energies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0.5 %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663918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Molecular equilibrium distances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6904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Band structure of </a:t>
                      </a:r>
                      <a:r>
                        <a:rPr lang="en-US" sz="1800" dirty="0" smtClean="0">
                          <a:effectLst/>
                        </a:rPr>
                        <a:t>metals, </a:t>
                      </a:r>
                      <a:r>
                        <a:rPr lang="en-US" sz="1800" dirty="0">
                          <a:effectLst/>
                        </a:rPr>
                        <a:t>Fermi surfaces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few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179549"/>
                  </a:ext>
                </a:extLst>
              </a:tr>
              <a:tr h="562203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Lattice constants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2 %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37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7997"/>
          <a:stretch>
            <a:fillRect/>
          </a:stretch>
        </p:blipFill>
        <p:spPr bwMode="auto">
          <a:xfrm>
            <a:off x="-26988" y="1108075"/>
            <a:ext cx="91709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3"/>
          <p:cNvSpPr txBox="1">
            <a:spLocks noChangeArrowheads="1"/>
          </p:cNvSpPr>
          <p:nvPr/>
        </p:nvSpPr>
        <p:spPr bwMode="auto">
          <a:xfrm>
            <a:off x="3187700" y="404813"/>
            <a:ext cx="27527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Pb monolayer on Si</a:t>
            </a:r>
          </a:p>
        </p:txBody>
      </p:sp>
      <p:sp>
        <p:nvSpPr>
          <p:cNvPr id="113668" name="TextBox 6"/>
          <p:cNvSpPr txBox="1">
            <a:spLocks noChangeArrowheads="1"/>
          </p:cNvSpPr>
          <p:nvPr/>
        </p:nvSpPr>
        <p:spPr bwMode="auto">
          <a:xfrm>
            <a:off x="5724525" y="1311275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 s=0) </a:t>
            </a:r>
          </a:p>
        </p:txBody>
      </p:sp>
    </p:spTree>
    <p:extLst>
      <p:ext uri="{BB962C8B-B14F-4D97-AF65-F5344CB8AC3E}">
        <p14:creationId xmlns:p14="http://schemas.microsoft.com/office/powerpoint/2010/main" val="37499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 b="7997"/>
          <a:stretch>
            <a:fillRect/>
          </a:stretch>
        </p:blipFill>
        <p:spPr bwMode="auto">
          <a:xfrm>
            <a:off x="-26988" y="1108075"/>
            <a:ext cx="9170988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3"/>
          <p:cNvSpPr txBox="1">
            <a:spLocks noChangeArrowheads="1"/>
          </p:cNvSpPr>
          <p:nvPr/>
        </p:nvSpPr>
        <p:spPr bwMode="auto">
          <a:xfrm>
            <a:off x="3187700" y="404813"/>
            <a:ext cx="27527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Pb monolayer on Si</a:t>
            </a:r>
          </a:p>
        </p:txBody>
      </p:sp>
      <p:sp>
        <p:nvSpPr>
          <p:cNvPr id="115716" name="TextBox 6"/>
          <p:cNvSpPr txBox="1">
            <a:spLocks noChangeArrowheads="1"/>
          </p:cNvSpPr>
          <p:nvPr/>
        </p:nvSpPr>
        <p:spPr bwMode="auto">
          <a:xfrm>
            <a:off x="5724525" y="1311275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/>
              <a:t>χ</a:t>
            </a:r>
            <a:r>
              <a:rPr lang="en-US" altLang="en-US" sz="2400" b="1"/>
              <a:t>(R, s=0) </a:t>
            </a:r>
          </a:p>
        </p:txBody>
      </p:sp>
      <p:sp>
        <p:nvSpPr>
          <p:cNvPr id="115717" name="TextBox 5"/>
          <p:cNvSpPr txBox="1">
            <a:spLocks noChangeArrowheads="1"/>
          </p:cNvSpPr>
          <p:nvPr/>
        </p:nvSpPr>
        <p:spPr bwMode="auto">
          <a:xfrm>
            <a:off x="611188" y="2636838"/>
            <a:ext cx="259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superconducting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metallic band of Si</a:t>
            </a:r>
            <a:endParaRPr lang="de-DE" altLang="en-US" sz="2400"/>
          </a:p>
        </p:txBody>
      </p:sp>
      <p:cxnSp>
        <p:nvCxnSpPr>
          <p:cNvPr id="115718" name="Straight Arrow Connector 7"/>
          <p:cNvCxnSpPr>
            <a:cxnSpLocks noChangeShapeType="1"/>
          </p:cNvCxnSpPr>
          <p:nvPr/>
        </p:nvCxnSpPr>
        <p:spPr bwMode="auto">
          <a:xfrm flipV="1">
            <a:off x="2124075" y="2565400"/>
            <a:ext cx="1655763" cy="142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68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22415" y="692696"/>
          <a:ext cx="5016617" cy="4330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017">
                  <a:extLst>
                    <a:ext uri="{9D8B030D-6E8A-4147-A177-3AD203B41FA5}">
                      <a16:colId xmlns:a16="http://schemas.microsoft.com/office/drawing/2014/main" val="2902363721"/>
                    </a:ext>
                  </a:extLst>
                </a:gridCol>
                <a:gridCol w="228651">
                  <a:extLst>
                    <a:ext uri="{9D8B030D-6E8A-4147-A177-3AD203B41FA5}">
                      <a16:colId xmlns:a16="http://schemas.microsoft.com/office/drawing/2014/main" val="4108756841"/>
                    </a:ext>
                  </a:extLst>
                </a:gridCol>
                <a:gridCol w="2338949">
                  <a:extLst>
                    <a:ext uri="{9D8B030D-6E8A-4147-A177-3AD203B41FA5}">
                      <a16:colId xmlns:a16="http://schemas.microsoft.com/office/drawing/2014/main" val="806074941"/>
                    </a:ext>
                  </a:extLst>
                </a:gridCol>
              </a:tblGrid>
              <a:tr h="685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effectLst/>
                        </a:rPr>
                        <a:t>             </a:t>
                      </a:r>
                      <a:r>
                        <a:rPr lang="en-US" sz="1800" u="sng" dirty="0" smtClean="0">
                          <a:effectLst/>
                        </a:rPr>
                        <a:t>Quantity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</a:t>
                      </a:r>
                      <a:r>
                        <a:rPr lang="en-US" sz="1800" u="sng" dirty="0" smtClean="0">
                          <a:effectLst/>
                        </a:rPr>
                        <a:t>Typical </a:t>
                      </a:r>
                      <a:r>
                        <a:rPr lang="en-US" sz="1800" u="sng" dirty="0">
                          <a:effectLst/>
                        </a:rPr>
                        <a:t>deviation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</a:t>
                      </a:r>
                      <a:r>
                        <a:rPr lang="en-US" sz="1800" baseline="0" dirty="0" smtClean="0">
                          <a:effectLst/>
                        </a:rPr>
                        <a:t>    (</a:t>
                      </a:r>
                      <a:r>
                        <a:rPr lang="en-US" sz="1800" dirty="0" smtClean="0">
                          <a:effectLst/>
                        </a:rPr>
                        <a:t>from </a:t>
                      </a:r>
                      <a:r>
                        <a:rPr lang="en-US" sz="1800" dirty="0" err="1" smtClean="0">
                          <a:effectLst/>
                        </a:rPr>
                        <a:t>expt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618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Atomic &amp; molecular ground state energies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0.5 %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663918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Molecular equilibrium distances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5 %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690493"/>
                  </a:ext>
                </a:extLst>
              </a:tr>
              <a:tr h="102766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Band structure of </a:t>
                      </a:r>
                      <a:r>
                        <a:rPr lang="en-US" sz="1800" dirty="0" smtClean="0">
                          <a:effectLst/>
                        </a:rPr>
                        <a:t>metals, </a:t>
                      </a:r>
                      <a:r>
                        <a:rPr lang="en-US" sz="1800" dirty="0">
                          <a:effectLst/>
                        </a:rPr>
                        <a:t>Fermi surfaces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few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179549"/>
                  </a:ext>
                </a:extLst>
              </a:tr>
              <a:tr h="562203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Lattice constants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2 %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3727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733256"/>
            <a:ext cx="822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Systematic error of </a:t>
            </a:r>
            <a:r>
              <a:rPr lang="en-US" b="1" u="sng" dirty="0" err="1" smtClean="0">
                <a:solidFill>
                  <a:srgbClr val="C00000"/>
                </a:solidFill>
              </a:rPr>
              <a:t>LDA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> Molecular </a:t>
            </a:r>
            <a:r>
              <a:rPr lang="en-US" b="1" dirty="0" err="1" smtClean="0">
                <a:solidFill>
                  <a:srgbClr val="C00000"/>
                </a:solidFill>
              </a:rPr>
              <a:t>atomisation</a:t>
            </a:r>
            <a:r>
              <a:rPr lang="en-US" b="1" dirty="0" smtClean="0">
                <a:solidFill>
                  <a:srgbClr val="C00000"/>
                </a:solidFill>
              </a:rPr>
              <a:t> energies too large and bond lengths 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                                 and lattice constants too small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00063" y="1119188"/>
          <a:ext cx="2570308" cy="86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6" name="Equation" r:id="rId3" imgW="1333440" imgH="444240" progId="Equation.DSMT4">
                  <p:embed/>
                </p:oleObj>
              </mc:Choice>
              <mc:Fallback>
                <p:oleObj name="Equation" r:id="rId3" imgW="133344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119188"/>
                        <a:ext cx="2570308" cy="862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663144" y="1107800"/>
          <a:ext cx="3029130" cy="90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7" name="Equation" r:id="rId5" imgW="1498320" imgH="444240" progId="Equation.DSMT4">
                  <p:embed/>
                </p:oleObj>
              </mc:Choice>
              <mc:Fallback>
                <p:oleObj name="Equation" r:id="rId5" imgW="149832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144" y="1107800"/>
                        <a:ext cx="3029130" cy="905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81696" y="4703664"/>
          <a:ext cx="13509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8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96" y="4703664"/>
                        <a:ext cx="13509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459942" y="5769545"/>
          <a:ext cx="9286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9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942" y="5769545"/>
                        <a:ext cx="9286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317655" y="4738507"/>
          <a:ext cx="1801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0" name="Equation" r:id="rId11" imgW="812520" imgH="228600" progId="Equation.DSMT4">
                  <p:embed/>
                </p:oleObj>
              </mc:Choice>
              <mc:Fallback>
                <p:oleObj name="Equation" r:id="rId11" imgW="81252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655" y="4738507"/>
                        <a:ext cx="18018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289672"/>
              </p:ext>
            </p:extLst>
          </p:nvPr>
        </p:nvGraphicFramePr>
        <p:xfrm>
          <a:off x="537247" y="3602263"/>
          <a:ext cx="53990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1" name="Equation" r:id="rId13" imgW="2438280" imgH="482400" progId="Equation.DSMT4">
                  <p:embed/>
                </p:oleObj>
              </mc:Choice>
              <mc:Fallback>
                <p:oleObj name="Equation" r:id="rId13" imgW="2438280" imgH="482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47" y="3602263"/>
                        <a:ext cx="5399087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558" y="184557"/>
            <a:ext cx="7429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would expect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good only for weakly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systems, i.e., systems whose density satisfies: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943" y="1326859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542" y="2344869"/>
            <a:ext cx="7539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 </a:t>
            </a:r>
            <a:r>
              <a:rPr lang="en-US" sz="2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good also for strongly inhomogeneous systems?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37" y="2836629"/>
            <a:ext cx="8425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of many exact constraints (features of exact xc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fctl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3637" y="4758131"/>
            <a:ext cx="5229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oupling-constant-averaged xc hole density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31009" y="5762119"/>
          <a:ext cx="2670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2" name="Equation" r:id="rId15" imgW="1206360" imgH="279360" progId="Equation.DSMT4">
                  <p:embed/>
                </p:oleObj>
              </mc:Choice>
              <mc:Fallback>
                <p:oleObj name="Equation" r:id="rId15" imgW="120636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9" y="5762119"/>
                        <a:ext cx="26701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1245" y="5306457"/>
            <a:ext cx="2669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constraints: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034672" y="5737344"/>
          <a:ext cx="25019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3" name="Equation" r:id="rId17" imgW="1130040" imgH="279360" progId="Equation.DSMT4">
                  <p:embed/>
                </p:oleObj>
              </mc:Choice>
              <mc:Fallback>
                <p:oleObj name="Equation" r:id="rId17" imgW="1130040" imgH="2793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672" y="5737344"/>
                        <a:ext cx="25019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384" y="6286842"/>
            <a:ext cx="2535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satisfied in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8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19644"/>
              </p:ext>
            </p:extLst>
          </p:nvPr>
        </p:nvGraphicFramePr>
        <p:xfrm>
          <a:off x="611560" y="1602185"/>
          <a:ext cx="44989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4" name="Equation" r:id="rId3" imgW="2031840" imgH="304560" progId="Equation.DSMT4">
                  <p:embed/>
                </p:oleObj>
              </mc:Choice>
              <mc:Fallback>
                <p:oleObj name="Equation" r:id="rId3" imgW="2031840" imgH="304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02185"/>
                        <a:ext cx="44989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79856" y="332656"/>
            <a:ext cx="6432504" cy="712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3775" y="439763"/>
            <a:ext cx="621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Gradient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pproximations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82963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Langreth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(1983),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Becke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(1986),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Perdew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Wang (1988)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Perdew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Burke,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Ernzerhof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(1996)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principle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Satisfaction of exact constraints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(important lesson from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from gradient expansion 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GGAs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the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error in the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atomisation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</a:t>
            </a:r>
          </a:p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significantly (but not completely) while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lengths are</a:t>
            </a:r>
          </a:p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over-corrected (i.e. are in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 large compared with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expt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46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11088" y="69269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50"/>
                </a:solidFill>
              </a:rPr>
              <a:t>Detailed study of molecules (atomization energies)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5536" y="2003971"/>
            <a:ext cx="85531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000050"/>
                </a:solidFill>
              </a:rPr>
              <a:t>32 molecules</a:t>
            </a:r>
            <a:r>
              <a:rPr lang="en-US" altLang="en-US" sz="2200" b="1" dirty="0">
                <a:solidFill>
                  <a:srgbClr val="000050"/>
                </a:solidFill>
              </a:rPr>
              <a:t> (all neutral </a:t>
            </a:r>
            <a:r>
              <a:rPr lang="en-US" altLang="en-US" sz="2200" b="1" dirty="0" err="1" smtClean="0">
                <a:solidFill>
                  <a:srgbClr val="000050"/>
                </a:solidFill>
              </a:rPr>
              <a:t>diatomics</a:t>
            </a:r>
            <a:r>
              <a:rPr lang="en-US" altLang="en-US" sz="2200" b="1" dirty="0">
                <a:solidFill>
                  <a:srgbClr val="000050"/>
                </a:solidFill>
              </a:rPr>
              <a:t> </a:t>
            </a:r>
            <a:r>
              <a:rPr lang="en-US" altLang="en-US" sz="2200" b="1" dirty="0" smtClean="0">
                <a:solidFill>
                  <a:srgbClr val="000050"/>
                </a:solidFill>
              </a:rPr>
              <a:t>from first-row </a:t>
            </a:r>
            <a:r>
              <a:rPr lang="en-US" altLang="en-US" sz="2200" b="1" dirty="0">
                <a:solidFill>
                  <a:srgbClr val="000050"/>
                </a:solidFill>
              </a:rPr>
              <a:t>atoms only </a:t>
            </a:r>
            <a:r>
              <a:rPr lang="en-US" altLang="en-US" sz="2200" b="1" dirty="0" smtClean="0">
                <a:solidFill>
                  <a:srgbClr val="000050"/>
                </a:solidFill>
              </a:rPr>
              <a:t>and </a:t>
            </a:r>
            <a:r>
              <a:rPr lang="en-US" altLang="en-US" sz="2200" b="1" dirty="0">
                <a:solidFill>
                  <a:srgbClr val="000050"/>
                </a:solidFill>
              </a:rPr>
              <a:t>H</a:t>
            </a:r>
            <a:r>
              <a:rPr lang="en-US" altLang="en-US" sz="2200" b="1" baseline="-25000" dirty="0">
                <a:solidFill>
                  <a:srgbClr val="000050"/>
                </a:solidFill>
              </a:rPr>
              <a:t>2</a:t>
            </a:r>
            <a:r>
              <a:rPr lang="en-US" altLang="en-US" sz="2200" b="1" dirty="0">
                <a:solidFill>
                  <a:srgbClr val="000050"/>
                </a:solidFill>
              </a:rPr>
              <a:t> )</a:t>
            </a:r>
            <a:endParaRPr lang="en-US" altLang="en-US" sz="2200" b="1" u="sng" dirty="0">
              <a:solidFill>
                <a:srgbClr val="00005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11088" y="1149896"/>
            <a:ext cx="731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</a:rPr>
              <a:t>B. G. Johnson, P. M. W. Gill, J. A. Pople, </a:t>
            </a:r>
            <a:r>
              <a:rPr lang="en-US" altLang="en-US" sz="1800" b="1" i="1">
                <a:solidFill>
                  <a:srgbClr val="006600"/>
                </a:solidFill>
              </a:rPr>
              <a:t>J. Chem. Phys.</a:t>
            </a:r>
            <a:r>
              <a:rPr lang="en-US" altLang="en-US" sz="1800" b="1">
                <a:solidFill>
                  <a:srgbClr val="006600"/>
                </a:solidFill>
              </a:rPr>
              <a:t> </a:t>
            </a:r>
            <a:r>
              <a:rPr lang="en-US" altLang="en-US" sz="1800" b="1" u="sng">
                <a:solidFill>
                  <a:srgbClr val="006600"/>
                </a:solidFill>
              </a:rPr>
              <a:t>97</a:t>
            </a:r>
            <a:r>
              <a:rPr lang="en-US" altLang="en-US" sz="1800" b="1">
                <a:solidFill>
                  <a:srgbClr val="006600"/>
                </a:solidFill>
              </a:rPr>
              <a:t>, 7847 (1992)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15888" y="2734221"/>
            <a:ext cx="6629400" cy="1465262"/>
            <a:chOff x="336" y="2064"/>
            <a:chExt cx="4176" cy="923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36" y="2064"/>
              <a:ext cx="417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949700" algn="r"/>
                  <a:tab pos="5321300" algn="r"/>
                  <a:tab pos="6400800" algn="r"/>
                </a:tabLst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949700" algn="r"/>
                  <a:tab pos="5321300" algn="r"/>
                  <a:tab pos="6400800" algn="r"/>
                </a:tabLs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949700" algn="r"/>
                  <a:tab pos="5321300" algn="r"/>
                  <a:tab pos="6400800" algn="r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49700" algn="r"/>
                  <a:tab pos="5321300" algn="r"/>
                  <a:tab pos="6400800" algn="r"/>
                </a:tabLst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800000"/>
                  </a:solidFill>
                </a:rPr>
                <a:t>Atomization energies (kcal/mol) from:</a:t>
              </a:r>
              <a:endParaRPr lang="en-US" altLang="en-US" sz="1800">
                <a:solidFill>
                  <a:srgbClr val="00003C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3C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3C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3C"/>
                  </a:solidFill>
                </a:rPr>
                <a:t>  </a:t>
              </a:r>
              <a:r>
                <a:rPr lang="en-US" altLang="en-US" sz="1800"/>
                <a:t>mean deviation from experiment   	0.1  	1.0	-85.8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mean absolute deviation	4.4  	5.6	85.8</a:t>
              </a:r>
              <a:endParaRPr lang="en-US" altLang="en-US" sz="1800">
                <a:solidFill>
                  <a:srgbClr val="800000"/>
                </a:solidFill>
              </a:endParaRPr>
            </a:p>
          </p:txBody>
        </p:sp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2461" y="2304"/>
            <a:ext cx="77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6" name="Equation" r:id="rId3" imgW="685800" imgH="241300" progId="Equation.3">
                    <p:embed/>
                  </p:oleObj>
                </mc:Choice>
                <mc:Fallback>
                  <p:oleObj name="Equation" r:id="rId3" imgW="685800" imgH="241300" progId="Equation.3">
                    <p:embed/>
                    <p:pic>
                      <p:nvPicPr>
                        <p:cNvPr id="3482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2304"/>
                          <a:ext cx="777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3360" y="2304"/>
            <a:ext cx="720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7" name="Equation" r:id="rId5" imgW="634725" imgH="241195" progId="Equation.3">
                    <p:embed/>
                  </p:oleObj>
                </mc:Choice>
                <mc:Fallback>
                  <p:oleObj name="Equation" r:id="rId5" imgW="634725" imgH="241195" progId="Equation.3">
                    <p:embed/>
                    <p:pic>
                      <p:nvPicPr>
                        <p:cNvPr id="3482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304"/>
                          <a:ext cx="720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4176" y="2320"/>
            <a:ext cx="273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8" name="Equation" r:id="rId7" imgW="241091" imgH="164957" progId="Equation.3">
                    <p:embed/>
                  </p:oleObj>
                </mc:Choice>
                <mc:Fallback>
                  <p:oleObj name="Equation" r:id="rId7" imgW="241091" imgH="164957" progId="Equation.3">
                    <p:embed/>
                    <p:pic>
                      <p:nvPicPr>
                        <p:cNvPr id="3482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320"/>
                          <a:ext cx="273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74826" y="4486821"/>
            <a:ext cx="25320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47913" algn="r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47913" algn="r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47913" algn="r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7913" algn="r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for comparison:   	  MP2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	-22.4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	22.4</a:t>
            </a:r>
          </a:p>
        </p:txBody>
      </p:sp>
    </p:spTree>
    <p:extLst>
      <p:ext uri="{BB962C8B-B14F-4D97-AF65-F5344CB8AC3E}">
        <p14:creationId xmlns:p14="http://schemas.microsoft.com/office/powerpoint/2010/main" val="35577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339975" y="115888"/>
            <a:ext cx="4800600" cy="577850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LIMITATIONS OF  LDA/GGA</a:t>
            </a:r>
            <a:endParaRPr lang="en-US" altLang="en-US" sz="25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908720"/>
            <a:ext cx="81534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398713" algn="l"/>
              </a:tabLs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98713" algn="l"/>
              </a:tabLs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9871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98713" algn="l"/>
              </a:tabLs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000" b="1" dirty="0" smtClean="0"/>
              <a:t>Not free from spurious self-interactions: KS potential decays more rapidly than r</a:t>
            </a:r>
            <a:r>
              <a:rPr lang="en-US" altLang="en-US" sz="2000" b="1" baseline="40000" dirty="0" smtClean="0"/>
              <a:t>-1 </a:t>
            </a:r>
            <a:r>
              <a:rPr lang="en-US" altLang="en-US" sz="2000" b="1" dirty="0" smtClean="0"/>
              <a:t>for finite systems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EF1527"/>
                </a:solidFill>
              </a:rPr>
              <a:t>	Consequences:	</a:t>
            </a:r>
            <a:r>
              <a:rPr lang="en-US" altLang="en-US" sz="1800" b="1" dirty="0" smtClean="0">
                <a:solidFill>
                  <a:srgbClr val="EF1527"/>
                </a:solidFill>
              </a:rPr>
              <a:t>–  no Rydberg series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EF1527"/>
                </a:solidFill>
              </a:rPr>
              <a:t>		–  negative atomic ions not bound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EF1527"/>
                </a:solidFill>
              </a:rPr>
              <a:t>		–  ionization potentials (if calculated from highest 	    	    occupied orbital energy) too small</a:t>
            </a:r>
            <a:endParaRPr lang="en-US" altLang="en-US" sz="1800" b="1" dirty="0" smtClean="0"/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 smtClean="0"/>
              <a:t>Dispersion forces cannot be described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/>
              <a:t>	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W</a:t>
            </a:r>
            <a:r>
              <a:rPr lang="en-US" altLang="en-US" sz="2000" b="1" baseline="-25000" dirty="0" err="1" smtClean="0">
                <a:solidFill>
                  <a:srgbClr val="EF1527"/>
                </a:solidFill>
              </a:rPr>
              <a:t>int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 (R)           e</a:t>
            </a:r>
            <a:r>
              <a:rPr lang="en-US" altLang="en-US" sz="2000" b="1" baseline="30000" dirty="0" smtClean="0">
                <a:solidFill>
                  <a:srgbClr val="EF1527"/>
                </a:solidFill>
              </a:rPr>
              <a:t>-R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  (rather than R</a:t>
            </a:r>
            <a:r>
              <a:rPr lang="en-US" altLang="en-US" sz="2000" b="1" baseline="30000" dirty="0" smtClean="0">
                <a:solidFill>
                  <a:srgbClr val="EF1527"/>
                </a:solidFill>
              </a:rPr>
              <a:t>-6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 smtClean="0"/>
              <a:t>band gaps too small: 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/>
              <a:t>		   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E</a:t>
            </a:r>
            <a:r>
              <a:rPr lang="en-US" altLang="en-US" sz="2000" b="1" baseline="-25000" dirty="0" err="1" smtClean="0">
                <a:solidFill>
                  <a:srgbClr val="EF1527"/>
                </a:solidFill>
              </a:rPr>
              <a:t>gap</a:t>
            </a:r>
            <a:r>
              <a:rPr lang="en-US" altLang="en-US" sz="2000" b="1" baseline="30000" dirty="0" smtClean="0">
                <a:solidFill>
                  <a:srgbClr val="EF1527"/>
                </a:solidFill>
              </a:rPr>
              <a:t> 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(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LDA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/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GGA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) ≈ 0.5 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E</a:t>
            </a:r>
            <a:r>
              <a:rPr lang="en-US" altLang="en-US" sz="2000" b="1" baseline="-25000" dirty="0" err="1" smtClean="0">
                <a:solidFill>
                  <a:srgbClr val="EF1527"/>
                </a:solidFill>
              </a:rPr>
              <a:t>gap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(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expt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) </a:t>
            </a:r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defRPr/>
            </a:pPr>
            <a:endParaRPr lang="en-US" altLang="en-US" sz="700" b="1" dirty="0" smtClean="0"/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 smtClean="0"/>
              <a:t>Energy-structure dilemma of </a:t>
            </a:r>
            <a:r>
              <a:rPr lang="en-US" altLang="en-US" sz="2000" b="1" dirty="0" err="1" smtClean="0"/>
              <a:t>GGAs</a:t>
            </a:r>
            <a:endParaRPr lang="en-US" altLang="en-US" sz="2000" b="1" dirty="0" smtClean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EF1527"/>
                </a:solidFill>
              </a:rPr>
              <a:t>                                     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atomisation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 energies too large</a:t>
            </a:r>
            <a:endParaRPr lang="en-US" altLang="en-US" sz="1800" b="1" dirty="0" smtClean="0">
              <a:solidFill>
                <a:srgbClr val="EF1527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EF1527"/>
                </a:solidFill>
              </a:rPr>
              <a:t>	                                   bond lengths too large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EF1527"/>
                </a:solidFill>
              </a:rPr>
              <a:t>                                         (no </a:t>
            </a:r>
            <a:r>
              <a:rPr lang="en-US" altLang="en-US" sz="1800" b="1" dirty="0" err="1" smtClean="0">
                <a:solidFill>
                  <a:srgbClr val="EF1527"/>
                </a:solidFill>
              </a:rPr>
              <a:t>GGA</a:t>
            </a:r>
            <a:r>
              <a:rPr lang="en-US" altLang="en-US" sz="1800" b="1" dirty="0" smtClean="0">
                <a:solidFill>
                  <a:srgbClr val="EF1527"/>
                </a:solidFill>
              </a:rPr>
              <a:t> known that gets both correct!!)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b="1" dirty="0" smtClean="0">
              <a:solidFill>
                <a:srgbClr val="EF1527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 smtClean="0"/>
              <a:t>Wrong ground state for strongly correlated solids, 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e.g. </a:t>
            </a:r>
            <a:r>
              <a:rPr lang="en-US" altLang="en-US" sz="2000" b="1" dirty="0" err="1" smtClean="0">
                <a:solidFill>
                  <a:srgbClr val="EF1527"/>
                </a:solidFill>
              </a:rPr>
              <a:t>CoO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, La</a:t>
            </a:r>
            <a:r>
              <a:rPr lang="en-US" altLang="en-US" sz="2000" b="1" baseline="-25000" dirty="0" smtClean="0">
                <a:solidFill>
                  <a:srgbClr val="EF1527"/>
                </a:solidFill>
              </a:rPr>
              <a:t>2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CuO</a:t>
            </a:r>
            <a:r>
              <a:rPr lang="en-US" altLang="en-US" sz="2000" b="1" baseline="-25000" dirty="0" smtClean="0">
                <a:solidFill>
                  <a:srgbClr val="EF1527"/>
                </a:solidFill>
              </a:rPr>
              <a:t>4</a:t>
            </a:r>
            <a:r>
              <a:rPr lang="en-US" altLang="en-US" sz="2000" b="1" dirty="0" smtClean="0">
                <a:solidFill>
                  <a:srgbClr val="EF1527"/>
                </a:solidFill>
              </a:rPr>
              <a:t> predicted as metals</a:t>
            </a:r>
            <a:r>
              <a:rPr lang="en-US" altLang="en-US" sz="2000" b="1" dirty="0" smtClean="0"/>
              <a:t>                  </a:t>
            </a:r>
            <a:endParaRPr lang="en-US" altLang="en-US" sz="2000" b="1" dirty="0" smtClean="0">
              <a:solidFill>
                <a:srgbClr val="0000CC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878360" y="3501008"/>
            <a:ext cx="533400" cy="0"/>
          </a:xfrm>
          <a:prstGeom prst="line">
            <a:avLst/>
          </a:prstGeom>
          <a:noFill/>
          <a:ln w="28575">
            <a:solidFill>
              <a:srgbClr val="EF1527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3024"/>
              </p:ext>
            </p:extLst>
          </p:nvPr>
        </p:nvGraphicFramePr>
        <p:xfrm>
          <a:off x="447675" y="1556792"/>
          <a:ext cx="65262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" name="Equation" r:id="rId3" imgW="2946240" imgH="279360" progId="Equation.DSMT4">
                  <p:embed/>
                </p:oleObj>
              </mc:Choice>
              <mc:Fallback>
                <p:oleObj name="Equation" r:id="rId3" imgW="2946240" imgH="27936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556792"/>
                        <a:ext cx="65262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95731"/>
              </p:ext>
            </p:extLst>
          </p:nvPr>
        </p:nvGraphicFramePr>
        <p:xfrm>
          <a:off x="736628" y="2454274"/>
          <a:ext cx="33750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" name="Equation" r:id="rId5" imgW="1523880" imgH="444240" progId="Equation.DSMT4">
                  <p:embed/>
                </p:oleObj>
              </mc:Choice>
              <mc:Fallback>
                <p:oleObj name="Equation" r:id="rId5" imgW="1523880" imgH="4442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28" y="2454274"/>
                        <a:ext cx="33750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12525"/>
              </p:ext>
            </p:extLst>
          </p:nvPr>
        </p:nvGraphicFramePr>
        <p:xfrm>
          <a:off x="5092700" y="2625725"/>
          <a:ext cx="25019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5" name="Equation" r:id="rId7" imgW="1130040" imgH="279360" progId="Equation.DSMT4">
                  <p:embed/>
                </p:oleObj>
              </mc:Choice>
              <mc:Fallback>
                <p:oleObj name="Equation" r:id="rId7" imgW="1130040" imgH="27936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625725"/>
                        <a:ext cx="25019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7475" y="260648"/>
            <a:ext cx="7334885" cy="7847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39763"/>
            <a:ext cx="729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Generalized Gradient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pproximations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833172"/>
            <a:ext cx="5875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Solves energy-structure dilemma of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GGAs</a:t>
            </a:r>
            <a:endParaRPr lang="en-US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1317</Words>
  <Application>Microsoft Office PowerPoint</Application>
  <PresentationFormat>On-screen Show (4:3)</PresentationFormat>
  <Paragraphs>264</Paragraphs>
  <Slides>31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Symbol</vt:lpstr>
      <vt:lpstr>Times</vt:lpstr>
      <vt:lpstr>Times New Roman</vt:lpstr>
      <vt:lpstr>Office Theme</vt:lpstr>
      <vt:lpstr>Equation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Max-Planck-Institut fuer Mikrostrukturphysik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</dc:creator>
  <cp:lastModifiedBy>hardy</cp:lastModifiedBy>
  <cp:revision>325</cp:revision>
  <dcterms:created xsi:type="dcterms:W3CDTF">2014-04-10T13:34:04Z</dcterms:created>
  <dcterms:modified xsi:type="dcterms:W3CDTF">2018-08-20T15:03:54Z</dcterms:modified>
</cp:coreProperties>
</file>