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9"/>
  </p:notesMasterIdLst>
  <p:sldIdLst>
    <p:sldId id="600" r:id="rId2"/>
    <p:sldId id="662" r:id="rId3"/>
    <p:sldId id="601" r:id="rId4"/>
    <p:sldId id="602" r:id="rId5"/>
    <p:sldId id="734" r:id="rId6"/>
    <p:sldId id="604" r:id="rId7"/>
    <p:sldId id="611" r:id="rId8"/>
    <p:sldId id="612" r:id="rId9"/>
    <p:sldId id="735" r:id="rId10"/>
    <p:sldId id="663" r:id="rId11"/>
    <p:sldId id="664" r:id="rId12"/>
    <p:sldId id="665" r:id="rId13"/>
    <p:sldId id="694" r:id="rId14"/>
    <p:sldId id="666" r:id="rId15"/>
    <p:sldId id="736" r:id="rId16"/>
    <p:sldId id="737" r:id="rId17"/>
    <p:sldId id="668" r:id="rId18"/>
    <p:sldId id="669" r:id="rId19"/>
    <p:sldId id="670" r:id="rId20"/>
    <p:sldId id="671" r:id="rId21"/>
    <p:sldId id="672" r:id="rId22"/>
    <p:sldId id="673" r:id="rId23"/>
    <p:sldId id="674" r:id="rId24"/>
    <p:sldId id="675" r:id="rId25"/>
    <p:sldId id="692" r:id="rId26"/>
    <p:sldId id="676" r:id="rId27"/>
    <p:sldId id="693" r:id="rId28"/>
    <p:sldId id="620" r:id="rId29"/>
    <p:sldId id="621" r:id="rId30"/>
    <p:sldId id="677" r:id="rId31"/>
    <p:sldId id="678" r:id="rId32"/>
    <p:sldId id="661" r:id="rId33"/>
    <p:sldId id="622" r:id="rId34"/>
    <p:sldId id="623" r:id="rId35"/>
    <p:sldId id="624" r:id="rId36"/>
    <p:sldId id="625" r:id="rId37"/>
    <p:sldId id="659" r:id="rId38"/>
    <p:sldId id="627" r:id="rId39"/>
    <p:sldId id="628" r:id="rId40"/>
    <p:sldId id="629" r:id="rId41"/>
    <p:sldId id="630" r:id="rId42"/>
    <p:sldId id="631" r:id="rId43"/>
    <p:sldId id="632" r:id="rId44"/>
    <p:sldId id="633" r:id="rId45"/>
    <p:sldId id="634" r:id="rId46"/>
    <p:sldId id="638" r:id="rId47"/>
    <p:sldId id="639" r:id="rId48"/>
    <p:sldId id="640" r:id="rId49"/>
    <p:sldId id="641" r:id="rId50"/>
    <p:sldId id="646" r:id="rId51"/>
    <p:sldId id="647" r:id="rId52"/>
    <p:sldId id="648" r:id="rId53"/>
    <p:sldId id="655" r:id="rId54"/>
    <p:sldId id="738" r:id="rId55"/>
    <p:sldId id="739" r:id="rId56"/>
    <p:sldId id="740" r:id="rId57"/>
    <p:sldId id="741" r:id="rId58"/>
    <p:sldId id="742" r:id="rId59"/>
    <p:sldId id="743" r:id="rId60"/>
    <p:sldId id="744" r:id="rId61"/>
    <p:sldId id="745" r:id="rId62"/>
    <p:sldId id="746" r:id="rId63"/>
    <p:sldId id="747" r:id="rId64"/>
    <p:sldId id="748" r:id="rId65"/>
    <p:sldId id="749" r:id="rId66"/>
    <p:sldId id="750" r:id="rId67"/>
    <p:sldId id="751" r:id="rId68"/>
    <p:sldId id="752" r:id="rId69"/>
    <p:sldId id="753" r:id="rId70"/>
    <p:sldId id="695" r:id="rId71"/>
    <p:sldId id="696" r:id="rId72"/>
    <p:sldId id="697" r:id="rId73"/>
    <p:sldId id="698" r:id="rId74"/>
    <p:sldId id="699" r:id="rId75"/>
    <p:sldId id="700" r:id="rId76"/>
    <p:sldId id="701" r:id="rId77"/>
    <p:sldId id="702" r:id="rId78"/>
    <p:sldId id="703" r:id="rId79"/>
    <p:sldId id="704" r:id="rId80"/>
    <p:sldId id="705" r:id="rId81"/>
    <p:sldId id="706" r:id="rId82"/>
    <p:sldId id="707" r:id="rId83"/>
    <p:sldId id="708" r:id="rId84"/>
    <p:sldId id="709" r:id="rId85"/>
    <p:sldId id="710" r:id="rId86"/>
    <p:sldId id="711" r:id="rId87"/>
    <p:sldId id="712" r:id="rId88"/>
    <p:sldId id="713" r:id="rId89"/>
    <p:sldId id="714" r:id="rId90"/>
    <p:sldId id="715" r:id="rId91"/>
    <p:sldId id="716" r:id="rId92"/>
    <p:sldId id="717" r:id="rId93"/>
    <p:sldId id="718" r:id="rId94"/>
    <p:sldId id="719" r:id="rId95"/>
    <p:sldId id="720" r:id="rId96"/>
    <p:sldId id="721" r:id="rId97"/>
    <p:sldId id="722" r:id="rId98"/>
    <p:sldId id="723" r:id="rId99"/>
    <p:sldId id="724" r:id="rId100"/>
    <p:sldId id="725" r:id="rId101"/>
    <p:sldId id="726" r:id="rId102"/>
    <p:sldId id="727" r:id="rId103"/>
    <p:sldId id="728" r:id="rId104"/>
    <p:sldId id="729" r:id="rId105"/>
    <p:sldId id="730" r:id="rId106"/>
    <p:sldId id="731" r:id="rId107"/>
    <p:sldId id="732" r:id="rId10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1F029A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howGuides="1">
      <p:cViewPr varScale="1">
        <p:scale>
          <a:sx n="76" d="100"/>
          <a:sy n="76" d="100"/>
        </p:scale>
        <p:origin x="100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4" Type="http://schemas.openxmlformats.org/officeDocument/2006/relationships/image" Target="../media/image35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38.emf"/><Relationship Id="rId7" Type="http://schemas.openxmlformats.org/officeDocument/2006/relationships/image" Target="../media/image42.emf"/><Relationship Id="rId2" Type="http://schemas.openxmlformats.org/officeDocument/2006/relationships/image" Target="../media/image37.emf"/><Relationship Id="rId1" Type="http://schemas.openxmlformats.org/officeDocument/2006/relationships/image" Target="../media/image36.emf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10" Type="http://schemas.openxmlformats.org/officeDocument/2006/relationships/image" Target="../media/image45.emf"/><Relationship Id="rId4" Type="http://schemas.openxmlformats.org/officeDocument/2006/relationships/image" Target="../media/image39.emf"/><Relationship Id="rId9" Type="http://schemas.openxmlformats.org/officeDocument/2006/relationships/image" Target="../media/image44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image" Target="../media/image49.emf"/><Relationship Id="rId4" Type="http://schemas.openxmlformats.org/officeDocument/2006/relationships/image" Target="../media/image52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4" Type="http://schemas.openxmlformats.org/officeDocument/2006/relationships/image" Target="../media/image56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5" Type="http://schemas.openxmlformats.org/officeDocument/2006/relationships/image" Target="../media/image61.wmf"/><Relationship Id="rId4" Type="http://schemas.openxmlformats.org/officeDocument/2006/relationships/image" Target="../media/image60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6" Type="http://schemas.openxmlformats.org/officeDocument/2006/relationships/image" Target="../media/image62.wmf"/><Relationship Id="rId5" Type="http://schemas.openxmlformats.org/officeDocument/2006/relationships/image" Target="../media/image61.wmf"/><Relationship Id="rId4" Type="http://schemas.openxmlformats.org/officeDocument/2006/relationships/image" Target="../media/image60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6" Type="http://schemas.openxmlformats.org/officeDocument/2006/relationships/image" Target="../media/image62.wmf"/><Relationship Id="rId5" Type="http://schemas.openxmlformats.org/officeDocument/2006/relationships/image" Target="../media/image61.wmf"/><Relationship Id="rId4" Type="http://schemas.openxmlformats.org/officeDocument/2006/relationships/image" Target="../media/image60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7" Type="http://schemas.openxmlformats.org/officeDocument/2006/relationships/image" Target="../media/image63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6" Type="http://schemas.openxmlformats.org/officeDocument/2006/relationships/image" Target="../media/image62.wmf"/><Relationship Id="rId5" Type="http://schemas.openxmlformats.org/officeDocument/2006/relationships/image" Target="../media/image61.wmf"/><Relationship Id="rId4" Type="http://schemas.openxmlformats.org/officeDocument/2006/relationships/image" Target="../media/image6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6" Type="http://schemas.openxmlformats.org/officeDocument/2006/relationships/image" Target="../media/image73.wmf"/><Relationship Id="rId5" Type="http://schemas.openxmlformats.org/officeDocument/2006/relationships/image" Target="../media/image72.wmf"/><Relationship Id="rId4" Type="http://schemas.openxmlformats.org/officeDocument/2006/relationships/image" Target="../media/image71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88.wmf"/><Relationship Id="rId1" Type="http://schemas.openxmlformats.org/officeDocument/2006/relationships/image" Target="../media/image87.wmf"/><Relationship Id="rId4" Type="http://schemas.openxmlformats.org/officeDocument/2006/relationships/image" Target="../media/image90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88.wmf"/><Relationship Id="rId1" Type="http://schemas.openxmlformats.org/officeDocument/2006/relationships/image" Target="../media/image87.wmf"/><Relationship Id="rId4" Type="http://schemas.openxmlformats.org/officeDocument/2006/relationships/image" Target="../media/image90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2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wmf"/><Relationship Id="rId1" Type="http://schemas.openxmlformats.org/officeDocument/2006/relationships/image" Target="../media/image101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2.wmf"/><Relationship Id="rId1" Type="http://schemas.openxmlformats.org/officeDocument/2006/relationships/image" Target="../media/image4.wmf"/><Relationship Id="rId4" Type="http://schemas.openxmlformats.org/officeDocument/2006/relationships/image" Target="../media/image6.w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image" Target="../media/image105.wmf"/><Relationship Id="rId1" Type="http://schemas.openxmlformats.org/officeDocument/2006/relationships/image" Target="../media/image104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wmf"/></Relationships>
</file>

<file path=ppt/drawings/_rels/vmlDrawing3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wmf"/><Relationship Id="rId1" Type="http://schemas.openxmlformats.org/officeDocument/2006/relationships/image" Target="../media/image116.wmf"/></Relationships>
</file>

<file path=ppt/drawings/_rels/vmlDrawing3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2" Type="http://schemas.openxmlformats.org/officeDocument/2006/relationships/image" Target="../media/image117.wmf"/><Relationship Id="rId1" Type="http://schemas.openxmlformats.org/officeDocument/2006/relationships/image" Target="../media/image116.wmf"/></Relationships>
</file>

<file path=ppt/drawings/_rels/vmlDrawing3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2" Type="http://schemas.openxmlformats.org/officeDocument/2006/relationships/image" Target="../media/image117.wmf"/><Relationship Id="rId1" Type="http://schemas.openxmlformats.org/officeDocument/2006/relationships/image" Target="../media/image116.wmf"/></Relationships>
</file>

<file path=ppt/drawings/_rels/vmlDrawing3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2" Type="http://schemas.openxmlformats.org/officeDocument/2006/relationships/image" Target="../media/image117.wmf"/><Relationship Id="rId1" Type="http://schemas.openxmlformats.org/officeDocument/2006/relationships/image" Target="../media/image116.wmf"/></Relationships>
</file>

<file path=ppt/drawings/_rels/vmlDrawing3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wmf"/><Relationship Id="rId2" Type="http://schemas.openxmlformats.org/officeDocument/2006/relationships/image" Target="../media/image120.wmf"/><Relationship Id="rId1" Type="http://schemas.openxmlformats.org/officeDocument/2006/relationships/image" Target="../media/image119.wmf"/><Relationship Id="rId6" Type="http://schemas.openxmlformats.org/officeDocument/2006/relationships/image" Target="../media/image124.wmf"/><Relationship Id="rId5" Type="http://schemas.openxmlformats.org/officeDocument/2006/relationships/image" Target="../media/image123.wmf"/><Relationship Id="rId4" Type="http://schemas.openxmlformats.org/officeDocument/2006/relationships/image" Target="../media/image122.wmf"/></Relationships>
</file>

<file path=ppt/drawings/_rels/vmlDrawing3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wmf"/><Relationship Id="rId2" Type="http://schemas.openxmlformats.org/officeDocument/2006/relationships/image" Target="../media/image120.wmf"/><Relationship Id="rId1" Type="http://schemas.openxmlformats.org/officeDocument/2006/relationships/image" Target="../media/image119.wmf"/><Relationship Id="rId6" Type="http://schemas.openxmlformats.org/officeDocument/2006/relationships/image" Target="../media/image124.wmf"/><Relationship Id="rId5" Type="http://schemas.openxmlformats.org/officeDocument/2006/relationships/image" Target="../media/image123.wmf"/><Relationship Id="rId4" Type="http://schemas.openxmlformats.org/officeDocument/2006/relationships/image" Target="../media/image122.wmf"/></Relationships>
</file>

<file path=ppt/drawings/_rels/vmlDrawing3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image" Target="../media/image132.wmf"/><Relationship Id="rId1" Type="http://schemas.openxmlformats.org/officeDocument/2006/relationships/image" Target="../media/image13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5" Type="http://schemas.openxmlformats.org/officeDocument/2006/relationships/image" Target="../media/image12.emf"/><Relationship Id="rId4" Type="http://schemas.openxmlformats.org/officeDocument/2006/relationships/image" Target="../media/image11.wmf"/></Relationships>
</file>

<file path=ppt/drawings/_rels/vmlDrawing4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wmf"/><Relationship Id="rId2" Type="http://schemas.openxmlformats.org/officeDocument/2006/relationships/image" Target="../media/image135.wmf"/><Relationship Id="rId1" Type="http://schemas.openxmlformats.org/officeDocument/2006/relationships/image" Target="../media/image134.wmf"/></Relationships>
</file>

<file path=ppt/drawings/_rels/vmlDrawing4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wmf"/><Relationship Id="rId2" Type="http://schemas.openxmlformats.org/officeDocument/2006/relationships/image" Target="../media/image140.wmf"/><Relationship Id="rId1" Type="http://schemas.openxmlformats.org/officeDocument/2006/relationships/image" Target="../media/image139.wmf"/><Relationship Id="rId4" Type="http://schemas.openxmlformats.org/officeDocument/2006/relationships/image" Target="../media/image142.wmf"/></Relationships>
</file>

<file path=ppt/drawings/_rels/vmlDrawing4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wmf"/><Relationship Id="rId2" Type="http://schemas.openxmlformats.org/officeDocument/2006/relationships/image" Target="../media/image121.wmf"/><Relationship Id="rId1" Type="http://schemas.openxmlformats.org/officeDocument/2006/relationships/image" Target="../media/image119.wmf"/><Relationship Id="rId6" Type="http://schemas.openxmlformats.org/officeDocument/2006/relationships/image" Target="../media/image143.wmf"/><Relationship Id="rId5" Type="http://schemas.openxmlformats.org/officeDocument/2006/relationships/image" Target="../media/image124.wmf"/><Relationship Id="rId4" Type="http://schemas.openxmlformats.org/officeDocument/2006/relationships/image" Target="../media/image123.wmf"/></Relationships>
</file>

<file path=ppt/drawings/_rels/vmlDrawing4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wmf"/><Relationship Id="rId2" Type="http://schemas.openxmlformats.org/officeDocument/2006/relationships/image" Target="../media/image145.wmf"/><Relationship Id="rId1" Type="http://schemas.openxmlformats.org/officeDocument/2006/relationships/image" Target="../media/image144.wmf"/><Relationship Id="rId4" Type="http://schemas.openxmlformats.org/officeDocument/2006/relationships/image" Target="../media/image147.w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3.wmf"/></Relationships>
</file>

<file path=ppt/drawings/_rels/vmlDrawing4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wmf"/><Relationship Id="rId7" Type="http://schemas.openxmlformats.org/officeDocument/2006/relationships/image" Target="../media/image176.wmf"/><Relationship Id="rId2" Type="http://schemas.openxmlformats.org/officeDocument/2006/relationships/image" Target="../media/image171.wmf"/><Relationship Id="rId1" Type="http://schemas.openxmlformats.org/officeDocument/2006/relationships/image" Target="../media/image170.wmf"/><Relationship Id="rId6" Type="http://schemas.openxmlformats.org/officeDocument/2006/relationships/image" Target="../media/image175.wmf"/><Relationship Id="rId5" Type="http://schemas.openxmlformats.org/officeDocument/2006/relationships/image" Target="../media/image174.wmf"/><Relationship Id="rId4" Type="http://schemas.openxmlformats.org/officeDocument/2006/relationships/image" Target="../media/image173.wmf"/></Relationships>
</file>

<file path=ppt/drawings/_rels/vmlDrawing4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wmf"/><Relationship Id="rId1" Type="http://schemas.openxmlformats.org/officeDocument/2006/relationships/image" Target="../media/image177.wmf"/></Relationships>
</file>

<file path=ppt/drawings/_rels/vmlDrawing4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wmf"/><Relationship Id="rId1" Type="http://schemas.openxmlformats.org/officeDocument/2006/relationships/image" Target="../media/image17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5" Type="http://schemas.openxmlformats.org/officeDocument/2006/relationships/image" Target="../media/image12.emf"/><Relationship Id="rId4" Type="http://schemas.openxmlformats.org/officeDocument/2006/relationships/image" Target="../media/image11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13" Type="http://schemas.openxmlformats.org/officeDocument/2006/relationships/image" Target="../media/image25.wmf"/><Relationship Id="rId3" Type="http://schemas.openxmlformats.org/officeDocument/2006/relationships/image" Target="../media/image15.wmf"/><Relationship Id="rId7" Type="http://schemas.openxmlformats.org/officeDocument/2006/relationships/image" Target="../media/image19.wmf"/><Relationship Id="rId12" Type="http://schemas.openxmlformats.org/officeDocument/2006/relationships/image" Target="../media/image24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6" Type="http://schemas.openxmlformats.org/officeDocument/2006/relationships/image" Target="../media/image18.wmf"/><Relationship Id="rId11" Type="http://schemas.openxmlformats.org/officeDocument/2006/relationships/image" Target="../media/image23.wmf"/><Relationship Id="rId5" Type="http://schemas.openxmlformats.org/officeDocument/2006/relationships/image" Target="../media/image17.wmf"/><Relationship Id="rId10" Type="http://schemas.openxmlformats.org/officeDocument/2006/relationships/image" Target="../media/image22.wmf"/><Relationship Id="rId4" Type="http://schemas.openxmlformats.org/officeDocument/2006/relationships/image" Target="../media/image16.wmf"/><Relationship Id="rId9" Type="http://schemas.openxmlformats.org/officeDocument/2006/relationships/image" Target="../media/image2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B3F67-8ECC-4091-BD7A-F21F44E93A07}" type="datetimeFigureOut">
              <a:rPr lang="en-US" smtClean="0"/>
              <a:t>8/20/2018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F28D8-767A-4A23-8475-0C213FEE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05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889">
              <a:defRPr sz="2200">
                <a:solidFill>
                  <a:schemeClr val="tx1"/>
                </a:solidFill>
                <a:latin typeface="Times" charset="0"/>
              </a:defRPr>
            </a:lvl1pPr>
            <a:lvl2pPr marL="685817" indent="-263776" defTabSz="915889">
              <a:defRPr sz="2200">
                <a:solidFill>
                  <a:schemeClr val="tx1"/>
                </a:solidFill>
                <a:latin typeface="Times" charset="0"/>
              </a:defRPr>
            </a:lvl2pPr>
            <a:lvl3pPr marL="1055103" indent="-211021" defTabSz="915889">
              <a:defRPr sz="2200">
                <a:solidFill>
                  <a:schemeClr val="tx1"/>
                </a:solidFill>
                <a:latin typeface="Times" charset="0"/>
              </a:defRPr>
            </a:lvl3pPr>
            <a:lvl4pPr marL="1477145" indent="-211021" defTabSz="915889">
              <a:defRPr sz="2200">
                <a:solidFill>
                  <a:schemeClr val="tx1"/>
                </a:solidFill>
                <a:latin typeface="Times" charset="0"/>
              </a:defRPr>
            </a:lvl4pPr>
            <a:lvl5pPr marL="1899186" indent="-211021" defTabSz="915889">
              <a:defRPr sz="2200">
                <a:solidFill>
                  <a:schemeClr val="tx1"/>
                </a:solidFill>
                <a:latin typeface="Times" charset="0"/>
              </a:defRPr>
            </a:lvl5pPr>
            <a:lvl6pPr marL="2321227" indent="-211021" defTabSz="91588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charset="0"/>
              </a:defRPr>
            </a:lvl6pPr>
            <a:lvl7pPr marL="2743269" indent="-211021" defTabSz="91588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charset="0"/>
              </a:defRPr>
            </a:lvl7pPr>
            <a:lvl8pPr marL="3165310" indent="-211021" defTabSz="91588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charset="0"/>
              </a:defRPr>
            </a:lvl8pPr>
            <a:lvl9pPr marL="3587351" indent="-211021" defTabSz="91588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3FFDE340-B674-4FD9-9A9A-691A26AD2A19}" type="slidenum">
              <a:rPr lang="es-ES_tradnl" altLang="en-US" sz="1100"/>
              <a:pPr/>
              <a:t>1</a:t>
            </a:fld>
            <a:endParaRPr lang="es-ES_tradnl" altLang="en-US" sz="110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 smtClean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836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F28D8-767A-4A23-8475-0C213FEE5FC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98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F28D8-767A-4A23-8475-0C213FEE5FC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269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F28D8-767A-4A23-8475-0C213FEE5FC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5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4BA6FE4-E740-4FC4-81B0-7ED57B47CF52}" type="slidenum">
              <a:rPr lang="en-US" altLang="en-US"/>
              <a:pPr/>
              <a:t>49</a:t>
            </a:fld>
            <a:endParaRPr lang="en-US" altLang="en-US"/>
          </a:p>
        </p:txBody>
      </p:sp>
      <p:sp>
        <p:nvSpPr>
          <p:cNvPr id="163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2982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2644BE0-A4F0-49BC-A3F2-6D762B2168C8}" type="slidenum">
              <a:rPr lang="en-US" altLang="en-US"/>
              <a:pPr/>
              <a:t>53</a:t>
            </a:fld>
            <a:endParaRPr lang="en-US" altLang="en-US"/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1199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F28D8-767A-4A23-8475-0C213FEE5FC9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49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62FAF1-68EC-431E-B3D0-31F279EA8202}" type="slidenum">
              <a:rPr lang="en-GB" altLang="en-US"/>
              <a:pPr/>
              <a:t>97</a:t>
            </a:fld>
            <a:endParaRPr lang="en-GB" altLang="en-US"/>
          </a:p>
        </p:txBody>
      </p:sp>
      <p:sp>
        <p:nvSpPr>
          <p:cNvPr id="463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en-US"/>
              <a:t>present results, follows only in an optimal sense</a:t>
            </a:r>
          </a:p>
        </p:txBody>
      </p:sp>
    </p:spTree>
    <p:extLst>
      <p:ext uri="{BB962C8B-B14F-4D97-AF65-F5344CB8AC3E}">
        <p14:creationId xmlns:p14="http://schemas.microsoft.com/office/powerpoint/2010/main" val="1005719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AAD9-DFF8-41A5-BD0B-BE4502DF6AC5}" type="datetimeFigureOut">
              <a:rPr lang="en-US" smtClean="0"/>
              <a:t>8/20/2018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872E-9ED1-4850-B419-86DE1B3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987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AAD9-DFF8-41A5-BD0B-BE4502DF6AC5}" type="datetimeFigureOut">
              <a:rPr lang="en-US" smtClean="0"/>
              <a:t>8/20/2018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872E-9ED1-4850-B419-86DE1B3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40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AAD9-DFF8-41A5-BD0B-BE4502DF6AC5}" type="datetimeFigureOut">
              <a:rPr lang="en-US" smtClean="0"/>
              <a:t>8/20/2018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872E-9ED1-4850-B419-86DE1B3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52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6566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AAD9-DFF8-41A5-BD0B-BE4502DF6AC5}" type="datetimeFigureOut">
              <a:rPr lang="en-US" smtClean="0"/>
              <a:t>8/20/2018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872E-9ED1-4850-B419-86DE1B3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56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AAD9-DFF8-41A5-BD0B-BE4502DF6AC5}" type="datetimeFigureOut">
              <a:rPr lang="en-US" smtClean="0"/>
              <a:t>8/20/2018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872E-9ED1-4850-B419-86DE1B3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030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AAD9-DFF8-41A5-BD0B-BE4502DF6AC5}" type="datetimeFigureOut">
              <a:rPr lang="en-US" smtClean="0"/>
              <a:t>8/20/2018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872E-9ED1-4850-B419-86DE1B3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29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AAD9-DFF8-41A5-BD0B-BE4502DF6AC5}" type="datetimeFigureOut">
              <a:rPr lang="en-US" smtClean="0"/>
              <a:t>8/20/2018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872E-9ED1-4850-B419-86DE1B3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138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AAD9-DFF8-41A5-BD0B-BE4502DF6AC5}" type="datetimeFigureOut">
              <a:rPr lang="en-US" smtClean="0"/>
              <a:t>8/20/2018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872E-9ED1-4850-B419-86DE1B3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733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AAD9-DFF8-41A5-BD0B-BE4502DF6AC5}" type="datetimeFigureOut">
              <a:rPr lang="en-US" smtClean="0"/>
              <a:t>8/20/2018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872E-9ED1-4850-B419-86DE1B3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59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AAD9-DFF8-41A5-BD0B-BE4502DF6AC5}" type="datetimeFigureOut">
              <a:rPr lang="en-US" smtClean="0"/>
              <a:t>8/20/2018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872E-9ED1-4850-B419-86DE1B3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951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AAD9-DFF8-41A5-BD0B-BE4502DF6AC5}" type="datetimeFigureOut">
              <a:rPr lang="en-US" smtClean="0"/>
              <a:t>8/20/2018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872E-9ED1-4850-B419-86DE1B3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146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1AAD9-DFF8-41A5-BD0B-BE4502DF6AC5}" type="datetimeFigureOut">
              <a:rPr lang="en-US" smtClean="0"/>
              <a:t>8/20/2018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A872E-9ED1-4850-B419-86DE1B3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32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26.wmf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wmf"/><Relationship Id="rId13" Type="http://schemas.openxmlformats.org/officeDocument/2006/relationships/oleObject" Target="../embeddings/oleObject164.bin"/><Relationship Id="rId3" Type="http://schemas.openxmlformats.org/officeDocument/2006/relationships/oleObject" Target="../embeddings/oleObject159.bin"/><Relationship Id="rId7" Type="http://schemas.openxmlformats.org/officeDocument/2006/relationships/oleObject" Target="../embeddings/oleObject161.bin"/><Relationship Id="rId12" Type="http://schemas.openxmlformats.org/officeDocument/2006/relationships/image" Target="../media/image174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76.wmf"/><Relationship Id="rId1" Type="http://schemas.openxmlformats.org/officeDocument/2006/relationships/vmlDrawing" Target="../drawings/vmlDrawing45.vml"/><Relationship Id="rId6" Type="http://schemas.openxmlformats.org/officeDocument/2006/relationships/image" Target="../media/image171.wmf"/><Relationship Id="rId11" Type="http://schemas.openxmlformats.org/officeDocument/2006/relationships/oleObject" Target="../embeddings/oleObject163.bin"/><Relationship Id="rId5" Type="http://schemas.openxmlformats.org/officeDocument/2006/relationships/oleObject" Target="../embeddings/oleObject160.bin"/><Relationship Id="rId15" Type="http://schemas.openxmlformats.org/officeDocument/2006/relationships/oleObject" Target="../embeddings/oleObject165.bin"/><Relationship Id="rId10" Type="http://schemas.openxmlformats.org/officeDocument/2006/relationships/image" Target="../media/image173.wmf"/><Relationship Id="rId4" Type="http://schemas.openxmlformats.org/officeDocument/2006/relationships/image" Target="../media/image170.wmf"/><Relationship Id="rId9" Type="http://schemas.openxmlformats.org/officeDocument/2006/relationships/oleObject" Target="../embeddings/oleObject162.bin"/><Relationship Id="rId14" Type="http://schemas.openxmlformats.org/officeDocument/2006/relationships/image" Target="../media/image175.wm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178.wmf"/><Relationship Id="rId5" Type="http://schemas.openxmlformats.org/officeDocument/2006/relationships/oleObject" Target="../embeddings/oleObject167.bin"/><Relationship Id="rId4" Type="http://schemas.openxmlformats.org/officeDocument/2006/relationships/image" Target="../media/image177.wm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180.wmf"/><Relationship Id="rId5" Type="http://schemas.openxmlformats.org/officeDocument/2006/relationships/oleObject" Target="../embeddings/oleObject169.bin"/><Relationship Id="rId4" Type="http://schemas.openxmlformats.org/officeDocument/2006/relationships/image" Target="../media/image179.wmf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29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32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33.bin"/><Relationship Id="rId10" Type="http://schemas.openxmlformats.org/officeDocument/2006/relationships/image" Target="../media/image35.wmf"/><Relationship Id="rId4" Type="http://schemas.openxmlformats.org/officeDocument/2006/relationships/image" Target="../media/image32.wmf"/><Relationship Id="rId9" Type="http://schemas.openxmlformats.org/officeDocument/2006/relationships/oleObject" Target="../embeddings/oleObject35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13" Type="http://schemas.openxmlformats.org/officeDocument/2006/relationships/oleObject" Target="../embeddings/oleObject41.bin"/><Relationship Id="rId18" Type="http://schemas.openxmlformats.org/officeDocument/2006/relationships/image" Target="../media/image43.emf"/><Relationship Id="rId3" Type="http://schemas.openxmlformats.org/officeDocument/2006/relationships/oleObject" Target="../embeddings/oleObject36.bin"/><Relationship Id="rId21" Type="http://schemas.openxmlformats.org/officeDocument/2006/relationships/oleObject" Target="../embeddings/oleObject45.bin"/><Relationship Id="rId7" Type="http://schemas.openxmlformats.org/officeDocument/2006/relationships/oleObject" Target="../embeddings/oleObject38.bin"/><Relationship Id="rId12" Type="http://schemas.openxmlformats.org/officeDocument/2006/relationships/image" Target="../media/image40.emf"/><Relationship Id="rId17" Type="http://schemas.openxmlformats.org/officeDocument/2006/relationships/oleObject" Target="../embeddings/oleObject43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2.emf"/><Relationship Id="rId20" Type="http://schemas.openxmlformats.org/officeDocument/2006/relationships/image" Target="../media/image44.emf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7.emf"/><Relationship Id="rId11" Type="http://schemas.openxmlformats.org/officeDocument/2006/relationships/oleObject" Target="../embeddings/oleObject40.bin"/><Relationship Id="rId5" Type="http://schemas.openxmlformats.org/officeDocument/2006/relationships/oleObject" Target="../embeddings/oleObject37.bin"/><Relationship Id="rId15" Type="http://schemas.openxmlformats.org/officeDocument/2006/relationships/oleObject" Target="../embeddings/oleObject42.bin"/><Relationship Id="rId10" Type="http://schemas.openxmlformats.org/officeDocument/2006/relationships/image" Target="../media/image39.emf"/><Relationship Id="rId19" Type="http://schemas.openxmlformats.org/officeDocument/2006/relationships/oleObject" Target="../embeddings/oleObject44.bin"/><Relationship Id="rId4" Type="http://schemas.openxmlformats.org/officeDocument/2006/relationships/image" Target="../media/image36.emf"/><Relationship Id="rId9" Type="http://schemas.openxmlformats.org/officeDocument/2006/relationships/oleObject" Target="../embeddings/oleObject39.bin"/><Relationship Id="rId14" Type="http://schemas.openxmlformats.org/officeDocument/2006/relationships/image" Target="../media/image41.emf"/><Relationship Id="rId22" Type="http://schemas.openxmlformats.org/officeDocument/2006/relationships/image" Target="../media/image45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oleObject" Target="../embeddings/oleObject46.bin"/><Relationship Id="rId7" Type="http://schemas.openxmlformats.org/officeDocument/2006/relationships/oleObject" Target="../embeddings/oleObject4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47.bin"/><Relationship Id="rId4" Type="http://schemas.openxmlformats.org/officeDocument/2006/relationships/image" Target="../media/image46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oleObject" Target="../embeddings/oleObject49.bin"/><Relationship Id="rId7" Type="http://schemas.openxmlformats.org/officeDocument/2006/relationships/oleObject" Target="../embeddings/oleObject5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0.emf"/><Relationship Id="rId5" Type="http://schemas.openxmlformats.org/officeDocument/2006/relationships/oleObject" Target="../embeddings/oleObject50.bin"/><Relationship Id="rId10" Type="http://schemas.openxmlformats.org/officeDocument/2006/relationships/image" Target="../media/image52.emf"/><Relationship Id="rId4" Type="http://schemas.openxmlformats.org/officeDocument/2006/relationships/image" Target="../media/image49.emf"/><Relationship Id="rId9" Type="http://schemas.openxmlformats.org/officeDocument/2006/relationships/oleObject" Target="../embeddings/oleObject52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oleObject" Target="../embeddings/oleObject53.bin"/><Relationship Id="rId7" Type="http://schemas.openxmlformats.org/officeDocument/2006/relationships/oleObject" Target="../embeddings/oleObject5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54.bin"/><Relationship Id="rId10" Type="http://schemas.openxmlformats.org/officeDocument/2006/relationships/image" Target="../media/image56.wmf"/><Relationship Id="rId4" Type="http://schemas.openxmlformats.org/officeDocument/2006/relationships/image" Target="../media/image53.wmf"/><Relationship Id="rId9" Type="http://schemas.openxmlformats.org/officeDocument/2006/relationships/oleObject" Target="../embeddings/oleObject56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57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oleObject" Target="../embeddings/oleObject58.bin"/><Relationship Id="rId7" Type="http://schemas.openxmlformats.org/officeDocument/2006/relationships/oleObject" Target="../embeddings/oleObject60.bin"/><Relationship Id="rId12" Type="http://schemas.openxmlformats.org/officeDocument/2006/relationships/image" Target="../media/image6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58.wmf"/><Relationship Id="rId11" Type="http://schemas.openxmlformats.org/officeDocument/2006/relationships/oleObject" Target="../embeddings/oleObject62.bin"/><Relationship Id="rId5" Type="http://schemas.openxmlformats.org/officeDocument/2006/relationships/oleObject" Target="../embeddings/oleObject59.bin"/><Relationship Id="rId10" Type="http://schemas.openxmlformats.org/officeDocument/2006/relationships/image" Target="../media/image60.wmf"/><Relationship Id="rId4" Type="http://schemas.openxmlformats.org/officeDocument/2006/relationships/image" Target="../media/image57.wmf"/><Relationship Id="rId9" Type="http://schemas.openxmlformats.org/officeDocument/2006/relationships/oleObject" Target="../embeddings/oleObject61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13" Type="http://schemas.openxmlformats.org/officeDocument/2006/relationships/oleObject" Target="../embeddings/oleObject68.bin"/><Relationship Id="rId3" Type="http://schemas.openxmlformats.org/officeDocument/2006/relationships/oleObject" Target="../embeddings/oleObject63.bin"/><Relationship Id="rId7" Type="http://schemas.openxmlformats.org/officeDocument/2006/relationships/oleObject" Target="../embeddings/oleObject65.bin"/><Relationship Id="rId12" Type="http://schemas.openxmlformats.org/officeDocument/2006/relationships/image" Target="../media/image6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58.wmf"/><Relationship Id="rId11" Type="http://schemas.openxmlformats.org/officeDocument/2006/relationships/oleObject" Target="../embeddings/oleObject67.bin"/><Relationship Id="rId5" Type="http://schemas.openxmlformats.org/officeDocument/2006/relationships/oleObject" Target="../embeddings/oleObject64.bin"/><Relationship Id="rId10" Type="http://schemas.openxmlformats.org/officeDocument/2006/relationships/image" Target="../media/image60.wmf"/><Relationship Id="rId4" Type="http://schemas.openxmlformats.org/officeDocument/2006/relationships/image" Target="../media/image57.wmf"/><Relationship Id="rId9" Type="http://schemas.openxmlformats.org/officeDocument/2006/relationships/oleObject" Target="../embeddings/oleObject66.bin"/><Relationship Id="rId14" Type="http://schemas.openxmlformats.org/officeDocument/2006/relationships/image" Target="../media/image62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13" Type="http://schemas.openxmlformats.org/officeDocument/2006/relationships/oleObject" Target="../embeddings/oleObject74.bin"/><Relationship Id="rId3" Type="http://schemas.openxmlformats.org/officeDocument/2006/relationships/oleObject" Target="../embeddings/oleObject69.bin"/><Relationship Id="rId7" Type="http://schemas.openxmlformats.org/officeDocument/2006/relationships/oleObject" Target="../embeddings/oleObject71.bin"/><Relationship Id="rId12" Type="http://schemas.openxmlformats.org/officeDocument/2006/relationships/image" Target="../media/image6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58.wmf"/><Relationship Id="rId11" Type="http://schemas.openxmlformats.org/officeDocument/2006/relationships/oleObject" Target="../embeddings/oleObject73.bin"/><Relationship Id="rId5" Type="http://schemas.openxmlformats.org/officeDocument/2006/relationships/oleObject" Target="../embeddings/oleObject70.bin"/><Relationship Id="rId10" Type="http://schemas.openxmlformats.org/officeDocument/2006/relationships/image" Target="../media/image60.wmf"/><Relationship Id="rId4" Type="http://schemas.openxmlformats.org/officeDocument/2006/relationships/image" Target="../media/image57.wmf"/><Relationship Id="rId9" Type="http://schemas.openxmlformats.org/officeDocument/2006/relationships/oleObject" Target="../embeddings/oleObject72.bin"/><Relationship Id="rId14" Type="http://schemas.openxmlformats.org/officeDocument/2006/relationships/image" Target="../media/image62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13" Type="http://schemas.openxmlformats.org/officeDocument/2006/relationships/oleObject" Target="../embeddings/oleObject80.bin"/><Relationship Id="rId3" Type="http://schemas.openxmlformats.org/officeDocument/2006/relationships/oleObject" Target="../embeddings/oleObject75.bin"/><Relationship Id="rId7" Type="http://schemas.openxmlformats.org/officeDocument/2006/relationships/oleObject" Target="../embeddings/oleObject77.bin"/><Relationship Id="rId12" Type="http://schemas.openxmlformats.org/officeDocument/2006/relationships/image" Target="../media/image61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3.wmf"/><Relationship Id="rId1" Type="http://schemas.openxmlformats.org/officeDocument/2006/relationships/vmlDrawing" Target="../drawings/vmlDrawing19.vml"/><Relationship Id="rId6" Type="http://schemas.openxmlformats.org/officeDocument/2006/relationships/image" Target="../media/image58.wmf"/><Relationship Id="rId11" Type="http://schemas.openxmlformats.org/officeDocument/2006/relationships/oleObject" Target="../embeddings/oleObject79.bin"/><Relationship Id="rId5" Type="http://schemas.openxmlformats.org/officeDocument/2006/relationships/oleObject" Target="../embeddings/oleObject76.bin"/><Relationship Id="rId15" Type="http://schemas.openxmlformats.org/officeDocument/2006/relationships/oleObject" Target="../embeddings/oleObject81.bin"/><Relationship Id="rId10" Type="http://schemas.openxmlformats.org/officeDocument/2006/relationships/image" Target="../media/image60.wmf"/><Relationship Id="rId4" Type="http://schemas.openxmlformats.org/officeDocument/2006/relationships/image" Target="../media/image57.wmf"/><Relationship Id="rId9" Type="http://schemas.openxmlformats.org/officeDocument/2006/relationships/oleObject" Target="../embeddings/oleObject78.bin"/><Relationship Id="rId14" Type="http://schemas.openxmlformats.org/officeDocument/2006/relationships/image" Target="../media/image62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oleObject" Target="../embeddings/oleObject82.bin"/><Relationship Id="rId7" Type="http://schemas.openxmlformats.org/officeDocument/2006/relationships/oleObject" Target="../embeddings/oleObject8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65.wmf"/><Relationship Id="rId5" Type="http://schemas.openxmlformats.org/officeDocument/2006/relationships/oleObject" Target="../embeddings/oleObject83.bin"/><Relationship Id="rId4" Type="http://schemas.openxmlformats.org/officeDocument/2006/relationships/image" Target="../media/image64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13" Type="http://schemas.openxmlformats.org/officeDocument/2006/relationships/oleObject" Target="../embeddings/oleObject90.bin"/><Relationship Id="rId3" Type="http://schemas.openxmlformats.org/officeDocument/2006/relationships/oleObject" Target="../embeddings/oleObject85.bin"/><Relationship Id="rId7" Type="http://schemas.openxmlformats.org/officeDocument/2006/relationships/oleObject" Target="../embeddings/oleObject87.bin"/><Relationship Id="rId12" Type="http://schemas.openxmlformats.org/officeDocument/2006/relationships/image" Target="../media/image7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69.wmf"/><Relationship Id="rId11" Type="http://schemas.openxmlformats.org/officeDocument/2006/relationships/oleObject" Target="../embeddings/oleObject89.bin"/><Relationship Id="rId5" Type="http://schemas.openxmlformats.org/officeDocument/2006/relationships/oleObject" Target="../embeddings/oleObject86.bin"/><Relationship Id="rId10" Type="http://schemas.openxmlformats.org/officeDocument/2006/relationships/image" Target="../media/image71.wmf"/><Relationship Id="rId4" Type="http://schemas.openxmlformats.org/officeDocument/2006/relationships/image" Target="../media/image68.wmf"/><Relationship Id="rId9" Type="http://schemas.openxmlformats.org/officeDocument/2006/relationships/oleObject" Target="../embeddings/oleObject88.bin"/><Relationship Id="rId14" Type="http://schemas.openxmlformats.org/officeDocument/2006/relationships/image" Target="../media/image73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74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3" Type="http://schemas.openxmlformats.org/officeDocument/2006/relationships/oleObject" Target="../embeddings/oleObject92.bin"/><Relationship Id="rId7" Type="http://schemas.openxmlformats.org/officeDocument/2006/relationships/oleObject" Target="../embeddings/oleObject9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76.wmf"/><Relationship Id="rId5" Type="http://schemas.openxmlformats.org/officeDocument/2006/relationships/oleObject" Target="../embeddings/oleObject93.bin"/><Relationship Id="rId4" Type="http://schemas.openxmlformats.org/officeDocument/2006/relationships/image" Target="../media/image75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3" Type="http://schemas.openxmlformats.org/officeDocument/2006/relationships/oleObject" Target="../embeddings/oleObject95.bin"/><Relationship Id="rId7" Type="http://schemas.openxmlformats.org/officeDocument/2006/relationships/oleObject" Target="../embeddings/oleObject9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76.wmf"/><Relationship Id="rId5" Type="http://schemas.openxmlformats.org/officeDocument/2006/relationships/oleObject" Target="../embeddings/oleObject96.bin"/><Relationship Id="rId4" Type="http://schemas.openxmlformats.org/officeDocument/2006/relationships/image" Target="../media/image75.w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emf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3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wmf"/><Relationship Id="rId3" Type="http://schemas.openxmlformats.org/officeDocument/2006/relationships/oleObject" Target="../embeddings/oleObject98.bin"/><Relationship Id="rId7" Type="http://schemas.openxmlformats.org/officeDocument/2006/relationships/oleObject" Target="../embeddings/oleObject10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88.wmf"/><Relationship Id="rId5" Type="http://schemas.openxmlformats.org/officeDocument/2006/relationships/oleObject" Target="../embeddings/oleObject99.bin"/><Relationship Id="rId10" Type="http://schemas.openxmlformats.org/officeDocument/2006/relationships/image" Target="../media/image90.wmf"/><Relationship Id="rId4" Type="http://schemas.openxmlformats.org/officeDocument/2006/relationships/image" Target="../media/image87.wmf"/><Relationship Id="rId9" Type="http://schemas.openxmlformats.org/officeDocument/2006/relationships/oleObject" Target="../embeddings/oleObject101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wmf"/><Relationship Id="rId3" Type="http://schemas.openxmlformats.org/officeDocument/2006/relationships/oleObject" Target="../embeddings/oleObject102.bin"/><Relationship Id="rId7" Type="http://schemas.openxmlformats.org/officeDocument/2006/relationships/oleObject" Target="../embeddings/oleObject10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88.wmf"/><Relationship Id="rId5" Type="http://schemas.openxmlformats.org/officeDocument/2006/relationships/oleObject" Target="../embeddings/oleObject103.bin"/><Relationship Id="rId10" Type="http://schemas.openxmlformats.org/officeDocument/2006/relationships/image" Target="../media/image90.wmf"/><Relationship Id="rId4" Type="http://schemas.openxmlformats.org/officeDocument/2006/relationships/image" Target="../media/image87.wmf"/><Relationship Id="rId9" Type="http://schemas.openxmlformats.org/officeDocument/2006/relationships/oleObject" Target="../embeddings/oleObject105.bin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91.png"/><Relationship Id="rId4" Type="http://schemas.openxmlformats.org/officeDocument/2006/relationships/notesSlide" Target="../notesSlides/notesSlide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6.wmf"/><Relationship Id="rId4" Type="http://schemas.openxmlformats.org/officeDocument/2006/relationships/image" Target="../media/image4.wmf"/><Relationship Id="rId9" Type="http://schemas.openxmlformats.org/officeDocument/2006/relationships/oleObject" Target="../embeddings/oleObject7.bin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100.wmf"/><Relationship Id="rId4" Type="http://schemas.openxmlformats.org/officeDocument/2006/relationships/oleObject" Target="../embeddings/oleObject106.bin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02.wmf"/><Relationship Id="rId5" Type="http://schemas.openxmlformats.org/officeDocument/2006/relationships/oleObject" Target="../embeddings/oleObject108.bin"/><Relationship Id="rId4" Type="http://schemas.openxmlformats.org/officeDocument/2006/relationships/image" Target="../media/image101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103.wm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wmf"/><Relationship Id="rId3" Type="http://schemas.openxmlformats.org/officeDocument/2006/relationships/oleObject" Target="../embeddings/oleObject110.bin"/><Relationship Id="rId7" Type="http://schemas.openxmlformats.org/officeDocument/2006/relationships/oleObject" Target="../embeddings/oleObject1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05.wmf"/><Relationship Id="rId5" Type="http://schemas.openxmlformats.org/officeDocument/2006/relationships/oleObject" Target="../embeddings/oleObject111.bin"/><Relationship Id="rId4" Type="http://schemas.openxmlformats.org/officeDocument/2006/relationships/image" Target="../media/image104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gi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1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.wmf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9.bin"/><Relationship Id="rId10" Type="http://schemas.openxmlformats.org/officeDocument/2006/relationships/image" Target="../media/image11.wmf"/><Relationship Id="rId4" Type="http://schemas.openxmlformats.org/officeDocument/2006/relationships/image" Target="../media/image8.wmf"/><Relationship Id="rId9" Type="http://schemas.openxmlformats.org/officeDocument/2006/relationships/oleObject" Target="../embeddings/oleObject11.bin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116.w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116.w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117.wmf"/><Relationship Id="rId5" Type="http://schemas.openxmlformats.org/officeDocument/2006/relationships/oleObject" Target="../embeddings/oleObject116.bin"/><Relationship Id="rId4" Type="http://schemas.openxmlformats.org/officeDocument/2006/relationships/image" Target="../media/image116.wmf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wmf"/><Relationship Id="rId3" Type="http://schemas.openxmlformats.org/officeDocument/2006/relationships/oleObject" Target="../embeddings/oleObject117.bin"/><Relationship Id="rId7" Type="http://schemas.openxmlformats.org/officeDocument/2006/relationships/oleObject" Target="../embeddings/oleObject1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117.wmf"/><Relationship Id="rId5" Type="http://schemas.openxmlformats.org/officeDocument/2006/relationships/oleObject" Target="../embeddings/oleObject118.bin"/><Relationship Id="rId4" Type="http://schemas.openxmlformats.org/officeDocument/2006/relationships/image" Target="../media/image116.wmf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wmf"/><Relationship Id="rId3" Type="http://schemas.openxmlformats.org/officeDocument/2006/relationships/oleObject" Target="../embeddings/oleObject120.bin"/><Relationship Id="rId7" Type="http://schemas.openxmlformats.org/officeDocument/2006/relationships/oleObject" Target="../embeddings/oleObject1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117.wmf"/><Relationship Id="rId5" Type="http://schemas.openxmlformats.org/officeDocument/2006/relationships/oleObject" Target="../embeddings/oleObject121.bin"/><Relationship Id="rId4" Type="http://schemas.openxmlformats.org/officeDocument/2006/relationships/image" Target="../media/image116.wmf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wmf"/><Relationship Id="rId3" Type="http://schemas.openxmlformats.org/officeDocument/2006/relationships/oleObject" Target="../embeddings/oleObject123.bin"/><Relationship Id="rId7" Type="http://schemas.openxmlformats.org/officeDocument/2006/relationships/oleObject" Target="../embeddings/oleObject1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117.wmf"/><Relationship Id="rId5" Type="http://schemas.openxmlformats.org/officeDocument/2006/relationships/oleObject" Target="../embeddings/oleObject124.bin"/><Relationship Id="rId4" Type="http://schemas.openxmlformats.org/officeDocument/2006/relationships/image" Target="../media/image116.wmf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wmf"/><Relationship Id="rId13" Type="http://schemas.openxmlformats.org/officeDocument/2006/relationships/oleObject" Target="../embeddings/oleObject131.bin"/><Relationship Id="rId3" Type="http://schemas.openxmlformats.org/officeDocument/2006/relationships/oleObject" Target="../embeddings/oleObject126.bin"/><Relationship Id="rId7" Type="http://schemas.openxmlformats.org/officeDocument/2006/relationships/oleObject" Target="../embeddings/oleObject128.bin"/><Relationship Id="rId12" Type="http://schemas.openxmlformats.org/officeDocument/2006/relationships/image" Target="../media/image12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120.wmf"/><Relationship Id="rId11" Type="http://schemas.openxmlformats.org/officeDocument/2006/relationships/oleObject" Target="../embeddings/oleObject130.bin"/><Relationship Id="rId5" Type="http://schemas.openxmlformats.org/officeDocument/2006/relationships/oleObject" Target="../embeddings/oleObject127.bin"/><Relationship Id="rId10" Type="http://schemas.openxmlformats.org/officeDocument/2006/relationships/image" Target="../media/image122.wmf"/><Relationship Id="rId4" Type="http://schemas.openxmlformats.org/officeDocument/2006/relationships/image" Target="../media/image119.wmf"/><Relationship Id="rId9" Type="http://schemas.openxmlformats.org/officeDocument/2006/relationships/oleObject" Target="../embeddings/oleObject129.bin"/><Relationship Id="rId14" Type="http://schemas.openxmlformats.org/officeDocument/2006/relationships/image" Target="../media/image124.wmf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wmf"/><Relationship Id="rId13" Type="http://schemas.openxmlformats.org/officeDocument/2006/relationships/oleObject" Target="../embeddings/oleObject137.bin"/><Relationship Id="rId3" Type="http://schemas.openxmlformats.org/officeDocument/2006/relationships/oleObject" Target="../embeddings/oleObject132.bin"/><Relationship Id="rId7" Type="http://schemas.openxmlformats.org/officeDocument/2006/relationships/oleObject" Target="../embeddings/oleObject134.bin"/><Relationship Id="rId12" Type="http://schemas.openxmlformats.org/officeDocument/2006/relationships/image" Target="../media/image12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120.wmf"/><Relationship Id="rId11" Type="http://schemas.openxmlformats.org/officeDocument/2006/relationships/oleObject" Target="../embeddings/oleObject136.bin"/><Relationship Id="rId5" Type="http://schemas.openxmlformats.org/officeDocument/2006/relationships/oleObject" Target="../embeddings/oleObject133.bin"/><Relationship Id="rId10" Type="http://schemas.openxmlformats.org/officeDocument/2006/relationships/image" Target="../media/image122.wmf"/><Relationship Id="rId4" Type="http://schemas.openxmlformats.org/officeDocument/2006/relationships/image" Target="../media/image119.wmf"/><Relationship Id="rId9" Type="http://schemas.openxmlformats.org/officeDocument/2006/relationships/oleObject" Target="../embeddings/oleObject135.bin"/><Relationship Id="rId14" Type="http://schemas.openxmlformats.org/officeDocument/2006/relationships/image" Target="../media/image124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1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.wmf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9.bin"/><Relationship Id="rId10" Type="http://schemas.openxmlformats.org/officeDocument/2006/relationships/image" Target="../media/image11.wmf"/><Relationship Id="rId4" Type="http://schemas.openxmlformats.org/officeDocument/2006/relationships/image" Target="../media/image8.wmf"/><Relationship Id="rId9" Type="http://schemas.openxmlformats.org/officeDocument/2006/relationships/oleObject" Target="../embeddings/oleObject11.bin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emf"/><Relationship Id="rId4" Type="http://schemas.openxmlformats.org/officeDocument/2006/relationships/image" Target="../media/image12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emf"/><Relationship Id="rId3" Type="http://schemas.openxmlformats.org/officeDocument/2006/relationships/oleObject" Target="../embeddings/oleObject138.bin"/><Relationship Id="rId7" Type="http://schemas.openxmlformats.org/officeDocument/2006/relationships/oleObject" Target="../embeddings/oleObject14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132.wmf"/><Relationship Id="rId5" Type="http://schemas.openxmlformats.org/officeDocument/2006/relationships/oleObject" Target="../embeddings/oleObject139.bin"/><Relationship Id="rId4" Type="http://schemas.openxmlformats.org/officeDocument/2006/relationships/image" Target="../media/image131.wmf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wmf"/><Relationship Id="rId3" Type="http://schemas.openxmlformats.org/officeDocument/2006/relationships/oleObject" Target="../embeddings/oleObject141.bin"/><Relationship Id="rId7" Type="http://schemas.openxmlformats.org/officeDocument/2006/relationships/oleObject" Target="../embeddings/oleObject14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135.wmf"/><Relationship Id="rId5" Type="http://schemas.openxmlformats.org/officeDocument/2006/relationships/oleObject" Target="../embeddings/oleObject142.bin"/><Relationship Id="rId4" Type="http://schemas.openxmlformats.org/officeDocument/2006/relationships/image" Target="../media/image134.w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wmf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wmf"/><Relationship Id="rId3" Type="http://schemas.openxmlformats.org/officeDocument/2006/relationships/oleObject" Target="../embeddings/oleObject144.bin"/><Relationship Id="rId7" Type="http://schemas.openxmlformats.org/officeDocument/2006/relationships/oleObject" Target="../embeddings/oleObject14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140.wmf"/><Relationship Id="rId5" Type="http://schemas.openxmlformats.org/officeDocument/2006/relationships/oleObject" Target="../embeddings/oleObject145.bin"/><Relationship Id="rId10" Type="http://schemas.openxmlformats.org/officeDocument/2006/relationships/image" Target="../media/image142.wmf"/><Relationship Id="rId4" Type="http://schemas.openxmlformats.org/officeDocument/2006/relationships/image" Target="../media/image139.wmf"/><Relationship Id="rId9" Type="http://schemas.openxmlformats.org/officeDocument/2006/relationships/oleObject" Target="../embeddings/oleObject147.bin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wmf"/><Relationship Id="rId13" Type="http://schemas.openxmlformats.org/officeDocument/2006/relationships/oleObject" Target="../embeddings/oleObject153.bin"/><Relationship Id="rId3" Type="http://schemas.openxmlformats.org/officeDocument/2006/relationships/oleObject" Target="../embeddings/oleObject148.bin"/><Relationship Id="rId7" Type="http://schemas.openxmlformats.org/officeDocument/2006/relationships/oleObject" Target="../embeddings/oleObject150.bin"/><Relationship Id="rId12" Type="http://schemas.openxmlformats.org/officeDocument/2006/relationships/image" Target="../media/image12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121.wmf"/><Relationship Id="rId11" Type="http://schemas.openxmlformats.org/officeDocument/2006/relationships/oleObject" Target="../embeddings/oleObject152.bin"/><Relationship Id="rId5" Type="http://schemas.openxmlformats.org/officeDocument/2006/relationships/oleObject" Target="../embeddings/oleObject149.bin"/><Relationship Id="rId10" Type="http://schemas.openxmlformats.org/officeDocument/2006/relationships/image" Target="../media/image123.wmf"/><Relationship Id="rId4" Type="http://schemas.openxmlformats.org/officeDocument/2006/relationships/image" Target="../media/image119.wmf"/><Relationship Id="rId9" Type="http://schemas.openxmlformats.org/officeDocument/2006/relationships/oleObject" Target="../embeddings/oleObject151.bin"/><Relationship Id="rId14" Type="http://schemas.openxmlformats.org/officeDocument/2006/relationships/image" Target="../media/image143.wmf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wmf"/><Relationship Id="rId3" Type="http://schemas.openxmlformats.org/officeDocument/2006/relationships/oleObject" Target="../embeddings/oleObject154.bin"/><Relationship Id="rId7" Type="http://schemas.openxmlformats.org/officeDocument/2006/relationships/oleObject" Target="../embeddings/oleObject15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145.wmf"/><Relationship Id="rId5" Type="http://schemas.openxmlformats.org/officeDocument/2006/relationships/oleObject" Target="../embeddings/oleObject155.bin"/><Relationship Id="rId10" Type="http://schemas.openxmlformats.org/officeDocument/2006/relationships/image" Target="../media/image147.wmf"/><Relationship Id="rId4" Type="http://schemas.openxmlformats.org/officeDocument/2006/relationships/image" Target="../media/image144.wmf"/><Relationship Id="rId9" Type="http://schemas.openxmlformats.org/officeDocument/2006/relationships/oleObject" Target="../embeddings/oleObject157.bin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13" Type="http://schemas.openxmlformats.org/officeDocument/2006/relationships/oleObject" Target="../embeddings/oleObject18.bin"/><Relationship Id="rId18" Type="http://schemas.openxmlformats.org/officeDocument/2006/relationships/image" Target="../media/image20.wmf"/><Relationship Id="rId26" Type="http://schemas.openxmlformats.org/officeDocument/2006/relationships/image" Target="../media/image24.wmf"/><Relationship Id="rId3" Type="http://schemas.openxmlformats.org/officeDocument/2006/relationships/oleObject" Target="../embeddings/oleObject13.bin"/><Relationship Id="rId21" Type="http://schemas.openxmlformats.org/officeDocument/2006/relationships/oleObject" Target="../embeddings/oleObject22.bin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17.wmf"/><Relationship Id="rId17" Type="http://schemas.openxmlformats.org/officeDocument/2006/relationships/oleObject" Target="../embeddings/oleObject20.bin"/><Relationship Id="rId25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9.wmf"/><Relationship Id="rId20" Type="http://schemas.openxmlformats.org/officeDocument/2006/relationships/image" Target="../media/image21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14.wmf"/><Relationship Id="rId11" Type="http://schemas.openxmlformats.org/officeDocument/2006/relationships/oleObject" Target="../embeddings/oleObject17.bin"/><Relationship Id="rId24" Type="http://schemas.openxmlformats.org/officeDocument/2006/relationships/image" Target="../media/image23.wmf"/><Relationship Id="rId5" Type="http://schemas.openxmlformats.org/officeDocument/2006/relationships/oleObject" Target="../embeddings/oleObject14.bin"/><Relationship Id="rId15" Type="http://schemas.openxmlformats.org/officeDocument/2006/relationships/oleObject" Target="../embeddings/oleObject19.bin"/><Relationship Id="rId23" Type="http://schemas.openxmlformats.org/officeDocument/2006/relationships/oleObject" Target="../embeddings/oleObject23.bin"/><Relationship Id="rId28" Type="http://schemas.openxmlformats.org/officeDocument/2006/relationships/image" Target="../media/image25.wmf"/><Relationship Id="rId10" Type="http://schemas.openxmlformats.org/officeDocument/2006/relationships/image" Target="../media/image16.wmf"/><Relationship Id="rId19" Type="http://schemas.openxmlformats.org/officeDocument/2006/relationships/oleObject" Target="../embeddings/oleObject21.bin"/><Relationship Id="rId4" Type="http://schemas.openxmlformats.org/officeDocument/2006/relationships/image" Target="../media/image13.wmf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18.wmf"/><Relationship Id="rId22" Type="http://schemas.openxmlformats.org/officeDocument/2006/relationships/image" Target="../media/image22.wmf"/><Relationship Id="rId27" Type="http://schemas.openxmlformats.org/officeDocument/2006/relationships/oleObject" Target="../embeddings/oleObject25.bin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4.vml"/><Relationship Id="rId4" Type="http://schemas.openxmlformats.org/officeDocument/2006/relationships/image" Target="../media/image153.w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9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179512" y="620689"/>
            <a:ext cx="8712968" cy="1224136"/>
          </a:xfrm>
          <a:prstGeom prst="rect">
            <a:avLst/>
          </a:prstGeom>
          <a:solidFill>
            <a:srgbClr val="CCFFFF"/>
          </a:solidFill>
          <a:ln w="38100">
            <a:solidFill>
              <a:srgbClr val="000066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-108570" y="764704"/>
            <a:ext cx="936109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GB" sz="2800" b="1" dirty="0" smtClean="0"/>
              <a:t>Time-dependent density functional theory </a:t>
            </a:r>
            <a:endParaRPr lang="en-GB" sz="2800" b="1" dirty="0"/>
          </a:p>
          <a:p>
            <a:pPr algn="ctr">
              <a:spcBef>
                <a:spcPct val="0"/>
              </a:spcBef>
              <a:buNone/>
            </a:pPr>
            <a:r>
              <a:rPr lang="en-GB" sz="2800" b="1" dirty="0" smtClean="0"/>
              <a:t>(TDDFT)</a:t>
            </a:r>
          </a:p>
        </p:txBody>
      </p:sp>
    </p:spTree>
    <p:extLst>
      <p:ext uri="{BB962C8B-B14F-4D97-AF65-F5344CB8AC3E}">
        <p14:creationId xmlns:p14="http://schemas.microsoft.com/office/powerpoint/2010/main" val="393569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899592" y="3547864"/>
            <a:ext cx="2554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b="1" u="sng" dirty="0"/>
              <a:t>proof (basic idea):</a:t>
            </a:r>
          </a:p>
        </p:txBody>
      </p:sp>
      <p:sp>
        <p:nvSpPr>
          <p:cNvPr id="3" name="Oval 3"/>
          <p:cNvSpPr>
            <a:spLocks noChangeArrowheads="1"/>
          </p:cNvSpPr>
          <p:nvPr/>
        </p:nvSpPr>
        <p:spPr bwMode="auto">
          <a:xfrm>
            <a:off x="3203848" y="620688"/>
            <a:ext cx="1066800" cy="16002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139850" y="2348533"/>
            <a:ext cx="62404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</a:rPr>
              <a:t>i.e. 	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v</a:t>
            </a:r>
            <a:r>
              <a:rPr lang="en-US" altLang="en-US" sz="2400" b="1" dirty="0">
                <a:solidFill>
                  <a:srgbClr val="FF0000"/>
                </a:solidFill>
              </a:rPr>
              <a:t>(r t) ≠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v</a:t>
            </a:r>
            <a:r>
              <a:rPr lang="en-US" altLang="en-US" sz="2400" b="1" dirty="0">
                <a:solidFill>
                  <a:srgbClr val="FF0000"/>
                </a:solidFill>
              </a:rPr>
              <a:t>’(r t) + c(t)   </a:t>
            </a:r>
            <a:r>
              <a:rPr lang="en-US" altLang="en-US" sz="2400" b="1" dirty="0">
                <a:solidFill>
                  <a:srgbClr val="FF0000"/>
                </a:solidFill>
                <a:sym typeface="Symbol" pitchFamily="18" charset="2"/>
              </a:rPr>
              <a:t>   (r t) </a:t>
            </a:r>
            <a:r>
              <a:rPr lang="en-US" altLang="en-US" sz="2400" b="1" dirty="0">
                <a:solidFill>
                  <a:srgbClr val="FF0000"/>
                </a:solidFill>
              </a:rPr>
              <a:t>≠ </a:t>
            </a:r>
            <a:r>
              <a:rPr lang="en-US" altLang="en-US" sz="2400" b="1" dirty="0">
                <a:solidFill>
                  <a:srgbClr val="FF0000"/>
                </a:solidFill>
                <a:sym typeface="Symbol" pitchFamily="18" charset="2"/>
              </a:rPr>
              <a:t>’(r t) 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651500" y="2379638"/>
            <a:ext cx="169863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4" tIns="9144" rIns="9144" bIns="9144" anchor="ctr">
            <a:spAutoFit/>
          </a:bodyPr>
          <a:lstStyle/>
          <a:p>
            <a:pPr algn="ctr">
              <a:defRPr/>
            </a:pPr>
            <a:r>
              <a:rPr lang="en-US" altLang="en-US" sz="1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</a:t>
            </a:r>
            <a:endParaRPr lang="en-US" altLang="en-US" sz="12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827088" y="1247751"/>
            <a:ext cx="6897687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200" b="1" u="sng">
                <a:solidFill>
                  <a:srgbClr val="FF0000"/>
                </a:solidFill>
              </a:rPr>
              <a:t>to be shown that</a:t>
            </a:r>
            <a:r>
              <a:rPr lang="en-US" altLang="en-US" sz="2200" b="1">
                <a:solidFill>
                  <a:srgbClr val="FF0000"/>
                </a:solidFill>
              </a:rPr>
              <a:t>			         is impossible</a:t>
            </a:r>
            <a:endParaRPr lang="en-US" altLang="en-US" sz="2200" b="1" u="sng">
              <a:solidFill>
                <a:srgbClr val="FF0000"/>
              </a:solidFill>
            </a:endParaRPr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4922838" y="850876"/>
            <a:ext cx="914400" cy="12192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graphicFrame>
        <p:nvGraphicFramePr>
          <p:cNvPr id="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0491102"/>
              </p:ext>
            </p:extLst>
          </p:nvPr>
        </p:nvGraphicFramePr>
        <p:xfrm>
          <a:off x="3276600" y="871513"/>
          <a:ext cx="936625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08" name="Equation" r:id="rId3" imgW="482391" imgH="241195" progId="Equation.DSMT4">
                  <p:embed/>
                </p:oleObj>
              </mc:Choice>
              <mc:Fallback>
                <p:oleObj name="Equation" r:id="rId3" imgW="482391" imgH="241195" progId="Equation.DSMT4">
                  <p:embed/>
                  <p:pic>
                    <p:nvPicPr>
                      <p:cNvPr id="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871513"/>
                        <a:ext cx="936625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3978054"/>
              </p:ext>
            </p:extLst>
          </p:nvPr>
        </p:nvGraphicFramePr>
        <p:xfrm>
          <a:off x="3276600" y="1412851"/>
          <a:ext cx="1006475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09" name="Equation" r:id="rId5" imgW="533169" imgH="241195" progId="Equation.DSMT4">
                  <p:embed/>
                </p:oleObj>
              </mc:Choice>
              <mc:Fallback>
                <p:oleObj name="Equation" r:id="rId5" imgW="533169" imgH="241195" progId="Equation.DSMT4">
                  <p:embed/>
                  <p:pic>
                    <p:nvPicPr>
                      <p:cNvPr id="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1412851"/>
                        <a:ext cx="1006475" cy="452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4160838" y="1117576"/>
            <a:ext cx="838200" cy="304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 flipV="1">
            <a:off x="4160838" y="1498576"/>
            <a:ext cx="8382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6778625" y="2362176"/>
            <a:ext cx="169863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4" tIns="9144" rIns="9144" bIns="9144" anchor="ctr">
            <a:spAutoFit/>
          </a:bodyPr>
          <a:lstStyle/>
          <a:p>
            <a:pPr algn="ctr">
              <a:defRPr/>
            </a:pPr>
            <a:r>
              <a:rPr lang="en-US" altLang="en-US" sz="1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</a:t>
            </a:r>
            <a:endParaRPr lang="en-US" altLang="en-US" sz="12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14" name="Group 14"/>
          <p:cNvGrpSpPr>
            <a:grpSpLocks/>
          </p:cNvGrpSpPr>
          <p:nvPr/>
        </p:nvGrpSpPr>
        <p:grpSpPr bwMode="auto">
          <a:xfrm>
            <a:off x="1116013" y="3946525"/>
            <a:ext cx="5994400" cy="1282700"/>
            <a:chOff x="782" y="2531"/>
            <a:chExt cx="3776" cy="808"/>
          </a:xfrm>
        </p:grpSpPr>
        <p:graphicFrame>
          <p:nvGraphicFramePr>
            <p:cNvPr id="15" name="Object 15"/>
            <p:cNvGraphicFramePr>
              <a:graphicFrameLocks noChangeAspect="1"/>
            </p:cNvGraphicFramePr>
            <p:nvPr>
              <p:extLst/>
            </p:nvPr>
          </p:nvGraphicFramePr>
          <p:xfrm>
            <a:off x="782" y="2531"/>
            <a:ext cx="3776" cy="8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7010" name="Equation" r:id="rId7" imgW="2844800" imgH="609600" progId="Equation.DSMT4">
                    <p:embed/>
                  </p:oleObj>
                </mc:Choice>
                <mc:Fallback>
                  <p:oleObj name="Equation" r:id="rId7" imgW="2844800" imgH="609600" progId="Equation.DSMT4">
                    <p:embed/>
                    <p:pic>
                      <p:nvPicPr>
                        <p:cNvPr id="15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2" y="2531"/>
                          <a:ext cx="3776" cy="8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Line 16"/>
            <p:cNvSpPr>
              <a:spLocks noChangeShapeType="1"/>
            </p:cNvSpPr>
            <p:nvPr/>
          </p:nvSpPr>
          <p:spPr bwMode="auto">
            <a:xfrm>
              <a:off x="1621" y="3158"/>
              <a:ext cx="624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>
              <a:off x="1621" y="2750"/>
              <a:ext cx="624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18"/>
            <p:cNvSpPr>
              <a:spLocks noChangeShapeType="1"/>
            </p:cNvSpPr>
            <p:nvPr/>
          </p:nvSpPr>
          <p:spPr bwMode="auto">
            <a:xfrm>
              <a:off x="3163" y="3203"/>
              <a:ext cx="624" cy="0"/>
            </a:xfrm>
            <a:prstGeom prst="line">
              <a:avLst/>
            </a:prstGeom>
            <a:noFill/>
            <a:ln w="28575">
              <a:solidFill>
                <a:srgbClr val="007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19"/>
            <p:cNvSpPr>
              <a:spLocks noChangeShapeType="1"/>
            </p:cNvSpPr>
            <p:nvPr/>
          </p:nvSpPr>
          <p:spPr bwMode="auto">
            <a:xfrm>
              <a:off x="3163" y="2750"/>
              <a:ext cx="624" cy="0"/>
            </a:xfrm>
            <a:prstGeom prst="line">
              <a:avLst/>
            </a:prstGeom>
            <a:noFill/>
            <a:ln w="28575">
              <a:solidFill>
                <a:srgbClr val="007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2386013" y="2379638"/>
            <a:ext cx="169862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4" tIns="9144" rIns="9144" bIns="9144" anchor="ctr">
            <a:spAutoFit/>
          </a:bodyPr>
          <a:lstStyle/>
          <a:p>
            <a:pPr algn="ctr">
              <a:defRPr/>
            </a:pPr>
            <a:r>
              <a:rPr lang="en-US" altLang="en-US" sz="1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</a:t>
            </a:r>
            <a:endParaRPr lang="en-US" altLang="en-US" sz="12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3465513" y="2365351"/>
            <a:ext cx="169862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4" tIns="9144" rIns="9144" bIns="9144" anchor="ctr">
            <a:spAutoFit/>
          </a:bodyPr>
          <a:lstStyle/>
          <a:p>
            <a:pPr algn="ctr">
              <a:defRPr/>
            </a:pPr>
            <a:r>
              <a:rPr lang="en-US" altLang="en-US" sz="1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</a:t>
            </a:r>
            <a:endParaRPr lang="en-US" altLang="en-US" sz="12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4990727" y="1177241"/>
            <a:ext cx="10214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ym typeface="Symbol" pitchFamily="18" charset="2"/>
              </a:rPr>
              <a:t></a:t>
            </a:r>
            <a:r>
              <a:rPr lang="en-US" altLang="en-US" sz="2800" dirty="0">
                <a:sym typeface="Symbol" pitchFamily="18" charset="2"/>
              </a:rPr>
              <a:t>(r t</a:t>
            </a:r>
            <a:r>
              <a:rPr lang="en-US" altLang="en-US" sz="2800" dirty="0" smtClean="0">
                <a:sym typeface="Symbol" pitchFamily="18" charset="2"/>
              </a:rPr>
              <a:t>) </a:t>
            </a:r>
            <a:endParaRPr lang="en-US" altLang="en-US" sz="2800" dirty="0"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7580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09600" y="304800"/>
            <a:ext cx="7848600" cy="838200"/>
          </a:xfrm>
          <a:prstGeom prst="rect">
            <a:avLst/>
          </a:prstGeom>
          <a:solidFill>
            <a:srgbClr val="BEDFF4"/>
          </a:solidFill>
          <a:ln w="38100" algn="ctr">
            <a:solidFill>
              <a:srgbClr val="2F619D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68313" y="1992313"/>
            <a:ext cx="8294687" cy="189388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de-DE" altLang="en-US" sz="2400" smtClean="0"/>
              <a:t>Formally the same OCT equations</a:t>
            </a:r>
          </a:p>
          <a:p>
            <a:pPr>
              <a:lnSpc>
                <a:spcPct val="90000"/>
              </a:lnSpc>
              <a:buFontTx/>
              <a:buNone/>
            </a:pPr>
            <a:endParaRPr lang="de-DE" altLang="en-US" sz="2400" smtClean="0"/>
          </a:p>
          <a:p>
            <a:pPr>
              <a:lnSpc>
                <a:spcPct val="90000"/>
              </a:lnSpc>
            </a:pPr>
            <a:r>
              <a:rPr lang="de-DE" altLang="en-US" sz="2400" u="sng" smtClean="0"/>
              <a:t>Problem</a:t>
            </a:r>
            <a:r>
              <a:rPr lang="de-DE" altLang="en-US" sz="2400" smtClean="0"/>
              <a:t>: For  3 or more degrees of freedom, the full solution of the TDSE becomes computationally very hard </a:t>
            </a:r>
          </a:p>
          <a:p>
            <a:pPr>
              <a:lnSpc>
                <a:spcPct val="90000"/>
              </a:lnSpc>
              <a:buFontTx/>
              <a:buNone/>
            </a:pPr>
            <a:endParaRPr lang="de-DE" altLang="en-US" sz="2400" dirty="0" smtClean="0"/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1143000" y="465138"/>
            <a:ext cx="6781800" cy="517525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lIns="0" tIns="0" rIns="0" bIns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en-US" sz="3400" b="1" dirty="0" smtClean="0">
                <a:solidFill>
                  <a:srgbClr val="275081"/>
                </a:solidFill>
                <a:latin typeface="Times New Roman" pitchFamily="18" charset="0"/>
                <a:cs typeface="Times New Roman" pitchFamily="18" charset="0"/>
              </a:rPr>
              <a:t>Control </a:t>
            </a:r>
            <a:r>
              <a:rPr lang="de-DE" altLang="en-US" sz="3400" b="1" dirty="0" err="1" smtClean="0">
                <a:solidFill>
                  <a:srgbClr val="275081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de-DE" altLang="en-US" sz="3400" b="1" dirty="0" smtClean="0">
                <a:solidFill>
                  <a:srgbClr val="27508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altLang="en-US" sz="3400" b="1" dirty="0" err="1" smtClean="0">
                <a:solidFill>
                  <a:srgbClr val="275081"/>
                </a:solidFill>
                <a:latin typeface="Times New Roman" pitchFamily="18" charset="0"/>
                <a:cs typeface="Times New Roman" pitchFamily="18" charset="0"/>
              </a:rPr>
              <a:t>many</a:t>
            </a:r>
            <a:r>
              <a:rPr lang="de-DE" altLang="en-US" sz="3400" b="1" dirty="0" smtClean="0">
                <a:solidFill>
                  <a:srgbClr val="275081"/>
                </a:solidFill>
                <a:latin typeface="Times New Roman" pitchFamily="18" charset="0"/>
                <a:cs typeface="Times New Roman" pitchFamily="18" charset="0"/>
              </a:rPr>
              <a:t>-body </a:t>
            </a:r>
            <a:r>
              <a:rPr lang="de-DE" altLang="en-US" sz="3400" b="1" dirty="0" err="1" smtClean="0">
                <a:solidFill>
                  <a:srgbClr val="275081"/>
                </a:solidFill>
                <a:latin typeface="Times New Roman" pitchFamily="18" charset="0"/>
                <a:cs typeface="Times New Roman" pitchFamily="18" charset="0"/>
              </a:rPr>
              <a:t>systems</a:t>
            </a:r>
            <a:endParaRPr lang="de-DE" altLang="en-US" sz="3400" b="1" dirty="0" smtClean="0">
              <a:solidFill>
                <a:srgbClr val="27508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27212" y="4221088"/>
            <a:ext cx="8016875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CC0000"/>
                </a:solidFill>
              </a:rPr>
              <a:t>Instead of solving the many-body TDSE,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CC0000"/>
                </a:solidFill>
              </a:rPr>
              <a:t>c</a:t>
            </a:r>
            <a:r>
              <a:rPr lang="en-GB" altLang="en-US" sz="2400" b="1" dirty="0" smtClean="0">
                <a:solidFill>
                  <a:srgbClr val="CC0000"/>
                </a:solidFill>
              </a:rPr>
              <a:t>ombine OCT with TDDFT</a:t>
            </a:r>
          </a:p>
          <a:p>
            <a:pPr>
              <a:spcBef>
                <a:spcPct val="0"/>
              </a:spcBef>
              <a:buNone/>
            </a:pPr>
            <a:r>
              <a:rPr lang="en-GB" altLang="en-US" sz="2000" b="1" dirty="0" smtClean="0">
                <a:solidFill>
                  <a:srgbClr val="008000"/>
                </a:solidFill>
              </a:rPr>
              <a:t>A. Castro, J. </a:t>
            </a:r>
            <a:r>
              <a:rPr lang="en-GB" altLang="en-US" sz="2000" b="1" dirty="0" err="1" smtClean="0">
                <a:solidFill>
                  <a:srgbClr val="008000"/>
                </a:solidFill>
              </a:rPr>
              <a:t>Werschnik</a:t>
            </a:r>
            <a:r>
              <a:rPr lang="en-GB" altLang="en-US" sz="2000" b="1" dirty="0" smtClean="0">
                <a:solidFill>
                  <a:srgbClr val="008000"/>
                </a:solidFill>
              </a:rPr>
              <a:t>, E.K.U. Gross, PRL </a:t>
            </a:r>
            <a:r>
              <a:rPr lang="en-GB" altLang="en-US" sz="2000" b="1" u="sng" dirty="0" smtClean="0">
                <a:solidFill>
                  <a:srgbClr val="008000"/>
                </a:solidFill>
              </a:rPr>
              <a:t>109</a:t>
            </a:r>
            <a:r>
              <a:rPr lang="en-GB" altLang="en-US" sz="2000" b="1" dirty="0" smtClean="0">
                <a:solidFill>
                  <a:srgbClr val="008000"/>
                </a:solidFill>
              </a:rPr>
              <a:t>, 153603 (2012) </a:t>
            </a:r>
          </a:p>
          <a:p>
            <a:pPr marL="457200" indent="-457200">
              <a:spcBef>
                <a:spcPct val="0"/>
              </a:spcBef>
              <a:buFontTx/>
              <a:buAutoNum type="alphaUcPeriod"/>
            </a:pPr>
            <a:endParaRPr lang="en-GB" altLang="en-US" sz="2000" b="1" dirty="0">
              <a:solidFill>
                <a:srgbClr val="008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 u="sng" dirty="0" smtClean="0">
                <a:solidFill>
                  <a:srgbClr val="3333CC"/>
                </a:solidFill>
              </a:rPr>
              <a:t>Important</a:t>
            </a:r>
            <a:r>
              <a:rPr lang="en-GB" altLang="en-US" sz="2400" b="1" dirty="0" smtClean="0">
                <a:solidFill>
                  <a:srgbClr val="3333CC"/>
                </a:solidFill>
              </a:rPr>
              <a:t>: Control target must be formulated in terms of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 dirty="0" smtClean="0">
                <a:solidFill>
                  <a:srgbClr val="3333CC"/>
                </a:solidFill>
              </a:rPr>
              <a:t>the density!</a:t>
            </a:r>
          </a:p>
          <a:p>
            <a:pPr>
              <a:spcBef>
                <a:spcPct val="0"/>
              </a:spcBef>
              <a:buNone/>
            </a:pPr>
            <a:endParaRPr lang="en-GB" altLang="en-US" sz="2000" b="1" dirty="0">
              <a:solidFill>
                <a:srgbClr val="3333CC"/>
              </a:solidFill>
            </a:endParaRP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179512" y="4467150"/>
            <a:ext cx="609600" cy="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2209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2"/>
          <p:cNvSpPr>
            <a:spLocks noChangeArrowheads="1"/>
          </p:cNvSpPr>
          <p:nvPr/>
        </p:nvSpPr>
        <p:spPr bwMode="auto">
          <a:xfrm>
            <a:off x="1043608" y="304800"/>
            <a:ext cx="7170439" cy="1321668"/>
          </a:xfrm>
          <a:prstGeom prst="rect">
            <a:avLst/>
          </a:prstGeom>
          <a:solidFill>
            <a:srgbClr val="BEDFF4"/>
          </a:solidFill>
          <a:ln w="38100" algn="ctr">
            <a:solidFill>
              <a:srgbClr val="2F619D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691219" name="Text Box 19"/>
          <p:cNvSpPr txBox="1">
            <a:spLocks noChangeArrowheads="1"/>
          </p:cNvSpPr>
          <p:nvPr/>
        </p:nvSpPr>
        <p:spPr bwMode="auto">
          <a:xfrm>
            <a:off x="1547664" y="476672"/>
            <a:ext cx="632949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dirty="0" smtClean="0"/>
              <a:t>Optimal Control of Harmonic </a:t>
            </a:r>
            <a:r>
              <a:rPr lang="en-US" altLang="en-US" sz="2800" b="1" dirty="0"/>
              <a:t>Generation </a:t>
            </a:r>
            <a:endParaRPr lang="en-US" altLang="en-US" sz="2800" b="1" dirty="0" smtClean="0"/>
          </a:p>
          <a:p>
            <a:r>
              <a:rPr lang="en-US" altLang="en-US" sz="2800" b="1" dirty="0" smtClean="0"/>
              <a:t>                (example: Helium Atom)</a:t>
            </a:r>
            <a:endParaRPr lang="en-US" altLang="en-US" sz="2800" b="1" dirty="0"/>
          </a:p>
        </p:txBody>
      </p:sp>
      <p:grpSp>
        <p:nvGrpSpPr>
          <p:cNvPr id="15" name="Group 97"/>
          <p:cNvGrpSpPr>
            <a:grpSpLocks/>
          </p:cNvGrpSpPr>
          <p:nvPr/>
        </p:nvGrpSpPr>
        <p:grpSpPr bwMode="auto">
          <a:xfrm>
            <a:off x="1043608" y="2852936"/>
            <a:ext cx="1911350" cy="2293938"/>
            <a:chOff x="3928" y="2170"/>
            <a:chExt cx="1204" cy="1445"/>
          </a:xfrm>
        </p:grpSpPr>
        <p:sp>
          <p:nvSpPr>
            <p:cNvPr id="16" name="Line 78"/>
            <p:cNvSpPr>
              <a:spLocks noChangeShapeType="1"/>
            </p:cNvSpPr>
            <p:nvPr/>
          </p:nvSpPr>
          <p:spPr bwMode="auto">
            <a:xfrm flipV="1">
              <a:off x="4707" y="2170"/>
              <a:ext cx="0" cy="1445"/>
            </a:xfrm>
            <a:prstGeom prst="line">
              <a:avLst/>
            </a:prstGeom>
            <a:noFill/>
            <a:ln w="38100">
              <a:solidFill>
                <a:srgbClr val="009900"/>
              </a:solidFill>
              <a:round/>
              <a:headEnd type="triangle" w="sm" len="med"/>
              <a:tailEnd type="non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79"/>
            <p:cNvSpPr>
              <a:spLocks noChangeShapeType="1"/>
            </p:cNvSpPr>
            <p:nvPr/>
          </p:nvSpPr>
          <p:spPr bwMode="auto">
            <a:xfrm>
              <a:off x="3939" y="2170"/>
              <a:ext cx="1017" cy="0"/>
            </a:xfrm>
            <a:prstGeom prst="line">
              <a:avLst/>
            </a:prstGeom>
            <a:noFill/>
            <a:ln w="5715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81"/>
            <p:cNvSpPr>
              <a:spLocks noChangeShapeType="1"/>
            </p:cNvSpPr>
            <p:nvPr/>
          </p:nvSpPr>
          <p:spPr bwMode="auto">
            <a:xfrm flipV="1">
              <a:off x="4287" y="3310"/>
              <a:ext cx="0" cy="288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82"/>
            <p:cNvSpPr>
              <a:spLocks noChangeShapeType="1"/>
            </p:cNvSpPr>
            <p:nvPr/>
          </p:nvSpPr>
          <p:spPr bwMode="auto">
            <a:xfrm flipV="1">
              <a:off x="4287" y="3027"/>
              <a:ext cx="0" cy="345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83"/>
            <p:cNvSpPr>
              <a:spLocks noChangeShapeType="1"/>
            </p:cNvSpPr>
            <p:nvPr/>
          </p:nvSpPr>
          <p:spPr bwMode="auto">
            <a:xfrm flipV="1">
              <a:off x="4287" y="2745"/>
              <a:ext cx="0" cy="345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84"/>
            <p:cNvSpPr>
              <a:spLocks noChangeShapeType="1"/>
            </p:cNvSpPr>
            <p:nvPr/>
          </p:nvSpPr>
          <p:spPr bwMode="auto">
            <a:xfrm flipV="1">
              <a:off x="4287" y="2462"/>
              <a:ext cx="0" cy="345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88"/>
            <p:cNvSpPr>
              <a:spLocks noChangeShapeType="1"/>
            </p:cNvSpPr>
            <p:nvPr/>
          </p:nvSpPr>
          <p:spPr bwMode="auto">
            <a:xfrm flipV="1">
              <a:off x="4287" y="2180"/>
              <a:ext cx="0" cy="345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89"/>
            <p:cNvSpPr>
              <a:spLocks noChangeShapeType="1"/>
            </p:cNvSpPr>
            <p:nvPr/>
          </p:nvSpPr>
          <p:spPr bwMode="auto">
            <a:xfrm>
              <a:off x="3939" y="3606"/>
              <a:ext cx="1017" cy="0"/>
            </a:xfrm>
            <a:prstGeom prst="line">
              <a:avLst/>
            </a:prstGeom>
            <a:noFill/>
            <a:ln w="5715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4" name="Object 1024"/>
            <p:cNvGraphicFramePr>
              <a:graphicFrameLocks noChangeAspect="1"/>
            </p:cNvGraphicFramePr>
            <p:nvPr/>
          </p:nvGraphicFramePr>
          <p:xfrm>
            <a:off x="3934" y="3339"/>
            <a:ext cx="299" cy="2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2846" name="Equation" r:id="rId3" imgW="228402" imgH="177646" progId="Equation.DSMT4">
                    <p:embed/>
                  </p:oleObj>
                </mc:Choice>
                <mc:Fallback>
                  <p:oleObj name="Equation" r:id="rId3" imgW="228402" imgH="177646" progId="Equation.DSMT4">
                    <p:embed/>
                    <p:pic>
                      <p:nvPicPr>
                        <p:cNvPr id="24" name="Object 10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34" y="3339"/>
                          <a:ext cx="299" cy="2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1025"/>
            <p:cNvGraphicFramePr>
              <a:graphicFrameLocks noChangeAspect="1"/>
            </p:cNvGraphicFramePr>
            <p:nvPr/>
          </p:nvGraphicFramePr>
          <p:xfrm>
            <a:off x="3934" y="3087"/>
            <a:ext cx="299" cy="2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2847" name="Equation" r:id="rId5" imgW="228402" imgH="177646" progId="Equation.DSMT4">
                    <p:embed/>
                  </p:oleObj>
                </mc:Choice>
                <mc:Fallback>
                  <p:oleObj name="Equation" r:id="rId5" imgW="228402" imgH="177646" progId="Equation.DSMT4">
                    <p:embed/>
                    <p:pic>
                      <p:nvPicPr>
                        <p:cNvPr id="25" name="Object 10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34" y="3087"/>
                          <a:ext cx="299" cy="2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1026"/>
            <p:cNvGraphicFramePr>
              <a:graphicFrameLocks noChangeAspect="1"/>
            </p:cNvGraphicFramePr>
            <p:nvPr/>
          </p:nvGraphicFramePr>
          <p:xfrm>
            <a:off x="3928" y="2811"/>
            <a:ext cx="299" cy="2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2848" name="Equation" r:id="rId7" imgW="228402" imgH="177646" progId="Equation.DSMT4">
                    <p:embed/>
                  </p:oleObj>
                </mc:Choice>
                <mc:Fallback>
                  <p:oleObj name="Equation" r:id="rId7" imgW="228402" imgH="177646" progId="Equation.DSMT4">
                    <p:embed/>
                    <p:pic>
                      <p:nvPicPr>
                        <p:cNvPr id="26" name="Object 10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28" y="2811"/>
                          <a:ext cx="299" cy="2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ct 1027"/>
            <p:cNvGraphicFramePr>
              <a:graphicFrameLocks noChangeAspect="1"/>
            </p:cNvGraphicFramePr>
            <p:nvPr/>
          </p:nvGraphicFramePr>
          <p:xfrm>
            <a:off x="3928" y="2511"/>
            <a:ext cx="299" cy="2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2849" name="Equation" r:id="rId9" imgW="228402" imgH="177646" progId="Equation.DSMT4">
                    <p:embed/>
                  </p:oleObj>
                </mc:Choice>
                <mc:Fallback>
                  <p:oleObj name="Equation" r:id="rId9" imgW="228402" imgH="177646" progId="Equation.DSMT4">
                    <p:embed/>
                    <p:pic>
                      <p:nvPicPr>
                        <p:cNvPr id="27" name="Object 10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28" y="2511"/>
                          <a:ext cx="299" cy="2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1028"/>
            <p:cNvGraphicFramePr>
              <a:graphicFrameLocks noChangeAspect="1"/>
            </p:cNvGraphicFramePr>
            <p:nvPr/>
          </p:nvGraphicFramePr>
          <p:xfrm>
            <a:off x="3928" y="2223"/>
            <a:ext cx="299" cy="2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2850" name="Equation" r:id="rId11" imgW="228402" imgH="177646" progId="Equation.DSMT4">
                    <p:embed/>
                  </p:oleObj>
                </mc:Choice>
                <mc:Fallback>
                  <p:oleObj name="Equation" r:id="rId11" imgW="228402" imgH="177646" progId="Equation.DSMT4">
                    <p:embed/>
                    <p:pic>
                      <p:nvPicPr>
                        <p:cNvPr id="28" name="Object 10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28" y="2223"/>
                          <a:ext cx="299" cy="23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" name="Object 1029"/>
            <p:cNvGraphicFramePr>
              <a:graphicFrameLocks noChangeAspect="1"/>
            </p:cNvGraphicFramePr>
            <p:nvPr/>
          </p:nvGraphicFramePr>
          <p:xfrm>
            <a:off x="4750" y="2807"/>
            <a:ext cx="382" cy="2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2851" name="Equation" r:id="rId13" imgW="291847" imgH="177646" progId="Equation.DSMT4">
                    <p:embed/>
                  </p:oleObj>
                </mc:Choice>
                <mc:Fallback>
                  <p:oleObj name="Equation" r:id="rId13" imgW="291847" imgH="177646" progId="Equation.DSMT4">
                    <p:embed/>
                    <p:pic>
                      <p:nvPicPr>
                        <p:cNvPr id="29" name="Object 10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50" y="2807"/>
                          <a:ext cx="382" cy="23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0" name="Group 75"/>
          <p:cNvGrpSpPr>
            <a:grpSpLocks/>
          </p:cNvGrpSpPr>
          <p:nvPr/>
        </p:nvGrpSpPr>
        <p:grpSpPr bwMode="auto">
          <a:xfrm>
            <a:off x="4211960" y="2636912"/>
            <a:ext cx="4243387" cy="2678113"/>
            <a:chOff x="831" y="2441"/>
            <a:chExt cx="2673" cy="1687"/>
          </a:xfrm>
        </p:grpSpPr>
        <p:sp>
          <p:nvSpPr>
            <p:cNvPr id="31" name="Line 25"/>
            <p:cNvSpPr>
              <a:spLocks noChangeShapeType="1"/>
            </p:cNvSpPr>
            <p:nvPr/>
          </p:nvSpPr>
          <p:spPr bwMode="auto">
            <a:xfrm flipV="1">
              <a:off x="1168" y="3017"/>
              <a:ext cx="0" cy="99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26"/>
            <p:cNvSpPr>
              <a:spLocks noChangeShapeType="1"/>
            </p:cNvSpPr>
            <p:nvPr/>
          </p:nvSpPr>
          <p:spPr bwMode="auto">
            <a:xfrm flipV="1">
              <a:off x="1264" y="3137"/>
              <a:ext cx="0" cy="86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27"/>
            <p:cNvSpPr>
              <a:spLocks noChangeShapeType="1"/>
            </p:cNvSpPr>
            <p:nvPr/>
          </p:nvSpPr>
          <p:spPr bwMode="auto">
            <a:xfrm flipV="1">
              <a:off x="1360" y="3213"/>
              <a:ext cx="0" cy="79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28"/>
            <p:cNvSpPr>
              <a:spLocks noChangeShapeType="1"/>
            </p:cNvSpPr>
            <p:nvPr/>
          </p:nvSpPr>
          <p:spPr bwMode="auto">
            <a:xfrm flipV="1">
              <a:off x="1456" y="3281"/>
              <a:ext cx="0" cy="72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29"/>
            <p:cNvSpPr>
              <a:spLocks noChangeShapeType="1"/>
            </p:cNvSpPr>
            <p:nvPr/>
          </p:nvSpPr>
          <p:spPr bwMode="auto">
            <a:xfrm flipV="1">
              <a:off x="1552" y="3329"/>
              <a:ext cx="0" cy="679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30"/>
            <p:cNvSpPr>
              <a:spLocks noChangeShapeType="1"/>
            </p:cNvSpPr>
            <p:nvPr/>
          </p:nvSpPr>
          <p:spPr bwMode="auto">
            <a:xfrm flipV="1">
              <a:off x="1648" y="3363"/>
              <a:ext cx="0" cy="63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31"/>
            <p:cNvSpPr>
              <a:spLocks noChangeShapeType="1"/>
            </p:cNvSpPr>
            <p:nvPr/>
          </p:nvSpPr>
          <p:spPr bwMode="auto">
            <a:xfrm flipV="1">
              <a:off x="1744" y="3386"/>
              <a:ext cx="0" cy="61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Line 32"/>
            <p:cNvSpPr>
              <a:spLocks noChangeShapeType="1"/>
            </p:cNvSpPr>
            <p:nvPr/>
          </p:nvSpPr>
          <p:spPr bwMode="auto">
            <a:xfrm flipV="1">
              <a:off x="1840" y="3414"/>
              <a:ext cx="0" cy="58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Line 33"/>
            <p:cNvSpPr>
              <a:spLocks noChangeShapeType="1"/>
            </p:cNvSpPr>
            <p:nvPr/>
          </p:nvSpPr>
          <p:spPr bwMode="auto">
            <a:xfrm flipV="1">
              <a:off x="1936" y="3425"/>
              <a:ext cx="0" cy="57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Line 34"/>
            <p:cNvSpPr>
              <a:spLocks noChangeShapeType="1"/>
            </p:cNvSpPr>
            <p:nvPr/>
          </p:nvSpPr>
          <p:spPr bwMode="auto">
            <a:xfrm flipV="1">
              <a:off x="2032" y="3425"/>
              <a:ext cx="0" cy="57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Line 35"/>
            <p:cNvSpPr>
              <a:spLocks noChangeShapeType="1"/>
            </p:cNvSpPr>
            <p:nvPr/>
          </p:nvSpPr>
          <p:spPr bwMode="auto">
            <a:xfrm flipV="1">
              <a:off x="2128" y="3430"/>
              <a:ext cx="0" cy="57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Line 36"/>
            <p:cNvSpPr>
              <a:spLocks noChangeShapeType="1"/>
            </p:cNvSpPr>
            <p:nvPr/>
          </p:nvSpPr>
          <p:spPr bwMode="auto">
            <a:xfrm flipV="1">
              <a:off x="2224" y="3436"/>
              <a:ext cx="0" cy="57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Line 37"/>
            <p:cNvSpPr>
              <a:spLocks noChangeShapeType="1"/>
            </p:cNvSpPr>
            <p:nvPr/>
          </p:nvSpPr>
          <p:spPr bwMode="auto">
            <a:xfrm flipV="1">
              <a:off x="2320" y="3436"/>
              <a:ext cx="0" cy="57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Line 38"/>
            <p:cNvSpPr>
              <a:spLocks noChangeShapeType="1"/>
            </p:cNvSpPr>
            <p:nvPr/>
          </p:nvSpPr>
          <p:spPr bwMode="auto">
            <a:xfrm flipV="1">
              <a:off x="2416" y="3441"/>
              <a:ext cx="0" cy="56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Line 39"/>
            <p:cNvSpPr>
              <a:spLocks noChangeShapeType="1"/>
            </p:cNvSpPr>
            <p:nvPr/>
          </p:nvSpPr>
          <p:spPr bwMode="auto">
            <a:xfrm flipV="1">
              <a:off x="2512" y="3459"/>
              <a:ext cx="0" cy="55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Line 40"/>
            <p:cNvSpPr>
              <a:spLocks noChangeShapeType="1"/>
            </p:cNvSpPr>
            <p:nvPr/>
          </p:nvSpPr>
          <p:spPr bwMode="auto">
            <a:xfrm flipV="1">
              <a:off x="2608" y="3459"/>
              <a:ext cx="0" cy="55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Line 41"/>
            <p:cNvSpPr>
              <a:spLocks noChangeShapeType="1"/>
            </p:cNvSpPr>
            <p:nvPr/>
          </p:nvSpPr>
          <p:spPr bwMode="auto">
            <a:xfrm flipV="1">
              <a:off x="2704" y="3473"/>
              <a:ext cx="0" cy="53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Line 42"/>
            <p:cNvSpPr>
              <a:spLocks noChangeShapeType="1"/>
            </p:cNvSpPr>
            <p:nvPr/>
          </p:nvSpPr>
          <p:spPr bwMode="auto">
            <a:xfrm flipV="1">
              <a:off x="2800" y="3493"/>
              <a:ext cx="0" cy="51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Line 43"/>
            <p:cNvSpPr>
              <a:spLocks noChangeShapeType="1"/>
            </p:cNvSpPr>
            <p:nvPr/>
          </p:nvSpPr>
          <p:spPr bwMode="auto">
            <a:xfrm flipV="1">
              <a:off x="2896" y="3510"/>
              <a:ext cx="0" cy="49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0" name="Group 48"/>
            <p:cNvGrpSpPr>
              <a:grpSpLocks/>
            </p:cNvGrpSpPr>
            <p:nvPr/>
          </p:nvGrpSpPr>
          <p:grpSpPr bwMode="auto">
            <a:xfrm>
              <a:off x="1068" y="2441"/>
              <a:ext cx="2250" cy="1572"/>
              <a:chOff x="1244" y="2136"/>
              <a:chExt cx="2250" cy="1572"/>
            </a:xfrm>
          </p:grpSpPr>
          <p:sp>
            <p:nvSpPr>
              <p:cNvPr id="56" name="Line 46"/>
              <p:cNvSpPr>
                <a:spLocks noChangeShapeType="1"/>
              </p:cNvSpPr>
              <p:nvPr/>
            </p:nvSpPr>
            <p:spPr bwMode="auto">
              <a:xfrm>
                <a:off x="1248" y="3708"/>
                <a:ext cx="224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Line 47"/>
              <p:cNvSpPr>
                <a:spLocks noChangeShapeType="1"/>
              </p:cNvSpPr>
              <p:nvPr/>
            </p:nvSpPr>
            <p:spPr bwMode="auto">
              <a:xfrm rot="-5400000">
                <a:off x="466" y="2914"/>
                <a:ext cx="155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1" name="Text Box 52"/>
            <p:cNvSpPr txBox="1">
              <a:spLocks noChangeArrowheads="1"/>
            </p:cNvSpPr>
            <p:nvPr/>
          </p:nvSpPr>
          <p:spPr bwMode="auto">
            <a:xfrm rot="-5400000">
              <a:off x="497" y="3063"/>
              <a:ext cx="9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1800"/>
                <a:t>log(Intensity)</a:t>
              </a:r>
            </a:p>
          </p:txBody>
        </p:sp>
        <p:sp>
          <p:nvSpPr>
            <p:cNvPr id="52" name="Text Box 53"/>
            <p:cNvSpPr txBox="1">
              <a:spLocks noChangeArrowheads="1"/>
            </p:cNvSpPr>
            <p:nvPr/>
          </p:nvSpPr>
          <p:spPr bwMode="auto">
            <a:xfrm>
              <a:off x="3352" y="3898"/>
              <a:ext cx="152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2400">
                  <a:sym typeface="Symbol" panose="05050102010706020507" pitchFamily="18" charset="2"/>
                </a:rPr>
                <a:t></a:t>
              </a:r>
              <a:endParaRPr lang="en-GB" altLang="en-US" sz="2400"/>
            </a:p>
          </p:txBody>
        </p:sp>
        <p:sp>
          <p:nvSpPr>
            <p:cNvPr id="53" name="Line 56"/>
            <p:cNvSpPr>
              <a:spLocks noChangeShapeType="1"/>
            </p:cNvSpPr>
            <p:nvPr/>
          </p:nvSpPr>
          <p:spPr bwMode="auto">
            <a:xfrm>
              <a:off x="2592" y="3024"/>
              <a:ext cx="288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54" name="Object 1030"/>
            <p:cNvGraphicFramePr>
              <a:graphicFrameLocks noChangeAspect="1"/>
            </p:cNvGraphicFramePr>
            <p:nvPr/>
          </p:nvGraphicFramePr>
          <p:xfrm>
            <a:off x="2153" y="2733"/>
            <a:ext cx="822" cy="2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2852" name="Equation" r:id="rId15" imgW="748975" imgH="241195" progId="Equation.DSMT4">
                    <p:embed/>
                  </p:oleObj>
                </mc:Choice>
                <mc:Fallback>
                  <p:oleObj name="Equation" r:id="rId15" imgW="748975" imgH="241195" progId="Equation.DSMT4">
                    <p:embed/>
                    <p:pic>
                      <p:nvPicPr>
                        <p:cNvPr id="54" name="Object 10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53" y="2733"/>
                          <a:ext cx="822" cy="26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>
                          <a:outerShdw dist="45791" dir="3378596" algn="ctr" rotWithShape="0">
                            <a:srgbClr val="808080"/>
                          </a:outerShdw>
                        </a:effec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5" name="Line 74"/>
            <p:cNvSpPr>
              <a:spLocks noChangeShapeType="1"/>
            </p:cNvSpPr>
            <p:nvPr/>
          </p:nvSpPr>
          <p:spPr bwMode="auto">
            <a:xfrm flipV="1">
              <a:off x="2992" y="3639"/>
              <a:ext cx="0" cy="37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3207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27720" y="332656"/>
            <a:ext cx="8364538" cy="838200"/>
          </a:xfrm>
          <a:prstGeom prst="rect">
            <a:avLst/>
          </a:prstGeom>
          <a:solidFill>
            <a:srgbClr val="BEDFF4"/>
          </a:solidFill>
          <a:ln w="38100" algn="ctr">
            <a:solidFill>
              <a:srgbClr val="2F619D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08695" y="492994"/>
            <a:ext cx="8001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275081"/>
                </a:solidFill>
                <a:latin typeface="Times New Roman" pitchFamily="18" charset="0"/>
                <a:cs typeface="Times New Roman" pitchFamily="18" charset="0"/>
              </a:rPr>
              <a:t>Enhancement of a single harmonic peak</a:t>
            </a:r>
            <a:endParaRPr lang="de-DE" altLang="en-US" sz="3400" b="1">
              <a:solidFill>
                <a:srgbClr val="27508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51520" y="1845544"/>
            <a:ext cx="25908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u="sng">
                <a:solidFill>
                  <a:srgbClr val="24215B"/>
                </a:solidFill>
              </a:rPr>
              <a:t>Harmonic Spectrum</a:t>
            </a:r>
            <a:r>
              <a:rPr lang="en-US" altLang="en-US" sz="2000">
                <a:solidFill>
                  <a:srgbClr val="24215B"/>
                </a:solidFill>
              </a:rPr>
              <a:t>:</a:t>
            </a:r>
          </a:p>
        </p:txBody>
      </p:sp>
      <p:graphicFrame>
        <p:nvGraphicFramePr>
          <p:cNvPr id="5" name="Object 6"/>
          <p:cNvGraphicFramePr>
            <a:graphicFrameLocks noChangeAspect="1"/>
          </p:cNvGraphicFramePr>
          <p:nvPr>
            <p:extLst/>
          </p:nvPr>
        </p:nvGraphicFramePr>
        <p:xfrm>
          <a:off x="1673920" y="2339256"/>
          <a:ext cx="4394200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50" name="Equation" r:id="rId3" imgW="2197100" imgH="558800" progId="Equation.DSMT4">
                  <p:embed/>
                </p:oleObj>
              </mc:Choice>
              <mc:Fallback>
                <p:oleObj name="Equation" r:id="rId3" imgW="2197100" imgH="558800" progId="Equation.DSMT4">
                  <p:embed/>
                  <p:pic>
                    <p:nvPicPr>
                      <p:cNvPr id="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3920" y="2339256"/>
                        <a:ext cx="4394200" cy="111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03920" y="4515719"/>
            <a:ext cx="8610600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u="sng">
                <a:solidFill>
                  <a:srgbClr val="CC0000"/>
                </a:solidFill>
              </a:rPr>
              <a:t>Maximize: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CC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CC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CC0000"/>
                </a:solidFill>
              </a:rPr>
              <a:t>To maximize, e.g.,  the 7</a:t>
            </a:r>
            <a:r>
              <a:rPr lang="en-US" altLang="en-US" sz="2000" baseline="30000">
                <a:solidFill>
                  <a:srgbClr val="CC0000"/>
                </a:solidFill>
              </a:rPr>
              <a:t>th</a:t>
            </a:r>
            <a:r>
              <a:rPr lang="en-US" altLang="en-US" sz="2000">
                <a:solidFill>
                  <a:srgbClr val="CC0000"/>
                </a:solidFill>
              </a:rPr>
              <a:t> harmonic of </a:t>
            </a:r>
            <a:r>
              <a:rPr lang="el-GR" altLang="en-US" sz="2000">
                <a:solidFill>
                  <a:srgbClr val="CC0000"/>
                </a:solidFill>
                <a:cs typeface="Times New Roman" pitchFamily="18" charset="0"/>
              </a:rPr>
              <a:t>ω</a:t>
            </a:r>
            <a:r>
              <a:rPr lang="de-DE" altLang="en-US" sz="2000" baseline="-25000">
                <a:solidFill>
                  <a:srgbClr val="CC0000"/>
                </a:solidFill>
                <a:cs typeface="Times New Roman" pitchFamily="18" charset="0"/>
              </a:rPr>
              <a:t>0</a:t>
            </a:r>
            <a:r>
              <a:rPr lang="de-DE" altLang="en-US" sz="2000">
                <a:solidFill>
                  <a:srgbClr val="CC0000"/>
                </a:solidFill>
                <a:cs typeface="Times New Roman" pitchFamily="18" charset="0"/>
              </a:rPr>
              <a:t> </a:t>
            </a:r>
            <a:r>
              <a:rPr lang="en-US" altLang="en-US" sz="2000">
                <a:solidFill>
                  <a:srgbClr val="CC0000"/>
                </a:solidFill>
              </a:rPr>
              <a:t>, choose coefficients as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l-GR" altLang="en-US" sz="2000">
                <a:solidFill>
                  <a:srgbClr val="CC0000"/>
                </a:solidFill>
                <a:cs typeface="Times New Roman" pitchFamily="18" charset="0"/>
              </a:rPr>
              <a:t>α</a:t>
            </a:r>
            <a:r>
              <a:rPr lang="de-DE" altLang="en-US" sz="2000" baseline="-25000">
                <a:solidFill>
                  <a:srgbClr val="CC0000"/>
                </a:solidFill>
                <a:cs typeface="Times New Roman" pitchFamily="18" charset="0"/>
              </a:rPr>
              <a:t>7</a:t>
            </a:r>
            <a:r>
              <a:rPr lang="de-DE" altLang="en-US" sz="2000">
                <a:solidFill>
                  <a:srgbClr val="CC0000"/>
                </a:solidFill>
                <a:cs typeface="Times New Roman" pitchFamily="18" charset="0"/>
              </a:rPr>
              <a:t>= 4,    </a:t>
            </a:r>
            <a:r>
              <a:rPr lang="el-GR" altLang="en-US" sz="2000">
                <a:solidFill>
                  <a:srgbClr val="CC0000"/>
                </a:solidFill>
                <a:cs typeface="Times New Roman" pitchFamily="18" charset="0"/>
              </a:rPr>
              <a:t>α</a:t>
            </a:r>
            <a:r>
              <a:rPr lang="de-DE" altLang="en-US" sz="2000" baseline="-25000">
                <a:solidFill>
                  <a:srgbClr val="CC0000"/>
                </a:solidFill>
                <a:cs typeface="Times New Roman" pitchFamily="18" charset="0"/>
              </a:rPr>
              <a:t>3 </a:t>
            </a:r>
            <a:r>
              <a:rPr lang="de-DE" altLang="en-US" sz="2000">
                <a:solidFill>
                  <a:srgbClr val="CC0000"/>
                </a:solidFill>
                <a:cs typeface="Times New Roman" pitchFamily="18" charset="0"/>
              </a:rPr>
              <a:t>=</a:t>
            </a:r>
            <a:r>
              <a:rPr lang="de-DE" altLang="en-US" sz="2000" baseline="-25000">
                <a:solidFill>
                  <a:srgbClr val="CC0000"/>
                </a:solidFill>
                <a:cs typeface="Times New Roman" pitchFamily="18" charset="0"/>
              </a:rPr>
              <a:t> </a:t>
            </a:r>
            <a:r>
              <a:rPr lang="de-DE" altLang="en-US" sz="2000">
                <a:solidFill>
                  <a:srgbClr val="CC0000"/>
                </a:solidFill>
                <a:cs typeface="Times New Roman" pitchFamily="18" charset="0"/>
              </a:rPr>
              <a:t> </a:t>
            </a:r>
            <a:r>
              <a:rPr lang="el-GR" altLang="en-US" sz="2000">
                <a:solidFill>
                  <a:srgbClr val="CC0000"/>
                </a:solidFill>
                <a:cs typeface="Times New Roman" pitchFamily="18" charset="0"/>
              </a:rPr>
              <a:t>α</a:t>
            </a:r>
            <a:r>
              <a:rPr lang="de-DE" altLang="en-US" sz="2000" baseline="-25000">
                <a:solidFill>
                  <a:srgbClr val="CC0000"/>
                </a:solidFill>
                <a:cs typeface="Times New Roman" pitchFamily="18" charset="0"/>
              </a:rPr>
              <a:t>5</a:t>
            </a:r>
            <a:r>
              <a:rPr lang="de-DE" altLang="en-US" sz="2000">
                <a:solidFill>
                  <a:srgbClr val="CC0000"/>
                </a:solidFill>
                <a:cs typeface="Times New Roman" pitchFamily="18" charset="0"/>
              </a:rPr>
              <a:t> = </a:t>
            </a:r>
            <a:r>
              <a:rPr lang="el-GR" altLang="en-US" sz="2000">
                <a:solidFill>
                  <a:srgbClr val="CC0000"/>
                </a:solidFill>
                <a:cs typeface="Times New Roman" pitchFamily="18" charset="0"/>
              </a:rPr>
              <a:t>α</a:t>
            </a:r>
            <a:r>
              <a:rPr lang="de-DE" altLang="en-US" sz="2000" baseline="-25000">
                <a:solidFill>
                  <a:srgbClr val="CC0000"/>
                </a:solidFill>
                <a:cs typeface="Times New Roman" pitchFamily="18" charset="0"/>
              </a:rPr>
              <a:t>9 </a:t>
            </a:r>
            <a:r>
              <a:rPr lang="de-DE" altLang="en-US" sz="2000">
                <a:solidFill>
                  <a:srgbClr val="CC0000"/>
                </a:solidFill>
                <a:cs typeface="Times New Roman" pitchFamily="18" charset="0"/>
              </a:rPr>
              <a:t>= </a:t>
            </a:r>
            <a:r>
              <a:rPr lang="el-GR" altLang="en-US" sz="2000">
                <a:solidFill>
                  <a:srgbClr val="CC0000"/>
                </a:solidFill>
                <a:cs typeface="Times New Roman" pitchFamily="18" charset="0"/>
              </a:rPr>
              <a:t>α</a:t>
            </a:r>
            <a:r>
              <a:rPr lang="de-DE" altLang="en-US" sz="2000" baseline="-25000">
                <a:solidFill>
                  <a:srgbClr val="CC0000"/>
                </a:solidFill>
                <a:cs typeface="Times New Roman" pitchFamily="18" charset="0"/>
              </a:rPr>
              <a:t>11</a:t>
            </a:r>
            <a:r>
              <a:rPr lang="de-DE" altLang="en-US" sz="2000">
                <a:solidFill>
                  <a:srgbClr val="CC0000"/>
                </a:solidFill>
                <a:cs typeface="Times New Roman" pitchFamily="18" charset="0"/>
              </a:rPr>
              <a:t> = -1</a:t>
            </a:r>
            <a:endParaRPr lang="el-GR" altLang="en-US" sz="2000">
              <a:solidFill>
                <a:srgbClr val="CC0000"/>
              </a:solidFill>
              <a:cs typeface="Times New Roman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CC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2000" baseline="-25000">
              <a:solidFill>
                <a:srgbClr val="CC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2000" baseline="-25000">
              <a:solidFill>
                <a:srgbClr val="CC0000"/>
              </a:solidFill>
            </a:endParaRPr>
          </a:p>
        </p:txBody>
      </p:sp>
      <p:graphicFrame>
        <p:nvGraphicFramePr>
          <p:cNvPr id="7" name="Object 1"/>
          <p:cNvGraphicFramePr>
            <a:graphicFrameLocks noChangeAspect="1"/>
          </p:cNvGraphicFramePr>
          <p:nvPr>
            <p:extLst/>
          </p:nvPr>
        </p:nvGraphicFramePr>
        <p:xfrm>
          <a:off x="2048570" y="4412531"/>
          <a:ext cx="3819525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51" name="Equation" r:id="rId5" imgW="1688367" imgH="342751" progId="Equation.DSMT4">
                  <p:embed/>
                </p:oleObj>
              </mc:Choice>
              <mc:Fallback>
                <p:oleObj name="Equation" r:id="rId5" imgW="1688367" imgH="342751" progId="Equation.DSMT4">
                  <p:embed/>
                  <p:pic>
                    <p:nvPicPr>
                      <p:cNvPr id="7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8570" y="4412531"/>
                        <a:ext cx="3819525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883430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116013" y="2060575"/>
          <a:ext cx="5543550" cy="1128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74" name="Equation" r:id="rId3" imgW="2120900" imgH="431800" progId="Equation.DSMT4">
                  <p:embed/>
                </p:oleObj>
              </mc:Choice>
              <mc:Fallback>
                <p:oleObj name="Equation" r:id="rId3" imgW="2120900" imgH="43180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2060575"/>
                        <a:ext cx="5543550" cy="1128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189038" y="4003675"/>
          <a:ext cx="4391025" cy="1296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75" name="Equation" r:id="rId5" imgW="1675673" imgH="495085" progId="Equation.DSMT4">
                  <p:embed/>
                </p:oleObj>
              </mc:Choice>
              <mc:Fallback>
                <p:oleObj name="Equation" r:id="rId5" imgW="1675673" imgH="495085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9038" y="4003675"/>
                        <a:ext cx="4391025" cy="1296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68313" y="836613"/>
            <a:ext cx="7699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u="sng"/>
              <a:t>Measure of enhancement</a:t>
            </a:r>
            <a:r>
              <a:rPr lang="en-US" altLang="en-US" sz="2400" b="1"/>
              <a:t>: Compare with reference pulse:</a:t>
            </a:r>
          </a:p>
        </p:txBody>
      </p:sp>
    </p:spTree>
    <p:extLst>
      <p:ext uri="{BB962C8B-B14F-4D97-AF65-F5344CB8AC3E}">
        <p14:creationId xmlns:p14="http://schemas.microsoft.com/office/powerpoint/2010/main" val="340883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590550"/>
            <a:ext cx="7475537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84275" y="115888"/>
            <a:ext cx="654050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u="sng"/>
              <a:t>Harmonic spectrum  of reference pulse for hydrogen atom</a:t>
            </a:r>
          </a:p>
        </p:txBody>
      </p:sp>
    </p:spTree>
    <p:extLst>
      <p:ext uri="{BB962C8B-B14F-4D97-AF65-F5344CB8AC3E}">
        <p14:creationId xmlns:p14="http://schemas.microsoft.com/office/powerpoint/2010/main" val="272053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82550"/>
            <a:ext cx="2792413" cy="669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971550" y="2165350"/>
            <a:ext cx="2524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u="sng"/>
              <a:t>Results for Hydrogen</a:t>
            </a: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755650" y="3284538"/>
            <a:ext cx="39090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8000"/>
                </a:solidFill>
              </a:rPr>
              <a:t>A. Castro, A. Rubio, </a:t>
            </a:r>
            <a:r>
              <a:rPr lang="en-US" altLang="en-US" sz="2000" b="1" dirty="0" err="1">
                <a:solidFill>
                  <a:srgbClr val="008000"/>
                </a:solidFill>
              </a:rPr>
              <a:t>E.K.U.Gross</a:t>
            </a:r>
            <a:r>
              <a:rPr lang="en-US" altLang="en-US" sz="2000" b="1" dirty="0" smtClean="0">
                <a:solidFill>
                  <a:srgbClr val="008000"/>
                </a:solidFill>
              </a:rPr>
              <a:t>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rgbClr val="008000"/>
                </a:solidFill>
              </a:rPr>
              <a:t>Eur. Phys. J. B 88, 191 (2015).</a:t>
            </a:r>
          </a:p>
        </p:txBody>
      </p:sp>
    </p:spTree>
    <p:extLst>
      <p:ext uri="{BB962C8B-B14F-4D97-AF65-F5344CB8AC3E}">
        <p14:creationId xmlns:p14="http://schemas.microsoft.com/office/powerpoint/2010/main" val="167464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96888"/>
            <a:ext cx="3398838" cy="586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11188" y="2236788"/>
            <a:ext cx="42370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u="sng"/>
              <a:t>Results for Helium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b="1" u="sng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/>
              <a:t>(Using TDDFT with EXX functional)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662917" y="4017258"/>
            <a:ext cx="39090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8000"/>
                </a:solidFill>
              </a:rPr>
              <a:t>A. Castro, A. Rubio, </a:t>
            </a:r>
            <a:r>
              <a:rPr lang="en-US" altLang="en-US" sz="2000" b="1" dirty="0" err="1">
                <a:solidFill>
                  <a:srgbClr val="008000"/>
                </a:solidFill>
              </a:rPr>
              <a:t>E.K.U.Gross</a:t>
            </a:r>
            <a:r>
              <a:rPr lang="en-US" altLang="en-US" sz="2000" b="1" dirty="0" smtClean="0">
                <a:solidFill>
                  <a:srgbClr val="008000"/>
                </a:solidFill>
              </a:rPr>
              <a:t>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rgbClr val="008000"/>
                </a:solidFill>
              </a:rPr>
              <a:t>Eur. Phys. J. B 88, 191 (2015).</a:t>
            </a:r>
          </a:p>
        </p:txBody>
      </p:sp>
    </p:spTree>
    <p:extLst>
      <p:ext uri="{BB962C8B-B14F-4D97-AF65-F5344CB8AC3E}">
        <p14:creationId xmlns:p14="http://schemas.microsoft.com/office/powerpoint/2010/main" val="379188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8" r="61333" b="34370"/>
          <a:stretch>
            <a:fillRect/>
          </a:stretch>
        </p:blipFill>
        <p:spPr bwMode="auto">
          <a:xfrm>
            <a:off x="-136203" y="381000"/>
            <a:ext cx="434816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997843" y="5085184"/>
            <a:ext cx="32861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>
                <a:latin typeface="Times New Roman" pitchFamily="18" charset="0"/>
              </a:rPr>
              <a:t>Lecture Notes in Physics </a:t>
            </a:r>
            <a:r>
              <a:rPr lang="en-GB" altLang="en-US" sz="2000" b="1" u="sng" dirty="0">
                <a:latin typeface="Times New Roman" pitchFamily="18" charset="0"/>
              </a:rPr>
              <a:t>706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>
                <a:latin typeface="Times New Roman" pitchFamily="18" charset="0"/>
              </a:rPr>
              <a:t>(</a:t>
            </a:r>
            <a:r>
              <a:rPr lang="en-GB" altLang="en-US" sz="2000" b="1" dirty="0" smtClean="0">
                <a:latin typeface="Times New Roman" pitchFamily="18" charset="0"/>
              </a:rPr>
              <a:t>Springer, 2006</a:t>
            </a:r>
            <a:r>
              <a:rPr lang="en-GB" altLang="en-US" sz="2000" b="1" dirty="0">
                <a:latin typeface="Times New Roman" pitchFamily="18" charset="0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620688"/>
            <a:ext cx="2816349" cy="4126519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102299" y="5085184"/>
            <a:ext cx="331231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>
                <a:latin typeface="Times New Roman" pitchFamily="18" charset="0"/>
              </a:rPr>
              <a:t>Lecture Notes in Physics </a:t>
            </a:r>
            <a:r>
              <a:rPr lang="en-GB" altLang="en-US" sz="2000" b="1" u="sng" dirty="0" smtClean="0">
                <a:latin typeface="Times New Roman" pitchFamily="18" charset="0"/>
              </a:rPr>
              <a:t>837</a:t>
            </a:r>
            <a:endParaRPr lang="en-GB" altLang="en-US" sz="2000" b="1" u="sng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>
                <a:latin typeface="Times New Roman" pitchFamily="18" charset="0"/>
              </a:rPr>
              <a:t>(Springer, </a:t>
            </a:r>
            <a:r>
              <a:rPr lang="en-GB" altLang="en-US" sz="2000" b="1" dirty="0" smtClean="0">
                <a:latin typeface="Times New Roman" pitchFamily="18" charset="0"/>
              </a:rPr>
              <a:t>2012)</a:t>
            </a:r>
            <a:endParaRPr lang="en-GB" altLang="en-US" sz="20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45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5207613"/>
              </p:ext>
            </p:extLst>
          </p:nvPr>
        </p:nvGraphicFramePr>
        <p:xfrm>
          <a:off x="176213" y="946579"/>
          <a:ext cx="5009412" cy="7542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43" name="Equation" r:id="rId3" imgW="2781000" imgH="419040" progId="Equation.DSMT4">
                  <p:embed/>
                </p:oleObj>
              </mc:Choice>
              <mc:Fallback>
                <p:oleObj name="Equation" r:id="rId3" imgW="2781000" imgH="419040" progId="Equation.DSMT4">
                  <p:embed/>
                  <p:pic>
                    <p:nvPicPr>
                      <p:cNvPr id="2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213" y="946579"/>
                        <a:ext cx="5009412" cy="7542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957263" y="1595438"/>
            <a:ext cx="27622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b="1"/>
              <a:t>equation of motion for j</a:t>
            </a: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3549650" y="1546225"/>
            <a:ext cx="169863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4" tIns="9144" rIns="9144" bIns="9144" anchor="ctr">
            <a:spAutoFit/>
          </a:bodyPr>
          <a:lstStyle/>
          <a:p>
            <a:pPr algn="ctr">
              <a:defRPr/>
            </a:pPr>
            <a:r>
              <a:rPr lang="en-US" altLang="en-US" sz="1200" b="1"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</a:t>
            </a:r>
            <a:endParaRPr lang="en-US" altLang="en-US" sz="12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" name="Rectangle 5"/>
          <p:cNvSpPr>
            <a:spLocks noChangeArrowheads="1"/>
          </p:cNvSpPr>
          <p:nvPr/>
        </p:nvSpPr>
        <p:spPr bwMode="auto">
          <a:xfrm>
            <a:off x="107950" y="836613"/>
            <a:ext cx="5111750" cy="1223962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5332413" y="1082675"/>
            <a:ext cx="593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b="1">
                <a:effectLst>
                  <a:outerShdw blurRad="38100" dist="38100" dir="2700000" algn="tl">
                    <a:srgbClr val="C0C0C0"/>
                  </a:outerShdw>
                </a:effectLst>
              </a:rPr>
              <a:t>and</a:t>
            </a:r>
          </a:p>
        </p:txBody>
      </p:sp>
      <p:grpSp>
        <p:nvGrpSpPr>
          <p:cNvPr id="32" name="Group 7"/>
          <p:cNvGrpSpPr>
            <a:grpSpLocks/>
          </p:cNvGrpSpPr>
          <p:nvPr/>
        </p:nvGrpSpPr>
        <p:grpSpPr bwMode="auto">
          <a:xfrm>
            <a:off x="5940425" y="764704"/>
            <a:ext cx="3044825" cy="1223962"/>
            <a:chOff x="2980" y="3430"/>
            <a:chExt cx="1760" cy="720"/>
          </a:xfrm>
        </p:grpSpPr>
        <p:sp>
          <p:nvSpPr>
            <p:cNvPr id="34" name="Text Box 9"/>
            <p:cNvSpPr txBox="1">
              <a:spLocks noChangeArrowheads="1"/>
            </p:cNvSpPr>
            <p:nvPr/>
          </p:nvSpPr>
          <p:spPr bwMode="auto">
            <a:xfrm>
              <a:off x="3257" y="3874"/>
              <a:ext cx="1324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1" dirty="0"/>
                <a:t>continuity equation</a:t>
              </a:r>
            </a:p>
          </p:txBody>
        </p:sp>
        <p:sp>
          <p:nvSpPr>
            <p:cNvPr id="35" name="Rectangle 10"/>
            <p:cNvSpPr>
              <a:spLocks noChangeArrowheads="1"/>
            </p:cNvSpPr>
            <p:nvPr/>
          </p:nvSpPr>
          <p:spPr bwMode="auto">
            <a:xfrm>
              <a:off x="2980" y="3430"/>
              <a:ext cx="1760" cy="720"/>
            </a:xfrm>
            <a:prstGeom prst="rect">
              <a:avLst/>
            </a:prstGeom>
            <a:noFill/>
            <a:ln w="38100">
              <a:solidFill>
                <a:srgbClr val="007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</p:grpSp>
      <p:sp>
        <p:nvSpPr>
          <p:cNvPr id="36" name="Text Box 11"/>
          <p:cNvSpPr txBox="1">
            <a:spLocks noChangeArrowheads="1"/>
          </p:cNvSpPr>
          <p:nvPr/>
        </p:nvSpPr>
        <p:spPr bwMode="auto">
          <a:xfrm>
            <a:off x="280973" y="2670468"/>
            <a:ext cx="55871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b="1" dirty="0"/>
              <a:t>to show </a:t>
            </a:r>
            <a:r>
              <a:rPr lang="en-US" altLang="en-US" sz="2000" b="1" dirty="0" smtClean="0"/>
              <a:t>that there exists an integer k&gt;0 such that </a:t>
            </a:r>
            <a:endParaRPr lang="en-US" altLang="en-US" sz="2000" b="1" dirty="0"/>
          </a:p>
        </p:txBody>
      </p:sp>
      <p:graphicFrame>
        <p:nvGraphicFramePr>
          <p:cNvPr id="38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6770894"/>
              </p:ext>
            </p:extLst>
          </p:nvPr>
        </p:nvGraphicFramePr>
        <p:xfrm>
          <a:off x="6545263" y="2463800"/>
          <a:ext cx="2014537" cy="85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44" name="Equation" r:id="rId5" imgW="1193760" imgH="507960" progId="Equation.DSMT4">
                  <p:embed/>
                </p:oleObj>
              </mc:Choice>
              <mc:Fallback>
                <p:oleObj name="Equation" r:id="rId5" imgW="1193760" imgH="507960" progId="Equation.DSMT4">
                  <p:embed/>
                  <p:pic>
                    <p:nvPicPr>
                      <p:cNvPr id="38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5263" y="2463800"/>
                        <a:ext cx="2014537" cy="855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 Box 14"/>
          <p:cNvSpPr txBox="1">
            <a:spLocks noChangeArrowheads="1"/>
          </p:cNvSpPr>
          <p:nvPr/>
        </p:nvSpPr>
        <p:spPr bwMode="auto">
          <a:xfrm>
            <a:off x="63500" y="260350"/>
            <a:ext cx="536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/>
              <a:t>use</a:t>
            </a:r>
          </a:p>
        </p:txBody>
      </p:sp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1015107" y="4797152"/>
            <a:ext cx="38449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  and 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’ 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will become different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    from each other infinitesimally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    later than t</a:t>
            </a:r>
            <a:r>
              <a:rPr lang="en-US" alt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0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 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" name="Group 16"/>
          <p:cNvGrpSpPr>
            <a:grpSpLocks/>
          </p:cNvGrpSpPr>
          <p:nvPr/>
        </p:nvGrpSpPr>
        <p:grpSpPr bwMode="auto">
          <a:xfrm>
            <a:off x="5165725" y="4214813"/>
            <a:ext cx="2790825" cy="2238375"/>
            <a:chOff x="2385" y="4700"/>
            <a:chExt cx="1912" cy="1458"/>
          </a:xfrm>
        </p:grpSpPr>
        <p:sp>
          <p:nvSpPr>
            <p:cNvPr id="42" name="Line 17"/>
            <p:cNvSpPr>
              <a:spLocks noChangeShapeType="1"/>
            </p:cNvSpPr>
            <p:nvPr/>
          </p:nvSpPr>
          <p:spPr bwMode="auto">
            <a:xfrm>
              <a:off x="2592" y="4944"/>
              <a:ext cx="0" cy="100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Line 18"/>
            <p:cNvSpPr>
              <a:spLocks noChangeShapeType="1"/>
            </p:cNvSpPr>
            <p:nvPr/>
          </p:nvSpPr>
          <p:spPr bwMode="auto">
            <a:xfrm>
              <a:off x="2544" y="5904"/>
              <a:ext cx="15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AutoShape 19"/>
            <p:cNvSpPr>
              <a:spLocks/>
            </p:cNvSpPr>
            <p:nvPr/>
          </p:nvSpPr>
          <p:spPr bwMode="auto">
            <a:xfrm>
              <a:off x="2976" y="5088"/>
              <a:ext cx="528" cy="624"/>
            </a:xfrm>
            <a:prstGeom prst="leftBrace">
              <a:avLst>
                <a:gd name="adj1" fmla="val 22537"/>
                <a:gd name="adj2" fmla="val 46472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  <p:sp>
          <p:nvSpPr>
            <p:cNvPr id="45" name="Oval 20"/>
            <p:cNvSpPr>
              <a:spLocks noChangeArrowheads="1"/>
            </p:cNvSpPr>
            <p:nvPr/>
          </p:nvSpPr>
          <p:spPr bwMode="auto">
            <a:xfrm>
              <a:off x="2976" y="5355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  <p:sp>
          <p:nvSpPr>
            <p:cNvPr id="46" name="Text Box 21"/>
            <p:cNvSpPr txBox="1">
              <a:spLocks noChangeArrowheads="1"/>
            </p:cNvSpPr>
            <p:nvPr/>
          </p:nvSpPr>
          <p:spPr bwMode="auto">
            <a:xfrm>
              <a:off x="3486" y="4959"/>
              <a:ext cx="452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ym typeface="Symbol" pitchFamily="18" charset="2"/>
                </a:rPr>
                <a:t>’(t)</a:t>
              </a:r>
              <a:endParaRPr lang="en-US" altLang="en-US" sz="2000" b="1"/>
            </a:p>
          </p:txBody>
        </p:sp>
        <p:sp>
          <p:nvSpPr>
            <p:cNvPr id="47" name="Text Box 22"/>
            <p:cNvSpPr txBox="1">
              <a:spLocks noChangeArrowheads="1"/>
            </p:cNvSpPr>
            <p:nvPr/>
          </p:nvSpPr>
          <p:spPr bwMode="auto">
            <a:xfrm>
              <a:off x="3488" y="5554"/>
              <a:ext cx="395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ym typeface="Symbol" pitchFamily="18" charset="2"/>
                </a:rPr>
                <a:t>(t)</a:t>
              </a:r>
              <a:endParaRPr lang="en-US" altLang="en-US" sz="2000" b="1"/>
            </a:p>
          </p:txBody>
        </p:sp>
        <p:sp>
          <p:nvSpPr>
            <p:cNvPr id="48" name="Text Box 23"/>
            <p:cNvSpPr txBox="1">
              <a:spLocks noChangeArrowheads="1"/>
            </p:cNvSpPr>
            <p:nvPr/>
          </p:nvSpPr>
          <p:spPr bwMode="auto">
            <a:xfrm>
              <a:off x="2860" y="5900"/>
              <a:ext cx="1437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en-US" altLang="en-US" sz="2000" b="1" dirty="0"/>
                <a:t>t</a:t>
              </a:r>
              <a:r>
                <a:rPr lang="en-US" altLang="en-US" sz="2000" b="1" baseline="-25000" dirty="0"/>
                <a:t>0</a:t>
              </a:r>
              <a:r>
                <a:rPr lang="en-US" altLang="en-US" sz="2000" b="1" dirty="0"/>
                <a:t>		t</a:t>
              </a:r>
            </a:p>
          </p:txBody>
        </p:sp>
        <p:sp>
          <p:nvSpPr>
            <p:cNvPr id="49" name="Line 24"/>
            <p:cNvSpPr>
              <a:spLocks noChangeShapeType="1"/>
            </p:cNvSpPr>
            <p:nvPr/>
          </p:nvSpPr>
          <p:spPr bwMode="auto">
            <a:xfrm>
              <a:off x="2976" y="5838"/>
              <a:ext cx="0" cy="1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Text Box 25"/>
            <p:cNvSpPr txBox="1">
              <a:spLocks noChangeArrowheads="1"/>
            </p:cNvSpPr>
            <p:nvPr/>
          </p:nvSpPr>
          <p:spPr bwMode="auto">
            <a:xfrm>
              <a:off x="2385" y="4700"/>
              <a:ext cx="395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ym typeface="Symbol" pitchFamily="18" charset="2"/>
                </a:rPr>
                <a:t>(t)</a:t>
              </a:r>
              <a:endParaRPr lang="en-US" altLang="en-US" sz="2000" b="1"/>
            </a:p>
          </p:txBody>
        </p:sp>
      </p:grpSp>
      <p:graphicFrame>
        <p:nvGraphicFramePr>
          <p:cNvPr id="26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4924494"/>
              </p:ext>
            </p:extLst>
          </p:nvPr>
        </p:nvGraphicFramePr>
        <p:xfrm>
          <a:off x="6228184" y="904552"/>
          <a:ext cx="2526205" cy="724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45" name="Equation" r:id="rId7" imgW="1371600" imgH="393480" progId="Equation.DSMT4">
                  <p:embed/>
                </p:oleObj>
              </mc:Choice>
              <mc:Fallback>
                <p:oleObj name="Equation" r:id="rId7" imgW="1371600" imgH="393480" progId="Equation.DSMT4">
                  <p:embed/>
                  <p:pic>
                    <p:nvPicPr>
                      <p:cNvPr id="38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8184" y="904552"/>
                        <a:ext cx="2526205" cy="7242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859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971550" y="620713"/>
            <a:ext cx="6551613" cy="59055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08000" tIns="108000" rIns="108000" bIns="10800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b="1"/>
              <a:t>  Simplest possible approximation for</a:t>
            </a:r>
          </a:p>
        </p:txBody>
      </p:sp>
      <p:graphicFrame>
        <p:nvGraphicFramePr>
          <p:cNvPr id="10" name="Object 3"/>
          <p:cNvGraphicFramePr>
            <a:graphicFrameLocks noChangeAspect="1"/>
          </p:cNvGraphicFramePr>
          <p:nvPr/>
        </p:nvGraphicFramePr>
        <p:xfrm>
          <a:off x="6081713" y="673100"/>
          <a:ext cx="1293812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63" name="Formel" r:id="rId3" imgW="596900" imgH="228600" progId="Equation.3">
                  <p:embed/>
                </p:oleObj>
              </mc:Choice>
              <mc:Fallback>
                <p:oleObj name="Formel" r:id="rId3" imgW="596900" imgH="228600" progId="Equation.3">
                  <p:embed/>
                  <p:pic>
                    <p:nvPicPr>
                      <p:cNvPr id="1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1713" y="673100"/>
                        <a:ext cx="1293812" cy="495300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204913" y="1555750"/>
            <a:ext cx="60071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200" b="1"/>
              <a:t>Adiabatic Local Density Approximation (ALDA)</a:t>
            </a:r>
          </a:p>
        </p:txBody>
      </p:sp>
      <p:graphicFrame>
        <p:nvGraphicFramePr>
          <p:cNvPr id="12" name="Object 5"/>
          <p:cNvGraphicFramePr>
            <a:graphicFrameLocks noChangeAspect="1"/>
          </p:cNvGraphicFramePr>
          <p:nvPr/>
        </p:nvGraphicFramePr>
        <p:xfrm>
          <a:off x="2084388" y="2182813"/>
          <a:ext cx="5600700" cy="979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64" name="Formel" r:id="rId5" imgW="1803400" imgH="342900" progId="Equation.3">
                  <p:embed/>
                </p:oleObj>
              </mc:Choice>
              <mc:Fallback>
                <p:oleObj name="Formel" r:id="rId5" imgW="1803400" imgH="342900" progId="Equation.3">
                  <p:embed/>
                  <p:pic>
                    <p:nvPicPr>
                      <p:cNvPr id="1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4388" y="2182813"/>
                        <a:ext cx="5600700" cy="979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6"/>
          <p:cNvGraphicFramePr>
            <a:graphicFrameLocks noChangeAspect="1"/>
          </p:cNvGraphicFramePr>
          <p:nvPr/>
        </p:nvGraphicFramePr>
        <p:xfrm>
          <a:off x="1171575" y="3213100"/>
          <a:ext cx="989013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65" name="Formel" r:id="rId7" imgW="380835" imgH="253890" progId="Equation.3">
                  <p:embed/>
                </p:oleObj>
              </mc:Choice>
              <mc:Fallback>
                <p:oleObj name="Formel" r:id="rId7" imgW="380835" imgH="253890" progId="Equation.3">
                  <p:embed/>
                  <p:pic>
                    <p:nvPicPr>
                      <p:cNvPr id="1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1575" y="3213100"/>
                        <a:ext cx="989013" cy="658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182813" y="3303588"/>
            <a:ext cx="563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b="1"/>
              <a:t>= xc potential of static homogeneous e-gas</a:t>
            </a:r>
          </a:p>
        </p:txBody>
      </p:sp>
    </p:spTree>
    <p:extLst>
      <p:ext uri="{BB962C8B-B14F-4D97-AF65-F5344CB8AC3E}">
        <p14:creationId xmlns:p14="http://schemas.microsoft.com/office/powerpoint/2010/main" val="105881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971550" y="620713"/>
            <a:ext cx="6551613" cy="59055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08000" tIns="108000" rIns="108000" bIns="10800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b="1"/>
              <a:t>  Simplest possible approximation for</a:t>
            </a:r>
          </a:p>
        </p:txBody>
      </p:sp>
      <p:graphicFrame>
        <p:nvGraphicFramePr>
          <p:cNvPr id="10" name="Object 3"/>
          <p:cNvGraphicFramePr>
            <a:graphicFrameLocks noChangeAspect="1"/>
          </p:cNvGraphicFramePr>
          <p:nvPr/>
        </p:nvGraphicFramePr>
        <p:xfrm>
          <a:off x="6081713" y="673100"/>
          <a:ext cx="1293812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82" name="Formel" r:id="rId3" imgW="596900" imgH="228600" progId="Equation.3">
                  <p:embed/>
                </p:oleObj>
              </mc:Choice>
              <mc:Fallback>
                <p:oleObj name="Formel" r:id="rId3" imgW="596900" imgH="228600" progId="Equation.3">
                  <p:embed/>
                  <p:pic>
                    <p:nvPicPr>
                      <p:cNvPr id="1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1713" y="673100"/>
                        <a:ext cx="1293812" cy="495300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204913" y="1555750"/>
            <a:ext cx="60071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200" b="1"/>
              <a:t>Adiabatic Local Density Approximation (ALDA)</a:t>
            </a:r>
          </a:p>
        </p:txBody>
      </p:sp>
      <p:graphicFrame>
        <p:nvGraphicFramePr>
          <p:cNvPr id="12" name="Object 5"/>
          <p:cNvGraphicFramePr>
            <a:graphicFrameLocks noChangeAspect="1"/>
          </p:cNvGraphicFramePr>
          <p:nvPr/>
        </p:nvGraphicFramePr>
        <p:xfrm>
          <a:off x="2084388" y="2182813"/>
          <a:ext cx="5600700" cy="979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83" name="Formel" r:id="rId5" imgW="1803400" imgH="342900" progId="Equation.3">
                  <p:embed/>
                </p:oleObj>
              </mc:Choice>
              <mc:Fallback>
                <p:oleObj name="Formel" r:id="rId5" imgW="1803400" imgH="342900" progId="Equation.3">
                  <p:embed/>
                  <p:pic>
                    <p:nvPicPr>
                      <p:cNvPr id="1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4388" y="2182813"/>
                        <a:ext cx="5600700" cy="979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6"/>
          <p:cNvGraphicFramePr>
            <a:graphicFrameLocks noChangeAspect="1"/>
          </p:cNvGraphicFramePr>
          <p:nvPr/>
        </p:nvGraphicFramePr>
        <p:xfrm>
          <a:off x="1171575" y="3213100"/>
          <a:ext cx="989013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84" name="Formel" r:id="rId7" imgW="380835" imgH="253890" progId="Equation.3">
                  <p:embed/>
                </p:oleObj>
              </mc:Choice>
              <mc:Fallback>
                <p:oleObj name="Formel" r:id="rId7" imgW="380835" imgH="253890" progId="Equation.3">
                  <p:embed/>
                  <p:pic>
                    <p:nvPicPr>
                      <p:cNvPr id="1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1575" y="3213100"/>
                        <a:ext cx="989013" cy="658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182813" y="3303588"/>
            <a:ext cx="563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b="1"/>
              <a:t>= xc potential of static homogeneous e-gas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043608" y="4797152"/>
            <a:ext cx="7239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200" b="1" dirty="0" smtClean="0">
                <a:solidFill>
                  <a:srgbClr val="3333CC"/>
                </a:solidFill>
              </a:rPr>
              <a:t>Any approximate ground-state-DFT xc functional can be used to generate an adiabatic approximation for TDDFT </a:t>
            </a:r>
            <a:endParaRPr lang="en-US" altLang="en-US" sz="2200" b="1" dirty="0">
              <a:solidFill>
                <a:srgbClr val="3333CC"/>
              </a:solidFill>
            </a:endParaRPr>
          </a:p>
        </p:txBody>
      </p:sp>
      <p:graphicFrame>
        <p:nvGraphicFramePr>
          <p:cNvPr id="16" name="Object 5"/>
          <p:cNvGraphicFramePr>
            <a:graphicFrameLocks noChangeAspect="1"/>
          </p:cNvGraphicFramePr>
          <p:nvPr/>
        </p:nvGraphicFramePr>
        <p:xfrm>
          <a:off x="1801813" y="5689600"/>
          <a:ext cx="5954712" cy="97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85" name="Equation" r:id="rId9" imgW="1917360" imgH="342720" progId="Equation.DSMT4">
                  <p:embed/>
                </p:oleObj>
              </mc:Choice>
              <mc:Fallback>
                <p:oleObj name="Equation" r:id="rId9" imgW="1917360" imgH="342720" progId="Equation.DSMT4">
                  <p:embed/>
                  <p:pic>
                    <p:nvPicPr>
                      <p:cNvPr id="1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1813" y="5689600"/>
                        <a:ext cx="5954712" cy="979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6694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057400" y="371128"/>
            <a:ext cx="4648200" cy="609600"/>
          </a:xfrm>
          <a:prstGeom prst="rect">
            <a:avLst/>
          </a:prstGeom>
          <a:solidFill>
            <a:srgbClr val="CCFFFF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154238" y="457200"/>
            <a:ext cx="4454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LINEAR RESPONSE THEORY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44475" y="1174750"/>
            <a:ext cx="8534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9138" indent="-7191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 = t</a:t>
            </a:r>
            <a:r>
              <a:rPr lang="en-GB" altLang="en-US" sz="2000" b="1" baseline="-250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GB" alt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:	Interacting system in ground state of potential v</a:t>
            </a:r>
            <a:r>
              <a:rPr lang="en-GB" altLang="en-US" sz="2000" b="1" baseline="-250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GB" alt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(r) with density </a:t>
            </a:r>
            <a:r>
              <a:rPr lang="en-GB" alt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</a:t>
            </a:r>
            <a:r>
              <a:rPr lang="en-GB" altLang="en-US" sz="2000" b="1" baseline="-250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0</a:t>
            </a:r>
            <a:r>
              <a:rPr lang="en-GB" alt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(r)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 &gt; t</a:t>
            </a:r>
            <a:r>
              <a:rPr lang="en-GB" altLang="en-US" sz="2000" b="1" baseline="-250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0</a:t>
            </a:r>
            <a:r>
              <a:rPr lang="en-GB" alt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:	Switch on perturbation </a:t>
            </a:r>
            <a:r>
              <a:rPr lang="en-GB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v</a:t>
            </a:r>
            <a:r>
              <a:rPr lang="en-GB" altLang="en-US" sz="18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GB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(r t)</a:t>
            </a:r>
            <a:r>
              <a:rPr lang="en-GB" alt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(with v</a:t>
            </a:r>
            <a:r>
              <a:rPr lang="en-GB" altLang="en-US" sz="1800" b="1" baseline="-250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GB" alt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(r t</a:t>
            </a:r>
            <a:r>
              <a:rPr lang="en-GB" altLang="en-US" sz="2000" b="1" baseline="-250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0</a:t>
            </a:r>
            <a:r>
              <a:rPr lang="en-GB" alt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)=0). 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	Density: (r t) = </a:t>
            </a:r>
            <a:r>
              <a:rPr lang="en-GB" altLang="en-US" sz="2000" b="1" baseline="-250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0</a:t>
            </a:r>
            <a:r>
              <a:rPr lang="en-GB" alt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(r) + </a:t>
            </a:r>
            <a:r>
              <a:rPr lang="en-GB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(r t)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" y="2574925"/>
            <a:ext cx="7864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Consider functional </a:t>
            </a:r>
            <a:r>
              <a:rPr lang="en-GB" alt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[v](r t) defined by solution of interacting TDSE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44475" y="3124200"/>
            <a:ext cx="5410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Functional Taylor expansion of </a:t>
            </a:r>
            <a:r>
              <a:rPr lang="en-GB" alt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[v] around </a:t>
            </a:r>
            <a:r>
              <a:rPr lang="en-GB" altLang="en-US" sz="20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v</a:t>
            </a:r>
            <a:r>
              <a:rPr lang="en-GB" altLang="en-US" sz="2000" b="1" baseline="-250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o</a:t>
            </a:r>
            <a:r>
              <a:rPr lang="en-GB" alt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</a:t>
            </a:r>
          </a:p>
        </p:txBody>
      </p:sp>
      <p:grpSp>
        <p:nvGrpSpPr>
          <p:cNvPr id="28" name="Group 7"/>
          <p:cNvGrpSpPr>
            <a:grpSpLocks/>
          </p:cNvGrpSpPr>
          <p:nvPr/>
        </p:nvGrpSpPr>
        <p:grpSpPr bwMode="auto">
          <a:xfrm>
            <a:off x="323528" y="3701876"/>
            <a:ext cx="8374062" cy="3111500"/>
            <a:chOff x="265" y="2312"/>
            <a:chExt cx="5275" cy="1960"/>
          </a:xfrm>
        </p:grpSpPr>
        <p:grpSp>
          <p:nvGrpSpPr>
            <p:cNvPr id="29" name="Group 8"/>
            <p:cNvGrpSpPr>
              <a:grpSpLocks/>
            </p:cNvGrpSpPr>
            <p:nvPr/>
          </p:nvGrpSpPr>
          <p:grpSpPr bwMode="auto">
            <a:xfrm>
              <a:off x="265" y="2312"/>
              <a:ext cx="1670" cy="250"/>
              <a:chOff x="265" y="2312"/>
              <a:chExt cx="1670" cy="250"/>
            </a:xfrm>
          </p:grpSpPr>
          <p:graphicFrame>
            <p:nvGraphicFramePr>
              <p:cNvPr id="47" name="Object 9"/>
              <p:cNvGraphicFramePr>
                <a:graphicFrameLocks noChangeAspect="1"/>
              </p:cNvGraphicFramePr>
              <p:nvPr/>
            </p:nvGraphicFramePr>
            <p:xfrm>
              <a:off x="265" y="2314"/>
              <a:ext cx="1670" cy="2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0150" name="Equation" r:id="rId3" imgW="1428797" imgH="123900" progId="Equation.3">
                      <p:embed/>
                    </p:oleObj>
                  </mc:Choice>
                  <mc:Fallback>
                    <p:oleObj name="Equation" r:id="rId3" imgW="1428797" imgH="123900" progId="Equation.3">
                      <p:embed/>
                      <p:pic>
                        <p:nvPicPr>
                          <p:cNvPr id="26" name="Object 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5" y="2314"/>
                            <a:ext cx="1670" cy="2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8" name="Object 10"/>
              <p:cNvGraphicFramePr>
                <a:graphicFrameLocks noChangeAspect="1"/>
              </p:cNvGraphicFramePr>
              <p:nvPr/>
            </p:nvGraphicFramePr>
            <p:xfrm>
              <a:off x="1404" y="2312"/>
              <a:ext cx="180" cy="23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0151" name="Equation" r:id="rId5" imgW="57227" imgH="114182" progId="Equation.3">
                      <p:embed/>
                    </p:oleObj>
                  </mc:Choice>
                  <mc:Fallback>
                    <p:oleObj name="Equation" r:id="rId5" imgW="57227" imgH="114182" progId="Equation.3">
                      <p:embed/>
                      <p:pic>
                        <p:nvPicPr>
                          <p:cNvPr id="27" name="Object 1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04" y="2312"/>
                            <a:ext cx="180" cy="23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30" name="Group 11"/>
            <p:cNvGrpSpPr>
              <a:grpSpLocks/>
            </p:cNvGrpSpPr>
            <p:nvPr/>
          </p:nvGrpSpPr>
          <p:grpSpPr bwMode="auto">
            <a:xfrm>
              <a:off x="953" y="2928"/>
              <a:ext cx="1862" cy="538"/>
              <a:chOff x="953" y="2928"/>
              <a:chExt cx="1862" cy="538"/>
            </a:xfrm>
          </p:grpSpPr>
          <p:graphicFrame>
            <p:nvGraphicFramePr>
              <p:cNvPr id="45" name="Object 1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23609696"/>
                  </p:ext>
                </p:extLst>
              </p:nvPr>
            </p:nvGraphicFramePr>
            <p:xfrm>
              <a:off x="953" y="2928"/>
              <a:ext cx="1862" cy="5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0152" name="Equation" r:id="rId7" imgW="1609657" imgH="390594" progId="Equation.DSMT4">
                      <p:embed/>
                    </p:oleObj>
                  </mc:Choice>
                  <mc:Fallback>
                    <p:oleObj name="Equation" r:id="rId7" imgW="1609657" imgH="390594" progId="Equation.DSMT4">
                      <p:embed/>
                      <p:pic>
                        <p:nvPicPr>
                          <p:cNvPr id="24" name="Object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53" y="2928"/>
                            <a:ext cx="1862" cy="5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6" name="Object 13"/>
              <p:cNvGraphicFramePr>
                <a:graphicFrameLocks noChangeAspect="1"/>
              </p:cNvGraphicFramePr>
              <p:nvPr/>
            </p:nvGraphicFramePr>
            <p:xfrm>
              <a:off x="1908" y="3063"/>
              <a:ext cx="483" cy="23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0153" name="Equation" r:id="rId9" imgW="342825" imgH="114182" progId="Equation.3">
                      <p:embed/>
                    </p:oleObj>
                  </mc:Choice>
                  <mc:Fallback>
                    <p:oleObj name="Equation" r:id="rId9" imgW="342825" imgH="114182" progId="Equation.3">
                      <p:embed/>
                      <p:pic>
                        <p:nvPicPr>
                          <p:cNvPr id="25" name="Object 1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08" y="3063"/>
                            <a:ext cx="483" cy="23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31" name="Object 14"/>
            <p:cNvGraphicFramePr>
              <a:graphicFrameLocks noChangeAspect="1"/>
            </p:cNvGraphicFramePr>
            <p:nvPr/>
          </p:nvGraphicFramePr>
          <p:xfrm>
            <a:off x="855" y="2642"/>
            <a:ext cx="786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0154" name="Equation" r:id="rId11" imgW="619244" imgH="123900" progId="Equation.3">
                    <p:embed/>
                  </p:oleObj>
                </mc:Choice>
                <mc:Fallback>
                  <p:oleObj name="Equation" r:id="rId11" imgW="619244" imgH="123900" progId="Equation.3">
                    <p:embed/>
                    <p:pic>
                      <p:nvPicPr>
                        <p:cNvPr id="1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5" y="2642"/>
                          <a:ext cx="786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2" name="Group 15"/>
            <p:cNvGrpSpPr>
              <a:grpSpLocks/>
            </p:cNvGrpSpPr>
            <p:nvPr/>
          </p:nvGrpSpPr>
          <p:grpSpPr bwMode="auto">
            <a:xfrm>
              <a:off x="967" y="3539"/>
              <a:ext cx="3572" cy="551"/>
              <a:chOff x="967" y="3539"/>
              <a:chExt cx="3572" cy="551"/>
            </a:xfrm>
          </p:grpSpPr>
          <p:graphicFrame>
            <p:nvGraphicFramePr>
              <p:cNvPr id="43" name="Object 16"/>
              <p:cNvGraphicFramePr>
                <a:graphicFrameLocks noChangeAspect="1"/>
              </p:cNvGraphicFramePr>
              <p:nvPr/>
            </p:nvGraphicFramePr>
            <p:xfrm>
              <a:off x="967" y="3539"/>
              <a:ext cx="3572" cy="55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0155" name="Equation" r:id="rId13" imgW="3181253" imgH="400042" progId="Equation.3">
                      <p:embed/>
                    </p:oleObj>
                  </mc:Choice>
                  <mc:Fallback>
                    <p:oleObj name="Equation" r:id="rId13" imgW="3181253" imgH="400042" progId="Equation.3">
                      <p:embed/>
                      <p:pic>
                        <p:nvPicPr>
                          <p:cNvPr id="22" name="Object 1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67" y="3539"/>
                            <a:ext cx="3572" cy="55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4" name="Object 17"/>
              <p:cNvGraphicFramePr>
                <a:graphicFrameLocks noChangeAspect="1"/>
              </p:cNvGraphicFramePr>
              <p:nvPr/>
            </p:nvGraphicFramePr>
            <p:xfrm>
              <a:off x="2542" y="3681"/>
              <a:ext cx="1093" cy="23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0156" name="Equation" r:id="rId15" imgW="895394" imgH="114182" progId="Equation.3">
                      <p:embed/>
                    </p:oleObj>
                  </mc:Choice>
                  <mc:Fallback>
                    <p:oleObj name="Equation" r:id="rId15" imgW="895394" imgH="114182" progId="Equation.3">
                      <p:embed/>
                      <p:pic>
                        <p:nvPicPr>
                          <p:cNvPr id="23" name="Object 1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542" y="3681"/>
                            <a:ext cx="1093" cy="23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33" name="Group 18"/>
            <p:cNvGrpSpPr>
              <a:grpSpLocks/>
            </p:cNvGrpSpPr>
            <p:nvPr/>
          </p:nvGrpSpPr>
          <p:grpSpPr bwMode="auto">
            <a:xfrm>
              <a:off x="4752" y="3681"/>
              <a:ext cx="788" cy="233"/>
              <a:chOff x="4752" y="3433"/>
              <a:chExt cx="788" cy="233"/>
            </a:xfrm>
          </p:grpSpPr>
          <p:graphicFrame>
            <p:nvGraphicFramePr>
              <p:cNvPr id="41" name="Object 40"/>
              <p:cNvGraphicFramePr>
                <a:graphicFrameLocks noChangeAspect="1"/>
              </p:cNvGraphicFramePr>
              <p:nvPr/>
            </p:nvGraphicFramePr>
            <p:xfrm>
              <a:off x="5085" y="3433"/>
              <a:ext cx="455" cy="23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0157" name="Equation" r:id="rId17" imgW="314211" imgH="114182" progId="Equation.3">
                      <p:embed/>
                    </p:oleObj>
                  </mc:Choice>
                  <mc:Fallback>
                    <p:oleObj name="Equation" r:id="rId17" imgW="314211" imgH="114182" progId="Equation.3">
                      <p:embed/>
                      <p:pic>
                        <p:nvPicPr>
                          <p:cNvPr id="20" name="Object 1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085" y="3433"/>
                            <a:ext cx="455" cy="23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2" name="Line 20"/>
              <p:cNvSpPr>
                <a:spLocks noChangeShapeType="1"/>
              </p:cNvSpPr>
              <p:nvPr/>
            </p:nvSpPr>
            <p:spPr bwMode="auto">
              <a:xfrm>
                <a:off x="4752" y="3550"/>
                <a:ext cx="240" cy="0"/>
              </a:xfrm>
              <a:prstGeom prst="line">
                <a:avLst/>
              </a:prstGeom>
              <a:noFill/>
              <a:ln w="22225">
                <a:solidFill>
                  <a:srgbClr val="3333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4" name="Group 21"/>
            <p:cNvGrpSpPr>
              <a:grpSpLocks/>
            </p:cNvGrpSpPr>
            <p:nvPr/>
          </p:nvGrpSpPr>
          <p:grpSpPr bwMode="auto">
            <a:xfrm>
              <a:off x="4752" y="3063"/>
              <a:ext cx="767" cy="233"/>
              <a:chOff x="4752" y="2829"/>
              <a:chExt cx="767" cy="233"/>
            </a:xfrm>
          </p:grpSpPr>
          <p:graphicFrame>
            <p:nvGraphicFramePr>
              <p:cNvPr id="39" name="Object 22"/>
              <p:cNvGraphicFramePr>
                <a:graphicFrameLocks noChangeAspect="1"/>
              </p:cNvGraphicFramePr>
              <p:nvPr/>
            </p:nvGraphicFramePr>
            <p:xfrm>
              <a:off x="5077" y="2829"/>
              <a:ext cx="442" cy="23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0158" name="Equation" r:id="rId19" imgW="304763" imgH="114182" progId="Equation.3">
                      <p:embed/>
                    </p:oleObj>
                  </mc:Choice>
                  <mc:Fallback>
                    <p:oleObj name="Equation" r:id="rId19" imgW="304763" imgH="114182" progId="Equation.3">
                      <p:embed/>
                      <p:pic>
                        <p:nvPicPr>
                          <p:cNvPr id="18" name="Object 2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077" y="2829"/>
                            <a:ext cx="442" cy="23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0" name="Line 23"/>
              <p:cNvSpPr>
                <a:spLocks noChangeShapeType="1"/>
              </p:cNvSpPr>
              <p:nvPr/>
            </p:nvSpPr>
            <p:spPr bwMode="auto">
              <a:xfrm>
                <a:off x="4752" y="2946"/>
                <a:ext cx="240" cy="0"/>
              </a:xfrm>
              <a:prstGeom prst="line">
                <a:avLst/>
              </a:prstGeom>
              <a:noFill/>
              <a:ln w="22225">
                <a:solidFill>
                  <a:srgbClr val="3333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5" name="Group 24"/>
            <p:cNvGrpSpPr>
              <a:grpSpLocks/>
            </p:cNvGrpSpPr>
            <p:nvPr/>
          </p:nvGrpSpPr>
          <p:grpSpPr bwMode="auto">
            <a:xfrm>
              <a:off x="4752" y="2642"/>
              <a:ext cx="691" cy="247"/>
              <a:chOff x="4752" y="2392"/>
              <a:chExt cx="691" cy="247"/>
            </a:xfrm>
          </p:grpSpPr>
          <p:graphicFrame>
            <p:nvGraphicFramePr>
              <p:cNvPr id="37" name="Object 25"/>
              <p:cNvGraphicFramePr>
                <a:graphicFrameLocks noChangeAspect="1"/>
              </p:cNvGraphicFramePr>
              <p:nvPr/>
            </p:nvGraphicFramePr>
            <p:xfrm>
              <a:off x="5071" y="2392"/>
              <a:ext cx="372" cy="24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0159" name="Equation" r:id="rId21" imgW="238088" imgH="123900" progId="Equation.3">
                      <p:embed/>
                    </p:oleObj>
                  </mc:Choice>
                  <mc:Fallback>
                    <p:oleObj name="Equation" r:id="rId21" imgW="238088" imgH="123900" progId="Equation.3">
                      <p:embed/>
                      <p:pic>
                        <p:nvPicPr>
                          <p:cNvPr id="16" name="Object 2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071" y="2392"/>
                            <a:ext cx="372" cy="24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8" name="Line 26"/>
              <p:cNvSpPr>
                <a:spLocks noChangeShapeType="1"/>
              </p:cNvSpPr>
              <p:nvPr/>
            </p:nvSpPr>
            <p:spPr bwMode="auto">
              <a:xfrm>
                <a:off x="4752" y="2516"/>
                <a:ext cx="240" cy="0"/>
              </a:xfrm>
              <a:prstGeom prst="line">
                <a:avLst/>
              </a:prstGeom>
              <a:noFill/>
              <a:ln w="22225">
                <a:solidFill>
                  <a:srgbClr val="3333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" name="Text Box 27"/>
            <p:cNvSpPr txBox="1">
              <a:spLocks noChangeArrowheads="1"/>
            </p:cNvSpPr>
            <p:nvPr/>
          </p:nvSpPr>
          <p:spPr bwMode="auto">
            <a:xfrm rot="5400000">
              <a:off x="947" y="4009"/>
              <a:ext cx="27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2000">
                  <a:solidFill>
                    <a:srgbClr val="33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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5967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43608" y="116632"/>
            <a:ext cx="7010400" cy="1905000"/>
            <a:chOff x="384" y="384"/>
            <a:chExt cx="4416" cy="1200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480" y="528"/>
              <a:ext cx="4320" cy="912"/>
              <a:chOff x="528" y="528"/>
              <a:chExt cx="4320" cy="912"/>
            </a:xfrm>
          </p:grpSpPr>
          <p:sp>
            <p:nvSpPr>
              <p:cNvPr id="5" name="Text Box 4"/>
              <p:cNvSpPr txBox="1">
                <a:spLocks noChangeArrowheads="1"/>
              </p:cNvSpPr>
              <p:nvPr/>
            </p:nvSpPr>
            <p:spPr bwMode="auto">
              <a:xfrm>
                <a:off x="528" y="528"/>
                <a:ext cx="3600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GB" altLang="en-US" sz="1900" b="1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</a:t>
                </a:r>
                <a:r>
                  <a:rPr lang="en-GB" altLang="en-US" sz="1700" b="1" baseline="-25000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1</a:t>
                </a:r>
                <a:r>
                  <a:rPr lang="en-GB" altLang="en-US" sz="1900" b="1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(r,t) = linear density response of interacting system</a:t>
                </a:r>
              </a:p>
            </p:txBody>
          </p:sp>
          <p:grpSp>
            <p:nvGrpSpPr>
              <p:cNvPr id="6" name="Group 5"/>
              <p:cNvGrpSpPr>
                <a:grpSpLocks/>
              </p:cNvGrpSpPr>
              <p:nvPr/>
            </p:nvGrpSpPr>
            <p:grpSpPr bwMode="auto">
              <a:xfrm>
                <a:off x="561" y="902"/>
                <a:ext cx="4287" cy="538"/>
                <a:chOff x="561" y="902"/>
                <a:chExt cx="4287" cy="538"/>
              </a:xfrm>
            </p:grpSpPr>
            <p:graphicFrame>
              <p:nvGraphicFramePr>
                <p:cNvPr id="7" name="Object 6"/>
                <p:cNvGraphicFramePr>
                  <a:graphicFrameLocks noChangeAspect="1"/>
                </p:cNvGraphicFramePr>
                <p:nvPr/>
              </p:nvGraphicFramePr>
              <p:xfrm>
                <a:off x="561" y="902"/>
                <a:ext cx="1599" cy="53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67947" name="Equation" r:id="rId3" imgW="1371570" imgH="390594" progId="Equation.3">
                        <p:embed/>
                      </p:oleObj>
                    </mc:Choice>
                    <mc:Fallback>
                      <p:oleObj name="Equation" r:id="rId3" imgW="1371570" imgH="390594" progId="Equation.3">
                        <p:embed/>
                        <p:pic>
                          <p:nvPicPr>
                            <p:cNvPr id="7" name="Object 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1" y="902"/>
                              <a:ext cx="1599" cy="53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8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2160" y="1008"/>
                  <a:ext cx="2688" cy="4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marL="268288" indent="-268288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GB" altLang="en-US" sz="1900" b="1">
                      <a:solidFill>
                        <a:srgbClr val="3333CC"/>
                      </a:solidFill>
                      <a:latin typeface="Times New Roman" pitchFamily="18" charset="0"/>
                      <a:cs typeface="Times New Roman" pitchFamily="18" charset="0"/>
                      <a:sym typeface="Symbol" pitchFamily="18" charset="2"/>
                    </a:rPr>
                    <a:t>=	density-density response function of interacting system</a:t>
                  </a:r>
                </a:p>
              </p:txBody>
            </p:sp>
          </p:grpSp>
        </p:grpSp>
        <p:sp>
          <p:nvSpPr>
            <p:cNvPr id="4" name="Rectangle 8"/>
            <p:cNvSpPr>
              <a:spLocks noChangeArrowheads="1"/>
            </p:cNvSpPr>
            <p:nvPr/>
          </p:nvSpPr>
          <p:spPr bwMode="auto">
            <a:xfrm>
              <a:off x="384" y="384"/>
              <a:ext cx="4416" cy="12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</p:grp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107504" y="2276872"/>
            <a:ext cx="665361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200" b="1" u="sng" dirty="0" smtClean="0"/>
              <a:t>Lehmann representation of the full </a:t>
            </a:r>
            <a:r>
              <a:rPr lang="en-US" altLang="en-US" sz="2200" b="1" u="sng" dirty="0"/>
              <a:t>response function</a:t>
            </a:r>
            <a:r>
              <a:rPr lang="en-US" altLang="en-US" sz="2200" b="1" dirty="0"/>
              <a:t> </a:t>
            </a:r>
          </a:p>
        </p:txBody>
      </p:sp>
      <p:graphicFrame>
        <p:nvGraphicFramePr>
          <p:cNvPr id="20" name="Object 11"/>
          <p:cNvGraphicFramePr>
            <a:graphicFrameLocks noChangeAspect="1"/>
          </p:cNvGraphicFramePr>
          <p:nvPr>
            <p:extLst/>
          </p:nvPr>
        </p:nvGraphicFramePr>
        <p:xfrm>
          <a:off x="224855" y="2851329"/>
          <a:ext cx="8739187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48" name="Equation" r:id="rId5" imgW="4584700" imgH="508000" progId="Equation.DSMT4">
                  <p:embed/>
                </p:oleObj>
              </mc:Choice>
              <mc:Fallback>
                <p:oleObj name="Equation" r:id="rId5" imgW="4584700" imgH="508000" progId="Equation.DSMT4">
                  <p:embed/>
                  <p:pic>
                    <p:nvPicPr>
                      <p:cNvPr id="2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855" y="2851329"/>
                        <a:ext cx="8739187" cy="102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448692" y="3999240"/>
            <a:ext cx="81557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200" b="1" dirty="0" smtClean="0"/>
              <a:t>with the exact many-body </a:t>
            </a:r>
            <a:r>
              <a:rPr lang="en-US" altLang="en-US" sz="2200" b="1" dirty="0" err="1" smtClean="0"/>
              <a:t>eigenfunctions</a:t>
            </a:r>
            <a:r>
              <a:rPr lang="en-US" altLang="en-US" sz="2200" b="1" dirty="0" smtClean="0"/>
              <a:t> and energies of the initial unperturbed interacting system </a:t>
            </a:r>
            <a:r>
              <a:rPr lang="en-US" altLang="en-US" sz="2200" b="1" dirty="0" err="1" smtClean="0"/>
              <a:t>Hamiltnian</a:t>
            </a:r>
            <a:r>
              <a:rPr lang="en-US" altLang="en-US" sz="2200" b="1" dirty="0" smtClean="0"/>
              <a:t> </a:t>
            </a:r>
            <a:endParaRPr lang="en-US" altLang="en-US" sz="2200" b="1" dirty="0"/>
          </a:p>
        </p:txBody>
      </p:sp>
      <p:graphicFrame>
        <p:nvGraphicFramePr>
          <p:cNvPr id="22" name="Object 5"/>
          <p:cNvGraphicFramePr>
            <a:graphicFrameLocks noChangeAspect="1"/>
          </p:cNvGraphicFramePr>
          <p:nvPr>
            <p:extLst/>
          </p:nvPr>
        </p:nvGraphicFramePr>
        <p:xfrm>
          <a:off x="6012160" y="4336186"/>
          <a:ext cx="2551113" cy="531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49" name="Equation" r:id="rId7" imgW="1218671" imgH="253890" progId="Equation.DSMT4">
                  <p:embed/>
                </p:oleObj>
              </mc:Choice>
              <mc:Fallback>
                <p:oleObj name="Equation" r:id="rId7" imgW="1218671" imgH="253890" progId="Equation.DSMT4">
                  <p:embed/>
                  <p:pic>
                    <p:nvPicPr>
                      <p:cNvPr id="2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4336186"/>
                        <a:ext cx="2551113" cy="531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1295400" y="5085184"/>
            <a:ext cx="7467600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  <a:sym typeface="Symbol" panose="05050102010706020507" pitchFamily="18" charset="2"/>
              </a:rPr>
              <a:t> The exact linear density response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chemeClr val="accent2"/>
              </a:solidFill>
              <a:sym typeface="Symbol" panose="05050102010706020507" pitchFamily="18" charset="2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chemeClr val="accent2"/>
              </a:solidFill>
              <a:sym typeface="Symbol" panose="05050102010706020507" pitchFamily="18" charset="2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  <a:sym typeface="Symbol" panose="05050102010706020507" pitchFamily="18" charset="2"/>
              </a:rPr>
              <a:t>     has poles at the exact excitation energies   = E</a:t>
            </a:r>
            <a:r>
              <a:rPr lang="en-US" altLang="en-US" sz="2400" b="1" baseline="-25000">
                <a:solidFill>
                  <a:schemeClr val="accent2"/>
                </a:solidFill>
                <a:sym typeface="Symbol" panose="05050102010706020507" pitchFamily="18" charset="2"/>
              </a:rPr>
              <a:t>m</a:t>
            </a:r>
            <a:r>
              <a:rPr lang="en-US" altLang="en-US" sz="2400" b="1">
                <a:solidFill>
                  <a:schemeClr val="accent2"/>
                </a:solidFill>
                <a:sym typeface="Symbol" panose="05050102010706020507" pitchFamily="18" charset="2"/>
              </a:rPr>
              <a:t> - E</a:t>
            </a:r>
            <a:r>
              <a:rPr lang="en-US" altLang="en-US" sz="2400" b="1" baseline="-25000">
                <a:solidFill>
                  <a:schemeClr val="accent2"/>
                </a:solidFill>
                <a:sym typeface="Symbol" panose="05050102010706020507" pitchFamily="18" charset="2"/>
              </a:rPr>
              <a:t>0</a:t>
            </a:r>
            <a:r>
              <a:rPr lang="en-US" altLang="en-US" sz="2400" b="1">
                <a:solidFill>
                  <a:schemeClr val="accent2"/>
                </a:solidFill>
                <a:sym typeface="Symbol" panose="05050102010706020507" pitchFamily="18" charset="2"/>
              </a:rPr>
              <a:t>  </a:t>
            </a:r>
            <a:endParaRPr lang="en-US" altLang="en-US" sz="2400" b="1">
              <a:solidFill>
                <a:schemeClr val="accent2"/>
              </a:solidFill>
            </a:endParaRPr>
          </a:p>
        </p:txBody>
      </p:sp>
      <p:grpSp>
        <p:nvGrpSpPr>
          <p:cNvPr id="25" name="Group 8"/>
          <p:cNvGrpSpPr>
            <a:grpSpLocks/>
          </p:cNvGrpSpPr>
          <p:nvPr/>
        </p:nvGrpSpPr>
        <p:grpSpPr bwMode="auto">
          <a:xfrm>
            <a:off x="3132138" y="5411912"/>
            <a:ext cx="2252662" cy="609600"/>
            <a:chOff x="1114" y="3840"/>
            <a:chExt cx="1419" cy="384"/>
          </a:xfrm>
        </p:grpSpPr>
        <p:sp>
          <p:nvSpPr>
            <p:cNvPr id="26" name="Text Box 9"/>
            <p:cNvSpPr txBox="1">
              <a:spLocks noChangeArrowheads="1"/>
            </p:cNvSpPr>
            <p:nvPr/>
          </p:nvSpPr>
          <p:spPr bwMode="auto">
            <a:xfrm>
              <a:off x="1114" y="3936"/>
              <a:ext cx="141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chemeClr val="accent2"/>
                  </a:solidFill>
                  <a:sym typeface="Symbol" panose="05050102010706020507" pitchFamily="18" charset="2"/>
                </a:rPr>
                <a:t></a:t>
              </a:r>
              <a:r>
                <a:rPr lang="en-US" altLang="en-US" sz="2400" b="1" baseline="-25000">
                  <a:solidFill>
                    <a:schemeClr val="accent2"/>
                  </a:solidFill>
                  <a:sym typeface="Symbol" panose="05050102010706020507" pitchFamily="18" charset="2"/>
                </a:rPr>
                <a:t>1</a:t>
              </a:r>
              <a:r>
                <a:rPr lang="en-US" altLang="en-US" sz="2400" b="1">
                  <a:solidFill>
                    <a:schemeClr val="accent2"/>
                  </a:solidFill>
                  <a:sym typeface="Symbol" panose="05050102010706020507" pitchFamily="18" charset="2"/>
                </a:rPr>
                <a:t> () =  () v</a:t>
              </a:r>
              <a:r>
                <a:rPr lang="en-US" altLang="en-US" sz="2400" b="1" baseline="-25000">
                  <a:solidFill>
                    <a:schemeClr val="accent2"/>
                  </a:solidFill>
                  <a:sym typeface="Symbol" panose="05050102010706020507" pitchFamily="18" charset="2"/>
                </a:rPr>
                <a:t>1</a:t>
              </a:r>
              <a:endParaRPr lang="en-US" altLang="en-US" sz="2400" b="1">
                <a:solidFill>
                  <a:schemeClr val="accent2"/>
                </a:solidFill>
              </a:endParaRPr>
            </a:p>
          </p:txBody>
        </p:sp>
        <p:sp>
          <p:nvSpPr>
            <p:cNvPr id="27" name="Text Box 10"/>
            <p:cNvSpPr txBox="1">
              <a:spLocks noChangeArrowheads="1"/>
            </p:cNvSpPr>
            <p:nvPr/>
          </p:nvSpPr>
          <p:spPr bwMode="auto">
            <a:xfrm>
              <a:off x="1711" y="3840"/>
              <a:ext cx="1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2400" b="1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524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85800" y="260648"/>
            <a:ext cx="62690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Analogous function </a:t>
            </a:r>
            <a:r>
              <a:rPr lang="en-GB" alt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</a:t>
            </a:r>
            <a:r>
              <a:rPr lang="en-GB" altLang="en-US" sz="2000" b="1" baseline="-250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</a:t>
            </a:r>
            <a:r>
              <a:rPr lang="en-GB" alt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[v</a:t>
            </a:r>
            <a:r>
              <a:rPr lang="en-GB" altLang="en-US" sz="2000" b="1" baseline="-250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</a:t>
            </a:r>
            <a:r>
              <a:rPr lang="en-GB" alt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](r t) for </a:t>
            </a:r>
            <a:r>
              <a:rPr lang="en-GB" altLang="en-US" sz="2000" b="1" u="sng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non</a:t>
            </a:r>
            <a:r>
              <a:rPr lang="en-GB" alt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-interacting system</a:t>
            </a:r>
          </a:p>
        </p:txBody>
      </p:sp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457200" y="1019895"/>
            <a:ext cx="8367713" cy="896937"/>
            <a:chOff x="324" y="2208"/>
            <a:chExt cx="5271" cy="565"/>
          </a:xfrm>
        </p:grpSpPr>
        <p:graphicFrame>
          <p:nvGraphicFramePr>
            <p:cNvPr id="11" name="Object 11"/>
            <p:cNvGraphicFramePr>
              <a:graphicFrameLocks noChangeAspect="1"/>
            </p:cNvGraphicFramePr>
            <p:nvPr/>
          </p:nvGraphicFramePr>
          <p:xfrm>
            <a:off x="324" y="2208"/>
            <a:ext cx="5271" cy="5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8970" name="Equation" r:id="rId3" imgW="4743401" imgH="419207" progId="Equation.3">
                    <p:embed/>
                  </p:oleObj>
                </mc:Choice>
                <mc:Fallback>
                  <p:oleObj name="Equation" r:id="rId3" imgW="4743401" imgH="419207" progId="Equation.3">
                    <p:embed/>
                    <p:pic>
                      <p:nvPicPr>
                        <p:cNvPr id="11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4" y="2208"/>
                          <a:ext cx="5271" cy="5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2"/>
            <p:cNvGraphicFramePr>
              <a:graphicFrameLocks noChangeAspect="1"/>
            </p:cNvGraphicFramePr>
            <p:nvPr/>
          </p:nvGraphicFramePr>
          <p:xfrm>
            <a:off x="1728" y="2339"/>
            <a:ext cx="263" cy="2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8971" name="Equation" r:id="rId5" imgW="133351" imgH="133347" progId="Equation.3">
                    <p:embed/>
                  </p:oleObj>
                </mc:Choice>
                <mc:Fallback>
                  <p:oleObj name="Equation" r:id="rId5" imgW="133351" imgH="133347" progId="Equation.3">
                    <p:embed/>
                    <p:pic>
                      <p:nvPicPr>
                        <p:cNvPr id="12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28" y="2339"/>
                          <a:ext cx="263" cy="2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3"/>
            <p:cNvGraphicFramePr>
              <a:graphicFrameLocks noChangeAspect="1"/>
            </p:cNvGraphicFramePr>
            <p:nvPr/>
          </p:nvGraphicFramePr>
          <p:xfrm>
            <a:off x="4296" y="2339"/>
            <a:ext cx="552" cy="2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8972" name="Equation" r:id="rId7" imgW="400052" imgH="133347" progId="Equation.3">
                    <p:embed/>
                  </p:oleObj>
                </mc:Choice>
                <mc:Fallback>
                  <p:oleObj name="Equation" r:id="rId7" imgW="400052" imgH="133347" progId="Equation.3">
                    <p:embed/>
                    <p:pic>
                      <p:nvPicPr>
                        <p:cNvPr id="13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96" y="2339"/>
                          <a:ext cx="552" cy="2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" name="Group 14"/>
          <p:cNvGrpSpPr>
            <a:grpSpLocks/>
          </p:cNvGrpSpPr>
          <p:nvPr/>
        </p:nvGrpSpPr>
        <p:grpSpPr bwMode="auto">
          <a:xfrm>
            <a:off x="685800" y="2349624"/>
            <a:ext cx="7391400" cy="1295400"/>
            <a:chOff x="432" y="3072"/>
            <a:chExt cx="4656" cy="816"/>
          </a:xfrm>
        </p:grpSpPr>
        <p:grpSp>
          <p:nvGrpSpPr>
            <p:cNvPr id="15" name="Group 15"/>
            <p:cNvGrpSpPr>
              <a:grpSpLocks/>
            </p:cNvGrpSpPr>
            <p:nvPr/>
          </p:nvGrpSpPr>
          <p:grpSpPr bwMode="auto">
            <a:xfrm>
              <a:off x="568" y="3197"/>
              <a:ext cx="4472" cy="566"/>
              <a:chOff x="568" y="3197"/>
              <a:chExt cx="4472" cy="566"/>
            </a:xfrm>
          </p:grpSpPr>
          <p:graphicFrame>
            <p:nvGraphicFramePr>
              <p:cNvPr id="17" name="Object 16"/>
              <p:cNvGraphicFramePr>
                <a:graphicFrameLocks noChangeAspect="1"/>
              </p:cNvGraphicFramePr>
              <p:nvPr/>
            </p:nvGraphicFramePr>
            <p:xfrm>
              <a:off x="568" y="3197"/>
              <a:ext cx="1874" cy="5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8973" name="Equation" r:id="rId9" imgW="1619375" imgH="419207" progId="Equation.3">
                      <p:embed/>
                    </p:oleObj>
                  </mc:Choice>
                  <mc:Fallback>
                    <p:oleObj name="Equation" r:id="rId9" imgW="1619375" imgH="419207" progId="Equation.3">
                      <p:embed/>
                      <p:pic>
                        <p:nvPicPr>
                          <p:cNvPr id="17" name="Object 1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68" y="3197"/>
                            <a:ext cx="1874" cy="56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8" name="Text Box 17"/>
              <p:cNvSpPr txBox="1">
                <a:spLocks noChangeArrowheads="1"/>
              </p:cNvSpPr>
              <p:nvPr/>
            </p:nvSpPr>
            <p:spPr bwMode="auto">
              <a:xfrm>
                <a:off x="2400" y="3317"/>
                <a:ext cx="2640" cy="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268288" indent="-26828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GB" altLang="en-US" sz="1900" b="1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=	density-density response function of </a:t>
                </a:r>
                <a:r>
                  <a:rPr lang="en-GB" altLang="en-US" sz="1900" b="1" u="sng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non</a:t>
                </a:r>
                <a:r>
                  <a:rPr lang="en-GB" altLang="en-US" sz="1900" b="1">
                    <a:solidFill>
                      <a:srgbClr val="3333CC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-interacting system</a:t>
                </a:r>
              </a:p>
            </p:txBody>
          </p:sp>
        </p:grpSp>
        <p:sp>
          <p:nvSpPr>
            <p:cNvPr id="16" name="Rectangle 18"/>
            <p:cNvSpPr>
              <a:spLocks noChangeArrowheads="1"/>
            </p:cNvSpPr>
            <p:nvPr/>
          </p:nvSpPr>
          <p:spPr bwMode="auto">
            <a:xfrm>
              <a:off x="432" y="3072"/>
              <a:ext cx="4656" cy="81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</p:grp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589555" y="4305290"/>
            <a:ext cx="75828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χ</a:t>
            </a:r>
            <a:r>
              <a:rPr lang="en-GB" altLang="en-US" sz="2000" b="1" baseline="-25000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</a:t>
            </a:r>
            <a:r>
              <a:rPr lang="en-GB" altLang="en-US" sz="20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(</a:t>
            </a:r>
            <a:r>
              <a:rPr lang="en-GB" altLang="en-US" sz="20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r,r</a:t>
            </a:r>
            <a:r>
              <a:rPr lang="en-GB" altLang="en-US" sz="20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’,</a:t>
            </a:r>
            <a:r>
              <a:rPr lang="el-GR" altLang="en-US" sz="20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ω</a:t>
            </a:r>
            <a:r>
              <a:rPr lang="en-GB" alt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</a:t>
            </a:r>
            <a:r>
              <a:rPr lang="en-GB" altLang="en-US" sz="20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has also poles as function of </a:t>
            </a:r>
            <a:r>
              <a:rPr lang="el-GR" altLang="en-US" sz="20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ω</a:t>
            </a:r>
            <a:r>
              <a:rPr lang="en-US" altLang="en-US" sz="20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 but at the </a:t>
            </a:r>
            <a:r>
              <a:rPr lang="en-GB" altLang="en-US" sz="20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non-interacting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single-particle (KS) excitation energies.</a:t>
            </a:r>
            <a:endParaRPr lang="en-GB" altLang="en-US" sz="2000" b="1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0140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669925" y="518443"/>
            <a:ext cx="78644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90600" indent="-990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GOAL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	Find a way to calculate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</a:t>
            </a:r>
            <a:r>
              <a:rPr lang="en-US" altLang="en-US" sz="20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(r t) without explicitly evaluating (r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t,r't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') of the </a:t>
            </a:r>
            <a:r>
              <a:rPr lang="en-US" alt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interacting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system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09600" y="1752600"/>
            <a:ext cx="4676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u="sng">
                <a:latin typeface="Times New Roman" pitchFamily="18" charset="0"/>
                <a:cs typeface="Times New Roman" pitchFamily="18" charset="0"/>
              </a:rPr>
              <a:t>starting point</a:t>
            </a:r>
            <a:r>
              <a:rPr lang="en-US" altLang="en-US" sz="2000" b="1">
                <a:latin typeface="Times New Roman" pitchFamily="18" charset="0"/>
                <a:cs typeface="Times New Roman" pitchFamily="18" charset="0"/>
              </a:rPr>
              <a:t>:    Definition of xc potential</a:t>
            </a:r>
            <a:endParaRPr lang="en-GB" altLang="en-US" sz="20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409825" y="2438400"/>
          <a:ext cx="589915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42" name="Equation" r:id="rId3" imgW="2832100" imgH="228600" progId="Equation.3">
                  <p:embed/>
                </p:oleObj>
              </mc:Choice>
              <mc:Fallback>
                <p:oleObj name="Equation" r:id="rId3" imgW="2832100" imgH="228600" progId="Equation.3">
                  <p:embed/>
                  <p:pic>
                    <p:nvPicPr>
                      <p:cNvPr id="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9825" y="2438400"/>
                        <a:ext cx="5899150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41266" y="3183359"/>
            <a:ext cx="104514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6213" indent="-176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marL="0" indent="0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en-US" sz="2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en-US" sz="2000" b="1" baseline="-250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xc</a:t>
            </a:r>
            <a:r>
              <a:rPr lang="en-US" altLang="en-US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is well-defined through </a:t>
            </a:r>
            <a:r>
              <a:rPr lang="en-US" altLang="en-US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the non-interacting and the </a:t>
            </a:r>
            <a:r>
              <a:rPr lang="en-US" altLang="en-US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interacting </a:t>
            </a:r>
            <a:r>
              <a:rPr lang="en-US" altLang="en-US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1-1 mapping.</a:t>
            </a:r>
            <a:endParaRPr lang="en-US" altLang="en-US" sz="2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264933" y="4293096"/>
            <a:ext cx="8699306" cy="1782763"/>
            <a:chOff x="259" y="192"/>
            <a:chExt cx="5367" cy="1123"/>
          </a:xfrm>
        </p:grpSpPr>
        <p:graphicFrame>
          <p:nvGraphicFramePr>
            <p:cNvPr id="9" name="Object 3"/>
            <p:cNvGraphicFramePr>
              <a:graphicFrameLocks noChangeAspect="1"/>
            </p:cNvGraphicFramePr>
            <p:nvPr/>
          </p:nvGraphicFramePr>
          <p:xfrm>
            <a:off x="259" y="942"/>
            <a:ext cx="1076" cy="3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143" name="Equation" r:id="rId5" imgW="761760" imgH="253800" progId="Equation.DSMT4">
                    <p:embed/>
                  </p:oleObj>
                </mc:Choice>
                <mc:Fallback>
                  <p:oleObj name="Equation" r:id="rId5" imgW="761760" imgH="253800" progId="Equation.DSMT4">
                    <p:embed/>
                    <p:pic>
                      <p:nvPicPr>
                        <p:cNvPr id="9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9" y="942"/>
                          <a:ext cx="1076" cy="3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4"/>
            <p:cNvGraphicFramePr>
              <a:graphicFrameLocks noChangeAspect="1"/>
            </p:cNvGraphicFramePr>
            <p:nvPr/>
          </p:nvGraphicFramePr>
          <p:xfrm>
            <a:off x="2656" y="942"/>
            <a:ext cx="611" cy="3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144" name="Equation" r:id="rId7" imgW="431640" imgH="253800" progId="Equation.DSMT4">
                    <p:embed/>
                  </p:oleObj>
                </mc:Choice>
                <mc:Fallback>
                  <p:oleObj name="Equation" r:id="rId7" imgW="431640" imgH="253800" progId="Equation.DSMT4">
                    <p:embed/>
                    <p:pic>
                      <p:nvPicPr>
                        <p:cNvPr id="1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56" y="942"/>
                          <a:ext cx="611" cy="3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5"/>
            <p:cNvGraphicFramePr>
              <a:graphicFrameLocks noChangeAspect="1"/>
            </p:cNvGraphicFramePr>
            <p:nvPr/>
          </p:nvGraphicFramePr>
          <p:xfrm>
            <a:off x="4655" y="942"/>
            <a:ext cx="971" cy="3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145" name="Equation" r:id="rId9" imgW="685800" imgH="253800" progId="Equation.DSMT4">
                    <p:embed/>
                  </p:oleObj>
                </mc:Choice>
                <mc:Fallback>
                  <p:oleObj name="Equation" r:id="rId9" imgW="685800" imgH="253800" progId="Equation.DSMT4">
                    <p:embed/>
                    <p:pic>
                      <p:nvPicPr>
                        <p:cNvPr id="11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55" y="942"/>
                          <a:ext cx="971" cy="3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Line 6"/>
            <p:cNvSpPr>
              <a:spLocks noChangeShapeType="1"/>
            </p:cNvSpPr>
            <p:nvPr/>
          </p:nvSpPr>
          <p:spPr bwMode="auto">
            <a:xfrm>
              <a:off x="1335" y="1128"/>
              <a:ext cx="1353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7"/>
            <p:cNvSpPr>
              <a:spLocks noChangeShapeType="1"/>
            </p:cNvSpPr>
            <p:nvPr/>
          </p:nvSpPr>
          <p:spPr bwMode="auto">
            <a:xfrm>
              <a:off x="3255" y="1128"/>
              <a:ext cx="1411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1339" y="230"/>
              <a:ext cx="135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dirty="0" smtClean="0">
                  <a:latin typeface="Times New Roman" panose="02020603050405020304" pitchFamily="18" charset="0"/>
                </a:rPr>
                <a:t>1-1 </a:t>
              </a:r>
              <a:r>
                <a:rPr lang="en-GB" altLang="en-US" sz="1800" dirty="0">
                  <a:latin typeface="Times New Roman" panose="02020603050405020304" pitchFamily="18" charset="0"/>
                </a:rPr>
                <a:t>mapping for interacting particles</a:t>
              </a:r>
            </a:p>
          </p:txBody>
        </p:sp>
        <p:sp>
          <p:nvSpPr>
            <p:cNvPr id="15" name="Rectangle 9"/>
            <p:cNvSpPr>
              <a:spLocks noChangeArrowheads="1"/>
            </p:cNvSpPr>
            <p:nvPr/>
          </p:nvSpPr>
          <p:spPr bwMode="auto">
            <a:xfrm>
              <a:off x="1296" y="192"/>
              <a:ext cx="1440" cy="480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3163" y="230"/>
              <a:ext cx="158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dirty="0" smtClean="0">
                  <a:latin typeface="Times New Roman" panose="02020603050405020304" pitchFamily="18" charset="0"/>
                </a:rPr>
                <a:t>1-1 </a:t>
              </a:r>
              <a:r>
                <a:rPr lang="en-GB" altLang="en-US" sz="1800" dirty="0">
                  <a:latin typeface="Times New Roman" panose="02020603050405020304" pitchFamily="18" charset="0"/>
                </a:rPr>
                <a:t>mapping for non-interacting particles</a:t>
              </a:r>
            </a:p>
          </p:txBody>
        </p:sp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3165" y="192"/>
              <a:ext cx="1584" cy="480"/>
            </a:xfrm>
            <a:prstGeom prst="rect">
              <a:avLst/>
            </a:prstGeom>
            <a:noFill/>
            <a:ln w="28575">
              <a:solidFill>
                <a:srgbClr val="CC00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8" name="AutoShape 12"/>
            <p:cNvSpPr>
              <a:spLocks/>
            </p:cNvSpPr>
            <p:nvPr/>
          </p:nvSpPr>
          <p:spPr bwMode="auto">
            <a:xfrm rot="-5400000">
              <a:off x="1896" y="24"/>
              <a:ext cx="240" cy="1632"/>
            </a:xfrm>
            <a:prstGeom prst="leftBrace">
              <a:avLst>
                <a:gd name="adj1" fmla="val 56667"/>
                <a:gd name="adj2" fmla="val 50000"/>
              </a:avLst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9" name="AutoShape 13"/>
            <p:cNvSpPr>
              <a:spLocks/>
            </p:cNvSpPr>
            <p:nvPr/>
          </p:nvSpPr>
          <p:spPr bwMode="auto">
            <a:xfrm rot="-5400000">
              <a:off x="3840" y="0"/>
              <a:ext cx="240" cy="1680"/>
            </a:xfrm>
            <a:prstGeom prst="leftBrace">
              <a:avLst>
                <a:gd name="adj1" fmla="val 58333"/>
                <a:gd name="adj2" fmla="val 50000"/>
              </a:avLst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26168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extLst/>
          </p:nvPr>
        </p:nvGraphicFramePr>
        <p:xfrm>
          <a:off x="609600" y="688554"/>
          <a:ext cx="7869238" cy="1084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32" name="Equation" r:id="rId3" imgW="3594100" imgH="495300" progId="Equation.3">
                  <p:embed/>
                </p:oleObj>
              </mc:Choice>
              <mc:Fallback>
                <p:oleObj name="Equation" r:id="rId3" imgW="3594100" imgH="495300" progId="Equation.3">
                  <p:embed/>
                  <p:pic>
                    <p:nvPicPr>
                      <p:cNvPr id="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688554"/>
                        <a:ext cx="7869238" cy="1084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10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extLst/>
          </p:nvPr>
        </p:nvGraphicFramePr>
        <p:xfrm>
          <a:off x="609600" y="688554"/>
          <a:ext cx="7869238" cy="1084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96" name="Equation" r:id="rId3" imgW="3594100" imgH="495300" progId="Equation.3">
                  <p:embed/>
                </p:oleObj>
              </mc:Choice>
              <mc:Fallback>
                <p:oleObj name="Equation" r:id="rId3" imgW="3594100" imgH="495300" progId="Equation.3">
                  <p:embed/>
                  <p:pic>
                    <p:nvPicPr>
                      <p:cNvPr id="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688554"/>
                        <a:ext cx="7869238" cy="1084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831850" y="1981200"/>
            <a:ext cx="7931150" cy="1120775"/>
            <a:chOff x="524" y="1248"/>
            <a:chExt cx="4996" cy="706"/>
          </a:xfrm>
        </p:grpSpPr>
        <p:graphicFrame>
          <p:nvGraphicFramePr>
            <p:cNvPr id="4" name="Object 4"/>
            <p:cNvGraphicFramePr>
              <a:graphicFrameLocks noChangeAspect="1"/>
            </p:cNvGraphicFramePr>
            <p:nvPr/>
          </p:nvGraphicFramePr>
          <p:xfrm>
            <a:off x="524" y="1608"/>
            <a:ext cx="925" cy="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197" name="Equation" r:id="rId5" imgW="647700" imgH="228600" progId="Equation.3">
                    <p:embed/>
                  </p:oleObj>
                </mc:Choice>
                <mc:Fallback>
                  <p:oleObj name="Equation" r:id="rId5" imgW="647700" imgH="228600" progId="Equation.3">
                    <p:embed/>
                    <p:pic>
                      <p:nvPicPr>
                        <p:cNvPr id="4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4" y="1608"/>
                          <a:ext cx="925" cy="3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5"/>
            <p:cNvGraphicFramePr>
              <a:graphicFrameLocks noChangeAspect="1"/>
            </p:cNvGraphicFramePr>
            <p:nvPr/>
          </p:nvGraphicFramePr>
          <p:xfrm>
            <a:off x="1861" y="1600"/>
            <a:ext cx="980" cy="3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198" name="Equation" r:id="rId7" imgW="685800" imgH="241300" progId="Equation.3">
                    <p:embed/>
                  </p:oleObj>
                </mc:Choice>
                <mc:Fallback>
                  <p:oleObj name="Equation" r:id="rId7" imgW="685800" imgH="241300" progId="Equation.3">
                    <p:embed/>
                    <p:pic>
                      <p:nvPicPr>
                        <p:cNvPr id="5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61" y="1600"/>
                          <a:ext cx="980" cy="3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6"/>
            <p:cNvGraphicFramePr>
              <a:graphicFrameLocks noChangeAspect="1"/>
            </p:cNvGraphicFramePr>
            <p:nvPr/>
          </p:nvGraphicFramePr>
          <p:xfrm>
            <a:off x="3277" y="1592"/>
            <a:ext cx="978" cy="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199" name="Equation" r:id="rId9" imgW="685800" imgH="254000" progId="Equation.3">
                    <p:embed/>
                  </p:oleObj>
                </mc:Choice>
                <mc:Fallback>
                  <p:oleObj name="Equation" r:id="rId9" imgW="685800" imgH="254000" progId="Equation.3">
                    <p:embed/>
                    <p:pic>
                      <p:nvPicPr>
                        <p:cNvPr id="6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77" y="1592"/>
                          <a:ext cx="978" cy="3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7"/>
            <p:cNvGraphicFramePr>
              <a:graphicFrameLocks noChangeAspect="1"/>
            </p:cNvGraphicFramePr>
            <p:nvPr/>
          </p:nvGraphicFramePr>
          <p:xfrm>
            <a:off x="4521" y="1600"/>
            <a:ext cx="999" cy="3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200" name="Equation" r:id="rId11" imgW="698500" imgH="241300" progId="Equation.3">
                    <p:embed/>
                  </p:oleObj>
                </mc:Choice>
                <mc:Fallback>
                  <p:oleObj name="Equation" r:id="rId11" imgW="698500" imgH="241300" progId="Equation.3">
                    <p:embed/>
                    <p:pic>
                      <p:nvPicPr>
                        <p:cNvPr id="7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21" y="1600"/>
                          <a:ext cx="999" cy="3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V="1">
              <a:off x="987" y="1248"/>
              <a:ext cx="0" cy="283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 flipV="1">
              <a:off x="2354" y="1248"/>
              <a:ext cx="0" cy="283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V="1">
              <a:off x="3768" y="1248"/>
              <a:ext cx="0" cy="283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 flipV="1">
              <a:off x="5025" y="1248"/>
              <a:ext cx="0" cy="283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949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900113" y="188913"/>
            <a:ext cx="17081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GB" sz="2600" b="1" u="sng">
                <a:solidFill>
                  <a:srgbClr val="000066"/>
                </a:solidFill>
              </a:rPr>
              <a:t>OUTLINE</a:t>
            </a:r>
            <a:endParaRPr lang="en-GB" altLang="en-US" sz="2600" b="1" u="sng">
              <a:solidFill>
                <a:srgbClr val="000066"/>
              </a:solidFill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39552" y="188913"/>
            <a:ext cx="828092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3363" indent="-2333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500" b="1" dirty="0">
                <a:solidFill>
                  <a:srgbClr val="000066"/>
                </a:solidFill>
              </a:rPr>
              <a:t>     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500" b="1" dirty="0">
              <a:solidFill>
                <a:srgbClr val="000066"/>
              </a:solidFill>
            </a:endParaRPr>
          </a:p>
          <a:p>
            <a:pPr>
              <a:spcBef>
                <a:spcPct val="0"/>
              </a:spcBef>
            </a:pPr>
            <a:r>
              <a:rPr lang="en-GB" altLang="en-US" sz="2500" b="1" u="sng" dirty="0" smtClean="0">
                <a:solidFill>
                  <a:srgbClr val="000066"/>
                </a:solidFill>
              </a:rPr>
              <a:t>Basic theorems of </a:t>
            </a:r>
            <a:r>
              <a:rPr lang="en-GB" altLang="en-US" sz="2500" b="1" u="sng" dirty="0">
                <a:solidFill>
                  <a:srgbClr val="000066"/>
                </a:solidFill>
              </a:rPr>
              <a:t>TDDFT</a:t>
            </a:r>
            <a:r>
              <a:rPr lang="en-GB" altLang="en-US" sz="2500" b="1" dirty="0">
                <a:solidFill>
                  <a:srgbClr val="000066"/>
                </a:solidFill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500" b="1" dirty="0">
                <a:solidFill>
                  <a:srgbClr val="000066"/>
                </a:solidFill>
              </a:rPr>
              <a:t>   </a:t>
            </a:r>
          </a:p>
          <a:p>
            <a:pPr>
              <a:spcBef>
                <a:spcPct val="0"/>
              </a:spcBef>
            </a:pPr>
            <a:r>
              <a:rPr lang="en-GB" altLang="en-US" sz="2500" b="1" u="sng" dirty="0">
                <a:solidFill>
                  <a:srgbClr val="000066"/>
                </a:solidFill>
              </a:rPr>
              <a:t>Linear response regime: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500" b="1" dirty="0">
                <a:solidFill>
                  <a:srgbClr val="000066"/>
                </a:solidFill>
              </a:rPr>
              <a:t>    -- Calculation of </a:t>
            </a:r>
            <a:r>
              <a:rPr lang="en-GB" altLang="en-US" sz="2500" b="1" dirty="0" smtClean="0">
                <a:solidFill>
                  <a:srgbClr val="000066"/>
                </a:solidFill>
              </a:rPr>
              <a:t>photo-absorption </a:t>
            </a:r>
            <a:r>
              <a:rPr lang="en-GB" altLang="en-US" sz="2500" b="1" dirty="0">
                <a:solidFill>
                  <a:srgbClr val="000066"/>
                </a:solidFill>
              </a:rPr>
              <a:t>spectra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500" b="1" dirty="0">
              <a:solidFill>
                <a:srgbClr val="000066"/>
              </a:solidFill>
            </a:endParaRPr>
          </a:p>
          <a:p>
            <a:pPr>
              <a:spcBef>
                <a:spcPct val="0"/>
              </a:spcBef>
            </a:pPr>
            <a:r>
              <a:rPr lang="en-GB" altLang="en-US" sz="2500" b="1" u="sng" dirty="0">
                <a:solidFill>
                  <a:srgbClr val="000066"/>
                </a:solidFill>
              </a:rPr>
              <a:t>Beyond the linear regime: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500" b="1" dirty="0">
                <a:solidFill>
                  <a:srgbClr val="000066"/>
                </a:solidFill>
              </a:rPr>
              <a:t>    -- TD </a:t>
            </a:r>
            <a:r>
              <a:rPr lang="en-GB" altLang="en-US" sz="2500" b="1" dirty="0" smtClean="0">
                <a:solidFill>
                  <a:srgbClr val="000066"/>
                </a:solidFill>
              </a:rPr>
              <a:t>transport </a:t>
            </a:r>
            <a:endParaRPr lang="en-GB" altLang="en-US" sz="2500" b="1" dirty="0">
              <a:solidFill>
                <a:srgbClr val="000066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500" b="1" dirty="0">
                <a:solidFill>
                  <a:srgbClr val="000066"/>
                </a:solidFill>
              </a:rPr>
              <a:t>    -- </a:t>
            </a:r>
            <a:r>
              <a:rPr lang="en-GB" altLang="en-US" sz="2500" b="1" dirty="0" smtClean="0">
                <a:solidFill>
                  <a:srgbClr val="000066"/>
                </a:solidFill>
              </a:rPr>
              <a:t>Laser-driven spin dynamics</a:t>
            </a:r>
            <a:endParaRPr lang="en-GB" altLang="en-US" sz="2500" b="1" dirty="0">
              <a:solidFill>
                <a:srgbClr val="000066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500" b="1" dirty="0">
                <a:solidFill>
                  <a:srgbClr val="000066"/>
                </a:solidFill>
              </a:rPr>
              <a:t>    -- </a:t>
            </a:r>
            <a:r>
              <a:rPr lang="en-GB" altLang="en-US" sz="2500" b="1" dirty="0" smtClean="0">
                <a:solidFill>
                  <a:srgbClr val="000066"/>
                </a:solidFill>
              </a:rPr>
              <a:t>Combination of TDDFT with Optimal Control Theory</a:t>
            </a:r>
            <a:endParaRPr lang="en-GB" altLang="en-US" sz="2500" b="1" dirty="0">
              <a:solidFill>
                <a:srgbClr val="000066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en-US" sz="25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77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extLst/>
          </p:nvPr>
        </p:nvGraphicFramePr>
        <p:xfrm>
          <a:off x="609600" y="688554"/>
          <a:ext cx="7869238" cy="1084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30" name="Equation" r:id="rId3" imgW="3594100" imgH="495300" progId="Equation.3">
                  <p:embed/>
                </p:oleObj>
              </mc:Choice>
              <mc:Fallback>
                <p:oleObj name="Equation" r:id="rId3" imgW="3594100" imgH="495300" progId="Equation.3">
                  <p:embed/>
                  <p:pic>
                    <p:nvPicPr>
                      <p:cNvPr id="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688554"/>
                        <a:ext cx="7869238" cy="1084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831850" y="1981200"/>
            <a:ext cx="7931150" cy="1120775"/>
            <a:chOff x="524" y="1248"/>
            <a:chExt cx="4996" cy="706"/>
          </a:xfrm>
        </p:grpSpPr>
        <p:graphicFrame>
          <p:nvGraphicFramePr>
            <p:cNvPr id="4" name="Object 4"/>
            <p:cNvGraphicFramePr>
              <a:graphicFrameLocks noChangeAspect="1"/>
            </p:cNvGraphicFramePr>
            <p:nvPr/>
          </p:nvGraphicFramePr>
          <p:xfrm>
            <a:off x="524" y="1608"/>
            <a:ext cx="925" cy="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231" name="Equation" r:id="rId5" imgW="647700" imgH="228600" progId="Equation.3">
                    <p:embed/>
                  </p:oleObj>
                </mc:Choice>
                <mc:Fallback>
                  <p:oleObj name="Equation" r:id="rId5" imgW="647700" imgH="228600" progId="Equation.3">
                    <p:embed/>
                    <p:pic>
                      <p:nvPicPr>
                        <p:cNvPr id="4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4" y="1608"/>
                          <a:ext cx="925" cy="3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5"/>
            <p:cNvGraphicFramePr>
              <a:graphicFrameLocks noChangeAspect="1"/>
            </p:cNvGraphicFramePr>
            <p:nvPr/>
          </p:nvGraphicFramePr>
          <p:xfrm>
            <a:off x="1861" y="1600"/>
            <a:ext cx="980" cy="3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232" name="Equation" r:id="rId7" imgW="685800" imgH="241300" progId="Equation.3">
                    <p:embed/>
                  </p:oleObj>
                </mc:Choice>
                <mc:Fallback>
                  <p:oleObj name="Equation" r:id="rId7" imgW="685800" imgH="241300" progId="Equation.3">
                    <p:embed/>
                    <p:pic>
                      <p:nvPicPr>
                        <p:cNvPr id="5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61" y="1600"/>
                          <a:ext cx="980" cy="3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6"/>
            <p:cNvGraphicFramePr>
              <a:graphicFrameLocks noChangeAspect="1"/>
            </p:cNvGraphicFramePr>
            <p:nvPr/>
          </p:nvGraphicFramePr>
          <p:xfrm>
            <a:off x="3277" y="1592"/>
            <a:ext cx="978" cy="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233" name="Equation" r:id="rId9" imgW="685800" imgH="254000" progId="Equation.3">
                    <p:embed/>
                  </p:oleObj>
                </mc:Choice>
                <mc:Fallback>
                  <p:oleObj name="Equation" r:id="rId9" imgW="685800" imgH="254000" progId="Equation.3">
                    <p:embed/>
                    <p:pic>
                      <p:nvPicPr>
                        <p:cNvPr id="6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77" y="1592"/>
                          <a:ext cx="978" cy="3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7"/>
            <p:cNvGraphicFramePr>
              <a:graphicFrameLocks noChangeAspect="1"/>
            </p:cNvGraphicFramePr>
            <p:nvPr/>
          </p:nvGraphicFramePr>
          <p:xfrm>
            <a:off x="4521" y="1600"/>
            <a:ext cx="999" cy="3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234" name="Equation" r:id="rId11" imgW="698500" imgH="241300" progId="Equation.3">
                    <p:embed/>
                  </p:oleObj>
                </mc:Choice>
                <mc:Fallback>
                  <p:oleObj name="Equation" r:id="rId11" imgW="698500" imgH="241300" progId="Equation.3">
                    <p:embed/>
                    <p:pic>
                      <p:nvPicPr>
                        <p:cNvPr id="7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21" y="1600"/>
                          <a:ext cx="999" cy="3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V="1">
              <a:off x="987" y="1248"/>
              <a:ext cx="0" cy="283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 flipV="1">
              <a:off x="2354" y="1248"/>
              <a:ext cx="0" cy="283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V="1">
              <a:off x="3768" y="1248"/>
              <a:ext cx="0" cy="283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 flipV="1">
              <a:off x="5025" y="1248"/>
              <a:ext cx="0" cy="283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2" name="Object 12"/>
          <p:cNvGraphicFramePr>
            <a:graphicFrameLocks noChangeAspect="1"/>
          </p:cNvGraphicFramePr>
          <p:nvPr/>
        </p:nvGraphicFramePr>
        <p:xfrm>
          <a:off x="2819400" y="3898900"/>
          <a:ext cx="3490913" cy="728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35" name="Equation" r:id="rId13" imgW="1218671" imgH="253890" progId="Equation.3">
                  <p:embed/>
                </p:oleObj>
              </mc:Choice>
              <mc:Fallback>
                <p:oleObj name="Equation" r:id="rId13" imgW="1218671" imgH="253890" progId="Equation.3">
                  <p:embed/>
                  <p:pic>
                    <p:nvPicPr>
                      <p:cNvPr id="1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3898900"/>
                        <a:ext cx="3490913" cy="728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194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extLst/>
          </p:nvPr>
        </p:nvGraphicFramePr>
        <p:xfrm>
          <a:off x="609600" y="688554"/>
          <a:ext cx="7869238" cy="1084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54" name="Equation" r:id="rId3" imgW="3594100" imgH="495300" progId="Equation.3">
                  <p:embed/>
                </p:oleObj>
              </mc:Choice>
              <mc:Fallback>
                <p:oleObj name="Equation" r:id="rId3" imgW="3594100" imgH="495300" progId="Equation.3">
                  <p:embed/>
                  <p:pic>
                    <p:nvPicPr>
                      <p:cNvPr id="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688554"/>
                        <a:ext cx="7869238" cy="1084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831850" y="1981200"/>
            <a:ext cx="7931150" cy="1120775"/>
            <a:chOff x="524" y="1248"/>
            <a:chExt cx="4996" cy="706"/>
          </a:xfrm>
        </p:grpSpPr>
        <p:graphicFrame>
          <p:nvGraphicFramePr>
            <p:cNvPr id="4" name="Object 4"/>
            <p:cNvGraphicFramePr>
              <a:graphicFrameLocks noChangeAspect="1"/>
            </p:cNvGraphicFramePr>
            <p:nvPr/>
          </p:nvGraphicFramePr>
          <p:xfrm>
            <a:off x="524" y="1608"/>
            <a:ext cx="925" cy="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255" name="Equation" r:id="rId5" imgW="647700" imgH="228600" progId="Equation.3">
                    <p:embed/>
                  </p:oleObj>
                </mc:Choice>
                <mc:Fallback>
                  <p:oleObj name="Equation" r:id="rId5" imgW="647700" imgH="228600" progId="Equation.3">
                    <p:embed/>
                    <p:pic>
                      <p:nvPicPr>
                        <p:cNvPr id="4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4" y="1608"/>
                          <a:ext cx="925" cy="3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5"/>
            <p:cNvGraphicFramePr>
              <a:graphicFrameLocks noChangeAspect="1"/>
            </p:cNvGraphicFramePr>
            <p:nvPr/>
          </p:nvGraphicFramePr>
          <p:xfrm>
            <a:off x="1861" y="1600"/>
            <a:ext cx="980" cy="3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256" name="Equation" r:id="rId7" imgW="685800" imgH="241300" progId="Equation.3">
                    <p:embed/>
                  </p:oleObj>
                </mc:Choice>
                <mc:Fallback>
                  <p:oleObj name="Equation" r:id="rId7" imgW="685800" imgH="241300" progId="Equation.3">
                    <p:embed/>
                    <p:pic>
                      <p:nvPicPr>
                        <p:cNvPr id="5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61" y="1600"/>
                          <a:ext cx="980" cy="3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6"/>
            <p:cNvGraphicFramePr>
              <a:graphicFrameLocks noChangeAspect="1"/>
            </p:cNvGraphicFramePr>
            <p:nvPr/>
          </p:nvGraphicFramePr>
          <p:xfrm>
            <a:off x="3277" y="1592"/>
            <a:ext cx="978" cy="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257" name="Equation" r:id="rId9" imgW="685800" imgH="254000" progId="Equation.3">
                    <p:embed/>
                  </p:oleObj>
                </mc:Choice>
                <mc:Fallback>
                  <p:oleObj name="Equation" r:id="rId9" imgW="685800" imgH="254000" progId="Equation.3">
                    <p:embed/>
                    <p:pic>
                      <p:nvPicPr>
                        <p:cNvPr id="6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77" y="1592"/>
                          <a:ext cx="978" cy="3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7"/>
            <p:cNvGraphicFramePr>
              <a:graphicFrameLocks noChangeAspect="1"/>
            </p:cNvGraphicFramePr>
            <p:nvPr/>
          </p:nvGraphicFramePr>
          <p:xfrm>
            <a:off x="4521" y="1600"/>
            <a:ext cx="999" cy="3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258" name="Equation" r:id="rId11" imgW="698500" imgH="241300" progId="Equation.3">
                    <p:embed/>
                  </p:oleObj>
                </mc:Choice>
                <mc:Fallback>
                  <p:oleObj name="Equation" r:id="rId11" imgW="698500" imgH="241300" progId="Equation.3">
                    <p:embed/>
                    <p:pic>
                      <p:nvPicPr>
                        <p:cNvPr id="7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21" y="1600"/>
                          <a:ext cx="999" cy="3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V="1">
              <a:off x="987" y="1248"/>
              <a:ext cx="0" cy="283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 flipV="1">
              <a:off x="2354" y="1248"/>
              <a:ext cx="0" cy="283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V="1">
              <a:off x="3768" y="1248"/>
              <a:ext cx="0" cy="283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 flipV="1">
              <a:off x="5025" y="1248"/>
              <a:ext cx="0" cy="283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2" name="Object 12"/>
          <p:cNvGraphicFramePr>
            <a:graphicFrameLocks noChangeAspect="1"/>
          </p:cNvGraphicFramePr>
          <p:nvPr/>
        </p:nvGraphicFramePr>
        <p:xfrm>
          <a:off x="2819400" y="3898900"/>
          <a:ext cx="3490913" cy="728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59" name="Equation" r:id="rId13" imgW="1218671" imgH="253890" progId="Equation.3">
                  <p:embed/>
                </p:oleObj>
              </mc:Choice>
              <mc:Fallback>
                <p:oleObj name="Equation" r:id="rId13" imgW="1218671" imgH="253890" progId="Equation.3">
                  <p:embed/>
                  <p:pic>
                    <p:nvPicPr>
                      <p:cNvPr id="1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3898900"/>
                        <a:ext cx="3490913" cy="728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3"/>
          <p:cNvGrpSpPr>
            <a:grpSpLocks/>
          </p:cNvGrpSpPr>
          <p:nvPr/>
        </p:nvGrpSpPr>
        <p:grpSpPr bwMode="auto">
          <a:xfrm>
            <a:off x="1905000" y="3886200"/>
            <a:ext cx="5159375" cy="719138"/>
            <a:chOff x="1200" y="2448"/>
            <a:chExt cx="3250" cy="453"/>
          </a:xfrm>
        </p:grpSpPr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4032" y="2448"/>
              <a:ext cx="41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3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•</a:t>
              </a:r>
              <a:r>
                <a:rPr lang="en-GB" altLang="en-US" sz="3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</a:t>
              </a:r>
              <a:r>
                <a:rPr lang="en-GB" altLang="en-US" sz="36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</a:t>
              </a: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1200" y="2448"/>
              <a:ext cx="525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36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</a:t>
              </a:r>
              <a:r>
                <a:rPr lang="en-GB" altLang="en-US" sz="3600" baseline="-25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S</a:t>
              </a:r>
              <a:r>
                <a:rPr lang="en-GB" altLang="en-US" sz="3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</a:t>
              </a:r>
              <a:r>
                <a:rPr lang="en-US" altLang="en-US" sz="3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•</a:t>
              </a:r>
              <a:endParaRPr lang="en-GB" altLang="en-US" sz="3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>
              <a:off x="1728" y="2469"/>
              <a:ext cx="0" cy="43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>
              <a:off x="4032" y="2469"/>
              <a:ext cx="0" cy="43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406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extLst/>
          </p:nvPr>
        </p:nvGraphicFramePr>
        <p:xfrm>
          <a:off x="609600" y="688554"/>
          <a:ext cx="7869238" cy="1084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88" name="Equation" r:id="rId3" imgW="3594100" imgH="495300" progId="Equation.3">
                  <p:embed/>
                </p:oleObj>
              </mc:Choice>
              <mc:Fallback>
                <p:oleObj name="Equation" r:id="rId3" imgW="3594100" imgH="495300" progId="Equation.3">
                  <p:embed/>
                  <p:pic>
                    <p:nvPicPr>
                      <p:cNvPr id="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688554"/>
                        <a:ext cx="7869238" cy="1084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831850" y="1981200"/>
            <a:ext cx="7931150" cy="1120775"/>
            <a:chOff x="524" y="1248"/>
            <a:chExt cx="4996" cy="706"/>
          </a:xfrm>
        </p:grpSpPr>
        <p:graphicFrame>
          <p:nvGraphicFramePr>
            <p:cNvPr id="4" name="Object 4"/>
            <p:cNvGraphicFramePr>
              <a:graphicFrameLocks noChangeAspect="1"/>
            </p:cNvGraphicFramePr>
            <p:nvPr/>
          </p:nvGraphicFramePr>
          <p:xfrm>
            <a:off x="524" y="1608"/>
            <a:ext cx="925" cy="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289" name="Equation" r:id="rId5" imgW="647700" imgH="228600" progId="Equation.3">
                    <p:embed/>
                  </p:oleObj>
                </mc:Choice>
                <mc:Fallback>
                  <p:oleObj name="Equation" r:id="rId5" imgW="647700" imgH="228600" progId="Equation.3">
                    <p:embed/>
                    <p:pic>
                      <p:nvPicPr>
                        <p:cNvPr id="4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4" y="1608"/>
                          <a:ext cx="925" cy="3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5"/>
            <p:cNvGraphicFramePr>
              <a:graphicFrameLocks noChangeAspect="1"/>
            </p:cNvGraphicFramePr>
            <p:nvPr/>
          </p:nvGraphicFramePr>
          <p:xfrm>
            <a:off x="1861" y="1600"/>
            <a:ext cx="980" cy="3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290" name="Equation" r:id="rId7" imgW="685800" imgH="241300" progId="Equation.3">
                    <p:embed/>
                  </p:oleObj>
                </mc:Choice>
                <mc:Fallback>
                  <p:oleObj name="Equation" r:id="rId7" imgW="685800" imgH="241300" progId="Equation.3">
                    <p:embed/>
                    <p:pic>
                      <p:nvPicPr>
                        <p:cNvPr id="5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61" y="1600"/>
                          <a:ext cx="980" cy="3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6"/>
            <p:cNvGraphicFramePr>
              <a:graphicFrameLocks noChangeAspect="1"/>
            </p:cNvGraphicFramePr>
            <p:nvPr/>
          </p:nvGraphicFramePr>
          <p:xfrm>
            <a:off x="3277" y="1592"/>
            <a:ext cx="978" cy="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291" name="Equation" r:id="rId9" imgW="685800" imgH="254000" progId="Equation.3">
                    <p:embed/>
                  </p:oleObj>
                </mc:Choice>
                <mc:Fallback>
                  <p:oleObj name="Equation" r:id="rId9" imgW="685800" imgH="254000" progId="Equation.3">
                    <p:embed/>
                    <p:pic>
                      <p:nvPicPr>
                        <p:cNvPr id="6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77" y="1592"/>
                          <a:ext cx="978" cy="3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7"/>
            <p:cNvGraphicFramePr>
              <a:graphicFrameLocks noChangeAspect="1"/>
            </p:cNvGraphicFramePr>
            <p:nvPr/>
          </p:nvGraphicFramePr>
          <p:xfrm>
            <a:off x="4521" y="1600"/>
            <a:ext cx="999" cy="3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292" name="Equation" r:id="rId11" imgW="698500" imgH="241300" progId="Equation.3">
                    <p:embed/>
                  </p:oleObj>
                </mc:Choice>
                <mc:Fallback>
                  <p:oleObj name="Equation" r:id="rId11" imgW="698500" imgH="241300" progId="Equation.3">
                    <p:embed/>
                    <p:pic>
                      <p:nvPicPr>
                        <p:cNvPr id="7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21" y="1600"/>
                          <a:ext cx="999" cy="3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V="1">
              <a:off x="987" y="1248"/>
              <a:ext cx="0" cy="283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 flipV="1">
              <a:off x="2354" y="1248"/>
              <a:ext cx="0" cy="283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V="1">
              <a:off x="3768" y="1248"/>
              <a:ext cx="0" cy="283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 flipV="1">
              <a:off x="5025" y="1248"/>
              <a:ext cx="0" cy="283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2" name="Object 12"/>
          <p:cNvGraphicFramePr>
            <a:graphicFrameLocks noChangeAspect="1"/>
          </p:cNvGraphicFramePr>
          <p:nvPr/>
        </p:nvGraphicFramePr>
        <p:xfrm>
          <a:off x="2819400" y="3898900"/>
          <a:ext cx="3490913" cy="728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93" name="Equation" r:id="rId13" imgW="1218671" imgH="253890" progId="Equation.3">
                  <p:embed/>
                </p:oleObj>
              </mc:Choice>
              <mc:Fallback>
                <p:oleObj name="Equation" r:id="rId13" imgW="1218671" imgH="253890" progId="Equation.3">
                  <p:embed/>
                  <p:pic>
                    <p:nvPicPr>
                      <p:cNvPr id="1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3898900"/>
                        <a:ext cx="3490913" cy="728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3"/>
          <p:cNvGrpSpPr>
            <a:grpSpLocks/>
          </p:cNvGrpSpPr>
          <p:nvPr/>
        </p:nvGrpSpPr>
        <p:grpSpPr bwMode="auto">
          <a:xfrm>
            <a:off x="1905000" y="3886200"/>
            <a:ext cx="5159375" cy="719138"/>
            <a:chOff x="1200" y="2448"/>
            <a:chExt cx="3250" cy="453"/>
          </a:xfrm>
        </p:grpSpPr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4032" y="2448"/>
              <a:ext cx="41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3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•</a:t>
              </a:r>
              <a:r>
                <a:rPr lang="en-GB" altLang="en-US" sz="3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</a:t>
              </a:r>
              <a:r>
                <a:rPr lang="en-GB" altLang="en-US" sz="36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</a:t>
              </a: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1200" y="2448"/>
              <a:ext cx="525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36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</a:t>
              </a:r>
              <a:r>
                <a:rPr lang="en-GB" altLang="en-US" sz="3600" baseline="-25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S</a:t>
              </a:r>
              <a:r>
                <a:rPr lang="en-GB" altLang="en-US" sz="3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</a:t>
              </a:r>
              <a:r>
                <a:rPr lang="en-US" altLang="en-US" sz="3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•</a:t>
              </a:r>
              <a:endParaRPr lang="en-GB" altLang="en-US" sz="3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>
              <a:off x="1728" y="2469"/>
              <a:ext cx="0" cy="43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>
              <a:off x="4032" y="2469"/>
              <a:ext cx="0" cy="43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8" name="Object 18"/>
          <p:cNvGraphicFramePr>
            <a:graphicFrameLocks noChangeAspect="1"/>
          </p:cNvGraphicFramePr>
          <p:nvPr/>
        </p:nvGraphicFramePr>
        <p:xfrm>
          <a:off x="2438400" y="5257800"/>
          <a:ext cx="3998913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94" name="Equation" r:id="rId15" imgW="1397000" imgH="241300" progId="Equation.3">
                  <p:embed/>
                </p:oleObj>
              </mc:Choice>
              <mc:Fallback>
                <p:oleObj name="Equation" r:id="rId15" imgW="1397000" imgH="241300" progId="Equation.3">
                  <p:embed/>
                  <p:pic>
                    <p:nvPicPr>
                      <p:cNvPr id="18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5257800"/>
                        <a:ext cx="3998913" cy="69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054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>
            <p:extLst/>
          </p:nvPr>
        </p:nvGraphicFramePr>
        <p:xfrm>
          <a:off x="1986880" y="630710"/>
          <a:ext cx="5105400" cy="762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72" name="Equation" r:id="rId3" imgW="1765300" imgH="279400" progId="Equation.DSMT4">
                  <p:embed/>
                </p:oleObj>
              </mc:Choice>
              <mc:Fallback>
                <p:oleObj name="Equation" r:id="rId3" imgW="1765300" imgH="279400" progId="Equation.DSMT4">
                  <p:embed/>
                  <p:pic>
                    <p:nvPicPr>
                      <p:cNvPr id="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6880" y="630710"/>
                        <a:ext cx="5105400" cy="7629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04800" y="1905000"/>
            <a:ext cx="7788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cs typeface="Times New Roman" pitchFamily="18" charset="0"/>
              </a:rPr>
              <a:t>Act with this operator equation on arbitrary v</a:t>
            </a:r>
            <a:r>
              <a:rPr lang="en-US" altLang="en-US" sz="2000" b="1" baseline="-25000">
                <a:cs typeface="Times New Roman" pitchFamily="18" charset="0"/>
              </a:rPr>
              <a:t>1</a:t>
            </a:r>
            <a:r>
              <a:rPr lang="en-US" altLang="en-US" sz="2000" b="1">
                <a:cs typeface="Times New Roman" pitchFamily="18" charset="0"/>
              </a:rPr>
              <a:t>(r t) and use </a:t>
            </a:r>
            <a:r>
              <a:rPr lang="en-US" altLang="en-US" sz="2400" b="1">
                <a:cs typeface="Times New Roman" pitchFamily="18" charset="0"/>
                <a:sym typeface="Symbol" pitchFamily="18" charset="2"/>
              </a:rPr>
              <a:t></a:t>
            </a:r>
            <a:r>
              <a:rPr lang="en-US" altLang="en-US" sz="2000" b="1">
                <a:cs typeface="Times New Roman" pitchFamily="18" charset="0"/>
                <a:sym typeface="Symbol" pitchFamily="18" charset="2"/>
              </a:rPr>
              <a:t> v</a:t>
            </a:r>
            <a:r>
              <a:rPr lang="en-US" altLang="en-US" sz="2000" b="1" baseline="-25000">
                <a:cs typeface="Times New Roman" pitchFamily="18" charset="0"/>
                <a:sym typeface="Symbol" pitchFamily="18" charset="2"/>
              </a:rPr>
              <a:t>1 </a:t>
            </a:r>
            <a:r>
              <a:rPr lang="en-US" altLang="en-US" sz="2000" b="1">
                <a:cs typeface="Times New Roman" pitchFamily="18" charset="0"/>
                <a:sym typeface="Symbol" pitchFamily="18" charset="2"/>
              </a:rPr>
              <a:t>= </a:t>
            </a:r>
            <a:r>
              <a:rPr lang="en-US" altLang="en-US" sz="2000" b="1" baseline="-25000">
                <a:cs typeface="Times New Roman" pitchFamily="18" charset="0"/>
                <a:sym typeface="Symbol" pitchFamily="18" charset="2"/>
              </a:rPr>
              <a:t>1 </a:t>
            </a:r>
            <a:r>
              <a:rPr lang="en-US" altLang="en-US" sz="2000" b="1">
                <a:cs typeface="Times New Roman" pitchFamily="18" charset="0"/>
                <a:sym typeface="Symbol" pitchFamily="18" charset="2"/>
              </a:rPr>
              <a:t>: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42913" y="4159250"/>
            <a:ext cx="618648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76213" indent="-176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en-US" sz="2000">
                <a:solidFill>
                  <a:srgbClr val="FF0000"/>
                </a:solidFill>
                <a:cs typeface="Times New Roman" pitchFamily="18" charset="0"/>
              </a:rPr>
              <a:t>Exact integral equation for </a:t>
            </a:r>
            <a:r>
              <a:rPr lang="en-US" altLang="en-US" sz="200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</a:t>
            </a:r>
            <a:r>
              <a:rPr lang="en-US" altLang="en-US" sz="2000" baseline="-2500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altLang="en-US" sz="200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(r t), to be solved iteratively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42913" y="4852988"/>
            <a:ext cx="358616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76213" indent="-176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lnSpc>
                <a:spcPct val="140000"/>
              </a:lnSpc>
              <a:spcBef>
                <a:spcPct val="0"/>
              </a:spcBef>
            </a:pPr>
            <a:r>
              <a:rPr lang="en-US" altLang="en-US" sz="200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Need approximation for</a:t>
            </a: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	(either for f</a:t>
            </a:r>
            <a:r>
              <a:rPr lang="en-US" altLang="en-US" sz="2000" baseline="-2500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xc</a:t>
            </a:r>
            <a:r>
              <a:rPr lang="en-US" altLang="en-US" sz="200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 directly or for v</a:t>
            </a:r>
            <a:r>
              <a:rPr lang="en-US" altLang="en-US" sz="2000" baseline="-2500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xc</a:t>
            </a:r>
            <a:r>
              <a:rPr lang="en-US" altLang="en-US" sz="200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)</a:t>
            </a:r>
          </a:p>
        </p:txBody>
      </p:sp>
      <p:graphicFrame>
        <p:nvGraphicFramePr>
          <p:cNvPr id="6" name="Object 6"/>
          <p:cNvGraphicFramePr>
            <a:graphicFrameLocks noChangeAspect="1"/>
          </p:cNvGraphicFramePr>
          <p:nvPr>
            <p:extLst/>
          </p:nvPr>
        </p:nvGraphicFramePr>
        <p:xfrm>
          <a:off x="107504" y="2749550"/>
          <a:ext cx="8856984" cy="627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73" name="Equation" r:id="rId5" imgW="6985000" imgH="495300" progId="Equation.DSMT4">
                  <p:embed/>
                </p:oleObj>
              </mc:Choice>
              <mc:Fallback>
                <p:oleObj name="Equation" r:id="rId5" imgW="6985000" imgH="495300" progId="Equation.DSMT4">
                  <p:embed/>
                  <p:pic>
                    <p:nvPicPr>
                      <p:cNvPr id="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2749550"/>
                        <a:ext cx="8856984" cy="6278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5496" y="2667000"/>
            <a:ext cx="9036496" cy="7778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graphicFrame>
        <p:nvGraphicFramePr>
          <p:cNvPr id="8" name="Object 8"/>
          <p:cNvGraphicFramePr>
            <a:graphicFrameLocks noChangeAspect="1"/>
          </p:cNvGraphicFramePr>
          <p:nvPr/>
        </p:nvGraphicFramePr>
        <p:xfrm>
          <a:off x="3338513" y="4803775"/>
          <a:ext cx="2895600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74" name="Equation" r:id="rId7" imgW="1609657" imgH="390594" progId="Equation.3">
                  <p:embed/>
                </p:oleObj>
              </mc:Choice>
              <mc:Fallback>
                <p:oleObj name="Equation" r:id="rId7" imgW="1609657" imgH="390594" progId="Equation.3">
                  <p:embed/>
                  <p:pic>
                    <p:nvPicPr>
                      <p:cNvPr id="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8513" y="4803775"/>
                        <a:ext cx="2895600" cy="83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491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273" y="1063625"/>
            <a:ext cx="6042025" cy="457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47898" y="152400"/>
            <a:ext cx="77803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Times New Roman" pitchFamily="18" charset="0"/>
                <a:cs typeface="Times New Roman" pitchFamily="18" charset="0"/>
              </a:rPr>
              <a:t>Total photoabsorption cross section of the Xe atom versus photon energy in the vicinity of the 4d threshold.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43098" y="5789613"/>
            <a:ext cx="82613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Times New Roman" pitchFamily="18" charset="0"/>
                <a:cs typeface="Times New Roman" pitchFamily="18" charset="0"/>
              </a:rPr>
              <a:t>Solid line: self-consistent time-dependent KS calculation [</a:t>
            </a:r>
            <a:r>
              <a:rPr lang="en-GB" altLang="en-US" sz="1800" b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A. Zangwill and P. Soven, Phys. Rev. A 21, 1561 (1980)</a:t>
            </a:r>
            <a:r>
              <a:rPr lang="en-GB" altLang="en-US" sz="1800" b="1">
                <a:latin typeface="Times New Roman" pitchFamily="18" charset="0"/>
                <a:cs typeface="Times New Roman" pitchFamily="18" charset="0"/>
              </a:rPr>
              <a:t>]; crosses: experimental data [</a:t>
            </a:r>
            <a:r>
              <a:rPr lang="en-GB" altLang="en-US" sz="1800" b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R. Haensel, G. Keitel, P. Schreiber, and C. Kunz, Phys. Rev. 188, 1375 (1969)</a:t>
            </a:r>
            <a:r>
              <a:rPr lang="en-GB" altLang="en-US" sz="1800" b="1">
                <a:latin typeface="Times New Roman" pitchFamily="18" charset="0"/>
                <a:cs typeface="Times New Roman" pitchFamily="18" charset="0"/>
              </a:rPr>
              <a:t>].</a:t>
            </a:r>
          </a:p>
        </p:txBody>
      </p:sp>
    </p:spTree>
    <p:extLst>
      <p:ext uri="{BB962C8B-B14F-4D97-AF65-F5344CB8AC3E}">
        <p14:creationId xmlns:p14="http://schemas.microsoft.com/office/powerpoint/2010/main" val="64329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146672" y="730250"/>
            <a:ext cx="5486400" cy="682625"/>
          </a:xfrm>
          <a:prstGeom prst="rect">
            <a:avLst/>
          </a:prstGeom>
          <a:solidFill>
            <a:srgbClr val="CCFFFF"/>
          </a:solidFill>
          <a:ln w="9525">
            <a:solidFill>
              <a:srgbClr val="00003C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lIns="45720" tIns="9144" rIns="4572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en-US" altLang="en-US" sz="2900" b="1">
                <a:solidFill>
                  <a:srgbClr val="000066"/>
                </a:solidFill>
              </a:rPr>
              <a:t>Photo-absorption in weak lasers</a:t>
            </a: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611560" y="1989138"/>
            <a:ext cx="3200400" cy="3124200"/>
            <a:chOff x="521" y="1253"/>
            <a:chExt cx="2016" cy="1968"/>
          </a:xfrm>
        </p:grpSpPr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1701" y="1340"/>
              <a:ext cx="740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333333"/>
                  </a:solidFill>
                </a:rPr>
                <a:t>continuum states</a:t>
              </a:r>
            </a:p>
          </p:txBody>
        </p:sp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1673" y="1919"/>
              <a:ext cx="861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333333"/>
                  </a:solidFill>
                </a:rPr>
                <a:t>unoccupied bound states</a:t>
              </a:r>
              <a:endParaRPr lang="en-US" altLang="en-US" sz="2000" b="1">
                <a:solidFill>
                  <a:srgbClr val="333333"/>
                </a:solidFill>
              </a:endParaRP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1682" y="2751"/>
              <a:ext cx="855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333333"/>
                  </a:solidFill>
                </a:rPr>
                <a:t>occupied bound states</a:t>
              </a:r>
              <a:endParaRPr lang="en-US" altLang="en-US" sz="2000" b="1">
                <a:solidFill>
                  <a:srgbClr val="333333"/>
                </a:solidFill>
              </a:endParaRPr>
            </a:p>
          </p:txBody>
        </p:sp>
        <p:grpSp>
          <p:nvGrpSpPr>
            <p:cNvPr id="7" name="Group 7"/>
            <p:cNvGrpSpPr>
              <a:grpSpLocks/>
            </p:cNvGrpSpPr>
            <p:nvPr/>
          </p:nvGrpSpPr>
          <p:grpSpPr bwMode="auto">
            <a:xfrm>
              <a:off x="521" y="1253"/>
              <a:ext cx="1250" cy="1968"/>
              <a:chOff x="521" y="1253"/>
              <a:chExt cx="1250" cy="1968"/>
            </a:xfrm>
          </p:grpSpPr>
          <p:grpSp>
            <p:nvGrpSpPr>
              <p:cNvPr id="8" name="Group 8"/>
              <p:cNvGrpSpPr>
                <a:grpSpLocks/>
              </p:cNvGrpSpPr>
              <p:nvPr/>
            </p:nvGrpSpPr>
            <p:grpSpPr bwMode="auto">
              <a:xfrm>
                <a:off x="521" y="1253"/>
                <a:ext cx="1157" cy="1968"/>
                <a:chOff x="521" y="1253"/>
                <a:chExt cx="1157" cy="1968"/>
              </a:xfrm>
            </p:grpSpPr>
            <p:grpSp>
              <p:nvGrpSpPr>
                <p:cNvPr id="12" name="Group 9"/>
                <p:cNvGrpSpPr>
                  <a:grpSpLocks/>
                </p:cNvGrpSpPr>
                <p:nvPr/>
              </p:nvGrpSpPr>
              <p:grpSpPr bwMode="auto">
                <a:xfrm>
                  <a:off x="918" y="1253"/>
                  <a:ext cx="760" cy="1968"/>
                  <a:chOff x="692" y="662"/>
                  <a:chExt cx="1180" cy="2746"/>
                </a:xfrm>
              </p:grpSpPr>
              <p:sp>
                <p:nvSpPr>
                  <p:cNvPr id="37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702" y="1920"/>
                    <a:ext cx="1152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8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702" y="1680"/>
                    <a:ext cx="1152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9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702" y="1584"/>
                    <a:ext cx="1152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0" name="AutoShape 13"/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692" y="662"/>
                    <a:ext cx="1180" cy="864"/>
                  </a:xfrm>
                  <a:prstGeom prst="flowChartDocumen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000"/>
                  </a:p>
                </p:txBody>
              </p:sp>
              <p:grpSp>
                <p:nvGrpSpPr>
                  <p:cNvPr id="41" name="Group 14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710" y="1630"/>
                    <a:ext cx="0" cy="1727"/>
                    <a:chOff x="2544" y="1440"/>
                    <a:chExt cx="0" cy="2880"/>
                  </a:xfrm>
                </p:grpSpPr>
                <p:sp>
                  <p:nvSpPr>
                    <p:cNvPr id="127" name="Line 1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403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arrow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8" name="Line 1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74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9" name="Line 1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45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0" name="Line 1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16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1" name="Line 1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88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2" name="Line 2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59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3" name="Line 2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30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4" name="Line 2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01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5" name="Line 2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72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6" name="Line 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44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2" name="Group 25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596" y="1719"/>
                    <a:ext cx="0" cy="1635"/>
                    <a:chOff x="2544" y="1440"/>
                    <a:chExt cx="0" cy="2880"/>
                  </a:xfrm>
                </p:grpSpPr>
                <p:sp>
                  <p:nvSpPr>
                    <p:cNvPr id="117" name="Line 2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403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arrow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8" name="Line 2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74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9" name="Line 2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45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0" name="Line 2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16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1" name="Line 3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88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2" name="Line 3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59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3" name="Line 3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30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4" name="Line 3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01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5" name="Line 3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72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6" name="Line 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44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3" name="Group 36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465" y="1947"/>
                    <a:ext cx="0" cy="1411"/>
                    <a:chOff x="2544" y="1440"/>
                    <a:chExt cx="0" cy="2880"/>
                  </a:xfrm>
                </p:grpSpPr>
                <p:sp>
                  <p:nvSpPr>
                    <p:cNvPr id="107" name="Line 3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403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arrow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8" name="Line 3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74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9" name="Line 3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45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0" name="Line 4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16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1" name="Line 4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88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2" name="Line 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59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3" name="Line 4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30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4" name="Line 4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01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5" name="Line 4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72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6" name="Line 4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44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4" name="Group 47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082" y="1611"/>
                    <a:ext cx="0" cy="927"/>
                    <a:chOff x="2544" y="1440"/>
                    <a:chExt cx="0" cy="2880"/>
                  </a:xfrm>
                </p:grpSpPr>
                <p:sp>
                  <p:nvSpPr>
                    <p:cNvPr id="97" name="Line 4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403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arrow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" name="Line 4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74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" name="Line 5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45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" name="Line 5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16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1" name="Line 5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88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2" name="Line 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59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3" name="Line 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30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4" name="Line 5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01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5" name="Line 5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72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6" name="Line 5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44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5" name="Group 58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965" y="1716"/>
                    <a:ext cx="0" cy="818"/>
                    <a:chOff x="2544" y="1440"/>
                    <a:chExt cx="0" cy="2880"/>
                  </a:xfrm>
                </p:grpSpPr>
                <p:sp>
                  <p:nvSpPr>
                    <p:cNvPr id="87" name="Line 5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403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arrow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8" name="Line 6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74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9" name="Line 6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45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" name="Line 6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16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1" name="Line 6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88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" name="Line 6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59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" name="Line 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30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" name="Line 6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01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" name="Line 6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72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" name="Line 6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44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6" name="Group 69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840" y="1937"/>
                    <a:ext cx="0" cy="605"/>
                    <a:chOff x="2544" y="1440"/>
                    <a:chExt cx="0" cy="2880"/>
                  </a:xfrm>
                </p:grpSpPr>
                <p:sp>
                  <p:nvSpPr>
                    <p:cNvPr id="77" name="Line 7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403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arrow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" name="Line 7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74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9" name="Line 7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45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0" name="Line 7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16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" name="Line 7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88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" name="Line 7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59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" name="Line 7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30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" name="Line 7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01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" name="Line 7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72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" name="Line 7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44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7" name="Group 80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202" y="1269"/>
                    <a:ext cx="0" cy="1267"/>
                    <a:chOff x="2544" y="1440"/>
                    <a:chExt cx="0" cy="2880"/>
                  </a:xfrm>
                </p:grpSpPr>
                <p:sp>
                  <p:nvSpPr>
                    <p:cNvPr id="67" name="Line 8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403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arrow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8" name="Line 8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74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9" name="Line 8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45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0" name="Line 8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16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" name="Line 8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88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" name="Line 8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59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3" name="Line 8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30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" name="Line 8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01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" name="Line 8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72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" name="Line 9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44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8" name="Group 91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324" y="2247"/>
                    <a:ext cx="0" cy="288"/>
                    <a:chOff x="2544" y="1440"/>
                    <a:chExt cx="0" cy="2880"/>
                  </a:xfrm>
                </p:grpSpPr>
                <p:sp>
                  <p:nvSpPr>
                    <p:cNvPr id="57" name="Line 9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403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arrow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" name="Line 9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74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9" name="Line 9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45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" name="Line 9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16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" name="Line 9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88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2" name="Line 9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59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3" name="Line 9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30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4" name="Line 9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01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5" name="Line 10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72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6" name="Line 10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44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9" name="Line 10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02" y="1440"/>
                    <a:ext cx="0" cy="192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" name="Line 10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66" y="1440"/>
                    <a:ext cx="0" cy="192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702" y="3360"/>
                    <a:ext cx="1152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" name="Line 105"/>
                  <p:cNvSpPr>
                    <a:spLocks noChangeShapeType="1"/>
                  </p:cNvSpPr>
                  <p:nvPr/>
                </p:nvSpPr>
                <p:spPr bwMode="auto">
                  <a:xfrm>
                    <a:off x="702" y="2544"/>
                    <a:ext cx="1152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905" y="3312"/>
                    <a:ext cx="96" cy="96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000"/>
                  </a:p>
                </p:txBody>
              </p:sp>
              <p:sp>
                <p:nvSpPr>
                  <p:cNvPr id="54" name="Oval 107"/>
                  <p:cNvSpPr>
                    <a:spLocks noChangeArrowheads="1"/>
                  </p:cNvSpPr>
                  <p:nvPr/>
                </p:nvSpPr>
                <p:spPr bwMode="auto">
                  <a:xfrm>
                    <a:off x="1406" y="3312"/>
                    <a:ext cx="96" cy="96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000"/>
                  </a:p>
                </p:txBody>
              </p:sp>
              <p:sp>
                <p:nvSpPr>
                  <p:cNvPr id="55" name="Oval 108"/>
                  <p:cNvSpPr>
                    <a:spLocks noChangeArrowheads="1"/>
                  </p:cNvSpPr>
                  <p:nvPr/>
                </p:nvSpPr>
                <p:spPr bwMode="auto">
                  <a:xfrm>
                    <a:off x="1406" y="2496"/>
                    <a:ext cx="96" cy="96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000"/>
                  </a:p>
                </p:txBody>
              </p:sp>
              <p:sp>
                <p:nvSpPr>
                  <p:cNvPr id="56" name="Oval 109"/>
                  <p:cNvSpPr>
                    <a:spLocks noChangeArrowheads="1"/>
                  </p:cNvSpPr>
                  <p:nvPr/>
                </p:nvSpPr>
                <p:spPr bwMode="auto">
                  <a:xfrm>
                    <a:off x="905" y="2496"/>
                    <a:ext cx="96" cy="96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000"/>
                  </a:p>
                </p:txBody>
              </p:sp>
            </p:grpSp>
            <p:grpSp>
              <p:nvGrpSpPr>
                <p:cNvPr id="13" name="Group 110"/>
                <p:cNvGrpSpPr>
                  <a:grpSpLocks/>
                </p:cNvGrpSpPr>
                <p:nvPr/>
              </p:nvGrpSpPr>
              <p:grpSpPr bwMode="auto">
                <a:xfrm>
                  <a:off x="719" y="1877"/>
                  <a:ext cx="1" cy="1296"/>
                  <a:chOff x="239" y="1610"/>
                  <a:chExt cx="1" cy="1727"/>
                </a:xfrm>
              </p:grpSpPr>
              <p:sp>
                <p:nvSpPr>
                  <p:cNvPr id="27" name="Line 111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39" y="1610"/>
                    <a:ext cx="0" cy="17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arrow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" name="Line 112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39" y="1784"/>
                    <a:ext cx="0" cy="172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9" name="Line 113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39" y="1955"/>
                    <a:ext cx="0" cy="17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0" name="Line 114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39" y="2128"/>
                    <a:ext cx="0" cy="17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" name="Line 115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39" y="2302"/>
                    <a:ext cx="0" cy="172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2" name="Line 116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39" y="2473"/>
                    <a:ext cx="0" cy="17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" name="Line 117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40" y="2646"/>
                    <a:ext cx="0" cy="17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" name="Line 118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40" y="2819"/>
                    <a:ext cx="0" cy="17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" name="Line 119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40" y="2993"/>
                    <a:ext cx="0" cy="172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6" name="Line 120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40" y="3164"/>
                    <a:ext cx="0" cy="17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arrow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" name="Group 121"/>
                <p:cNvGrpSpPr>
                  <a:grpSpLocks/>
                </p:cNvGrpSpPr>
                <p:nvPr/>
              </p:nvGrpSpPr>
              <p:grpSpPr bwMode="auto">
                <a:xfrm>
                  <a:off x="874" y="1877"/>
                  <a:ext cx="1" cy="720"/>
                  <a:chOff x="383" y="1610"/>
                  <a:chExt cx="1" cy="927"/>
                </a:xfrm>
              </p:grpSpPr>
              <p:sp>
                <p:nvSpPr>
                  <p:cNvPr id="17" name="Line 122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3" y="1610"/>
                    <a:ext cx="0" cy="9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arrow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" name="Line 123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3" y="1704"/>
                    <a:ext cx="0" cy="92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" name="Line 124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3" y="1795"/>
                    <a:ext cx="0" cy="9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" name="Line 125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3" y="1888"/>
                    <a:ext cx="0" cy="9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" name="Line 126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3" y="1982"/>
                    <a:ext cx="0" cy="92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" name="Line 127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3" y="2073"/>
                    <a:ext cx="0" cy="9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" name="Line 128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3" y="2166"/>
                    <a:ext cx="0" cy="9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" name="Line 129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4" y="2259"/>
                    <a:ext cx="0" cy="9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" name="Line 130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4" y="2353"/>
                    <a:ext cx="0" cy="92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" name="Line 131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4" y="2444"/>
                    <a:ext cx="0" cy="9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arrow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5" name="Text Box 132"/>
                <p:cNvSpPr txBox="1">
                  <a:spLocks noChangeArrowheads="1"/>
                </p:cNvSpPr>
                <p:nvPr/>
              </p:nvSpPr>
              <p:spPr bwMode="auto">
                <a:xfrm>
                  <a:off x="676" y="2079"/>
                  <a:ext cx="255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2400" b="1">
                      <a:solidFill>
                        <a:srgbClr val="000B66"/>
                      </a:solidFill>
                    </a:rPr>
                    <a:t>I</a:t>
                  </a:r>
                  <a:r>
                    <a:rPr lang="en-US" altLang="en-US" sz="2400" b="1" baseline="-25000">
                      <a:solidFill>
                        <a:srgbClr val="000B66"/>
                      </a:solidFill>
                    </a:rPr>
                    <a:t>1</a:t>
                  </a:r>
                  <a:endParaRPr lang="en-US" altLang="en-US" sz="2400" b="1">
                    <a:solidFill>
                      <a:srgbClr val="000B66"/>
                    </a:solidFill>
                  </a:endParaRPr>
                </a:p>
              </p:txBody>
            </p:sp>
            <p:sp>
              <p:nvSpPr>
                <p:cNvPr id="16" name="Text Box 133"/>
                <p:cNvSpPr txBox="1">
                  <a:spLocks noChangeArrowheads="1"/>
                </p:cNvSpPr>
                <p:nvPr/>
              </p:nvSpPr>
              <p:spPr bwMode="auto">
                <a:xfrm>
                  <a:off x="521" y="2532"/>
                  <a:ext cx="255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2400" b="1">
                      <a:solidFill>
                        <a:srgbClr val="000B66"/>
                      </a:solidFill>
                    </a:rPr>
                    <a:t>I</a:t>
                  </a:r>
                  <a:r>
                    <a:rPr lang="en-US" altLang="en-US" sz="2400" b="1" baseline="-25000">
                      <a:solidFill>
                        <a:srgbClr val="000B66"/>
                      </a:solidFill>
                    </a:rPr>
                    <a:t>2</a:t>
                  </a:r>
                  <a:endParaRPr lang="en-US" altLang="en-US" sz="2400" b="1">
                    <a:solidFill>
                      <a:srgbClr val="000B66"/>
                    </a:solidFill>
                  </a:endParaRPr>
                </a:p>
              </p:txBody>
            </p:sp>
          </p:grpSp>
          <p:sp>
            <p:nvSpPr>
              <p:cNvPr id="9" name="AutoShape 134"/>
              <p:cNvSpPr>
                <a:spLocks/>
              </p:cNvSpPr>
              <p:nvPr/>
            </p:nvSpPr>
            <p:spPr bwMode="auto">
              <a:xfrm>
                <a:off x="1709" y="1260"/>
                <a:ext cx="62" cy="619"/>
              </a:xfrm>
              <a:prstGeom prst="rightBrace">
                <a:avLst>
                  <a:gd name="adj1" fmla="val 83199"/>
                  <a:gd name="adj2" fmla="val 50000"/>
                </a:avLst>
              </a:prstGeom>
              <a:noFill/>
              <a:ln w="2857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000"/>
              </a:p>
            </p:txBody>
          </p:sp>
          <p:sp>
            <p:nvSpPr>
              <p:cNvPr id="10" name="AutoShape 135"/>
              <p:cNvSpPr>
                <a:spLocks/>
              </p:cNvSpPr>
              <p:nvPr/>
            </p:nvSpPr>
            <p:spPr bwMode="auto">
              <a:xfrm>
                <a:off x="1709" y="2586"/>
                <a:ext cx="62" cy="619"/>
              </a:xfrm>
              <a:prstGeom prst="rightBrace">
                <a:avLst>
                  <a:gd name="adj1" fmla="val 83199"/>
                  <a:gd name="adj2" fmla="val 50000"/>
                </a:avLst>
              </a:prstGeom>
              <a:noFill/>
              <a:ln w="2857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000"/>
              </a:p>
            </p:txBody>
          </p:sp>
          <p:sp>
            <p:nvSpPr>
              <p:cNvPr id="11" name="AutoShape 136"/>
              <p:cNvSpPr>
                <a:spLocks/>
              </p:cNvSpPr>
              <p:nvPr/>
            </p:nvSpPr>
            <p:spPr bwMode="auto">
              <a:xfrm>
                <a:off x="1709" y="1914"/>
                <a:ext cx="31" cy="309"/>
              </a:xfrm>
              <a:prstGeom prst="rightBrace">
                <a:avLst>
                  <a:gd name="adj1" fmla="val 83065"/>
                  <a:gd name="adj2" fmla="val 50000"/>
                </a:avLst>
              </a:prstGeom>
              <a:noFill/>
              <a:ln w="2857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000"/>
              </a:p>
            </p:txBody>
          </p:sp>
        </p:grpSp>
      </p:grpSp>
      <p:grpSp>
        <p:nvGrpSpPr>
          <p:cNvPr id="137" name="Group 138"/>
          <p:cNvGrpSpPr>
            <a:grpSpLocks/>
          </p:cNvGrpSpPr>
          <p:nvPr/>
        </p:nvGrpSpPr>
        <p:grpSpPr bwMode="auto">
          <a:xfrm>
            <a:off x="4278685" y="2355850"/>
            <a:ext cx="4181475" cy="2873375"/>
            <a:chOff x="2699" y="1484"/>
            <a:chExt cx="2634" cy="1810"/>
          </a:xfrm>
        </p:grpSpPr>
        <p:grpSp>
          <p:nvGrpSpPr>
            <p:cNvPr id="138" name="Group 139"/>
            <p:cNvGrpSpPr>
              <a:grpSpLocks/>
            </p:cNvGrpSpPr>
            <p:nvPr/>
          </p:nvGrpSpPr>
          <p:grpSpPr bwMode="auto">
            <a:xfrm>
              <a:off x="2699" y="1612"/>
              <a:ext cx="2634" cy="1682"/>
              <a:chOff x="2650" y="1612"/>
              <a:chExt cx="2634" cy="1682"/>
            </a:xfrm>
          </p:grpSpPr>
          <p:sp>
            <p:nvSpPr>
              <p:cNvPr id="143" name="Rectangle 140"/>
              <p:cNvSpPr>
                <a:spLocks noChangeArrowheads="1"/>
              </p:cNvSpPr>
              <p:nvPr/>
            </p:nvSpPr>
            <p:spPr bwMode="auto">
              <a:xfrm>
                <a:off x="3424" y="3082"/>
                <a:ext cx="1161" cy="212"/>
              </a:xfrm>
              <a:prstGeom prst="rect">
                <a:avLst/>
              </a:prstGeom>
              <a:noFill/>
              <a:ln w="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600" b="1">
                    <a:solidFill>
                      <a:srgbClr val="333333"/>
                    </a:solidFill>
                  </a:rPr>
                  <a:t>Laser frequency  </a:t>
                </a:r>
                <a:r>
                  <a:rPr lang="en-US" altLang="en-US" sz="1600" b="1">
                    <a:solidFill>
                      <a:srgbClr val="333333"/>
                    </a:solidFill>
                    <a:sym typeface="Symbol" pitchFamily="18" charset="2"/>
                  </a:rPr>
                  <a:t></a:t>
                </a:r>
                <a:endParaRPr lang="en-US" altLang="en-US" sz="1600" b="1">
                  <a:solidFill>
                    <a:srgbClr val="333333"/>
                  </a:solidFill>
                </a:endParaRPr>
              </a:p>
            </p:txBody>
          </p:sp>
          <p:grpSp>
            <p:nvGrpSpPr>
              <p:cNvPr id="144" name="Group 141"/>
              <p:cNvGrpSpPr>
                <a:grpSpLocks/>
              </p:cNvGrpSpPr>
              <p:nvPr/>
            </p:nvGrpSpPr>
            <p:grpSpPr bwMode="auto">
              <a:xfrm>
                <a:off x="2650" y="1612"/>
                <a:ext cx="2634" cy="1546"/>
                <a:chOff x="2650" y="1574"/>
                <a:chExt cx="2634" cy="1546"/>
              </a:xfrm>
            </p:grpSpPr>
            <p:pic>
              <p:nvPicPr>
                <p:cNvPr id="145" name="Picture 14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497" t="58937" r="8141" b="8372"/>
                <a:stretch>
                  <a:fillRect/>
                </a:stretch>
              </p:blipFill>
              <p:spPr bwMode="auto">
                <a:xfrm>
                  <a:off x="2650" y="1590"/>
                  <a:ext cx="2610" cy="14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6" name="Text Box 143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4523" y="2549"/>
                  <a:ext cx="192" cy="346"/>
                </a:xfrm>
                <a:prstGeom prst="rect">
                  <a:avLst/>
                </a:prstGeom>
                <a:solidFill>
                  <a:schemeClr val="bg1"/>
                </a:solidFill>
                <a:ln w="0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vert="eaVert" wrap="none" tIns="457200" rIns="0" bIns="9144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GB" altLang="en-US" sz="1400" b="1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147" name="Text Box 144"/>
                <p:cNvSpPr txBox="1">
                  <a:spLocks noChangeArrowheads="1"/>
                </p:cNvSpPr>
                <p:nvPr/>
              </p:nvSpPr>
              <p:spPr bwMode="auto">
                <a:xfrm>
                  <a:off x="2966" y="1574"/>
                  <a:ext cx="34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GB" altLang="en-US" sz="1600" b="1">
                      <a:solidFill>
                        <a:srgbClr val="333333"/>
                      </a:solidFill>
                      <a:sym typeface="Symbol" pitchFamily="18" charset="2"/>
                    </a:rPr>
                    <a:t>(</a:t>
                  </a:r>
                  <a:r>
                    <a:rPr lang="el-GR" altLang="en-US" sz="1600" b="1">
                      <a:solidFill>
                        <a:srgbClr val="333333"/>
                      </a:solidFill>
                      <a:sym typeface="Symbol" pitchFamily="18" charset="2"/>
                    </a:rPr>
                    <a:t>ω</a:t>
                  </a:r>
                  <a:r>
                    <a:rPr lang="en-GB" altLang="en-US" sz="1600" b="1">
                      <a:solidFill>
                        <a:srgbClr val="333333"/>
                      </a:solidFill>
                      <a:sym typeface="Symbol" pitchFamily="18" charset="2"/>
                    </a:rPr>
                    <a:t>)</a:t>
                  </a:r>
                  <a:endParaRPr lang="en-GB" altLang="en-US" sz="1600" b="1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148" name="Rectangle 145"/>
                <p:cNvSpPr>
                  <a:spLocks noChangeArrowheads="1"/>
                </p:cNvSpPr>
                <p:nvPr/>
              </p:nvSpPr>
              <p:spPr bwMode="auto">
                <a:xfrm>
                  <a:off x="4468" y="2976"/>
                  <a:ext cx="816" cy="13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000"/>
                </a:p>
              </p:txBody>
            </p:sp>
            <p:sp>
              <p:nvSpPr>
                <p:cNvPr id="149" name="Rectangle 146"/>
                <p:cNvSpPr>
                  <a:spLocks noChangeArrowheads="1"/>
                </p:cNvSpPr>
                <p:nvPr/>
              </p:nvSpPr>
              <p:spPr bwMode="auto">
                <a:xfrm>
                  <a:off x="4650" y="2938"/>
                  <a:ext cx="317" cy="18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000"/>
                </a:p>
              </p:txBody>
            </p:sp>
          </p:grpSp>
        </p:grpSp>
        <p:sp>
          <p:nvSpPr>
            <p:cNvPr id="139" name="Rectangle 147"/>
            <p:cNvSpPr>
              <a:spLocks noChangeArrowheads="1"/>
            </p:cNvSpPr>
            <p:nvPr/>
          </p:nvSpPr>
          <p:spPr bwMode="auto">
            <a:xfrm>
              <a:off x="2699" y="1706"/>
              <a:ext cx="226" cy="12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  <p:sp>
          <p:nvSpPr>
            <p:cNvPr id="140" name="Rectangle 148"/>
            <p:cNvSpPr>
              <a:spLocks noChangeArrowheads="1"/>
            </p:cNvSpPr>
            <p:nvPr/>
          </p:nvSpPr>
          <p:spPr bwMode="auto">
            <a:xfrm>
              <a:off x="2872" y="1790"/>
              <a:ext cx="90" cy="8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  <p:sp>
          <p:nvSpPr>
            <p:cNvPr id="141" name="Rectangle 149"/>
            <p:cNvSpPr>
              <a:spLocks noChangeArrowheads="1"/>
            </p:cNvSpPr>
            <p:nvPr/>
          </p:nvSpPr>
          <p:spPr bwMode="auto">
            <a:xfrm>
              <a:off x="2835" y="1661"/>
              <a:ext cx="136" cy="18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  <p:sp>
          <p:nvSpPr>
            <p:cNvPr id="142" name="Text Box 150"/>
            <p:cNvSpPr txBox="1">
              <a:spLocks noChangeArrowheads="1"/>
            </p:cNvSpPr>
            <p:nvPr/>
          </p:nvSpPr>
          <p:spPr bwMode="auto">
            <a:xfrm rot="-5400000">
              <a:off x="2044" y="2186"/>
              <a:ext cx="1537" cy="134"/>
            </a:xfrm>
            <a:prstGeom prst="rect">
              <a:avLst/>
            </a:prstGeom>
            <a:noFill/>
            <a:ln w="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solidFill>
                    <a:srgbClr val="333333"/>
                  </a:solidFill>
                </a:rPr>
                <a:t>photo-absorption cross section</a:t>
              </a:r>
            </a:p>
          </p:txBody>
        </p:sp>
      </p:grpSp>
      <p:sp>
        <p:nvSpPr>
          <p:cNvPr id="150" name="Down Arrow 150"/>
          <p:cNvSpPr>
            <a:spLocks noChangeArrowheads="1"/>
          </p:cNvSpPr>
          <p:nvPr/>
        </p:nvSpPr>
        <p:spPr bwMode="auto">
          <a:xfrm>
            <a:off x="5959847" y="2420938"/>
            <a:ext cx="412750" cy="546100"/>
          </a:xfrm>
          <a:prstGeom prst="downArrow">
            <a:avLst>
              <a:gd name="adj1" fmla="val 50000"/>
              <a:gd name="adj2" fmla="val 49958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51" name="TextBox 150"/>
          <p:cNvSpPr txBox="1"/>
          <p:nvPr/>
        </p:nvSpPr>
        <p:spPr>
          <a:xfrm>
            <a:off x="5466135" y="2092325"/>
            <a:ext cx="169386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Previous slide</a:t>
            </a:r>
            <a:endParaRPr lang="de-DE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34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146672" y="730250"/>
            <a:ext cx="5486400" cy="682625"/>
          </a:xfrm>
          <a:prstGeom prst="rect">
            <a:avLst/>
          </a:prstGeom>
          <a:solidFill>
            <a:srgbClr val="CCFFFF"/>
          </a:solidFill>
          <a:ln w="9525">
            <a:solidFill>
              <a:srgbClr val="00003C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lIns="45720" tIns="9144" rIns="4572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en-US" altLang="en-US" sz="2900" b="1">
                <a:solidFill>
                  <a:srgbClr val="000066"/>
                </a:solidFill>
              </a:rPr>
              <a:t>Photo-absorption in weak lasers</a:t>
            </a: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611560" y="1989138"/>
            <a:ext cx="3200400" cy="3124200"/>
            <a:chOff x="521" y="1253"/>
            <a:chExt cx="2016" cy="1968"/>
          </a:xfrm>
        </p:grpSpPr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1701" y="1340"/>
              <a:ext cx="740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333333"/>
                  </a:solidFill>
                </a:rPr>
                <a:t>continuum states</a:t>
              </a:r>
            </a:p>
          </p:txBody>
        </p:sp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1673" y="1919"/>
              <a:ext cx="861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333333"/>
                  </a:solidFill>
                </a:rPr>
                <a:t>unoccupied bound states</a:t>
              </a:r>
              <a:endParaRPr lang="en-US" altLang="en-US" sz="2000" b="1">
                <a:solidFill>
                  <a:srgbClr val="333333"/>
                </a:solidFill>
              </a:endParaRP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1682" y="2751"/>
              <a:ext cx="855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333333"/>
                  </a:solidFill>
                </a:rPr>
                <a:t>occupied bound states</a:t>
              </a:r>
              <a:endParaRPr lang="en-US" altLang="en-US" sz="2000" b="1">
                <a:solidFill>
                  <a:srgbClr val="333333"/>
                </a:solidFill>
              </a:endParaRPr>
            </a:p>
          </p:txBody>
        </p:sp>
        <p:grpSp>
          <p:nvGrpSpPr>
            <p:cNvPr id="7" name="Group 7"/>
            <p:cNvGrpSpPr>
              <a:grpSpLocks/>
            </p:cNvGrpSpPr>
            <p:nvPr/>
          </p:nvGrpSpPr>
          <p:grpSpPr bwMode="auto">
            <a:xfrm>
              <a:off x="521" y="1253"/>
              <a:ext cx="1250" cy="1968"/>
              <a:chOff x="521" y="1253"/>
              <a:chExt cx="1250" cy="1968"/>
            </a:xfrm>
          </p:grpSpPr>
          <p:grpSp>
            <p:nvGrpSpPr>
              <p:cNvPr id="8" name="Group 8"/>
              <p:cNvGrpSpPr>
                <a:grpSpLocks/>
              </p:cNvGrpSpPr>
              <p:nvPr/>
            </p:nvGrpSpPr>
            <p:grpSpPr bwMode="auto">
              <a:xfrm>
                <a:off x="521" y="1253"/>
                <a:ext cx="1157" cy="1968"/>
                <a:chOff x="521" y="1253"/>
                <a:chExt cx="1157" cy="1968"/>
              </a:xfrm>
            </p:grpSpPr>
            <p:grpSp>
              <p:nvGrpSpPr>
                <p:cNvPr id="12" name="Group 9"/>
                <p:cNvGrpSpPr>
                  <a:grpSpLocks/>
                </p:cNvGrpSpPr>
                <p:nvPr/>
              </p:nvGrpSpPr>
              <p:grpSpPr bwMode="auto">
                <a:xfrm>
                  <a:off x="918" y="1253"/>
                  <a:ext cx="760" cy="1968"/>
                  <a:chOff x="692" y="662"/>
                  <a:chExt cx="1180" cy="2746"/>
                </a:xfrm>
              </p:grpSpPr>
              <p:sp>
                <p:nvSpPr>
                  <p:cNvPr id="37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702" y="1920"/>
                    <a:ext cx="1152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8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702" y="1680"/>
                    <a:ext cx="1152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9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702" y="1584"/>
                    <a:ext cx="1152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0" name="AutoShape 13"/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692" y="662"/>
                    <a:ext cx="1180" cy="864"/>
                  </a:xfrm>
                  <a:prstGeom prst="flowChartDocumen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000"/>
                  </a:p>
                </p:txBody>
              </p:sp>
              <p:grpSp>
                <p:nvGrpSpPr>
                  <p:cNvPr id="41" name="Group 14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710" y="1630"/>
                    <a:ext cx="0" cy="1727"/>
                    <a:chOff x="2544" y="1440"/>
                    <a:chExt cx="0" cy="2880"/>
                  </a:xfrm>
                </p:grpSpPr>
                <p:sp>
                  <p:nvSpPr>
                    <p:cNvPr id="127" name="Line 1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403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arrow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8" name="Line 1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74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9" name="Line 1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45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0" name="Line 1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16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1" name="Line 1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88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2" name="Line 2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59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3" name="Line 2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30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4" name="Line 2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01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5" name="Line 2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72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6" name="Line 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44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2" name="Group 25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596" y="1719"/>
                    <a:ext cx="0" cy="1635"/>
                    <a:chOff x="2544" y="1440"/>
                    <a:chExt cx="0" cy="2880"/>
                  </a:xfrm>
                </p:grpSpPr>
                <p:sp>
                  <p:nvSpPr>
                    <p:cNvPr id="117" name="Line 2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403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arrow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8" name="Line 2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74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9" name="Line 2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45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0" name="Line 2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16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1" name="Line 3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88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2" name="Line 3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59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3" name="Line 3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30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4" name="Line 3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01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5" name="Line 3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72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6" name="Line 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44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3" name="Group 36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465" y="1947"/>
                    <a:ext cx="0" cy="1411"/>
                    <a:chOff x="2544" y="1440"/>
                    <a:chExt cx="0" cy="2880"/>
                  </a:xfrm>
                </p:grpSpPr>
                <p:sp>
                  <p:nvSpPr>
                    <p:cNvPr id="107" name="Line 3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403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arrow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8" name="Line 3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74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9" name="Line 3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45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0" name="Line 4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16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1" name="Line 4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88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2" name="Line 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59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3" name="Line 4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30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4" name="Line 4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01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5" name="Line 4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72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6" name="Line 4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44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4" name="Group 47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082" y="1611"/>
                    <a:ext cx="0" cy="927"/>
                    <a:chOff x="2544" y="1440"/>
                    <a:chExt cx="0" cy="2880"/>
                  </a:xfrm>
                </p:grpSpPr>
                <p:sp>
                  <p:nvSpPr>
                    <p:cNvPr id="97" name="Line 4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403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arrow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" name="Line 4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74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" name="Line 5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45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" name="Line 5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16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1" name="Line 5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88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2" name="Line 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59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3" name="Line 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30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4" name="Line 5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01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5" name="Line 5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72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6" name="Line 5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44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5" name="Group 58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965" y="1716"/>
                    <a:ext cx="0" cy="818"/>
                    <a:chOff x="2544" y="1440"/>
                    <a:chExt cx="0" cy="2880"/>
                  </a:xfrm>
                </p:grpSpPr>
                <p:sp>
                  <p:nvSpPr>
                    <p:cNvPr id="87" name="Line 5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403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arrow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8" name="Line 6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74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9" name="Line 6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45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" name="Line 6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16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1" name="Line 6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88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" name="Line 6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59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" name="Line 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30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" name="Line 6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01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" name="Line 6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72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" name="Line 6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44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6" name="Group 69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840" y="1937"/>
                    <a:ext cx="0" cy="605"/>
                    <a:chOff x="2544" y="1440"/>
                    <a:chExt cx="0" cy="2880"/>
                  </a:xfrm>
                </p:grpSpPr>
                <p:sp>
                  <p:nvSpPr>
                    <p:cNvPr id="77" name="Line 7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403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arrow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" name="Line 7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74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9" name="Line 7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45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0" name="Line 7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16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" name="Line 7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88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" name="Line 7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59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" name="Line 7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30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" name="Line 7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01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" name="Line 7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72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" name="Line 7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44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7" name="Group 80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202" y="1269"/>
                    <a:ext cx="0" cy="1267"/>
                    <a:chOff x="2544" y="1440"/>
                    <a:chExt cx="0" cy="2880"/>
                  </a:xfrm>
                </p:grpSpPr>
                <p:sp>
                  <p:nvSpPr>
                    <p:cNvPr id="67" name="Line 8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403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arrow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8" name="Line 8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74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9" name="Line 8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45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0" name="Line 8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16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" name="Line 8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88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" name="Line 8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59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3" name="Line 8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30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" name="Line 8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01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" name="Line 8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72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" name="Line 9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44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8" name="Group 91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324" y="2247"/>
                    <a:ext cx="0" cy="288"/>
                    <a:chOff x="2544" y="1440"/>
                    <a:chExt cx="0" cy="2880"/>
                  </a:xfrm>
                </p:grpSpPr>
                <p:sp>
                  <p:nvSpPr>
                    <p:cNvPr id="57" name="Line 9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403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arrow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" name="Line 9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74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9" name="Line 9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45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" name="Line 9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16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" name="Line 9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88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2" name="Line 9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59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3" name="Line 9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30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4" name="Line 9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01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5" name="Line 10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72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6" name="Line 10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44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9" name="Line 10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02" y="1440"/>
                    <a:ext cx="0" cy="192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" name="Line 10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66" y="1440"/>
                    <a:ext cx="0" cy="192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702" y="3360"/>
                    <a:ext cx="1152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" name="Line 105"/>
                  <p:cNvSpPr>
                    <a:spLocks noChangeShapeType="1"/>
                  </p:cNvSpPr>
                  <p:nvPr/>
                </p:nvSpPr>
                <p:spPr bwMode="auto">
                  <a:xfrm>
                    <a:off x="702" y="2544"/>
                    <a:ext cx="1152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905" y="3312"/>
                    <a:ext cx="96" cy="96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000"/>
                  </a:p>
                </p:txBody>
              </p:sp>
              <p:sp>
                <p:nvSpPr>
                  <p:cNvPr id="54" name="Oval 107"/>
                  <p:cNvSpPr>
                    <a:spLocks noChangeArrowheads="1"/>
                  </p:cNvSpPr>
                  <p:nvPr/>
                </p:nvSpPr>
                <p:spPr bwMode="auto">
                  <a:xfrm>
                    <a:off x="1406" y="3312"/>
                    <a:ext cx="96" cy="96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000"/>
                  </a:p>
                </p:txBody>
              </p:sp>
              <p:sp>
                <p:nvSpPr>
                  <p:cNvPr id="55" name="Oval 108"/>
                  <p:cNvSpPr>
                    <a:spLocks noChangeArrowheads="1"/>
                  </p:cNvSpPr>
                  <p:nvPr/>
                </p:nvSpPr>
                <p:spPr bwMode="auto">
                  <a:xfrm>
                    <a:off x="1406" y="2496"/>
                    <a:ext cx="96" cy="96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000"/>
                  </a:p>
                </p:txBody>
              </p:sp>
              <p:sp>
                <p:nvSpPr>
                  <p:cNvPr id="56" name="Oval 109"/>
                  <p:cNvSpPr>
                    <a:spLocks noChangeArrowheads="1"/>
                  </p:cNvSpPr>
                  <p:nvPr/>
                </p:nvSpPr>
                <p:spPr bwMode="auto">
                  <a:xfrm>
                    <a:off x="905" y="2496"/>
                    <a:ext cx="96" cy="96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000"/>
                  </a:p>
                </p:txBody>
              </p:sp>
            </p:grpSp>
            <p:grpSp>
              <p:nvGrpSpPr>
                <p:cNvPr id="13" name="Group 110"/>
                <p:cNvGrpSpPr>
                  <a:grpSpLocks/>
                </p:cNvGrpSpPr>
                <p:nvPr/>
              </p:nvGrpSpPr>
              <p:grpSpPr bwMode="auto">
                <a:xfrm>
                  <a:off x="719" y="1877"/>
                  <a:ext cx="1" cy="1296"/>
                  <a:chOff x="239" y="1610"/>
                  <a:chExt cx="1" cy="1727"/>
                </a:xfrm>
              </p:grpSpPr>
              <p:sp>
                <p:nvSpPr>
                  <p:cNvPr id="27" name="Line 111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39" y="1610"/>
                    <a:ext cx="0" cy="17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arrow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" name="Line 112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39" y="1784"/>
                    <a:ext cx="0" cy="172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9" name="Line 113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39" y="1955"/>
                    <a:ext cx="0" cy="17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0" name="Line 114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39" y="2128"/>
                    <a:ext cx="0" cy="17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" name="Line 115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39" y="2302"/>
                    <a:ext cx="0" cy="172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2" name="Line 116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39" y="2473"/>
                    <a:ext cx="0" cy="17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" name="Line 117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40" y="2646"/>
                    <a:ext cx="0" cy="17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" name="Line 118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40" y="2819"/>
                    <a:ext cx="0" cy="17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" name="Line 119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40" y="2993"/>
                    <a:ext cx="0" cy="172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6" name="Line 120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40" y="3164"/>
                    <a:ext cx="0" cy="17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arrow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" name="Group 121"/>
                <p:cNvGrpSpPr>
                  <a:grpSpLocks/>
                </p:cNvGrpSpPr>
                <p:nvPr/>
              </p:nvGrpSpPr>
              <p:grpSpPr bwMode="auto">
                <a:xfrm>
                  <a:off x="874" y="1877"/>
                  <a:ext cx="1" cy="720"/>
                  <a:chOff x="383" y="1610"/>
                  <a:chExt cx="1" cy="927"/>
                </a:xfrm>
              </p:grpSpPr>
              <p:sp>
                <p:nvSpPr>
                  <p:cNvPr id="17" name="Line 122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3" y="1610"/>
                    <a:ext cx="0" cy="9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arrow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" name="Line 123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3" y="1704"/>
                    <a:ext cx="0" cy="92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" name="Line 124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3" y="1795"/>
                    <a:ext cx="0" cy="9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" name="Line 125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3" y="1888"/>
                    <a:ext cx="0" cy="9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" name="Line 126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3" y="1982"/>
                    <a:ext cx="0" cy="92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" name="Line 127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3" y="2073"/>
                    <a:ext cx="0" cy="9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" name="Line 128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3" y="2166"/>
                    <a:ext cx="0" cy="9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" name="Line 129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4" y="2259"/>
                    <a:ext cx="0" cy="9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" name="Line 130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4" y="2353"/>
                    <a:ext cx="0" cy="92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" name="Line 131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4" y="2444"/>
                    <a:ext cx="0" cy="9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arrow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5" name="Text Box 132"/>
                <p:cNvSpPr txBox="1">
                  <a:spLocks noChangeArrowheads="1"/>
                </p:cNvSpPr>
                <p:nvPr/>
              </p:nvSpPr>
              <p:spPr bwMode="auto">
                <a:xfrm>
                  <a:off x="676" y="2079"/>
                  <a:ext cx="255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2400" b="1">
                      <a:solidFill>
                        <a:srgbClr val="000B66"/>
                      </a:solidFill>
                    </a:rPr>
                    <a:t>I</a:t>
                  </a:r>
                  <a:r>
                    <a:rPr lang="en-US" altLang="en-US" sz="2400" b="1" baseline="-25000">
                      <a:solidFill>
                        <a:srgbClr val="000B66"/>
                      </a:solidFill>
                    </a:rPr>
                    <a:t>1</a:t>
                  </a:r>
                  <a:endParaRPr lang="en-US" altLang="en-US" sz="2400" b="1">
                    <a:solidFill>
                      <a:srgbClr val="000B66"/>
                    </a:solidFill>
                  </a:endParaRPr>
                </a:p>
              </p:txBody>
            </p:sp>
            <p:sp>
              <p:nvSpPr>
                <p:cNvPr id="16" name="Text Box 133"/>
                <p:cNvSpPr txBox="1">
                  <a:spLocks noChangeArrowheads="1"/>
                </p:cNvSpPr>
                <p:nvPr/>
              </p:nvSpPr>
              <p:spPr bwMode="auto">
                <a:xfrm>
                  <a:off x="521" y="2532"/>
                  <a:ext cx="255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2400" b="1">
                      <a:solidFill>
                        <a:srgbClr val="000B66"/>
                      </a:solidFill>
                    </a:rPr>
                    <a:t>I</a:t>
                  </a:r>
                  <a:r>
                    <a:rPr lang="en-US" altLang="en-US" sz="2400" b="1" baseline="-25000">
                      <a:solidFill>
                        <a:srgbClr val="000B66"/>
                      </a:solidFill>
                    </a:rPr>
                    <a:t>2</a:t>
                  </a:r>
                  <a:endParaRPr lang="en-US" altLang="en-US" sz="2400" b="1">
                    <a:solidFill>
                      <a:srgbClr val="000B66"/>
                    </a:solidFill>
                  </a:endParaRPr>
                </a:p>
              </p:txBody>
            </p:sp>
          </p:grpSp>
          <p:sp>
            <p:nvSpPr>
              <p:cNvPr id="9" name="AutoShape 134"/>
              <p:cNvSpPr>
                <a:spLocks/>
              </p:cNvSpPr>
              <p:nvPr/>
            </p:nvSpPr>
            <p:spPr bwMode="auto">
              <a:xfrm>
                <a:off x="1709" y="1260"/>
                <a:ext cx="62" cy="619"/>
              </a:xfrm>
              <a:prstGeom prst="rightBrace">
                <a:avLst>
                  <a:gd name="adj1" fmla="val 83199"/>
                  <a:gd name="adj2" fmla="val 50000"/>
                </a:avLst>
              </a:prstGeom>
              <a:noFill/>
              <a:ln w="2857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000"/>
              </a:p>
            </p:txBody>
          </p:sp>
          <p:sp>
            <p:nvSpPr>
              <p:cNvPr id="10" name="AutoShape 135"/>
              <p:cNvSpPr>
                <a:spLocks/>
              </p:cNvSpPr>
              <p:nvPr/>
            </p:nvSpPr>
            <p:spPr bwMode="auto">
              <a:xfrm>
                <a:off x="1709" y="2586"/>
                <a:ext cx="62" cy="619"/>
              </a:xfrm>
              <a:prstGeom prst="rightBrace">
                <a:avLst>
                  <a:gd name="adj1" fmla="val 83199"/>
                  <a:gd name="adj2" fmla="val 50000"/>
                </a:avLst>
              </a:prstGeom>
              <a:noFill/>
              <a:ln w="2857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000"/>
              </a:p>
            </p:txBody>
          </p:sp>
          <p:sp>
            <p:nvSpPr>
              <p:cNvPr id="11" name="AutoShape 136"/>
              <p:cNvSpPr>
                <a:spLocks/>
              </p:cNvSpPr>
              <p:nvPr/>
            </p:nvSpPr>
            <p:spPr bwMode="auto">
              <a:xfrm>
                <a:off x="1709" y="1914"/>
                <a:ext cx="31" cy="309"/>
              </a:xfrm>
              <a:prstGeom prst="rightBrace">
                <a:avLst>
                  <a:gd name="adj1" fmla="val 83065"/>
                  <a:gd name="adj2" fmla="val 50000"/>
                </a:avLst>
              </a:prstGeom>
              <a:noFill/>
              <a:ln w="2857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000"/>
              </a:p>
            </p:txBody>
          </p:sp>
        </p:grpSp>
      </p:grpSp>
      <p:grpSp>
        <p:nvGrpSpPr>
          <p:cNvPr id="137" name="Group 138"/>
          <p:cNvGrpSpPr>
            <a:grpSpLocks/>
          </p:cNvGrpSpPr>
          <p:nvPr/>
        </p:nvGrpSpPr>
        <p:grpSpPr bwMode="auto">
          <a:xfrm>
            <a:off x="4278685" y="2355850"/>
            <a:ext cx="4181475" cy="2873375"/>
            <a:chOff x="2699" y="1484"/>
            <a:chExt cx="2634" cy="1810"/>
          </a:xfrm>
        </p:grpSpPr>
        <p:grpSp>
          <p:nvGrpSpPr>
            <p:cNvPr id="138" name="Group 139"/>
            <p:cNvGrpSpPr>
              <a:grpSpLocks/>
            </p:cNvGrpSpPr>
            <p:nvPr/>
          </p:nvGrpSpPr>
          <p:grpSpPr bwMode="auto">
            <a:xfrm>
              <a:off x="2699" y="1612"/>
              <a:ext cx="2634" cy="1682"/>
              <a:chOff x="2650" y="1612"/>
              <a:chExt cx="2634" cy="1682"/>
            </a:xfrm>
          </p:grpSpPr>
          <p:sp>
            <p:nvSpPr>
              <p:cNvPr id="143" name="Rectangle 140"/>
              <p:cNvSpPr>
                <a:spLocks noChangeArrowheads="1"/>
              </p:cNvSpPr>
              <p:nvPr/>
            </p:nvSpPr>
            <p:spPr bwMode="auto">
              <a:xfrm>
                <a:off x="3424" y="3082"/>
                <a:ext cx="1161" cy="212"/>
              </a:xfrm>
              <a:prstGeom prst="rect">
                <a:avLst/>
              </a:prstGeom>
              <a:noFill/>
              <a:ln w="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600" b="1">
                    <a:solidFill>
                      <a:srgbClr val="333333"/>
                    </a:solidFill>
                  </a:rPr>
                  <a:t>Laser frequency  </a:t>
                </a:r>
                <a:r>
                  <a:rPr lang="en-US" altLang="en-US" sz="1600" b="1">
                    <a:solidFill>
                      <a:srgbClr val="333333"/>
                    </a:solidFill>
                    <a:sym typeface="Symbol" pitchFamily="18" charset="2"/>
                  </a:rPr>
                  <a:t></a:t>
                </a:r>
                <a:endParaRPr lang="en-US" altLang="en-US" sz="1600" b="1">
                  <a:solidFill>
                    <a:srgbClr val="333333"/>
                  </a:solidFill>
                </a:endParaRPr>
              </a:p>
            </p:txBody>
          </p:sp>
          <p:grpSp>
            <p:nvGrpSpPr>
              <p:cNvPr id="144" name="Group 141"/>
              <p:cNvGrpSpPr>
                <a:grpSpLocks/>
              </p:cNvGrpSpPr>
              <p:nvPr/>
            </p:nvGrpSpPr>
            <p:grpSpPr bwMode="auto">
              <a:xfrm>
                <a:off x="2650" y="1612"/>
                <a:ext cx="2634" cy="1546"/>
                <a:chOff x="2650" y="1574"/>
                <a:chExt cx="2634" cy="1546"/>
              </a:xfrm>
            </p:grpSpPr>
            <p:pic>
              <p:nvPicPr>
                <p:cNvPr id="145" name="Picture 14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497" t="58937" r="8141" b="8372"/>
                <a:stretch>
                  <a:fillRect/>
                </a:stretch>
              </p:blipFill>
              <p:spPr bwMode="auto">
                <a:xfrm>
                  <a:off x="2650" y="1590"/>
                  <a:ext cx="2610" cy="14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6" name="Text Box 143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4523" y="2549"/>
                  <a:ext cx="192" cy="346"/>
                </a:xfrm>
                <a:prstGeom prst="rect">
                  <a:avLst/>
                </a:prstGeom>
                <a:solidFill>
                  <a:schemeClr val="bg1"/>
                </a:solidFill>
                <a:ln w="0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vert="eaVert" wrap="none" tIns="457200" rIns="0" bIns="9144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GB" altLang="en-US" sz="1400" b="1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147" name="Text Box 144"/>
                <p:cNvSpPr txBox="1">
                  <a:spLocks noChangeArrowheads="1"/>
                </p:cNvSpPr>
                <p:nvPr/>
              </p:nvSpPr>
              <p:spPr bwMode="auto">
                <a:xfrm>
                  <a:off x="2966" y="1574"/>
                  <a:ext cx="34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GB" altLang="en-US" sz="1600" b="1">
                      <a:solidFill>
                        <a:srgbClr val="333333"/>
                      </a:solidFill>
                      <a:sym typeface="Symbol" pitchFamily="18" charset="2"/>
                    </a:rPr>
                    <a:t>(</a:t>
                  </a:r>
                  <a:r>
                    <a:rPr lang="el-GR" altLang="en-US" sz="1600" b="1">
                      <a:solidFill>
                        <a:srgbClr val="333333"/>
                      </a:solidFill>
                      <a:sym typeface="Symbol" pitchFamily="18" charset="2"/>
                    </a:rPr>
                    <a:t>ω</a:t>
                  </a:r>
                  <a:r>
                    <a:rPr lang="en-GB" altLang="en-US" sz="1600" b="1">
                      <a:solidFill>
                        <a:srgbClr val="333333"/>
                      </a:solidFill>
                      <a:sym typeface="Symbol" pitchFamily="18" charset="2"/>
                    </a:rPr>
                    <a:t>)</a:t>
                  </a:r>
                  <a:endParaRPr lang="en-GB" altLang="en-US" sz="1600" b="1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148" name="Rectangle 145"/>
                <p:cNvSpPr>
                  <a:spLocks noChangeArrowheads="1"/>
                </p:cNvSpPr>
                <p:nvPr/>
              </p:nvSpPr>
              <p:spPr bwMode="auto">
                <a:xfrm>
                  <a:off x="4468" y="2976"/>
                  <a:ext cx="816" cy="13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000"/>
                </a:p>
              </p:txBody>
            </p:sp>
            <p:sp>
              <p:nvSpPr>
                <p:cNvPr id="149" name="Rectangle 146"/>
                <p:cNvSpPr>
                  <a:spLocks noChangeArrowheads="1"/>
                </p:cNvSpPr>
                <p:nvPr/>
              </p:nvSpPr>
              <p:spPr bwMode="auto">
                <a:xfrm>
                  <a:off x="4650" y="2938"/>
                  <a:ext cx="317" cy="18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000"/>
                </a:p>
              </p:txBody>
            </p:sp>
          </p:grpSp>
        </p:grpSp>
        <p:sp>
          <p:nvSpPr>
            <p:cNvPr id="139" name="Rectangle 147"/>
            <p:cNvSpPr>
              <a:spLocks noChangeArrowheads="1"/>
            </p:cNvSpPr>
            <p:nvPr/>
          </p:nvSpPr>
          <p:spPr bwMode="auto">
            <a:xfrm>
              <a:off x="2699" y="1706"/>
              <a:ext cx="226" cy="12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  <p:sp>
          <p:nvSpPr>
            <p:cNvPr id="140" name="Rectangle 148"/>
            <p:cNvSpPr>
              <a:spLocks noChangeArrowheads="1"/>
            </p:cNvSpPr>
            <p:nvPr/>
          </p:nvSpPr>
          <p:spPr bwMode="auto">
            <a:xfrm>
              <a:off x="2872" y="1790"/>
              <a:ext cx="90" cy="8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  <p:sp>
          <p:nvSpPr>
            <p:cNvPr id="141" name="Rectangle 149"/>
            <p:cNvSpPr>
              <a:spLocks noChangeArrowheads="1"/>
            </p:cNvSpPr>
            <p:nvPr/>
          </p:nvSpPr>
          <p:spPr bwMode="auto">
            <a:xfrm>
              <a:off x="2835" y="1661"/>
              <a:ext cx="136" cy="18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  <p:sp>
          <p:nvSpPr>
            <p:cNvPr id="142" name="Text Box 150"/>
            <p:cNvSpPr txBox="1">
              <a:spLocks noChangeArrowheads="1"/>
            </p:cNvSpPr>
            <p:nvPr/>
          </p:nvSpPr>
          <p:spPr bwMode="auto">
            <a:xfrm rot="-5400000">
              <a:off x="2044" y="2186"/>
              <a:ext cx="1537" cy="134"/>
            </a:xfrm>
            <a:prstGeom prst="rect">
              <a:avLst/>
            </a:prstGeom>
            <a:noFill/>
            <a:ln w="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solidFill>
                    <a:srgbClr val="333333"/>
                  </a:solidFill>
                </a:rPr>
                <a:t>photo-absorption cross section</a:t>
              </a:r>
            </a:p>
          </p:txBody>
        </p:sp>
      </p:grpSp>
      <p:sp>
        <p:nvSpPr>
          <p:cNvPr id="152" name="Down Arrow 150"/>
          <p:cNvSpPr>
            <a:spLocks noChangeArrowheads="1"/>
          </p:cNvSpPr>
          <p:nvPr/>
        </p:nvSpPr>
        <p:spPr bwMode="auto">
          <a:xfrm>
            <a:off x="5292080" y="2298452"/>
            <a:ext cx="412750" cy="546100"/>
          </a:xfrm>
          <a:prstGeom prst="downArrow">
            <a:avLst>
              <a:gd name="adj1" fmla="val 50000"/>
              <a:gd name="adj2" fmla="val 49958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53" name="TextBox 152"/>
          <p:cNvSpPr txBox="1"/>
          <p:nvPr/>
        </p:nvSpPr>
        <p:spPr>
          <a:xfrm>
            <a:off x="4860032" y="1929120"/>
            <a:ext cx="152259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Discrete poles</a:t>
            </a:r>
            <a:endParaRPr lang="de-DE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4" name="Down Arrow 150"/>
          <p:cNvSpPr>
            <a:spLocks noChangeArrowheads="1"/>
          </p:cNvSpPr>
          <p:nvPr/>
        </p:nvSpPr>
        <p:spPr bwMode="auto">
          <a:xfrm>
            <a:off x="5671418" y="2450852"/>
            <a:ext cx="412750" cy="546100"/>
          </a:xfrm>
          <a:prstGeom prst="downArrow">
            <a:avLst>
              <a:gd name="adj1" fmla="val 50000"/>
              <a:gd name="adj2" fmla="val 49958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</p:spTree>
    <p:extLst>
      <p:ext uri="{BB962C8B-B14F-4D97-AF65-F5344CB8AC3E}">
        <p14:creationId xmlns:p14="http://schemas.microsoft.com/office/powerpoint/2010/main" val="114135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68313" y="116632"/>
            <a:ext cx="787273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B66"/>
                </a:solidFill>
              </a:rPr>
              <a:t>Looking at those frequencies, </a:t>
            </a:r>
            <a:r>
              <a:rPr lang="el-GR" altLang="en-US" sz="2400" b="1" dirty="0">
                <a:solidFill>
                  <a:srgbClr val="000B66"/>
                </a:solidFill>
              </a:rPr>
              <a:t>Ω</a:t>
            </a:r>
            <a:r>
              <a:rPr lang="en-US" altLang="en-US" sz="2400" b="1" dirty="0">
                <a:solidFill>
                  <a:srgbClr val="000B66"/>
                </a:solidFill>
              </a:rPr>
              <a:t>, for which </a:t>
            </a:r>
            <a:r>
              <a:rPr lang="el-GR" altLang="en-US" sz="2400" b="1" dirty="0">
                <a:solidFill>
                  <a:srgbClr val="000B66"/>
                </a:solidFill>
              </a:rPr>
              <a:t>ρ</a:t>
            </a:r>
            <a:r>
              <a:rPr lang="en-US" altLang="en-US" sz="2400" b="1" baseline="-25000" dirty="0">
                <a:solidFill>
                  <a:srgbClr val="000B66"/>
                </a:solidFill>
              </a:rPr>
              <a:t>1</a:t>
            </a:r>
            <a:r>
              <a:rPr lang="en-US" altLang="en-US" sz="2400" b="1" dirty="0">
                <a:solidFill>
                  <a:srgbClr val="000B66"/>
                </a:solidFill>
              </a:rPr>
              <a:t>(</a:t>
            </a:r>
            <a:r>
              <a:rPr lang="el-GR" altLang="en-US" sz="2400" b="1" dirty="0">
                <a:solidFill>
                  <a:srgbClr val="000B66"/>
                </a:solidFill>
              </a:rPr>
              <a:t>ω</a:t>
            </a:r>
            <a:r>
              <a:rPr lang="en-US" altLang="en-US" sz="2400" b="1" dirty="0">
                <a:solidFill>
                  <a:srgbClr val="000B66"/>
                </a:solidFill>
              </a:rPr>
              <a:t>) has poles,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B66"/>
                </a:solidFill>
              </a:rPr>
              <a:t>leads to a</a:t>
            </a:r>
            <a:r>
              <a:rPr lang="en-US" altLang="en-US" sz="2400" b="1" dirty="0" smtClean="0">
                <a:solidFill>
                  <a:srgbClr val="000B66"/>
                </a:solidFill>
              </a:rPr>
              <a:t> (</a:t>
            </a:r>
            <a:r>
              <a:rPr lang="en-US" altLang="en-US" sz="2400" b="1" dirty="0">
                <a:solidFill>
                  <a:srgbClr val="000B66"/>
                </a:solidFill>
              </a:rPr>
              <a:t>non-linear) eigenvalue equation</a:t>
            </a: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1639949"/>
              </p:ext>
            </p:extLst>
          </p:nvPr>
        </p:nvGraphicFramePr>
        <p:xfrm>
          <a:off x="1581150" y="2393479"/>
          <a:ext cx="5827713" cy="1087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80" name="Equation" r:id="rId3" imgW="1904174" imgH="355446" progId="Equation.3">
                  <p:embed/>
                </p:oleObj>
              </mc:Choice>
              <mc:Fallback>
                <p:oleObj name="Equation" r:id="rId3" imgW="1904174" imgH="355446" progId="Equation.3">
                  <p:embed/>
                  <p:pic>
                    <p:nvPicPr>
                      <p:cNvPr id="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1150" y="2393479"/>
                        <a:ext cx="5827713" cy="1087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03350" y="2204864"/>
            <a:ext cx="6172200" cy="1373188"/>
          </a:xfrm>
          <a:prstGeom prst="rect">
            <a:avLst/>
          </a:prstGeom>
          <a:noFill/>
          <a:ln w="38100">
            <a:solidFill>
              <a:srgbClr val="B8000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95288" y="3663777"/>
            <a:ext cx="9763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B66"/>
                </a:solidFill>
              </a:rPr>
              <a:t>where</a:t>
            </a:r>
          </a:p>
        </p:txBody>
      </p:sp>
      <p:graphicFrame>
        <p:nvGraphicFramePr>
          <p:cNvPr id="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1466677"/>
              </p:ext>
            </p:extLst>
          </p:nvPr>
        </p:nvGraphicFramePr>
        <p:xfrm>
          <a:off x="393700" y="4049539"/>
          <a:ext cx="8642350" cy="113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81" name="Equation" r:id="rId5" imgW="3289300" imgH="508000" progId="Equation.3">
                  <p:embed/>
                </p:oleObj>
              </mc:Choice>
              <mc:Fallback>
                <p:oleObj name="Equation" r:id="rId5" imgW="3289300" imgH="508000" progId="Equation.3">
                  <p:embed/>
                  <p:pic>
                    <p:nvPicPr>
                      <p:cNvPr id="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700" y="4049539"/>
                        <a:ext cx="8642350" cy="1138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7138646"/>
              </p:ext>
            </p:extLst>
          </p:nvPr>
        </p:nvGraphicFramePr>
        <p:xfrm>
          <a:off x="1414463" y="5248102"/>
          <a:ext cx="1292225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82" name="Equation" r:id="rId7" imgW="558558" imgH="215806" progId="Equation.3">
                  <p:embed/>
                </p:oleObj>
              </mc:Choice>
              <mc:Fallback>
                <p:oleObj name="Equation" r:id="rId7" imgW="558558" imgH="215806" progId="Equation.3">
                  <p:embed/>
                  <p:pic>
                    <p:nvPicPr>
                      <p:cNvPr id="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4463" y="5248102"/>
                        <a:ext cx="1292225" cy="500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4237665"/>
              </p:ext>
            </p:extLst>
          </p:nvPr>
        </p:nvGraphicFramePr>
        <p:xfrm>
          <a:off x="1403350" y="6045027"/>
          <a:ext cx="2846388" cy="617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83" name="Equation" r:id="rId9" imgW="1167893" imgH="253890" progId="Equation.3">
                  <p:embed/>
                </p:oleObj>
              </mc:Choice>
              <mc:Fallback>
                <p:oleObj name="Equation" r:id="rId9" imgW="1167893" imgH="253890" progId="Equation.3">
                  <p:embed/>
                  <p:pic>
                    <p:nvPicPr>
                      <p:cNvPr id="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6045027"/>
                        <a:ext cx="2846388" cy="617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8045261"/>
              </p:ext>
            </p:extLst>
          </p:nvPr>
        </p:nvGraphicFramePr>
        <p:xfrm>
          <a:off x="5519738" y="5205239"/>
          <a:ext cx="191770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84" name="Equation" r:id="rId11" imgW="787058" imgH="253890" progId="Equation.3">
                  <p:embed/>
                </p:oleObj>
              </mc:Choice>
              <mc:Fallback>
                <p:oleObj name="Equation" r:id="rId11" imgW="787058" imgH="253890" progId="Equation.3">
                  <p:embed/>
                  <p:pic>
                    <p:nvPicPr>
                      <p:cNvPr id="1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9738" y="5205239"/>
                        <a:ext cx="1917700" cy="61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3934485"/>
              </p:ext>
            </p:extLst>
          </p:nvPr>
        </p:nvGraphicFramePr>
        <p:xfrm>
          <a:off x="5530850" y="6024414"/>
          <a:ext cx="1893888" cy="617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85" name="Equation" r:id="rId13" imgW="774364" imgH="253890" progId="Equation.3">
                  <p:embed/>
                </p:oleObj>
              </mc:Choice>
              <mc:Fallback>
                <p:oleObj name="Equation" r:id="rId13" imgW="774364" imgH="253890" progId="Equation.3">
                  <p:embed/>
                  <p:pic>
                    <p:nvPicPr>
                      <p:cNvPr id="11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0850" y="6024414"/>
                        <a:ext cx="1893888" cy="617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2719388" y="5208414"/>
            <a:ext cx="1765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double index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971600" y="377949"/>
            <a:ext cx="7579383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endParaRPr lang="en-US" altLang="en-US" sz="2000" b="1" dirty="0" smtClean="0">
              <a:solidFill>
                <a:srgbClr val="0066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0066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6600"/>
                </a:solidFill>
              </a:rPr>
              <a:t>M</a:t>
            </a:r>
            <a:r>
              <a:rPr lang="en-US" altLang="en-US" sz="1800" b="1" dirty="0">
                <a:solidFill>
                  <a:srgbClr val="006600"/>
                </a:solidFill>
              </a:rPr>
              <a:t>. </a:t>
            </a:r>
            <a:r>
              <a:rPr lang="en-US" altLang="en-US" sz="1800" b="1" dirty="0" err="1">
                <a:solidFill>
                  <a:srgbClr val="006600"/>
                </a:solidFill>
              </a:rPr>
              <a:t>Petersilka</a:t>
            </a:r>
            <a:r>
              <a:rPr lang="en-US" altLang="en-US" sz="1800" b="1" dirty="0">
                <a:solidFill>
                  <a:srgbClr val="006600"/>
                </a:solidFill>
              </a:rPr>
              <a:t>, U. J. </a:t>
            </a:r>
            <a:r>
              <a:rPr lang="en-US" altLang="en-US" sz="1800" b="1" dirty="0" err="1">
                <a:solidFill>
                  <a:srgbClr val="006600"/>
                </a:solidFill>
              </a:rPr>
              <a:t>Gossmann</a:t>
            </a:r>
            <a:r>
              <a:rPr lang="en-US" altLang="en-US" sz="1800" b="1" dirty="0">
                <a:solidFill>
                  <a:srgbClr val="006600"/>
                </a:solidFill>
              </a:rPr>
              <a:t>, E.K.U.G., PRL </a:t>
            </a:r>
            <a:r>
              <a:rPr lang="en-US" altLang="en-US" sz="1800" b="1" u="sng" dirty="0">
                <a:solidFill>
                  <a:srgbClr val="006600"/>
                </a:solidFill>
              </a:rPr>
              <a:t>76</a:t>
            </a:r>
            <a:r>
              <a:rPr lang="en-US" altLang="en-US" sz="1800" b="1" dirty="0">
                <a:solidFill>
                  <a:srgbClr val="006600"/>
                </a:solidFill>
              </a:rPr>
              <a:t>, 1212 (1996</a:t>
            </a:r>
            <a:r>
              <a:rPr lang="en-US" altLang="en-US" sz="1800" b="1" dirty="0" smtClean="0">
                <a:solidFill>
                  <a:srgbClr val="006600"/>
                </a:solidFill>
              </a:rPr>
              <a:t>)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7600"/>
                </a:solidFill>
              </a:rPr>
              <a:t>T. </a:t>
            </a:r>
            <a:r>
              <a:rPr lang="en-US" altLang="en-US" sz="1800" b="1" dirty="0" err="1">
                <a:solidFill>
                  <a:srgbClr val="007600"/>
                </a:solidFill>
              </a:rPr>
              <a:t>Grabo</a:t>
            </a:r>
            <a:r>
              <a:rPr lang="en-US" altLang="en-US" sz="1800" b="1" dirty="0">
                <a:solidFill>
                  <a:srgbClr val="007600"/>
                </a:solidFill>
              </a:rPr>
              <a:t>, M. </a:t>
            </a:r>
            <a:r>
              <a:rPr lang="en-US" altLang="en-US" sz="1800" b="1" dirty="0" err="1">
                <a:solidFill>
                  <a:srgbClr val="007600"/>
                </a:solidFill>
              </a:rPr>
              <a:t>Petersilka</a:t>
            </a:r>
            <a:r>
              <a:rPr lang="en-US" altLang="en-US" sz="1800" b="1" dirty="0">
                <a:solidFill>
                  <a:srgbClr val="007600"/>
                </a:solidFill>
              </a:rPr>
              <a:t>, EKUG, J. Mol. </a:t>
            </a:r>
            <a:r>
              <a:rPr lang="en-US" altLang="en-US" sz="1800" b="1" dirty="0" err="1">
                <a:solidFill>
                  <a:srgbClr val="007600"/>
                </a:solidFill>
              </a:rPr>
              <a:t>Struc</a:t>
            </a:r>
            <a:r>
              <a:rPr lang="en-US" altLang="en-US" sz="1800" b="1" dirty="0">
                <a:solidFill>
                  <a:srgbClr val="007600"/>
                </a:solidFill>
              </a:rPr>
              <a:t>. (</a:t>
            </a:r>
            <a:r>
              <a:rPr lang="en-US" altLang="en-US" sz="1800" b="1" dirty="0" err="1">
                <a:solidFill>
                  <a:srgbClr val="007600"/>
                </a:solidFill>
              </a:rPr>
              <a:t>Theochem</a:t>
            </a:r>
            <a:r>
              <a:rPr lang="en-US" altLang="en-US" sz="1800" b="1" dirty="0">
                <a:solidFill>
                  <a:srgbClr val="007600"/>
                </a:solidFill>
              </a:rPr>
              <a:t>) </a:t>
            </a:r>
            <a:r>
              <a:rPr lang="en-US" altLang="en-US" sz="1800" b="1" u="sng" dirty="0">
                <a:solidFill>
                  <a:srgbClr val="007600"/>
                </a:solidFill>
              </a:rPr>
              <a:t>501</a:t>
            </a:r>
            <a:r>
              <a:rPr lang="en-US" altLang="en-US" sz="1800" b="1" dirty="0">
                <a:solidFill>
                  <a:srgbClr val="007600"/>
                </a:solidFill>
              </a:rPr>
              <a:t>, 353 (2000</a:t>
            </a:r>
            <a:r>
              <a:rPr lang="en-US" altLang="en-US" sz="1800" b="1" dirty="0" smtClean="0">
                <a:solidFill>
                  <a:srgbClr val="007600"/>
                </a:solidFill>
              </a:rPr>
              <a:t>)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7600"/>
                </a:solidFill>
              </a:rPr>
              <a:t>M.E. </a:t>
            </a:r>
            <a:r>
              <a:rPr lang="en-US" altLang="en-US" sz="1800" b="1" dirty="0" err="1" smtClean="0">
                <a:solidFill>
                  <a:srgbClr val="007600"/>
                </a:solidFill>
              </a:rPr>
              <a:t>Casida</a:t>
            </a:r>
            <a:r>
              <a:rPr lang="en-US" altLang="en-US" sz="1800" b="1" dirty="0" smtClean="0">
                <a:solidFill>
                  <a:srgbClr val="007600"/>
                </a:solidFill>
              </a:rPr>
              <a:t>, Recent Advances in Density Functional Methods I, 155 (1996</a:t>
            </a:r>
            <a:r>
              <a:rPr lang="en-US" altLang="en-US" sz="2000" b="1" dirty="0" smtClean="0">
                <a:solidFill>
                  <a:srgbClr val="007600"/>
                </a:solidFill>
              </a:rPr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8547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403225" y="476250"/>
          <a:ext cx="8353425" cy="367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16" name="Document" r:id="rId3" imgW="5654452" imgH="2303142" progId="Word.Document.8">
                  <p:embed/>
                </p:oleObj>
              </mc:Choice>
              <mc:Fallback>
                <p:oleObj name="Document" r:id="rId3" imgW="5654452" imgH="2303142" progId="Word.Document.8">
                  <p:embed/>
                  <p:pic>
                    <p:nvPicPr>
                      <p:cNvPr id="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791" r="5214"/>
                      <a:stretch>
                        <a:fillRect/>
                      </a:stretch>
                    </p:blipFill>
                    <p:spPr bwMode="auto">
                      <a:xfrm>
                        <a:off x="403225" y="476250"/>
                        <a:ext cx="8353425" cy="3673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88975" y="4293096"/>
            <a:ext cx="76628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6600"/>
                </a:solidFill>
              </a:rPr>
              <a:t>from: M. </a:t>
            </a:r>
            <a:r>
              <a:rPr lang="en-US" altLang="en-US" sz="2000" b="1" dirty="0" err="1">
                <a:solidFill>
                  <a:srgbClr val="006600"/>
                </a:solidFill>
              </a:rPr>
              <a:t>Petersilka</a:t>
            </a:r>
            <a:r>
              <a:rPr lang="en-US" altLang="en-US" sz="2000" b="1" dirty="0">
                <a:solidFill>
                  <a:srgbClr val="006600"/>
                </a:solidFill>
              </a:rPr>
              <a:t>, U. J. </a:t>
            </a:r>
            <a:r>
              <a:rPr lang="en-US" altLang="en-US" sz="2000" b="1" dirty="0" err="1">
                <a:solidFill>
                  <a:srgbClr val="006600"/>
                </a:solidFill>
              </a:rPr>
              <a:t>Gossmann</a:t>
            </a:r>
            <a:r>
              <a:rPr lang="en-US" altLang="en-US" sz="2000" b="1" dirty="0">
                <a:solidFill>
                  <a:srgbClr val="006600"/>
                </a:solidFill>
              </a:rPr>
              <a:t>, E.K.U.G., PRL </a:t>
            </a:r>
            <a:r>
              <a:rPr lang="en-US" altLang="en-US" sz="2000" b="1" u="sng" dirty="0">
                <a:solidFill>
                  <a:srgbClr val="006600"/>
                </a:solidFill>
              </a:rPr>
              <a:t>76</a:t>
            </a:r>
            <a:r>
              <a:rPr lang="en-US" altLang="en-US" sz="2000" b="1" dirty="0">
                <a:solidFill>
                  <a:srgbClr val="006600"/>
                </a:solidFill>
              </a:rPr>
              <a:t>, 1212 (1996)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7236594" y="404664"/>
            <a:ext cx="1439862" cy="9144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 algn="ctr">
              <a:defRPr/>
            </a:pPr>
            <a:r>
              <a:rPr lang="en-US" sz="2200" b="1" dirty="0"/>
              <a:t>   </a:t>
            </a:r>
          </a:p>
          <a:p>
            <a:pPr algn="ctr">
              <a:defRPr/>
            </a:pPr>
            <a:r>
              <a:rPr lang="en-US" sz="2200" b="1" dirty="0"/>
              <a:t> </a:t>
            </a:r>
            <a:r>
              <a:rPr lang="en-US" sz="2200" b="1" dirty="0" smtClean="0"/>
              <a:t>TDDFT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271244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914401" y="1219201"/>
          <a:ext cx="7566992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84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42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18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17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07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7261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State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Ω</a:t>
                      </a:r>
                      <a:r>
                        <a:rPr lang="de-DE" sz="2400" b="0" baseline="-25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expt</a:t>
                      </a:r>
                      <a:r>
                        <a:rPr lang="de-DE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2400" b="0" baseline="-25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KS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KS-transition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Δϵ</a:t>
                      </a:r>
                      <a:r>
                        <a:rPr lang="de-DE" sz="2400" b="0" baseline="-25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KS</a:t>
                      </a:r>
                      <a:r>
                        <a:rPr lang="de-DE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TDDFT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19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</a:t>
                      </a:r>
                      <a:r>
                        <a:rPr lang="en-US" sz="2400" b="0" baseline="30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l-GR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Π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312.7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l-GR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σ→</a:t>
                      </a:r>
                      <a:r>
                        <a:rPr lang="de-DE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l-GR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π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252.3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310.2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101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</a:t>
                      </a:r>
                      <a:r>
                        <a:rPr lang="en-US" sz="2400" b="0" baseline="30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l-GR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Π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232.3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221.4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993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en-US" sz="2400" b="0" baseline="30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l-GR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Σ</a:t>
                      </a:r>
                      <a:r>
                        <a:rPr lang="en-US" sz="2400" b="0" baseline="30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363.1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l-GR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π→</a:t>
                      </a:r>
                      <a:r>
                        <a:rPr lang="de-DE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l-GR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π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362.6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362.6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2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 </a:t>
                      </a:r>
                      <a:r>
                        <a:rPr lang="en-US" sz="2400" b="0" baseline="30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l-GR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Σ</a:t>
                      </a:r>
                      <a:r>
                        <a:rPr lang="en-US" sz="2400" b="0" baseline="30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363.1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362.6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29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a’ </a:t>
                      </a:r>
                      <a:r>
                        <a:rPr lang="en-US" sz="2400" b="0" baseline="30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l-GR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Σ</a:t>
                      </a:r>
                      <a:r>
                        <a:rPr lang="en-US" sz="2400" b="0" baseline="30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312.7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314.9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1226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 </a:t>
                      </a:r>
                      <a:r>
                        <a:rPr lang="en-US" sz="2400" b="0" baseline="30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l-GR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375.9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380.7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8895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 </a:t>
                      </a:r>
                      <a:r>
                        <a:rPr lang="en-US" sz="2400" b="0" baseline="30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l-GR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344.0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339.6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14401" y="516836"/>
            <a:ext cx="7421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Excitation energies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CO molecule [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1316" y="5877272"/>
            <a:ext cx="69290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Molecular excitation energies from time-dependent density-functional theory</a:t>
            </a:r>
            <a:endParaRPr lang="en-US" sz="16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Grabo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1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Petersilka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EKU 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Gross, J </a:t>
            </a:r>
            <a:r>
              <a:rPr lang="en-US" sz="1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Struc-Theochem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501, 353 (2000).</a:t>
            </a:r>
          </a:p>
        </p:txBody>
      </p:sp>
    </p:spTree>
    <p:extLst>
      <p:ext uri="{BB962C8B-B14F-4D97-AF65-F5344CB8AC3E}">
        <p14:creationId xmlns:p14="http://schemas.microsoft.com/office/powerpoint/2010/main" val="4092796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1908175" y="144463"/>
            <a:ext cx="5113338" cy="620712"/>
          </a:xfrm>
          <a:prstGeom prst="rect">
            <a:avLst/>
          </a:prstGeom>
          <a:solidFill>
            <a:srgbClr val="CCFFFF"/>
          </a:solidFill>
          <a:ln w="9525">
            <a:solidFill>
              <a:srgbClr val="00003C"/>
            </a:solidFill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lIns="45720" tIns="9144" rIns="4572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en-US" altLang="en-US" sz="2600" b="1">
                <a:solidFill>
                  <a:srgbClr val="000066"/>
                </a:solidFill>
              </a:rPr>
              <a:t>What do we want to describe?</a:t>
            </a:r>
          </a:p>
        </p:txBody>
      </p:sp>
      <p:sp>
        <p:nvSpPr>
          <p:cNvPr id="38" name="Text Box 14"/>
          <p:cNvSpPr txBox="1">
            <a:spLocks noChangeArrowheads="1"/>
          </p:cNvSpPr>
          <p:nvPr/>
        </p:nvSpPr>
        <p:spPr bwMode="auto">
          <a:xfrm>
            <a:off x="1303338" y="1384300"/>
            <a:ext cx="26955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200" b="1" u="sng">
                <a:solidFill>
                  <a:srgbClr val="000066"/>
                </a:solidFill>
              </a:rPr>
              <a:t>System in laser field: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200" b="1" u="sng">
                <a:solidFill>
                  <a:srgbClr val="000066"/>
                </a:solidFill>
              </a:rPr>
              <a:t>Generic situation</a:t>
            </a:r>
          </a:p>
        </p:txBody>
      </p:sp>
      <p:pic>
        <p:nvPicPr>
          <p:cNvPr id="39" name="Picture 15" descr="be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" t="3261" r="4800" b="4347"/>
          <a:stretch>
            <a:fillRect/>
          </a:stretch>
        </p:blipFill>
        <p:spPr bwMode="auto">
          <a:xfrm>
            <a:off x="4576763" y="1093788"/>
            <a:ext cx="1147762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" name="Group 16"/>
          <p:cNvGrpSpPr>
            <a:grpSpLocks/>
          </p:cNvGrpSpPr>
          <p:nvPr/>
        </p:nvGrpSpPr>
        <p:grpSpPr bwMode="auto">
          <a:xfrm>
            <a:off x="6057900" y="1377950"/>
            <a:ext cx="1219200" cy="685800"/>
            <a:chOff x="4224" y="1152"/>
            <a:chExt cx="768" cy="432"/>
          </a:xfrm>
        </p:grpSpPr>
        <p:sp>
          <p:nvSpPr>
            <p:cNvPr id="41" name="Line 17"/>
            <p:cNvSpPr>
              <a:spLocks noChangeShapeType="1"/>
            </p:cNvSpPr>
            <p:nvPr/>
          </p:nvSpPr>
          <p:spPr bwMode="auto">
            <a:xfrm flipH="1">
              <a:off x="4224" y="1152"/>
              <a:ext cx="768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18"/>
            <p:cNvSpPr>
              <a:spLocks noChangeShapeType="1"/>
            </p:cNvSpPr>
            <p:nvPr/>
          </p:nvSpPr>
          <p:spPr bwMode="auto">
            <a:xfrm flipH="1">
              <a:off x="4224" y="1296"/>
              <a:ext cx="768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19"/>
            <p:cNvSpPr>
              <a:spLocks noChangeShapeType="1"/>
            </p:cNvSpPr>
            <p:nvPr/>
          </p:nvSpPr>
          <p:spPr bwMode="auto">
            <a:xfrm flipH="1">
              <a:off x="4224" y="1440"/>
              <a:ext cx="768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20"/>
            <p:cNvSpPr>
              <a:spLocks noChangeShapeType="1"/>
            </p:cNvSpPr>
            <p:nvPr/>
          </p:nvSpPr>
          <p:spPr bwMode="auto">
            <a:xfrm flipH="1">
              <a:off x="4224" y="1584"/>
              <a:ext cx="768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45" name="Object 21"/>
          <p:cNvGraphicFramePr>
            <a:graphicFrameLocks noChangeAspect="1"/>
          </p:cNvGraphicFramePr>
          <p:nvPr>
            <p:extLst/>
          </p:nvPr>
        </p:nvGraphicFramePr>
        <p:xfrm>
          <a:off x="827584" y="2433638"/>
          <a:ext cx="3906838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98" name="Equation" r:id="rId4" imgW="2070000" imgH="444240" progId="Equation.DSMT4">
                  <p:embed/>
                </p:oleObj>
              </mc:Choice>
              <mc:Fallback>
                <p:oleObj name="Equation" r:id="rId4" imgW="2070000" imgH="444240" progId="Equation.DSMT4">
                  <p:embed/>
                  <p:pic>
                    <p:nvPicPr>
                      <p:cNvPr id="45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2433638"/>
                        <a:ext cx="3906838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 Box 22"/>
          <p:cNvSpPr txBox="1">
            <a:spLocks noChangeArrowheads="1"/>
          </p:cNvSpPr>
          <p:nvPr/>
        </p:nvSpPr>
        <p:spPr bwMode="auto">
          <a:xfrm>
            <a:off x="1115616" y="2610922"/>
            <a:ext cx="2901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E20000"/>
                </a:solidFill>
              </a:rPr>
              <a:t>(t)</a:t>
            </a:r>
          </a:p>
        </p:txBody>
      </p:sp>
      <p:sp>
        <p:nvSpPr>
          <p:cNvPr id="47" name="Text Box 23"/>
          <p:cNvSpPr txBox="1">
            <a:spLocks noChangeArrowheads="1"/>
          </p:cNvSpPr>
          <p:nvPr/>
        </p:nvSpPr>
        <p:spPr bwMode="auto">
          <a:xfrm>
            <a:off x="5757392" y="2637115"/>
            <a:ext cx="19027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+  </a:t>
            </a:r>
            <a:r>
              <a:rPr lang="en-US" altLang="en-US" sz="2400" dirty="0" err="1" smtClean="0">
                <a:solidFill>
                  <a:srgbClr val="FF0000"/>
                </a:solidFill>
                <a:sym typeface="Symbol" pitchFamily="18" charset="2"/>
              </a:rPr>
              <a:t>r</a:t>
            </a:r>
            <a:r>
              <a:rPr lang="en-US" altLang="en-US" sz="2400" baseline="-25000" dirty="0" err="1" smtClean="0">
                <a:solidFill>
                  <a:srgbClr val="FF0000"/>
                </a:solidFill>
                <a:sym typeface="Symbol" pitchFamily="18" charset="2"/>
              </a:rPr>
              <a:t>j</a:t>
            </a:r>
            <a:r>
              <a:rPr lang="en-US" altLang="en-US" sz="2400" dirty="0" err="1" smtClean="0">
                <a:solidFill>
                  <a:srgbClr val="FF0000"/>
                </a:solidFill>
                <a:sym typeface="Symbol" pitchFamily="18" charset="2"/>
              </a:rPr>
              <a:t>·E</a:t>
            </a:r>
            <a:r>
              <a:rPr lang="en-US" altLang="en-US" sz="2400" dirty="0" smtClean="0">
                <a:solidFill>
                  <a:srgbClr val="FF0000"/>
                </a:solidFill>
                <a:sym typeface="Symbol" pitchFamily="18" charset="2"/>
              </a:rPr>
              <a:t>(t</a:t>
            </a:r>
            <a:r>
              <a:rPr lang="en-US" altLang="en-US" sz="2400" dirty="0">
                <a:solidFill>
                  <a:srgbClr val="FF0000"/>
                </a:solidFill>
                <a:sym typeface="Symbol" pitchFamily="18" charset="2"/>
              </a:rPr>
              <a:t>)·sin t</a:t>
            </a:r>
          </a:p>
        </p:txBody>
      </p:sp>
      <p:sp>
        <p:nvSpPr>
          <p:cNvPr id="48" name="Text Box 24"/>
          <p:cNvSpPr txBox="1">
            <a:spLocks noChangeArrowheads="1"/>
          </p:cNvSpPr>
          <p:nvPr/>
        </p:nvSpPr>
        <p:spPr bwMode="auto">
          <a:xfrm>
            <a:off x="6300788" y="2498725"/>
            <a:ext cx="169862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" tIns="9144" rIns="9144" bIns="9144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  <a:sym typeface="Symbol" pitchFamily="18" charset="2"/>
              </a:rPr>
              <a:t></a:t>
            </a:r>
            <a:endParaRPr lang="en-US" altLang="en-US" sz="1200" b="1">
              <a:solidFill>
                <a:srgbClr val="FF0000"/>
              </a:solidFill>
            </a:endParaRPr>
          </a:p>
        </p:txBody>
      </p:sp>
      <p:sp>
        <p:nvSpPr>
          <p:cNvPr id="49" name="Text Box 25"/>
          <p:cNvSpPr txBox="1">
            <a:spLocks noChangeArrowheads="1"/>
          </p:cNvSpPr>
          <p:nvPr/>
        </p:nvSpPr>
        <p:spPr bwMode="auto">
          <a:xfrm>
            <a:off x="6057900" y="2574925"/>
            <a:ext cx="169863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" tIns="9144" rIns="9144" bIns="9144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  <a:sym typeface="Symbol" pitchFamily="18" charset="2"/>
              </a:rPr>
              <a:t></a:t>
            </a:r>
            <a:endParaRPr lang="en-US" altLang="en-US" sz="1200" b="1">
              <a:solidFill>
                <a:srgbClr val="FF0000"/>
              </a:solidFill>
            </a:endParaRPr>
          </a:p>
        </p:txBody>
      </p:sp>
      <p:sp>
        <p:nvSpPr>
          <p:cNvPr id="50" name="Text Box 26"/>
          <p:cNvSpPr txBox="1">
            <a:spLocks noChangeArrowheads="1"/>
          </p:cNvSpPr>
          <p:nvPr/>
        </p:nvSpPr>
        <p:spPr bwMode="auto">
          <a:xfrm>
            <a:off x="4765478" y="2492896"/>
            <a:ext cx="69730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3333CC"/>
                </a:solidFill>
              </a:rPr>
              <a:t>Z</a:t>
            </a:r>
            <a:r>
              <a:rPr lang="el-GR" altLang="en-US" sz="2400" baseline="-25000" dirty="0">
                <a:solidFill>
                  <a:srgbClr val="3333CC"/>
                </a:solidFill>
              </a:rPr>
              <a:t>α</a:t>
            </a:r>
            <a:r>
              <a:rPr lang="en-US" altLang="en-US" sz="2400" dirty="0">
                <a:solidFill>
                  <a:srgbClr val="3333CC"/>
                </a:solidFill>
              </a:rPr>
              <a:t> e</a:t>
            </a:r>
            <a:r>
              <a:rPr lang="en-US" altLang="en-US" sz="2400" baseline="30000" dirty="0">
                <a:solidFill>
                  <a:srgbClr val="3333CC"/>
                </a:solidFill>
              </a:rPr>
              <a:t>2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rgbClr val="3333CC"/>
                </a:solidFill>
              </a:rPr>
              <a:t>|</a:t>
            </a:r>
            <a:r>
              <a:rPr lang="en-US" altLang="en-US" sz="2400" dirty="0" err="1" smtClean="0">
                <a:solidFill>
                  <a:srgbClr val="3333CC"/>
                </a:solidFill>
              </a:rPr>
              <a:t>r</a:t>
            </a:r>
            <a:r>
              <a:rPr lang="en-US" altLang="en-US" sz="2400" baseline="-25000" dirty="0" err="1" smtClean="0">
                <a:solidFill>
                  <a:srgbClr val="3333CC"/>
                </a:solidFill>
              </a:rPr>
              <a:t>j</a:t>
            </a:r>
            <a:r>
              <a:rPr lang="en-US" altLang="en-US" sz="2400" dirty="0" smtClean="0">
                <a:solidFill>
                  <a:srgbClr val="3333CC"/>
                </a:solidFill>
              </a:rPr>
              <a:t>-R</a:t>
            </a:r>
            <a:r>
              <a:rPr lang="el-GR" altLang="en-US" sz="2400" baseline="-25000" dirty="0">
                <a:solidFill>
                  <a:srgbClr val="3333CC"/>
                </a:solidFill>
              </a:rPr>
              <a:t>α</a:t>
            </a:r>
            <a:r>
              <a:rPr lang="en-US" altLang="en-US" sz="2400" dirty="0">
                <a:solidFill>
                  <a:srgbClr val="3333CC"/>
                </a:solidFill>
              </a:rPr>
              <a:t>|</a:t>
            </a:r>
            <a:endParaRPr lang="el-GR" altLang="en-US" sz="2400" dirty="0">
              <a:solidFill>
                <a:srgbClr val="3333CC"/>
              </a:solidFill>
            </a:endParaRPr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 flipH="1">
            <a:off x="4816475" y="2879725"/>
            <a:ext cx="533400" cy="0"/>
          </a:xfrm>
          <a:prstGeom prst="line">
            <a:avLst/>
          </a:prstGeom>
          <a:noFill/>
          <a:ln w="28575">
            <a:solidFill>
              <a:srgbClr val="33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3333CC"/>
              </a:solidFill>
            </a:endParaRPr>
          </a:p>
        </p:txBody>
      </p:sp>
      <p:sp>
        <p:nvSpPr>
          <p:cNvPr id="52" name="Line 28"/>
          <p:cNvSpPr>
            <a:spLocks noChangeShapeType="1"/>
          </p:cNvSpPr>
          <p:nvPr/>
        </p:nvSpPr>
        <p:spPr bwMode="auto">
          <a:xfrm flipH="1">
            <a:off x="4587875" y="2879725"/>
            <a:ext cx="92075" cy="0"/>
          </a:xfrm>
          <a:prstGeom prst="line">
            <a:avLst/>
          </a:prstGeom>
          <a:noFill/>
          <a:ln w="28575">
            <a:solidFill>
              <a:srgbClr val="33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3333CC"/>
              </a:solidFill>
            </a:endParaRPr>
          </a:p>
        </p:txBody>
      </p:sp>
      <p:graphicFrame>
        <p:nvGraphicFramePr>
          <p:cNvPr id="53" name="Object 29"/>
          <p:cNvGraphicFramePr>
            <a:graphicFrameLocks noChangeAspect="1"/>
          </p:cNvGraphicFramePr>
          <p:nvPr>
            <p:extLst/>
          </p:nvPr>
        </p:nvGraphicFramePr>
        <p:xfrm>
          <a:off x="4832350" y="2471738"/>
          <a:ext cx="1270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99" name="Equation" r:id="rId6" imgW="126835" imgH="253670" progId="Equation.3">
                  <p:embed/>
                </p:oleObj>
              </mc:Choice>
              <mc:Fallback>
                <p:oleObj name="Equation" r:id="rId6" imgW="126835" imgH="253670" progId="Equation.3">
                  <p:embed/>
                  <p:pic>
                    <p:nvPicPr>
                      <p:cNvPr id="53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2350" y="2471738"/>
                        <a:ext cx="127000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065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971550" y="260350"/>
            <a:ext cx="7543800" cy="541338"/>
          </a:xfrm>
          <a:prstGeom prst="rect">
            <a:avLst/>
          </a:prstGeom>
          <a:solidFill>
            <a:srgbClr val="CCFFFF"/>
          </a:solidFill>
          <a:ln w="9525">
            <a:solidFill>
              <a:srgbClr val="000066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lIns="9144" tIns="9144" rIns="9144" bIns="914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GB" sz="2800" b="1">
                <a:solidFill>
                  <a:srgbClr val="000066"/>
                </a:solidFill>
              </a:rPr>
              <a:t>Failures of ALDA in the linear response regime</a:t>
            </a:r>
            <a:endParaRPr lang="en-US" altLang="en-GB" b="1">
              <a:solidFill>
                <a:srgbClr val="000066"/>
              </a:solidFill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82625" y="2673350"/>
            <a:ext cx="7924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marL="188913" indent="-188913">
              <a:spcBef>
                <a:spcPct val="20000"/>
              </a:spcBef>
              <a:buChar char="•"/>
              <a:tabLst>
                <a:tab pos="169863" algn="l"/>
              </a:tabLst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69863" algn="l"/>
              </a:tabLst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69863" algn="l"/>
              </a:tabLst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GB" sz="2300" b="1">
                <a:solidFill>
                  <a:srgbClr val="CC0000"/>
                </a:solidFill>
                <a:latin typeface="Times New Roman" pitchFamily="18" charset="0"/>
              </a:rPr>
              <a:t>response of long chains strongly overestimated</a:t>
            </a:r>
            <a:r>
              <a:rPr lang="en-US" altLang="en-GB" sz="2400" b="1">
                <a:solidFill>
                  <a:srgbClr val="CC0000"/>
                </a:solidFill>
                <a:latin typeface="Times New Roman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GB" sz="2400" b="1">
                <a:solidFill>
                  <a:srgbClr val="CC0000"/>
                </a:solidFill>
                <a:latin typeface="Times New Roman" pitchFamily="18" charset="0"/>
              </a:rPr>
              <a:t>	</a:t>
            </a:r>
            <a:r>
              <a:rPr lang="en-US" altLang="en-GB" sz="1700" b="1">
                <a:solidFill>
                  <a:srgbClr val="CC0000"/>
                </a:solidFill>
                <a:latin typeface="Times New Roman" pitchFamily="18" charset="0"/>
              </a:rPr>
              <a:t>(see:</a:t>
            </a:r>
            <a:r>
              <a:rPr lang="en-US" altLang="en-GB" sz="1700" b="1">
                <a:latin typeface="Times New Roman" pitchFamily="18" charset="0"/>
              </a:rPr>
              <a:t> </a:t>
            </a:r>
            <a:r>
              <a:rPr lang="en-US" altLang="en-GB" sz="1700" b="1">
                <a:solidFill>
                  <a:srgbClr val="008000"/>
                </a:solidFill>
                <a:latin typeface="Times New Roman" pitchFamily="18" charset="0"/>
              </a:rPr>
              <a:t>Champagne et al., J. Chem. Phys. </a:t>
            </a:r>
            <a:r>
              <a:rPr lang="en-US" altLang="en-GB" sz="1700" b="1" u="sng">
                <a:solidFill>
                  <a:srgbClr val="008000"/>
                </a:solidFill>
                <a:latin typeface="Times New Roman" pitchFamily="18" charset="0"/>
              </a:rPr>
              <a:t>109</a:t>
            </a:r>
            <a:r>
              <a:rPr lang="en-US" altLang="en-GB" sz="1700" b="1">
                <a:solidFill>
                  <a:srgbClr val="008000"/>
                </a:solidFill>
                <a:latin typeface="Times New Roman" pitchFamily="18" charset="0"/>
              </a:rPr>
              <a:t>, 10489 (1998) </a:t>
            </a:r>
            <a:r>
              <a:rPr lang="en-US" altLang="en-GB" sz="1700" b="1">
                <a:solidFill>
                  <a:srgbClr val="CC0000"/>
                </a:solidFill>
                <a:latin typeface="Times New Roman" pitchFamily="18" charset="0"/>
              </a:rPr>
              <a:t>and</a:t>
            </a:r>
            <a:r>
              <a:rPr lang="en-US" altLang="en-GB" sz="1700" b="1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altLang="en-GB" sz="1700" b="1" u="sng">
                <a:solidFill>
                  <a:srgbClr val="008000"/>
                </a:solidFill>
                <a:latin typeface="Times New Roman" pitchFamily="18" charset="0"/>
              </a:rPr>
              <a:t>110</a:t>
            </a:r>
            <a:r>
              <a:rPr lang="en-US" altLang="en-GB" sz="1700" b="1">
                <a:solidFill>
                  <a:srgbClr val="008000"/>
                </a:solidFill>
                <a:latin typeface="Times New Roman" pitchFamily="18" charset="0"/>
              </a:rPr>
              <a:t>, 11664 (1999)</a:t>
            </a:r>
            <a:r>
              <a:rPr lang="en-US" altLang="en-GB" sz="1700" b="1">
                <a:solidFill>
                  <a:srgbClr val="CC0000"/>
                </a:solidFill>
                <a:latin typeface="Times New Roman" pitchFamily="18" charset="0"/>
              </a:rPr>
              <a:t>)</a:t>
            </a:r>
            <a:endParaRPr lang="en-US" altLang="en-GB" sz="1700" b="1">
              <a:solidFill>
                <a:srgbClr val="FF0000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82625" y="3802063"/>
            <a:ext cx="70866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marL="188913" indent="-188913">
              <a:spcBef>
                <a:spcPct val="20000"/>
              </a:spcBef>
              <a:buChar char="•"/>
              <a:tabLst>
                <a:tab pos="169863" algn="l"/>
              </a:tabLst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69863" algn="l"/>
              </a:tabLst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69863" algn="l"/>
              </a:tabLst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GB" sz="2300" b="1">
                <a:solidFill>
                  <a:srgbClr val="CC0000"/>
                </a:solidFill>
                <a:latin typeface="Times New Roman" pitchFamily="18" charset="0"/>
              </a:rPr>
              <a:t>in periodic solids,				  </a:t>
            </a:r>
            <a:r>
              <a:rPr lang="en-US" altLang="en-GB" sz="2300" b="1">
                <a:solidFill>
                  <a:srgbClr val="CC0000"/>
                </a:solidFill>
                <a:latin typeface="Times New Roman" pitchFamily="18" charset="0"/>
                <a:sym typeface="Symbol" pitchFamily="18" charset="2"/>
              </a:rPr>
              <a:t>whereas,</a:t>
            </a:r>
            <a:r>
              <a:rPr lang="en-US" altLang="en-GB" sz="2400" b="1">
                <a:solidFill>
                  <a:srgbClr val="CC0000"/>
                </a:solidFill>
                <a:latin typeface="Times New Roman" pitchFamily="18" charset="0"/>
                <a:sym typeface="Symbol" pitchFamily="18" charset="2"/>
              </a:rPr>
              <a:t> </a:t>
            </a:r>
            <a:endParaRPr lang="en-US" altLang="en-GB" sz="2400" b="1">
              <a:solidFill>
                <a:srgbClr val="CC0000"/>
              </a:solidFill>
              <a:latin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GB" sz="1500" b="1">
              <a:solidFill>
                <a:srgbClr val="CC0000"/>
              </a:solidFill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GB" sz="2400" b="1">
                <a:solidFill>
                  <a:srgbClr val="CC0000"/>
                </a:solidFill>
                <a:latin typeface="Times New Roman" pitchFamily="18" charset="0"/>
                <a:sym typeface="Symbol" pitchFamily="18" charset="2"/>
              </a:rPr>
              <a:t>	</a:t>
            </a:r>
            <a:r>
              <a:rPr lang="en-US" altLang="en-GB" sz="2300" b="1">
                <a:solidFill>
                  <a:srgbClr val="CC0000"/>
                </a:solidFill>
                <a:latin typeface="Times New Roman" pitchFamily="18" charset="0"/>
                <a:sym typeface="Symbol" pitchFamily="18" charset="2"/>
              </a:rPr>
              <a:t>for insulators,			     divergent.</a:t>
            </a:r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/>
        </p:nvGraphicFramePr>
        <p:xfrm>
          <a:off x="2844800" y="4333875"/>
          <a:ext cx="2778125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96" name="Equation" r:id="rId3" imgW="1193282" imgH="266584" progId="Equation.3">
                  <p:embed/>
                </p:oleObj>
              </mc:Choice>
              <mc:Fallback>
                <p:oleObj name="Equation" r:id="rId3" imgW="1193282" imgH="266584" progId="Equation.3">
                  <p:embed/>
                  <p:pic>
                    <p:nvPicPr>
                      <p:cNvPr id="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4800" y="4333875"/>
                        <a:ext cx="2778125" cy="61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6"/>
          <p:cNvGraphicFramePr>
            <a:graphicFrameLocks noChangeAspect="1"/>
          </p:cNvGraphicFramePr>
          <p:nvPr/>
        </p:nvGraphicFramePr>
        <p:xfrm>
          <a:off x="3292475" y="3754438"/>
          <a:ext cx="2919413" cy="56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97" name="Equation" r:id="rId5" imgW="1257300" imgH="241300" progId="Equation.3">
                  <p:embed/>
                </p:oleObj>
              </mc:Choice>
              <mc:Fallback>
                <p:oleObj name="Equation" r:id="rId5" imgW="1257300" imgH="241300" progId="Equation.3">
                  <p:embed/>
                  <p:pic>
                    <p:nvPicPr>
                      <p:cNvPr id="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2475" y="3754438"/>
                        <a:ext cx="2919413" cy="560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82625" y="5194300"/>
            <a:ext cx="7696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marL="188913" indent="-188913">
              <a:spcBef>
                <a:spcPct val="20000"/>
              </a:spcBef>
              <a:buChar char="•"/>
              <a:tabLst>
                <a:tab pos="169863" algn="l"/>
              </a:tabLst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69863" algn="l"/>
              </a:tabLst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69863" algn="l"/>
              </a:tabLst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GB" sz="2400" b="1" dirty="0">
                <a:solidFill>
                  <a:srgbClr val="CC0000"/>
                </a:solidFill>
                <a:latin typeface="Times New Roman" pitchFamily="18" charset="0"/>
              </a:rPr>
              <a:t>charge-transfer excitations not properly described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GB" sz="2400" b="1" dirty="0">
                <a:solidFill>
                  <a:srgbClr val="CC0000"/>
                </a:solidFill>
                <a:latin typeface="Times New Roman" pitchFamily="18" charset="0"/>
              </a:rPr>
              <a:t>	</a:t>
            </a:r>
            <a:r>
              <a:rPr lang="en-US" altLang="en-GB" sz="1700" b="1" dirty="0">
                <a:solidFill>
                  <a:srgbClr val="CC0000"/>
                </a:solidFill>
                <a:latin typeface="Times New Roman" pitchFamily="18" charset="0"/>
              </a:rPr>
              <a:t>(see:</a:t>
            </a:r>
            <a:r>
              <a:rPr lang="en-US" altLang="en-GB" sz="1700" b="1" dirty="0">
                <a:latin typeface="Times New Roman" pitchFamily="18" charset="0"/>
              </a:rPr>
              <a:t> </a:t>
            </a:r>
            <a:r>
              <a:rPr lang="en-US" altLang="en-GB" sz="1700" b="1" dirty="0" err="1">
                <a:solidFill>
                  <a:srgbClr val="008000"/>
                </a:solidFill>
                <a:latin typeface="Times New Roman" pitchFamily="18" charset="0"/>
              </a:rPr>
              <a:t>Dreuw</a:t>
            </a:r>
            <a:r>
              <a:rPr lang="en-US" altLang="en-GB" sz="1700" b="1" dirty="0">
                <a:solidFill>
                  <a:srgbClr val="008000"/>
                </a:solidFill>
                <a:latin typeface="Times New Roman" pitchFamily="18" charset="0"/>
              </a:rPr>
              <a:t> et al., J. Chem. Phys. </a:t>
            </a:r>
            <a:r>
              <a:rPr lang="en-US" altLang="en-GB" sz="1700" b="1" u="sng" dirty="0">
                <a:solidFill>
                  <a:srgbClr val="008000"/>
                </a:solidFill>
                <a:latin typeface="Times New Roman" pitchFamily="18" charset="0"/>
              </a:rPr>
              <a:t>119</a:t>
            </a:r>
            <a:r>
              <a:rPr lang="en-US" altLang="en-GB" sz="1700" b="1" dirty="0">
                <a:solidFill>
                  <a:srgbClr val="008000"/>
                </a:solidFill>
                <a:latin typeface="Times New Roman" pitchFamily="18" charset="0"/>
              </a:rPr>
              <a:t>, 2943 (2003)</a:t>
            </a:r>
            <a:r>
              <a:rPr lang="en-US" altLang="en-GB" sz="1700" b="1" dirty="0">
                <a:solidFill>
                  <a:srgbClr val="CC0000"/>
                </a:solidFill>
                <a:latin typeface="Times New Roman" pitchFamily="18" charset="0"/>
              </a:rPr>
              <a:t>)</a:t>
            </a:r>
            <a:endParaRPr lang="en-US" altLang="en-GB" sz="1700" b="1" dirty="0">
              <a:solidFill>
                <a:srgbClr val="FF0000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11188" y="1009650"/>
            <a:ext cx="8153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marL="188913" indent="-188913">
              <a:spcBef>
                <a:spcPct val="20000"/>
              </a:spcBef>
              <a:buChar char="•"/>
              <a:tabLst>
                <a:tab pos="169863" algn="l"/>
              </a:tabLst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69863" algn="l"/>
              </a:tabLst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69863" algn="l"/>
              </a:tabLst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GB" sz="2300" b="1">
                <a:solidFill>
                  <a:srgbClr val="CC0000"/>
                </a:solidFill>
                <a:latin typeface="Times New Roman" pitchFamily="18" charset="0"/>
              </a:rPr>
              <a:t>H</a:t>
            </a:r>
            <a:r>
              <a:rPr lang="en-US" altLang="en-GB" sz="2300" b="1" baseline="-25000">
                <a:solidFill>
                  <a:srgbClr val="CC0000"/>
                </a:solidFill>
                <a:latin typeface="Times New Roman" pitchFamily="18" charset="0"/>
              </a:rPr>
              <a:t>2</a:t>
            </a:r>
            <a:r>
              <a:rPr lang="en-US" altLang="en-GB" sz="2300" b="1">
                <a:solidFill>
                  <a:srgbClr val="CC0000"/>
                </a:solidFill>
                <a:latin typeface="Times New Roman" pitchFamily="18" charset="0"/>
              </a:rPr>
              <a:t> dissociation is incorrect:</a:t>
            </a:r>
            <a:endParaRPr lang="en-US" altLang="en-GB" sz="2400" b="1">
              <a:solidFill>
                <a:srgbClr val="CC0000"/>
              </a:solidFill>
              <a:latin typeface="Times New Roman" pitchFamily="18" charset="0"/>
            </a:endParaRPr>
          </a:p>
          <a:p>
            <a:pPr>
              <a:spcBef>
                <a:spcPct val="0"/>
              </a:spcBef>
            </a:pPr>
            <a:endParaRPr lang="en-US" altLang="en-GB" sz="1800" b="1">
              <a:solidFill>
                <a:srgbClr val="CC0000"/>
              </a:solidFill>
              <a:latin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GB" sz="2400" b="1">
                <a:solidFill>
                  <a:srgbClr val="CC0000"/>
                </a:solidFill>
                <a:latin typeface="Times New Roman" pitchFamily="18" charset="0"/>
              </a:rPr>
              <a:t>						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GB" sz="2400" b="1">
                <a:solidFill>
                  <a:srgbClr val="CC0000"/>
                </a:solidFill>
                <a:latin typeface="Times New Roman" pitchFamily="18" charset="0"/>
              </a:rPr>
              <a:t>	</a:t>
            </a:r>
            <a:r>
              <a:rPr lang="en-US" altLang="en-GB" sz="1700" b="1">
                <a:solidFill>
                  <a:srgbClr val="CC0000"/>
                </a:solidFill>
                <a:latin typeface="Times New Roman" pitchFamily="18" charset="0"/>
              </a:rPr>
              <a:t>(see:</a:t>
            </a:r>
            <a:r>
              <a:rPr lang="en-US" altLang="en-GB" sz="1700" b="1">
                <a:latin typeface="Times New Roman" pitchFamily="18" charset="0"/>
              </a:rPr>
              <a:t> </a:t>
            </a:r>
            <a:r>
              <a:rPr lang="en-US" altLang="en-GB" sz="1700" b="1">
                <a:solidFill>
                  <a:srgbClr val="008000"/>
                </a:solidFill>
                <a:latin typeface="Times New Roman" pitchFamily="18" charset="0"/>
              </a:rPr>
              <a:t>Gritsenko, van Gisbergen, Görling, Baerends, J. Chem. Phys. </a:t>
            </a:r>
            <a:r>
              <a:rPr lang="en-US" altLang="en-GB" sz="1700" b="1" u="sng">
                <a:solidFill>
                  <a:srgbClr val="008000"/>
                </a:solidFill>
                <a:latin typeface="Times New Roman" pitchFamily="18" charset="0"/>
              </a:rPr>
              <a:t>113</a:t>
            </a:r>
            <a:r>
              <a:rPr lang="en-US" altLang="en-GB" sz="1700" b="1">
                <a:solidFill>
                  <a:srgbClr val="008000"/>
                </a:solidFill>
                <a:latin typeface="Times New Roman" pitchFamily="18" charset="0"/>
              </a:rPr>
              <a:t>, 8478 (2000)</a:t>
            </a:r>
            <a:r>
              <a:rPr lang="en-US" altLang="en-GB" sz="1700" b="1">
                <a:solidFill>
                  <a:srgbClr val="CC0000"/>
                </a:solidFill>
                <a:latin typeface="Times New Roman" pitchFamily="18" charset="0"/>
              </a:rPr>
              <a:t>)</a:t>
            </a:r>
            <a:endParaRPr lang="en-US" altLang="en-GB" sz="1700" b="1">
              <a:solidFill>
                <a:srgbClr val="FF0000"/>
              </a:solidFill>
              <a:latin typeface="Times New Roman" pitchFamily="18" charset="0"/>
              <a:sym typeface="Symbol" pitchFamily="18" charset="2"/>
            </a:endParaRPr>
          </a:p>
        </p:txBody>
      </p:sp>
      <p:graphicFrame>
        <p:nvGraphicFramePr>
          <p:cNvPr id="9" name="Object 9"/>
          <p:cNvGraphicFramePr>
            <a:graphicFrameLocks noChangeAspect="1"/>
          </p:cNvGraphicFramePr>
          <p:nvPr/>
        </p:nvGraphicFramePr>
        <p:xfrm>
          <a:off x="862013" y="1474788"/>
          <a:ext cx="4243387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98" name="Equation" r:id="rId7" imgW="1777229" imgH="253890" progId="Equation.3">
                  <p:embed/>
                </p:oleObj>
              </mc:Choice>
              <mc:Fallback>
                <p:oleObj name="Equation" r:id="rId7" imgW="1777229" imgH="253890" progId="Equation.3">
                  <p:embed/>
                  <p:pic>
                    <p:nvPicPr>
                      <p:cNvPr id="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2013" y="1474788"/>
                        <a:ext cx="4243387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5149850" y="1477963"/>
            <a:ext cx="1582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GB" sz="2400" b="1">
                <a:solidFill>
                  <a:srgbClr val="CC0000"/>
                </a:solidFill>
              </a:rPr>
              <a:t>(in ALDA)</a:t>
            </a:r>
            <a:endParaRPr lang="en-US" altLang="en-US" sz="2400" b="1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51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971550" y="260350"/>
            <a:ext cx="7543800" cy="541338"/>
          </a:xfrm>
          <a:prstGeom prst="rect">
            <a:avLst/>
          </a:prstGeom>
          <a:solidFill>
            <a:srgbClr val="CCFFFF"/>
          </a:solidFill>
          <a:ln w="9525">
            <a:solidFill>
              <a:srgbClr val="000066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lIns="9144" tIns="9144" rIns="9144" bIns="914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GB" sz="2800" b="1">
                <a:solidFill>
                  <a:srgbClr val="000066"/>
                </a:solidFill>
              </a:rPr>
              <a:t>Failures of ALDA in the linear response regime</a:t>
            </a:r>
            <a:endParaRPr lang="en-US" altLang="en-GB" b="1">
              <a:solidFill>
                <a:srgbClr val="000066"/>
              </a:solidFill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82625" y="2673350"/>
            <a:ext cx="7924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marL="188913" indent="-188913">
              <a:spcBef>
                <a:spcPct val="20000"/>
              </a:spcBef>
              <a:buChar char="•"/>
              <a:tabLst>
                <a:tab pos="169863" algn="l"/>
              </a:tabLst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69863" algn="l"/>
              </a:tabLst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69863" algn="l"/>
              </a:tabLst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GB" sz="2300" b="1">
                <a:solidFill>
                  <a:srgbClr val="CC0000"/>
                </a:solidFill>
                <a:latin typeface="Times New Roman" pitchFamily="18" charset="0"/>
              </a:rPr>
              <a:t>response of long chains strongly overestimated</a:t>
            </a:r>
            <a:r>
              <a:rPr lang="en-US" altLang="en-GB" sz="2400" b="1">
                <a:solidFill>
                  <a:srgbClr val="CC0000"/>
                </a:solidFill>
                <a:latin typeface="Times New Roman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GB" sz="2400" b="1">
                <a:solidFill>
                  <a:srgbClr val="CC0000"/>
                </a:solidFill>
                <a:latin typeface="Times New Roman" pitchFamily="18" charset="0"/>
              </a:rPr>
              <a:t>	</a:t>
            </a:r>
            <a:r>
              <a:rPr lang="en-US" altLang="en-GB" sz="1700" b="1">
                <a:solidFill>
                  <a:srgbClr val="CC0000"/>
                </a:solidFill>
                <a:latin typeface="Times New Roman" pitchFamily="18" charset="0"/>
              </a:rPr>
              <a:t>(see:</a:t>
            </a:r>
            <a:r>
              <a:rPr lang="en-US" altLang="en-GB" sz="1700" b="1">
                <a:latin typeface="Times New Roman" pitchFamily="18" charset="0"/>
              </a:rPr>
              <a:t> </a:t>
            </a:r>
            <a:r>
              <a:rPr lang="en-US" altLang="en-GB" sz="1700" b="1">
                <a:solidFill>
                  <a:srgbClr val="008000"/>
                </a:solidFill>
                <a:latin typeface="Times New Roman" pitchFamily="18" charset="0"/>
              </a:rPr>
              <a:t>Champagne et al., J. Chem. Phys. </a:t>
            </a:r>
            <a:r>
              <a:rPr lang="en-US" altLang="en-GB" sz="1700" b="1" u="sng">
                <a:solidFill>
                  <a:srgbClr val="008000"/>
                </a:solidFill>
                <a:latin typeface="Times New Roman" pitchFamily="18" charset="0"/>
              </a:rPr>
              <a:t>109</a:t>
            </a:r>
            <a:r>
              <a:rPr lang="en-US" altLang="en-GB" sz="1700" b="1">
                <a:solidFill>
                  <a:srgbClr val="008000"/>
                </a:solidFill>
                <a:latin typeface="Times New Roman" pitchFamily="18" charset="0"/>
              </a:rPr>
              <a:t>, 10489 (1998) </a:t>
            </a:r>
            <a:r>
              <a:rPr lang="en-US" altLang="en-GB" sz="1700" b="1">
                <a:solidFill>
                  <a:srgbClr val="CC0000"/>
                </a:solidFill>
                <a:latin typeface="Times New Roman" pitchFamily="18" charset="0"/>
              </a:rPr>
              <a:t>and</a:t>
            </a:r>
            <a:r>
              <a:rPr lang="en-US" altLang="en-GB" sz="1700" b="1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altLang="en-GB" sz="1700" b="1" u="sng">
                <a:solidFill>
                  <a:srgbClr val="008000"/>
                </a:solidFill>
                <a:latin typeface="Times New Roman" pitchFamily="18" charset="0"/>
              </a:rPr>
              <a:t>110</a:t>
            </a:r>
            <a:r>
              <a:rPr lang="en-US" altLang="en-GB" sz="1700" b="1">
                <a:solidFill>
                  <a:srgbClr val="008000"/>
                </a:solidFill>
                <a:latin typeface="Times New Roman" pitchFamily="18" charset="0"/>
              </a:rPr>
              <a:t>, 11664 (1999)</a:t>
            </a:r>
            <a:r>
              <a:rPr lang="en-US" altLang="en-GB" sz="1700" b="1">
                <a:solidFill>
                  <a:srgbClr val="CC0000"/>
                </a:solidFill>
                <a:latin typeface="Times New Roman" pitchFamily="18" charset="0"/>
              </a:rPr>
              <a:t>)</a:t>
            </a:r>
            <a:endParaRPr lang="en-US" altLang="en-GB" sz="1700" b="1">
              <a:solidFill>
                <a:srgbClr val="FF0000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82625" y="3802063"/>
            <a:ext cx="70866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marL="188913" indent="-188913">
              <a:spcBef>
                <a:spcPct val="20000"/>
              </a:spcBef>
              <a:buChar char="•"/>
              <a:tabLst>
                <a:tab pos="169863" algn="l"/>
              </a:tabLst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69863" algn="l"/>
              </a:tabLst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69863" algn="l"/>
              </a:tabLst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GB" sz="2300" b="1">
                <a:solidFill>
                  <a:srgbClr val="CC0000"/>
                </a:solidFill>
                <a:latin typeface="Times New Roman" pitchFamily="18" charset="0"/>
              </a:rPr>
              <a:t>in periodic solids,				  </a:t>
            </a:r>
            <a:r>
              <a:rPr lang="en-US" altLang="en-GB" sz="2300" b="1">
                <a:solidFill>
                  <a:srgbClr val="CC0000"/>
                </a:solidFill>
                <a:latin typeface="Times New Roman" pitchFamily="18" charset="0"/>
                <a:sym typeface="Symbol" pitchFamily="18" charset="2"/>
              </a:rPr>
              <a:t>whereas,</a:t>
            </a:r>
            <a:r>
              <a:rPr lang="en-US" altLang="en-GB" sz="2400" b="1">
                <a:solidFill>
                  <a:srgbClr val="CC0000"/>
                </a:solidFill>
                <a:latin typeface="Times New Roman" pitchFamily="18" charset="0"/>
                <a:sym typeface="Symbol" pitchFamily="18" charset="2"/>
              </a:rPr>
              <a:t> </a:t>
            </a:r>
            <a:endParaRPr lang="en-US" altLang="en-GB" sz="2400" b="1">
              <a:solidFill>
                <a:srgbClr val="CC0000"/>
              </a:solidFill>
              <a:latin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GB" sz="1500" b="1">
              <a:solidFill>
                <a:srgbClr val="CC0000"/>
              </a:solidFill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GB" sz="2400" b="1">
                <a:solidFill>
                  <a:srgbClr val="CC0000"/>
                </a:solidFill>
                <a:latin typeface="Times New Roman" pitchFamily="18" charset="0"/>
                <a:sym typeface="Symbol" pitchFamily="18" charset="2"/>
              </a:rPr>
              <a:t>	</a:t>
            </a:r>
            <a:r>
              <a:rPr lang="en-US" altLang="en-GB" sz="2300" b="1">
                <a:solidFill>
                  <a:srgbClr val="CC0000"/>
                </a:solidFill>
                <a:latin typeface="Times New Roman" pitchFamily="18" charset="0"/>
                <a:sym typeface="Symbol" pitchFamily="18" charset="2"/>
              </a:rPr>
              <a:t>for insulators,			     divergent.</a:t>
            </a:r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/>
        </p:nvGraphicFramePr>
        <p:xfrm>
          <a:off x="2844800" y="4333875"/>
          <a:ext cx="2778125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20" name="Equation" r:id="rId3" imgW="1193282" imgH="266584" progId="Equation.3">
                  <p:embed/>
                </p:oleObj>
              </mc:Choice>
              <mc:Fallback>
                <p:oleObj name="Equation" r:id="rId3" imgW="1193282" imgH="266584" progId="Equation.3">
                  <p:embed/>
                  <p:pic>
                    <p:nvPicPr>
                      <p:cNvPr id="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4800" y="4333875"/>
                        <a:ext cx="2778125" cy="61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6"/>
          <p:cNvGraphicFramePr>
            <a:graphicFrameLocks noChangeAspect="1"/>
          </p:cNvGraphicFramePr>
          <p:nvPr/>
        </p:nvGraphicFramePr>
        <p:xfrm>
          <a:off x="3292475" y="3754438"/>
          <a:ext cx="2919413" cy="56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21" name="Equation" r:id="rId5" imgW="1257300" imgH="241300" progId="Equation.3">
                  <p:embed/>
                </p:oleObj>
              </mc:Choice>
              <mc:Fallback>
                <p:oleObj name="Equation" r:id="rId5" imgW="1257300" imgH="241300" progId="Equation.3">
                  <p:embed/>
                  <p:pic>
                    <p:nvPicPr>
                      <p:cNvPr id="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2475" y="3754438"/>
                        <a:ext cx="2919413" cy="560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82625" y="5194300"/>
            <a:ext cx="7696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marL="188913" indent="-188913">
              <a:spcBef>
                <a:spcPct val="20000"/>
              </a:spcBef>
              <a:buChar char="•"/>
              <a:tabLst>
                <a:tab pos="169863" algn="l"/>
              </a:tabLst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69863" algn="l"/>
              </a:tabLst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69863" algn="l"/>
              </a:tabLst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GB" sz="2400" b="1" dirty="0">
                <a:solidFill>
                  <a:srgbClr val="CC0000"/>
                </a:solidFill>
                <a:latin typeface="Times New Roman" pitchFamily="18" charset="0"/>
              </a:rPr>
              <a:t>charge-transfer excitations not properly described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GB" sz="2400" b="1" dirty="0">
                <a:solidFill>
                  <a:srgbClr val="CC0000"/>
                </a:solidFill>
                <a:latin typeface="Times New Roman" pitchFamily="18" charset="0"/>
              </a:rPr>
              <a:t>	</a:t>
            </a:r>
            <a:r>
              <a:rPr lang="en-US" altLang="en-GB" sz="1700" b="1" dirty="0">
                <a:solidFill>
                  <a:srgbClr val="CC0000"/>
                </a:solidFill>
                <a:latin typeface="Times New Roman" pitchFamily="18" charset="0"/>
              </a:rPr>
              <a:t>(see:</a:t>
            </a:r>
            <a:r>
              <a:rPr lang="en-US" altLang="en-GB" sz="1700" b="1" dirty="0">
                <a:latin typeface="Times New Roman" pitchFamily="18" charset="0"/>
              </a:rPr>
              <a:t> </a:t>
            </a:r>
            <a:r>
              <a:rPr lang="en-US" altLang="en-GB" sz="1700" b="1" dirty="0" err="1">
                <a:solidFill>
                  <a:srgbClr val="008000"/>
                </a:solidFill>
                <a:latin typeface="Times New Roman" pitchFamily="18" charset="0"/>
              </a:rPr>
              <a:t>Dreuw</a:t>
            </a:r>
            <a:r>
              <a:rPr lang="en-US" altLang="en-GB" sz="1700" b="1" dirty="0">
                <a:solidFill>
                  <a:srgbClr val="008000"/>
                </a:solidFill>
                <a:latin typeface="Times New Roman" pitchFamily="18" charset="0"/>
              </a:rPr>
              <a:t> et al., J. Chem. Phys. </a:t>
            </a:r>
            <a:r>
              <a:rPr lang="en-US" altLang="en-GB" sz="1700" b="1" u="sng" dirty="0">
                <a:solidFill>
                  <a:srgbClr val="008000"/>
                </a:solidFill>
                <a:latin typeface="Times New Roman" pitchFamily="18" charset="0"/>
              </a:rPr>
              <a:t>119</a:t>
            </a:r>
            <a:r>
              <a:rPr lang="en-US" altLang="en-GB" sz="1700" b="1" dirty="0">
                <a:solidFill>
                  <a:srgbClr val="008000"/>
                </a:solidFill>
                <a:latin typeface="Times New Roman" pitchFamily="18" charset="0"/>
              </a:rPr>
              <a:t>, 2943 (2003)</a:t>
            </a:r>
            <a:r>
              <a:rPr lang="en-US" altLang="en-GB" sz="1700" b="1" dirty="0">
                <a:solidFill>
                  <a:srgbClr val="CC0000"/>
                </a:solidFill>
                <a:latin typeface="Times New Roman" pitchFamily="18" charset="0"/>
              </a:rPr>
              <a:t>)</a:t>
            </a:r>
            <a:endParaRPr lang="en-US" altLang="en-GB" sz="1700" b="1" dirty="0">
              <a:solidFill>
                <a:srgbClr val="FF0000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11188" y="1009650"/>
            <a:ext cx="8153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marL="188913" indent="-188913">
              <a:spcBef>
                <a:spcPct val="20000"/>
              </a:spcBef>
              <a:buChar char="•"/>
              <a:tabLst>
                <a:tab pos="169863" algn="l"/>
              </a:tabLst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69863" algn="l"/>
              </a:tabLst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69863" algn="l"/>
              </a:tabLst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GB" sz="2300" b="1">
                <a:solidFill>
                  <a:srgbClr val="CC0000"/>
                </a:solidFill>
                <a:latin typeface="Times New Roman" pitchFamily="18" charset="0"/>
              </a:rPr>
              <a:t>H</a:t>
            </a:r>
            <a:r>
              <a:rPr lang="en-US" altLang="en-GB" sz="2300" b="1" baseline="-25000">
                <a:solidFill>
                  <a:srgbClr val="CC0000"/>
                </a:solidFill>
                <a:latin typeface="Times New Roman" pitchFamily="18" charset="0"/>
              </a:rPr>
              <a:t>2</a:t>
            </a:r>
            <a:r>
              <a:rPr lang="en-US" altLang="en-GB" sz="2300" b="1">
                <a:solidFill>
                  <a:srgbClr val="CC0000"/>
                </a:solidFill>
                <a:latin typeface="Times New Roman" pitchFamily="18" charset="0"/>
              </a:rPr>
              <a:t> dissociation is incorrect:</a:t>
            </a:r>
            <a:endParaRPr lang="en-US" altLang="en-GB" sz="2400" b="1">
              <a:solidFill>
                <a:srgbClr val="CC0000"/>
              </a:solidFill>
              <a:latin typeface="Times New Roman" pitchFamily="18" charset="0"/>
            </a:endParaRPr>
          </a:p>
          <a:p>
            <a:pPr>
              <a:spcBef>
                <a:spcPct val="0"/>
              </a:spcBef>
            </a:pPr>
            <a:endParaRPr lang="en-US" altLang="en-GB" sz="1800" b="1">
              <a:solidFill>
                <a:srgbClr val="CC0000"/>
              </a:solidFill>
              <a:latin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GB" sz="2400" b="1">
                <a:solidFill>
                  <a:srgbClr val="CC0000"/>
                </a:solidFill>
                <a:latin typeface="Times New Roman" pitchFamily="18" charset="0"/>
              </a:rPr>
              <a:t>						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GB" sz="2400" b="1">
                <a:solidFill>
                  <a:srgbClr val="CC0000"/>
                </a:solidFill>
                <a:latin typeface="Times New Roman" pitchFamily="18" charset="0"/>
              </a:rPr>
              <a:t>	</a:t>
            </a:r>
            <a:r>
              <a:rPr lang="en-US" altLang="en-GB" sz="1700" b="1">
                <a:solidFill>
                  <a:srgbClr val="CC0000"/>
                </a:solidFill>
                <a:latin typeface="Times New Roman" pitchFamily="18" charset="0"/>
              </a:rPr>
              <a:t>(see:</a:t>
            </a:r>
            <a:r>
              <a:rPr lang="en-US" altLang="en-GB" sz="1700" b="1">
                <a:latin typeface="Times New Roman" pitchFamily="18" charset="0"/>
              </a:rPr>
              <a:t> </a:t>
            </a:r>
            <a:r>
              <a:rPr lang="en-US" altLang="en-GB" sz="1700" b="1">
                <a:solidFill>
                  <a:srgbClr val="008000"/>
                </a:solidFill>
                <a:latin typeface="Times New Roman" pitchFamily="18" charset="0"/>
              </a:rPr>
              <a:t>Gritsenko, van Gisbergen, Görling, Baerends, J. Chem. Phys. </a:t>
            </a:r>
            <a:r>
              <a:rPr lang="en-US" altLang="en-GB" sz="1700" b="1" u="sng">
                <a:solidFill>
                  <a:srgbClr val="008000"/>
                </a:solidFill>
                <a:latin typeface="Times New Roman" pitchFamily="18" charset="0"/>
              </a:rPr>
              <a:t>113</a:t>
            </a:r>
            <a:r>
              <a:rPr lang="en-US" altLang="en-GB" sz="1700" b="1">
                <a:solidFill>
                  <a:srgbClr val="008000"/>
                </a:solidFill>
                <a:latin typeface="Times New Roman" pitchFamily="18" charset="0"/>
              </a:rPr>
              <a:t>, 8478 (2000)</a:t>
            </a:r>
            <a:r>
              <a:rPr lang="en-US" altLang="en-GB" sz="1700" b="1">
                <a:solidFill>
                  <a:srgbClr val="CC0000"/>
                </a:solidFill>
                <a:latin typeface="Times New Roman" pitchFamily="18" charset="0"/>
              </a:rPr>
              <a:t>)</a:t>
            </a:r>
            <a:endParaRPr lang="en-US" altLang="en-GB" sz="1700" b="1">
              <a:solidFill>
                <a:srgbClr val="FF0000"/>
              </a:solidFill>
              <a:latin typeface="Times New Roman" pitchFamily="18" charset="0"/>
              <a:sym typeface="Symbol" pitchFamily="18" charset="2"/>
            </a:endParaRPr>
          </a:p>
        </p:txBody>
      </p:sp>
      <p:graphicFrame>
        <p:nvGraphicFramePr>
          <p:cNvPr id="9" name="Object 9"/>
          <p:cNvGraphicFramePr>
            <a:graphicFrameLocks noChangeAspect="1"/>
          </p:cNvGraphicFramePr>
          <p:nvPr/>
        </p:nvGraphicFramePr>
        <p:xfrm>
          <a:off x="862013" y="1474788"/>
          <a:ext cx="4243387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22" name="Equation" r:id="rId7" imgW="1777229" imgH="253890" progId="Equation.3">
                  <p:embed/>
                </p:oleObj>
              </mc:Choice>
              <mc:Fallback>
                <p:oleObj name="Equation" r:id="rId7" imgW="1777229" imgH="253890" progId="Equation.3">
                  <p:embed/>
                  <p:pic>
                    <p:nvPicPr>
                      <p:cNvPr id="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2013" y="1474788"/>
                        <a:ext cx="4243387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5149850" y="1477963"/>
            <a:ext cx="1582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GB" sz="2400" b="1">
                <a:solidFill>
                  <a:srgbClr val="CC0000"/>
                </a:solidFill>
              </a:rPr>
              <a:t>(in ALDA)</a:t>
            </a:r>
            <a:endParaRPr lang="en-US" altLang="en-US" sz="2400" b="1">
              <a:solidFill>
                <a:srgbClr val="CC0000"/>
              </a:solidFill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764232" y="6021288"/>
            <a:ext cx="7696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marL="188913" indent="-188913">
              <a:spcBef>
                <a:spcPct val="20000"/>
              </a:spcBef>
              <a:buChar char="•"/>
              <a:tabLst>
                <a:tab pos="169863" algn="l"/>
              </a:tabLst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69863" algn="l"/>
              </a:tabLst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69863" algn="l"/>
              </a:tabLst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en-US" altLang="en-GB" sz="2400" b="1" dirty="0" smtClean="0">
                <a:solidFill>
                  <a:srgbClr val="3333CC"/>
                </a:solidFill>
                <a:latin typeface="Times New Roman" pitchFamily="18" charset="0"/>
              </a:rPr>
              <a:t>These difficulties have largely been solved by xc </a:t>
            </a:r>
            <a:r>
              <a:rPr lang="en-US" altLang="en-GB" sz="2400" b="1" dirty="0" err="1" smtClean="0">
                <a:solidFill>
                  <a:srgbClr val="3333CC"/>
                </a:solidFill>
                <a:latin typeface="Times New Roman" pitchFamily="18" charset="0"/>
              </a:rPr>
              <a:t>functionals</a:t>
            </a:r>
            <a:r>
              <a:rPr lang="en-US" altLang="en-GB" sz="2400" b="1" dirty="0" smtClean="0">
                <a:solidFill>
                  <a:srgbClr val="3333CC"/>
                </a:solidFill>
                <a:latin typeface="Times New Roman" pitchFamily="18" charset="0"/>
              </a:rPr>
              <a:t> more advanced than ALDA</a:t>
            </a:r>
          </a:p>
        </p:txBody>
      </p:sp>
    </p:spTree>
    <p:extLst>
      <p:ext uri="{BB962C8B-B14F-4D97-AF65-F5344CB8AC3E}">
        <p14:creationId xmlns:p14="http://schemas.microsoft.com/office/powerpoint/2010/main" val="304875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67544" y="620688"/>
            <a:ext cx="8424936" cy="2088232"/>
          </a:xfrm>
          <a:prstGeom prst="rect">
            <a:avLst/>
          </a:prstGeom>
          <a:solidFill>
            <a:srgbClr val="CCFFFF"/>
          </a:solidFill>
          <a:ln w="38100">
            <a:solidFill>
              <a:srgbClr val="000066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-108570" y="764704"/>
            <a:ext cx="936109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GB" sz="2800" b="1" dirty="0" smtClean="0"/>
              <a:t> Linear-response TDDFT is now being used to predict </a:t>
            </a:r>
          </a:p>
          <a:p>
            <a:pPr algn="ctr">
              <a:spcBef>
                <a:spcPct val="0"/>
              </a:spcBef>
              <a:buNone/>
            </a:pPr>
            <a:r>
              <a:rPr lang="en-GB" sz="2800" b="1" dirty="0"/>
              <a:t> </a:t>
            </a:r>
            <a:r>
              <a:rPr lang="en-GB" sz="2800" b="1" dirty="0" smtClean="0"/>
              <a:t>     and to interpret experimental optical spectra in essentially all corners of physics and chemistry.</a:t>
            </a:r>
          </a:p>
          <a:p>
            <a:pPr algn="ctr">
              <a:spcBef>
                <a:spcPct val="0"/>
              </a:spcBef>
              <a:buNone/>
            </a:pPr>
            <a:r>
              <a:rPr lang="en-GB" sz="2800" b="1" dirty="0" smtClean="0">
                <a:solidFill>
                  <a:srgbClr val="C00000"/>
                </a:solidFill>
              </a:rPr>
              <a:t>Some examples:</a:t>
            </a:r>
          </a:p>
        </p:txBody>
      </p:sp>
    </p:spTree>
    <p:extLst>
      <p:ext uri="{BB962C8B-B14F-4D97-AF65-F5344CB8AC3E}">
        <p14:creationId xmlns:p14="http://schemas.microsoft.com/office/powerpoint/2010/main" val="40448656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0338" y="392113"/>
            <a:ext cx="9144001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2"/>
          <p:cNvSpPr>
            <a:spLocks noChangeArrowheads="1"/>
          </p:cNvSpPr>
          <p:nvPr/>
        </p:nvSpPr>
        <p:spPr bwMode="auto">
          <a:xfrm>
            <a:off x="-2592735" y="434975"/>
            <a:ext cx="4716463" cy="61928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en-US" sz="2400"/>
          </a:p>
        </p:txBody>
      </p:sp>
      <p:sp>
        <p:nvSpPr>
          <p:cNvPr id="33796" name="TextBox 3"/>
          <p:cNvSpPr txBox="1">
            <a:spLocks noChangeArrowheads="1"/>
          </p:cNvSpPr>
          <p:nvPr/>
        </p:nvSpPr>
        <p:spPr bwMode="auto">
          <a:xfrm>
            <a:off x="5364163" y="3933825"/>
            <a:ext cx="70643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/>
              <a:t>RPA</a:t>
            </a:r>
            <a:endParaRPr lang="de-DE" altLang="en-US" sz="2200"/>
          </a:p>
        </p:txBody>
      </p:sp>
      <p:sp>
        <p:nvSpPr>
          <p:cNvPr id="33797" name="TextBox 4"/>
          <p:cNvSpPr txBox="1">
            <a:spLocks noChangeArrowheads="1"/>
          </p:cNvSpPr>
          <p:nvPr/>
        </p:nvSpPr>
        <p:spPr bwMode="auto">
          <a:xfrm>
            <a:off x="2887663" y="4581525"/>
            <a:ext cx="70167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rgbClr val="0000CC"/>
                </a:solidFill>
              </a:rPr>
              <a:t>BSE</a:t>
            </a:r>
            <a:endParaRPr lang="de-DE" altLang="en-US" sz="2200">
              <a:solidFill>
                <a:srgbClr val="0000CC"/>
              </a:solidFill>
            </a:endParaRPr>
          </a:p>
        </p:txBody>
      </p:sp>
      <p:sp>
        <p:nvSpPr>
          <p:cNvPr id="33798" name="TextBox 5"/>
          <p:cNvSpPr txBox="1">
            <a:spLocks noChangeArrowheads="1"/>
          </p:cNvSpPr>
          <p:nvPr/>
        </p:nvSpPr>
        <p:spPr bwMode="auto">
          <a:xfrm>
            <a:off x="4086225" y="1916113"/>
            <a:ext cx="114005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 dirty="0" smtClean="0">
                <a:solidFill>
                  <a:srgbClr val="FF0000"/>
                </a:solidFill>
              </a:rPr>
              <a:t>TDDFT</a:t>
            </a:r>
            <a:endParaRPr lang="de-DE" altLang="en-US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27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15" y="116780"/>
            <a:ext cx="8391366" cy="659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53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22" y="171089"/>
            <a:ext cx="8852452" cy="18044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18" y="6601431"/>
            <a:ext cx="8401878" cy="1921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2718" y="2711933"/>
            <a:ext cx="4422256" cy="3230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876" y="2711933"/>
            <a:ext cx="4373872" cy="3558207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10" name="TextBox 9"/>
          <p:cNvSpPr txBox="1"/>
          <p:nvPr/>
        </p:nvSpPr>
        <p:spPr>
          <a:xfrm>
            <a:off x="118616" y="6268274"/>
            <a:ext cx="2888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DOI: 10.1109/SENSOR.2009.5285604</a:t>
            </a:r>
          </a:p>
        </p:txBody>
      </p:sp>
      <p:sp>
        <p:nvSpPr>
          <p:cNvPr id="3" name="Rectangle 2"/>
          <p:cNvSpPr/>
          <p:nvPr/>
        </p:nvSpPr>
        <p:spPr>
          <a:xfrm>
            <a:off x="184876" y="5157192"/>
            <a:ext cx="4373872" cy="504056"/>
          </a:xfrm>
          <a:prstGeom prst="rect">
            <a:avLst/>
          </a:prstGeom>
          <a:solidFill>
            <a:srgbClr val="FF0000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59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346" y="2275438"/>
            <a:ext cx="5648314" cy="43860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82" y="210676"/>
            <a:ext cx="8799443" cy="206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55576" y="620688"/>
            <a:ext cx="7704856" cy="1656184"/>
          </a:xfrm>
          <a:prstGeom prst="rect">
            <a:avLst/>
          </a:prstGeom>
          <a:solidFill>
            <a:srgbClr val="CCFFFF"/>
          </a:solidFill>
          <a:ln w="38100">
            <a:solidFill>
              <a:srgbClr val="000066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-108570" y="764704"/>
            <a:ext cx="936109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GB" sz="2800" b="1" dirty="0" smtClean="0"/>
              <a:t> Beyond the linear regime: Real-time TDDFT </a:t>
            </a:r>
          </a:p>
          <a:p>
            <a:pPr algn="ctr">
              <a:spcBef>
                <a:spcPct val="0"/>
              </a:spcBef>
              <a:buNone/>
            </a:pPr>
            <a:r>
              <a:rPr lang="en-GB" sz="2800" b="1" dirty="0" smtClean="0"/>
              <a:t>prediction of electron dynamics </a:t>
            </a:r>
          </a:p>
          <a:p>
            <a:pPr algn="ctr">
              <a:spcBef>
                <a:spcPct val="0"/>
              </a:spcBef>
              <a:buNone/>
            </a:pPr>
            <a:r>
              <a:rPr lang="en-GB" sz="2800" b="1" dirty="0" smtClean="0">
                <a:solidFill>
                  <a:srgbClr val="C00000"/>
                </a:solidFill>
              </a:rPr>
              <a:t>far from equilibrium</a:t>
            </a:r>
          </a:p>
        </p:txBody>
      </p:sp>
    </p:spTree>
    <p:extLst>
      <p:ext uri="{BB962C8B-B14F-4D97-AF65-F5344CB8AC3E}">
        <p14:creationId xmlns:p14="http://schemas.microsoft.com/office/powerpoint/2010/main" val="294117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/>
          <p:cNvSpPr>
            <a:spLocks noChangeArrowheads="1"/>
          </p:cNvSpPr>
          <p:nvPr/>
        </p:nvSpPr>
        <p:spPr bwMode="auto">
          <a:xfrm>
            <a:off x="611560" y="836712"/>
            <a:ext cx="7848872" cy="936104"/>
          </a:xfrm>
          <a:prstGeom prst="rect">
            <a:avLst/>
          </a:prstGeom>
          <a:solidFill>
            <a:srgbClr val="BEDFF4"/>
          </a:solidFill>
          <a:ln w="38100" algn="ctr">
            <a:solidFill>
              <a:srgbClr val="2F619D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500" b="1" dirty="0" smtClean="0"/>
              <a:t> Example: Ultrafast laser-driven spin dynamics in solids </a:t>
            </a:r>
          </a:p>
        </p:txBody>
      </p:sp>
    </p:spTree>
    <p:extLst>
      <p:ext uri="{BB962C8B-B14F-4D97-AF65-F5344CB8AC3E}">
        <p14:creationId xmlns:p14="http://schemas.microsoft.com/office/powerpoint/2010/main" val="146852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720665"/>
            <a:ext cx="4480560" cy="4840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20784" y="5621178"/>
            <a:ext cx="4218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Beaurepaire</a:t>
            </a:r>
            <a:r>
              <a:rPr lang="en-US" sz="2000" b="1" dirty="0" smtClean="0"/>
              <a:t> et al, PRL </a:t>
            </a:r>
            <a:r>
              <a:rPr lang="en-US" sz="2000" b="1" u="sng" dirty="0" smtClean="0"/>
              <a:t>76</a:t>
            </a:r>
            <a:r>
              <a:rPr lang="en-US" sz="2000" b="1" dirty="0" smtClean="0"/>
              <a:t>, 4250 (1996)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02930" y="116632"/>
            <a:ext cx="7813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First experiment on ultrafast laser induced demagnetization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3557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1908175" y="144463"/>
            <a:ext cx="5113338" cy="620712"/>
          </a:xfrm>
          <a:prstGeom prst="rect">
            <a:avLst/>
          </a:prstGeom>
          <a:solidFill>
            <a:srgbClr val="CCFFFF"/>
          </a:solidFill>
          <a:ln w="9525">
            <a:solidFill>
              <a:srgbClr val="00003C"/>
            </a:solidFill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lIns="45720" tIns="9144" rIns="4572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en-US" altLang="en-US" sz="2600" b="1">
                <a:solidFill>
                  <a:srgbClr val="000066"/>
                </a:solidFill>
              </a:rPr>
              <a:t>What do we want to describe?</a:t>
            </a:r>
          </a:p>
        </p:txBody>
      </p:sp>
      <p:sp>
        <p:nvSpPr>
          <p:cNvPr id="38" name="Text Box 14"/>
          <p:cNvSpPr txBox="1">
            <a:spLocks noChangeArrowheads="1"/>
          </p:cNvSpPr>
          <p:nvPr/>
        </p:nvSpPr>
        <p:spPr bwMode="auto">
          <a:xfrm>
            <a:off x="1303338" y="1384300"/>
            <a:ext cx="26955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200" b="1" u="sng">
                <a:solidFill>
                  <a:srgbClr val="000066"/>
                </a:solidFill>
              </a:rPr>
              <a:t>System in laser field: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200" b="1" u="sng">
                <a:solidFill>
                  <a:srgbClr val="000066"/>
                </a:solidFill>
              </a:rPr>
              <a:t>Generic situation</a:t>
            </a:r>
          </a:p>
        </p:txBody>
      </p:sp>
      <p:pic>
        <p:nvPicPr>
          <p:cNvPr id="39" name="Picture 15" descr="be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" t="3261" r="4800" b="4347"/>
          <a:stretch>
            <a:fillRect/>
          </a:stretch>
        </p:blipFill>
        <p:spPr bwMode="auto">
          <a:xfrm>
            <a:off x="4576763" y="1093788"/>
            <a:ext cx="1147762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" name="Group 16"/>
          <p:cNvGrpSpPr>
            <a:grpSpLocks/>
          </p:cNvGrpSpPr>
          <p:nvPr/>
        </p:nvGrpSpPr>
        <p:grpSpPr bwMode="auto">
          <a:xfrm>
            <a:off x="6057900" y="1377950"/>
            <a:ext cx="1219200" cy="685800"/>
            <a:chOff x="4224" y="1152"/>
            <a:chExt cx="768" cy="432"/>
          </a:xfrm>
        </p:grpSpPr>
        <p:sp>
          <p:nvSpPr>
            <p:cNvPr id="41" name="Line 17"/>
            <p:cNvSpPr>
              <a:spLocks noChangeShapeType="1"/>
            </p:cNvSpPr>
            <p:nvPr/>
          </p:nvSpPr>
          <p:spPr bwMode="auto">
            <a:xfrm flipH="1">
              <a:off x="4224" y="1152"/>
              <a:ext cx="768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18"/>
            <p:cNvSpPr>
              <a:spLocks noChangeShapeType="1"/>
            </p:cNvSpPr>
            <p:nvPr/>
          </p:nvSpPr>
          <p:spPr bwMode="auto">
            <a:xfrm flipH="1">
              <a:off x="4224" y="1296"/>
              <a:ext cx="768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19"/>
            <p:cNvSpPr>
              <a:spLocks noChangeShapeType="1"/>
            </p:cNvSpPr>
            <p:nvPr/>
          </p:nvSpPr>
          <p:spPr bwMode="auto">
            <a:xfrm flipH="1">
              <a:off x="4224" y="1440"/>
              <a:ext cx="768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20"/>
            <p:cNvSpPr>
              <a:spLocks noChangeShapeType="1"/>
            </p:cNvSpPr>
            <p:nvPr/>
          </p:nvSpPr>
          <p:spPr bwMode="auto">
            <a:xfrm flipH="1">
              <a:off x="4224" y="1584"/>
              <a:ext cx="768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45" name="Object 21"/>
          <p:cNvGraphicFramePr>
            <a:graphicFrameLocks noChangeAspect="1"/>
          </p:cNvGraphicFramePr>
          <p:nvPr/>
        </p:nvGraphicFramePr>
        <p:xfrm>
          <a:off x="827584" y="2433638"/>
          <a:ext cx="3906838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22" name="Equation" r:id="rId4" imgW="2070000" imgH="444240" progId="Equation.DSMT4">
                  <p:embed/>
                </p:oleObj>
              </mc:Choice>
              <mc:Fallback>
                <p:oleObj name="Equation" r:id="rId4" imgW="2070000" imgH="444240" progId="Equation.DSMT4">
                  <p:embed/>
                  <p:pic>
                    <p:nvPicPr>
                      <p:cNvPr id="45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2433638"/>
                        <a:ext cx="3906838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 Box 22"/>
          <p:cNvSpPr txBox="1">
            <a:spLocks noChangeArrowheads="1"/>
          </p:cNvSpPr>
          <p:nvPr/>
        </p:nvSpPr>
        <p:spPr bwMode="auto">
          <a:xfrm>
            <a:off x="1115616" y="2610922"/>
            <a:ext cx="2901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E20000"/>
                </a:solidFill>
              </a:rPr>
              <a:t>(t)</a:t>
            </a:r>
          </a:p>
        </p:txBody>
      </p:sp>
      <p:sp>
        <p:nvSpPr>
          <p:cNvPr id="47" name="Text Box 23"/>
          <p:cNvSpPr txBox="1">
            <a:spLocks noChangeArrowheads="1"/>
          </p:cNvSpPr>
          <p:nvPr/>
        </p:nvSpPr>
        <p:spPr bwMode="auto">
          <a:xfrm>
            <a:off x="5757392" y="2637115"/>
            <a:ext cx="19027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+  </a:t>
            </a:r>
            <a:r>
              <a:rPr lang="en-US" altLang="en-US" sz="2400" dirty="0" err="1" smtClean="0">
                <a:solidFill>
                  <a:srgbClr val="FF0000"/>
                </a:solidFill>
                <a:sym typeface="Symbol" pitchFamily="18" charset="2"/>
              </a:rPr>
              <a:t>r</a:t>
            </a:r>
            <a:r>
              <a:rPr lang="en-US" altLang="en-US" sz="2400" baseline="-25000" dirty="0" err="1" smtClean="0">
                <a:solidFill>
                  <a:srgbClr val="FF0000"/>
                </a:solidFill>
                <a:sym typeface="Symbol" pitchFamily="18" charset="2"/>
              </a:rPr>
              <a:t>j</a:t>
            </a:r>
            <a:r>
              <a:rPr lang="en-US" altLang="en-US" sz="2400" dirty="0" err="1" smtClean="0">
                <a:solidFill>
                  <a:srgbClr val="FF0000"/>
                </a:solidFill>
                <a:sym typeface="Symbol" pitchFamily="18" charset="2"/>
              </a:rPr>
              <a:t>·E</a:t>
            </a:r>
            <a:r>
              <a:rPr lang="en-US" altLang="en-US" sz="2400" dirty="0" smtClean="0">
                <a:solidFill>
                  <a:srgbClr val="FF0000"/>
                </a:solidFill>
                <a:sym typeface="Symbol" pitchFamily="18" charset="2"/>
              </a:rPr>
              <a:t>(t</a:t>
            </a:r>
            <a:r>
              <a:rPr lang="en-US" altLang="en-US" sz="2400" dirty="0">
                <a:solidFill>
                  <a:srgbClr val="FF0000"/>
                </a:solidFill>
                <a:sym typeface="Symbol" pitchFamily="18" charset="2"/>
              </a:rPr>
              <a:t>)·sin t</a:t>
            </a:r>
          </a:p>
        </p:txBody>
      </p:sp>
      <p:sp>
        <p:nvSpPr>
          <p:cNvPr id="48" name="Text Box 24"/>
          <p:cNvSpPr txBox="1">
            <a:spLocks noChangeArrowheads="1"/>
          </p:cNvSpPr>
          <p:nvPr/>
        </p:nvSpPr>
        <p:spPr bwMode="auto">
          <a:xfrm>
            <a:off x="6300788" y="2498725"/>
            <a:ext cx="169862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" tIns="9144" rIns="9144" bIns="9144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  <a:sym typeface="Symbol" pitchFamily="18" charset="2"/>
              </a:rPr>
              <a:t></a:t>
            </a:r>
            <a:endParaRPr lang="en-US" altLang="en-US" sz="1200" b="1">
              <a:solidFill>
                <a:srgbClr val="FF0000"/>
              </a:solidFill>
            </a:endParaRPr>
          </a:p>
        </p:txBody>
      </p:sp>
      <p:sp>
        <p:nvSpPr>
          <p:cNvPr id="49" name="Text Box 25"/>
          <p:cNvSpPr txBox="1">
            <a:spLocks noChangeArrowheads="1"/>
          </p:cNvSpPr>
          <p:nvPr/>
        </p:nvSpPr>
        <p:spPr bwMode="auto">
          <a:xfrm>
            <a:off x="6057900" y="2574925"/>
            <a:ext cx="169863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" tIns="9144" rIns="9144" bIns="9144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  <a:sym typeface="Symbol" pitchFamily="18" charset="2"/>
              </a:rPr>
              <a:t></a:t>
            </a:r>
            <a:endParaRPr lang="en-US" altLang="en-US" sz="1200" b="1">
              <a:solidFill>
                <a:srgbClr val="FF0000"/>
              </a:solidFill>
            </a:endParaRPr>
          </a:p>
        </p:txBody>
      </p:sp>
      <p:sp>
        <p:nvSpPr>
          <p:cNvPr id="50" name="Text Box 26"/>
          <p:cNvSpPr txBox="1">
            <a:spLocks noChangeArrowheads="1"/>
          </p:cNvSpPr>
          <p:nvPr/>
        </p:nvSpPr>
        <p:spPr bwMode="auto">
          <a:xfrm>
            <a:off x="4765478" y="2492896"/>
            <a:ext cx="69730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3333CC"/>
                </a:solidFill>
              </a:rPr>
              <a:t>Z</a:t>
            </a:r>
            <a:r>
              <a:rPr lang="el-GR" altLang="en-US" sz="2400" baseline="-25000" dirty="0">
                <a:solidFill>
                  <a:srgbClr val="3333CC"/>
                </a:solidFill>
              </a:rPr>
              <a:t>α</a:t>
            </a:r>
            <a:r>
              <a:rPr lang="en-US" altLang="en-US" sz="2400" dirty="0">
                <a:solidFill>
                  <a:srgbClr val="3333CC"/>
                </a:solidFill>
              </a:rPr>
              <a:t> e</a:t>
            </a:r>
            <a:r>
              <a:rPr lang="en-US" altLang="en-US" sz="2400" baseline="30000" dirty="0">
                <a:solidFill>
                  <a:srgbClr val="3333CC"/>
                </a:solidFill>
              </a:rPr>
              <a:t>2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rgbClr val="3333CC"/>
                </a:solidFill>
              </a:rPr>
              <a:t>|</a:t>
            </a:r>
            <a:r>
              <a:rPr lang="en-US" altLang="en-US" sz="2400" dirty="0" err="1" smtClean="0">
                <a:solidFill>
                  <a:srgbClr val="3333CC"/>
                </a:solidFill>
              </a:rPr>
              <a:t>r</a:t>
            </a:r>
            <a:r>
              <a:rPr lang="en-US" altLang="en-US" sz="2400" baseline="-25000" dirty="0" err="1" smtClean="0">
                <a:solidFill>
                  <a:srgbClr val="3333CC"/>
                </a:solidFill>
              </a:rPr>
              <a:t>j</a:t>
            </a:r>
            <a:r>
              <a:rPr lang="en-US" altLang="en-US" sz="2400" dirty="0" smtClean="0">
                <a:solidFill>
                  <a:srgbClr val="3333CC"/>
                </a:solidFill>
              </a:rPr>
              <a:t>-R</a:t>
            </a:r>
            <a:r>
              <a:rPr lang="el-GR" altLang="en-US" sz="2400" baseline="-25000" dirty="0">
                <a:solidFill>
                  <a:srgbClr val="3333CC"/>
                </a:solidFill>
              </a:rPr>
              <a:t>α</a:t>
            </a:r>
            <a:r>
              <a:rPr lang="en-US" altLang="en-US" sz="2400" dirty="0">
                <a:solidFill>
                  <a:srgbClr val="3333CC"/>
                </a:solidFill>
              </a:rPr>
              <a:t>|</a:t>
            </a:r>
            <a:endParaRPr lang="el-GR" altLang="en-US" sz="2400" dirty="0">
              <a:solidFill>
                <a:srgbClr val="3333CC"/>
              </a:solidFill>
            </a:endParaRPr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 flipH="1">
            <a:off x="4816475" y="2879725"/>
            <a:ext cx="533400" cy="0"/>
          </a:xfrm>
          <a:prstGeom prst="line">
            <a:avLst/>
          </a:prstGeom>
          <a:noFill/>
          <a:ln w="28575">
            <a:solidFill>
              <a:srgbClr val="33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3333CC"/>
              </a:solidFill>
            </a:endParaRPr>
          </a:p>
        </p:txBody>
      </p:sp>
      <p:sp>
        <p:nvSpPr>
          <p:cNvPr id="52" name="Line 28"/>
          <p:cNvSpPr>
            <a:spLocks noChangeShapeType="1"/>
          </p:cNvSpPr>
          <p:nvPr/>
        </p:nvSpPr>
        <p:spPr bwMode="auto">
          <a:xfrm flipH="1">
            <a:off x="4587875" y="2879725"/>
            <a:ext cx="92075" cy="0"/>
          </a:xfrm>
          <a:prstGeom prst="line">
            <a:avLst/>
          </a:prstGeom>
          <a:noFill/>
          <a:ln w="28575">
            <a:solidFill>
              <a:srgbClr val="33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3333CC"/>
              </a:solidFill>
            </a:endParaRPr>
          </a:p>
        </p:txBody>
      </p:sp>
      <p:graphicFrame>
        <p:nvGraphicFramePr>
          <p:cNvPr id="53" name="Object 29"/>
          <p:cNvGraphicFramePr>
            <a:graphicFrameLocks noChangeAspect="1"/>
          </p:cNvGraphicFramePr>
          <p:nvPr>
            <p:extLst/>
          </p:nvPr>
        </p:nvGraphicFramePr>
        <p:xfrm>
          <a:off x="4832350" y="2471738"/>
          <a:ext cx="1270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23" name="Equation" r:id="rId6" imgW="126835" imgH="253670" progId="Equation.3">
                  <p:embed/>
                </p:oleObj>
              </mc:Choice>
              <mc:Fallback>
                <p:oleObj name="Equation" r:id="rId6" imgW="126835" imgH="253670" progId="Equation.3">
                  <p:embed/>
                  <p:pic>
                    <p:nvPicPr>
                      <p:cNvPr id="53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2350" y="2471738"/>
                        <a:ext cx="127000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3"/>
          <p:cNvGrpSpPr>
            <a:grpSpLocks/>
          </p:cNvGrpSpPr>
          <p:nvPr/>
        </p:nvGrpSpPr>
        <p:grpSpPr bwMode="auto">
          <a:xfrm>
            <a:off x="1182960" y="4325763"/>
            <a:ext cx="6629400" cy="1974850"/>
            <a:chOff x="720" y="1084"/>
            <a:chExt cx="4176" cy="1244"/>
          </a:xfrm>
        </p:grpSpPr>
        <p:sp>
          <p:nvSpPr>
            <p:cNvPr id="20" name="Text Box 4"/>
            <p:cNvSpPr txBox="1">
              <a:spLocks noChangeArrowheads="1"/>
            </p:cNvSpPr>
            <p:nvPr/>
          </p:nvSpPr>
          <p:spPr bwMode="auto">
            <a:xfrm>
              <a:off x="1008" y="1180"/>
              <a:ext cx="6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left lead L</a:t>
              </a:r>
              <a:endParaRPr lang="de-DE" altLang="en-US" sz="2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Text Box 5"/>
            <p:cNvSpPr txBox="1">
              <a:spLocks noChangeArrowheads="1"/>
            </p:cNvSpPr>
            <p:nvPr/>
          </p:nvSpPr>
          <p:spPr bwMode="auto">
            <a:xfrm>
              <a:off x="2602" y="1084"/>
              <a:ext cx="56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de-DE" altLang="en-US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entral region C</a:t>
              </a:r>
            </a:p>
          </p:txBody>
        </p:sp>
        <p:sp>
          <p:nvSpPr>
            <p:cNvPr id="22" name="Text Box 6"/>
            <p:cNvSpPr txBox="1">
              <a:spLocks noChangeArrowheads="1"/>
            </p:cNvSpPr>
            <p:nvPr/>
          </p:nvSpPr>
          <p:spPr bwMode="auto">
            <a:xfrm>
              <a:off x="4016" y="1180"/>
              <a:ext cx="78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de-DE" altLang="en-US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ight lead R</a:t>
              </a:r>
            </a:p>
          </p:txBody>
        </p:sp>
        <p:grpSp>
          <p:nvGrpSpPr>
            <p:cNvPr id="23" name="Group 7"/>
            <p:cNvGrpSpPr>
              <a:grpSpLocks noChangeAspect="1"/>
            </p:cNvGrpSpPr>
            <p:nvPr/>
          </p:nvGrpSpPr>
          <p:grpSpPr bwMode="auto">
            <a:xfrm>
              <a:off x="720" y="1392"/>
              <a:ext cx="4176" cy="936"/>
              <a:chOff x="288" y="980"/>
              <a:chExt cx="2783" cy="624"/>
            </a:xfrm>
          </p:grpSpPr>
          <p:sp>
            <p:nvSpPr>
              <p:cNvPr id="24" name="AutoShape 8"/>
              <p:cNvSpPr>
                <a:spLocks noChangeAspect="1" noChangeArrowheads="1"/>
              </p:cNvSpPr>
              <p:nvPr/>
            </p:nvSpPr>
            <p:spPr bwMode="auto">
              <a:xfrm rot="5385818">
                <a:off x="383" y="956"/>
                <a:ext cx="508" cy="698"/>
              </a:xfrm>
              <a:prstGeom prst="flowChartDocument">
                <a:avLst/>
              </a:prstGeom>
              <a:solidFill>
                <a:srgbClr val="0000CC"/>
              </a:solidFill>
              <a:ln w="6350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2200">
                  <a:latin typeface="Times New Roman" pitchFamily="18" charset="0"/>
                </a:endParaRPr>
              </a:p>
            </p:txBody>
          </p:sp>
          <p:sp>
            <p:nvSpPr>
              <p:cNvPr id="25" name="AutoShape 9"/>
              <p:cNvSpPr>
                <a:spLocks noChangeAspect="1" noChangeArrowheads="1"/>
              </p:cNvSpPr>
              <p:nvPr/>
            </p:nvSpPr>
            <p:spPr bwMode="auto">
              <a:xfrm rot="5385818" flipH="1" flipV="1">
                <a:off x="2495" y="984"/>
                <a:ext cx="509" cy="642"/>
              </a:xfrm>
              <a:prstGeom prst="flowChartDocument">
                <a:avLst/>
              </a:prstGeom>
              <a:solidFill>
                <a:srgbClr val="0000CC"/>
              </a:solidFill>
              <a:ln w="6350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2200">
                  <a:latin typeface="Times New Roman" pitchFamily="18" charset="0"/>
                </a:endParaRPr>
              </a:p>
            </p:txBody>
          </p:sp>
          <p:grpSp>
            <p:nvGrpSpPr>
              <p:cNvPr id="26" name="Group 10"/>
              <p:cNvGrpSpPr>
                <a:grpSpLocks noChangeAspect="1"/>
              </p:cNvGrpSpPr>
              <p:nvPr/>
            </p:nvGrpSpPr>
            <p:grpSpPr bwMode="auto">
              <a:xfrm>
                <a:off x="983" y="980"/>
                <a:ext cx="1450" cy="624"/>
                <a:chOff x="1929" y="1248"/>
                <a:chExt cx="1749" cy="1059"/>
              </a:xfrm>
            </p:grpSpPr>
            <p:sp>
              <p:nvSpPr>
                <p:cNvPr id="71" name="Freeform 11"/>
                <p:cNvSpPr>
                  <a:spLocks noChangeAspect="1"/>
                </p:cNvSpPr>
                <p:nvPr/>
              </p:nvSpPr>
              <p:spPr bwMode="auto">
                <a:xfrm>
                  <a:off x="1929" y="1254"/>
                  <a:ext cx="1" cy="1053"/>
                </a:xfrm>
                <a:custGeom>
                  <a:avLst/>
                  <a:gdLst>
                    <a:gd name="T0" fmla="*/ 0 w 4"/>
                    <a:gd name="T1" fmla="*/ 0 h 3616"/>
                    <a:gd name="T2" fmla="*/ 0 w 4"/>
                    <a:gd name="T3" fmla="*/ 0 h 3616"/>
                    <a:gd name="T4" fmla="*/ 0 w 4"/>
                    <a:gd name="T5" fmla="*/ 0 h 3616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3616"/>
                    <a:gd name="T11" fmla="*/ 4 w 4"/>
                    <a:gd name="T12" fmla="*/ 3616 h 361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3616">
                      <a:moveTo>
                        <a:pt x="4" y="3616"/>
                      </a:moveTo>
                      <a:lnTo>
                        <a:pt x="0" y="818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339966"/>
                </a:solidFill>
                <a:ln w="1270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" name="Freeform 12"/>
                <p:cNvSpPr>
                  <a:spLocks noChangeAspect="1"/>
                </p:cNvSpPr>
                <p:nvPr/>
              </p:nvSpPr>
              <p:spPr bwMode="auto">
                <a:xfrm>
                  <a:off x="3671" y="1248"/>
                  <a:ext cx="7" cy="1056"/>
                </a:xfrm>
                <a:custGeom>
                  <a:avLst/>
                  <a:gdLst>
                    <a:gd name="T0" fmla="*/ 0 w 23"/>
                    <a:gd name="T1" fmla="*/ 0 h 3624"/>
                    <a:gd name="T2" fmla="*/ 0 w 23"/>
                    <a:gd name="T3" fmla="*/ 0 h 3624"/>
                    <a:gd name="T4" fmla="*/ 0 60000 65536"/>
                    <a:gd name="T5" fmla="*/ 0 60000 65536"/>
                    <a:gd name="T6" fmla="*/ 0 w 23"/>
                    <a:gd name="T7" fmla="*/ 0 h 3624"/>
                    <a:gd name="T8" fmla="*/ 23 w 23"/>
                    <a:gd name="T9" fmla="*/ 3624 h 3624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3" h="3624">
                      <a:moveTo>
                        <a:pt x="23" y="3624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339966"/>
                </a:solidFill>
                <a:ln w="1270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7" name="Group 13"/>
              <p:cNvGrpSpPr>
                <a:grpSpLocks noChangeAspect="1"/>
              </p:cNvGrpSpPr>
              <p:nvPr/>
            </p:nvGrpSpPr>
            <p:grpSpPr bwMode="auto">
              <a:xfrm>
                <a:off x="1013" y="1082"/>
                <a:ext cx="1395" cy="450"/>
                <a:chOff x="1013" y="1082"/>
                <a:chExt cx="1395" cy="450"/>
              </a:xfrm>
            </p:grpSpPr>
            <p:sp>
              <p:nvSpPr>
                <p:cNvPr id="28" name="Line 14"/>
                <p:cNvSpPr>
                  <a:spLocks noChangeAspect="1" noChangeShapeType="1"/>
                </p:cNvSpPr>
                <p:nvPr/>
              </p:nvSpPr>
              <p:spPr bwMode="auto">
                <a:xfrm>
                  <a:off x="1273" y="1303"/>
                  <a:ext cx="213" cy="1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" name="Line 15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486" y="1100"/>
                  <a:ext cx="118" cy="203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" name="Line 16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604" y="1100"/>
                  <a:ext cx="241" cy="0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" name="Line 17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1845" y="1100"/>
                  <a:ext cx="118" cy="203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" name="Line 1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845" y="1303"/>
                  <a:ext cx="118" cy="202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" name="Line 19"/>
                <p:cNvSpPr>
                  <a:spLocks noChangeAspect="1" noChangeShapeType="1"/>
                </p:cNvSpPr>
                <p:nvPr/>
              </p:nvSpPr>
              <p:spPr bwMode="auto">
                <a:xfrm>
                  <a:off x="1604" y="1505"/>
                  <a:ext cx="241" cy="1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" name="Line 20"/>
                <p:cNvSpPr>
                  <a:spLocks noChangeAspect="1" noChangeShapeType="1"/>
                </p:cNvSpPr>
                <p:nvPr/>
              </p:nvSpPr>
              <p:spPr bwMode="auto">
                <a:xfrm>
                  <a:off x="1486" y="1303"/>
                  <a:ext cx="118" cy="202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" name="Line 21"/>
                <p:cNvSpPr>
                  <a:spLocks noChangeAspect="1" noChangeShapeType="1"/>
                </p:cNvSpPr>
                <p:nvPr/>
              </p:nvSpPr>
              <p:spPr bwMode="auto">
                <a:xfrm>
                  <a:off x="1963" y="1303"/>
                  <a:ext cx="199" cy="1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" name="Oval 22"/>
                <p:cNvSpPr>
                  <a:spLocks noChangeAspect="1" noChangeArrowheads="1"/>
                </p:cNvSpPr>
                <p:nvPr/>
              </p:nvSpPr>
              <p:spPr bwMode="auto">
                <a:xfrm>
                  <a:off x="1207" y="1275"/>
                  <a:ext cx="79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54" name="Oval 23"/>
                <p:cNvSpPr>
                  <a:spLocks noChangeAspect="1" noChangeArrowheads="1"/>
                </p:cNvSpPr>
                <p:nvPr/>
              </p:nvSpPr>
              <p:spPr bwMode="auto">
                <a:xfrm>
                  <a:off x="2131" y="1275"/>
                  <a:ext cx="79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55" name="Oval 24"/>
                <p:cNvSpPr>
                  <a:spLocks noChangeAspect="1" noChangeArrowheads="1"/>
                </p:cNvSpPr>
                <p:nvPr/>
              </p:nvSpPr>
              <p:spPr bwMode="auto">
                <a:xfrm>
                  <a:off x="1113" y="1363"/>
                  <a:ext cx="79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56" name="Oval 25"/>
                <p:cNvSpPr>
                  <a:spLocks noChangeAspect="1" noChangeArrowheads="1"/>
                </p:cNvSpPr>
                <p:nvPr/>
              </p:nvSpPr>
              <p:spPr bwMode="auto">
                <a:xfrm>
                  <a:off x="1113" y="1275"/>
                  <a:ext cx="79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57" name="Oval 26"/>
                <p:cNvSpPr>
                  <a:spLocks noChangeAspect="1" noChangeArrowheads="1"/>
                </p:cNvSpPr>
                <p:nvPr/>
              </p:nvSpPr>
              <p:spPr bwMode="auto">
                <a:xfrm>
                  <a:off x="1113" y="1183"/>
                  <a:ext cx="79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58" name="Oval 27"/>
                <p:cNvSpPr>
                  <a:spLocks noChangeAspect="1" noChangeArrowheads="1"/>
                </p:cNvSpPr>
                <p:nvPr/>
              </p:nvSpPr>
              <p:spPr bwMode="auto">
                <a:xfrm>
                  <a:off x="2230" y="1183"/>
                  <a:ext cx="79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59" name="Oval 28"/>
                <p:cNvSpPr>
                  <a:spLocks noChangeAspect="1" noChangeArrowheads="1"/>
                </p:cNvSpPr>
                <p:nvPr/>
              </p:nvSpPr>
              <p:spPr bwMode="auto">
                <a:xfrm>
                  <a:off x="2230" y="1275"/>
                  <a:ext cx="79" cy="78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60" name="Oval 29"/>
                <p:cNvSpPr>
                  <a:spLocks noChangeAspect="1" noChangeArrowheads="1"/>
                </p:cNvSpPr>
                <p:nvPr/>
              </p:nvSpPr>
              <p:spPr bwMode="auto">
                <a:xfrm>
                  <a:off x="2230" y="1363"/>
                  <a:ext cx="79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61" name="Oval 30"/>
                <p:cNvSpPr>
                  <a:spLocks noChangeAspect="1" noChangeArrowheads="1"/>
                </p:cNvSpPr>
                <p:nvPr/>
              </p:nvSpPr>
              <p:spPr bwMode="auto">
                <a:xfrm>
                  <a:off x="1013" y="1187"/>
                  <a:ext cx="80" cy="76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62" name="Oval 31"/>
                <p:cNvSpPr>
                  <a:spLocks noChangeAspect="1" noChangeArrowheads="1"/>
                </p:cNvSpPr>
                <p:nvPr/>
              </p:nvSpPr>
              <p:spPr bwMode="auto">
                <a:xfrm>
                  <a:off x="1013" y="1280"/>
                  <a:ext cx="80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63" name="Oval 32"/>
                <p:cNvSpPr>
                  <a:spLocks noChangeAspect="1" noChangeArrowheads="1"/>
                </p:cNvSpPr>
                <p:nvPr/>
              </p:nvSpPr>
              <p:spPr bwMode="auto">
                <a:xfrm>
                  <a:off x="1013" y="1367"/>
                  <a:ext cx="80" cy="76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64" name="Oval 33"/>
                <p:cNvSpPr>
                  <a:spLocks noChangeAspect="1" noChangeArrowheads="1"/>
                </p:cNvSpPr>
                <p:nvPr/>
              </p:nvSpPr>
              <p:spPr bwMode="auto">
                <a:xfrm>
                  <a:off x="2330" y="1183"/>
                  <a:ext cx="78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65" name="Oval 34"/>
                <p:cNvSpPr>
                  <a:spLocks noChangeAspect="1" noChangeArrowheads="1"/>
                </p:cNvSpPr>
                <p:nvPr/>
              </p:nvSpPr>
              <p:spPr bwMode="auto">
                <a:xfrm>
                  <a:off x="2330" y="1275"/>
                  <a:ext cx="78" cy="78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66" name="Oval 35"/>
                <p:cNvSpPr>
                  <a:spLocks noChangeAspect="1" noChangeArrowheads="1"/>
                </p:cNvSpPr>
                <p:nvPr/>
              </p:nvSpPr>
              <p:spPr bwMode="auto">
                <a:xfrm>
                  <a:off x="2330" y="1363"/>
                  <a:ext cx="78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67" name="Oval 36"/>
                <p:cNvSpPr>
                  <a:spLocks noChangeAspect="1" noChangeArrowheads="1"/>
                </p:cNvSpPr>
                <p:nvPr/>
              </p:nvSpPr>
              <p:spPr bwMode="auto">
                <a:xfrm>
                  <a:off x="2330" y="1455"/>
                  <a:ext cx="78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68" name="Oval 37"/>
                <p:cNvSpPr>
                  <a:spLocks noChangeAspect="1" noChangeArrowheads="1"/>
                </p:cNvSpPr>
                <p:nvPr/>
              </p:nvSpPr>
              <p:spPr bwMode="auto">
                <a:xfrm>
                  <a:off x="1013" y="1096"/>
                  <a:ext cx="80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69" name="Oval 38"/>
                <p:cNvSpPr>
                  <a:spLocks noChangeAspect="1" noChangeArrowheads="1"/>
                </p:cNvSpPr>
                <p:nvPr/>
              </p:nvSpPr>
              <p:spPr bwMode="auto">
                <a:xfrm>
                  <a:off x="1013" y="1455"/>
                  <a:ext cx="80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70" name="Oval 39"/>
                <p:cNvSpPr>
                  <a:spLocks noChangeAspect="1" noChangeArrowheads="1"/>
                </p:cNvSpPr>
                <p:nvPr/>
              </p:nvSpPr>
              <p:spPr bwMode="auto">
                <a:xfrm>
                  <a:off x="2325" y="1082"/>
                  <a:ext cx="79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</p:grpSp>
        </p:grpSp>
      </p:grpSp>
      <p:sp>
        <p:nvSpPr>
          <p:cNvPr id="73" name="Text Box 40"/>
          <p:cNvSpPr txBox="1">
            <a:spLocks noChangeArrowheads="1"/>
          </p:cNvSpPr>
          <p:nvPr/>
        </p:nvSpPr>
        <p:spPr bwMode="auto">
          <a:xfrm>
            <a:off x="1527448" y="6383163"/>
            <a:ext cx="50053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200">
                <a:latin typeface="Times New Roman" pitchFamily="18" charset="0"/>
              </a:rPr>
              <a:t>Bias between L and R is turned on: U(t) </a:t>
            </a:r>
          </a:p>
        </p:txBody>
      </p:sp>
      <p:sp>
        <p:nvSpPr>
          <p:cNvPr id="74" name="Line 41"/>
          <p:cNvSpPr>
            <a:spLocks noChangeShapeType="1"/>
          </p:cNvSpPr>
          <p:nvPr/>
        </p:nvSpPr>
        <p:spPr bwMode="auto">
          <a:xfrm>
            <a:off x="6343923" y="6622876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" name="Text Box 42"/>
          <p:cNvSpPr txBox="1">
            <a:spLocks noChangeArrowheads="1"/>
          </p:cNvSpPr>
          <p:nvPr/>
        </p:nvSpPr>
        <p:spPr bwMode="auto">
          <a:xfrm>
            <a:off x="7182123" y="6383163"/>
            <a:ext cx="4540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200">
                <a:latin typeface="Times New Roman" pitchFamily="18" charset="0"/>
              </a:rPr>
              <a:t>V </a:t>
            </a:r>
          </a:p>
        </p:txBody>
      </p:sp>
      <p:sp>
        <p:nvSpPr>
          <p:cNvPr id="76" name="Oval 75"/>
          <p:cNvSpPr/>
          <p:nvPr/>
        </p:nvSpPr>
        <p:spPr>
          <a:xfrm>
            <a:off x="4154760" y="5146576"/>
            <a:ext cx="877888" cy="874712"/>
          </a:xfrm>
          <a:prstGeom prst="ellipse">
            <a:avLst/>
          </a:prstGeom>
          <a:noFill/>
          <a:ln>
            <a:solidFill>
              <a:srgbClr val="0000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7" name="Text Box 14"/>
          <p:cNvSpPr txBox="1">
            <a:spLocks noChangeArrowheads="1"/>
          </p:cNvSpPr>
          <p:nvPr/>
        </p:nvSpPr>
        <p:spPr bwMode="auto">
          <a:xfrm>
            <a:off x="1948135" y="3862213"/>
            <a:ext cx="48736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200" b="1" u="sng">
                <a:solidFill>
                  <a:srgbClr val="000066"/>
                </a:solidFill>
              </a:rPr>
              <a:t>Electronic transport: Generic situation</a:t>
            </a:r>
          </a:p>
        </p:txBody>
      </p:sp>
    </p:spTree>
    <p:extLst>
      <p:ext uri="{BB962C8B-B14F-4D97-AF65-F5344CB8AC3E}">
        <p14:creationId xmlns:p14="http://schemas.microsoft.com/office/powerpoint/2010/main" val="174247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720665"/>
            <a:ext cx="4480560" cy="4840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20784" y="5621178"/>
            <a:ext cx="4218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Beaurepaire</a:t>
            </a:r>
            <a:r>
              <a:rPr lang="en-US" sz="2000" b="1" dirty="0" smtClean="0"/>
              <a:t> et al, PRL </a:t>
            </a:r>
            <a:r>
              <a:rPr lang="en-US" sz="2000" b="1" u="sng" dirty="0" smtClean="0"/>
              <a:t>76</a:t>
            </a:r>
            <a:r>
              <a:rPr lang="en-US" sz="2000" b="1" dirty="0" smtClean="0"/>
              <a:t>, 4250 (1996)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02930" y="116632"/>
            <a:ext cx="7813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First experiment on ultrafast laser induced demagnetization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6093296"/>
            <a:ext cx="8182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D</a:t>
            </a:r>
            <a:r>
              <a:rPr lang="en-US" sz="2000" b="1" dirty="0" smtClean="0">
                <a:solidFill>
                  <a:srgbClr val="FF0000"/>
                </a:solidFill>
              </a:rPr>
              <a:t>emagnetization in less than 100 fs has been demonstrated experimentally</a:t>
            </a:r>
          </a:p>
        </p:txBody>
      </p:sp>
    </p:spTree>
    <p:extLst>
      <p:ext uri="{BB962C8B-B14F-4D97-AF65-F5344CB8AC3E}">
        <p14:creationId xmlns:p14="http://schemas.microsoft.com/office/powerpoint/2010/main" val="54760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ChangeArrowheads="1"/>
          </p:cNvSpPr>
          <p:nvPr/>
        </p:nvSpPr>
        <p:spPr bwMode="auto">
          <a:xfrm>
            <a:off x="395288" y="3689078"/>
            <a:ext cx="8281168" cy="2332210"/>
          </a:xfrm>
          <a:prstGeom prst="rect">
            <a:avLst/>
          </a:prstGeom>
          <a:solidFill>
            <a:srgbClr val="66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43321" y="1457053"/>
            <a:ext cx="8893175" cy="2016125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8864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graphicFrame>
        <p:nvGraphicFramePr>
          <p:cNvPr id="5" name="Object 1"/>
          <p:cNvGraphicFramePr>
            <a:graphicFrameLocks noChangeAspect="1"/>
          </p:cNvGraphicFramePr>
          <p:nvPr>
            <p:extLst/>
          </p:nvPr>
        </p:nvGraphicFramePr>
        <p:xfrm>
          <a:off x="323528" y="1622143"/>
          <a:ext cx="8677276" cy="17348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18" name="Equation" r:id="rId3" imgW="4470120" imgH="888840" progId="Equation.DSMT4">
                  <p:embed/>
                </p:oleObj>
              </mc:Choice>
              <mc:Fallback>
                <p:oleObj name="Equation" r:id="rId3" imgW="4470120" imgH="888840" progId="Equation.DSMT4">
                  <p:embed/>
                  <p:pic>
                    <p:nvPicPr>
                      <p:cNvPr id="5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622143"/>
                        <a:ext cx="8677276" cy="173484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-34925" y="332656"/>
            <a:ext cx="91440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1" hangingPunct="1"/>
            <a:r>
              <a:rPr lang="en-US" sz="2800" b="1" u="sng" dirty="0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Non-collinear-Spin TDDFT with Spin-Orbit-Coupling</a:t>
            </a:r>
          </a:p>
          <a:p>
            <a:pPr algn="ctr" eaLnBrk="1" hangingPunct="1"/>
            <a:r>
              <a:rPr lang="en-US" sz="2800" b="1" u="sng" dirty="0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(weakly relativistic limit of relativistic TDDFT)</a:t>
            </a:r>
            <a:endParaRPr lang="en-US" sz="2400" dirty="0"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algn="ctr" eaLnBrk="1" hangingPunct="1"/>
            <a:endParaRPr lang="en-US" sz="2800" b="1" u="sng" dirty="0"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18864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18864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18864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graphicFrame>
        <p:nvGraphicFramePr>
          <p:cNvPr id="11" name="Object 3"/>
          <p:cNvGraphicFramePr>
            <a:graphicFrameLocks noChangeAspect="1"/>
          </p:cNvGraphicFramePr>
          <p:nvPr>
            <p:extLst/>
          </p:nvPr>
        </p:nvGraphicFramePr>
        <p:xfrm>
          <a:off x="868363" y="3860800"/>
          <a:ext cx="7413625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19" name="Equation" r:id="rId5" imgW="3530520" imgH="469800" progId="Equation.DSMT4">
                  <p:embed/>
                </p:oleObj>
              </mc:Choice>
              <mc:Fallback>
                <p:oleObj name="Equation" r:id="rId5" imgW="3530520" imgH="469800" progId="Equation.DSMT4">
                  <p:embed/>
                  <p:pic>
                    <p:nvPicPr>
                      <p:cNvPr id="1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3860800"/>
                        <a:ext cx="7413625" cy="981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779463" y="5157788"/>
          <a:ext cx="5919787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20" name="Equation" r:id="rId7" imgW="2819160" imgH="253800" progId="Equation.DSMT4">
                  <p:embed/>
                </p:oleObj>
              </mc:Choice>
              <mc:Fallback>
                <p:oleObj name="Equation" r:id="rId7" imgW="2819160" imgH="25380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9463" y="5157788"/>
                        <a:ext cx="5919787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2987824" y="6158678"/>
          <a:ext cx="1368152" cy="6546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21" name="Equation" r:id="rId9" imgW="533160" imgH="253800" progId="Equation.DSMT4">
                  <p:embed/>
                </p:oleObj>
              </mc:Choice>
              <mc:Fallback>
                <p:oleObj name="Equation" r:id="rId9" imgW="533160" imgH="25380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824" y="6158678"/>
                        <a:ext cx="1368152" cy="6546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755576" y="6237312"/>
            <a:ext cx="7416824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1" hangingPunct="1"/>
            <a:r>
              <a:rPr lang="en-US" sz="2800" dirty="0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where                 are Pauli </a:t>
            </a:r>
            <a:r>
              <a:rPr lang="en-US" sz="2800" dirty="0" err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spinors</a:t>
            </a:r>
            <a:r>
              <a:rPr lang="en-US" sz="2800" dirty="0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                    </a:t>
            </a:r>
            <a:endParaRPr lang="en-US" sz="2800" dirty="0"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31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ChangeArrowheads="1"/>
          </p:cNvSpPr>
          <p:nvPr/>
        </p:nvSpPr>
        <p:spPr bwMode="auto">
          <a:xfrm>
            <a:off x="395288" y="3689078"/>
            <a:ext cx="8281168" cy="2332210"/>
          </a:xfrm>
          <a:prstGeom prst="rect">
            <a:avLst/>
          </a:prstGeom>
          <a:solidFill>
            <a:srgbClr val="66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43321" y="1457053"/>
            <a:ext cx="8893175" cy="2016125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8864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graphicFrame>
        <p:nvGraphicFramePr>
          <p:cNvPr id="5" name="Object 1"/>
          <p:cNvGraphicFramePr>
            <a:graphicFrameLocks noChangeAspect="1"/>
          </p:cNvGraphicFramePr>
          <p:nvPr>
            <p:extLst/>
          </p:nvPr>
        </p:nvGraphicFramePr>
        <p:xfrm>
          <a:off x="323528" y="1622143"/>
          <a:ext cx="8677276" cy="17348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42" name="Equation" r:id="rId3" imgW="4470120" imgH="888840" progId="Equation.DSMT4">
                  <p:embed/>
                </p:oleObj>
              </mc:Choice>
              <mc:Fallback>
                <p:oleObj name="Equation" r:id="rId3" imgW="4470120" imgH="888840" progId="Equation.DSMT4">
                  <p:embed/>
                  <p:pic>
                    <p:nvPicPr>
                      <p:cNvPr id="5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622143"/>
                        <a:ext cx="8677276" cy="173484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18864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18864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18864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graphicFrame>
        <p:nvGraphicFramePr>
          <p:cNvPr id="11" name="Object 3"/>
          <p:cNvGraphicFramePr>
            <a:graphicFrameLocks noChangeAspect="1"/>
          </p:cNvGraphicFramePr>
          <p:nvPr>
            <p:extLst/>
          </p:nvPr>
        </p:nvGraphicFramePr>
        <p:xfrm>
          <a:off x="868363" y="3860800"/>
          <a:ext cx="7413625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43" name="Equation" r:id="rId5" imgW="3530520" imgH="469800" progId="Equation.DSMT4">
                  <p:embed/>
                </p:oleObj>
              </mc:Choice>
              <mc:Fallback>
                <p:oleObj name="Equation" r:id="rId5" imgW="3530520" imgH="469800" progId="Equation.DSMT4">
                  <p:embed/>
                  <p:pic>
                    <p:nvPicPr>
                      <p:cNvPr id="1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3860800"/>
                        <a:ext cx="7413625" cy="981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779463" y="5157788"/>
          <a:ext cx="5919787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44" name="Equation" r:id="rId7" imgW="2819160" imgH="253800" progId="Equation.DSMT4">
                  <p:embed/>
                </p:oleObj>
              </mc:Choice>
              <mc:Fallback>
                <p:oleObj name="Equation" r:id="rId7" imgW="2819160" imgH="25380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9463" y="5157788"/>
                        <a:ext cx="5919787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2987824" y="6158678"/>
          <a:ext cx="1368152" cy="6546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45" name="Equation" r:id="rId9" imgW="533160" imgH="253800" progId="Equation.DSMT4">
                  <p:embed/>
                </p:oleObj>
              </mc:Choice>
              <mc:Fallback>
                <p:oleObj name="Equation" r:id="rId9" imgW="533160" imgH="25380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824" y="6158678"/>
                        <a:ext cx="1368152" cy="6546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755576" y="6237312"/>
            <a:ext cx="7416824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1" hangingPunct="1"/>
            <a:r>
              <a:rPr lang="en-US" sz="2800" dirty="0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where                 are Pauli </a:t>
            </a:r>
            <a:r>
              <a:rPr lang="en-US" sz="2800" dirty="0" err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spinors</a:t>
            </a:r>
            <a:r>
              <a:rPr lang="en-US" sz="2800" dirty="0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                    </a:t>
            </a:r>
            <a:endParaRPr lang="en-US" sz="2800" dirty="0"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10403" y="4737127"/>
            <a:ext cx="1620957" cy="1200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rgbClr val="FF0000"/>
                </a:solidFill>
              </a:rPr>
              <a:t>Universal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2400" b="1" dirty="0" err="1" smtClean="0">
                <a:solidFill>
                  <a:srgbClr val="FF0000"/>
                </a:solidFill>
              </a:rPr>
              <a:t>functionals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r>
              <a:rPr lang="en-US" sz="2400" b="1" dirty="0" smtClean="0">
                <a:solidFill>
                  <a:srgbClr val="FF0000"/>
                </a:solidFill>
              </a:rPr>
              <a:t>of </a:t>
            </a:r>
            <a:r>
              <a:rPr lang="en-US" sz="2400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</a:t>
            </a:r>
            <a:r>
              <a:rPr lang="en-US" sz="2400" b="1" dirty="0" smtClean="0">
                <a:solidFill>
                  <a:srgbClr val="FF0000"/>
                </a:solidFill>
              </a:rPr>
              <a:t> and m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6665385" y="4639733"/>
            <a:ext cx="328085" cy="38946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6349999" y="5080004"/>
            <a:ext cx="660408" cy="16933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-34925" y="332656"/>
            <a:ext cx="91440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1" hangingPunct="1"/>
            <a:r>
              <a:rPr lang="en-US" sz="2800" b="1" u="sng" dirty="0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Non-collinear-Spin TDDFT with Spin-Orbit-Coupling</a:t>
            </a:r>
          </a:p>
          <a:p>
            <a:pPr algn="ctr" eaLnBrk="1" hangingPunct="1"/>
            <a:r>
              <a:rPr lang="en-US" sz="2800" b="1" u="sng" dirty="0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(weakly relativistic limit of relativistic TDDFT)</a:t>
            </a:r>
            <a:endParaRPr lang="en-US" sz="2400" dirty="0"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algn="ctr" eaLnBrk="1" hangingPunct="1"/>
            <a:endParaRPr lang="en-US" sz="2800" b="1" u="sng" dirty="0"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73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 flipV="1">
            <a:off x="971600" y="404664"/>
            <a:ext cx="5557135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87624" y="692696"/>
            <a:ext cx="51720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00" b="1" u="sng" dirty="0"/>
              <a:t>Q</a:t>
            </a:r>
            <a:r>
              <a:rPr lang="en-US" sz="2700" b="1" u="sng" dirty="0" smtClean="0"/>
              <a:t>uantity of prime interest: </a:t>
            </a:r>
          </a:p>
          <a:p>
            <a:pPr algn="ctr"/>
            <a:r>
              <a:rPr lang="en-US" sz="2700" b="1" u="sng" dirty="0" smtClean="0"/>
              <a:t>vector field of spin magnetization</a:t>
            </a:r>
            <a:endParaRPr lang="en-US" sz="2700" b="1" u="sng" dirty="0"/>
          </a:p>
        </p:txBody>
      </p:sp>
    </p:spTree>
    <p:extLst>
      <p:ext uri="{BB962C8B-B14F-4D97-AF65-F5344CB8AC3E}">
        <p14:creationId xmlns:p14="http://schemas.microsoft.com/office/powerpoint/2010/main" val="162031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r_i_1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0067" y="260648"/>
            <a:ext cx="7932373" cy="59492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flipH="1" flipV="1">
            <a:off x="971600" y="404664"/>
            <a:ext cx="5557135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187624" y="692696"/>
            <a:ext cx="51720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00" b="1" u="sng" dirty="0"/>
              <a:t>Q</a:t>
            </a:r>
            <a:r>
              <a:rPr lang="en-US" sz="2700" b="1" u="sng" dirty="0" smtClean="0"/>
              <a:t>uantity of prime interest: </a:t>
            </a:r>
          </a:p>
          <a:p>
            <a:pPr algn="ctr"/>
            <a:r>
              <a:rPr lang="en-US" sz="2700" b="1" u="sng" dirty="0" smtClean="0"/>
              <a:t>vector field of spin magnetization</a:t>
            </a:r>
            <a:endParaRPr lang="en-US" sz="2700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2320683" y="6237312"/>
            <a:ext cx="45964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u="sng" dirty="0" smtClean="0"/>
              <a:t>Cr monolayer in ground state</a:t>
            </a:r>
          </a:p>
        </p:txBody>
      </p:sp>
    </p:spTree>
    <p:extLst>
      <p:ext uri="{BB962C8B-B14F-4D97-AF65-F5344CB8AC3E}">
        <p14:creationId xmlns:p14="http://schemas.microsoft.com/office/powerpoint/2010/main" val="133963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" y="764704"/>
            <a:ext cx="8749665" cy="541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07" y="260648"/>
            <a:ext cx="606547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77688" y="6165304"/>
            <a:ext cx="9574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300" b="1" dirty="0" smtClean="0">
                <a:solidFill>
                  <a:srgbClr val="008000"/>
                </a:solidFill>
              </a:rPr>
              <a:t>K. Krieger, K. Dewhurst, P. Elliott, S. Sharma, E.K.U.G., JCTC 11, 4870 (2015)</a:t>
            </a:r>
          </a:p>
        </p:txBody>
      </p:sp>
    </p:spTree>
    <p:extLst>
      <p:ext uri="{BB962C8B-B14F-4D97-AF65-F5344CB8AC3E}">
        <p14:creationId xmlns:p14="http://schemas.microsoft.com/office/powerpoint/2010/main" val="127199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/>
          <p:cNvSpPr>
            <a:spLocks noChangeArrowheads="1"/>
          </p:cNvSpPr>
          <p:nvPr/>
        </p:nvSpPr>
        <p:spPr bwMode="auto">
          <a:xfrm>
            <a:off x="2051720" y="1628801"/>
            <a:ext cx="5040560" cy="1008111"/>
          </a:xfrm>
          <a:prstGeom prst="rect">
            <a:avLst/>
          </a:prstGeom>
          <a:solidFill>
            <a:srgbClr val="BEDFF4"/>
          </a:solidFill>
          <a:ln w="38100" algn="ctr">
            <a:solidFill>
              <a:srgbClr val="2F619D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b="1" dirty="0" smtClean="0"/>
              <a:t>Analysis of  the results</a:t>
            </a:r>
          </a:p>
        </p:txBody>
      </p:sp>
    </p:spTree>
    <p:extLst>
      <p:ext uri="{BB962C8B-B14F-4D97-AF65-F5344CB8AC3E}">
        <p14:creationId xmlns:p14="http://schemas.microsoft.com/office/powerpoint/2010/main" val="411631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ardy\Desktop\ni_spin_dynamics\total_momen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" y="2028428"/>
            <a:ext cx="8115300" cy="464093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54112" y="1556792"/>
            <a:ext cx="4394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</a:t>
            </a:r>
            <a:r>
              <a:rPr lang="en-US" sz="2800" dirty="0" smtClean="0"/>
              <a:t>omponents of spin moment</a:t>
            </a:r>
            <a:endParaRPr lang="de-DE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749735" y="529516"/>
            <a:ext cx="5990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Calculation without spin-orbit coupling</a:t>
            </a:r>
            <a:endParaRPr lang="de-DE" sz="2800" b="1" dirty="0"/>
          </a:p>
        </p:txBody>
      </p:sp>
      <p:sp>
        <p:nvSpPr>
          <p:cNvPr id="2" name="Rectangle 1"/>
          <p:cNvSpPr/>
          <p:nvPr/>
        </p:nvSpPr>
        <p:spPr>
          <a:xfrm>
            <a:off x="1749735" y="529516"/>
            <a:ext cx="5990486" cy="5232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6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" t="7199" r="7576" b="4733"/>
          <a:stretch/>
        </p:blipFill>
        <p:spPr bwMode="auto">
          <a:xfrm>
            <a:off x="285750" y="220436"/>
            <a:ext cx="8572500" cy="641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57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179512" y="-243408"/>
            <a:ext cx="9236075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168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 algn="ctr"/>
            <a:r>
              <a:rPr lang="en-US" altLang="en-US" sz="2400" dirty="0">
                <a:latin typeface="Calibri" charset="0"/>
              </a:rPr>
              <a:t>                                                                                                       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Calibri" charset="0"/>
              </a:rPr>
              <a:t>Demagnetization </a:t>
            </a:r>
            <a:r>
              <a:rPr lang="en-US" altLang="en-US" sz="2400" b="1" u="sng" dirty="0">
                <a:solidFill>
                  <a:srgbClr val="FF0000"/>
                </a:solidFill>
                <a:latin typeface="Calibri" charset="0"/>
              </a:rPr>
              <a:t>occurs in two steps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Calibri" charset="0"/>
              </a:rPr>
              <a:t>:</a:t>
            </a:r>
          </a:p>
          <a:p>
            <a:pPr algn="ctr"/>
            <a:endParaRPr lang="en-US" altLang="en-US" sz="2400" b="1" u="sng" dirty="0">
              <a:solidFill>
                <a:srgbClr val="FF0000"/>
              </a:solidFill>
              <a:latin typeface="Calibri" charset="0"/>
            </a:endParaRPr>
          </a:p>
          <a:p>
            <a:r>
              <a:rPr lang="en-US" altLang="en-US" sz="2400" dirty="0">
                <a:latin typeface="Calibri" charset="0"/>
              </a:rPr>
              <a:t> - Initial excitation by laser </a:t>
            </a:r>
            <a:r>
              <a:rPr lang="en-US" altLang="en-US" sz="2400" i="1" dirty="0">
                <a:latin typeface="Calibri" charset="0"/>
              </a:rPr>
              <a:t>moves</a:t>
            </a:r>
            <a:r>
              <a:rPr lang="en-US" altLang="en-US" sz="2400" dirty="0">
                <a:latin typeface="Calibri" charset="0"/>
              </a:rPr>
              <a:t> </a:t>
            </a:r>
            <a:r>
              <a:rPr lang="en-US" altLang="en-US" sz="2400" dirty="0" smtClean="0">
                <a:latin typeface="Calibri" charset="0"/>
              </a:rPr>
              <a:t>magnetization </a:t>
            </a:r>
            <a:r>
              <a:rPr lang="en-US" altLang="en-US" sz="2400" dirty="0">
                <a:latin typeface="Calibri" charset="0"/>
              </a:rPr>
              <a:t>from </a:t>
            </a:r>
            <a:r>
              <a:rPr lang="en-US" altLang="en-US" sz="2400" dirty="0" smtClean="0">
                <a:latin typeface="Calibri" charset="0"/>
              </a:rPr>
              <a:t>atomic region</a:t>
            </a:r>
            <a:endParaRPr lang="en-US" altLang="en-US" sz="2400" dirty="0">
              <a:latin typeface="Calibri" charset="0"/>
            </a:endParaRPr>
          </a:p>
          <a:p>
            <a:r>
              <a:rPr lang="en-US" altLang="en-US" sz="2400" dirty="0">
                <a:latin typeface="Calibri" charset="0"/>
              </a:rPr>
              <a:t>    into i</a:t>
            </a:r>
            <a:r>
              <a:rPr lang="en-US" altLang="en-US" sz="2400" dirty="0" smtClean="0">
                <a:latin typeface="Calibri" charset="0"/>
              </a:rPr>
              <a:t>nterstitial </a:t>
            </a:r>
            <a:r>
              <a:rPr lang="en-US" altLang="en-US" sz="2400" dirty="0">
                <a:latin typeface="Calibri" charset="0"/>
              </a:rPr>
              <a:t>r</a:t>
            </a:r>
            <a:r>
              <a:rPr lang="en-US" altLang="en-US" sz="2400" dirty="0" smtClean="0">
                <a:latin typeface="Calibri" charset="0"/>
              </a:rPr>
              <a:t>egion. </a:t>
            </a:r>
            <a:r>
              <a:rPr lang="en-US" altLang="en-US" sz="2400" dirty="0">
                <a:latin typeface="Calibri" charset="0"/>
              </a:rPr>
              <a:t>Total Moment is basically conserved</a:t>
            </a:r>
          </a:p>
          <a:p>
            <a:r>
              <a:rPr lang="en-US" altLang="en-US" sz="2400" dirty="0">
                <a:latin typeface="Calibri" charset="0"/>
              </a:rPr>
              <a:t>    during this phase</a:t>
            </a:r>
            <a:r>
              <a:rPr lang="en-US" altLang="en-US" sz="2400" dirty="0" smtClean="0">
                <a:latin typeface="Calibri" charset="0"/>
              </a:rPr>
              <a:t>.</a:t>
            </a:r>
          </a:p>
          <a:p>
            <a:endParaRPr lang="en-US" altLang="en-US" sz="2400" dirty="0">
              <a:latin typeface="Calibri" charset="0"/>
            </a:endParaRPr>
          </a:p>
          <a:p>
            <a:r>
              <a:rPr lang="en-US" altLang="en-US" sz="2400" dirty="0">
                <a:latin typeface="Calibri" charset="0"/>
              </a:rPr>
              <a:t> </a:t>
            </a:r>
            <a:r>
              <a:rPr lang="en-US" altLang="en-US" sz="2400" dirty="0" smtClean="0">
                <a:latin typeface="Calibri" charset="0"/>
              </a:rPr>
              <a:t>-  Spin-Orbit </a:t>
            </a:r>
            <a:r>
              <a:rPr lang="en-US" altLang="en-US" sz="2400" dirty="0">
                <a:latin typeface="Calibri" charset="0"/>
              </a:rPr>
              <a:t>term </a:t>
            </a:r>
            <a:r>
              <a:rPr lang="en-US" altLang="en-US" sz="2400" dirty="0" smtClean="0">
                <a:latin typeface="Calibri" charset="0"/>
              </a:rPr>
              <a:t>drives demagnetization of the more localized </a:t>
            </a:r>
            <a:endParaRPr lang="en-US" altLang="en-US" sz="2400" dirty="0">
              <a:latin typeface="Calibri" charset="0"/>
            </a:endParaRPr>
          </a:p>
          <a:p>
            <a:r>
              <a:rPr lang="en-US" altLang="en-US" sz="2400" dirty="0">
                <a:latin typeface="Calibri" charset="0"/>
              </a:rPr>
              <a:t>    </a:t>
            </a:r>
            <a:r>
              <a:rPr lang="en-US" altLang="en-US" sz="2400" dirty="0" smtClean="0">
                <a:latin typeface="Calibri" charset="0"/>
              </a:rPr>
              <a:t>electrons until stabilization at lower moment</a:t>
            </a:r>
            <a:r>
              <a:rPr lang="en-US" altLang="en-US" sz="2400" dirty="0">
                <a:latin typeface="Calibri" charset="0"/>
              </a:rPr>
              <a:t> </a:t>
            </a:r>
            <a:r>
              <a:rPr lang="en-US" altLang="en-US" sz="2400" dirty="0" smtClean="0">
                <a:latin typeface="Calibri" charset="0"/>
              </a:rPr>
              <a:t>is achieved </a:t>
            </a:r>
          </a:p>
          <a:p>
            <a:endParaRPr lang="en-US" altLang="en-US" sz="2400" dirty="0">
              <a:latin typeface="Calibri" charset="0"/>
            </a:endParaRPr>
          </a:p>
          <a:p>
            <a:pPr marL="342900" indent="-342900">
              <a:buFontTx/>
              <a:buChar char="-"/>
            </a:pPr>
            <a:r>
              <a:rPr lang="en-US" altLang="en-US" sz="2400" dirty="0" smtClean="0">
                <a:latin typeface="Calibri" charset="0"/>
              </a:rPr>
              <a:t>This is a local </a:t>
            </a:r>
            <a:r>
              <a:rPr lang="en-US" altLang="en-US" sz="2400" u="sng" dirty="0" smtClean="0">
                <a:latin typeface="Calibri" charset="0"/>
              </a:rPr>
              <a:t>mechanism,</a:t>
            </a:r>
            <a:r>
              <a:rPr lang="en-US" altLang="en-US" sz="2400" dirty="0" smtClean="0">
                <a:latin typeface="Calibri" charset="0"/>
              </a:rPr>
              <a:t> hence occurs in this form in essentially </a:t>
            </a:r>
          </a:p>
          <a:p>
            <a:r>
              <a:rPr lang="en-US" altLang="en-US" sz="2400" dirty="0">
                <a:latin typeface="Calibri" charset="0"/>
              </a:rPr>
              <a:t> </a:t>
            </a:r>
            <a:r>
              <a:rPr lang="en-US" altLang="en-US" sz="2400" dirty="0" smtClean="0">
                <a:latin typeface="Calibri" charset="0"/>
              </a:rPr>
              <a:t>    all systems, e.g. magnetic clusters (</a:t>
            </a:r>
            <a:r>
              <a:rPr lang="en-US" altLang="en-US" sz="2400" dirty="0" err="1" smtClean="0">
                <a:latin typeface="Calibri" charset="0"/>
              </a:rPr>
              <a:t>Sanvito</a:t>
            </a:r>
            <a:r>
              <a:rPr lang="en-US" altLang="en-US" sz="2400" dirty="0" smtClean="0">
                <a:latin typeface="Calibri" charset="0"/>
              </a:rPr>
              <a:t> group, Dublin) or </a:t>
            </a:r>
          </a:p>
          <a:p>
            <a:r>
              <a:rPr lang="en-US" altLang="en-US" sz="2400" dirty="0">
                <a:latin typeface="Calibri" charset="0"/>
              </a:rPr>
              <a:t> </a:t>
            </a:r>
            <a:r>
              <a:rPr lang="en-US" altLang="en-US" sz="2400" dirty="0" smtClean="0">
                <a:latin typeface="Calibri" charset="0"/>
              </a:rPr>
              <a:t>    magnetic mono-layer / few-layer systems</a:t>
            </a:r>
          </a:p>
          <a:p>
            <a:r>
              <a:rPr lang="en-US" altLang="en-US" sz="2400" dirty="0">
                <a:latin typeface="Calibri" charset="0"/>
              </a:rPr>
              <a:t> </a:t>
            </a:r>
            <a:r>
              <a:rPr lang="en-US" altLang="en-US" sz="2400" dirty="0" smtClean="0">
                <a:latin typeface="Calibri" charset="0"/>
              </a:rPr>
              <a:t>      </a:t>
            </a:r>
            <a:endParaRPr lang="en-US" altLang="en-US" sz="2400" dirty="0">
              <a:latin typeface="Calibri" charset="0"/>
            </a:endParaRPr>
          </a:p>
          <a:p>
            <a:pPr algn="ctr"/>
            <a:endParaRPr lang="en-US" altLang="en-US" sz="2400" dirty="0">
              <a:latin typeface="Calibri" charset="0"/>
            </a:endParaRPr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79512" y="4658360"/>
            <a:ext cx="911268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342900" indent="-342900">
              <a:spcBef>
                <a:spcPct val="0"/>
              </a:spcBef>
            </a:pPr>
            <a:r>
              <a:rPr lang="en-US" sz="2000" b="1" dirty="0">
                <a:solidFill>
                  <a:srgbClr val="008000"/>
                </a:solidFill>
              </a:rPr>
              <a:t>K. Krieger, </a:t>
            </a:r>
            <a:r>
              <a:rPr lang="en-US" sz="2000" b="1" dirty="0" smtClean="0">
                <a:solidFill>
                  <a:srgbClr val="008000"/>
                </a:solidFill>
              </a:rPr>
              <a:t>J.K</a:t>
            </a:r>
            <a:r>
              <a:rPr lang="en-US" sz="2000" b="1" dirty="0">
                <a:solidFill>
                  <a:srgbClr val="008000"/>
                </a:solidFill>
              </a:rPr>
              <a:t>. Dewhurst, P. Elliott, S. Sharma, E.K.U</a:t>
            </a:r>
            <a:r>
              <a:rPr lang="en-US" sz="2000" b="1" dirty="0" smtClean="0">
                <a:solidFill>
                  <a:srgbClr val="008000"/>
                </a:solidFill>
              </a:rPr>
              <a:t>. Gross, </a:t>
            </a:r>
          </a:p>
          <a:p>
            <a:pPr>
              <a:spcBef>
                <a:spcPct val="0"/>
              </a:spcBef>
              <a:buNone/>
            </a:pPr>
            <a:r>
              <a:rPr lang="en-US" sz="2000" b="1" dirty="0" smtClean="0">
                <a:solidFill>
                  <a:srgbClr val="008000"/>
                </a:solidFill>
              </a:rPr>
              <a:t>     JCTC </a:t>
            </a:r>
            <a:r>
              <a:rPr lang="en-US" sz="2000" b="1" dirty="0">
                <a:solidFill>
                  <a:srgbClr val="008000"/>
                </a:solidFill>
              </a:rPr>
              <a:t>11, </a:t>
            </a:r>
            <a:r>
              <a:rPr lang="en-US" sz="2000" b="1" dirty="0" smtClean="0">
                <a:solidFill>
                  <a:srgbClr val="008000"/>
                </a:solidFill>
              </a:rPr>
              <a:t>4870 (2015).</a:t>
            </a:r>
          </a:p>
          <a:p>
            <a:pPr marL="342900" indent="-342900">
              <a:spcBef>
                <a:spcPct val="0"/>
              </a:spcBef>
            </a:pPr>
            <a:r>
              <a:rPr lang="en-US" sz="2000" b="1" dirty="0">
                <a:solidFill>
                  <a:srgbClr val="008000"/>
                </a:solidFill>
              </a:rPr>
              <a:t>K. Krieger, P. Elliott, T. Müller, N. Singh, J. K. Dewhurst, </a:t>
            </a:r>
            <a:endParaRPr lang="en-US" sz="2000" b="1" dirty="0" smtClean="0">
              <a:solidFill>
                <a:srgbClr val="008000"/>
              </a:solidFill>
            </a:endParaRPr>
          </a:p>
          <a:p>
            <a:pPr>
              <a:spcBef>
                <a:spcPct val="0"/>
              </a:spcBef>
              <a:buNone/>
            </a:pPr>
            <a:r>
              <a:rPr lang="en-US" sz="2000" b="1" dirty="0" smtClean="0">
                <a:solidFill>
                  <a:srgbClr val="008000"/>
                </a:solidFill>
              </a:rPr>
              <a:t>     E.K.U</a:t>
            </a:r>
            <a:r>
              <a:rPr lang="en-US" sz="2000" b="1" dirty="0">
                <a:solidFill>
                  <a:srgbClr val="008000"/>
                </a:solidFill>
              </a:rPr>
              <a:t>. Gross, S. Sharma, </a:t>
            </a:r>
            <a:r>
              <a:rPr lang="en-US" sz="2000" b="1" dirty="0" smtClean="0">
                <a:solidFill>
                  <a:srgbClr val="008000"/>
                </a:solidFill>
              </a:rPr>
              <a:t>J. Phys. Cond. </a:t>
            </a:r>
            <a:r>
              <a:rPr lang="en-US" sz="2000" b="1" dirty="0">
                <a:solidFill>
                  <a:srgbClr val="008000"/>
                </a:solidFill>
              </a:rPr>
              <a:t>Matter 29, </a:t>
            </a:r>
            <a:r>
              <a:rPr lang="en-US" sz="2000" b="1" dirty="0" smtClean="0">
                <a:solidFill>
                  <a:srgbClr val="008000"/>
                </a:solidFill>
              </a:rPr>
              <a:t>224001 (2017).</a:t>
            </a:r>
          </a:p>
          <a:p>
            <a:pPr marL="342900" indent="-342900">
              <a:spcBef>
                <a:spcPct val="0"/>
              </a:spcBef>
            </a:pPr>
            <a:r>
              <a:rPr lang="en-US" sz="2000" b="1" dirty="0">
                <a:solidFill>
                  <a:srgbClr val="008000"/>
                </a:solidFill>
              </a:rPr>
              <a:t>V. </a:t>
            </a:r>
            <a:r>
              <a:rPr lang="en-US" sz="2000" b="1" dirty="0" err="1">
                <a:solidFill>
                  <a:srgbClr val="008000"/>
                </a:solidFill>
              </a:rPr>
              <a:t>Shokeen</a:t>
            </a:r>
            <a:r>
              <a:rPr lang="en-US" sz="2000" b="1" dirty="0">
                <a:solidFill>
                  <a:srgbClr val="008000"/>
                </a:solidFill>
              </a:rPr>
              <a:t>, </a:t>
            </a:r>
            <a:r>
              <a:rPr lang="en-US" sz="2000" b="1" dirty="0" smtClean="0">
                <a:solidFill>
                  <a:srgbClr val="008000"/>
                </a:solidFill>
              </a:rPr>
              <a:t>M. Sanchez </a:t>
            </a:r>
            <a:r>
              <a:rPr lang="en-US" sz="2000" b="1" dirty="0" err="1">
                <a:solidFill>
                  <a:srgbClr val="008000"/>
                </a:solidFill>
              </a:rPr>
              <a:t>Piaia</a:t>
            </a:r>
            <a:r>
              <a:rPr lang="en-US" sz="2000" b="1" dirty="0">
                <a:solidFill>
                  <a:srgbClr val="008000"/>
                </a:solidFill>
              </a:rPr>
              <a:t>, </a:t>
            </a:r>
            <a:r>
              <a:rPr lang="en-US" sz="2000" b="1" dirty="0" smtClean="0">
                <a:solidFill>
                  <a:srgbClr val="008000"/>
                </a:solidFill>
              </a:rPr>
              <a:t>J.Y. </a:t>
            </a:r>
            <a:r>
              <a:rPr lang="en-US" sz="2000" b="1" dirty="0">
                <a:solidFill>
                  <a:srgbClr val="008000"/>
                </a:solidFill>
              </a:rPr>
              <a:t>Bigot, </a:t>
            </a:r>
            <a:r>
              <a:rPr lang="en-US" sz="2000" b="1" dirty="0" smtClean="0">
                <a:solidFill>
                  <a:srgbClr val="008000"/>
                </a:solidFill>
              </a:rPr>
              <a:t>T. Mueller</a:t>
            </a:r>
            <a:r>
              <a:rPr lang="en-US" sz="2000" b="1" dirty="0">
                <a:solidFill>
                  <a:srgbClr val="008000"/>
                </a:solidFill>
              </a:rPr>
              <a:t>, </a:t>
            </a:r>
            <a:r>
              <a:rPr lang="en-US" sz="2000" b="1" dirty="0" smtClean="0">
                <a:solidFill>
                  <a:srgbClr val="008000"/>
                </a:solidFill>
              </a:rPr>
              <a:t>P. Elliott, J.K. </a:t>
            </a:r>
            <a:r>
              <a:rPr lang="en-US" sz="2000" b="1" dirty="0">
                <a:solidFill>
                  <a:srgbClr val="008000"/>
                </a:solidFill>
              </a:rPr>
              <a:t>Dewhurst, </a:t>
            </a:r>
            <a:endParaRPr lang="en-US" sz="2000" b="1" dirty="0" smtClean="0">
              <a:solidFill>
                <a:srgbClr val="008000"/>
              </a:solidFill>
            </a:endParaRPr>
          </a:p>
          <a:p>
            <a:pPr>
              <a:spcBef>
                <a:spcPct val="0"/>
              </a:spcBef>
              <a:buNone/>
            </a:pPr>
            <a:r>
              <a:rPr lang="en-US" sz="2000" b="1" dirty="0" smtClean="0">
                <a:solidFill>
                  <a:srgbClr val="008000"/>
                </a:solidFill>
              </a:rPr>
              <a:t>     S. Sharma, E.K.U. Gross, </a:t>
            </a:r>
            <a:r>
              <a:rPr lang="en-US" sz="2000" b="1" dirty="0">
                <a:solidFill>
                  <a:srgbClr val="008000"/>
                </a:solidFill>
              </a:rPr>
              <a:t>Phys. Rev. Lett. 119, 107203 (2017</a:t>
            </a:r>
            <a:r>
              <a:rPr lang="en-US" sz="2000" b="1" dirty="0" smtClean="0">
                <a:solidFill>
                  <a:srgbClr val="00800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7497215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Object 21"/>
          <p:cNvGraphicFramePr>
            <a:graphicFrameLocks noChangeAspect="1"/>
          </p:cNvGraphicFramePr>
          <p:nvPr>
            <p:extLst/>
          </p:nvPr>
        </p:nvGraphicFramePr>
        <p:xfrm>
          <a:off x="907826" y="476672"/>
          <a:ext cx="2971800" cy="86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02" name="Equation" r:id="rId3" imgW="1574800" imgH="457200" progId="Equation.3">
                  <p:embed/>
                </p:oleObj>
              </mc:Choice>
              <mc:Fallback>
                <p:oleObj name="Equation" r:id="rId3" imgW="1574800" imgH="457200" progId="Equation.3">
                  <p:embed/>
                  <p:pic>
                    <p:nvPicPr>
                      <p:cNvPr id="45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7826" y="476672"/>
                        <a:ext cx="2971800" cy="862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 Box 22"/>
          <p:cNvSpPr txBox="1">
            <a:spLocks noChangeArrowheads="1"/>
          </p:cNvSpPr>
          <p:nvPr/>
        </p:nvSpPr>
        <p:spPr bwMode="auto">
          <a:xfrm>
            <a:off x="1232654" y="665069"/>
            <a:ext cx="2901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E20000"/>
                </a:solidFill>
              </a:rPr>
              <a:t>(t)</a:t>
            </a:r>
          </a:p>
        </p:txBody>
      </p:sp>
      <p:sp>
        <p:nvSpPr>
          <p:cNvPr id="47" name="Text Box 23"/>
          <p:cNvSpPr txBox="1">
            <a:spLocks noChangeArrowheads="1"/>
          </p:cNvSpPr>
          <p:nvPr/>
        </p:nvSpPr>
        <p:spPr bwMode="auto">
          <a:xfrm>
            <a:off x="5046439" y="690985"/>
            <a:ext cx="1901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+  </a:t>
            </a:r>
            <a:r>
              <a:rPr lang="en-US" altLang="en-US" sz="2400" dirty="0" err="1">
                <a:solidFill>
                  <a:srgbClr val="FF0000"/>
                </a:solidFill>
                <a:sym typeface="Symbol" pitchFamily="18" charset="2"/>
              </a:rPr>
              <a:t>r</a:t>
            </a:r>
            <a:r>
              <a:rPr lang="en-US" altLang="en-US" sz="2400" baseline="-25000" dirty="0" err="1">
                <a:solidFill>
                  <a:srgbClr val="FF0000"/>
                </a:solidFill>
                <a:sym typeface="Symbol" pitchFamily="18" charset="2"/>
              </a:rPr>
              <a:t>j</a:t>
            </a:r>
            <a:r>
              <a:rPr lang="en-US" altLang="en-US" sz="2400" dirty="0" err="1">
                <a:solidFill>
                  <a:srgbClr val="FF0000"/>
                </a:solidFill>
                <a:sym typeface="Symbol" pitchFamily="18" charset="2"/>
              </a:rPr>
              <a:t>·E</a:t>
            </a:r>
            <a:r>
              <a:rPr lang="en-US" altLang="en-US" sz="2400" dirty="0">
                <a:solidFill>
                  <a:srgbClr val="FF0000"/>
                </a:solidFill>
                <a:sym typeface="Symbol" pitchFamily="18" charset="2"/>
              </a:rPr>
              <a:t>(t)·sin t</a:t>
            </a:r>
          </a:p>
        </p:txBody>
      </p:sp>
      <p:sp>
        <p:nvSpPr>
          <p:cNvPr id="48" name="Text Box 24"/>
          <p:cNvSpPr txBox="1">
            <a:spLocks noChangeArrowheads="1"/>
          </p:cNvSpPr>
          <p:nvPr/>
        </p:nvSpPr>
        <p:spPr bwMode="auto">
          <a:xfrm>
            <a:off x="5589364" y="552872"/>
            <a:ext cx="169862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" tIns="9144" rIns="9144" bIns="9144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  <a:sym typeface="Symbol" pitchFamily="18" charset="2"/>
              </a:rPr>
              <a:t></a:t>
            </a:r>
            <a:endParaRPr lang="en-US" altLang="en-US" sz="1200" b="1">
              <a:solidFill>
                <a:srgbClr val="FF0000"/>
              </a:solidFill>
            </a:endParaRPr>
          </a:p>
        </p:txBody>
      </p:sp>
      <p:sp>
        <p:nvSpPr>
          <p:cNvPr id="49" name="Text Box 25"/>
          <p:cNvSpPr txBox="1">
            <a:spLocks noChangeArrowheads="1"/>
          </p:cNvSpPr>
          <p:nvPr/>
        </p:nvSpPr>
        <p:spPr bwMode="auto">
          <a:xfrm>
            <a:off x="5346476" y="629072"/>
            <a:ext cx="169863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" tIns="9144" rIns="9144" bIns="9144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  <a:sym typeface="Symbol" pitchFamily="18" charset="2"/>
              </a:rPr>
              <a:t></a:t>
            </a:r>
            <a:endParaRPr lang="en-US" altLang="en-US" sz="1200" b="1">
              <a:solidFill>
                <a:srgbClr val="FF0000"/>
              </a:solidFill>
            </a:endParaRPr>
          </a:p>
        </p:txBody>
      </p:sp>
      <p:sp>
        <p:nvSpPr>
          <p:cNvPr id="50" name="Text Box 26"/>
          <p:cNvSpPr txBox="1">
            <a:spLocks noChangeArrowheads="1"/>
          </p:cNvSpPr>
          <p:nvPr/>
        </p:nvSpPr>
        <p:spPr bwMode="auto">
          <a:xfrm>
            <a:off x="4054054" y="547043"/>
            <a:ext cx="69730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3333CC"/>
                </a:solidFill>
              </a:rPr>
              <a:t>Z</a:t>
            </a:r>
            <a:r>
              <a:rPr lang="el-GR" altLang="en-US" sz="2400" baseline="-25000" dirty="0">
                <a:solidFill>
                  <a:srgbClr val="3333CC"/>
                </a:solidFill>
              </a:rPr>
              <a:t>α</a:t>
            </a:r>
            <a:r>
              <a:rPr lang="en-US" altLang="en-US" sz="2400" dirty="0">
                <a:solidFill>
                  <a:srgbClr val="3333CC"/>
                </a:solidFill>
              </a:rPr>
              <a:t> e</a:t>
            </a:r>
            <a:r>
              <a:rPr lang="en-US" altLang="en-US" sz="2400" baseline="30000" dirty="0">
                <a:solidFill>
                  <a:srgbClr val="3333CC"/>
                </a:solidFill>
              </a:rPr>
              <a:t>2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3333CC"/>
                </a:solidFill>
              </a:rPr>
              <a:t>|</a:t>
            </a:r>
            <a:r>
              <a:rPr lang="en-US" altLang="en-US" sz="2400" dirty="0" err="1">
                <a:solidFill>
                  <a:srgbClr val="3333CC"/>
                </a:solidFill>
              </a:rPr>
              <a:t>r</a:t>
            </a:r>
            <a:r>
              <a:rPr lang="en-US" altLang="en-US" sz="2400" baseline="-25000" dirty="0" err="1">
                <a:solidFill>
                  <a:srgbClr val="3333CC"/>
                </a:solidFill>
              </a:rPr>
              <a:t>j</a:t>
            </a:r>
            <a:r>
              <a:rPr lang="en-US" altLang="en-US" sz="2400" dirty="0">
                <a:solidFill>
                  <a:srgbClr val="3333CC"/>
                </a:solidFill>
              </a:rPr>
              <a:t>-R</a:t>
            </a:r>
            <a:r>
              <a:rPr lang="el-GR" altLang="en-US" sz="2400" baseline="-25000" dirty="0">
                <a:solidFill>
                  <a:srgbClr val="3333CC"/>
                </a:solidFill>
              </a:rPr>
              <a:t>α</a:t>
            </a:r>
            <a:r>
              <a:rPr lang="en-US" altLang="en-US" sz="2400" dirty="0">
                <a:solidFill>
                  <a:srgbClr val="3333CC"/>
                </a:solidFill>
              </a:rPr>
              <a:t>|</a:t>
            </a:r>
            <a:endParaRPr lang="el-GR" altLang="en-US" sz="2400" dirty="0">
              <a:solidFill>
                <a:srgbClr val="3333CC"/>
              </a:solidFill>
            </a:endParaRPr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 flipH="1">
            <a:off x="4105051" y="933872"/>
            <a:ext cx="533400" cy="0"/>
          </a:xfrm>
          <a:prstGeom prst="line">
            <a:avLst/>
          </a:prstGeom>
          <a:noFill/>
          <a:ln w="28575">
            <a:solidFill>
              <a:srgbClr val="33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3333CC"/>
              </a:solidFill>
            </a:endParaRPr>
          </a:p>
        </p:txBody>
      </p:sp>
      <p:sp>
        <p:nvSpPr>
          <p:cNvPr id="52" name="Line 28"/>
          <p:cNvSpPr>
            <a:spLocks noChangeShapeType="1"/>
          </p:cNvSpPr>
          <p:nvPr/>
        </p:nvSpPr>
        <p:spPr bwMode="auto">
          <a:xfrm flipH="1">
            <a:off x="3876451" y="933872"/>
            <a:ext cx="92075" cy="0"/>
          </a:xfrm>
          <a:prstGeom prst="line">
            <a:avLst/>
          </a:prstGeom>
          <a:noFill/>
          <a:ln w="28575">
            <a:solidFill>
              <a:srgbClr val="33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3333CC"/>
              </a:solidFill>
            </a:endParaRPr>
          </a:p>
        </p:txBody>
      </p:sp>
      <p:graphicFrame>
        <p:nvGraphicFramePr>
          <p:cNvPr id="53" name="Object 29"/>
          <p:cNvGraphicFramePr>
            <a:graphicFrameLocks noChangeAspect="1"/>
          </p:cNvGraphicFramePr>
          <p:nvPr>
            <p:extLst/>
          </p:nvPr>
        </p:nvGraphicFramePr>
        <p:xfrm>
          <a:off x="4120926" y="525885"/>
          <a:ext cx="1270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03" name="Equation" r:id="rId5" imgW="126835" imgH="253670" progId="Equation.3">
                  <p:embed/>
                </p:oleObj>
              </mc:Choice>
              <mc:Fallback>
                <p:oleObj name="Equation" r:id="rId5" imgW="126835" imgH="253670" progId="Equation.3">
                  <p:embed/>
                  <p:pic>
                    <p:nvPicPr>
                      <p:cNvPr id="53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0926" y="525885"/>
                        <a:ext cx="127000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1" name="Group 3"/>
          <p:cNvGrpSpPr>
            <a:grpSpLocks/>
          </p:cNvGrpSpPr>
          <p:nvPr/>
        </p:nvGrpSpPr>
        <p:grpSpPr bwMode="auto">
          <a:xfrm>
            <a:off x="766689" y="3459634"/>
            <a:ext cx="3683000" cy="427037"/>
            <a:chOff x="1232" y="2793"/>
            <a:chExt cx="2320" cy="269"/>
          </a:xfrm>
        </p:grpSpPr>
        <p:sp>
          <p:nvSpPr>
            <p:cNvPr id="62" name="Text Box 4"/>
            <p:cNvSpPr txBox="1">
              <a:spLocks noChangeArrowheads="1"/>
            </p:cNvSpPr>
            <p:nvPr/>
          </p:nvSpPr>
          <p:spPr bwMode="auto">
            <a:xfrm>
              <a:off x="1232" y="2793"/>
              <a:ext cx="2277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en-US" altLang="en-US" sz="2200" b="1" dirty="0"/>
                <a:t>Weak  laser (</a:t>
              </a:r>
              <a:r>
                <a:rPr lang="en-US" altLang="en-US" sz="2200" b="1" dirty="0" err="1">
                  <a:solidFill>
                    <a:srgbClr val="E20000"/>
                  </a:solidFill>
                  <a:latin typeface="Times New Roman" pitchFamily="18" charset="0"/>
                </a:rPr>
                <a:t>v</a:t>
              </a:r>
              <a:r>
                <a:rPr lang="en-US" altLang="en-US" sz="2200" b="1" baseline="-25000" dirty="0" err="1">
                  <a:solidFill>
                    <a:srgbClr val="E20000"/>
                  </a:solidFill>
                  <a:latin typeface="Times New Roman" pitchFamily="18" charset="0"/>
                </a:rPr>
                <a:t>l</a:t>
              </a:r>
              <a:r>
                <a:rPr lang="en-US" altLang="en-US" sz="2200" b="1" baseline="-25000" dirty="0" err="1">
                  <a:solidFill>
                    <a:srgbClr val="E20000"/>
                  </a:solidFill>
                </a:rPr>
                <a:t>aser</a:t>
              </a:r>
              <a:r>
                <a:rPr lang="en-US" altLang="en-US" sz="2200" b="1" dirty="0">
                  <a:solidFill>
                    <a:srgbClr val="E20000"/>
                  </a:solidFill>
                </a:rPr>
                <a:t>(t) </a:t>
              </a:r>
              <a:r>
                <a:rPr lang="en-US" altLang="en-US" sz="2200" b="1" dirty="0"/>
                <a:t>&lt;&lt; </a:t>
              </a:r>
              <a:r>
                <a:rPr lang="en-US" altLang="en-US" sz="2200" b="1" dirty="0" err="1">
                  <a:solidFill>
                    <a:srgbClr val="3333CC"/>
                  </a:solidFill>
                  <a:latin typeface="Times New Roman" pitchFamily="18" charset="0"/>
                </a:rPr>
                <a:t>v</a:t>
              </a:r>
              <a:r>
                <a:rPr lang="en-US" altLang="en-US" sz="2200" b="1" baseline="-25000" dirty="0" err="1">
                  <a:solidFill>
                    <a:srgbClr val="3333CC"/>
                  </a:solidFill>
                </a:rPr>
                <a:t>en</a:t>
              </a:r>
              <a:r>
                <a:rPr lang="en-US" altLang="en-US" sz="2200" b="1" dirty="0"/>
                <a:t>) :</a:t>
              </a:r>
            </a:p>
          </p:txBody>
        </p:sp>
        <p:sp>
          <p:nvSpPr>
            <p:cNvPr id="105" name="Line 5"/>
            <p:cNvSpPr>
              <a:spLocks noChangeShapeType="1"/>
            </p:cNvSpPr>
            <p:nvPr/>
          </p:nvSpPr>
          <p:spPr bwMode="auto">
            <a:xfrm>
              <a:off x="1248" y="3041"/>
              <a:ext cx="230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6" name="Text Box 6"/>
          <p:cNvSpPr txBox="1">
            <a:spLocks noChangeArrowheads="1"/>
          </p:cNvSpPr>
          <p:nvPr/>
        </p:nvSpPr>
        <p:spPr bwMode="auto">
          <a:xfrm>
            <a:off x="755576" y="3851746"/>
            <a:ext cx="5788025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200" b="1"/>
              <a:t>Calculate    1. Linear density response     </a:t>
            </a:r>
            <a:r>
              <a:rPr lang="en-US" altLang="en-US" sz="2200" b="1">
                <a:sym typeface="Symbol" pitchFamily="18" charset="2"/>
              </a:rPr>
              <a:t></a:t>
            </a:r>
            <a:r>
              <a:rPr lang="en-US" altLang="en-US" sz="2200" b="1" baseline="-25000">
                <a:sym typeface="Symbol" pitchFamily="18" charset="2"/>
              </a:rPr>
              <a:t>1</a:t>
            </a:r>
            <a:r>
              <a:rPr lang="en-US" altLang="en-US" sz="2200" b="1">
                <a:sym typeface="Symbol" pitchFamily="18" charset="2"/>
              </a:rPr>
              <a:t>(r t)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2200" b="1">
              <a:sym typeface="Symbol" pitchFamily="18" charset="2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200" b="1">
                <a:sym typeface="Symbol" pitchFamily="18" charset="2"/>
              </a:rPr>
              <a:t>	       2. Dynamical polarizability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2000" b="1">
              <a:sym typeface="Symbol" pitchFamily="18" charset="2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2000" b="1">
              <a:sym typeface="Symbol" pitchFamily="18" charset="2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200" b="1">
                <a:sym typeface="Symbol" pitchFamily="18" charset="2"/>
              </a:rPr>
              <a:t>	       3.  Photo-absorption cross section</a:t>
            </a:r>
            <a:r>
              <a:rPr lang="en-US" altLang="en-US" sz="2400" b="1">
                <a:sym typeface="Symbol" pitchFamily="18" charset="2"/>
              </a:rPr>
              <a:t> </a:t>
            </a:r>
            <a:endParaRPr lang="en-US" altLang="en-US" sz="2400" b="1"/>
          </a:p>
        </p:txBody>
      </p:sp>
      <p:sp>
        <p:nvSpPr>
          <p:cNvPr id="107" name="Text Box 7"/>
          <p:cNvSpPr txBox="1">
            <a:spLocks noChangeArrowheads="1"/>
          </p:cNvSpPr>
          <p:nvPr/>
        </p:nvSpPr>
        <p:spPr bwMode="auto">
          <a:xfrm>
            <a:off x="6086401" y="3853334"/>
            <a:ext cx="90488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" tIns="9144" rIns="9144" bIns="9144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>
                <a:sym typeface="Symbol" pitchFamily="18" charset="2"/>
              </a:rPr>
              <a:t></a:t>
            </a:r>
            <a:endParaRPr lang="en-US" altLang="en-US" sz="1200" b="1"/>
          </a:p>
        </p:txBody>
      </p:sp>
      <p:graphicFrame>
        <p:nvGraphicFramePr>
          <p:cNvPr id="108" name="Object 8"/>
          <p:cNvGraphicFramePr>
            <a:graphicFrameLocks noChangeAspect="1"/>
          </p:cNvGraphicFramePr>
          <p:nvPr>
            <p:extLst/>
          </p:nvPr>
        </p:nvGraphicFramePr>
        <p:xfrm>
          <a:off x="5751439" y="4372446"/>
          <a:ext cx="3008312" cy="760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04" name="Formel" r:id="rId7" imgW="1562100" imgH="393700" progId="Equation.3">
                  <p:embed/>
                </p:oleObj>
              </mc:Choice>
              <mc:Fallback>
                <p:oleObj name="Formel" r:id="rId7" imgW="1562100" imgH="393700" progId="Equation.3">
                  <p:embed/>
                  <p:pic>
                    <p:nvPicPr>
                      <p:cNvPr id="10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1439" y="4372446"/>
                        <a:ext cx="3008312" cy="760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" name="Object 9"/>
          <p:cNvGraphicFramePr>
            <a:graphicFrameLocks noChangeAspect="1"/>
          </p:cNvGraphicFramePr>
          <p:nvPr>
            <p:extLst/>
          </p:nvPr>
        </p:nvGraphicFramePr>
        <p:xfrm>
          <a:off x="6589639" y="5348759"/>
          <a:ext cx="2170112" cy="744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05" name="Formel" r:id="rId9" imgW="1155700" imgH="393700" progId="Equation.3">
                  <p:embed/>
                </p:oleObj>
              </mc:Choice>
              <mc:Fallback>
                <p:oleObj name="Formel" r:id="rId9" imgW="1155700" imgH="393700" progId="Equation.3">
                  <p:embed/>
                  <p:pic>
                    <p:nvPicPr>
                      <p:cNvPr id="10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9639" y="5348759"/>
                        <a:ext cx="2170112" cy="744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0" name="Group 10"/>
          <p:cNvGrpSpPr>
            <a:grpSpLocks/>
          </p:cNvGrpSpPr>
          <p:nvPr/>
        </p:nvGrpSpPr>
        <p:grpSpPr bwMode="auto">
          <a:xfrm>
            <a:off x="766689" y="2116609"/>
            <a:ext cx="3560762" cy="427037"/>
            <a:chOff x="704" y="3475"/>
            <a:chExt cx="2243" cy="269"/>
          </a:xfrm>
        </p:grpSpPr>
        <p:sp>
          <p:nvSpPr>
            <p:cNvPr id="111" name="Text Box 11"/>
            <p:cNvSpPr txBox="1">
              <a:spLocks noChangeArrowheads="1"/>
            </p:cNvSpPr>
            <p:nvPr/>
          </p:nvSpPr>
          <p:spPr bwMode="auto">
            <a:xfrm>
              <a:off x="704" y="3475"/>
              <a:ext cx="2243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en-US" altLang="en-US" sz="2200" b="1" dirty="0"/>
                <a:t>Strong  laser (</a:t>
              </a:r>
              <a:r>
                <a:rPr lang="en-US" altLang="en-US" sz="2200" b="1" dirty="0" err="1">
                  <a:solidFill>
                    <a:srgbClr val="E20000"/>
                  </a:solidFill>
                  <a:latin typeface="Times New Roman" pitchFamily="18" charset="0"/>
                </a:rPr>
                <a:t>v</a:t>
              </a:r>
              <a:r>
                <a:rPr lang="en-US" altLang="en-US" sz="2200" b="1" baseline="-25000" dirty="0" err="1">
                  <a:solidFill>
                    <a:srgbClr val="E20000"/>
                  </a:solidFill>
                </a:rPr>
                <a:t>laser</a:t>
              </a:r>
              <a:r>
                <a:rPr lang="en-US" altLang="en-US" sz="2200" b="1" dirty="0">
                  <a:solidFill>
                    <a:srgbClr val="E20000"/>
                  </a:solidFill>
                </a:rPr>
                <a:t>(t) </a:t>
              </a:r>
              <a:r>
                <a:rPr lang="en-US" altLang="en-US" sz="2200" b="1" dirty="0"/>
                <a:t>≥ </a:t>
              </a:r>
              <a:r>
                <a:rPr lang="en-US" altLang="en-US" sz="2200" b="1" dirty="0" err="1">
                  <a:solidFill>
                    <a:srgbClr val="3333CC"/>
                  </a:solidFill>
                  <a:latin typeface="Times New Roman" pitchFamily="18" charset="0"/>
                </a:rPr>
                <a:t>v</a:t>
              </a:r>
              <a:r>
                <a:rPr lang="en-US" altLang="en-US" sz="2200" b="1" baseline="-25000" dirty="0" err="1">
                  <a:solidFill>
                    <a:srgbClr val="3333CC"/>
                  </a:solidFill>
                </a:rPr>
                <a:t>en</a:t>
              </a:r>
              <a:r>
                <a:rPr lang="en-US" altLang="en-US" sz="2200" b="1" dirty="0"/>
                <a:t>) :</a:t>
              </a:r>
            </a:p>
          </p:txBody>
        </p:sp>
        <p:sp>
          <p:nvSpPr>
            <p:cNvPr id="112" name="Line 12"/>
            <p:cNvSpPr>
              <a:spLocks noChangeShapeType="1"/>
            </p:cNvSpPr>
            <p:nvPr/>
          </p:nvSpPr>
          <p:spPr bwMode="auto">
            <a:xfrm>
              <a:off x="720" y="3723"/>
              <a:ext cx="207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3" name="Rectangle 13"/>
          <p:cNvSpPr>
            <a:spLocks noChangeArrowheads="1"/>
          </p:cNvSpPr>
          <p:nvPr/>
        </p:nvSpPr>
        <p:spPr bwMode="auto">
          <a:xfrm>
            <a:off x="1546151" y="2543646"/>
            <a:ext cx="59848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/>
              <a:t>Non-perturbative solution of full TDSE required</a:t>
            </a:r>
          </a:p>
        </p:txBody>
      </p:sp>
    </p:spTree>
    <p:extLst>
      <p:ext uri="{BB962C8B-B14F-4D97-AF65-F5344CB8AC3E}">
        <p14:creationId xmlns:p14="http://schemas.microsoft.com/office/powerpoint/2010/main" val="192333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/>
          <p:cNvSpPr>
            <a:spLocks noChangeArrowheads="1"/>
          </p:cNvSpPr>
          <p:nvPr/>
        </p:nvSpPr>
        <p:spPr bwMode="auto">
          <a:xfrm>
            <a:off x="1691680" y="908720"/>
            <a:ext cx="5760640" cy="1008111"/>
          </a:xfrm>
          <a:prstGeom prst="rect">
            <a:avLst/>
          </a:prstGeom>
          <a:solidFill>
            <a:srgbClr val="BEDFF4"/>
          </a:solidFill>
          <a:ln w="38100" algn="ctr">
            <a:solidFill>
              <a:srgbClr val="2F619D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b="1" dirty="0" smtClean="0"/>
              <a:t>Optically induced spin transfer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b="1" dirty="0" smtClean="0"/>
              <a:t>(OISTR) </a:t>
            </a: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067894" y="2636912"/>
            <a:ext cx="800488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 b="1" dirty="0" smtClean="0">
                <a:solidFill>
                  <a:srgbClr val="008000"/>
                </a:solidFill>
              </a:rPr>
              <a:t>J.K</a:t>
            </a:r>
            <a:r>
              <a:rPr lang="en-US" sz="2000" b="1" dirty="0">
                <a:solidFill>
                  <a:srgbClr val="008000"/>
                </a:solidFill>
              </a:rPr>
              <a:t>. Dewhurst, P. Elliott, S. </a:t>
            </a:r>
            <a:r>
              <a:rPr lang="en-US" sz="2000" b="1" dirty="0" err="1">
                <a:solidFill>
                  <a:srgbClr val="008000"/>
                </a:solidFill>
              </a:rPr>
              <a:t>Shallcross</a:t>
            </a:r>
            <a:r>
              <a:rPr lang="en-US" sz="2000" b="1" dirty="0">
                <a:solidFill>
                  <a:srgbClr val="008000"/>
                </a:solidFill>
              </a:rPr>
              <a:t>, E.K.U. Gross, </a:t>
            </a:r>
            <a:r>
              <a:rPr lang="en-US" sz="2000" b="1" dirty="0" smtClean="0">
                <a:solidFill>
                  <a:srgbClr val="008000"/>
                </a:solidFill>
              </a:rPr>
              <a:t>S</a:t>
            </a:r>
            <a:r>
              <a:rPr lang="en-US" sz="2000" b="1" dirty="0">
                <a:solidFill>
                  <a:srgbClr val="008000"/>
                </a:solidFill>
              </a:rPr>
              <a:t>. </a:t>
            </a:r>
            <a:r>
              <a:rPr lang="en-US" sz="2000" b="1" dirty="0" smtClean="0">
                <a:solidFill>
                  <a:srgbClr val="008000"/>
                </a:solidFill>
              </a:rPr>
              <a:t>Sharma,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000" b="1" dirty="0" smtClean="0">
                <a:solidFill>
                  <a:srgbClr val="008000"/>
                </a:solidFill>
              </a:rPr>
              <a:t>Nano </a:t>
            </a:r>
            <a:r>
              <a:rPr lang="en-US" sz="2000" b="1" dirty="0">
                <a:solidFill>
                  <a:srgbClr val="008000"/>
                </a:solidFill>
              </a:rPr>
              <a:t>Lett. </a:t>
            </a:r>
            <a:r>
              <a:rPr lang="en-US" sz="2000" b="1" dirty="0" smtClean="0">
                <a:solidFill>
                  <a:srgbClr val="008000"/>
                </a:solidFill>
              </a:rPr>
              <a:t>18, 1842-1848 </a:t>
            </a:r>
            <a:r>
              <a:rPr lang="en-US" sz="2000" b="1" dirty="0">
                <a:solidFill>
                  <a:srgbClr val="008000"/>
                </a:solidFill>
              </a:rPr>
              <a:t>(</a:t>
            </a:r>
            <a:r>
              <a:rPr lang="en-US" sz="2000" b="1" dirty="0" smtClean="0">
                <a:solidFill>
                  <a:srgbClr val="008000"/>
                </a:solidFill>
              </a:rPr>
              <a:t>2018</a:t>
            </a:r>
            <a:r>
              <a:rPr lang="en-US" sz="2000" b="1" dirty="0" smtClean="0">
                <a:solidFill>
                  <a:srgbClr val="008000"/>
                </a:solidFill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008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b="1" dirty="0" smtClean="0">
              <a:solidFill>
                <a:srgbClr val="008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008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b="1" dirty="0" smtClean="0">
              <a:solidFill>
                <a:srgbClr val="008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rgbClr val="FF0000"/>
                </a:solidFill>
              </a:rPr>
              <a:t>OISTR was first predicted with TDDFT and later found experimentally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rgbClr val="FF0000"/>
                </a:solidFill>
              </a:rPr>
              <a:t>(</a:t>
            </a:r>
            <a:r>
              <a:rPr lang="en-US" altLang="en-US" sz="2000" b="1" dirty="0" err="1" smtClean="0">
                <a:solidFill>
                  <a:srgbClr val="FF0000"/>
                </a:solidFill>
              </a:rPr>
              <a:t>Aeschlimann</a:t>
            </a:r>
            <a:r>
              <a:rPr lang="en-US" altLang="en-US" sz="2000" b="1" dirty="0" smtClean="0">
                <a:solidFill>
                  <a:srgbClr val="FF0000"/>
                </a:solidFill>
              </a:rPr>
              <a:t> group, Kaiserslautern, 2018)</a:t>
            </a:r>
            <a:endParaRPr lang="en-US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21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81688" y="1626625"/>
            <a:ext cx="7871410" cy="3924059"/>
            <a:chOff x="581688" y="2006625"/>
            <a:chExt cx="7871410" cy="3924059"/>
          </a:xfrm>
        </p:grpSpPr>
        <p:sp>
          <p:nvSpPr>
            <p:cNvPr id="5" name="TextBox 4"/>
            <p:cNvSpPr txBox="1"/>
            <p:nvPr/>
          </p:nvSpPr>
          <p:spPr>
            <a:xfrm rot="16200000">
              <a:off x="19194" y="3167390"/>
              <a:ext cx="16482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de-DE" sz="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(t)  (</a:t>
              </a:r>
              <a:r>
                <a:rPr lang="de-DE" sz="2800" dirty="0" smtClean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</a:t>
              </a:r>
              <a:r>
                <a:rPr lang="de-DE" sz="2800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de-DE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de-DE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157225" y="5407464"/>
              <a:ext cx="15226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Time</a:t>
              </a:r>
              <a:r>
                <a:rPr lang="de-DE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(fs)</a:t>
              </a:r>
              <a:endParaRPr lang="de-DE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143861" y="2006625"/>
              <a:ext cx="7309237" cy="3440173"/>
              <a:chOff x="1143861" y="2006625"/>
              <a:chExt cx="7309237" cy="3440173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3861" y="2006625"/>
                <a:ext cx="7218045" cy="30946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6495" y="5018173"/>
                <a:ext cx="7106603" cy="428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TextBox 1"/>
          <p:cNvSpPr txBox="1"/>
          <p:nvPr/>
        </p:nvSpPr>
        <p:spPr>
          <a:xfrm>
            <a:off x="5435610" y="4080932"/>
            <a:ext cx="60958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Sb</a:t>
            </a:r>
            <a:endParaRPr lang="en-US" sz="2800" b="1" dirty="0"/>
          </a:p>
        </p:txBody>
      </p:sp>
      <p:sp>
        <p:nvSpPr>
          <p:cNvPr id="9" name="TextShape 3"/>
          <p:cNvSpPr txBox="1"/>
          <p:nvPr/>
        </p:nvSpPr>
        <p:spPr>
          <a:xfrm>
            <a:off x="497664" y="5949280"/>
            <a:ext cx="7962624" cy="546973"/>
          </a:xfrm>
          <a:prstGeom prst="rect">
            <a:avLst/>
          </a:prstGeom>
        </p:spPr>
        <p:txBody>
          <a:bodyPr wrap="none" lIns="81638" tIns="40819" rIns="81638" bIns="40819"/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 moment |M(t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)| nearly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preserved</a:t>
            </a: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 moments around each atom change </a:t>
            </a: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33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645" y="245533"/>
            <a:ext cx="5458314" cy="37625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258" y="4008119"/>
            <a:ext cx="3731963" cy="26395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8001" y="270940"/>
            <a:ext cx="1207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err="1" smtClean="0"/>
              <a:t>NiMnSb</a:t>
            </a:r>
            <a:endParaRPr lang="en-US" sz="2400" b="1" u="sng" dirty="0"/>
          </a:p>
        </p:txBody>
      </p:sp>
    </p:spTree>
    <p:extLst>
      <p:ext uri="{BB962C8B-B14F-4D97-AF65-F5344CB8AC3E}">
        <p14:creationId xmlns:p14="http://schemas.microsoft.com/office/powerpoint/2010/main" val="150730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360040" y="44624"/>
            <a:ext cx="8892480" cy="6695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168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 marL="6477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r>
              <a:rPr lang="en-US" altLang="en-US" sz="2800" b="1" u="sng" dirty="0" smtClean="0">
                <a:latin typeface="Calibri" charset="0"/>
              </a:rPr>
              <a:t>Future aspects in the field of laser-driven </a:t>
            </a:r>
            <a:r>
              <a:rPr lang="en-US" altLang="en-US" sz="2800" b="1" u="sng" dirty="0" smtClean="0">
                <a:latin typeface="Calibri" charset="0"/>
              </a:rPr>
              <a:t>(spin) </a:t>
            </a:r>
            <a:r>
              <a:rPr lang="en-US" altLang="en-US" sz="2800" b="1" u="sng" dirty="0" smtClean="0">
                <a:latin typeface="Calibri" charset="0"/>
              </a:rPr>
              <a:t>dynamics: </a:t>
            </a:r>
            <a:endParaRPr lang="en-US" altLang="en-US" sz="2400" dirty="0" smtClean="0">
              <a:latin typeface="Calibri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b="1" dirty="0" smtClean="0">
                <a:solidFill>
                  <a:srgbClr val="0033CC"/>
                </a:solidFill>
                <a:latin typeface="Calibri" charset="0"/>
              </a:rPr>
              <a:t>Include relaxation processes due to el-el scattering </a:t>
            </a:r>
          </a:p>
          <a:p>
            <a:r>
              <a:rPr lang="en-US" altLang="en-US" sz="2400" dirty="0">
                <a:latin typeface="Calibri" charset="0"/>
              </a:rPr>
              <a:t> </a:t>
            </a:r>
            <a:r>
              <a:rPr lang="en-US" altLang="en-US" sz="2400" dirty="0" smtClean="0">
                <a:latin typeface="Calibri" charset="0"/>
              </a:rPr>
              <a:t>    - in principle contained in TDDFT, </a:t>
            </a:r>
          </a:p>
          <a:p>
            <a:r>
              <a:rPr lang="en-US" altLang="en-US" sz="2400" dirty="0">
                <a:latin typeface="Calibri" charset="0"/>
              </a:rPr>
              <a:t> </a:t>
            </a:r>
            <a:r>
              <a:rPr lang="en-US" altLang="en-US" sz="2400" dirty="0" smtClean="0">
                <a:latin typeface="Calibri" charset="0"/>
              </a:rPr>
              <a:t>    - but not with adiabatic xc </a:t>
            </a:r>
            <a:r>
              <a:rPr lang="en-US" altLang="en-US" sz="2400" dirty="0" err="1" smtClean="0">
                <a:latin typeface="Calibri" charset="0"/>
              </a:rPr>
              <a:t>functionals</a:t>
            </a:r>
            <a:endParaRPr lang="en-US" altLang="en-US" sz="2400" dirty="0" smtClean="0">
              <a:latin typeface="Calibri" charset="0"/>
            </a:endParaRPr>
          </a:p>
          <a:p>
            <a:r>
              <a:rPr lang="en-US" altLang="en-US" sz="2400" dirty="0">
                <a:latin typeface="Calibri" charset="0"/>
              </a:rPr>
              <a:t> </a:t>
            </a:r>
            <a:r>
              <a:rPr lang="en-US" altLang="en-US" sz="2400" dirty="0" smtClean="0">
                <a:latin typeface="Calibri" charset="0"/>
              </a:rPr>
              <a:t>    - need xc functional approximations with memory </a:t>
            </a:r>
          </a:p>
          <a:p>
            <a:endParaRPr lang="en-US" altLang="en-US" sz="2400" dirty="0" smtClean="0">
              <a:latin typeface="Calibri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b="1" dirty="0" smtClean="0">
                <a:solidFill>
                  <a:srgbClr val="0033CC"/>
                </a:solidFill>
                <a:latin typeface="Calibri" charset="0"/>
              </a:rPr>
              <a:t>Include relaxation processes due to </a:t>
            </a:r>
            <a:r>
              <a:rPr lang="en-US" altLang="en-US" sz="2400" b="1" dirty="0" smtClean="0">
                <a:solidFill>
                  <a:srgbClr val="0033CC"/>
                </a:solidFill>
                <a:latin typeface="Calibri" charset="0"/>
              </a:rPr>
              <a:t>electron-nuclear interaction</a:t>
            </a:r>
            <a:endParaRPr lang="en-US" altLang="en-US" sz="2400" b="1" dirty="0" smtClean="0">
              <a:solidFill>
                <a:srgbClr val="0033CC"/>
              </a:solidFill>
              <a:latin typeface="Calibri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b="1" dirty="0">
              <a:solidFill>
                <a:srgbClr val="0033CC"/>
              </a:solidFill>
              <a:latin typeface="Calibri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rgbClr val="0033CC"/>
                </a:solidFill>
                <a:latin typeface="Calibri" charset="0"/>
              </a:rPr>
              <a:t>Include relaxation due to radiative </a:t>
            </a:r>
            <a:r>
              <a:rPr lang="en-US" altLang="en-US" sz="2400" b="1" dirty="0" smtClean="0">
                <a:solidFill>
                  <a:srgbClr val="0033CC"/>
                </a:solidFill>
                <a:latin typeface="Calibri" charset="0"/>
              </a:rPr>
              <a:t>effects</a:t>
            </a:r>
          </a:p>
          <a:p>
            <a:r>
              <a:rPr lang="en-US" altLang="en-US" sz="2400" b="1" dirty="0" smtClean="0">
                <a:solidFill>
                  <a:srgbClr val="0033CC"/>
                </a:solidFill>
                <a:latin typeface="Calibri" charset="0"/>
              </a:rPr>
              <a:t>     </a:t>
            </a:r>
            <a:r>
              <a:rPr lang="en-US" altLang="en-US" sz="2400" dirty="0">
                <a:latin typeface="Calibri" charset="0"/>
              </a:rPr>
              <a:t>simultaneous propagation of TDKS and Maxwell </a:t>
            </a:r>
            <a:r>
              <a:rPr lang="en-US" altLang="en-US" sz="2400" dirty="0" smtClean="0">
                <a:latin typeface="Calibri" charset="0"/>
              </a:rPr>
              <a:t>equations</a:t>
            </a:r>
          </a:p>
          <a:p>
            <a:endParaRPr lang="en-US" altLang="en-US" sz="2400" b="1" dirty="0" smtClean="0">
              <a:solidFill>
                <a:srgbClr val="0033CC"/>
              </a:solidFill>
              <a:latin typeface="Calibri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b="1" dirty="0" smtClean="0">
                <a:solidFill>
                  <a:srgbClr val="0033CC"/>
                </a:solidFill>
                <a:latin typeface="Calibri" charset="0"/>
              </a:rPr>
              <a:t>Include dipole-dipole interaction to describe motion of domains </a:t>
            </a:r>
          </a:p>
          <a:p>
            <a:r>
              <a:rPr lang="en-US" altLang="en-US" sz="2400" b="1" dirty="0">
                <a:solidFill>
                  <a:srgbClr val="0033CC"/>
                </a:solidFill>
                <a:latin typeface="Calibri" charset="0"/>
              </a:rPr>
              <a:t> </a:t>
            </a:r>
            <a:r>
              <a:rPr lang="en-US" altLang="en-US" sz="2400" b="1" dirty="0" smtClean="0">
                <a:solidFill>
                  <a:srgbClr val="0033CC"/>
                </a:solidFill>
                <a:latin typeface="Calibri" charset="0"/>
              </a:rPr>
              <a:t>    </a:t>
            </a:r>
            <a:r>
              <a:rPr lang="en-US" altLang="en-US" sz="2400" dirty="0" smtClean="0">
                <a:latin typeface="Calibri" charset="0"/>
              </a:rPr>
              <a:t>construct approximate xc </a:t>
            </a:r>
            <a:r>
              <a:rPr lang="en-US" altLang="en-US" sz="2400" dirty="0" err="1" smtClean="0">
                <a:latin typeface="Calibri" charset="0"/>
              </a:rPr>
              <a:t>functionals</a:t>
            </a:r>
            <a:r>
              <a:rPr lang="en-US" altLang="en-US" sz="2400" dirty="0" smtClean="0">
                <a:latin typeface="Calibri" charset="0"/>
              </a:rPr>
              <a:t> which refer to the dipole </a:t>
            </a:r>
            <a:r>
              <a:rPr lang="en-US" altLang="en-US" sz="2400" dirty="0" err="1" smtClean="0">
                <a:latin typeface="Calibri" charset="0"/>
              </a:rPr>
              <a:t>int</a:t>
            </a:r>
            <a:endParaRPr lang="en-US" altLang="en-US" sz="2400" dirty="0" smtClean="0">
              <a:latin typeface="Calibri" charset="0"/>
            </a:endParaRPr>
          </a:p>
          <a:p>
            <a:endParaRPr lang="en-US" altLang="en-US" sz="2400" dirty="0" smtClean="0">
              <a:latin typeface="Calibri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b="1" dirty="0" smtClean="0">
                <a:solidFill>
                  <a:srgbClr val="0033CC"/>
                </a:solidFill>
                <a:latin typeface="Calibri" charset="0"/>
              </a:rPr>
              <a:t>Optimal-control theory to find optimized laser pulses </a:t>
            </a:r>
          </a:p>
          <a:p>
            <a:r>
              <a:rPr lang="en-US" altLang="en-US" sz="2400" dirty="0">
                <a:latin typeface="Calibri" charset="0"/>
              </a:rPr>
              <a:t> </a:t>
            </a:r>
            <a:r>
              <a:rPr lang="en-US" altLang="en-US" sz="2400" dirty="0" smtClean="0">
                <a:latin typeface="Calibri" charset="0"/>
              </a:rPr>
              <a:t>    to selectively demagnetize/</a:t>
            </a:r>
            <a:r>
              <a:rPr lang="en-US" altLang="en-US" sz="2400" dirty="0" err="1" smtClean="0">
                <a:latin typeface="Calibri" charset="0"/>
              </a:rPr>
              <a:t>remagnetize</a:t>
            </a:r>
            <a:r>
              <a:rPr lang="en-US" altLang="en-US" sz="2400" dirty="0" smtClean="0">
                <a:latin typeface="Calibri" charset="0"/>
              </a:rPr>
              <a:t>, i.e. to switch,</a:t>
            </a:r>
          </a:p>
          <a:p>
            <a:r>
              <a:rPr lang="en-US" altLang="en-US" sz="2400" dirty="0">
                <a:latin typeface="Calibri" charset="0"/>
              </a:rPr>
              <a:t> </a:t>
            </a:r>
            <a:r>
              <a:rPr lang="en-US" altLang="en-US" sz="2400" dirty="0" smtClean="0">
                <a:latin typeface="Calibri" charset="0"/>
              </a:rPr>
              <a:t>    the magnetic moment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b="1" dirty="0" smtClean="0">
                <a:solidFill>
                  <a:srgbClr val="0033CC"/>
                </a:solidFill>
                <a:latin typeface="Calibri" charset="0"/>
              </a:rPr>
              <a:t>Create </a:t>
            </a:r>
            <a:r>
              <a:rPr lang="en-US" altLang="en-US" sz="2400" b="1" dirty="0" err="1" smtClean="0">
                <a:solidFill>
                  <a:srgbClr val="0033CC"/>
                </a:solidFill>
                <a:latin typeface="Calibri" charset="0"/>
              </a:rPr>
              <a:t>Skyrmions</a:t>
            </a:r>
            <a:r>
              <a:rPr lang="en-US" altLang="en-US" sz="2400" b="1" dirty="0" smtClean="0">
                <a:solidFill>
                  <a:srgbClr val="0033CC"/>
                </a:solidFill>
                <a:latin typeface="Calibri" charset="0"/>
              </a:rPr>
              <a:t> with suitably shaped laser pulses</a:t>
            </a:r>
          </a:p>
          <a:p>
            <a:endParaRPr lang="en-US" altLang="en-US" sz="2400" b="1" dirty="0">
              <a:solidFill>
                <a:srgbClr val="0033CC"/>
              </a:solidFill>
              <a:latin typeface="Calibri" charset="0"/>
            </a:endParaRPr>
          </a:p>
          <a:p>
            <a:endParaRPr lang="en-US" altLang="en-US" sz="2400" dirty="0">
              <a:latin typeface="Calibri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 smtClean="0">
              <a:latin typeface="Calibri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rgbClr val="1F029A"/>
              </a:solidFill>
              <a:latin typeface="Calibri" charset="0"/>
            </a:endParaRPr>
          </a:p>
          <a:p>
            <a:endParaRPr lang="en-US" altLang="en-US" sz="2400" dirty="0" smtClean="0">
              <a:latin typeface="Calibri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3303182"/>
              </p:ext>
            </p:extLst>
          </p:nvPr>
        </p:nvGraphicFramePr>
        <p:xfrm>
          <a:off x="7020272" y="1567706"/>
          <a:ext cx="2079625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88" name="Equation" r:id="rId4" imgW="1066680" imgH="279360" progId="Equation.DSMT4">
                  <p:embed/>
                </p:oleObj>
              </mc:Choice>
              <mc:Fallback>
                <p:oleObj name="Equation" r:id="rId4" imgW="1066680" imgH="27936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0272" y="1567706"/>
                        <a:ext cx="2079625" cy="56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098453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371600" y="457200"/>
            <a:ext cx="6324600" cy="685800"/>
            <a:chOff x="864" y="381"/>
            <a:chExt cx="3984" cy="432"/>
          </a:xfrm>
        </p:grpSpPr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864" y="381"/>
              <a:ext cx="3984" cy="432"/>
            </a:xfrm>
            <a:prstGeom prst="rect">
              <a:avLst/>
            </a:prstGeom>
            <a:solidFill>
              <a:srgbClr val="CCFFFF"/>
            </a:solidFill>
            <a:ln w="28575">
              <a:solidFill>
                <a:srgbClr val="00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2200">
                <a:latin typeface="Times New Roman" pitchFamily="18" charset="0"/>
              </a:endParaRPr>
            </a:p>
          </p:txBody>
        </p:sp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1056" y="416"/>
              <a:ext cx="3616" cy="349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30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Electronic transport with TDDFT</a:t>
              </a:r>
              <a:endParaRPr lang="de-DE" altLang="en-US" sz="3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1143000" y="1447800"/>
            <a:ext cx="6629400" cy="1974850"/>
            <a:chOff x="720" y="1084"/>
            <a:chExt cx="4176" cy="1244"/>
          </a:xfrm>
        </p:grpSpPr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1008" y="1180"/>
              <a:ext cx="6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left lead L</a:t>
              </a:r>
              <a:endParaRPr lang="de-DE" altLang="en-US" sz="2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2602" y="1084"/>
              <a:ext cx="56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de-DE" altLang="en-US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entral region C</a:t>
              </a: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4016" y="1180"/>
              <a:ext cx="78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de-DE" altLang="en-US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ight lead R</a:t>
              </a:r>
            </a:p>
          </p:txBody>
        </p:sp>
        <p:grpSp>
          <p:nvGrpSpPr>
            <p:cNvPr id="9" name="Group 9"/>
            <p:cNvGrpSpPr>
              <a:grpSpLocks noChangeAspect="1"/>
            </p:cNvGrpSpPr>
            <p:nvPr/>
          </p:nvGrpSpPr>
          <p:grpSpPr bwMode="auto">
            <a:xfrm>
              <a:off x="720" y="1392"/>
              <a:ext cx="4176" cy="936"/>
              <a:chOff x="288" y="980"/>
              <a:chExt cx="2783" cy="624"/>
            </a:xfrm>
          </p:grpSpPr>
          <p:sp>
            <p:nvSpPr>
              <p:cNvPr id="10" name="AutoShape 10"/>
              <p:cNvSpPr>
                <a:spLocks noChangeAspect="1" noChangeArrowheads="1"/>
              </p:cNvSpPr>
              <p:nvPr/>
            </p:nvSpPr>
            <p:spPr bwMode="auto">
              <a:xfrm rot="5385818">
                <a:off x="383" y="956"/>
                <a:ext cx="508" cy="698"/>
              </a:xfrm>
              <a:prstGeom prst="flowChartDocument">
                <a:avLst/>
              </a:prstGeom>
              <a:solidFill>
                <a:srgbClr val="0000CC"/>
              </a:solidFill>
              <a:ln w="6350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2200">
                  <a:latin typeface="Times New Roman" pitchFamily="18" charset="0"/>
                </a:endParaRPr>
              </a:p>
            </p:txBody>
          </p:sp>
          <p:sp>
            <p:nvSpPr>
              <p:cNvPr id="11" name="AutoShape 11"/>
              <p:cNvSpPr>
                <a:spLocks noChangeAspect="1" noChangeArrowheads="1"/>
              </p:cNvSpPr>
              <p:nvPr/>
            </p:nvSpPr>
            <p:spPr bwMode="auto">
              <a:xfrm rot="5385818" flipH="1" flipV="1">
                <a:off x="2495" y="984"/>
                <a:ext cx="509" cy="642"/>
              </a:xfrm>
              <a:prstGeom prst="flowChartDocument">
                <a:avLst/>
              </a:prstGeom>
              <a:solidFill>
                <a:srgbClr val="0000CC"/>
              </a:solidFill>
              <a:ln w="6350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2200">
                  <a:latin typeface="Times New Roman" pitchFamily="18" charset="0"/>
                </a:endParaRPr>
              </a:p>
            </p:txBody>
          </p:sp>
          <p:grpSp>
            <p:nvGrpSpPr>
              <p:cNvPr id="12" name="Group 12"/>
              <p:cNvGrpSpPr>
                <a:grpSpLocks noChangeAspect="1"/>
              </p:cNvGrpSpPr>
              <p:nvPr/>
            </p:nvGrpSpPr>
            <p:grpSpPr bwMode="auto">
              <a:xfrm>
                <a:off x="983" y="980"/>
                <a:ext cx="1450" cy="624"/>
                <a:chOff x="1929" y="1248"/>
                <a:chExt cx="1749" cy="1059"/>
              </a:xfrm>
            </p:grpSpPr>
            <p:sp>
              <p:nvSpPr>
                <p:cNvPr id="40" name="Freeform 13"/>
                <p:cNvSpPr>
                  <a:spLocks noChangeAspect="1"/>
                </p:cNvSpPr>
                <p:nvPr/>
              </p:nvSpPr>
              <p:spPr bwMode="auto">
                <a:xfrm>
                  <a:off x="1929" y="1254"/>
                  <a:ext cx="1" cy="1053"/>
                </a:xfrm>
                <a:custGeom>
                  <a:avLst/>
                  <a:gdLst>
                    <a:gd name="T0" fmla="*/ 0 w 4"/>
                    <a:gd name="T1" fmla="*/ 0 h 3616"/>
                    <a:gd name="T2" fmla="*/ 0 w 4"/>
                    <a:gd name="T3" fmla="*/ 0 h 3616"/>
                    <a:gd name="T4" fmla="*/ 0 w 4"/>
                    <a:gd name="T5" fmla="*/ 0 h 3616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3616"/>
                    <a:gd name="T11" fmla="*/ 4 w 4"/>
                    <a:gd name="T12" fmla="*/ 3616 h 361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3616">
                      <a:moveTo>
                        <a:pt x="4" y="3616"/>
                      </a:moveTo>
                      <a:lnTo>
                        <a:pt x="0" y="818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339966"/>
                </a:solidFill>
                <a:ln w="1270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" name="Freeform 14"/>
                <p:cNvSpPr>
                  <a:spLocks noChangeAspect="1"/>
                </p:cNvSpPr>
                <p:nvPr/>
              </p:nvSpPr>
              <p:spPr bwMode="auto">
                <a:xfrm>
                  <a:off x="3671" y="1248"/>
                  <a:ext cx="7" cy="1056"/>
                </a:xfrm>
                <a:custGeom>
                  <a:avLst/>
                  <a:gdLst>
                    <a:gd name="T0" fmla="*/ 0 w 23"/>
                    <a:gd name="T1" fmla="*/ 0 h 3624"/>
                    <a:gd name="T2" fmla="*/ 0 w 23"/>
                    <a:gd name="T3" fmla="*/ 0 h 3624"/>
                    <a:gd name="T4" fmla="*/ 0 60000 65536"/>
                    <a:gd name="T5" fmla="*/ 0 60000 65536"/>
                    <a:gd name="T6" fmla="*/ 0 w 23"/>
                    <a:gd name="T7" fmla="*/ 0 h 3624"/>
                    <a:gd name="T8" fmla="*/ 23 w 23"/>
                    <a:gd name="T9" fmla="*/ 3624 h 3624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3" h="3624">
                      <a:moveTo>
                        <a:pt x="23" y="3624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339966"/>
                </a:solidFill>
                <a:ln w="1270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15"/>
              <p:cNvGrpSpPr>
                <a:grpSpLocks noChangeAspect="1"/>
              </p:cNvGrpSpPr>
              <p:nvPr/>
            </p:nvGrpSpPr>
            <p:grpSpPr bwMode="auto">
              <a:xfrm>
                <a:off x="1013" y="1082"/>
                <a:ext cx="1395" cy="450"/>
                <a:chOff x="1013" y="1082"/>
                <a:chExt cx="1395" cy="450"/>
              </a:xfrm>
            </p:grpSpPr>
            <p:sp>
              <p:nvSpPr>
                <p:cNvPr id="14" name="Line 16"/>
                <p:cNvSpPr>
                  <a:spLocks noChangeAspect="1" noChangeShapeType="1"/>
                </p:cNvSpPr>
                <p:nvPr/>
              </p:nvSpPr>
              <p:spPr bwMode="auto">
                <a:xfrm>
                  <a:off x="1273" y="1303"/>
                  <a:ext cx="213" cy="1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" name="Line 17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486" y="1100"/>
                  <a:ext cx="118" cy="203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" name="Line 1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604" y="1100"/>
                  <a:ext cx="241" cy="0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" name="Line 19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1845" y="1100"/>
                  <a:ext cx="118" cy="203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" name="Line 2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845" y="1303"/>
                  <a:ext cx="118" cy="202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" name="Line 21"/>
                <p:cNvSpPr>
                  <a:spLocks noChangeAspect="1" noChangeShapeType="1"/>
                </p:cNvSpPr>
                <p:nvPr/>
              </p:nvSpPr>
              <p:spPr bwMode="auto">
                <a:xfrm>
                  <a:off x="1604" y="1505"/>
                  <a:ext cx="241" cy="1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" name="Line 22"/>
                <p:cNvSpPr>
                  <a:spLocks noChangeAspect="1" noChangeShapeType="1"/>
                </p:cNvSpPr>
                <p:nvPr/>
              </p:nvSpPr>
              <p:spPr bwMode="auto">
                <a:xfrm>
                  <a:off x="1486" y="1303"/>
                  <a:ext cx="118" cy="202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Line 23"/>
                <p:cNvSpPr>
                  <a:spLocks noChangeAspect="1" noChangeShapeType="1"/>
                </p:cNvSpPr>
                <p:nvPr/>
              </p:nvSpPr>
              <p:spPr bwMode="auto">
                <a:xfrm>
                  <a:off x="1963" y="1303"/>
                  <a:ext cx="199" cy="1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" name="Oval 24"/>
                <p:cNvSpPr>
                  <a:spLocks noChangeAspect="1" noChangeArrowheads="1"/>
                </p:cNvSpPr>
                <p:nvPr/>
              </p:nvSpPr>
              <p:spPr bwMode="auto">
                <a:xfrm>
                  <a:off x="1207" y="1275"/>
                  <a:ext cx="79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3" name="Oval 25"/>
                <p:cNvSpPr>
                  <a:spLocks noChangeAspect="1" noChangeArrowheads="1"/>
                </p:cNvSpPr>
                <p:nvPr/>
              </p:nvSpPr>
              <p:spPr bwMode="auto">
                <a:xfrm>
                  <a:off x="2131" y="1275"/>
                  <a:ext cx="79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4" name="Oval 26"/>
                <p:cNvSpPr>
                  <a:spLocks noChangeAspect="1" noChangeArrowheads="1"/>
                </p:cNvSpPr>
                <p:nvPr/>
              </p:nvSpPr>
              <p:spPr bwMode="auto">
                <a:xfrm>
                  <a:off x="1113" y="1363"/>
                  <a:ext cx="79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5" name="Oval 27"/>
                <p:cNvSpPr>
                  <a:spLocks noChangeAspect="1" noChangeArrowheads="1"/>
                </p:cNvSpPr>
                <p:nvPr/>
              </p:nvSpPr>
              <p:spPr bwMode="auto">
                <a:xfrm>
                  <a:off x="1113" y="1275"/>
                  <a:ext cx="79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6" name="Oval 28"/>
                <p:cNvSpPr>
                  <a:spLocks noChangeAspect="1" noChangeArrowheads="1"/>
                </p:cNvSpPr>
                <p:nvPr/>
              </p:nvSpPr>
              <p:spPr bwMode="auto">
                <a:xfrm>
                  <a:off x="1113" y="1183"/>
                  <a:ext cx="79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7" name="Oval 29"/>
                <p:cNvSpPr>
                  <a:spLocks noChangeAspect="1" noChangeArrowheads="1"/>
                </p:cNvSpPr>
                <p:nvPr/>
              </p:nvSpPr>
              <p:spPr bwMode="auto">
                <a:xfrm>
                  <a:off x="2230" y="1183"/>
                  <a:ext cx="79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8" name="Oval 30"/>
                <p:cNvSpPr>
                  <a:spLocks noChangeAspect="1" noChangeArrowheads="1"/>
                </p:cNvSpPr>
                <p:nvPr/>
              </p:nvSpPr>
              <p:spPr bwMode="auto">
                <a:xfrm>
                  <a:off x="2230" y="1275"/>
                  <a:ext cx="79" cy="78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9" name="Oval 31"/>
                <p:cNvSpPr>
                  <a:spLocks noChangeAspect="1" noChangeArrowheads="1"/>
                </p:cNvSpPr>
                <p:nvPr/>
              </p:nvSpPr>
              <p:spPr bwMode="auto">
                <a:xfrm>
                  <a:off x="2230" y="1363"/>
                  <a:ext cx="79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0" name="Oval 32"/>
                <p:cNvSpPr>
                  <a:spLocks noChangeAspect="1" noChangeArrowheads="1"/>
                </p:cNvSpPr>
                <p:nvPr/>
              </p:nvSpPr>
              <p:spPr bwMode="auto">
                <a:xfrm>
                  <a:off x="1013" y="1187"/>
                  <a:ext cx="80" cy="76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1" name="Oval 33"/>
                <p:cNvSpPr>
                  <a:spLocks noChangeAspect="1" noChangeArrowheads="1"/>
                </p:cNvSpPr>
                <p:nvPr/>
              </p:nvSpPr>
              <p:spPr bwMode="auto">
                <a:xfrm>
                  <a:off x="1013" y="1280"/>
                  <a:ext cx="80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2" name="Oval 34"/>
                <p:cNvSpPr>
                  <a:spLocks noChangeAspect="1" noChangeArrowheads="1"/>
                </p:cNvSpPr>
                <p:nvPr/>
              </p:nvSpPr>
              <p:spPr bwMode="auto">
                <a:xfrm>
                  <a:off x="1013" y="1367"/>
                  <a:ext cx="80" cy="76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3" name="Oval 35"/>
                <p:cNvSpPr>
                  <a:spLocks noChangeAspect="1" noChangeArrowheads="1"/>
                </p:cNvSpPr>
                <p:nvPr/>
              </p:nvSpPr>
              <p:spPr bwMode="auto">
                <a:xfrm>
                  <a:off x="2330" y="1183"/>
                  <a:ext cx="78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4" name="Oval 36"/>
                <p:cNvSpPr>
                  <a:spLocks noChangeAspect="1" noChangeArrowheads="1"/>
                </p:cNvSpPr>
                <p:nvPr/>
              </p:nvSpPr>
              <p:spPr bwMode="auto">
                <a:xfrm>
                  <a:off x="2330" y="1275"/>
                  <a:ext cx="78" cy="78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5" name="Oval 37"/>
                <p:cNvSpPr>
                  <a:spLocks noChangeAspect="1" noChangeArrowheads="1"/>
                </p:cNvSpPr>
                <p:nvPr/>
              </p:nvSpPr>
              <p:spPr bwMode="auto">
                <a:xfrm>
                  <a:off x="2330" y="1363"/>
                  <a:ext cx="78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6" name="Oval 38"/>
                <p:cNvSpPr>
                  <a:spLocks noChangeAspect="1" noChangeArrowheads="1"/>
                </p:cNvSpPr>
                <p:nvPr/>
              </p:nvSpPr>
              <p:spPr bwMode="auto">
                <a:xfrm>
                  <a:off x="2330" y="1455"/>
                  <a:ext cx="78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7" name="Oval 39"/>
                <p:cNvSpPr>
                  <a:spLocks noChangeAspect="1" noChangeArrowheads="1"/>
                </p:cNvSpPr>
                <p:nvPr/>
              </p:nvSpPr>
              <p:spPr bwMode="auto">
                <a:xfrm>
                  <a:off x="1013" y="1096"/>
                  <a:ext cx="80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8" name="Oval 40"/>
                <p:cNvSpPr>
                  <a:spLocks noChangeAspect="1" noChangeArrowheads="1"/>
                </p:cNvSpPr>
                <p:nvPr/>
              </p:nvSpPr>
              <p:spPr bwMode="auto">
                <a:xfrm>
                  <a:off x="1013" y="1455"/>
                  <a:ext cx="80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9" name="Oval 41"/>
                <p:cNvSpPr>
                  <a:spLocks noChangeAspect="1" noChangeArrowheads="1"/>
                </p:cNvSpPr>
                <p:nvPr/>
              </p:nvSpPr>
              <p:spPr bwMode="auto">
                <a:xfrm>
                  <a:off x="2325" y="1082"/>
                  <a:ext cx="79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</p:grpSp>
        </p:grpSp>
      </p:grpSp>
      <p:sp>
        <p:nvSpPr>
          <p:cNvPr id="48" name="Oval 47"/>
          <p:cNvSpPr/>
          <p:nvPr/>
        </p:nvSpPr>
        <p:spPr>
          <a:xfrm>
            <a:off x="4114800" y="2249488"/>
            <a:ext cx="877888" cy="874712"/>
          </a:xfrm>
          <a:prstGeom prst="ellipse">
            <a:avLst/>
          </a:prstGeom>
          <a:noFill/>
          <a:ln>
            <a:solidFill>
              <a:srgbClr val="0000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Text Box 40"/>
          <p:cNvSpPr txBox="1">
            <a:spLocks noChangeArrowheads="1"/>
          </p:cNvSpPr>
          <p:nvPr/>
        </p:nvSpPr>
        <p:spPr bwMode="auto">
          <a:xfrm>
            <a:off x="898525" y="3717032"/>
            <a:ext cx="500538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GB" altLang="en-US" dirty="0"/>
              <a:t>Bias between L and R is turned on: U(t) </a:t>
            </a:r>
          </a:p>
        </p:txBody>
      </p:sp>
      <p:sp>
        <p:nvSpPr>
          <p:cNvPr id="44" name="Line 41"/>
          <p:cNvSpPr>
            <a:spLocks noChangeShapeType="1"/>
          </p:cNvSpPr>
          <p:nvPr/>
        </p:nvSpPr>
        <p:spPr bwMode="auto">
          <a:xfrm>
            <a:off x="5791200" y="3956745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Text Box 42"/>
          <p:cNvSpPr txBox="1">
            <a:spLocks noChangeArrowheads="1"/>
          </p:cNvSpPr>
          <p:nvPr/>
        </p:nvSpPr>
        <p:spPr bwMode="auto">
          <a:xfrm>
            <a:off x="6553200" y="3717032"/>
            <a:ext cx="17208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GB" altLang="en-US"/>
              <a:t>V  for large t</a:t>
            </a:r>
          </a:p>
        </p:txBody>
      </p:sp>
    </p:spTree>
    <p:extLst>
      <p:ext uri="{BB962C8B-B14F-4D97-AF65-F5344CB8AC3E}">
        <p14:creationId xmlns:p14="http://schemas.microsoft.com/office/powerpoint/2010/main" val="15999195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371600" y="457200"/>
            <a:ext cx="6324600" cy="685800"/>
            <a:chOff x="864" y="381"/>
            <a:chExt cx="3984" cy="432"/>
          </a:xfrm>
        </p:grpSpPr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864" y="381"/>
              <a:ext cx="3984" cy="432"/>
            </a:xfrm>
            <a:prstGeom prst="rect">
              <a:avLst/>
            </a:prstGeom>
            <a:solidFill>
              <a:srgbClr val="CCFFFF"/>
            </a:solidFill>
            <a:ln w="28575">
              <a:solidFill>
                <a:srgbClr val="00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2200">
                <a:latin typeface="Times New Roman" pitchFamily="18" charset="0"/>
              </a:endParaRPr>
            </a:p>
          </p:txBody>
        </p:sp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1056" y="416"/>
              <a:ext cx="3616" cy="349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30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Electronic transport with TDDFT</a:t>
              </a:r>
              <a:endParaRPr lang="de-DE" altLang="en-US" sz="3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1143000" y="1447800"/>
            <a:ext cx="6629400" cy="1974850"/>
            <a:chOff x="720" y="1084"/>
            <a:chExt cx="4176" cy="1244"/>
          </a:xfrm>
        </p:grpSpPr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1008" y="1180"/>
              <a:ext cx="6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left lead L</a:t>
              </a:r>
              <a:endParaRPr lang="de-DE" altLang="en-US" sz="2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2602" y="1084"/>
              <a:ext cx="56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de-DE" altLang="en-US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entral region C</a:t>
              </a: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4016" y="1180"/>
              <a:ext cx="78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de-DE" altLang="en-US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ight lead R</a:t>
              </a:r>
            </a:p>
          </p:txBody>
        </p:sp>
        <p:grpSp>
          <p:nvGrpSpPr>
            <p:cNvPr id="9" name="Group 9"/>
            <p:cNvGrpSpPr>
              <a:grpSpLocks noChangeAspect="1"/>
            </p:cNvGrpSpPr>
            <p:nvPr/>
          </p:nvGrpSpPr>
          <p:grpSpPr bwMode="auto">
            <a:xfrm>
              <a:off x="720" y="1392"/>
              <a:ext cx="4176" cy="936"/>
              <a:chOff x="288" y="980"/>
              <a:chExt cx="2783" cy="624"/>
            </a:xfrm>
          </p:grpSpPr>
          <p:sp>
            <p:nvSpPr>
              <p:cNvPr id="10" name="AutoShape 10"/>
              <p:cNvSpPr>
                <a:spLocks noChangeAspect="1" noChangeArrowheads="1"/>
              </p:cNvSpPr>
              <p:nvPr/>
            </p:nvSpPr>
            <p:spPr bwMode="auto">
              <a:xfrm rot="5385818">
                <a:off x="383" y="956"/>
                <a:ext cx="508" cy="698"/>
              </a:xfrm>
              <a:prstGeom prst="flowChartDocument">
                <a:avLst/>
              </a:prstGeom>
              <a:solidFill>
                <a:srgbClr val="0000CC"/>
              </a:solidFill>
              <a:ln w="6350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2200">
                  <a:latin typeface="Times New Roman" pitchFamily="18" charset="0"/>
                </a:endParaRPr>
              </a:p>
            </p:txBody>
          </p:sp>
          <p:sp>
            <p:nvSpPr>
              <p:cNvPr id="11" name="AutoShape 11"/>
              <p:cNvSpPr>
                <a:spLocks noChangeAspect="1" noChangeArrowheads="1"/>
              </p:cNvSpPr>
              <p:nvPr/>
            </p:nvSpPr>
            <p:spPr bwMode="auto">
              <a:xfrm rot="5385818" flipH="1" flipV="1">
                <a:off x="2495" y="984"/>
                <a:ext cx="509" cy="642"/>
              </a:xfrm>
              <a:prstGeom prst="flowChartDocument">
                <a:avLst/>
              </a:prstGeom>
              <a:solidFill>
                <a:srgbClr val="0000CC"/>
              </a:solidFill>
              <a:ln w="6350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2200">
                  <a:latin typeface="Times New Roman" pitchFamily="18" charset="0"/>
                </a:endParaRPr>
              </a:p>
            </p:txBody>
          </p:sp>
          <p:grpSp>
            <p:nvGrpSpPr>
              <p:cNvPr id="12" name="Group 12"/>
              <p:cNvGrpSpPr>
                <a:grpSpLocks noChangeAspect="1"/>
              </p:cNvGrpSpPr>
              <p:nvPr/>
            </p:nvGrpSpPr>
            <p:grpSpPr bwMode="auto">
              <a:xfrm>
                <a:off x="983" y="980"/>
                <a:ext cx="1450" cy="624"/>
                <a:chOff x="1929" y="1248"/>
                <a:chExt cx="1749" cy="1059"/>
              </a:xfrm>
            </p:grpSpPr>
            <p:sp>
              <p:nvSpPr>
                <p:cNvPr id="40" name="Freeform 13"/>
                <p:cNvSpPr>
                  <a:spLocks noChangeAspect="1"/>
                </p:cNvSpPr>
                <p:nvPr/>
              </p:nvSpPr>
              <p:spPr bwMode="auto">
                <a:xfrm>
                  <a:off x="1929" y="1254"/>
                  <a:ext cx="1" cy="1053"/>
                </a:xfrm>
                <a:custGeom>
                  <a:avLst/>
                  <a:gdLst>
                    <a:gd name="T0" fmla="*/ 0 w 4"/>
                    <a:gd name="T1" fmla="*/ 0 h 3616"/>
                    <a:gd name="T2" fmla="*/ 0 w 4"/>
                    <a:gd name="T3" fmla="*/ 0 h 3616"/>
                    <a:gd name="T4" fmla="*/ 0 w 4"/>
                    <a:gd name="T5" fmla="*/ 0 h 3616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3616"/>
                    <a:gd name="T11" fmla="*/ 4 w 4"/>
                    <a:gd name="T12" fmla="*/ 3616 h 361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3616">
                      <a:moveTo>
                        <a:pt x="4" y="3616"/>
                      </a:moveTo>
                      <a:lnTo>
                        <a:pt x="0" y="818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339966"/>
                </a:solidFill>
                <a:ln w="1270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" name="Freeform 14"/>
                <p:cNvSpPr>
                  <a:spLocks noChangeAspect="1"/>
                </p:cNvSpPr>
                <p:nvPr/>
              </p:nvSpPr>
              <p:spPr bwMode="auto">
                <a:xfrm>
                  <a:off x="3671" y="1248"/>
                  <a:ext cx="7" cy="1056"/>
                </a:xfrm>
                <a:custGeom>
                  <a:avLst/>
                  <a:gdLst>
                    <a:gd name="T0" fmla="*/ 0 w 23"/>
                    <a:gd name="T1" fmla="*/ 0 h 3624"/>
                    <a:gd name="T2" fmla="*/ 0 w 23"/>
                    <a:gd name="T3" fmla="*/ 0 h 3624"/>
                    <a:gd name="T4" fmla="*/ 0 60000 65536"/>
                    <a:gd name="T5" fmla="*/ 0 60000 65536"/>
                    <a:gd name="T6" fmla="*/ 0 w 23"/>
                    <a:gd name="T7" fmla="*/ 0 h 3624"/>
                    <a:gd name="T8" fmla="*/ 23 w 23"/>
                    <a:gd name="T9" fmla="*/ 3624 h 3624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3" h="3624">
                      <a:moveTo>
                        <a:pt x="23" y="3624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339966"/>
                </a:solidFill>
                <a:ln w="1270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15"/>
              <p:cNvGrpSpPr>
                <a:grpSpLocks noChangeAspect="1"/>
              </p:cNvGrpSpPr>
              <p:nvPr/>
            </p:nvGrpSpPr>
            <p:grpSpPr bwMode="auto">
              <a:xfrm>
                <a:off x="1013" y="1082"/>
                <a:ext cx="1395" cy="450"/>
                <a:chOff x="1013" y="1082"/>
                <a:chExt cx="1395" cy="450"/>
              </a:xfrm>
            </p:grpSpPr>
            <p:sp>
              <p:nvSpPr>
                <p:cNvPr id="14" name="Line 16"/>
                <p:cNvSpPr>
                  <a:spLocks noChangeAspect="1" noChangeShapeType="1"/>
                </p:cNvSpPr>
                <p:nvPr/>
              </p:nvSpPr>
              <p:spPr bwMode="auto">
                <a:xfrm>
                  <a:off x="1273" y="1303"/>
                  <a:ext cx="213" cy="1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" name="Line 17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486" y="1100"/>
                  <a:ext cx="118" cy="203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" name="Line 1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604" y="1100"/>
                  <a:ext cx="241" cy="0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" name="Line 19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1845" y="1100"/>
                  <a:ext cx="118" cy="203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" name="Line 2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845" y="1303"/>
                  <a:ext cx="118" cy="202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" name="Line 21"/>
                <p:cNvSpPr>
                  <a:spLocks noChangeAspect="1" noChangeShapeType="1"/>
                </p:cNvSpPr>
                <p:nvPr/>
              </p:nvSpPr>
              <p:spPr bwMode="auto">
                <a:xfrm>
                  <a:off x="1604" y="1505"/>
                  <a:ext cx="241" cy="1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" name="Line 22"/>
                <p:cNvSpPr>
                  <a:spLocks noChangeAspect="1" noChangeShapeType="1"/>
                </p:cNvSpPr>
                <p:nvPr/>
              </p:nvSpPr>
              <p:spPr bwMode="auto">
                <a:xfrm>
                  <a:off x="1486" y="1303"/>
                  <a:ext cx="118" cy="202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Line 23"/>
                <p:cNvSpPr>
                  <a:spLocks noChangeAspect="1" noChangeShapeType="1"/>
                </p:cNvSpPr>
                <p:nvPr/>
              </p:nvSpPr>
              <p:spPr bwMode="auto">
                <a:xfrm>
                  <a:off x="1963" y="1303"/>
                  <a:ext cx="199" cy="1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" name="Oval 24"/>
                <p:cNvSpPr>
                  <a:spLocks noChangeAspect="1" noChangeArrowheads="1"/>
                </p:cNvSpPr>
                <p:nvPr/>
              </p:nvSpPr>
              <p:spPr bwMode="auto">
                <a:xfrm>
                  <a:off x="1207" y="1275"/>
                  <a:ext cx="79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3" name="Oval 25"/>
                <p:cNvSpPr>
                  <a:spLocks noChangeAspect="1" noChangeArrowheads="1"/>
                </p:cNvSpPr>
                <p:nvPr/>
              </p:nvSpPr>
              <p:spPr bwMode="auto">
                <a:xfrm>
                  <a:off x="2131" y="1275"/>
                  <a:ext cx="79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4" name="Oval 26"/>
                <p:cNvSpPr>
                  <a:spLocks noChangeAspect="1" noChangeArrowheads="1"/>
                </p:cNvSpPr>
                <p:nvPr/>
              </p:nvSpPr>
              <p:spPr bwMode="auto">
                <a:xfrm>
                  <a:off x="1113" y="1363"/>
                  <a:ext cx="79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5" name="Oval 27"/>
                <p:cNvSpPr>
                  <a:spLocks noChangeAspect="1" noChangeArrowheads="1"/>
                </p:cNvSpPr>
                <p:nvPr/>
              </p:nvSpPr>
              <p:spPr bwMode="auto">
                <a:xfrm>
                  <a:off x="1113" y="1275"/>
                  <a:ext cx="79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6" name="Oval 28"/>
                <p:cNvSpPr>
                  <a:spLocks noChangeAspect="1" noChangeArrowheads="1"/>
                </p:cNvSpPr>
                <p:nvPr/>
              </p:nvSpPr>
              <p:spPr bwMode="auto">
                <a:xfrm>
                  <a:off x="1113" y="1183"/>
                  <a:ext cx="79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7" name="Oval 29"/>
                <p:cNvSpPr>
                  <a:spLocks noChangeAspect="1" noChangeArrowheads="1"/>
                </p:cNvSpPr>
                <p:nvPr/>
              </p:nvSpPr>
              <p:spPr bwMode="auto">
                <a:xfrm>
                  <a:off x="2230" y="1183"/>
                  <a:ext cx="79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8" name="Oval 30"/>
                <p:cNvSpPr>
                  <a:spLocks noChangeAspect="1" noChangeArrowheads="1"/>
                </p:cNvSpPr>
                <p:nvPr/>
              </p:nvSpPr>
              <p:spPr bwMode="auto">
                <a:xfrm>
                  <a:off x="2230" y="1275"/>
                  <a:ext cx="79" cy="78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9" name="Oval 31"/>
                <p:cNvSpPr>
                  <a:spLocks noChangeAspect="1" noChangeArrowheads="1"/>
                </p:cNvSpPr>
                <p:nvPr/>
              </p:nvSpPr>
              <p:spPr bwMode="auto">
                <a:xfrm>
                  <a:off x="2230" y="1363"/>
                  <a:ext cx="79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0" name="Oval 32"/>
                <p:cNvSpPr>
                  <a:spLocks noChangeAspect="1" noChangeArrowheads="1"/>
                </p:cNvSpPr>
                <p:nvPr/>
              </p:nvSpPr>
              <p:spPr bwMode="auto">
                <a:xfrm>
                  <a:off x="1013" y="1187"/>
                  <a:ext cx="80" cy="76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1" name="Oval 33"/>
                <p:cNvSpPr>
                  <a:spLocks noChangeAspect="1" noChangeArrowheads="1"/>
                </p:cNvSpPr>
                <p:nvPr/>
              </p:nvSpPr>
              <p:spPr bwMode="auto">
                <a:xfrm>
                  <a:off x="1013" y="1280"/>
                  <a:ext cx="80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2" name="Oval 34"/>
                <p:cNvSpPr>
                  <a:spLocks noChangeAspect="1" noChangeArrowheads="1"/>
                </p:cNvSpPr>
                <p:nvPr/>
              </p:nvSpPr>
              <p:spPr bwMode="auto">
                <a:xfrm>
                  <a:off x="1013" y="1367"/>
                  <a:ext cx="80" cy="76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3" name="Oval 35"/>
                <p:cNvSpPr>
                  <a:spLocks noChangeAspect="1" noChangeArrowheads="1"/>
                </p:cNvSpPr>
                <p:nvPr/>
              </p:nvSpPr>
              <p:spPr bwMode="auto">
                <a:xfrm>
                  <a:off x="2330" y="1183"/>
                  <a:ext cx="78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4" name="Oval 36"/>
                <p:cNvSpPr>
                  <a:spLocks noChangeAspect="1" noChangeArrowheads="1"/>
                </p:cNvSpPr>
                <p:nvPr/>
              </p:nvSpPr>
              <p:spPr bwMode="auto">
                <a:xfrm>
                  <a:off x="2330" y="1275"/>
                  <a:ext cx="78" cy="78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5" name="Oval 37"/>
                <p:cNvSpPr>
                  <a:spLocks noChangeAspect="1" noChangeArrowheads="1"/>
                </p:cNvSpPr>
                <p:nvPr/>
              </p:nvSpPr>
              <p:spPr bwMode="auto">
                <a:xfrm>
                  <a:off x="2330" y="1363"/>
                  <a:ext cx="78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6" name="Oval 38"/>
                <p:cNvSpPr>
                  <a:spLocks noChangeAspect="1" noChangeArrowheads="1"/>
                </p:cNvSpPr>
                <p:nvPr/>
              </p:nvSpPr>
              <p:spPr bwMode="auto">
                <a:xfrm>
                  <a:off x="2330" y="1455"/>
                  <a:ext cx="78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7" name="Oval 39"/>
                <p:cNvSpPr>
                  <a:spLocks noChangeAspect="1" noChangeArrowheads="1"/>
                </p:cNvSpPr>
                <p:nvPr/>
              </p:nvSpPr>
              <p:spPr bwMode="auto">
                <a:xfrm>
                  <a:off x="1013" y="1096"/>
                  <a:ext cx="80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8" name="Oval 40"/>
                <p:cNvSpPr>
                  <a:spLocks noChangeAspect="1" noChangeArrowheads="1"/>
                </p:cNvSpPr>
                <p:nvPr/>
              </p:nvSpPr>
              <p:spPr bwMode="auto">
                <a:xfrm>
                  <a:off x="1013" y="1455"/>
                  <a:ext cx="80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9" name="Oval 41"/>
                <p:cNvSpPr>
                  <a:spLocks noChangeAspect="1" noChangeArrowheads="1"/>
                </p:cNvSpPr>
                <p:nvPr/>
              </p:nvSpPr>
              <p:spPr bwMode="auto">
                <a:xfrm>
                  <a:off x="2325" y="1082"/>
                  <a:ext cx="79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</p:grpSp>
        </p:grpSp>
      </p:grpSp>
      <p:sp>
        <p:nvSpPr>
          <p:cNvPr id="48" name="Oval 47"/>
          <p:cNvSpPr/>
          <p:nvPr/>
        </p:nvSpPr>
        <p:spPr>
          <a:xfrm>
            <a:off x="4114800" y="2249488"/>
            <a:ext cx="877888" cy="874712"/>
          </a:xfrm>
          <a:prstGeom prst="ellipse">
            <a:avLst/>
          </a:prstGeom>
          <a:noFill/>
          <a:ln>
            <a:solidFill>
              <a:srgbClr val="0000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Text Box 40"/>
          <p:cNvSpPr txBox="1">
            <a:spLocks noChangeArrowheads="1"/>
          </p:cNvSpPr>
          <p:nvPr/>
        </p:nvSpPr>
        <p:spPr bwMode="auto">
          <a:xfrm>
            <a:off x="898525" y="3717032"/>
            <a:ext cx="500538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GB" altLang="en-US" dirty="0"/>
              <a:t>Bias between L and R is turned on: U(t) </a:t>
            </a:r>
          </a:p>
        </p:txBody>
      </p:sp>
      <p:sp>
        <p:nvSpPr>
          <p:cNvPr id="44" name="Line 41"/>
          <p:cNvSpPr>
            <a:spLocks noChangeShapeType="1"/>
          </p:cNvSpPr>
          <p:nvPr/>
        </p:nvSpPr>
        <p:spPr bwMode="auto">
          <a:xfrm>
            <a:off x="5791200" y="3956745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Text Box 42"/>
          <p:cNvSpPr txBox="1">
            <a:spLocks noChangeArrowheads="1"/>
          </p:cNvSpPr>
          <p:nvPr/>
        </p:nvSpPr>
        <p:spPr bwMode="auto">
          <a:xfrm>
            <a:off x="6553200" y="3717032"/>
            <a:ext cx="17208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GB" altLang="en-US"/>
              <a:t>V  for large t</a:t>
            </a:r>
          </a:p>
        </p:txBody>
      </p:sp>
      <p:sp>
        <p:nvSpPr>
          <p:cNvPr id="46" name="Text Box 2"/>
          <p:cNvSpPr txBox="1">
            <a:spLocks noChangeArrowheads="1"/>
          </p:cNvSpPr>
          <p:nvPr/>
        </p:nvSpPr>
        <p:spPr bwMode="auto">
          <a:xfrm>
            <a:off x="899592" y="4442336"/>
            <a:ext cx="752545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2400" u="sng" dirty="0" smtClean="0">
                <a:solidFill>
                  <a:srgbClr val="C00000"/>
                </a:solidFill>
              </a:rPr>
              <a:t>Questions:</a:t>
            </a:r>
            <a:endParaRPr lang="en-GB" altLang="en-US" sz="2400" u="sng" dirty="0">
              <a:solidFill>
                <a:srgbClr val="C00000"/>
              </a:solidFill>
            </a:endParaRPr>
          </a:p>
          <a:p>
            <a:pPr eaLnBrk="1" hangingPunct="1">
              <a:buFont typeface="Arial" charset="0"/>
              <a:buChar char="•"/>
            </a:pPr>
            <a:endParaRPr lang="en-GB" altLang="en-US" sz="2400" u="sng" dirty="0">
              <a:solidFill>
                <a:srgbClr val="C00000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GB" altLang="en-US" sz="2400" dirty="0">
                <a:solidFill>
                  <a:srgbClr val="C00000"/>
                </a:solidFill>
              </a:rPr>
              <a:t>  After switching-on, does one always reach a steady state</a:t>
            </a:r>
            <a:r>
              <a:rPr lang="en-GB" altLang="en-US" sz="2400" dirty="0" smtClean="0">
                <a:solidFill>
                  <a:srgbClr val="C00000"/>
                </a:solidFill>
              </a:rPr>
              <a:t>?</a:t>
            </a:r>
            <a:endParaRPr lang="en-GB" altLang="en-US" sz="2400" dirty="0">
              <a:solidFill>
                <a:srgbClr val="C00000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GB" altLang="en-US" sz="2400" dirty="0">
                <a:solidFill>
                  <a:srgbClr val="C00000"/>
                </a:solidFill>
              </a:rPr>
              <a:t>  Is the steady state unique?</a:t>
            </a:r>
          </a:p>
          <a:p>
            <a:pPr eaLnBrk="1" hangingPunct="1">
              <a:buFont typeface="Arial" charset="0"/>
              <a:buChar char="•"/>
            </a:pPr>
            <a:r>
              <a:rPr lang="en-GB" altLang="en-US" sz="2400" dirty="0">
                <a:solidFill>
                  <a:srgbClr val="C00000"/>
                </a:solidFill>
              </a:rPr>
              <a:t>  How to deal with time-dependent external fields?</a:t>
            </a:r>
          </a:p>
        </p:txBody>
      </p:sp>
    </p:spTree>
    <p:extLst>
      <p:ext uri="{BB962C8B-B14F-4D97-AF65-F5344CB8AC3E}">
        <p14:creationId xmlns:p14="http://schemas.microsoft.com/office/powerpoint/2010/main" val="19826000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371600" y="457200"/>
            <a:ext cx="6324600" cy="685800"/>
            <a:chOff x="864" y="381"/>
            <a:chExt cx="3984" cy="432"/>
          </a:xfrm>
        </p:grpSpPr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864" y="381"/>
              <a:ext cx="3984" cy="432"/>
            </a:xfrm>
            <a:prstGeom prst="rect">
              <a:avLst/>
            </a:prstGeom>
            <a:solidFill>
              <a:srgbClr val="CCFFFF"/>
            </a:solidFill>
            <a:ln w="28575">
              <a:solidFill>
                <a:srgbClr val="00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en-US" sz="2200">
                <a:latin typeface="Times New Roman" pitchFamily="18" charset="0"/>
              </a:endParaRPr>
            </a:p>
          </p:txBody>
        </p:sp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1056" y="416"/>
              <a:ext cx="3616" cy="349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30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Electronic transport with TDDFT</a:t>
              </a:r>
              <a:endParaRPr lang="de-DE" altLang="en-US" sz="3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1143000" y="1447800"/>
            <a:ext cx="6629400" cy="1974850"/>
            <a:chOff x="720" y="1084"/>
            <a:chExt cx="4176" cy="1244"/>
          </a:xfrm>
        </p:grpSpPr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1008" y="1180"/>
              <a:ext cx="6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left lead L</a:t>
              </a:r>
              <a:endParaRPr lang="de-DE" altLang="en-US" sz="2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2602" y="1084"/>
              <a:ext cx="56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de-DE" altLang="en-US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entral region C</a:t>
              </a: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4016" y="1180"/>
              <a:ext cx="78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de-DE" altLang="en-US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ight lead R</a:t>
              </a:r>
            </a:p>
          </p:txBody>
        </p:sp>
        <p:grpSp>
          <p:nvGrpSpPr>
            <p:cNvPr id="9" name="Group 9"/>
            <p:cNvGrpSpPr>
              <a:grpSpLocks noChangeAspect="1"/>
            </p:cNvGrpSpPr>
            <p:nvPr/>
          </p:nvGrpSpPr>
          <p:grpSpPr bwMode="auto">
            <a:xfrm>
              <a:off x="720" y="1392"/>
              <a:ext cx="4176" cy="936"/>
              <a:chOff x="288" y="980"/>
              <a:chExt cx="2783" cy="624"/>
            </a:xfrm>
          </p:grpSpPr>
          <p:sp>
            <p:nvSpPr>
              <p:cNvPr id="10" name="AutoShape 10"/>
              <p:cNvSpPr>
                <a:spLocks noChangeAspect="1" noChangeArrowheads="1"/>
              </p:cNvSpPr>
              <p:nvPr/>
            </p:nvSpPr>
            <p:spPr bwMode="auto">
              <a:xfrm rot="5385818">
                <a:off x="383" y="956"/>
                <a:ext cx="508" cy="698"/>
              </a:xfrm>
              <a:prstGeom prst="flowChartDocument">
                <a:avLst/>
              </a:prstGeom>
              <a:solidFill>
                <a:srgbClr val="0000CC"/>
              </a:solidFill>
              <a:ln w="6350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2200">
                  <a:latin typeface="Times New Roman" pitchFamily="18" charset="0"/>
                </a:endParaRPr>
              </a:p>
            </p:txBody>
          </p:sp>
          <p:sp>
            <p:nvSpPr>
              <p:cNvPr id="11" name="AutoShape 11"/>
              <p:cNvSpPr>
                <a:spLocks noChangeAspect="1" noChangeArrowheads="1"/>
              </p:cNvSpPr>
              <p:nvPr/>
            </p:nvSpPr>
            <p:spPr bwMode="auto">
              <a:xfrm rot="5385818" flipH="1" flipV="1">
                <a:off x="2495" y="984"/>
                <a:ext cx="509" cy="642"/>
              </a:xfrm>
              <a:prstGeom prst="flowChartDocument">
                <a:avLst/>
              </a:prstGeom>
              <a:solidFill>
                <a:srgbClr val="0000CC"/>
              </a:solidFill>
              <a:ln w="6350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2200">
                  <a:latin typeface="Times New Roman" pitchFamily="18" charset="0"/>
                </a:endParaRPr>
              </a:p>
            </p:txBody>
          </p:sp>
          <p:grpSp>
            <p:nvGrpSpPr>
              <p:cNvPr id="12" name="Group 12"/>
              <p:cNvGrpSpPr>
                <a:grpSpLocks noChangeAspect="1"/>
              </p:cNvGrpSpPr>
              <p:nvPr/>
            </p:nvGrpSpPr>
            <p:grpSpPr bwMode="auto">
              <a:xfrm>
                <a:off x="983" y="980"/>
                <a:ext cx="1450" cy="624"/>
                <a:chOff x="1929" y="1248"/>
                <a:chExt cx="1749" cy="1059"/>
              </a:xfrm>
            </p:grpSpPr>
            <p:sp>
              <p:nvSpPr>
                <p:cNvPr id="40" name="Freeform 13"/>
                <p:cNvSpPr>
                  <a:spLocks noChangeAspect="1"/>
                </p:cNvSpPr>
                <p:nvPr/>
              </p:nvSpPr>
              <p:spPr bwMode="auto">
                <a:xfrm>
                  <a:off x="1929" y="1254"/>
                  <a:ext cx="1" cy="1053"/>
                </a:xfrm>
                <a:custGeom>
                  <a:avLst/>
                  <a:gdLst>
                    <a:gd name="T0" fmla="*/ 0 w 4"/>
                    <a:gd name="T1" fmla="*/ 0 h 3616"/>
                    <a:gd name="T2" fmla="*/ 0 w 4"/>
                    <a:gd name="T3" fmla="*/ 0 h 3616"/>
                    <a:gd name="T4" fmla="*/ 0 w 4"/>
                    <a:gd name="T5" fmla="*/ 0 h 3616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3616"/>
                    <a:gd name="T11" fmla="*/ 4 w 4"/>
                    <a:gd name="T12" fmla="*/ 3616 h 361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3616">
                      <a:moveTo>
                        <a:pt x="4" y="3616"/>
                      </a:moveTo>
                      <a:lnTo>
                        <a:pt x="0" y="818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339966"/>
                </a:solidFill>
                <a:ln w="1270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" name="Freeform 14"/>
                <p:cNvSpPr>
                  <a:spLocks noChangeAspect="1"/>
                </p:cNvSpPr>
                <p:nvPr/>
              </p:nvSpPr>
              <p:spPr bwMode="auto">
                <a:xfrm>
                  <a:off x="3671" y="1248"/>
                  <a:ext cx="7" cy="1056"/>
                </a:xfrm>
                <a:custGeom>
                  <a:avLst/>
                  <a:gdLst>
                    <a:gd name="T0" fmla="*/ 0 w 23"/>
                    <a:gd name="T1" fmla="*/ 0 h 3624"/>
                    <a:gd name="T2" fmla="*/ 0 w 23"/>
                    <a:gd name="T3" fmla="*/ 0 h 3624"/>
                    <a:gd name="T4" fmla="*/ 0 60000 65536"/>
                    <a:gd name="T5" fmla="*/ 0 60000 65536"/>
                    <a:gd name="T6" fmla="*/ 0 w 23"/>
                    <a:gd name="T7" fmla="*/ 0 h 3624"/>
                    <a:gd name="T8" fmla="*/ 23 w 23"/>
                    <a:gd name="T9" fmla="*/ 3624 h 3624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3" h="3624">
                      <a:moveTo>
                        <a:pt x="23" y="3624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339966"/>
                </a:solidFill>
                <a:ln w="1270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15"/>
              <p:cNvGrpSpPr>
                <a:grpSpLocks noChangeAspect="1"/>
              </p:cNvGrpSpPr>
              <p:nvPr/>
            </p:nvGrpSpPr>
            <p:grpSpPr bwMode="auto">
              <a:xfrm>
                <a:off x="1013" y="1082"/>
                <a:ext cx="1395" cy="450"/>
                <a:chOff x="1013" y="1082"/>
                <a:chExt cx="1395" cy="450"/>
              </a:xfrm>
            </p:grpSpPr>
            <p:sp>
              <p:nvSpPr>
                <p:cNvPr id="14" name="Line 16"/>
                <p:cNvSpPr>
                  <a:spLocks noChangeAspect="1" noChangeShapeType="1"/>
                </p:cNvSpPr>
                <p:nvPr/>
              </p:nvSpPr>
              <p:spPr bwMode="auto">
                <a:xfrm>
                  <a:off x="1273" y="1303"/>
                  <a:ext cx="213" cy="1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" name="Line 17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486" y="1100"/>
                  <a:ext cx="118" cy="203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" name="Line 1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604" y="1100"/>
                  <a:ext cx="241" cy="0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" name="Line 19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1845" y="1100"/>
                  <a:ext cx="118" cy="203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" name="Line 2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845" y="1303"/>
                  <a:ext cx="118" cy="202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" name="Line 21"/>
                <p:cNvSpPr>
                  <a:spLocks noChangeAspect="1" noChangeShapeType="1"/>
                </p:cNvSpPr>
                <p:nvPr/>
              </p:nvSpPr>
              <p:spPr bwMode="auto">
                <a:xfrm>
                  <a:off x="1604" y="1505"/>
                  <a:ext cx="241" cy="1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" name="Line 22"/>
                <p:cNvSpPr>
                  <a:spLocks noChangeAspect="1" noChangeShapeType="1"/>
                </p:cNvSpPr>
                <p:nvPr/>
              </p:nvSpPr>
              <p:spPr bwMode="auto">
                <a:xfrm>
                  <a:off x="1486" y="1303"/>
                  <a:ext cx="118" cy="202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Line 23"/>
                <p:cNvSpPr>
                  <a:spLocks noChangeAspect="1" noChangeShapeType="1"/>
                </p:cNvSpPr>
                <p:nvPr/>
              </p:nvSpPr>
              <p:spPr bwMode="auto">
                <a:xfrm>
                  <a:off x="1963" y="1303"/>
                  <a:ext cx="199" cy="1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" name="Oval 24"/>
                <p:cNvSpPr>
                  <a:spLocks noChangeAspect="1" noChangeArrowheads="1"/>
                </p:cNvSpPr>
                <p:nvPr/>
              </p:nvSpPr>
              <p:spPr bwMode="auto">
                <a:xfrm>
                  <a:off x="1207" y="1275"/>
                  <a:ext cx="79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3" name="Oval 25"/>
                <p:cNvSpPr>
                  <a:spLocks noChangeAspect="1" noChangeArrowheads="1"/>
                </p:cNvSpPr>
                <p:nvPr/>
              </p:nvSpPr>
              <p:spPr bwMode="auto">
                <a:xfrm>
                  <a:off x="2131" y="1275"/>
                  <a:ext cx="79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4" name="Oval 26"/>
                <p:cNvSpPr>
                  <a:spLocks noChangeAspect="1" noChangeArrowheads="1"/>
                </p:cNvSpPr>
                <p:nvPr/>
              </p:nvSpPr>
              <p:spPr bwMode="auto">
                <a:xfrm>
                  <a:off x="1113" y="1363"/>
                  <a:ext cx="79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5" name="Oval 27"/>
                <p:cNvSpPr>
                  <a:spLocks noChangeAspect="1" noChangeArrowheads="1"/>
                </p:cNvSpPr>
                <p:nvPr/>
              </p:nvSpPr>
              <p:spPr bwMode="auto">
                <a:xfrm>
                  <a:off x="1113" y="1275"/>
                  <a:ext cx="79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6" name="Oval 28"/>
                <p:cNvSpPr>
                  <a:spLocks noChangeAspect="1" noChangeArrowheads="1"/>
                </p:cNvSpPr>
                <p:nvPr/>
              </p:nvSpPr>
              <p:spPr bwMode="auto">
                <a:xfrm>
                  <a:off x="1113" y="1183"/>
                  <a:ext cx="79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7" name="Oval 29"/>
                <p:cNvSpPr>
                  <a:spLocks noChangeAspect="1" noChangeArrowheads="1"/>
                </p:cNvSpPr>
                <p:nvPr/>
              </p:nvSpPr>
              <p:spPr bwMode="auto">
                <a:xfrm>
                  <a:off x="2230" y="1183"/>
                  <a:ext cx="79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8" name="Oval 30"/>
                <p:cNvSpPr>
                  <a:spLocks noChangeAspect="1" noChangeArrowheads="1"/>
                </p:cNvSpPr>
                <p:nvPr/>
              </p:nvSpPr>
              <p:spPr bwMode="auto">
                <a:xfrm>
                  <a:off x="2230" y="1275"/>
                  <a:ext cx="79" cy="78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9" name="Oval 31"/>
                <p:cNvSpPr>
                  <a:spLocks noChangeAspect="1" noChangeArrowheads="1"/>
                </p:cNvSpPr>
                <p:nvPr/>
              </p:nvSpPr>
              <p:spPr bwMode="auto">
                <a:xfrm>
                  <a:off x="2230" y="1363"/>
                  <a:ext cx="79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0" name="Oval 32"/>
                <p:cNvSpPr>
                  <a:spLocks noChangeAspect="1" noChangeArrowheads="1"/>
                </p:cNvSpPr>
                <p:nvPr/>
              </p:nvSpPr>
              <p:spPr bwMode="auto">
                <a:xfrm>
                  <a:off x="1013" y="1187"/>
                  <a:ext cx="80" cy="76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1" name="Oval 33"/>
                <p:cNvSpPr>
                  <a:spLocks noChangeAspect="1" noChangeArrowheads="1"/>
                </p:cNvSpPr>
                <p:nvPr/>
              </p:nvSpPr>
              <p:spPr bwMode="auto">
                <a:xfrm>
                  <a:off x="1013" y="1280"/>
                  <a:ext cx="80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2" name="Oval 34"/>
                <p:cNvSpPr>
                  <a:spLocks noChangeAspect="1" noChangeArrowheads="1"/>
                </p:cNvSpPr>
                <p:nvPr/>
              </p:nvSpPr>
              <p:spPr bwMode="auto">
                <a:xfrm>
                  <a:off x="1013" y="1367"/>
                  <a:ext cx="80" cy="76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3" name="Oval 35"/>
                <p:cNvSpPr>
                  <a:spLocks noChangeAspect="1" noChangeArrowheads="1"/>
                </p:cNvSpPr>
                <p:nvPr/>
              </p:nvSpPr>
              <p:spPr bwMode="auto">
                <a:xfrm>
                  <a:off x="2330" y="1183"/>
                  <a:ext cx="78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4" name="Oval 36"/>
                <p:cNvSpPr>
                  <a:spLocks noChangeAspect="1" noChangeArrowheads="1"/>
                </p:cNvSpPr>
                <p:nvPr/>
              </p:nvSpPr>
              <p:spPr bwMode="auto">
                <a:xfrm>
                  <a:off x="2330" y="1275"/>
                  <a:ext cx="78" cy="78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5" name="Oval 37"/>
                <p:cNvSpPr>
                  <a:spLocks noChangeAspect="1" noChangeArrowheads="1"/>
                </p:cNvSpPr>
                <p:nvPr/>
              </p:nvSpPr>
              <p:spPr bwMode="auto">
                <a:xfrm>
                  <a:off x="2330" y="1363"/>
                  <a:ext cx="78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6" name="Oval 38"/>
                <p:cNvSpPr>
                  <a:spLocks noChangeAspect="1" noChangeArrowheads="1"/>
                </p:cNvSpPr>
                <p:nvPr/>
              </p:nvSpPr>
              <p:spPr bwMode="auto">
                <a:xfrm>
                  <a:off x="2330" y="1455"/>
                  <a:ext cx="78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7" name="Oval 39"/>
                <p:cNvSpPr>
                  <a:spLocks noChangeAspect="1" noChangeArrowheads="1"/>
                </p:cNvSpPr>
                <p:nvPr/>
              </p:nvSpPr>
              <p:spPr bwMode="auto">
                <a:xfrm>
                  <a:off x="1013" y="1096"/>
                  <a:ext cx="80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8" name="Oval 40"/>
                <p:cNvSpPr>
                  <a:spLocks noChangeAspect="1" noChangeArrowheads="1"/>
                </p:cNvSpPr>
                <p:nvPr/>
              </p:nvSpPr>
              <p:spPr bwMode="auto">
                <a:xfrm>
                  <a:off x="1013" y="1455"/>
                  <a:ext cx="80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9" name="Oval 41"/>
                <p:cNvSpPr>
                  <a:spLocks noChangeAspect="1" noChangeArrowheads="1"/>
                </p:cNvSpPr>
                <p:nvPr/>
              </p:nvSpPr>
              <p:spPr bwMode="auto">
                <a:xfrm>
                  <a:off x="2325" y="1082"/>
                  <a:ext cx="79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</p:grpSp>
        </p:grpSp>
      </p:grpSp>
      <p:sp>
        <p:nvSpPr>
          <p:cNvPr id="42" name="Text Box 42"/>
          <p:cNvSpPr txBox="1">
            <a:spLocks noChangeArrowheads="1"/>
          </p:cNvSpPr>
          <p:nvPr/>
        </p:nvSpPr>
        <p:spPr bwMode="auto">
          <a:xfrm>
            <a:off x="685800" y="3886200"/>
            <a:ext cx="2055813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200" b="1" u="sng">
                <a:latin typeface="Times New Roman" pitchFamily="18" charset="0"/>
                <a:cs typeface="Times New Roman" pitchFamily="18" charset="0"/>
              </a:rPr>
              <a:t>TDKS equation</a:t>
            </a:r>
          </a:p>
        </p:txBody>
      </p:sp>
      <p:sp>
        <p:nvSpPr>
          <p:cNvPr id="43" name="Text Box 43"/>
          <p:cNvSpPr txBox="1">
            <a:spLocks noChangeArrowheads="1"/>
          </p:cNvSpPr>
          <p:nvPr/>
        </p:nvSpPr>
        <p:spPr bwMode="auto">
          <a:xfrm>
            <a:off x="2763838" y="3886200"/>
            <a:ext cx="47037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200">
                <a:solidFill>
                  <a:srgbClr val="006600"/>
                </a:solidFill>
                <a:latin typeface="Times New Roman" pitchFamily="18" charset="0"/>
              </a:rPr>
              <a:t>(E. Runge, EKUG, PRL </a:t>
            </a:r>
            <a:r>
              <a:rPr lang="en-GB" altLang="en-US" sz="2200" b="1">
                <a:solidFill>
                  <a:srgbClr val="006600"/>
                </a:solidFill>
                <a:latin typeface="Times New Roman" pitchFamily="18" charset="0"/>
              </a:rPr>
              <a:t>52</a:t>
            </a:r>
            <a:r>
              <a:rPr lang="en-GB" altLang="en-US" sz="2200">
                <a:solidFill>
                  <a:srgbClr val="006600"/>
                </a:solidFill>
                <a:latin typeface="Times New Roman" pitchFamily="18" charset="0"/>
              </a:rPr>
              <a:t>, 997 (1984)</a:t>
            </a:r>
            <a:r>
              <a:rPr lang="en-GB" altLang="en-US" sz="2200">
                <a:latin typeface="Times New Roman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200">
              <a:latin typeface="Times New Roman" pitchFamily="18" charset="0"/>
            </a:endParaRPr>
          </a:p>
        </p:txBody>
      </p:sp>
      <p:grpSp>
        <p:nvGrpSpPr>
          <p:cNvPr id="44" name="Group 44"/>
          <p:cNvGrpSpPr>
            <a:grpSpLocks/>
          </p:cNvGrpSpPr>
          <p:nvPr/>
        </p:nvGrpSpPr>
        <p:grpSpPr bwMode="auto">
          <a:xfrm>
            <a:off x="1066800" y="5518150"/>
            <a:ext cx="7835900" cy="1035050"/>
            <a:chOff x="672" y="3504"/>
            <a:chExt cx="4936" cy="652"/>
          </a:xfrm>
        </p:grpSpPr>
        <p:graphicFrame>
          <p:nvGraphicFramePr>
            <p:cNvPr id="45" name="Object 45"/>
            <p:cNvGraphicFramePr>
              <a:graphicFrameLocks noChangeAspect="1"/>
            </p:cNvGraphicFramePr>
            <p:nvPr/>
          </p:nvGraphicFramePr>
          <p:xfrm>
            <a:off x="672" y="3504"/>
            <a:ext cx="3401" cy="6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9986" name="Equation" r:id="rId3" imgW="2794000" imgH="533400" progId="Equation.3">
                    <p:embed/>
                  </p:oleObj>
                </mc:Choice>
                <mc:Fallback>
                  <p:oleObj name="Equation" r:id="rId3" imgW="2794000" imgH="533400" progId="Equation.3">
                    <p:embed/>
                    <p:pic>
                      <p:nvPicPr>
                        <p:cNvPr id="45" name="Object 4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2" y="3504"/>
                          <a:ext cx="3401" cy="6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6" name="Text Box 46"/>
            <p:cNvSpPr txBox="1">
              <a:spLocks noChangeArrowheads="1"/>
            </p:cNvSpPr>
            <p:nvPr/>
          </p:nvSpPr>
          <p:spPr bwMode="auto">
            <a:xfrm>
              <a:off x="3888" y="3609"/>
              <a:ext cx="172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800"/>
                <a:t>v</a:t>
              </a:r>
              <a:r>
                <a:rPr lang="en-US" altLang="en-US" sz="2800" baseline="-25000"/>
                <a:t>xc</a:t>
              </a:r>
              <a:r>
                <a:rPr lang="en-US" altLang="en-US" sz="2800"/>
                <a:t>[</a:t>
              </a:r>
              <a:r>
                <a:rPr lang="en-US" altLang="en-US" sz="2800">
                  <a:sym typeface="Symbol" pitchFamily="18" charset="2"/>
                </a:rPr>
                <a:t> (r’t’)](r t)</a:t>
              </a:r>
              <a:endParaRPr lang="en-US" altLang="en-US" sz="2800"/>
            </a:p>
          </p:txBody>
        </p:sp>
      </p:grpSp>
      <p:graphicFrame>
        <p:nvGraphicFramePr>
          <p:cNvPr id="47" name="Object 47"/>
          <p:cNvGraphicFramePr>
            <a:graphicFrameLocks noChangeAspect="1"/>
          </p:cNvGraphicFramePr>
          <p:nvPr/>
        </p:nvGraphicFramePr>
        <p:xfrm>
          <a:off x="1073150" y="4465638"/>
          <a:ext cx="5876925" cy="1020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987" name="Equation" r:id="rId5" imgW="3086100" imgH="533400" progId="Equation.3">
                  <p:embed/>
                </p:oleObj>
              </mc:Choice>
              <mc:Fallback>
                <p:oleObj name="Equation" r:id="rId5" imgW="3086100" imgH="533400" progId="Equation.3">
                  <p:embed/>
                  <p:pic>
                    <p:nvPicPr>
                      <p:cNvPr id="47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3150" y="4465638"/>
                        <a:ext cx="5876925" cy="1020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Oval 47"/>
          <p:cNvSpPr/>
          <p:nvPr/>
        </p:nvSpPr>
        <p:spPr>
          <a:xfrm>
            <a:off x="4114800" y="2249488"/>
            <a:ext cx="877888" cy="874712"/>
          </a:xfrm>
          <a:prstGeom prst="ellipse">
            <a:avLst/>
          </a:prstGeom>
          <a:noFill/>
          <a:ln>
            <a:solidFill>
              <a:srgbClr val="0000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20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685800" y="4535488"/>
          <a:ext cx="7516813" cy="178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10" name="Equation" r:id="rId3" imgW="2984500" imgH="711200" progId="Equation.3">
                  <p:embed/>
                </p:oleObj>
              </mc:Choice>
              <mc:Fallback>
                <p:oleObj name="Equation" r:id="rId3" imgW="2984500" imgH="711200" progId="Equation.3">
                  <p:embed/>
                  <p:pic>
                    <p:nvPicPr>
                      <p:cNvPr id="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4535488"/>
                        <a:ext cx="7516813" cy="1789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143000" y="1447800"/>
            <a:ext cx="6629400" cy="1974850"/>
            <a:chOff x="720" y="1084"/>
            <a:chExt cx="4176" cy="1244"/>
          </a:xfrm>
        </p:grpSpPr>
        <p:sp>
          <p:nvSpPr>
            <p:cNvPr id="4" name="Text Box 7"/>
            <p:cNvSpPr txBox="1">
              <a:spLocks noChangeArrowheads="1"/>
            </p:cNvSpPr>
            <p:nvPr/>
          </p:nvSpPr>
          <p:spPr bwMode="auto">
            <a:xfrm>
              <a:off x="1008" y="1180"/>
              <a:ext cx="6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left lead L</a:t>
              </a:r>
              <a:endParaRPr lang="de-DE" altLang="en-US" sz="2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Text Box 8"/>
            <p:cNvSpPr txBox="1">
              <a:spLocks noChangeArrowheads="1"/>
            </p:cNvSpPr>
            <p:nvPr/>
          </p:nvSpPr>
          <p:spPr bwMode="auto">
            <a:xfrm>
              <a:off x="2602" y="1084"/>
              <a:ext cx="56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de-DE" altLang="en-US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entral region C</a:t>
              </a:r>
            </a:p>
          </p:txBody>
        </p:sp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4016" y="1180"/>
              <a:ext cx="78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de-DE" altLang="en-US" sz="2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ight lead R</a:t>
              </a:r>
            </a:p>
          </p:txBody>
        </p:sp>
        <p:grpSp>
          <p:nvGrpSpPr>
            <p:cNvPr id="7" name="Group 10"/>
            <p:cNvGrpSpPr>
              <a:grpSpLocks noChangeAspect="1"/>
            </p:cNvGrpSpPr>
            <p:nvPr/>
          </p:nvGrpSpPr>
          <p:grpSpPr bwMode="auto">
            <a:xfrm>
              <a:off x="720" y="1392"/>
              <a:ext cx="4176" cy="936"/>
              <a:chOff x="288" y="980"/>
              <a:chExt cx="2783" cy="624"/>
            </a:xfrm>
          </p:grpSpPr>
          <p:sp>
            <p:nvSpPr>
              <p:cNvPr id="8" name="AutoShape 11"/>
              <p:cNvSpPr>
                <a:spLocks noChangeAspect="1" noChangeArrowheads="1"/>
              </p:cNvSpPr>
              <p:nvPr/>
            </p:nvSpPr>
            <p:spPr bwMode="auto">
              <a:xfrm rot="5385818">
                <a:off x="383" y="956"/>
                <a:ext cx="508" cy="698"/>
              </a:xfrm>
              <a:prstGeom prst="flowChartDocument">
                <a:avLst/>
              </a:prstGeom>
              <a:solidFill>
                <a:srgbClr val="0000CC"/>
              </a:solidFill>
              <a:ln w="6350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2200">
                  <a:latin typeface="Times New Roman" pitchFamily="18" charset="0"/>
                </a:endParaRPr>
              </a:p>
            </p:txBody>
          </p:sp>
          <p:sp>
            <p:nvSpPr>
              <p:cNvPr id="9" name="AutoShape 12"/>
              <p:cNvSpPr>
                <a:spLocks noChangeAspect="1" noChangeArrowheads="1"/>
              </p:cNvSpPr>
              <p:nvPr/>
            </p:nvSpPr>
            <p:spPr bwMode="auto">
              <a:xfrm rot="5385818" flipH="1" flipV="1">
                <a:off x="2495" y="984"/>
                <a:ext cx="509" cy="642"/>
              </a:xfrm>
              <a:prstGeom prst="flowChartDocument">
                <a:avLst/>
              </a:prstGeom>
              <a:solidFill>
                <a:srgbClr val="0000CC"/>
              </a:solidFill>
              <a:ln w="6350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en-US" sz="2200">
                  <a:latin typeface="Times New Roman" pitchFamily="18" charset="0"/>
                </a:endParaRPr>
              </a:p>
            </p:txBody>
          </p:sp>
          <p:grpSp>
            <p:nvGrpSpPr>
              <p:cNvPr id="10" name="Group 13"/>
              <p:cNvGrpSpPr>
                <a:grpSpLocks noChangeAspect="1"/>
              </p:cNvGrpSpPr>
              <p:nvPr/>
            </p:nvGrpSpPr>
            <p:grpSpPr bwMode="auto">
              <a:xfrm>
                <a:off x="983" y="980"/>
                <a:ext cx="1450" cy="624"/>
                <a:chOff x="1929" y="1248"/>
                <a:chExt cx="1749" cy="1059"/>
              </a:xfrm>
            </p:grpSpPr>
            <p:sp>
              <p:nvSpPr>
                <p:cNvPr id="38" name="Freeform 14"/>
                <p:cNvSpPr>
                  <a:spLocks noChangeAspect="1"/>
                </p:cNvSpPr>
                <p:nvPr/>
              </p:nvSpPr>
              <p:spPr bwMode="auto">
                <a:xfrm>
                  <a:off x="1929" y="1254"/>
                  <a:ext cx="1" cy="1053"/>
                </a:xfrm>
                <a:custGeom>
                  <a:avLst/>
                  <a:gdLst>
                    <a:gd name="T0" fmla="*/ 0 w 4"/>
                    <a:gd name="T1" fmla="*/ 0 h 3616"/>
                    <a:gd name="T2" fmla="*/ 0 w 4"/>
                    <a:gd name="T3" fmla="*/ 0 h 3616"/>
                    <a:gd name="T4" fmla="*/ 0 w 4"/>
                    <a:gd name="T5" fmla="*/ 0 h 3616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3616"/>
                    <a:gd name="T11" fmla="*/ 4 w 4"/>
                    <a:gd name="T12" fmla="*/ 3616 h 361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3616">
                      <a:moveTo>
                        <a:pt x="4" y="3616"/>
                      </a:moveTo>
                      <a:lnTo>
                        <a:pt x="0" y="818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339966"/>
                </a:solidFill>
                <a:ln w="1270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" name="Freeform 15"/>
                <p:cNvSpPr>
                  <a:spLocks noChangeAspect="1"/>
                </p:cNvSpPr>
                <p:nvPr/>
              </p:nvSpPr>
              <p:spPr bwMode="auto">
                <a:xfrm>
                  <a:off x="3671" y="1248"/>
                  <a:ext cx="7" cy="1056"/>
                </a:xfrm>
                <a:custGeom>
                  <a:avLst/>
                  <a:gdLst>
                    <a:gd name="T0" fmla="*/ 0 w 23"/>
                    <a:gd name="T1" fmla="*/ 0 h 3624"/>
                    <a:gd name="T2" fmla="*/ 0 w 23"/>
                    <a:gd name="T3" fmla="*/ 0 h 3624"/>
                    <a:gd name="T4" fmla="*/ 0 60000 65536"/>
                    <a:gd name="T5" fmla="*/ 0 60000 65536"/>
                    <a:gd name="T6" fmla="*/ 0 w 23"/>
                    <a:gd name="T7" fmla="*/ 0 h 3624"/>
                    <a:gd name="T8" fmla="*/ 23 w 23"/>
                    <a:gd name="T9" fmla="*/ 3624 h 3624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3" h="3624">
                      <a:moveTo>
                        <a:pt x="23" y="3624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rgbClr val="339966"/>
                </a:solidFill>
                <a:ln w="1270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16"/>
              <p:cNvGrpSpPr>
                <a:grpSpLocks noChangeAspect="1"/>
              </p:cNvGrpSpPr>
              <p:nvPr/>
            </p:nvGrpSpPr>
            <p:grpSpPr bwMode="auto">
              <a:xfrm>
                <a:off x="1013" y="1082"/>
                <a:ext cx="1395" cy="450"/>
                <a:chOff x="1013" y="1082"/>
                <a:chExt cx="1395" cy="450"/>
              </a:xfrm>
            </p:grpSpPr>
            <p:sp>
              <p:nvSpPr>
                <p:cNvPr id="12" name="Line 17"/>
                <p:cNvSpPr>
                  <a:spLocks noChangeAspect="1" noChangeShapeType="1"/>
                </p:cNvSpPr>
                <p:nvPr/>
              </p:nvSpPr>
              <p:spPr bwMode="auto">
                <a:xfrm>
                  <a:off x="1273" y="1303"/>
                  <a:ext cx="213" cy="1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" name="Line 1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486" y="1100"/>
                  <a:ext cx="118" cy="203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" name="Line 19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604" y="1100"/>
                  <a:ext cx="241" cy="0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" name="Line 20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1845" y="1100"/>
                  <a:ext cx="118" cy="203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" name="Line 2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845" y="1303"/>
                  <a:ext cx="118" cy="202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" name="Line 22"/>
                <p:cNvSpPr>
                  <a:spLocks noChangeAspect="1" noChangeShapeType="1"/>
                </p:cNvSpPr>
                <p:nvPr/>
              </p:nvSpPr>
              <p:spPr bwMode="auto">
                <a:xfrm>
                  <a:off x="1604" y="1505"/>
                  <a:ext cx="241" cy="1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" name="Line 23"/>
                <p:cNvSpPr>
                  <a:spLocks noChangeAspect="1" noChangeShapeType="1"/>
                </p:cNvSpPr>
                <p:nvPr/>
              </p:nvSpPr>
              <p:spPr bwMode="auto">
                <a:xfrm>
                  <a:off x="1486" y="1303"/>
                  <a:ext cx="118" cy="202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" name="Line 24"/>
                <p:cNvSpPr>
                  <a:spLocks noChangeAspect="1" noChangeShapeType="1"/>
                </p:cNvSpPr>
                <p:nvPr/>
              </p:nvSpPr>
              <p:spPr bwMode="auto">
                <a:xfrm>
                  <a:off x="1963" y="1303"/>
                  <a:ext cx="199" cy="1"/>
                </a:xfrm>
                <a:prstGeom prst="line">
                  <a:avLst/>
                </a:prstGeom>
                <a:noFill/>
                <a:ln w="3238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" name="Oval 25"/>
                <p:cNvSpPr>
                  <a:spLocks noChangeAspect="1" noChangeArrowheads="1"/>
                </p:cNvSpPr>
                <p:nvPr/>
              </p:nvSpPr>
              <p:spPr bwMode="auto">
                <a:xfrm>
                  <a:off x="1207" y="1275"/>
                  <a:ext cx="79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1" name="Oval 26"/>
                <p:cNvSpPr>
                  <a:spLocks noChangeAspect="1" noChangeArrowheads="1"/>
                </p:cNvSpPr>
                <p:nvPr/>
              </p:nvSpPr>
              <p:spPr bwMode="auto">
                <a:xfrm>
                  <a:off x="2131" y="1275"/>
                  <a:ext cx="79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2" name="Oval 27"/>
                <p:cNvSpPr>
                  <a:spLocks noChangeAspect="1" noChangeArrowheads="1"/>
                </p:cNvSpPr>
                <p:nvPr/>
              </p:nvSpPr>
              <p:spPr bwMode="auto">
                <a:xfrm>
                  <a:off x="1113" y="1363"/>
                  <a:ext cx="79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3" name="Oval 28"/>
                <p:cNvSpPr>
                  <a:spLocks noChangeAspect="1" noChangeArrowheads="1"/>
                </p:cNvSpPr>
                <p:nvPr/>
              </p:nvSpPr>
              <p:spPr bwMode="auto">
                <a:xfrm>
                  <a:off x="1113" y="1275"/>
                  <a:ext cx="79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4" name="Oval 29"/>
                <p:cNvSpPr>
                  <a:spLocks noChangeAspect="1" noChangeArrowheads="1"/>
                </p:cNvSpPr>
                <p:nvPr/>
              </p:nvSpPr>
              <p:spPr bwMode="auto">
                <a:xfrm>
                  <a:off x="1113" y="1183"/>
                  <a:ext cx="79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5" name="Oval 30"/>
                <p:cNvSpPr>
                  <a:spLocks noChangeAspect="1" noChangeArrowheads="1"/>
                </p:cNvSpPr>
                <p:nvPr/>
              </p:nvSpPr>
              <p:spPr bwMode="auto">
                <a:xfrm>
                  <a:off x="2230" y="1183"/>
                  <a:ext cx="79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6" name="Oval 31"/>
                <p:cNvSpPr>
                  <a:spLocks noChangeAspect="1" noChangeArrowheads="1"/>
                </p:cNvSpPr>
                <p:nvPr/>
              </p:nvSpPr>
              <p:spPr bwMode="auto">
                <a:xfrm>
                  <a:off x="2230" y="1275"/>
                  <a:ext cx="79" cy="78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7" name="Oval 32"/>
                <p:cNvSpPr>
                  <a:spLocks noChangeAspect="1" noChangeArrowheads="1"/>
                </p:cNvSpPr>
                <p:nvPr/>
              </p:nvSpPr>
              <p:spPr bwMode="auto">
                <a:xfrm>
                  <a:off x="2230" y="1363"/>
                  <a:ext cx="79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8" name="Oval 33"/>
                <p:cNvSpPr>
                  <a:spLocks noChangeAspect="1" noChangeArrowheads="1"/>
                </p:cNvSpPr>
                <p:nvPr/>
              </p:nvSpPr>
              <p:spPr bwMode="auto">
                <a:xfrm>
                  <a:off x="1013" y="1187"/>
                  <a:ext cx="80" cy="76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29" name="Oval 34"/>
                <p:cNvSpPr>
                  <a:spLocks noChangeAspect="1" noChangeArrowheads="1"/>
                </p:cNvSpPr>
                <p:nvPr/>
              </p:nvSpPr>
              <p:spPr bwMode="auto">
                <a:xfrm>
                  <a:off x="1013" y="1280"/>
                  <a:ext cx="80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0" name="Oval 35"/>
                <p:cNvSpPr>
                  <a:spLocks noChangeAspect="1" noChangeArrowheads="1"/>
                </p:cNvSpPr>
                <p:nvPr/>
              </p:nvSpPr>
              <p:spPr bwMode="auto">
                <a:xfrm>
                  <a:off x="1013" y="1367"/>
                  <a:ext cx="80" cy="76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1" name="Oval 36"/>
                <p:cNvSpPr>
                  <a:spLocks noChangeAspect="1" noChangeArrowheads="1"/>
                </p:cNvSpPr>
                <p:nvPr/>
              </p:nvSpPr>
              <p:spPr bwMode="auto">
                <a:xfrm>
                  <a:off x="2330" y="1183"/>
                  <a:ext cx="78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2" name="Oval 37"/>
                <p:cNvSpPr>
                  <a:spLocks noChangeAspect="1" noChangeArrowheads="1"/>
                </p:cNvSpPr>
                <p:nvPr/>
              </p:nvSpPr>
              <p:spPr bwMode="auto">
                <a:xfrm>
                  <a:off x="2330" y="1275"/>
                  <a:ext cx="78" cy="78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3" name="Oval 38"/>
                <p:cNvSpPr>
                  <a:spLocks noChangeAspect="1" noChangeArrowheads="1"/>
                </p:cNvSpPr>
                <p:nvPr/>
              </p:nvSpPr>
              <p:spPr bwMode="auto">
                <a:xfrm>
                  <a:off x="2330" y="1363"/>
                  <a:ext cx="78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4" name="Oval 39"/>
                <p:cNvSpPr>
                  <a:spLocks noChangeAspect="1" noChangeArrowheads="1"/>
                </p:cNvSpPr>
                <p:nvPr/>
              </p:nvSpPr>
              <p:spPr bwMode="auto">
                <a:xfrm>
                  <a:off x="2330" y="1455"/>
                  <a:ext cx="78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5" name="Oval 40"/>
                <p:cNvSpPr>
                  <a:spLocks noChangeAspect="1" noChangeArrowheads="1"/>
                </p:cNvSpPr>
                <p:nvPr/>
              </p:nvSpPr>
              <p:spPr bwMode="auto">
                <a:xfrm>
                  <a:off x="1013" y="1096"/>
                  <a:ext cx="80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6" name="Oval 41"/>
                <p:cNvSpPr>
                  <a:spLocks noChangeAspect="1" noChangeArrowheads="1"/>
                </p:cNvSpPr>
                <p:nvPr/>
              </p:nvSpPr>
              <p:spPr bwMode="auto">
                <a:xfrm>
                  <a:off x="1013" y="1455"/>
                  <a:ext cx="80" cy="75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  <p:sp>
              <p:nvSpPr>
                <p:cNvPr id="37" name="Oval 42"/>
                <p:cNvSpPr>
                  <a:spLocks noChangeAspect="1" noChangeArrowheads="1"/>
                </p:cNvSpPr>
                <p:nvPr/>
              </p:nvSpPr>
              <p:spPr bwMode="auto">
                <a:xfrm>
                  <a:off x="2325" y="1082"/>
                  <a:ext cx="79" cy="77"/>
                </a:xfrm>
                <a:prstGeom prst="ellipse">
                  <a:avLst/>
                </a:prstGeom>
                <a:solidFill>
                  <a:srgbClr val="0000CC"/>
                </a:solidFill>
                <a:ln w="6350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de-DE" altLang="en-US" sz="2200">
                    <a:latin typeface="Times New Roman" pitchFamily="18" charset="0"/>
                  </a:endParaRPr>
                </a:p>
              </p:txBody>
            </p:sp>
          </p:grpSp>
        </p:grpSp>
      </p:grpSp>
      <p:sp>
        <p:nvSpPr>
          <p:cNvPr id="40" name="Text Box 43"/>
          <p:cNvSpPr txBox="1">
            <a:spLocks noChangeArrowheads="1"/>
          </p:cNvSpPr>
          <p:nvPr/>
        </p:nvSpPr>
        <p:spPr bwMode="auto">
          <a:xfrm>
            <a:off x="685800" y="3886200"/>
            <a:ext cx="2055813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200" b="1" u="sng">
                <a:latin typeface="Times New Roman" pitchFamily="18" charset="0"/>
                <a:cs typeface="Times New Roman" pitchFamily="18" charset="0"/>
              </a:rPr>
              <a:t>TDKS equation</a:t>
            </a:r>
          </a:p>
        </p:txBody>
      </p:sp>
      <p:sp>
        <p:nvSpPr>
          <p:cNvPr id="41" name="Rectangle 3"/>
          <p:cNvSpPr>
            <a:spLocks noChangeArrowheads="1"/>
          </p:cNvSpPr>
          <p:nvPr/>
        </p:nvSpPr>
        <p:spPr bwMode="auto">
          <a:xfrm>
            <a:off x="1371600" y="457200"/>
            <a:ext cx="6324600" cy="685800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en-US" sz="2200">
              <a:latin typeface="Times New Roman" pitchFamily="18" charset="0"/>
            </a:endParaRPr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1676400" y="512763"/>
            <a:ext cx="5740400" cy="554037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Electronic transport with TDDFT</a:t>
            </a:r>
            <a:endParaRPr lang="de-DE" altLang="en-US" sz="3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4114800" y="2249488"/>
            <a:ext cx="877888" cy="874712"/>
          </a:xfrm>
          <a:prstGeom prst="ellipse">
            <a:avLst/>
          </a:prstGeom>
          <a:noFill/>
          <a:ln>
            <a:solidFill>
              <a:srgbClr val="0000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58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50825" y="228600"/>
            <a:ext cx="8162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Effective TDKS Equation for the central (molecular) region only</a:t>
            </a:r>
            <a:endParaRPr lang="de-DE" altLang="en-US" sz="240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04800" y="763588"/>
            <a:ext cx="6248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S. Kurth, G. Stefanucci, C.O. Almbladh, A. Rubio, E.K.U.G., Phys. Rev. B 72, 035308 (2005)</a:t>
            </a: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876300" y="1866900"/>
          <a:ext cx="2968625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34" name="Equation" r:id="rId3" imgW="1459866" imgH="393529" progId="Equation.3">
                  <p:embed/>
                </p:oleObj>
              </mc:Choice>
              <mc:Fallback>
                <p:oleObj name="Equation" r:id="rId3" imgW="1459866" imgH="393529" progId="Equation.3">
                  <p:embed/>
                  <p:pic>
                    <p:nvPicPr>
                      <p:cNvPr id="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300" y="1866900"/>
                        <a:ext cx="2968625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09600" y="1676400"/>
            <a:ext cx="7848600" cy="2438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919288" y="4637088"/>
            <a:ext cx="6323012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200">
                <a:latin typeface="Times New Roman" pitchFamily="18" charset="0"/>
              </a:rPr>
              <a:t>source term:   L </a:t>
            </a:r>
            <a:r>
              <a:rPr lang="en-GB" altLang="en-US" sz="2200">
                <a:latin typeface="Times New Roman" pitchFamily="18" charset="0"/>
                <a:cs typeface="Times New Roman" pitchFamily="18" charset="0"/>
              </a:rPr>
              <a:t>→ C  and  R → C  charge injection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676400" y="5211763"/>
            <a:ext cx="67754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200">
                <a:latin typeface="Times New Roman" pitchFamily="18" charset="0"/>
              </a:rPr>
              <a:t>memory term:   C </a:t>
            </a:r>
            <a:r>
              <a:rPr lang="en-GB" altLang="en-US" sz="2200">
                <a:latin typeface="Times New Roman" pitchFamily="18" charset="0"/>
                <a:cs typeface="Times New Roman" pitchFamily="18" charset="0"/>
              </a:rPr>
              <a:t>→ L </a:t>
            </a:r>
            <a:r>
              <a:rPr lang="en-GB" altLang="en-US" sz="2200">
                <a:latin typeface="Times New Roman" pitchFamily="18" charset="0"/>
              </a:rPr>
              <a:t>→ C</a:t>
            </a:r>
            <a:r>
              <a:rPr lang="en-GB" altLang="en-US" sz="2200">
                <a:latin typeface="Times New Roman" pitchFamily="18" charset="0"/>
                <a:cs typeface="Times New Roman" pitchFamily="18" charset="0"/>
              </a:rPr>
              <a:t> and  C → R </a:t>
            </a:r>
            <a:r>
              <a:rPr lang="en-GB" altLang="en-US" sz="2200">
                <a:latin typeface="Times New Roman" pitchFamily="18" charset="0"/>
              </a:rPr>
              <a:t>→ C </a:t>
            </a:r>
            <a:r>
              <a:rPr lang="en-GB" altLang="en-US" sz="2200">
                <a:latin typeface="Times New Roman" pitchFamily="18" charset="0"/>
                <a:cs typeface="Times New Roman" pitchFamily="18" charset="0"/>
              </a:rPr>
              <a:t> hopping</a:t>
            </a:r>
          </a:p>
        </p:txBody>
      </p:sp>
      <p:graphicFrame>
        <p:nvGraphicFramePr>
          <p:cNvPr id="8" name="Object 3"/>
          <p:cNvGraphicFramePr>
            <a:graphicFrameLocks noChangeAspect="1"/>
          </p:cNvGraphicFramePr>
          <p:nvPr/>
        </p:nvGraphicFramePr>
        <p:xfrm>
          <a:off x="2247900" y="3465513"/>
          <a:ext cx="5008563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35" name="Equation" r:id="rId5" imgW="2463800" imgH="228600" progId="Equation.3">
                  <p:embed/>
                </p:oleObj>
              </mc:Choice>
              <mc:Fallback>
                <p:oleObj name="Equation" r:id="rId5" imgW="2463800" imgH="228600" progId="Equation.3">
                  <p:embed/>
                  <p:pic>
                    <p:nvPicPr>
                      <p:cNvPr id="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7900" y="3465513"/>
                        <a:ext cx="5008563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4"/>
          <p:cNvGraphicFramePr>
            <a:graphicFrameLocks noChangeAspect="1"/>
          </p:cNvGraphicFramePr>
          <p:nvPr/>
        </p:nvGraphicFramePr>
        <p:xfrm>
          <a:off x="2252663" y="2474913"/>
          <a:ext cx="5938837" cy="979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36" name="Equation" r:id="rId7" imgW="2921000" imgH="482600" progId="Equation.3">
                  <p:embed/>
                </p:oleObj>
              </mc:Choice>
              <mc:Fallback>
                <p:oleObj name="Equation" r:id="rId7" imgW="2921000" imgH="482600" progId="Equation.3">
                  <p:embed/>
                  <p:pic>
                    <p:nvPicPr>
                      <p:cNvPr id="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2663" y="2474913"/>
                        <a:ext cx="5938837" cy="979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AutoShape 10"/>
          <p:cNvCxnSpPr>
            <a:cxnSpLocks noChangeShapeType="1"/>
            <a:stCxn id="6" idx="1"/>
          </p:cNvCxnSpPr>
          <p:nvPr/>
        </p:nvCxnSpPr>
        <p:spPr bwMode="auto">
          <a:xfrm rot="10800000" flipH="1">
            <a:off x="1919288" y="3697288"/>
            <a:ext cx="328612" cy="1154112"/>
          </a:xfrm>
          <a:prstGeom prst="curvedConnector3">
            <a:avLst>
              <a:gd name="adj1" fmla="val -69565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AutoShape 11"/>
          <p:cNvCxnSpPr>
            <a:cxnSpLocks noChangeShapeType="1"/>
            <a:stCxn id="7" idx="1"/>
          </p:cNvCxnSpPr>
          <p:nvPr/>
        </p:nvCxnSpPr>
        <p:spPr bwMode="auto">
          <a:xfrm rot="10800000" flipH="1">
            <a:off x="1676400" y="2965450"/>
            <a:ext cx="576263" cy="2460625"/>
          </a:xfrm>
          <a:prstGeom prst="curvedConnector3">
            <a:avLst>
              <a:gd name="adj1" fmla="val -39671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541338" y="5791200"/>
            <a:ext cx="58689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200" b="1" u="sng">
                <a:solidFill>
                  <a:srgbClr val="00008E"/>
                </a:solidFill>
                <a:latin typeface="Times New Roman" pitchFamily="18" charset="0"/>
              </a:rPr>
              <a:t>Note</a:t>
            </a:r>
            <a:r>
              <a:rPr lang="en-GB" altLang="en-US" sz="2200" b="1">
                <a:solidFill>
                  <a:srgbClr val="00008E"/>
                </a:solidFill>
                <a:latin typeface="Times New Roman" pitchFamily="18" charset="0"/>
              </a:rPr>
              <a:t>: So far, no approximation has been made. </a:t>
            </a:r>
          </a:p>
        </p:txBody>
      </p:sp>
    </p:spTree>
    <p:extLst>
      <p:ext uri="{BB962C8B-B14F-4D97-AF65-F5344CB8AC3E}">
        <p14:creationId xmlns:p14="http://schemas.microsoft.com/office/powerpoint/2010/main" val="13689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xamp1_o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75669"/>
            <a:ext cx="4527550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4714875" y="2156694"/>
            <a:ext cx="4105275" cy="2519362"/>
            <a:chOff x="2970" y="1440"/>
            <a:chExt cx="2586" cy="1587"/>
          </a:xfrm>
        </p:grpSpPr>
        <p:sp>
          <p:nvSpPr>
            <p:cNvPr id="4" name="Line 4"/>
            <p:cNvSpPr>
              <a:spLocks noChangeShapeType="1"/>
            </p:cNvSpPr>
            <p:nvPr/>
          </p:nvSpPr>
          <p:spPr bwMode="auto">
            <a:xfrm>
              <a:off x="3651" y="1440"/>
              <a:ext cx="0" cy="1587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4739" y="1440"/>
              <a:ext cx="0" cy="1587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2970" y="2256"/>
              <a:ext cx="2586" cy="0"/>
            </a:xfrm>
            <a:prstGeom prst="line">
              <a:avLst/>
            </a:prstGeom>
            <a:noFill/>
            <a:ln w="28575">
              <a:solidFill>
                <a:srgbClr val="0000F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7"/>
            <p:cNvGrpSpPr>
              <a:grpSpLocks/>
            </p:cNvGrpSpPr>
            <p:nvPr/>
          </p:nvGrpSpPr>
          <p:grpSpPr bwMode="auto">
            <a:xfrm>
              <a:off x="3016" y="1712"/>
              <a:ext cx="2312" cy="1072"/>
              <a:chOff x="3016" y="1712"/>
              <a:chExt cx="2312" cy="1072"/>
            </a:xfrm>
          </p:grpSpPr>
          <p:sp>
            <p:nvSpPr>
              <p:cNvPr id="8" name="Line 8"/>
              <p:cNvSpPr>
                <a:spLocks noChangeShapeType="1"/>
              </p:cNvSpPr>
              <p:nvPr/>
            </p:nvSpPr>
            <p:spPr bwMode="auto">
              <a:xfrm>
                <a:off x="3016" y="1712"/>
                <a:ext cx="635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Line 9"/>
              <p:cNvSpPr>
                <a:spLocks noChangeShapeType="1"/>
              </p:cNvSpPr>
              <p:nvPr/>
            </p:nvSpPr>
            <p:spPr bwMode="auto">
              <a:xfrm>
                <a:off x="3651" y="1712"/>
                <a:ext cx="0" cy="54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Line 10"/>
              <p:cNvSpPr>
                <a:spLocks noChangeShapeType="1"/>
              </p:cNvSpPr>
              <p:nvPr/>
            </p:nvSpPr>
            <p:spPr bwMode="auto">
              <a:xfrm>
                <a:off x="3651" y="2256"/>
                <a:ext cx="1088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11"/>
              <p:cNvSpPr>
                <a:spLocks noChangeShapeType="1"/>
              </p:cNvSpPr>
              <p:nvPr/>
            </p:nvSpPr>
            <p:spPr bwMode="auto">
              <a:xfrm>
                <a:off x="4739" y="2256"/>
                <a:ext cx="13" cy="52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12"/>
              <p:cNvSpPr>
                <a:spLocks noChangeShapeType="1"/>
              </p:cNvSpPr>
              <p:nvPr/>
            </p:nvSpPr>
            <p:spPr bwMode="auto">
              <a:xfrm flipV="1">
                <a:off x="4752" y="2784"/>
                <a:ext cx="57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4510088" y="2937744"/>
            <a:ext cx="349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8027988" y="3153644"/>
            <a:ext cx="615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0000F2"/>
                </a:solidFill>
                <a:latin typeface="Times New Roman" pitchFamily="18" charset="0"/>
                <a:cs typeface="Times New Roman" pitchFamily="18" charset="0"/>
              </a:rPr>
              <a:t>V(x)</a:t>
            </a: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4759325" y="1899519"/>
            <a:ext cx="965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left lead</a:t>
            </a: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7596188" y="1901106"/>
            <a:ext cx="1130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right lead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5867400" y="1901106"/>
            <a:ext cx="154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central region</a:t>
            </a:r>
          </a:p>
        </p:txBody>
      </p:sp>
      <p:grpSp>
        <p:nvGrpSpPr>
          <p:cNvPr id="18" name="Group 18"/>
          <p:cNvGrpSpPr>
            <a:grpSpLocks/>
          </p:cNvGrpSpPr>
          <p:nvPr/>
        </p:nvGrpSpPr>
        <p:grpSpPr bwMode="auto">
          <a:xfrm>
            <a:off x="1371600" y="332656"/>
            <a:ext cx="6400800" cy="609600"/>
            <a:chOff x="864" y="288"/>
            <a:chExt cx="4032" cy="384"/>
          </a:xfrm>
        </p:grpSpPr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939" y="345"/>
              <a:ext cx="384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200">
                  <a:latin typeface="Times New Roman" pitchFamily="18" charset="0"/>
                </a:rPr>
                <a:t>Numerical examples for non-interacting electrons</a:t>
              </a: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864" y="288"/>
              <a:ext cx="4032" cy="38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</p:grp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685800" y="1337544"/>
            <a:ext cx="3987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u="sng">
                <a:latin typeface="Times New Roman" pitchFamily="18" charset="0"/>
              </a:rPr>
              <a:t>Recovering the Landauer steady state</a:t>
            </a:r>
          </a:p>
        </p:txBody>
      </p: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533400" y="4969744"/>
            <a:ext cx="8153400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sz="2200">
                <a:latin typeface="Times New Roman" pitchFamily="18" charset="0"/>
              </a:rPr>
              <a:t>Time evolution of current in response to bias switched on at time t = 0, Fermi energy  </a:t>
            </a:r>
            <a:r>
              <a:rPr lang="en-GB" altLang="en-US" sz="2200">
                <a:latin typeface="Times New Roman" pitchFamily="18" charset="0"/>
                <a:sym typeface="Symbol" pitchFamily="18" charset="2"/>
              </a:rPr>
              <a:t></a:t>
            </a:r>
            <a:r>
              <a:rPr lang="en-GB" altLang="en-US" sz="2200" baseline="-25000">
                <a:latin typeface="Times New Roman" pitchFamily="18" charset="0"/>
                <a:sym typeface="Symbol" pitchFamily="18" charset="2"/>
              </a:rPr>
              <a:t>F</a:t>
            </a:r>
            <a:r>
              <a:rPr lang="en-GB" altLang="en-US" sz="2200">
                <a:latin typeface="Times New Roman" pitchFamily="18" charset="0"/>
                <a:sym typeface="Symbol" pitchFamily="18" charset="2"/>
              </a:rPr>
              <a:t> = 0.3 a.u.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sz="2200">
                <a:latin typeface="Times New Roman" pitchFamily="18" charset="0"/>
                <a:sym typeface="Symbol" pitchFamily="18" charset="2"/>
              </a:rPr>
              <a:t>Steady state coincides with Landauer formula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sz="2200">
                <a:solidFill>
                  <a:srgbClr val="CC0000"/>
                </a:solidFill>
                <a:latin typeface="Times New Roman" pitchFamily="18" charset="0"/>
                <a:sym typeface="Symbol" pitchFamily="18" charset="2"/>
              </a:rPr>
              <a:t>and is reached after a few femtoseconds</a:t>
            </a:r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8185150" y="3775944"/>
            <a:ext cx="349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80359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362200" y="730250"/>
            <a:ext cx="5486400" cy="682625"/>
          </a:xfrm>
          <a:prstGeom prst="rect">
            <a:avLst/>
          </a:prstGeom>
          <a:solidFill>
            <a:srgbClr val="CCFFFF"/>
          </a:solidFill>
          <a:ln w="9525">
            <a:solidFill>
              <a:srgbClr val="00003C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lIns="45720" tIns="9144" rIns="4572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en-US" altLang="en-US" sz="2900" b="1">
                <a:solidFill>
                  <a:srgbClr val="000066"/>
                </a:solidFill>
              </a:rPr>
              <a:t>Photo-absorption in weak lasers</a:t>
            </a: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827088" y="1989138"/>
            <a:ext cx="3200400" cy="3124200"/>
            <a:chOff x="521" y="1253"/>
            <a:chExt cx="2016" cy="1968"/>
          </a:xfrm>
        </p:grpSpPr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1701" y="1340"/>
              <a:ext cx="740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333333"/>
                  </a:solidFill>
                </a:rPr>
                <a:t>continuum states</a:t>
              </a:r>
            </a:p>
          </p:txBody>
        </p:sp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1673" y="1919"/>
              <a:ext cx="861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333333"/>
                  </a:solidFill>
                </a:rPr>
                <a:t>unoccupied bound states</a:t>
              </a:r>
              <a:endParaRPr lang="en-US" altLang="en-US" sz="2000" b="1">
                <a:solidFill>
                  <a:srgbClr val="333333"/>
                </a:solidFill>
              </a:endParaRP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1682" y="2751"/>
              <a:ext cx="855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333333"/>
                  </a:solidFill>
                </a:rPr>
                <a:t>occupied bound states</a:t>
              </a:r>
              <a:endParaRPr lang="en-US" altLang="en-US" sz="2000" b="1">
                <a:solidFill>
                  <a:srgbClr val="333333"/>
                </a:solidFill>
              </a:endParaRPr>
            </a:p>
          </p:txBody>
        </p:sp>
        <p:grpSp>
          <p:nvGrpSpPr>
            <p:cNvPr id="7" name="Group 7"/>
            <p:cNvGrpSpPr>
              <a:grpSpLocks/>
            </p:cNvGrpSpPr>
            <p:nvPr/>
          </p:nvGrpSpPr>
          <p:grpSpPr bwMode="auto">
            <a:xfrm>
              <a:off x="521" y="1253"/>
              <a:ext cx="1250" cy="1968"/>
              <a:chOff x="521" y="1253"/>
              <a:chExt cx="1250" cy="1968"/>
            </a:xfrm>
          </p:grpSpPr>
          <p:grpSp>
            <p:nvGrpSpPr>
              <p:cNvPr id="8" name="Group 8"/>
              <p:cNvGrpSpPr>
                <a:grpSpLocks/>
              </p:cNvGrpSpPr>
              <p:nvPr/>
            </p:nvGrpSpPr>
            <p:grpSpPr bwMode="auto">
              <a:xfrm>
                <a:off x="521" y="1253"/>
                <a:ext cx="1157" cy="1968"/>
                <a:chOff x="521" y="1253"/>
                <a:chExt cx="1157" cy="1968"/>
              </a:xfrm>
            </p:grpSpPr>
            <p:grpSp>
              <p:nvGrpSpPr>
                <p:cNvPr id="12" name="Group 9"/>
                <p:cNvGrpSpPr>
                  <a:grpSpLocks/>
                </p:cNvGrpSpPr>
                <p:nvPr/>
              </p:nvGrpSpPr>
              <p:grpSpPr bwMode="auto">
                <a:xfrm>
                  <a:off x="918" y="1253"/>
                  <a:ext cx="760" cy="1968"/>
                  <a:chOff x="692" y="662"/>
                  <a:chExt cx="1180" cy="2746"/>
                </a:xfrm>
              </p:grpSpPr>
              <p:sp>
                <p:nvSpPr>
                  <p:cNvPr id="37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702" y="1920"/>
                    <a:ext cx="1152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8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702" y="1680"/>
                    <a:ext cx="1152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9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702" y="1584"/>
                    <a:ext cx="1152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0" name="AutoShape 13"/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692" y="662"/>
                    <a:ext cx="1180" cy="864"/>
                  </a:xfrm>
                  <a:prstGeom prst="flowChartDocumen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000"/>
                  </a:p>
                </p:txBody>
              </p:sp>
              <p:grpSp>
                <p:nvGrpSpPr>
                  <p:cNvPr id="41" name="Group 14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710" y="1630"/>
                    <a:ext cx="0" cy="1727"/>
                    <a:chOff x="2544" y="1440"/>
                    <a:chExt cx="0" cy="2880"/>
                  </a:xfrm>
                </p:grpSpPr>
                <p:sp>
                  <p:nvSpPr>
                    <p:cNvPr id="127" name="Line 1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403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arrow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8" name="Line 1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74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9" name="Line 1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45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0" name="Line 1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16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1" name="Line 1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88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2" name="Line 2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59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3" name="Line 2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30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4" name="Line 2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01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5" name="Line 2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72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6" name="Line 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44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2" name="Group 25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596" y="1719"/>
                    <a:ext cx="0" cy="1635"/>
                    <a:chOff x="2544" y="1440"/>
                    <a:chExt cx="0" cy="2880"/>
                  </a:xfrm>
                </p:grpSpPr>
                <p:sp>
                  <p:nvSpPr>
                    <p:cNvPr id="117" name="Line 2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403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arrow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8" name="Line 2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74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9" name="Line 2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45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0" name="Line 2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16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1" name="Line 3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88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2" name="Line 3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59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3" name="Line 3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30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4" name="Line 3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01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5" name="Line 3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72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6" name="Line 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44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3" name="Group 36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465" y="1947"/>
                    <a:ext cx="0" cy="1411"/>
                    <a:chOff x="2544" y="1440"/>
                    <a:chExt cx="0" cy="2880"/>
                  </a:xfrm>
                </p:grpSpPr>
                <p:sp>
                  <p:nvSpPr>
                    <p:cNvPr id="107" name="Line 3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403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arrow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8" name="Line 3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74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9" name="Line 3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45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0" name="Line 4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16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1" name="Line 4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88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2" name="Line 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59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3" name="Line 4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30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4" name="Line 4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01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5" name="Line 4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72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6" name="Line 4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44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4" name="Group 47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082" y="1611"/>
                    <a:ext cx="0" cy="927"/>
                    <a:chOff x="2544" y="1440"/>
                    <a:chExt cx="0" cy="2880"/>
                  </a:xfrm>
                </p:grpSpPr>
                <p:sp>
                  <p:nvSpPr>
                    <p:cNvPr id="97" name="Line 4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403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arrow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" name="Line 4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74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" name="Line 5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45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" name="Line 5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16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1" name="Line 5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88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2" name="Line 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59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3" name="Line 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30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4" name="Line 5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01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5" name="Line 5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72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6" name="Line 5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44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5" name="Group 58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965" y="1716"/>
                    <a:ext cx="0" cy="818"/>
                    <a:chOff x="2544" y="1440"/>
                    <a:chExt cx="0" cy="2880"/>
                  </a:xfrm>
                </p:grpSpPr>
                <p:sp>
                  <p:nvSpPr>
                    <p:cNvPr id="87" name="Line 5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403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arrow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8" name="Line 6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74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9" name="Line 6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45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" name="Line 6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16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1" name="Line 6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88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" name="Line 6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59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" name="Line 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30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" name="Line 6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01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" name="Line 6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72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" name="Line 6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44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6" name="Group 69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840" y="1937"/>
                    <a:ext cx="0" cy="605"/>
                    <a:chOff x="2544" y="1440"/>
                    <a:chExt cx="0" cy="2880"/>
                  </a:xfrm>
                </p:grpSpPr>
                <p:sp>
                  <p:nvSpPr>
                    <p:cNvPr id="77" name="Line 7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403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arrow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" name="Line 7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74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9" name="Line 7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45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0" name="Line 7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16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" name="Line 7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88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" name="Line 7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59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" name="Line 7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30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" name="Line 7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01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" name="Line 7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72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" name="Line 7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44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7" name="Group 80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202" y="1269"/>
                    <a:ext cx="0" cy="1267"/>
                    <a:chOff x="2544" y="1440"/>
                    <a:chExt cx="0" cy="2880"/>
                  </a:xfrm>
                </p:grpSpPr>
                <p:sp>
                  <p:nvSpPr>
                    <p:cNvPr id="67" name="Line 8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403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arrow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8" name="Line 8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74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9" name="Line 8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45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0" name="Line 8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16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" name="Line 8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88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" name="Line 8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59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3" name="Line 8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30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" name="Line 8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01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" name="Line 8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72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" name="Line 9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44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B80006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8" name="Group 91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324" y="2247"/>
                    <a:ext cx="0" cy="288"/>
                    <a:chOff x="2544" y="1440"/>
                    <a:chExt cx="0" cy="2880"/>
                  </a:xfrm>
                </p:grpSpPr>
                <p:sp>
                  <p:nvSpPr>
                    <p:cNvPr id="57" name="Line 9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403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arrow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" name="Line 9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74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9" name="Line 9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45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" name="Line 9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316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" name="Line 9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88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2" name="Line 9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592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3" name="Line 9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304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4" name="Line 9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2016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5" name="Line 10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728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6" name="Line 10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4" y="1440"/>
                      <a:ext cx="0" cy="28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66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9" name="Line 10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02" y="1440"/>
                    <a:ext cx="0" cy="192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" name="Line 10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66" y="1440"/>
                    <a:ext cx="0" cy="192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702" y="3360"/>
                    <a:ext cx="1152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" name="Line 105"/>
                  <p:cNvSpPr>
                    <a:spLocks noChangeShapeType="1"/>
                  </p:cNvSpPr>
                  <p:nvPr/>
                </p:nvSpPr>
                <p:spPr bwMode="auto">
                  <a:xfrm>
                    <a:off x="702" y="2544"/>
                    <a:ext cx="1152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905" y="3312"/>
                    <a:ext cx="96" cy="96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000"/>
                  </a:p>
                </p:txBody>
              </p:sp>
              <p:sp>
                <p:nvSpPr>
                  <p:cNvPr id="54" name="Oval 107"/>
                  <p:cNvSpPr>
                    <a:spLocks noChangeArrowheads="1"/>
                  </p:cNvSpPr>
                  <p:nvPr/>
                </p:nvSpPr>
                <p:spPr bwMode="auto">
                  <a:xfrm>
                    <a:off x="1406" y="3312"/>
                    <a:ext cx="96" cy="96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000"/>
                  </a:p>
                </p:txBody>
              </p:sp>
              <p:sp>
                <p:nvSpPr>
                  <p:cNvPr id="55" name="Oval 108"/>
                  <p:cNvSpPr>
                    <a:spLocks noChangeArrowheads="1"/>
                  </p:cNvSpPr>
                  <p:nvPr/>
                </p:nvSpPr>
                <p:spPr bwMode="auto">
                  <a:xfrm>
                    <a:off x="1406" y="2496"/>
                    <a:ext cx="96" cy="96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000"/>
                  </a:p>
                </p:txBody>
              </p:sp>
              <p:sp>
                <p:nvSpPr>
                  <p:cNvPr id="56" name="Oval 109"/>
                  <p:cNvSpPr>
                    <a:spLocks noChangeArrowheads="1"/>
                  </p:cNvSpPr>
                  <p:nvPr/>
                </p:nvSpPr>
                <p:spPr bwMode="auto">
                  <a:xfrm>
                    <a:off x="905" y="2496"/>
                    <a:ext cx="96" cy="96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000"/>
                  </a:p>
                </p:txBody>
              </p:sp>
            </p:grpSp>
            <p:grpSp>
              <p:nvGrpSpPr>
                <p:cNvPr id="13" name="Group 110"/>
                <p:cNvGrpSpPr>
                  <a:grpSpLocks/>
                </p:cNvGrpSpPr>
                <p:nvPr/>
              </p:nvGrpSpPr>
              <p:grpSpPr bwMode="auto">
                <a:xfrm>
                  <a:off x="719" y="1877"/>
                  <a:ext cx="1" cy="1296"/>
                  <a:chOff x="239" y="1610"/>
                  <a:chExt cx="1" cy="1727"/>
                </a:xfrm>
              </p:grpSpPr>
              <p:sp>
                <p:nvSpPr>
                  <p:cNvPr id="27" name="Line 111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39" y="1610"/>
                    <a:ext cx="0" cy="17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arrow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" name="Line 112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39" y="1784"/>
                    <a:ext cx="0" cy="172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9" name="Line 113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39" y="1955"/>
                    <a:ext cx="0" cy="17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0" name="Line 114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39" y="2128"/>
                    <a:ext cx="0" cy="17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" name="Line 115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39" y="2302"/>
                    <a:ext cx="0" cy="172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2" name="Line 116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39" y="2473"/>
                    <a:ext cx="0" cy="17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" name="Line 117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40" y="2646"/>
                    <a:ext cx="0" cy="17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" name="Line 118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40" y="2819"/>
                    <a:ext cx="0" cy="17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" name="Line 119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40" y="2993"/>
                    <a:ext cx="0" cy="172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6" name="Line 120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240" y="3164"/>
                    <a:ext cx="0" cy="17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arrow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" name="Group 121"/>
                <p:cNvGrpSpPr>
                  <a:grpSpLocks/>
                </p:cNvGrpSpPr>
                <p:nvPr/>
              </p:nvGrpSpPr>
              <p:grpSpPr bwMode="auto">
                <a:xfrm>
                  <a:off x="874" y="1877"/>
                  <a:ext cx="1" cy="720"/>
                  <a:chOff x="383" y="1610"/>
                  <a:chExt cx="1" cy="927"/>
                </a:xfrm>
              </p:grpSpPr>
              <p:sp>
                <p:nvSpPr>
                  <p:cNvPr id="17" name="Line 122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3" y="1610"/>
                    <a:ext cx="0" cy="9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arrow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" name="Line 123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3" y="1704"/>
                    <a:ext cx="0" cy="92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" name="Line 124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3" y="1795"/>
                    <a:ext cx="0" cy="9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" name="Line 125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3" y="1888"/>
                    <a:ext cx="0" cy="9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" name="Line 126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3" y="1982"/>
                    <a:ext cx="0" cy="92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" name="Line 127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3" y="2073"/>
                    <a:ext cx="0" cy="9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" name="Line 128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3" y="2166"/>
                    <a:ext cx="0" cy="9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" name="Line 129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4" y="2259"/>
                    <a:ext cx="0" cy="9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" name="Line 130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4" y="2353"/>
                    <a:ext cx="0" cy="92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" name="Line 131"/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84" y="2444"/>
                    <a:ext cx="0" cy="93"/>
                  </a:xfrm>
                  <a:prstGeom prst="line">
                    <a:avLst/>
                  </a:prstGeom>
                  <a:noFill/>
                  <a:ln w="38100">
                    <a:solidFill>
                      <a:srgbClr val="000B66"/>
                    </a:solidFill>
                    <a:round/>
                    <a:headEnd type="none" w="sm" len="sm"/>
                    <a:tailEnd type="arrow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5" name="Text Box 132"/>
                <p:cNvSpPr txBox="1">
                  <a:spLocks noChangeArrowheads="1"/>
                </p:cNvSpPr>
                <p:nvPr/>
              </p:nvSpPr>
              <p:spPr bwMode="auto">
                <a:xfrm>
                  <a:off x="676" y="2079"/>
                  <a:ext cx="255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2400" b="1">
                      <a:solidFill>
                        <a:srgbClr val="000B66"/>
                      </a:solidFill>
                    </a:rPr>
                    <a:t>I</a:t>
                  </a:r>
                  <a:r>
                    <a:rPr lang="en-US" altLang="en-US" sz="2400" b="1" baseline="-25000">
                      <a:solidFill>
                        <a:srgbClr val="000B66"/>
                      </a:solidFill>
                    </a:rPr>
                    <a:t>1</a:t>
                  </a:r>
                  <a:endParaRPr lang="en-US" altLang="en-US" sz="2400" b="1">
                    <a:solidFill>
                      <a:srgbClr val="000B66"/>
                    </a:solidFill>
                  </a:endParaRPr>
                </a:p>
              </p:txBody>
            </p:sp>
            <p:sp>
              <p:nvSpPr>
                <p:cNvPr id="16" name="Text Box 133"/>
                <p:cNvSpPr txBox="1">
                  <a:spLocks noChangeArrowheads="1"/>
                </p:cNvSpPr>
                <p:nvPr/>
              </p:nvSpPr>
              <p:spPr bwMode="auto">
                <a:xfrm>
                  <a:off x="521" y="2532"/>
                  <a:ext cx="255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2400" b="1">
                      <a:solidFill>
                        <a:srgbClr val="000B66"/>
                      </a:solidFill>
                    </a:rPr>
                    <a:t>I</a:t>
                  </a:r>
                  <a:r>
                    <a:rPr lang="en-US" altLang="en-US" sz="2400" b="1" baseline="-25000">
                      <a:solidFill>
                        <a:srgbClr val="000B66"/>
                      </a:solidFill>
                    </a:rPr>
                    <a:t>2</a:t>
                  </a:r>
                  <a:endParaRPr lang="en-US" altLang="en-US" sz="2400" b="1">
                    <a:solidFill>
                      <a:srgbClr val="000B66"/>
                    </a:solidFill>
                  </a:endParaRPr>
                </a:p>
              </p:txBody>
            </p:sp>
          </p:grpSp>
          <p:sp>
            <p:nvSpPr>
              <p:cNvPr id="9" name="AutoShape 134"/>
              <p:cNvSpPr>
                <a:spLocks/>
              </p:cNvSpPr>
              <p:nvPr/>
            </p:nvSpPr>
            <p:spPr bwMode="auto">
              <a:xfrm>
                <a:off x="1709" y="1260"/>
                <a:ext cx="62" cy="619"/>
              </a:xfrm>
              <a:prstGeom prst="rightBrace">
                <a:avLst>
                  <a:gd name="adj1" fmla="val 83199"/>
                  <a:gd name="adj2" fmla="val 50000"/>
                </a:avLst>
              </a:prstGeom>
              <a:noFill/>
              <a:ln w="2857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000"/>
              </a:p>
            </p:txBody>
          </p:sp>
          <p:sp>
            <p:nvSpPr>
              <p:cNvPr id="10" name="AutoShape 135"/>
              <p:cNvSpPr>
                <a:spLocks/>
              </p:cNvSpPr>
              <p:nvPr/>
            </p:nvSpPr>
            <p:spPr bwMode="auto">
              <a:xfrm>
                <a:off x="1709" y="2586"/>
                <a:ext cx="62" cy="619"/>
              </a:xfrm>
              <a:prstGeom prst="rightBrace">
                <a:avLst>
                  <a:gd name="adj1" fmla="val 83199"/>
                  <a:gd name="adj2" fmla="val 50000"/>
                </a:avLst>
              </a:prstGeom>
              <a:noFill/>
              <a:ln w="2857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000"/>
              </a:p>
            </p:txBody>
          </p:sp>
          <p:sp>
            <p:nvSpPr>
              <p:cNvPr id="11" name="AutoShape 136"/>
              <p:cNvSpPr>
                <a:spLocks/>
              </p:cNvSpPr>
              <p:nvPr/>
            </p:nvSpPr>
            <p:spPr bwMode="auto">
              <a:xfrm>
                <a:off x="1709" y="1914"/>
                <a:ext cx="31" cy="309"/>
              </a:xfrm>
              <a:prstGeom prst="rightBrace">
                <a:avLst>
                  <a:gd name="adj1" fmla="val 83065"/>
                  <a:gd name="adj2" fmla="val 50000"/>
                </a:avLst>
              </a:prstGeom>
              <a:noFill/>
              <a:ln w="28575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000"/>
              </a:p>
            </p:txBody>
          </p:sp>
        </p:grpSp>
      </p:grpSp>
      <p:grpSp>
        <p:nvGrpSpPr>
          <p:cNvPr id="137" name="Group 138"/>
          <p:cNvGrpSpPr>
            <a:grpSpLocks/>
          </p:cNvGrpSpPr>
          <p:nvPr/>
        </p:nvGrpSpPr>
        <p:grpSpPr bwMode="auto">
          <a:xfrm>
            <a:off x="4494213" y="2355850"/>
            <a:ext cx="4181475" cy="2873375"/>
            <a:chOff x="2699" y="1484"/>
            <a:chExt cx="2634" cy="1810"/>
          </a:xfrm>
        </p:grpSpPr>
        <p:grpSp>
          <p:nvGrpSpPr>
            <p:cNvPr id="138" name="Group 139"/>
            <p:cNvGrpSpPr>
              <a:grpSpLocks/>
            </p:cNvGrpSpPr>
            <p:nvPr/>
          </p:nvGrpSpPr>
          <p:grpSpPr bwMode="auto">
            <a:xfrm>
              <a:off x="2699" y="1612"/>
              <a:ext cx="2634" cy="1682"/>
              <a:chOff x="2650" y="1612"/>
              <a:chExt cx="2634" cy="1682"/>
            </a:xfrm>
          </p:grpSpPr>
          <p:sp>
            <p:nvSpPr>
              <p:cNvPr id="143" name="Rectangle 140"/>
              <p:cNvSpPr>
                <a:spLocks noChangeArrowheads="1"/>
              </p:cNvSpPr>
              <p:nvPr/>
            </p:nvSpPr>
            <p:spPr bwMode="auto">
              <a:xfrm>
                <a:off x="3424" y="3082"/>
                <a:ext cx="1161" cy="212"/>
              </a:xfrm>
              <a:prstGeom prst="rect">
                <a:avLst/>
              </a:prstGeom>
              <a:noFill/>
              <a:ln w="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600" b="1">
                    <a:solidFill>
                      <a:srgbClr val="333333"/>
                    </a:solidFill>
                  </a:rPr>
                  <a:t>Laser frequency  </a:t>
                </a:r>
                <a:r>
                  <a:rPr lang="en-US" altLang="en-US" sz="1600" b="1">
                    <a:solidFill>
                      <a:srgbClr val="333333"/>
                    </a:solidFill>
                    <a:sym typeface="Symbol" pitchFamily="18" charset="2"/>
                  </a:rPr>
                  <a:t></a:t>
                </a:r>
                <a:endParaRPr lang="en-US" altLang="en-US" sz="1600" b="1">
                  <a:solidFill>
                    <a:srgbClr val="333333"/>
                  </a:solidFill>
                </a:endParaRPr>
              </a:p>
            </p:txBody>
          </p:sp>
          <p:grpSp>
            <p:nvGrpSpPr>
              <p:cNvPr id="144" name="Group 141"/>
              <p:cNvGrpSpPr>
                <a:grpSpLocks/>
              </p:cNvGrpSpPr>
              <p:nvPr/>
            </p:nvGrpSpPr>
            <p:grpSpPr bwMode="auto">
              <a:xfrm>
                <a:off x="2650" y="1612"/>
                <a:ext cx="2634" cy="1546"/>
                <a:chOff x="2650" y="1574"/>
                <a:chExt cx="2634" cy="1546"/>
              </a:xfrm>
            </p:grpSpPr>
            <p:pic>
              <p:nvPicPr>
                <p:cNvPr id="145" name="Picture 14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497" t="58937" r="8141" b="8372"/>
                <a:stretch>
                  <a:fillRect/>
                </a:stretch>
              </p:blipFill>
              <p:spPr bwMode="auto">
                <a:xfrm>
                  <a:off x="2650" y="1590"/>
                  <a:ext cx="2610" cy="14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6" name="Text Box 143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4523" y="2549"/>
                  <a:ext cx="192" cy="346"/>
                </a:xfrm>
                <a:prstGeom prst="rect">
                  <a:avLst/>
                </a:prstGeom>
                <a:solidFill>
                  <a:schemeClr val="bg1"/>
                </a:solidFill>
                <a:ln w="0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vert="eaVert" wrap="none" tIns="457200" rIns="0" bIns="9144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GB" altLang="en-US" sz="1400" b="1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147" name="Text Box 144"/>
                <p:cNvSpPr txBox="1">
                  <a:spLocks noChangeArrowheads="1"/>
                </p:cNvSpPr>
                <p:nvPr/>
              </p:nvSpPr>
              <p:spPr bwMode="auto">
                <a:xfrm>
                  <a:off x="2966" y="1574"/>
                  <a:ext cx="34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GB" altLang="en-US" sz="1600" b="1">
                      <a:solidFill>
                        <a:srgbClr val="333333"/>
                      </a:solidFill>
                      <a:sym typeface="Symbol" pitchFamily="18" charset="2"/>
                    </a:rPr>
                    <a:t>(</a:t>
                  </a:r>
                  <a:r>
                    <a:rPr lang="el-GR" altLang="en-US" sz="1600" b="1">
                      <a:solidFill>
                        <a:srgbClr val="333333"/>
                      </a:solidFill>
                      <a:sym typeface="Symbol" pitchFamily="18" charset="2"/>
                    </a:rPr>
                    <a:t>ω</a:t>
                  </a:r>
                  <a:r>
                    <a:rPr lang="en-GB" altLang="en-US" sz="1600" b="1">
                      <a:solidFill>
                        <a:srgbClr val="333333"/>
                      </a:solidFill>
                      <a:sym typeface="Symbol" pitchFamily="18" charset="2"/>
                    </a:rPr>
                    <a:t>)</a:t>
                  </a:r>
                  <a:endParaRPr lang="en-GB" altLang="en-US" sz="1600" b="1">
                    <a:solidFill>
                      <a:srgbClr val="333333"/>
                    </a:solidFill>
                  </a:endParaRPr>
                </a:p>
              </p:txBody>
            </p:sp>
            <p:sp>
              <p:nvSpPr>
                <p:cNvPr id="148" name="Rectangle 145"/>
                <p:cNvSpPr>
                  <a:spLocks noChangeArrowheads="1"/>
                </p:cNvSpPr>
                <p:nvPr/>
              </p:nvSpPr>
              <p:spPr bwMode="auto">
                <a:xfrm>
                  <a:off x="4468" y="2976"/>
                  <a:ext cx="816" cy="13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000"/>
                </a:p>
              </p:txBody>
            </p:sp>
            <p:sp>
              <p:nvSpPr>
                <p:cNvPr id="149" name="Rectangle 146"/>
                <p:cNvSpPr>
                  <a:spLocks noChangeArrowheads="1"/>
                </p:cNvSpPr>
                <p:nvPr/>
              </p:nvSpPr>
              <p:spPr bwMode="auto">
                <a:xfrm>
                  <a:off x="4650" y="2938"/>
                  <a:ext cx="317" cy="18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000"/>
                </a:p>
              </p:txBody>
            </p:sp>
          </p:grpSp>
        </p:grpSp>
        <p:sp>
          <p:nvSpPr>
            <p:cNvPr id="139" name="Rectangle 147"/>
            <p:cNvSpPr>
              <a:spLocks noChangeArrowheads="1"/>
            </p:cNvSpPr>
            <p:nvPr/>
          </p:nvSpPr>
          <p:spPr bwMode="auto">
            <a:xfrm>
              <a:off x="2699" y="1706"/>
              <a:ext cx="226" cy="12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  <p:sp>
          <p:nvSpPr>
            <p:cNvPr id="140" name="Rectangle 148"/>
            <p:cNvSpPr>
              <a:spLocks noChangeArrowheads="1"/>
            </p:cNvSpPr>
            <p:nvPr/>
          </p:nvSpPr>
          <p:spPr bwMode="auto">
            <a:xfrm>
              <a:off x="2872" y="1790"/>
              <a:ext cx="90" cy="8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  <p:sp>
          <p:nvSpPr>
            <p:cNvPr id="141" name="Rectangle 149"/>
            <p:cNvSpPr>
              <a:spLocks noChangeArrowheads="1"/>
            </p:cNvSpPr>
            <p:nvPr/>
          </p:nvSpPr>
          <p:spPr bwMode="auto">
            <a:xfrm>
              <a:off x="2835" y="1661"/>
              <a:ext cx="136" cy="18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  <p:sp>
          <p:nvSpPr>
            <p:cNvPr id="142" name="Text Box 150"/>
            <p:cNvSpPr txBox="1">
              <a:spLocks noChangeArrowheads="1"/>
            </p:cNvSpPr>
            <p:nvPr/>
          </p:nvSpPr>
          <p:spPr bwMode="auto">
            <a:xfrm rot="-5400000">
              <a:off x="2044" y="2186"/>
              <a:ext cx="1537" cy="134"/>
            </a:xfrm>
            <a:prstGeom prst="rect">
              <a:avLst/>
            </a:prstGeom>
            <a:noFill/>
            <a:ln w="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solidFill>
                    <a:srgbClr val="333333"/>
                  </a:solidFill>
                </a:rPr>
                <a:t>photo-absorption cross section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01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1447800"/>
            <a:ext cx="6533728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smtClean="0"/>
              <a:t> Can </a:t>
            </a:r>
            <a:r>
              <a:rPr lang="en-US" sz="2800" b="1" dirty="0"/>
              <a:t>there be more than one steady state? 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224073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1"/>
          <p:cNvSpPr txBox="1">
            <a:spLocks noChangeArrowheads="1"/>
          </p:cNvSpPr>
          <p:nvPr/>
        </p:nvSpPr>
        <p:spPr bwMode="auto">
          <a:xfrm>
            <a:off x="467544" y="169476"/>
            <a:ext cx="85689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dirty="0" smtClean="0"/>
              <a:t>Multi-stability in TDHF </a:t>
            </a:r>
            <a:r>
              <a:rPr lang="en-US" altLang="en-US" sz="2400" dirty="0"/>
              <a:t>and  </a:t>
            </a:r>
            <a:r>
              <a:rPr lang="en-US" altLang="en-US" sz="2400" dirty="0" smtClean="0"/>
              <a:t>TDDFT for one-site Anderson model</a:t>
            </a:r>
            <a:endParaRPr lang="de-DE" altLang="en-US" sz="2400" dirty="0"/>
          </a:p>
        </p:txBody>
      </p:sp>
      <p:pic>
        <p:nvPicPr>
          <p:cNvPr id="39939" name="Picture 4" descr="F:\bistability\Version-AZ05Dec11\new.dens_five_BaldaH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8" r="4594" b="2826"/>
          <a:stretch>
            <a:fillRect/>
          </a:stretch>
        </p:blipFill>
        <p:spPr bwMode="auto">
          <a:xfrm>
            <a:off x="899666" y="762422"/>
            <a:ext cx="7056710" cy="5186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Box 4"/>
          <p:cNvSpPr txBox="1">
            <a:spLocks noChangeArrowheads="1"/>
          </p:cNvSpPr>
          <p:nvPr/>
        </p:nvSpPr>
        <p:spPr bwMode="auto">
          <a:xfrm>
            <a:off x="1403648" y="6096000"/>
            <a:ext cx="62826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de-DE" altLang="en-US" sz="1800" b="1" dirty="0">
                <a:solidFill>
                  <a:srgbClr val="006600"/>
                </a:solidFill>
              </a:rPr>
              <a:t>E. Khosravi, A.M. Uimonen, A. Stan, G. Stefanucci, S. Kurth, </a:t>
            </a:r>
          </a:p>
          <a:p>
            <a:pPr eaLnBrk="1" hangingPunct="1"/>
            <a:r>
              <a:rPr lang="de-DE" altLang="en-US" sz="1800" b="1" dirty="0">
                <a:solidFill>
                  <a:srgbClr val="006600"/>
                </a:solidFill>
              </a:rPr>
              <a:t>R. van Leeuwen, E.K.U.G. Phys. Rev. B </a:t>
            </a:r>
            <a:r>
              <a:rPr lang="de-DE" altLang="en-US" sz="1800" b="1" u="sng" dirty="0">
                <a:solidFill>
                  <a:srgbClr val="006600"/>
                </a:solidFill>
              </a:rPr>
              <a:t>85</a:t>
            </a:r>
            <a:r>
              <a:rPr lang="de-DE" altLang="en-US" sz="1800" b="1" dirty="0">
                <a:solidFill>
                  <a:srgbClr val="006600"/>
                </a:solidFill>
              </a:rPr>
              <a:t>, 075103 (2012)</a:t>
            </a:r>
          </a:p>
        </p:txBody>
      </p:sp>
    </p:spTree>
    <p:extLst>
      <p:ext uri="{BB962C8B-B14F-4D97-AF65-F5344CB8AC3E}">
        <p14:creationId xmlns:p14="http://schemas.microsoft.com/office/powerpoint/2010/main" val="25154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50640" y="1484784"/>
            <a:ext cx="6533728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smtClean="0"/>
              <a:t>            Is there always a </a:t>
            </a:r>
            <a:r>
              <a:rPr lang="en-US" sz="2800" b="1" dirty="0"/>
              <a:t>steady state? 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51604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1"/>
          <p:cNvSpPr txBox="1">
            <a:spLocks noChangeArrowheads="1"/>
          </p:cNvSpPr>
          <p:nvPr/>
        </p:nvSpPr>
        <p:spPr bwMode="auto">
          <a:xfrm>
            <a:off x="1473580" y="466725"/>
            <a:ext cx="67708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b="1" u="sng" dirty="0" smtClean="0"/>
              <a:t>No steady state in two-site Anderson model</a:t>
            </a:r>
            <a:endParaRPr lang="de-DE" altLang="en-US" sz="2800" b="1" u="sng" dirty="0"/>
          </a:p>
        </p:txBody>
      </p:sp>
      <p:pic>
        <p:nvPicPr>
          <p:cNvPr id="47107" name="Picture 4" descr="F:\bistability\Version-AZ05Dec11\new.density_current_hf_two_sites-dens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" t="12396" r="7578" b="6651"/>
          <a:stretch>
            <a:fillRect/>
          </a:stretch>
        </p:blipFill>
        <p:spPr bwMode="auto">
          <a:xfrm>
            <a:off x="827088" y="1112838"/>
            <a:ext cx="7489825" cy="519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683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971800" y="457200"/>
            <a:ext cx="3124200" cy="609600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8E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en-US" sz="2200">
              <a:solidFill>
                <a:srgbClr val="00007E"/>
              </a:solidFill>
              <a:latin typeface="Times New Roman" pitchFamily="18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219450" y="533400"/>
            <a:ext cx="2627313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200">
                <a:solidFill>
                  <a:srgbClr val="00007E"/>
                </a:solidFill>
                <a:latin typeface="Times New Roman" pitchFamily="18" charset="0"/>
              </a:rPr>
              <a:t>ELECTRON PUMP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990600" y="1447800"/>
            <a:ext cx="72390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0007E"/>
                </a:solidFill>
                <a:latin typeface="Times New Roman" pitchFamily="18" charset="0"/>
              </a:rPr>
              <a:t>Device which generates a net current between two electrodes (with </a:t>
            </a:r>
            <a:r>
              <a:rPr lang="en-GB" altLang="en-US" sz="2400" u="sng">
                <a:solidFill>
                  <a:srgbClr val="00007E"/>
                </a:solidFill>
                <a:latin typeface="Times New Roman" pitchFamily="18" charset="0"/>
              </a:rPr>
              <a:t>no</a:t>
            </a:r>
            <a:r>
              <a:rPr lang="en-GB" altLang="en-US" sz="2400">
                <a:solidFill>
                  <a:srgbClr val="00007E"/>
                </a:solidFill>
                <a:latin typeface="Times New Roman" pitchFamily="18" charset="0"/>
              </a:rPr>
              <a:t> static bias) by applying a time-dependent potential in the device region 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00007E"/>
              </a:solidFill>
              <a:latin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0007E"/>
                </a:solidFill>
                <a:latin typeface="Times New Roman" pitchFamily="18" charset="0"/>
              </a:rPr>
              <a:t>Experimental realization : Pumping through carbon nanotube by surface acoustic waves on piezoelectric surface (</a:t>
            </a:r>
            <a:r>
              <a:rPr lang="en-GB" altLang="en-US" sz="1800">
                <a:solidFill>
                  <a:srgbClr val="006600"/>
                </a:solidFill>
                <a:latin typeface="Times New Roman" pitchFamily="18" charset="0"/>
              </a:rPr>
              <a:t>Leek et al, PRL </a:t>
            </a:r>
            <a:r>
              <a:rPr lang="en-GB" altLang="en-US" sz="1800" u="sng">
                <a:solidFill>
                  <a:srgbClr val="006600"/>
                </a:solidFill>
                <a:latin typeface="Times New Roman" pitchFamily="18" charset="0"/>
              </a:rPr>
              <a:t>95</a:t>
            </a:r>
            <a:r>
              <a:rPr lang="en-GB" altLang="en-US" sz="1800">
                <a:solidFill>
                  <a:srgbClr val="006600"/>
                </a:solidFill>
                <a:latin typeface="Times New Roman" pitchFamily="18" charset="0"/>
              </a:rPr>
              <a:t>, 256802 (2005)</a:t>
            </a:r>
            <a:r>
              <a:rPr lang="en-GB" altLang="en-US" sz="2400">
                <a:solidFill>
                  <a:srgbClr val="00007E"/>
                </a:solidFill>
                <a:latin typeface="Times New Roman" pitchFamily="18" charset="0"/>
              </a:rPr>
              <a:t>) 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284663"/>
            <a:ext cx="6142038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734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anim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647950" y="5932488"/>
            <a:ext cx="42100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200">
                <a:latin typeface="Times New Roman" panose="02020603050405020304" pitchFamily="18" charset="0"/>
              </a:rPr>
              <a:t>Archimedes’ screw:  patent 200 b.c.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76200" y="152400"/>
            <a:ext cx="95250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900">
                <a:latin typeface="Times New Roman" panose="02020603050405020304" pitchFamily="18" charset="0"/>
              </a:rPr>
              <a:t>Pumping through a square barrier (of height 0.5 a.u.) using a travelling wave in device region U(x,t) = U</a:t>
            </a:r>
            <a:r>
              <a:rPr lang="en-GB" altLang="en-US" sz="1900" baseline="-25000">
                <a:latin typeface="Times New Roman" panose="02020603050405020304" pitchFamily="18" charset="0"/>
              </a:rPr>
              <a:t>o</a:t>
            </a:r>
            <a:r>
              <a:rPr lang="en-GB" altLang="en-US" sz="1900">
                <a:latin typeface="Times New Roman" panose="02020603050405020304" pitchFamily="18" charset="0"/>
              </a:rPr>
              <a:t>sin(kx-</a:t>
            </a:r>
            <a:r>
              <a:rPr lang="el-GR" altLang="en-US" sz="1900">
                <a:latin typeface="Times New Roman" panose="02020603050405020304" pitchFamily="18" charset="0"/>
              </a:rPr>
              <a:t>ω</a:t>
            </a:r>
            <a:r>
              <a:rPr lang="en-GB" altLang="en-US" sz="1900">
                <a:latin typeface="Times New Roman" panose="02020603050405020304" pitchFamily="18" charset="0"/>
              </a:rPr>
              <a:t>t) (k = 1.6 a.u., </a:t>
            </a:r>
            <a:r>
              <a:rPr lang="el-GR" altLang="en-US" sz="1900">
                <a:latin typeface="Times New Roman" panose="02020603050405020304" pitchFamily="18" charset="0"/>
              </a:rPr>
              <a:t>ω</a:t>
            </a:r>
            <a:r>
              <a:rPr lang="en-GB" altLang="en-US" sz="1900">
                <a:latin typeface="Times New Roman" panose="02020603050405020304" pitchFamily="18" charset="0"/>
              </a:rPr>
              <a:t> = 0.2 a.u. Fermi energy = 0.3 a.u.) </a:t>
            </a:r>
          </a:p>
        </p:txBody>
      </p:sp>
    </p:spTree>
    <p:extLst>
      <p:ext uri="{BB962C8B-B14F-4D97-AF65-F5344CB8AC3E}">
        <p14:creationId xmlns:p14="http://schemas.microsoft.com/office/powerpoint/2010/main" val="399843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urfwave_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66800"/>
            <a:ext cx="525780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429000" y="304800"/>
            <a:ext cx="2971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u="sng" dirty="0">
                <a:solidFill>
                  <a:srgbClr val="3333CC"/>
                </a:solidFill>
                <a:latin typeface="Times New Roman" pitchFamily="18" charset="0"/>
              </a:rPr>
              <a:t>Experimental result:</a:t>
            </a:r>
            <a:r>
              <a:rPr lang="en-US" altLang="en-US" sz="2000" dirty="0">
                <a:solidFill>
                  <a:srgbClr val="3333CC"/>
                </a:solidFill>
                <a:latin typeface="Times New Roman" pitchFamily="18" charset="0"/>
              </a:rPr>
              <a:t> </a:t>
            </a:r>
            <a:endParaRPr lang="de-DE" altLang="en-US" sz="2000" dirty="0">
              <a:solidFill>
                <a:srgbClr val="3333CC"/>
              </a:solidFill>
              <a:latin typeface="Times New Roman" pitchFamily="18" charset="0"/>
            </a:endParaRP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 flipV="1">
            <a:off x="2514600" y="3581400"/>
            <a:ext cx="838200" cy="14478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660525" y="5018088"/>
            <a:ext cx="619283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200">
                <a:solidFill>
                  <a:srgbClr val="CC0000"/>
                </a:solidFill>
                <a:latin typeface="Times New Roman" pitchFamily="18" charset="0"/>
              </a:rPr>
              <a:t>Current flows in direction opposite to sound wave </a:t>
            </a:r>
          </a:p>
        </p:txBody>
      </p:sp>
    </p:spTree>
    <p:extLst>
      <p:ext uri="{BB962C8B-B14F-4D97-AF65-F5344CB8AC3E}">
        <p14:creationId xmlns:p14="http://schemas.microsoft.com/office/powerpoint/2010/main" val="88722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72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931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24000" y="457200"/>
            <a:ext cx="6096000" cy="4572000"/>
            <a:chOff x="960" y="720"/>
            <a:chExt cx="3840" cy="2880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720"/>
              <a:ext cx="3840" cy="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Line 4"/>
            <p:cNvSpPr>
              <a:spLocks noChangeShapeType="1"/>
            </p:cNvSpPr>
            <p:nvPr/>
          </p:nvSpPr>
          <p:spPr bwMode="auto">
            <a:xfrm flipH="1">
              <a:off x="2381" y="1842"/>
              <a:ext cx="272" cy="0"/>
            </a:xfrm>
            <a:prstGeom prst="line">
              <a:avLst/>
            </a:prstGeom>
            <a:noFill/>
            <a:ln w="38100">
              <a:solidFill>
                <a:srgbClr val="FF191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3787" y="1162"/>
              <a:ext cx="272" cy="0"/>
            </a:xfrm>
            <a:prstGeom prst="line">
              <a:avLst/>
            </a:prstGeom>
            <a:noFill/>
            <a:ln w="38100">
              <a:solidFill>
                <a:srgbClr val="32C84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100138" y="5410200"/>
            <a:ext cx="6900862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200" dirty="0">
                <a:solidFill>
                  <a:srgbClr val="CC0000"/>
                </a:solidFill>
                <a:latin typeface="Times New Roman" pitchFamily="18" charset="0"/>
              </a:rPr>
              <a:t>Current goes in direction opposite to the external field !!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09600" y="6034683"/>
            <a:ext cx="82296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76213" indent="-176213" defTabSz="9477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 defTabSz="9477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 defTabSz="9477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 defTabSz="9477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 defTabSz="9477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defTabSz="947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defTabSz="947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defTabSz="947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defTabSz="947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8000"/>
                </a:solidFill>
              </a:rPr>
              <a:t>G. </a:t>
            </a:r>
            <a:r>
              <a:rPr lang="en-US" altLang="en-US" sz="1800" b="1" dirty="0" err="1" smtClean="0">
                <a:solidFill>
                  <a:srgbClr val="008000"/>
                </a:solidFill>
              </a:rPr>
              <a:t>Stefanucci</a:t>
            </a:r>
            <a:r>
              <a:rPr lang="en-US" altLang="en-US" sz="1800" b="1" dirty="0" smtClean="0">
                <a:solidFill>
                  <a:srgbClr val="008000"/>
                </a:solidFill>
              </a:rPr>
              <a:t>, S. </a:t>
            </a:r>
            <a:r>
              <a:rPr lang="en-US" altLang="en-US" sz="1800" b="1" dirty="0" err="1" smtClean="0">
                <a:solidFill>
                  <a:srgbClr val="008000"/>
                </a:solidFill>
              </a:rPr>
              <a:t>Kurth</a:t>
            </a:r>
            <a:r>
              <a:rPr lang="en-US" altLang="en-US" sz="1800" b="1" dirty="0" smtClean="0">
                <a:solidFill>
                  <a:srgbClr val="008000"/>
                </a:solidFill>
              </a:rPr>
              <a:t>, A. Rubio,  E.K.U. Gross, Phys. Rev. B </a:t>
            </a:r>
            <a:r>
              <a:rPr lang="en-US" altLang="en-US" sz="1800" b="1" u="sng" dirty="0">
                <a:solidFill>
                  <a:srgbClr val="008000"/>
                </a:solidFill>
              </a:rPr>
              <a:t>7</a:t>
            </a:r>
            <a:r>
              <a:rPr lang="en-US" altLang="en-US" sz="1800" b="1" u="sng" dirty="0" smtClean="0">
                <a:solidFill>
                  <a:srgbClr val="008000"/>
                </a:solidFill>
              </a:rPr>
              <a:t>7</a:t>
            </a:r>
            <a:r>
              <a:rPr lang="en-US" altLang="en-US" sz="1800" b="1" dirty="0" smtClean="0">
                <a:solidFill>
                  <a:srgbClr val="008000"/>
                </a:solidFill>
              </a:rPr>
              <a:t>, 075339 (2008)</a:t>
            </a:r>
            <a:endParaRPr lang="en-US" altLang="en-US" sz="18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84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ump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72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304800" y="5653088"/>
            <a:ext cx="8070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006600"/>
                </a:solidFill>
                <a:latin typeface="Times New Roman" panose="02020603050405020304" pitchFamily="18" charset="0"/>
              </a:rPr>
              <a:t>G. Stefanucci, S. Kurth, A. Rubio, E.K.U. Gross, Phys. Rev. B 77, 075339 (2008)  </a:t>
            </a:r>
          </a:p>
        </p:txBody>
      </p:sp>
    </p:spTree>
    <p:extLst>
      <p:ext uri="{BB962C8B-B14F-4D97-AF65-F5344CB8AC3E}">
        <p14:creationId xmlns:p14="http://schemas.microsoft.com/office/powerpoint/2010/main" val="2797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618603" y="1271251"/>
            <a:ext cx="769781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100" b="1" u="sng" dirty="0" smtClean="0"/>
              <a:t>1-1 correspondence (TD analogue of </a:t>
            </a:r>
            <a:r>
              <a:rPr lang="en-US" altLang="en-US" sz="2100" b="1" u="sng" dirty="0" err="1" smtClean="0"/>
              <a:t>Hohenberg</a:t>
            </a:r>
            <a:r>
              <a:rPr lang="en-US" altLang="en-US" sz="2100" b="1" u="sng" dirty="0" smtClean="0"/>
              <a:t>-Kohn theorem)</a:t>
            </a:r>
            <a:r>
              <a:rPr lang="en-US" altLang="en-US" sz="2100" b="1" dirty="0" smtClean="0"/>
              <a:t>:</a:t>
            </a:r>
            <a:r>
              <a:rPr lang="en-US" altLang="en-US" sz="2200" b="1" dirty="0" smtClean="0"/>
              <a:t> </a:t>
            </a:r>
            <a:endParaRPr lang="en-US" altLang="en-US" sz="2200" b="1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492500" y="1597025"/>
            <a:ext cx="5199063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800" b="1"/>
              <a:t>The time-dependent density determines uniquely the time-dependent external potential and hence all physical observables for fixed initial state.</a:t>
            </a:r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/>
        </p:nvGraphicFramePr>
        <p:xfrm>
          <a:off x="1176338" y="1766888"/>
          <a:ext cx="22987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63" name="Equation" r:id="rId3" imgW="1244600" imgH="254000" progId="Equation.DSMT4">
                  <p:embed/>
                </p:oleObj>
              </mc:Choice>
              <mc:Fallback>
                <p:oleObj name="Equation" r:id="rId3" imgW="1244600" imgH="254000" progId="Equation.DSMT4">
                  <p:embed/>
                  <p:pic>
                    <p:nvPicPr>
                      <p:cNvPr id="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6338" y="1766888"/>
                        <a:ext cx="22987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835696" y="222848"/>
            <a:ext cx="5544616" cy="541856"/>
          </a:xfrm>
          <a:prstGeom prst="rect">
            <a:avLst/>
          </a:prstGeom>
          <a:solidFill>
            <a:srgbClr val="CCFFFF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square" lIns="90000" tIns="90000" rIns="90000" bIns="9000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0066"/>
                </a:solidFill>
              </a:rPr>
              <a:t>        </a:t>
            </a:r>
            <a:r>
              <a:rPr lang="en-US" altLang="en-US" sz="2200" b="1" dirty="0" smtClean="0">
                <a:solidFill>
                  <a:srgbClr val="000066"/>
                </a:solidFill>
              </a:rPr>
              <a:t>    </a:t>
            </a:r>
            <a:r>
              <a:rPr lang="en-US" altLang="en-US" sz="2600" b="1" dirty="0" smtClean="0">
                <a:solidFill>
                  <a:srgbClr val="000066"/>
                </a:solidFill>
              </a:rPr>
              <a:t>Basic theorems of TDDFT </a:t>
            </a:r>
            <a:endParaRPr lang="en-US" altLang="en-US" sz="2600" b="1" dirty="0">
              <a:solidFill>
                <a:srgbClr val="000066"/>
              </a:solidFill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23931" y="2420888"/>
            <a:ext cx="20985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100" b="1" u="sng" dirty="0" smtClean="0"/>
              <a:t>TDKS </a:t>
            </a:r>
            <a:r>
              <a:rPr lang="en-US" altLang="en-US" sz="2100" b="1" u="sng" dirty="0"/>
              <a:t>theorem</a:t>
            </a:r>
            <a:r>
              <a:rPr lang="en-US" altLang="en-US" sz="2100" b="1" dirty="0"/>
              <a:t>:</a:t>
            </a:r>
            <a:r>
              <a:rPr lang="en-US" altLang="en-US" sz="2200" b="1" dirty="0"/>
              <a:t> 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914400" y="2924175"/>
            <a:ext cx="7772400" cy="29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b="1"/>
              <a:t>The time-dependent density of the </a:t>
            </a:r>
            <a:r>
              <a:rPr lang="en-US" altLang="en-US" sz="2000" b="1" u="sng"/>
              <a:t>interacting</a:t>
            </a:r>
            <a:r>
              <a:rPr lang="en-US" altLang="en-US" sz="2000" b="1"/>
              <a:t> system of interest can be calculated as density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2000" b="1"/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2000" b="1"/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800" b="1"/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b="1"/>
              <a:t>of an auxiliary </a:t>
            </a:r>
            <a:r>
              <a:rPr lang="en-US" altLang="en-US" sz="2000" b="1" u="sng"/>
              <a:t>non-interacting</a:t>
            </a:r>
            <a:r>
              <a:rPr lang="en-US" altLang="en-US" sz="2000" b="1"/>
              <a:t> (KS) system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2000" b="1"/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2000" b="1"/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2000" b="1"/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b="1"/>
              <a:t> with the </a:t>
            </a:r>
            <a:r>
              <a:rPr lang="en-US" altLang="en-US" sz="2000" b="1" u="sng"/>
              <a:t>local</a:t>
            </a:r>
            <a:r>
              <a:rPr lang="en-US" altLang="en-US" sz="2000" b="1"/>
              <a:t> potential</a:t>
            </a:r>
          </a:p>
        </p:txBody>
      </p:sp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3622675" y="3394075"/>
          <a:ext cx="2820988" cy="91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64" name="Equation" r:id="rId5" imgW="1295400" imgH="457200" progId="Equation.DSMT4">
                  <p:embed/>
                </p:oleObj>
              </mc:Choice>
              <mc:Fallback>
                <p:oleObj name="Equation" r:id="rId5" imgW="1295400" imgH="457200" progId="Equation.DSMT4">
                  <p:embed/>
                  <p:pic>
                    <p:nvPicPr>
                      <p:cNvPr id="8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2675" y="3394075"/>
                        <a:ext cx="2820988" cy="915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0"/>
          <p:cNvGraphicFramePr>
            <a:graphicFrameLocks noChangeAspect="1"/>
          </p:cNvGraphicFramePr>
          <p:nvPr/>
        </p:nvGraphicFramePr>
        <p:xfrm>
          <a:off x="1547813" y="5726113"/>
          <a:ext cx="4810125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65" name="Equation" r:id="rId7" imgW="2489200" imgH="469900" progId="Equation.DSMT4">
                  <p:embed/>
                </p:oleObj>
              </mc:Choice>
              <mc:Fallback>
                <p:oleObj name="Equation" r:id="rId7" imgW="2489200" imgH="469900" progId="Equation.DSMT4">
                  <p:embed/>
                  <p:pic>
                    <p:nvPicPr>
                      <p:cNvPr id="9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5726113"/>
                        <a:ext cx="4810125" cy="90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2"/>
          <p:cNvGraphicFramePr>
            <a:graphicFrameLocks noChangeAspect="1"/>
          </p:cNvGraphicFramePr>
          <p:nvPr/>
        </p:nvGraphicFramePr>
        <p:xfrm>
          <a:off x="2841625" y="4613275"/>
          <a:ext cx="4960938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66" name="Equation" r:id="rId9" imgW="2603500" imgH="482600" progId="Equation.DSMT4">
                  <p:embed/>
                </p:oleObj>
              </mc:Choice>
              <mc:Fallback>
                <p:oleObj name="Equation" r:id="rId9" imgW="2603500" imgH="482600" progId="Equation.DSMT4">
                  <p:embed/>
                  <p:pic>
                    <p:nvPicPr>
                      <p:cNvPr id="1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1625" y="4613275"/>
                        <a:ext cx="4960938" cy="92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3"/>
          <p:cNvGraphicFramePr>
            <a:graphicFrameLocks noChangeAspect="1"/>
          </p:cNvGraphicFramePr>
          <p:nvPr/>
        </p:nvGraphicFramePr>
        <p:xfrm>
          <a:off x="6310313" y="5905500"/>
          <a:ext cx="20605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67" name="Equation" r:id="rId11" imgW="1057358" imgH="266694" progId="Equation.DSMT4">
                  <p:embed/>
                </p:oleObj>
              </mc:Choice>
              <mc:Fallback>
                <p:oleObj name="Equation" r:id="rId11" imgW="1057358" imgH="266694" progId="Equation.DSMT4">
                  <p:embed/>
                  <p:pic>
                    <p:nvPicPr>
                      <p:cNvPr id="11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0313" y="5905500"/>
                        <a:ext cx="2060575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352675" y="764704"/>
            <a:ext cx="4235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6600"/>
                </a:solidFill>
              </a:rPr>
              <a:t>(E. </a:t>
            </a:r>
            <a:r>
              <a:rPr lang="en-US" altLang="en-US" sz="1800" b="1" dirty="0" err="1">
                <a:solidFill>
                  <a:srgbClr val="006600"/>
                </a:solidFill>
              </a:rPr>
              <a:t>Runge</a:t>
            </a:r>
            <a:r>
              <a:rPr lang="en-US" altLang="en-US" sz="1800" b="1" dirty="0">
                <a:solidFill>
                  <a:srgbClr val="006600"/>
                </a:solidFill>
              </a:rPr>
              <a:t>, E.K.U.G., PRL </a:t>
            </a:r>
            <a:r>
              <a:rPr lang="en-US" altLang="en-US" sz="1800" b="1" u="sng" dirty="0">
                <a:solidFill>
                  <a:srgbClr val="006600"/>
                </a:solidFill>
              </a:rPr>
              <a:t>52</a:t>
            </a:r>
            <a:r>
              <a:rPr lang="en-US" altLang="en-US" sz="1800" b="1" dirty="0">
                <a:solidFill>
                  <a:srgbClr val="006600"/>
                </a:solidFill>
              </a:rPr>
              <a:t>, 997 (1984))</a:t>
            </a:r>
            <a:endParaRPr lang="en-US" altLang="en-US" sz="1800" b="1" u="sng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60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116384" y="549275"/>
            <a:ext cx="6984131" cy="1079525"/>
          </a:xfrm>
          <a:prstGeom prst="rect">
            <a:avLst/>
          </a:prstGeom>
          <a:solidFill>
            <a:srgbClr val="BEDFF4"/>
          </a:solidFill>
          <a:ln w="38100">
            <a:solidFill>
              <a:srgbClr val="2F619D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295771" y="854075"/>
            <a:ext cx="853281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3000" b="1" dirty="0">
                <a:solidFill>
                  <a:srgbClr val="275081"/>
                </a:solidFill>
                <a:cs typeface="Times New Roman" pitchFamily="18" charset="0"/>
              </a:rPr>
              <a:t>Optimal control </a:t>
            </a:r>
            <a:r>
              <a:rPr lang="en-GB" altLang="en-US" sz="3000" b="1" dirty="0" smtClean="0">
                <a:solidFill>
                  <a:srgbClr val="275081"/>
                </a:solidFill>
                <a:cs typeface="Times New Roman" pitchFamily="18" charset="0"/>
              </a:rPr>
              <a:t>using short laser pulses</a:t>
            </a:r>
            <a:endParaRPr lang="en-GB" altLang="en-US" sz="2000" dirty="0">
              <a:solidFill>
                <a:srgbClr val="275081"/>
              </a:solidFill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213246" y="3140968"/>
            <a:ext cx="68151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u="sng" dirty="0">
                <a:solidFill>
                  <a:srgbClr val="008000"/>
                </a:solidFill>
              </a:rPr>
              <a:t>Review Article on Quantum Optimal Control Theory</a:t>
            </a:r>
            <a:r>
              <a:rPr lang="en-US" altLang="en-US" sz="2000" b="1" dirty="0">
                <a:solidFill>
                  <a:srgbClr val="008000"/>
                </a:solidFill>
              </a:rPr>
              <a:t>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8000"/>
                </a:solidFill>
              </a:rPr>
              <a:t>J. </a:t>
            </a:r>
            <a:r>
              <a:rPr lang="en-US" altLang="en-US" sz="2000" b="1" dirty="0" err="1">
                <a:solidFill>
                  <a:srgbClr val="008000"/>
                </a:solidFill>
              </a:rPr>
              <a:t>Werschnik</a:t>
            </a:r>
            <a:r>
              <a:rPr lang="en-US" altLang="en-US" sz="2000" b="1" dirty="0">
                <a:solidFill>
                  <a:srgbClr val="008000"/>
                </a:solidFill>
              </a:rPr>
              <a:t>, E.K.U. Gross, J. Phys. B 40, R175-R211 (2007)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88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85750" y="1676400"/>
            <a:ext cx="8062913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u="sng">
                <a:solidFill>
                  <a:srgbClr val="CC0000"/>
                </a:solidFill>
                <a:cs typeface="Times New Roman" pitchFamily="18" charset="0"/>
              </a:rPr>
              <a:t>Normal question</a:t>
            </a:r>
            <a:r>
              <a:rPr lang="en-US" altLang="en-US" sz="2400" b="1">
                <a:solidFill>
                  <a:srgbClr val="CC0000"/>
                </a:solidFill>
                <a:cs typeface="Times New Roman" pitchFamily="18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000" b="1">
              <a:solidFill>
                <a:srgbClr val="CC0000"/>
              </a:solidFill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cs typeface="Times New Roman" pitchFamily="18" charset="0"/>
              </a:rPr>
              <a:t>What happens if a system is exposed to a </a:t>
            </a:r>
            <a:r>
              <a:rPr lang="en-US" altLang="en-US" sz="2400" b="1" u="sng">
                <a:cs typeface="Times New Roman" pitchFamily="18" charset="0"/>
              </a:rPr>
              <a:t>given</a:t>
            </a:r>
            <a:r>
              <a:rPr lang="en-US" altLang="en-US" sz="2400" b="1">
                <a:cs typeface="Times New Roman" pitchFamily="18" charset="0"/>
              </a:rPr>
              <a:t> laser pulse?</a:t>
            </a:r>
            <a:endParaRPr lang="en-US" altLang="en-US" sz="2400" b="1" u="sng">
              <a:solidFill>
                <a:srgbClr val="0000CC"/>
              </a:solidFill>
              <a:cs typeface="Times New Roman" pitchFamily="18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28600" y="3070225"/>
            <a:ext cx="8697913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u="sng">
                <a:solidFill>
                  <a:srgbClr val="CC0000"/>
                </a:solidFill>
                <a:cs typeface="Times New Roman" pitchFamily="18" charset="0"/>
              </a:rPr>
              <a:t>Inverse question (solved by OCT)</a:t>
            </a:r>
            <a:r>
              <a:rPr lang="en-US" altLang="en-US" sz="2400" b="1">
                <a:solidFill>
                  <a:srgbClr val="CC0000"/>
                </a:solidFill>
                <a:cs typeface="Times New Roman" pitchFamily="18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000" b="1">
              <a:solidFill>
                <a:srgbClr val="CC0000"/>
              </a:solidFill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cs typeface="Times New Roman" pitchFamily="18" charset="0"/>
              </a:rPr>
              <a:t>Which is the laser pulse that achieves a prescribed goal (target)?</a:t>
            </a:r>
            <a:endParaRPr lang="en-US" altLang="en-US" sz="2400" b="1" u="sng">
              <a:solidFill>
                <a:srgbClr val="0000CC"/>
              </a:solidFill>
              <a:cs typeface="Times New Roman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267744" y="366936"/>
            <a:ext cx="4805536" cy="685800"/>
          </a:xfrm>
          <a:prstGeom prst="rect">
            <a:avLst/>
          </a:prstGeom>
          <a:solidFill>
            <a:srgbClr val="BEDFF4"/>
          </a:solidFill>
          <a:ln w="38100" algn="ctr">
            <a:solidFill>
              <a:srgbClr val="2F619D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469357" y="511399"/>
            <a:ext cx="6911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GB" sz="2600" b="1" dirty="0">
                <a:solidFill>
                  <a:srgbClr val="275081"/>
                </a:solidFill>
                <a:cs typeface="Times New Roman" pitchFamily="18" charset="0"/>
              </a:rPr>
              <a:t>Optimal Control Theory (OCT) </a:t>
            </a:r>
            <a:endParaRPr lang="en-GB" altLang="en-US" sz="2600" b="1" dirty="0">
              <a:solidFill>
                <a:srgbClr val="275081"/>
              </a:solidFill>
              <a:cs typeface="Times New Roman" pitchFamily="18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55588" y="4257675"/>
            <a:ext cx="27193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cs typeface="Times New Roman" pitchFamily="18" charset="0"/>
              </a:rPr>
              <a:t>possible targets:</a:t>
            </a:r>
            <a:endParaRPr lang="en-US" altLang="en-US" sz="2400" b="1" u="sng">
              <a:solidFill>
                <a:srgbClr val="0000CC"/>
              </a:solidFill>
              <a:cs typeface="Times New Roman" pitchFamily="18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560638" y="4241800"/>
            <a:ext cx="6324600" cy="230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FontTx/>
              <a:buAutoNum type="alphaLcParenR"/>
            </a:pPr>
            <a:r>
              <a:rPr lang="en-GB" altLang="en-US" sz="2000" b="1">
                <a:latin typeface="Times New Roman" pitchFamily="18" charset="0"/>
              </a:rPr>
              <a:t>system should end up in a </a:t>
            </a:r>
            <a:r>
              <a:rPr lang="en-GB" altLang="en-US" sz="2000" b="1" u="sng">
                <a:latin typeface="Times New Roman" pitchFamily="18" charset="0"/>
              </a:rPr>
              <a:t>given</a:t>
            </a:r>
            <a:r>
              <a:rPr lang="en-GB" altLang="en-US" sz="2000" b="1">
                <a:latin typeface="Times New Roman" pitchFamily="18" charset="0"/>
              </a:rPr>
              <a:t> final state </a:t>
            </a:r>
            <a:r>
              <a:rPr lang="en-GB" altLang="en-US" sz="2000" b="1">
                <a:latin typeface="Times New Roman" pitchFamily="18" charset="0"/>
                <a:sym typeface="Symbol" pitchFamily="18" charset="2"/>
              </a:rPr>
              <a:t></a:t>
            </a:r>
            <a:r>
              <a:rPr lang="en-GB" altLang="en-US" sz="2000" b="1" baseline="-25000">
                <a:latin typeface="Times New Roman" pitchFamily="18" charset="0"/>
                <a:sym typeface="Symbol" pitchFamily="18" charset="2"/>
              </a:rPr>
              <a:t>f</a:t>
            </a:r>
            <a:r>
              <a:rPr lang="en-GB" altLang="en-US" sz="2000" b="1">
                <a:latin typeface="Times New Roman" pitchFamily="18" charset="0"/>
                <a:sym typeface="Symbol" pitchFamily="18" charset="2"/>
              </a:rPr>
              <a:t>                 at the end of the pulse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AutoNum type="alphaLcParenR"/>
            </a:pPr>
            <a:r>
              <a:rPr lang="en-GB" altLang="en-US" sz="2000" b="1">
                <a:latin typeface="Times New Roman" pitchFamily="18" charset="0"/>
                <a:sym typeface="Symbol" pitchFamily="18" charset="2"/>
              </a:rPr>
              <a:t>wave function should  follow a </a:t>
            </a:r>
            <a:r>
              <a:rPr lang="en-GB" altLang="en-US" sz="2000" b="1" u="sng">
                <a:latin typeface="Times New Roman" pitchFamily="18" charset="0"/>
                <a:sym typeface="Symbol" pitchFamily="18" charset="2"/>
              </a:rPr>
              <a:t>given</a:t>
            </a:r>
            <a:r>
              <a:rPr lang="en-GB" altLang="en-US" sz="2000" b="1">
                <a:latin typeface="Times New Roman" pitchFamily="18" charset="0"/>
                <a:sym typeface="Symbol" pitchFamily="18" charset="2"/>
              </a:rPr>
              <a:t> trajectory in Hilbert space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AutoNum type="alphaLcParenR"/>
            </a:pPr>
            <a:r>
              <a:rPr lang="en-GB" altLang="en-US" sz="2000" b="1">
                <a:latin typeface="Times New Roman" pitchFamily="18" charset="0"/>
                <a:sym typeface="Symbol" pitchFamily="18" charset="2"/>
              </a:rPr>
              <a:t>density should  follow a </a:t>
            </a:r>
            <a:r>
              <a:rPr lang="en-GB" altLang="en-US" sz="2000" b="1" u="sng">
                <a:latin typeface="Times New Roman" pitchFamily="18" charset="0"/>
                <a:sym typeface="Symbol" pitchFamily="18" charset="2"/>
              </a:rPr>
              <a:t>given</a:t>
            </a:r>
            <a:r>
              <a:rPr lang="en-GB" altLang="en-US" sz="2000" b="1">
                <a:latin typeface="Times New Roman" pitchFamily="18" charset="0"/>
                <a:sym typeface="Symbol" pitchFamily="18" charset="2"/>
              </a:rPr>
              <a:t> classical trajectory r(t)</a:t>
            </a:r>
          </a:p>
        </p:txBody>
      </p:sp>
    </p:spTree>
    <p:extLst>
      <p:ext uri="{BB962C8B-B14F-4D97-AF65-F5344CB8AC3E}">
        <p14:creationId xmlns:p14="http://schemas.microsoft.com/office/powerpoint/2010/main" val="67585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1295400" y="457200"/>
            <a:ext cx="6248400" cy="990600"/>
            <a:chOff x="975" y="480"/>
            <a:chExt cx="3936" cy="624"/>
          </a:xfrm>
        </p:grpSpPr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975" y="480"/>
              <a:ext cx="3936" cy="62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66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1067" y="576"/>
              <a:ext cx="3753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2500" b="1"/>
                <a:t>Optimal control of static targets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2500" b="1"/>
                <a:t>(standard formulation)</a:t>
              </a:r>
            </a:p>
          </p:txBody>
        </p:sp>
      </p:grpSp>
      <p:graphicFrame>
        <p:nvGraphicFramePr>
          <p:cNvPr id="8" name="Object 8"/>
          <p:cNvGraphicFramePr>
            <a:graphicFrameLocks noChangeAspect="1"/>
          </p:cNvGraphicFramePr>
          <p:nvPr>
            <p:extLst/>
          </p:nvPr>
        </p:nvGraphicFramePr>
        <p:xfrm>
          <a:off x="827534" y="2518221"/>
          <a:ext cx="8208962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486" name="Equation" r:id="rId3" imgW="3683000" imgH="342900" progId="Equation.3">
                  <p:embed/>
                </p:oleObj>
              </mc:Choice>
              <mc:Fallback>
                <p:oleObj name="Equation" r:id="rId3" imgW="3683000" imgH="342900" progId="Equation.3">
                  <p:embed/>
                  <p:pic>
                    <p:nvPicPr>
                      <p:cNvPr id="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34" y="2518221"/>
                        <a:ext cx="8208962" cy="766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762000" y="1981200"/>
            <a:ext cx="7078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 dirty="0"/>
              <a:t>For </a:t>
            </a:r>
            <a:r>
              <a:rPr lang="en-GB" altLang="en-US" sz="2400" b="1" u="sng" dirty="0" smtClean="0"/>
              <a:t>given</a:t>
            </a:r>
            <a:r>
              <a:rPr lang="en-GB" altLang="en-US" sz="2400" b="1" dirty="0" smtClean="0"/>
              <a:t> target </a:t>
            </a:r>
            <a:r>
              <a:rPr lang="en-GB" altLang="en-US" sz="2400" b="1" dirty="0"/>
              <a:t>state </a:t>
            </a:r>
            <a:r>
              <a:rPr lang="el-GR" altLang="en-US" sz="2400" b="1" dirty="0"/>
              <a:t>Φ</a:t>
            </a:r>
            <a:r>
              <a:rPr lang="en-US" altLang="en-US" sz="2400" b="1" baseline="-25000" dirty="0"/>
              <a:t>f  </a:t>
            </a:r>
            <a:r>
              <a:rPr lang="en-US" altLang="en-US" sz="2400" b="1" dirty="0"/>
              <a:t> , maximize the functional: </a:t>
            </a:r>
            <a:r>
              <a:rPr lang="en-GB" altLang="en-US" sz="2400" b="1" dirty="0"/>
              <a:t> </a:t>
            </a:r>
            <a:endParaRPr lang="en-GB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78782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1295400" y="457200"/>
            <a:ext cx="6248400" cy="990600"/>
            <a:chOff x="975" y="480"/>
            <a:chExt cx="3936" cy="624"/>
          </a:xfrm>
        </p:grpSpPr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975" y="480"/>
              <a:ext cx="3936" cy="62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66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1067" y="576"/>
              <a:ext cx="3753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2500" b="1"/>
                <a:t>Optimal control of static targets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2500" b="1"/>
                <a:t>(standard formulation)</a:t>
              </a:r>
            </a:p>
          </p:txBody>
        </p:sp>
      </p:grp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4495800" y="2590800"/>
            <a:ext cx="1295400" cy="6858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graphicFrame>
        <p:nvGraphicFramePr>
          <p:cNvPr id="8" name="Object 8"/>
          <p:cNvGraphicFramePr>
            <a:graphicFrameLocks noChangeAspect="1"/>
          </p:cNvGraphicFramePr>
          <p:nvPr>
            <p:extLst/>
          </p:nvPr>
        </p:nvGraphicFramePr>
        <p:xfrm>
          <a:off x="827534" y="2524125"/>
          <a:ext cx="8208962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10" name="Equation" r:id="rId3" imgW="3683000" imgH="342900" progId="Equation.3">
                  <p:embed/>
                </p:oleObj>
              </mc:Choice>
              <mc:Fallback>
                <p:oleObj name="Equation" r:id="rId3" imgW="3683000" imgH="342900" progId="Equation.3">
                  <p:embed/>
                  <p:pic>
                    <p:nvPicPr>
                      <p:cNvPr id="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34" y="2524125"/>
                        <a:ext cx="8208962" cy="766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943600" y="3352800"/>
            <a:ext cx="441325" cy="519113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cs typeface="Times New Roman" pitchFamily="18" charset="0"/>
              </a:rPr>
              <a:t>Ô</a:t>
            </a:r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 flipH="1" flipV="1">
            <a:off x="5486400" y="3276600"/>
            <a:ext cx="3810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762000" y="1981200"/>
            <a:ext cx="7078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 dirty="0"/>
              <a:t>For </a:t>
            </a:r>
            <a:r>
              <a:rPr lang="en-GB" altLang="en-US" sz="2400" b="1" u="sng" dirty="0" smtClean="0"/>
              <a:t>given</a:t>
            </a:r>
            <a:r>
              <a:rPr lang="en-GB" altLang="en-US" sz="2400" b="1" dirty="0" smtClean="0"/>
              <a:t> target </a:t>
            </a:r>
            <a:r>
              <a:rPr lang="en-GB" altLang="en-US" sz="2400" b="1" dirty="0"/>
              <a:t>state </a:t>
            </a:r>
            <a:r>
              <a:rPr lang="el-GR" altLang="en-US" sz="2400" b="1" dirty="0"/>
              <a:t>Φ</a:t>
            </a:r>
            <a:r>
              <a:rPr lang="en-US" altLang="en-US" sz="2400" b="1" baseline="-25000" dirty="0"/>
              <a:t>f  </a:t>
            </a:r>
            <a:r>
              <a:rPr lang="en-US" altLang="en-US" sz="2400" b="1" dirty="0"/>
              <a:t> , maximize the functional: </a:t>
            </a:r>
            <a:r>
              <a:rPr lang="en-GB" altLang="en-US" sz="2400" b="1" dirty="0"/>
              <a:t> </a:t>
            </a:r>
            <a:endParaRPr lang="en-GB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0602190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1295400" y="457200"/>
            <a:ext cx="6248400" cy="990600"/>
            <a:chOff x="975" y="480"/>
            <a:chExt cx="3936" cy="624"/>
          </a:xfrm>
        </p:grpSpPr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975" y="480"/>
              <a:ext cx="3936" cy="62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66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1067" y="576"/>
              <a:ext cx="3753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2500" b="1"/>
                <a:t>Optimal control of static targets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2500" b="1"/>
                <a:t>(standard formulation)</a:t>
              </a:r>
            </a:p>
          </p:txBody>
        </p:sp>
      </p:grp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4495800" y="2590800"/>
            <a:ext cx="1295400" cy="6858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graphicFrame>
        <p:nvGraphicFramePr>
          <p:cNvPr id="8" name="Object 8"/>
          <p:cNvGraphicFramePr>
            <a:graphicFrameLocks noChangeAspect="1"/>
          </p:cNvGraphicFramePr>
          <p:nvPr>
            <p:extLst/>
          </p:nvPr>
        </p:nvGraphicFramePr>
        <p:xfrm>
          <a:off x="827534" y="2524125"/>
          <a:ext cx="8208962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38" name="Equation" r:id="rId3" imgW="3683000" imgH="342900" progId="Equation.3">
                  <p:embed/>
                </p:oleObj>
              </mc:Choice>
              <mc:Fallback>
                <p:oleObj name="Equation" r:id="rId3" imgW="3683000" imgH="342900" progId="Equation.3">
                  <p:embed/>
                  <p:pic>
                    <p:nvPicPr>
                      <p:cNvPr id="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34" y="2524125"/>
                        <a:ext cx="8208962" cy="766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943600" y="3352800"/>
            <a:ext cx="441325" cy="519113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cs typeface="Times New Roman" pitchFamily="18" charset="0"/>
              </a:rPr>
              <a:t>Ô</a:t>
            </a:r>
          </a:p>
        </p:txBody>
      </p:sp>
      <p:graphicFrame>
        <p:nvGraphicFramePr>
          <p:cNvPr id="10" name="Object 10"/>
          <p:cNvGraphicFramePr>
            <a:graphicFrameLocks noChangeAspect="1"/>
          </p:cNvGraphicFramePr>
          <p:nvPr/>
        </p:nvGraphicFramePr>
        <p:xfrm>
          <a:off x="900113" y="4103688"/>
          <a:ext cx="3313112" cy="1135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39" name="Equation" r:id="rId5" imgW="1485900" imgH="508000" progId="Equation.3">
                  <p:embed/>
                </p:oleObj>
              </mc:Choice>
              <mc:Fallback>
                <p:oleObj name="Equation" r:id="rId5" imgW="1485900" imgH="508000" progId="Equation.3">
                  <p:embed/>
                  <p:pic>
                    <p:nvPicPr>
                      <p:cNvPr id="1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4103688"/>
                        <a:ext cx="3313112" cy="1135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4964113" y="4408488"/>
            <a:ext cx="217805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500" b="1">
                <a:sym typeface="Symbol" pitchFamily="18" charset="2"/>
              </a:rPr>
              <a:t>E</a:t>
            </a:r>
            <a:r>
              <a:rPr lang="en-GB" altLang="en-US" sz="2500" b="1" baseline="-25000">
                <a:sym typeface="Symbol" pitchFamily="18" charset="2"/>
              </a:rPr>
              <a:t>0</a:t>
            </a:r>
            <a:r>
              <a:rPr lang="en-GB" altLang="en-US" sz="2000" b="1">
                <a:sym typeface="Symbol" pitchFamily="18" charset="2"/>
              </a:rPr>
              <a:t> = </a:t>
            </a:r>
            <a:r>
              <a:rPr lang="en-GB" altLang="en-US" sz="2000" b="1" u="sng">
                <a:sym typeface="Symbol" pitchFamily="18" charset="2"/>
              </a:rPr>
              <a:t>given</a:t>
            </a:r>
            <a:r>
              <a:rPr lang="en-GB" altLang="en-US" sz="2000" b="1">
                <a:sym typeface="Symbol" pitchFamily="18" charset="2"/>
              </a:rPr>
              <a:t> fluence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762000" y="3733800"/>
            <a:ext cx="2860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/>
              <a:t>with the constraints:</a:t>
            </a:r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 flipH="1" flipV="1">
            <a:off x="5486400" y="3276600"/>
            <a:ext cx="3810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762000" y="1981200"/>
            <a:ext cx="7078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 dirty="0"/>
              <a:t>For </a:t>
            </a:r>
            <a:r>
              <a:rPr lang="en-GB" altLang="en-US" sz="2400" b="1" u="sng" dirty="0" smtClean="0"/>
              <a:t>given</a:t>
            </a:r>
            <a:r>
              <a:rPr lang="en-GB" altLang="en-US" sz="2400" b="1" dirty="0" smtClean="0"/>
              <a:t> target </a:t>
            </a:r>
            <a:r>
              <a:rPr lang="en-GB" altLang="en-US" sz="2400" b="1" dirty="0"/>
              <a:t>state </a:t>
            </a:r>
            <a:r>
              <a:rPr lang="el-GR" altLang="en-US" sz="2400" b="1" dirty="0"/>
              <a:t>Φ</a:t>
            </a:r>
            <a:r>
              <a:rPr lang="en-US" altLang="en-US" sz="2400" b="1" baseline="-25000" dirty="0"/>
              <a:t>f  </a:t>
            </a:r>
            <a:r>
              <a:rPr lang="en-US" altLang="en-US" sz="2400" b="1" dirty="0"/>
              <a:t> , maximize the functional: </a:t>
            </a:r>
            <a:r>
              <a:rPr lang="en-GB" altLang="en-US" sz="2400" b="1" dirty="0"/>
              <a:t> </a:t>
            </a:r>
            <a:endParaRPr lang="en-GB" altLang="en-US" sz="2000" dirty="0"/>
          </a:p>
        </p:txBody>
      </p:sp>
    </p:spTree>
    <p:extLst>
      <p:ext uri="{BB962C8B-B14F-4D97-AF65-F5344CB8AC3E}">
        <p14:creationId xmlns:p14="http://schemas.microsoft.com/office/powerpoint/2010/main" val="9102389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1295400" y="457200"/>
            <a:ext cx="6248400" cy="990600"/>
            <a:chOff x="975" y="480"/>
            <a:chExt cx="3936" cy="624"/>
          </a:xfrm>
        </p:grpSpPr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975" y="480"/>
              <a:ext cx="3936" cy="62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66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1067" y="576"/>
              <a:ext cx="3753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2500" b="1"/>
                <a:t>Optimal control of static targets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2500" b="1"/>
                <a:t>(standard formulation)</a:t>
              </a:r>
            </a:p>
          </p:txBody>
        </p:sp>
      </p:grp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4495800" y="2590800"/>
            <a:ext cx="1295400" cy="6858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graphicFrame>
        <p:nvGraphicFramePr>
          <p:cNvPr id="8" name="Object 8"/>
          <p:cNvGraphicFramePr>
            <a:graphicFrameLocks noChangeAspect="1"/>
          </p:cNvGraphicFramePr>
          <p:nvPr>
            <p:extLst/>
          </p:nvPr>
        </p:nvGraphicFramePr>
        <p:xfrm>
          <a:off x="827534" y="2524125"/>
          <a:ext cx="8208962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66" name="Equation" r:id="rId3" imgW="3683000" imgH="342900" progId="Equation.3">
                  <p:embed/>
                </p:oleObj>
              </mc:Choice>
              <mc:Fallback>
                <p:oleObj name="Equation" r:id="rId3" imgW="3683000" imgH="342900" progId="Equation.3">
                  <p:embed/>
                  <p:pic>
                    <p:nvPicPr>
                      <p:cNvPr id="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34" y="2524125"/>
                        <a:ext cx="8208962" cy="766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943600" y="3352800"/>
            <a:ext cx="441325" cy="519113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cs typeface="Times New Roman" pitchFamily="18" charset="0"/>
              </a:rPr>
              <a:t>Ô</a:t>
            </a:r>
          </a:p>
        </p:txBody>
      </p:sp>
      <p:graphicFrame>
        <p:nvGraphicFramePr>
          <p:cNvPr id="10" name="Object 10"/>
          <p:cNvGraphicFramePr>
            <a:graphicFrameLocks noChangeAspect="1"/>
          </p:cNvGraphicFramePr>
          <p:nvPr/>
        </p:nvGraphicFramePr>
        <p:xfrm>
          <a:off x="900113" y="4103688"/>
          <a:ext cx="3313112" cy="1135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67" name="Equation" r:id="rId5" imgW="1485900" imgH="508000" progId="Equation.3">
                  <p:embed/>
                </p:oleObj>
              </mc:Choice>
              <mc:Fallback>
                <p:oleObj name="Equation" r:id="rId5" imgW="1485900" imgH="508000" progId="Equation.3">
                  <p:embed/>
                  <p:pic>
                    <p:nvPicPr>
                      <p:cNvPr id="1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4103688"/>
                        <a:ext cx="3313112" cy="1135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4964113" y="4408488"/>
            <a:ext cx="217805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500" b="1">
                <a:sym typeface="Symbol" pitchFamily="18" charset="2"/>
              </a:rPr>
              <a:t>E</a:t>
            </a:r>
            <a:r>
              <a:rPr lang="en-GB" altLang="en-US" sz="2500" b="1" baseline="-25000">
                <a:sym typeface="Symbol" pitchFamily="18" charset="2"/>
              </a:rPr>
              <a:t>0</a:t>
            </a:r>
            <a:r>
              <a:rPr lang="en-GB" altLang="en-US" sz="2000" b="1">
                <a:sym typeface="Symbol" pitchFamily="18" charset="2"/>
              </a:rPr>
              <a:t> = </a:t>
            </a:r>
            <a:r>
              <a:rPr lang="en-GB" altLang="en-US" sz="2000" b="1" u="sng">
                <a:sym typeface="Symbol" pitchFamily="18" charset="2"/>
              </a:rPr>
              <a:t>given</a:t>
            </a:r>
            <a:r>
              <a:rPr lang="en-GB" altLang="en-US" sz="2000" b="1">
                <a:sym typeface="Symbol" pitchFamily="18" charset="2"/>
              </a:rPr>
              <a:t> fluence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762000" y="3733800"/>
            <a:ext cx="2860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/>
              <a:t>with the constraints:</a:t>
            </a:r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 flipH="1" flipV="1">
            <a:off x="5486400" y="3276600"/>
            <a:ext cx="3810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5" name="Object 15"/>
          <p:cNvGraphicFramePr>
            <a:graphicFrameLocks noChangeAspect="1"/>
          </p:cNvGraphicFramePr>
          <p:nvPr>
            <p:extLst/>
          </p:nvPr>
        </p:nvGraphicFramePr>
        <p:xfrm>
          <a:off x="885825" y="5229200"/>
          <a:ext cx="7953375" cy="107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68" name="Equation" r:id="rId7" imgW="3454400" imgH="482600" progId="Equation.DSMT4">
                  <p:embed/>
                </p:oleObj>
              </mc:Choice>
              <mc:Fallback>
                <p:oleObj name="Equation" r:id="rId7" imgW="3454400" imgH="482600" progId="Equation.DSMT4">
                  <p:embed/>
                  <p:pic>
                    <p:nvPicPr>
                      <p:cNvPr id="15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5825" y="5229200"/>
                        <a:ext cx="7953375" cy="1077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762000" y="1981200"/>
            <a:ext cx="7078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 dirty="0"/>
              <a:t>For </a:t>
            </a:r>
            <a:r>
              <a:rPr lang="en-GB" altLang="en-US" sz="2400" b="1" u="sng" dirty="0" smtClean="0"/>
              <a:t>given</a:t>
            </a:r>
            <a:r>
              <a:rPr lang="en-GB" altLang="en-US" sz="2400" b="1" dirty="0" smtClean="0"/>
              <a:t> target </a:t>
            </a:r>
            <a:r>
              <a:rPr lang="en-GB" altLang="en-US" sz="2400" b="1" dirty="0"/>
              <a:t>state </a:t>
            </a:r>
            <a:r>
              <a:rPr lang="el-GR" altLang="en-US" sz="2400" b="1" dirty="0"/>
              <a:t>Φ</a:t>
            </a:r>
            <a:r>
              <a:rPr lang="en-US" altLang="en-US" sz="2400" b="1" baseline="-25000" dirty="0"/>
              <a:t>f  </a:t>
            </a:r>
            <a:r>
              <a:rPr lang="en-US" altLang="en-US" sz="2400" b="1" dirty="0"/>
              <a:t> , maximize the functional: </a:t>
            </a:r>
            <a:r>
              <a:rPr lang="en-GB" altLang="en-US" sz="2400" b="1" dirty="0"/>
              <a:t> </a:t>
            </a:r>
            <a:endParaRPr lang="en-GB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35195072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853880" y="5334000"/>
            <a:ext cx="4038600" cy="838200"/>
          </a:xfrm>
          <a:prstGeom prst="rect">
            <a:avLst/>
          </a:prstGeom>
          <a:solidFill>
            <a:srgbClr val="C5D5E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1295400" y="457200"/>
            <a:ext cx="6248400" cy="990600"/>
            <a:chOff x="975" y="480"/>
            <a:chExt cx="3936" cy="624"/>
          </a:xfrm>
        </p:grpSpPr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975" y="480"/>
              <a:ext cx="3936" cy="62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66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1067" y="576"/>
              <a:ext cx="3753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2500" b="1"/>
                <a:t>Optimal control of static targets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2500" b="1"/>
                <a:t>(standard formulation)</a:t>
              </a:r>
            </a:p>
          </p:txBody>
        </p:sp>
      </p:grp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4495800" y="2590800"/>
            <a:ext cx="1295400" cy="6858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graphicFrame>
        <p:nvGraphicFramePr>
          <p:cNvPr id="8" name="Object 8"/>
          <p:cNvGraphicFramePr>
            <a:graphicFrameLocks noChangeAspect="1"/>
          </p:cNvGraphicFramePr>
          <p:nvPr>
            <p:extLst/>
          </p:nvPr>
        </p:nvGraphicFramePr>
        <p:xfrm>
          <a:off x="827534" y="2524125"/>
          <a:ext cx="8208962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590" name="Equation" r:id="rId3" imgW="3683000" imgH="342900" progId="Equation.3">
                  <p:embed/>
                </p:oleObj>
              </mc:Choice>
              <mc:Fallback>
                <p:oleObj name="Equation" r:id="rId3" imgW="3683000" imgH="342900" progId="Equation.3">
                  <p:embed/>
                  <p:pic>
                    <p:nvPicPr>
                      <p:cNvPr id="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34" y="2524125"/>
                        <a:ext cx="8208962" cy="766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943600" y="3352800"/>
            <a:ext cx="441325" cy="519113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cs typeface="Times New Roman" pitchFamily="18" charset="0"/>
              </a:rPr>
              <a:t>Ô</a:t>
            </a:r>
          </a:p>
        </p:txBody>
      </p:sp>
      <p:graphicFrame>
        <p:nvGraphicFramePr>
          <p:cNvPr id="10" name="Object 10"/>
          <p:cNvGraphicFramePr>
            <a:graphicFrameLocks noChangeAspect="1"/>
          </p:cNvGraphicFramePr>
          <p:nvPr/>
        </p:nvGraphicFramePr>
        <p:xfrm>
          <a:off x="900113" y="4103688"/>
          <a:ext cx="3313112" cy="1135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591" name="Equation" r:id="rId5" imgW="1485900" imgH="508000" progId="Equation.3">
                  <p:embed/>
                </p:oleObj>
              </mc:Choice>
              <mc:Fallback>
                <p:oleObj name="Equation" r:id="rId5" imgW="1485900" imgH="508000" progId="Equation.3">
                  <p:embed/>
                  <p:pic>
                    <p:nvPicPr>
                      <p:cNvPr id="1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4103688"/>
                        <a:ext cx="3313112" cy="1135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4964113" y="4408488"/>
            <a:ext cx="217805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500" b="1">
                <a:sym typeface="Symbol" pitchFamily="18" charset="2"/>
              </a:rPr>
              <a:t>E</a:t>
            </a:r>
            <a:r>
              <a:rPr lang="en-GB" altLang="en-US" sz="2500" b="1" baseline="-25000">
                <a:sym typeface="Symbol" pitchFamily="18" charset="2"/>
              </a:rPr>
              <a:t>0</a:t>
            </a:r>
            <a:r>
              <a:rPr lang="en-GB" altLang="en-US" sz="2000" b="1">
                <a:sym typeface="Symbol" pitchFamily="18" charset="2"/>
              </a:rPr>
              <a:t> = </a:t>
            </a:r>
            <a:r>
              <a:rPr lang="en-GB" altLang="en-US" sz="2000" b="1" u="sng">
                <a:sym typeface="Symbol" pitchFamily="18" charset="2"/>
              </a:rPr>
              <a:t>given</a:t>
            </a:r>
            <a:r>
              <a:rPr lang="en-GB" altLang="en-US" sz="2000" b="1">
                <a:sym typeface="Symbol" pitchFamily="18" charset="2"/>
              </a:rPr>
              <a:t> fluence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762000" y="3733800"/>
            <a:ext cx="2860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/>
              <a:t>with the constraints:</a:t>
            </a:r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 flipH="1" flipV="1">
            <a:off x="5486400" y="3276600"/>
            <a:ext cx="3810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5592763" y="6248400"/>
            <a:ext cx="884237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006699"/>
                </a:solidFill>
              </a:rPr>
              <a:t>TDSE</a:t>
            </a:r>
          </a:p>
        </p:txBody>
      </p:sp>
      <p:graphicFrame>
        <p:nvGraphicFramePr>
          <p:cNvPr id="15" name="Object 15"/>
          <p:cNvGraphicFramePr>
            <a:graphicFrameLocks noChangeAspect="1"/>
          </p:cNvGraphicFramePr>
          <p:nvPr>
            <p:extLst/>
          </p:nvPr>
        </p:nvGraphicFramePr>
        <p:xfrm>
          <a:off x="885825" y="5231408"/>
          <a:ext cx="7953375" cy="107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592" name="Equation" r:id="rId7" imgW="3454400" imgH="482600" progId="Equation.3">
                  <p:embed/>
                </p:oleObj>
              </mc:Choice>
              <mc:Fallback>
                <p:oleObj name="Equation" r:id="rId7" imgW="3454400" imgH="482600" progId="Equation.3">
                  <p:embed/>
                  <p:pic>
                    <p:nvPicPr>
                      <p:cNvPr id="15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5825" y="5231408"/>
                        <a:ext cx="7953375" cy="1077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762000" y="1981200"/>
            <a:ext cx="7078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 dirty="0"/>
              <a:t>For </a:t>
            </a:r>
            <a:r>
              <a:rPr lang="en-GB" altLang="en-US" sz="2400" b="1" u="sng" dirty="0" smtClean="0"/>
              <a:t>given</a:t>
            </a:r>
            <a:r>
              <a:rPr lang="en-GB" altLang="en-US" sz="2400" b="1" dirty="0" smtClean="0"/>
              <a:t> target </a:t>
            </a:r>
            <a:r>
              <a:rPr lang="en-GB" altLang="en-US" sz="2400" b="1" dirty="0"/>
              <a:t>state </a:t>
            </a:r>
            <a:r>
              <a:rPr lang="el-GR" altLang="en-US" sz="2400" b="1" dirty="0"/>
              <a:t>Φ</a:t>
            </a:r>
            <a:r>
              <a:rPr lang="en-US" altLang="en-US" sz="2400" b="1" baseline="-25000" dirty="0"/>
              <a:t>f  </a:t>
            </a:r>
            <a:r>
              <a:rPr lang="en-US" altLang="en-US" sz="2400" b="1" dirty="0"/>
              <a:t> , maximize the functional: </a:t>
            </a:r>
            <a:r>
              <a:rPr lang="en-GB" altLang="en-US" sz="2400" b="1" dirty="0"/>
              <a:t> </a:t>
            </a:r>
            <a:endParaRPr lang="en-GB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74356835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853880" y="5334000"/>
            <a:ext cx="4038600" cy="838200"/>
          </a:xfrm>
          <a:prstGeom prst="rect">
            <a:avLst/>
          </a:prstGeom>
          <a:solidFill>
            <a:srgbClr val="C5D5E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1295400" y="457200"/>
            <a:ext cx="6248400" cy="990600"/>
            <a:chOff x="975" y="480"/>
            <a:chExt cx="3936" cy="624"/>
          </a:xfrm>
        </p:grpSpPr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975" y="480"/>
              <a:ext cx="3936" cy="62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66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1067" y="576"/>
              <a:ext cx="3753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2500" b="1"/>
                <a:t>Optimal control of static targets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2500" b="1"/>
                <a:t>(standard formulation)</a:t>
              </a:r>
            </a:p>
          </p:txBody>
        </p:sp>
      </p:grp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4495800" y="2590800"/>
            <a:ext cx="1295400" cy="6858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graphicFrame>
        <p:nvGraphicFramePr>
          <p:cNvPr id="8" name="Object 8"/>
          <p:cNvGraphicFramePr>
            <a:graphicFrameLocks noChangeAspect="1"/>
          </p:cNvGraphicFramePr>
          <p:nvPr>
            <p:extLst/>
          </p:nvPr>
        </p:nvGraphicFramePr>
        <p:xfrm>
          <a:off x="827534" y="2524125"/>
          <a:ext cx="8208962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14" name="Equation" r:id="rId3" imgW="3683000" imgH="342900" progId="Equation.3">
                  <p:embed/>
                </p:oleObj>
              </mc:Choice>
              <mc:Fallback>
                <p:oleObj name="Equation" r:id="rId3" imgW="3683000" imgH="342900" progId="Equation.3">
                  <p:embed/>
                  <p:pic>
                    <p:nvPicPr>
                      <p:cNvPr id="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34" y="2524125"/>
                        <a:ext cx="8208962" cy="766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943600" y="3352800"/>
            <a:ext cx="441325" cy="519113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cs typeface="Times New Roman" pitchFamily="18" charset="0"/>
              </a:rPr>
              <a:t>Ô</a:t>
            </a:r>
          </a:p>
        </p:txBody>
      </p:sp>
      <p:graphicFrame>
        <p:nvGraphicFramePr>
          <p:cNvPr id="10" name="Object 10"/>
          <p:cNvGraphicFramePr>
            <a:graphicFrameLocks noChangeAspect="1"/>
          </p:cNvGraphicFramePr>
          <p:nvPr/>
        </p:nvGraphicFramePr>
        <p:xfrm>
          <a:off x="900113" y="4103688"/>
          <a:ext cx="3313112" cy="1135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15" name="Equation" r:id="rId5" imgW="1485900" imgH="508000" progId="Equation.3">
                  <p:embed/>
                </p:oleObj>
              </mc:Choice>
              <mc:Fallback>
                <p:oleObj name="Equation" r:id="rId5" imgW="1485900" imgH="508000" progId="Equation.3">
                  <p:embed/>
                  <p:pic>
                    <p:nvPicPr>
                      <p:cNvPr id="1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4103688"/>
                        <a:ext cx="3313112" cy="1135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4964113" y="4408488"/>
            <a:ext cx="217805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500" b="1">
                <a:sym typeface="Symbol" pitchFamily="18" charset="2"/>
              </a:rPr>
              <a:t>E</a:t>
            </a:r>
            <a:r>
              <a:rPr lang="en-GB" altLang="en-US" sz="2500" b="1" baseline="-25000">
                <a:sym typeface="Symbol" pitchFamily="18" charset="2"/>
              </a:rPr>
              <a:t>0</a:t>
            </a:r>
            <a:r>
              <a:rPr lang="en-GB" altLang="en-US" sz="2000" b="1">
                <a:sym typeface="Symbol" pitchFamily="18" charset="2"/>
              </a:rPr>
              <a:t> = </a:t>
            </a:r>
            <a:r>
              <a:rPr lang="en-GB" altLang="en-US" sz="2000" b="1" u="sng">
                <a:sym typeface="Symbol" pitchFamily="18" charset="2"/>
              </a:rPr>
              <a:t>given</a:t>
            </a:r>
            <a:r>
              <a:rPr lang="en-GB" altLang="en-US" sz="2000" b="1">
                <a:sym typeface="Symbol" pitchFamily="18" charset="2"/>
              </a:rPr>
              <a:t> fluence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762000" y="3733800"/>
            <a:ext cx="2860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/>
              <a:t>with the constraints:</a:t>
            </a:r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 flipH="1" flipV="1">
            <a:off x="5486400" y="3276600"/>
            <a:ext cx="3810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5592763" y="6248400"/>
            <a:ext cx="884237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006699"/>
                </a:solidFill>
              </a:rPr>
              <a:t>TDSE</a:t>
            </a:r>
          </a:p>
        </p:txBody>
      </p:sp>
      <p:graphicFrame>
        <p:nvGraphicFramePr>
          <p:cNvPr id="15" name="Object 15"/>
          <p:cNvGraphicFramePr>
            <a:graphicFrameLocks noChangeAspect="1"/>
          </p:cNvGraphicFramePr>
          <p:nvPr>
            <p:extLst/>
          </p:nvPr>
        </p:nvGraphicFramePr>
        <p:xfrm>
          <a:off x="885825" y="5231408"/>
          <a:ext cx="7953375" cy="107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16" name="Equation" r:id="rId7" imgW="3454400" imgH="482600" progId="Equation.3">
                  <p:embed/>
                </p:oleObj>
              </mc:Choice>
              <mc:Fallback>
                <p:oleObj name="Equation" r:id="rId7" imgW="3454400" imgH="482600" progId="Equation.3">
                  <p:embed/>
                  <p:pic>
                    <p:nvPicPr>
                      <p:cNvPr id="15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5825" y="5231408"/>
                        <a:ext cx="7953375" cy="1077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762000" y="1981200"/>
            <a:ext cx="7078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 dirty="0"/>
              <a:t>For </a:t>
            </a:r>
            <a:r>
              <a:rPr lang="en-GB" altLang="en-US" sz="2400" b="1" u="sng" dirty="0" smtClean="0"/>
              <a:t>given</a:t>
            </a:r>
            <a:r>
              <a:rPr lang="en-GB" altLang="en-US" sz="2400" b="1" dirty="0" smtClean="0"/>
              <a:t> target </a:t>
            </a:r>
            <a:r>
              <a:rPr lang="en-GB" altLang="en-US" sz="2400" b="1" dirty="0"/>
              <a:t>state </a:t>
            </a:r>
            <a:r>
              <a:rPr lang="el-GR" altLang="en-US" sz="2400" b="1" dirty="0"/>
              <a:t>Φ</a:t>
            </a:r>
            <a:r>
              <a:rPr lang="en-US" altLang="en-US" sz="2400" b="1" baseline="-25000" dirty="0"/>
              <a:t>f  </a:t>
            </a:r>
            <a:r>
              <a:rPr lang="en-US" altLang="en-US" sz="2400" b="1" dirty="0"/>
              <a:t> , maximize the functional: </a:t>
            </a:r>
            <a:r>
              <a:rPr lang="en-GB" altLang="en-US" sz="2400" b="1" dirty="0"/>
              <a:t> </a:t>
            </a:r>
            <a:endParaRPr lang="en-GB" altLang="en-US" sz="2000" dirty="0"/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266948" y="6295281"/>
            <a:ext cx="4737100" cy="44608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b="1"/>
              <a:t>GOAL:  Maximize  J = J</a:t>
            </a:r>
            <a:r>
              <a:rPr lang="en-GB" altLang="en-US" sz="2000" b="1" baseline="-25000"/>
              <a:t>1</a:t>
            </a:r>
            <a:r>
              <a:rPr lang="en-GB" altLang="en-US" sz="2000" b="1"/>
              <a:t>  +  J</a:t>
            </a:r>
            <a:r>
              <a:rPr lang="en-GB" altLang="en-US" sz="2000" b="1" baseline="-25000"/>
              <a:t>2</a:t>
            </a:r>
            <a:r>
              <a:rPr lang="en-GB" altLang="en-US" sz="2000" b="1"/>
              <a:t>   +  J</a:t>
            </a:r>
            <a:r>
              <a:rPr lang="en-GB" altLang="en-US" sz="2000" b="1" baseline="-25000"/>
              <a:t>3</a:t>
            </a:r>
            <a:r>
              <a:rPr lang="en-GB" altLang="en-US" sz="2000" b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144152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990600"/>
            <a:ext cx="3733800" cy="685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en-US" sz="3200" b="1" smtClean="0">
                <a:latin typeface="Times New Roman" pitchFamily="18" charset="0"/>
                <a:cs typeface="Times New Roman" pitchFamily="18" charset="0"/>
              </a:rPr>
              <a:t>Control equations                         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14313" y="1676400"/>
            <a:ext cx="6767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2400">
                <a:latin typeface="Times New Roman" pitchFamily="18" charset="0"/>
                <a:cs typeface="Times New Roman" pitchFamily="18" charset="0"/>
              </a:rPr>
              <a:t>1. Schrödinger equation with </a:t>
            </a:r>
            <a:r>
              <a:rPr lang="de-DE" altLang="en-US" sz="24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initial</a:t>
            </a:r>
            <a:r>
              <a:rPr lang="de-DE" altLang="en-US" sz="2400">
                <a:latin typeface="Times New Roman" pitchFamily="18" charset="0"/>
                <a:cs typeface="Times New Roman" pitchFamily="18" charset="0"/>
              </a:rPr>
              <a:t> condition: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14313" y="3117850"/>
            <a:ext cx="5662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2400">
                <a:cs typeface="Times New Roman" pitchFamily="18" charset="0"/>
              </a:rPr>
              <a:t>2. Schrödinger equation with </a:t>
            </a:r>
            <a:r>
              <a:rPr lang="de-DE" altLang="en-US" sz="2400">
                <a:solidFill>
                  <a:srgbClr val="FF3300"/>
                </a:solidFill>
                <a:cs typeface="Times New Roman" pitchFamily="18" charset="0"/>
              </a:rPr>
              <a:t>final</a:t>
            </a:r>
            <a:r>
              <a:rPr lang="de-DE" altLang="en-US" sz="2400">
                <a:cs typeface="Times New Roman" pitchFamily="18" charset="0"/>
              </a:rPr>
              <a:t> condition: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313" y="4554538"/>
            <a:ext cx="5111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2400">
                <a:latin typeface="Times New Roman" pitchFamily="18" charset="0"/>
                <a:cs typeface="Times New Roman" pitchFamily="18" charset="0"/>
              </a:rPr>
              <a:t>3. Field equation:</a:t>
            </a:r>
          </a:p>
        </p:txBody>
      </p:sp>
      <p:graphicFrame>
        <p:nvGraphicFramePr>
          <p:cNvPr id="6" name="Object 6"/>
          <p:cNvGraphicFramePr>
            <a:graphicFrameLocks noChangeAspect="1"/>
          </p:cNvGraphicFramePr>
          <p:nvPr/>
        </p:nvGraphicFramePr>
        <p:xfrm>
          <a:off x="1920875" y="2181225"/>
          <a:ext cx="3857625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50" name="Equation" r:id="rId3" imgW="1930400" imgH="254000" progId="Equation.DSMT4">
                  <p:embed/>
                </p:oleObj>
              </mc:Choice>
              <mc:Fallback>
                <p:oleObj name="Equation" r:id="rId3" imgW="1930400" imgH="254000" progId="Equation.DSMT4">
                  <p:embed/>
                  <p:pic>
                    <p:nvPicPr>
                      <p:cNvPr id="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0875" y="2181225"/>
                        <a:ext cx="3857625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7"/>
          <p:cNvGraphicFramePr>
            <a:graphicFrameLocks noChangeAspect="1"/>
          </p:cNvGraphicFramePr>
          <p:nvPr/>
        </p:nvGraphicFramePr>
        <p:xfrm>
          <a:off x="1920875" y="3697288"/>
          <a:ext cx="4594225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51" name="Equation" r:id="rId5" imgW="2298700" imgH="254000" progId="Equation.DSMT4">
                  <p:embed/>
                </p:oleObj>
              </mc:Choice>
              <mc:Fallback>
                <p:oleObj name="Equation" r:id="rId5" imgW="2298700" imgH="254000" progId="Equation.DSMT4">
                  <p:embed/>
                  <p:pic>
                    <p:nvPicPr>
                      <p:cNvPr id="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0875" y="3697288"/>
                        <a:ext cx="4594225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8"/>
          <p:cNvGraphicFramePr>
            <a:graphicFrameLocks noChangeAspect="1"/>
          </p:cNvGraphicFramePr>
          <p:nvPr/>
        </p:nvGraphicFramePr>
        <p:xfrm>
          <a:off x="1920875" y="4992688"/>
          <a:ext cx="3222625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52" name="Equation" r:id="rId7" imgW="1612900" imgH="393700" progId="Equation.DSMT4">
                  <p:embed/>
                </p:oleObj>
              </mc:Choice>
              <mc:Fallback>
                <p:oleObj name="Equation" r:id="rId7" imgW="1612900" imgH="393700" progId="Equation.DSMT4">
                  <p:embed/>
                  <p:pic>
                    <p:nvPicPr>
                      <p:cNvPr id="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0875" y="4992688"/>
                        <a:ext cx="3222625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9"/>
          <p:cNvGraphicFramePr>
            <a:graphicFrameLocks noChangeAspect="1"/>
          </p:cNvGraphicFramePr>
          <p:nvPr/>
        </p:nvGraphicFramePr>
        <p:xfrm>
          <a:off x="284163" y="2252663"/>
          <a:ext cx="1395412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53" name="Equation" r:id="rId9" imgW="698500" imgH="241300" progId="Equation.DSMT4">
                  <p:embed/>
                </p:oleObj>
              </mc:Choice>
              <mc:Fallback>
                <p:oleObj name="Equation" r:id="rId9" imgW="698500" imgH="241300" progId="Equation.DSMT4">
                  <p:embed/>
                  <p:pic>
                    <p:nvPicPr>
                      <p:cNvPr id="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163" y="2252663"/>
                        <a:ext cx="1395412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0"/>
          <p:cNvGraphicFramePr>
            <a:graphicFrameLocks noChangeAspect="1"/>
          </p:cNvGraphicFramePr>
          <p:nvPr/>
        </p:nvGraphicFramePr>
        <p:xfrm>
          <a:off x="284163" y="3771900"/>
          <a:ext cx="1395412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54" name="Equation" r:id="rId11" imgW="698500" imgH="241300" progId="Equation.DSMT4">
                  <p:embed/>
                </p:oleObj>
              </mc:Choice>
              <mc:Fallback>
                <p:oleObj name="Equation" r:id="rId11" imgW="698500" imgH="241300" progId="Equation.DSMT4">
                  <p:embed/>
                  <p:pic>
                    <p:nvPicPr>
                      <p:cNvPr id="1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163" y="3771900"/>
                        <a:ext cx="1395412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1"/>
          <p:cNvGraphicFramePr>
            <a:graphicFrameLocks noChangeAspect="1"/>
          </p:cNvGraphicFramePr>
          <p:nvPr/>
        </p:nvGraphicFramePr>
        <p:xfrm>
          <a:off x="284163" y="5165725"/>
          <a:ext cx="1370012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55" name="Equation" r:id="rId13" imgW="685800" imgH="228600" progId="Equation.DSMT4">
                  <p:embed/>
                </p:oleObj>
              </mc:Choice>
              <mc:Fallback>
                <p:oleObj name="Equation" r:id="rId13" imgW="685800" imgH="228600" progId="Equation.DSMT4">
                  <p:embed/>
                  <p:pic>
                    <p:nvPicPr>
                      <p:cNvPr id="11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163" y="5165725"/>
                        <a:ext cx="1370012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1798638" y="2179638"/>
            <a:ext cx="4032250" cy="57626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1798638" y="3690938"/>
            <a:ext cx="4679950" cy="57626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1798638" y="4987925"/>
            <a:ext cx="3457575" cy="79216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274638" y="152400"/>
            <a:ext cx="6735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/>
              <a:t>Set the total variation of  J = J</a:t>
            </a:r>
            <a:r>
              <a:rPr lang="en-GB" altLang="en-US" sz="2400" baseline="-25000"/>
              <a:t>1 </a:t>
            </a:r>
            <a:r>
              <a:rPr lang="en-GB" altLang="en-US" sz="2400"/>
              <a:t>+ J</a:t>
            </a:r>
            <a:r>
              <a:rPr lang="en-GB" altLang="en-US" sz="2400" baseline="-25000"/>
              <a:t>2</a:t>
            </a:r>
            <a:r>
              <a:rPr lang="en-GB" altLang="en-US" sz="2400"/>
              <a:t> + J</a:t>
            </a:r>
            <a:r>
              <a:rPr lang="en-GB" altLang="en-US" sz="2400" baseline="-25000"/>
              <a:t>3</a:t>
            </a:r>
            <a:r>
              <a:rPr lang="en-GB" altLang="en-US" sz="2400"/>
              <a:t> equal to zero:</a:t>
            </a:r>
          </a:p>
        </p:txBody>
      </p:sp>
    </p:spTree>
    <p:extLst>
      <p:ext uri="{BB962C8B-B14F-4D97-AF65-F5344CB8AC3E}">
        <p14:creationId xmlns:p14="http://schemas.microsoft.com/office/powerpoint/2010/main" val="213457150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990600"/>
            <a:ext cx="3733800" cy="685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en-US" sz="3200" b="1" smtClean="0">
                <a:latin typeface="Times New Roman" pitchFamily="18" charset="0"/>
                <a:cs typeface="Times New Roman" pitchFamily="18" charset="0"/>
              </a:rPr>
              <a:t>Control equations                         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14313" y="1676400"/>
            <a:ext cx="6767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2400">
                <a:latin typeface="Times New Roman" pitchFamily="18" charset="0"/>
                <a:cs typeface="Times New Roman" pitchFamily="18" charset="0"/>
              </a:rPr>
              <a:t>1. Schrödinger equation with </a:t>
            </a:r>
            <a:r>
              <a:rPr lang="de-DE" altLang="en-US" sz="24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initial</a:t>
            </a:r>
            <a:r>
              <a:rPr lang="de-DE" altLang="en-US" sz="2400">
                <a:latin typeface="Times New Roman" pitchFamily="18" charset="0"/>
                <a:cs typeface="Times New Roman" pitchFamily="18" charset="0"/>
              </a:rPr>
              <a:t> condition: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14313" y="3117850"/>
            <a:ext cx="5662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2400">
                <a:cs typeface="Times New Roman" pitchFamily="18" charset="0"/>
              </a:rPr>
              <a:t>2. Schrödinger equation with </a:t>
            </a:r>
            <a:r>
              <a:rPr lang="de-DE" altLang="en-US" sz="2400">
                <a:solidFill>
                  <a:srgbClr val="FF3300"/>
                </a:solidFill>
                <a:cs typeface="Times New Roman" pitchFamily="18" charset="0"/>
              </a:rPr>
              <a:t>final</a:t>
            </a:r>
            <a:r>
              <a:rPr lang="de-DE" altLang="en-US" sz="2400">
                <a:cs typeface="Times New Roman" pitchFamily="18" charset="0"/>
              </a:rPr>
              <a:t> condition: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313" y="4554538"/>
            <a:ext cx="5111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2400">
                <a:latin typeface="Times New Roman" pitchFamily="18" charset="0"/>
                <a:cs typeface="Times New Roman" pitchFamily="18" charset="0"/>
              </a:rPr>
              <a:t>3. Field equation:</a:t>
            </a:r>
          </a:p>
        </p:txBody>
      </p:sp>
      <p:graphicFrame>
        <p:nvGraphicFramePr>
          <p:cNvPr id="6" name="Object 6"/>
          <p:cNvGraphicFramePr>
            <a:graphicFrameLocks noChangeAspect="1"/>
          </p:cNvGraphicFramePr>
          <p:nvPr/>
        </p:nvGraphicFramePr>
        <p:xfrm>
          <a:off x="1920875" y="2181225"/>
          <a:ext cx="3857625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74" name="Equation" r:id="rId3" imgW="1930400" imgH="254000" progId="Equation.DSMT4">
                  <p:embed/>
                </p:oleObj>
              </mc:Choice>
              <mc:Fallback>
                <p:oleObj name="Equation" r:id="rId3" imgW="1930400" imgH="254000" progId="Equation.DSMT4">
                  <p:embed/>
                  <p:pic>
                    <p:nvPicPr>
                      <p:cNvPr id="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0875" y="2181225"/>
                        <a:ext cx="3857625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7"/>
          <p:cNvGraphicFramePr>
            <a:graphicFrameLocks noChangeAspect="1"/>
          </p:cNvGraphicFramePr>
          <p:nvPr/>
        </p:nvGraphicFramePr>
        <p:xfrm>
          <a:off x="1920875" y="3697288"/>
          <a:ext cx="4594225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75" name="Equation" r:id="rId5" imgW="2298700" imgH="254000" progId="Equation.DSMT4">
                  <p:embed/>
                </p:oleObj>
              </mc:Choice>
              <mc:Fallback>
                <p:oleObj name="Equation" r:id="rId5" imgW="2298700" imgH="254000" progId="Equation.DSMT4">
                  <p:embed/>
                  <p:pic>
                    <p:nvPicPr>
                      <p:cNvPr id="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0875" y="3697288"/>
                        <a:ext cx="4594225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8"/>
          <p:cNvGraphicFramePr>
            <a:graphicFrameLocks noChangeAspect="1"/>
          </p:cNvGraphicFramePr>
          <p:nvPr/>
        </p:nvGraphicFramePr>
        <p:xfrm>
          <a:off x="1920875" y="4992688"/>
          <a:ext cx="3222625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76" name="Equation" r:id="rId7" imgW="1612900" imgH="393700" progId="Equation.DSMT4">
                  <p:embed/>
                </p:oleObj>
              </mc:Choice>
              <mc:Fallback>
                <p:oleObj name="Equation" r:id="rId7" imgW="1612900" imgH="393700" progId="Equation.DSMT4">
                  <p:embed/>
                  <p:pic>
                    <p:nvPicPr>
                      <p:cNvPr id="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0875" y="4992688"/>
                        <a:ext cx="3222625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9"/>
          <p:cNvGraphicFramePr>
            <a:graphicFrameLocks noChangeAspect="1"/>
          </p:cNvGraphicFramePr>
          <p:nvPr/>
        </p:nvGraphicFramePr>
        <p:xfrm>
          <a:off x="284163" y="2252663"/>
          <a:ext cx="1395412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77" name="Equation" r:id="rId9" imgW="698500" imgH="241300" progId="Equation.DSMT4">
                  <p:embed/>
                </p:oleObj>
              </mc:Choice>
              <mc:Fallback>
                <p:oleObj name="Equation" r:id="rId9" imgW="698500" imgH="241300" progId="Equation.DSMT4">
                  <p:embed/>
                  <p:pic>
                    <p:nvPicPr>
                      <p:cNvPr id="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163" y="2252663"/>
                        <a:ext cx="1395412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0"/>
          <p:cNvGraphicFramePr>
            <a:graphicFrameLocks noChangeAspect="1"/>
          </p:cNvGraphicFramePr>
          <p:nvPr/>
        </p:nvGraphicFramePr>
        <p:xfrm>
          <a:off x="284163" y="3771900"/>
          <a:ext cx="1395412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78" name="Equation" r:id="rId11" imgW="698500" imgH="241300" progId="Equation.DSMT4">
                  <p:embed/>
                </p:oleObj>
              </mc:Choice>
              <mc:Fallback>
                <p:oleObj name="Equation" r:id="rId11" imgW="698500" imgH="241300" progId="Equation.DSMT4">
                  <p:embed/>
                  <p:pic>
                    <p:nvPicPr>
                      <p:cNvPr id="1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163" y="3771900"/>
                        <a:ext cx="1395412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1"/>
          <p:cNvGraphicFramePr>
            <a:graphicFrameLocks noChangeAspect="1"/>
          </p:cNvGraphicFramePr>
          <p:nvPr/>
        </p:nvGraphicFramePr>
        <p:xfrm>
          <a:off x="284163" y="5165725"/>
          <a:ext cx="1370012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79" name="Equation" r:id="rId13" imgW="685800" imgH="228600" progId="Equation.DSMT4">
                  <p:embed/>
                </p:oleObj>
              </mc:Choice>
              <mc:Fallback>
                <p:oleObj name="Equation" r:id="rId13" imgW="685800" imgH="228600" progId="Equation.DSMT4">
                  <p:embed/>
                  <p:pic>
                    <p:nvPicPr>
                      <p:cNvPr id="11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163" y="5165725"/>
                        <a:ext cx="1370012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1798638" y="2179638"/>
            <a:ext cx="4032250" cy="57626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1798638" y="3690938"/>
            <a:ext cx="4679950" cy="57626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1798638" y="4987925"/>
            <a:ext cx="3457575" cy="79216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274638" y="152400"/>
            <a:ext cx="6735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/>
              <a:t>Set the total variation of  J = J</a:t>
            </a:r>
            <a:r>
              <a:rPr lang="en-GB" altLang="en-US" sz="2400" baseline="-25000"/>
              <a:t>1 </a:t>
            </a:r>
            <a:r>
              <a:rPr lang="en-GB" altLang="en-US" sz="2400"/>
              <a:t>+ J</a:t>
            </a:r>
            <a:r>
              <a:rPr lang="en-GB" altLang="en-US" sz="2400" baseline="-25000"/>
              <a:t>2</a:t>
            </a:r>
            <a:r>
              <a:rPr lang="en-GB" altLang="en-US" sz="2400"/>
              <a:t> + J</a:t>
            </a:r>
            <a:r>
              <a:rPr lang="en-GB" altLang="en-US" sz="2400" baseline="-25000"/>
              <a:t>3</a:t>
            </a:r>
            <a:r>
              <a:rPr lang="en-GB" altLang="en-US" sz="2400"/>
              <a:t> equal to zero:</a:t>
            </a: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6621463" y="1020763"/>
            <a:ext cx="19891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rgbClr val="3333CC"/>
                </a:solidFill>
              </a:rPr>
              <a:t>Algorithm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6629400" y="2374900"/>
            <a:ext cx="2438400" cy="311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rgbClr val="3333CC"/>
                </a:solidFill>
              </a:rPr>
              <a:t>Forward propagation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1800" b="1">
              <a:solidFill>
                <a:srgbClr val="3333CC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en-US" sz="1800" b="1">
              <a:solidFill>
                <a:srgbClr val="3333CC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en-US" sz="1800" b="1">
              <a:solidFill>
                <a:srgbClr val="3333CC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en-US" sz="1800" b="1">
              <a:solidFill>
                <a:srgbClr val="3333CC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rgbClr val="3333CC"/>
                </a:solidFill>
              </a:rPr>
              <a:t>Backward propagation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1800" b="1">
              <a:solidFill>
                <a:srgbClr val="3333CC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en-US" sz="1800" b="1">
              <a:solidFill>
                <a:srgbClr val="3333CC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en-US" sz="1800" b="1">
              <a:solidFill>
                <a:srgbClr val="3333CC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en-US" sz="1800" b="1">
              <a:solidFill>
                <a:srgbClr val="3333CC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rgbClr val="3333CC"/>
                </a:solidFill>
              </a:rPr>
              <a:t>      New laser field</a:t>
            </a:r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>
            <a:off x="7696200" y="2819400"/>
            <a:ext cx="0" cy="914400"/>
          </a:xfrm>
          <a:prstGeom prst="line">
            <a:avLst/>
          </a:prstGeom>
          <a:noFill/>
          <a:ln w="38100">
            <a:solidFill>
              <a:srgbClr val="33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20"/>
          <p:cNvSpPr>
            <a:spLocks noChangeShapeType="1"/>
          </p:cNvSpPr>
          <p:nvPr/>
        </p:nvSpPr>
        <p:spPr bwMode="auto">
          <a:xfrm>
            <a:off x="7696200" y="4191000"/>
            <a:ext cx="0" cy="990600"/>
          </a:xfrm>
          <a:prstGeom prst="line">
            <a:avLst/>
          </a:prstGeom>
          <a:noFill/>
          <a:ln w="38100">
            <a:solidFill>
              <a:srgbClr val="33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Freeform 22"/>
          <p:cNvSpPr>
            <a:spLocks/>
          </p:cNvSpPr>
          <p:nvPr/>
        </p:nvSpPr>
        <p:spPr bwMode="auto">
          <a:xfrm>
            <a:off x="6172200" y="1524000"/>
            <a:ext cx="1117600" cy="3848100"/>
          </a:xfrm>
          <a:custGeom>
            <a:avLst/>
            <a:gdLst>
              <a:gd name="T0" fmla="*/ 2147483647 w 704"/>
              <a:gd name="T1" fmla="*/ 2147483647 h 2424"/>
              <a:gd name="T2" fmla="*/ 2147483647 w 704"/>
              <a:gd name="T3" fmla="*/ 2147483647 h 2424"/>
              <a:gd name="T4" fmla="*/ 2147483647 w 704"/>
              <a:gd name="T5" fmla="*/ 2147483647 h 242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04" h="2424">
                <a:moveTo>
                  <a:pt x="512" y="2424"/>
                </a:moveTo>
                <a:cubicBezTo>
                  <a:pt x="256" y="1524"/>
                  <a:pt x="0" y="624"/>
                  <a:pt x="32" y="312"/>
                </a:cubicBezTo>
                <a:cubicBezTo>
                  <a:pt x="64" y="0"/>
                  <a:pt x="592" y="512"/>
                  <a:pt x="704" y="552"/>
                </a:cubicBezTo>
              </a:path>
            </a:pathLst>
          </a:custGeom>
          <a:noFill/>
          <a:ln w="28575" cmpd="sng">
            <a:solidFill>
              <a:srgbClr val="33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>
            <a:off x="7239000" y="2362200"/>
            <a:ext cx="76200" cy="76200"/>
          </a:xfrm>
          <a:prstGeom prst="line">
            <a:avLst/>
          </a:prstGeom>
          <a:noFill/>
          <a:ln w="9525">
            <a:solidFill>
              <a:srgbClr val="33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256728" y="6089520"/>
            <a:ext cx="9067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GB" altLang="en-US" sz="1800" b="1" dirty="0">
                <a:solidFill>
                  <a:srgbClr val="006600"/>
                </a:solidFill>
              </a:rPr>
              <a:t>Algorithm monotonically convergent: W. Zhu, J. </a:t>
            </a:r>
            <a:r>
              <a:rPr lang="en-GB" altLang="en-US" sz="1800" b="1" dirty="0" err="1">
                <a:solidFill>
                  <a:srgbClr val="006600"/>
                </a:solidFill>
              </a:rPr>
              <a:t>Botina</a:t>
            </a:r>
            <a:r>
              <a:rPr lang="en-GB" altLang="en-US" sz="1800" b="1" dirty="0">
                <a:solidFill>
                  <a:srgbClr val="006600"/>
                </a:solidFill>
              </a:rPr>
              <a:t>, H. </a:t>
            </a:r>
            <a:r>
              <a:rPr lang="en-GB" altLang="en-US" sz="1800" b="1" dirty="0" err="1" smtClean="0">
                <a:solidFill>
                  <a:srgbClr val="006600"/>
                </a:solidFill>
              </a:rPr>
              <a:t>Rabitz</a:t>
            </a:r>
            <a:r>
              <a:rPr lang="en-GB" altLang="en-US" sz="1800" b="1" dirty="0" smtClean="0">
                <a:solidFill>
                  <a:srgbClr val="006600"/>
                </a:solidFill>
              </a:rPr>
              <a:t>, JCP </a:t>
            </a:r>
            <a:r>
              <a:rPr lang="en-GB" altLang="en-US" sz="1800" b="1" dirty="0">
                <a:solidFill>
                  <a:srgbClr val="006600"/>
                </a:solidFill>
              </a:rPr>
              <a:t>108, 1953 (1998</a:t>
            </a:r>
            <a:r>
              <a:rPr lang="en-GB" altLang="en-US" sz="1800" b="1" dirty="0" smtClean="0">
                <a:solidFill>
                  <a:srgbClr val="006600"/>
                </a:solidFill>
              </a:rPr>
              <a:t>))</a:t>
            </a:r>
          </a:p>
        </p:txBody>
      </p:sp>
    </p:spTree>
    <p:extLst>
      <p:ext uri="{BB962C8B-B14F-4D97-AF65-F5344CB8AC3E}">
        <p14:creationId xmlns:p14="http://schemas.microsoft.com/office/powerpoint/2010/main" val="276875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611560" y="1271251"/>
            <a:ext cx="769781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100" b="1" u="sng" dirty="0" smtClean="0"/>
              <a:t>1-1 correspondence (TD analogue of </a:t>
            </a:r>
            <a:r>
              <a:rPr lang="en-US" altLang="en-US" sz="2100" b="1" u="sng" dirty="0" err="1" smtClean="0"/>
              <a:t>Hohenberg</a:t>
            </a:r>
            <a:r>
              <a:rPr lang="en-US" altLang="en-US" sz="2100" b="1" u="sng" dirty="0" smtClean="0"/>
              <a:t>-Kohn theorem)</a:t>
            </a:r>
            <a:r>
              <a:rPr lang="en-US" altLang="en-US" sz="2100" b="1" dirty="0" smtClean="0"/>
              <a:t>:</a:t>
            </a:r>
            <a:r>
              <a:rPr lang="en-US" altLang="en-US" sz="2200" b="1" dirty="0" smtClean="0"/>
              <a:t> </a:t>
            </a:r>
            <a:endParaRPr lang="en-US" altLang="en-US" sz="2200" b="1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492500" y="1597025"/>
            <a:ext cx="5199063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800" b="1"/>
              <a:t>The time-dependent density determines uniquely the time-dependent external potential and hence all physical observables for fixed initial state.</a:t>
            </a:r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/>
        </p:nvGraphicFramePr>
        <p:xfrm>
          <a:off x="1176338" y="1766888"/>
          <a:ext cx="22987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82" name="Equation" r:id="rId3" imgW="1244600" imgH="254000" progId="Equation.DSMT4">
                  <p:embed/>
                </p:oleObj>
              </mc:Choice>
              <mc:Fallback>
                <p:oleObj name="Equation" r:id="rId3" imgW="1244600" imgH="254000" progId="Equation.DSMT4">
                  <p:embed/>
                  <p:pic>
                    <p:nvPicPr>
                      <p:cNvPr id="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6338" y="1766888"/>
                        <a:ext cx="22987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23931" y="2420888"/>
            <a:ext cx="20985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100" b="1" u="sng" dirty="0" smtClean="0"/>
              <a:t>TDKS </a:t>
            </a:r>
            <a:r>
              <a:rPr lang="en-US" altLang="en-US" sz="2100" b="1" u="sng" dirty="0"/>
              <a:t>theorem</a:t>
            </a:r>
            <a:r>
              <a:rPr lang="en-US" altLang="en-US" sz="2100" b="1" dirty="0"/>
              <a:t>:</a:t>
            </a:r>
            <a:r>
              <a:rPr lang="en-US" altLang="en-US" sz="2200" b="1" dirty="0"/>
              <a:t> 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914400" y="2924175"/>
            <a:ext cx="7772400" cy="29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b="1"/>
              <a:t>The time-dependent density of the </a:t>
            </a:r>
            <a:r>
              <a:rPr lang="en-US" altLang="en-US" sz="2000" b="1" u="sng"/>
              <a:t>interacting</a:t>
            </a:r>
            <a:r>
              <a:rPr lang="en-US" altLang="en-US" sz="2000" b="1"/>
              <a:t> system of interest can be calculated as density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2000" b="1"/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2000" b="1"/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800" b="1"/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b="1"/>
              <a:t>of an auxiliary </a:t>
            </a:r>
            <a:r>
              <a:rPr lang="en-US" altLang="en-US" sz="2000" b="1" u="sng"/>
              <a:t>non-interacting</a:t>
            </a:r>
            <a:r>
              <a:rPr lang="en-US" altLang="en-US" sz="2000" b="1"/>
              <a:t> (KS) system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2000" b="1"/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2000" b="1"/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2000" b="1"/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b="1"/>
              <a:t> with the </a:t>
            </a:r>
            <a:r>
              <a:rPr lang="en-US" altLang="en-US" sz="2000" b="1" u="sng"/>
              <a:t>local</a:t>
            </a:r>
            <a:r>
              <a:rPr lang="en-US" altLang="en-US" sz="2000" b="1"/>
              <a:t> potential</a:t>
            </a:r>
          </a:p>
        </p:txBody>
      </p:sp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3622675" y="3394075"/>
          <a:ext cx="2820988" cy="91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83" name="Equation" r:id="rId5" imgW="1295400" imgH="457200" progId="Equation.DSMT4">
                  <p:embed/>
                </p:oleObj>
              </mc:Choice>
              <mc:Fallback>
                <p:oleObj name="Equation" r:id="rId5" imgW="1295400" imgH="457200" progId="Equation.DSMT4">
                  <p:embed/>
                  <p:pic>
                    <p:nvPicPr>
                      <p:cNvPr id="8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2675" y="3394075"/>
                        <a:ext cx="2820988" cy="915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0"/>
          <p:cNvGraphicFramePr>
            <a:graphicFrameLocks noChangeAspect="1"/>
          </p:cNvGraphicFramePr>
          <p:nvPr/>
        </p:nvGraphicFramePr>
        <p:xfrm>
          <a:off x="1547813" y="5726113"/>
          <a:ext cx="4810125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84" name="Equation" r:id="rId7" imgW="2489200" imgH="469900" progId="Equation.DSMT4">
                  <p:embed/>
                </p:oleObj>
              </mc:Choice>
              <mc:Fallback>
                <p:oleObj name="Equation" r:id="rId7" imgW="2489200" imgH="469900" progId="Equation.DSMT4">
                  <p:embed/>
                  <p:pic>
                    <p:nvPicPr>
                      <p:cNvPr id="9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5726113"/>
                        <a:ext cx="4810125" cy="90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2"/>
          <p:cNvGraphicFramePr>
            <a:graphicFrameLocks noChangeAspect="1"/>
          </p:cNvGraphicFramePr>
          <p:nvPr/>
        </p:nvGraphicFramePr>
        <p:xfrm>
          <a:off x="2841625" y="4613275"/>
          <a:ext cx="4960938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85" name="Equation" r:id="rId9" imgW="2603500" imgH="482600" progId="Equation.DSMT4">
                  <p:embed/>
                </p:oleObj>
              </mc:Choice>
              <mc:Fallback>
                <p:oleObj name="Equation" r:id="rId9" imgW="2603500" imgH="482600" progId="Equation.DSMT4">
                  <p:embed/>
                  <p:pic>
                    <p:nvPicPr>
                      <p:cNvPr id="1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1625" y="4613275"/>
                        <a:ext cx="4960938" cy="92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3"/>
          <p:cNvGraphicFramePr>
            <a:graphicFrameLocks noChangeAspect="1"/>
          </p:cNvGraphicFramePr>
          <p:nvPr/>
        </p:nvGraphicFramePr>
        <p:xfrm>
          <a:off x="6310313" y="5905500"/>
          <a:ext cx="20605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86" name="Equation" r:id="rId11" imgW="1057358" imgH="266694" progId="Equation.DSMT4">
                  <p:embed/>
                </p:oleObj>
              </mc:Choice>
              <mc:Fallback>
                <p:oleObj name="Equation" r:id="rId11" imgW="1057358" imgH="266694" progId="Equation.DSMT4">
                  <p:embed/>
                  <p:pic>
                    <p:nvPicPr>
                      <p:cNvPr id="11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0313" y="5905500"/>
                        <a:ext cx="2060575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755576" y="2924944"/>
            <a:ext cx="7992888" cy="3749946"/>
          </a:xfrm>
          <a:prstGeom prst="rect">
            <a:avLst/>
          </a:prstGeom>
          <a:noFill/>
          <a:ln w="76200">
            <a:solidFill>
              <a:srgbClr val="E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835696" y="222848"/>
            <a:ext cx="5544616" cy="541856"/>
          </a:xfrm>
          <a:prstGeom prst="rect">
            <a:avLst/>
          </a:prstGeom>
          <a:solidFill>
            <a:srgbClr val="CCFFFF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square" lIns="90000" tIns="90000" rIns="90000" bIns="9000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0066"/>
                </a:solidFill>
              </a:rPr>
              <a:t>        </a:t>
            </a:r>
            <a:r>
              <a:rPr lang="en-US" altLang="en-US" sz="2200" b="1" dirty="0" smtClean="0">
                <a:solidFill>
                  <a:srgbClr val="000066"/>
                </a:solidFill>
              </a:rPr>
              <a:t>    </a:t>
            </a:r>
            <a:r>
              <a:rPr lang="en-US" altLang="en-US" sz="2600" b="1" dirty="0" smtClean="0">
                <a:solidFill>
                  <a:srgbClr val="000066"/>
                </a:solidFill>
              </a:rPr>
              <a:t>Basic theorems of TDDFT </a:t>
            </a:r>
            <a:endParaRPr lang="en-US" altLang="en-US" sz="2600" b="1" dirty="0">
              <a:solidFill>
                <a:srgbClr val="000066"/>
              </a:solidFill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352675" y="764704"/>
            <a:ext cx="4235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6600"/>
                </a:solidFill>
              </a:rPr>
              <a:t>(E. </a:t>
            </a:r>
            <a:r>
              <a:rPr lang="en-US" altLang="en-US" sz="1800" b="1" dirty="0" err="1">
                <a:solidFill>
                  <a:srgbClr val="006600"/>
                </a:solidFill>
              </a:rPr>
              <a:t>Runge</a:t>
            </a:r>
            <a:r>
              <a:rPr lang="en-US" altLang="en-US" sz="1800" b="1" dirty="0">
                <a:solidFill>
                  <a:srgbClr val="006600"/>
                </a:solidFill>
              </a:rPr>
              <a:t>, E.K.U.G., PRL </a:t>
            </a:r>
            <a:r>
              <a:rPr lang="en-US" altLang="en-US" sz="1800" b="1" u="sng" dirty="0">
                <a:solidFill>
                  <a:srgbClr val="006600"/>
                </a:solidFill>
              </a:rPr>
              <a:t>52</a:t>
            </a:r>
            <a:r>
              <a:rPr lang="en-US" altLang="en-US" sz="1800" b="1" dirty="0">
                <a:solidFill>
                  <a:srgbClr val="006600"/>
                </a:solidFill>
              </a:rPr>
              <a:t>, 997 (1984))</a:t>
            </a:r>
            <a:endParaRPr lang="en-US" altLang="en-US" sz="1800" b="1" u="sng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42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685800" y="142875"/>
            <a:ext cx="795655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 defTabSz="407988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</a:tabLst>
              <a:defRPr sz="3200">
                <a:solidFill>
                  <a:schemeClr val="tx1"/>
                </a:solidFill>
                <a:latin typeface="Times" charset="0"/>
              </a:defRPr>
            </a:lvl1pPr>
            <a:lvl2pPr marL="392113" indent="-196850" defTabSz="407988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</a:tabLst>
              <a:defRPr sz="2800">
                <a:solidFill>
                  <a:schemeClr val="tx1"/>
                </a:solidFill>
                <a:latin typeface="Times" charset="0"/>
              </a:defRPr>
            </a:lvl2pPr>
            <a:lvl3pPr marL="587375" indent="-195263" defTabSz="407988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</a:tabLst>
              <a:defRPr sz="2400">
                <a:solidFill>
                  <a:schemeClr val="tx1"/>
                </a:solidFill>
                <a:latin typeface="Times" charset="0"/>
              </a:defRPr>
            </a:lvl3pPr>
            <a:lvl4pPr marL="782638" indent="-195263" defTabSz="407988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</a:tabLst>
              <a:defRPr sz="2000">
                <a:solidFill>
                  <a:schemeClr val="tx1"/>
                </a:solidFill>
                <a:latin typeface="Times" charset="0"/>
              </a:defRPr>
            </a:lvl4pPr>
            <a:lvl5pPr marL="979488" indent="-196850" defTabSz="407988">
              <a:spcBef>
                <a:spcPct val="20000"/>
              </a:spcBef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</a:tabLst>
              <a:defRPr sz="2000">
                <a:solidFill>
                  <a:schemeClr val="tx1"/>
                </a:solidFill>
                <a:latin typeface="Times" charset="0"/>
              </a:defRPr>
            </a:lvl5pPr>
            <a:lvl6pPr marL="1436688" indent="-19685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</a:tabLst>
              <a:defRPr sz="2000">
                <a:solidFill>
                  <a:schemeClr val="tx1"/>
                </a:solidFill>
                <a:latin typeface="Times" charset="0"/>
              </a:defRPr>
            </a:lvl6pPr>
            <a:lvl7pPr marL="1893888" indent="-19685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</a:tabLst>
              <a:defRPr sz="2000">
                <a:solidFill>
                  <a:schemeClr val="tx1"/>
                </a:solidFill>
                <a:latin typeface="Times" charset="0"/>
              </a:defRPr>
            </a:lvl7pPr>
            <a:lvl8pPr marL="2351088" indent="-19685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</a:tabLst>
              <a:defRPr sz="2000">
                <a:solidFill>
                  <a:schemeClr val="tx1"/>
                </a:solidFill>
                <a:latin typeface="Times" charset="0"/>
              </a:defRPr>
            </a:lvl8pPr>
            <a:lvl9pPr marL="2808288" indent="-19685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</a:tabLst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lnSpc>
                <a:spcPct val="104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altLang="en-US" sz="2900" b="1">
                <a:solidFill>
                  <a:srgbClr val="000000"/>
                </a:solidFill>
                <a:latin typeface="Helvetica" pitchFamily="34" charset="0"/>
              </a:rPr>
              <a:t>Quantum ring: Control of circular current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41967" y="1036070"/>
            <a:ext cx="905697" cy="352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407988">
              <a:spcBef>
                <a:spcPct val="20000"/>
              </a:spcBef>
              <a:buChar char="•"/>
              <a:tabLst>
                <a:tab pos="657225" algn="l"/>
              </a:tabLst>
              <a:defRPr sz="3200">
                <a:solidFill>
                  <a:schemeClr val="tx1"/>
                </a:solidFill>
                <a:latin typeface="Times" charset="0"/>
              </a:defRPr>
            </a:lvl1pPr>
            <a:lvl2pPr marL="392113" indent="-196850" defTabSz="407988">
              <a:spcBef>
                <a:spcPct val="20000"/>
              </a:spcBef>
              <a:buChar char="–"/>
              <a:tabLst>
                <a:tab pos="657225" algn="l"/>
              </a:tabLst>
              <a:defRPr sz="2800">
                <a:solidFill>
                  <a:schemeClr val="tx1"/>
                </a:solidFill>
                <a:latin typeface="Times" charset="0"/>
              </a:defRPr>
            </a:lvl2pPr>
            <a:lvl3pPr marL="587375" indent="-195263" defTabSz="407988">
              <a:spcBef>
                <a:spcPct val="20000"/>
              </a:spcBef>
              <a:buChar char="•"/>
              <a:tabLst>
                <a:tab pos="657225" algn="l"/>
              </a:tabLst>
              <a:defRPr sz="2400">
                <a:solidFill>
                  <a:schemeClr val="tx1"/>
                </a:solidFill>
                <a:latin typeface="Times" charset="0"/>
              </a:defRPr>
            </a:lvl3pPr>
            <a:lvl4pPr marL="782638" indent="-195263" defTabSz="407988">
              <a:spcBef>
                <a:spcPct val="20000"/>
              </a:spcBef>
              <a:buChar char="–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" charset="0"/>
              </a:defRPr>
            </a:lvl4pPr>
            <a:lvl5pPr marL="979488" indent="-196850" defTabSz="407988">
              <a:spcBef>
                <a:spcPct val="20000"/>
              </a:spcBef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" charset="0"/>
              </a:defRPr>
            </a:lvl5pPr>
            <a:lvl6pPr marL="1436688" indent="-19685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" charset="0"/>
              </a:defRPr>
            </a:lvl6pPr>
            <a:lvl7pPr marL="1893888" indent="-19685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" charset="0"/>
              </a:defRPr>
            </a:lvl7pPr>
            <a:lvl8pPr marL="2351088" indent="-19685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" charset="0"/>
              </a:defRPr>
            </a:lvl8pPr>
            <a:lvl9pPr marL="2808288" indent="-19685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lnSpc>
                <a:spcPct val="102000"/>
              </a:lnSpc>
              <a:spcBef>
                <a:spcPct val="0"/>
              </a:spcBef>
              <a:buClr>
                <a:srgbClr val="000000"/>
              </a:buClr>
              <a:buSzPct val="61000"/>
              <a:buNone/>
            </a:pPr>
            <a:r>
              <a:rPr lang="en-GB" altLang="en-US" sz="2400" dirty="0" smtClean="0">
                <a:solidFill>
                  <a:srgbClr val="000000"/>
                </a:solidFill>
                <a:latin typeface="Helvetica" pitchFamily="34" charset="0"/>
              </a:rPr>
              <a:t>TDSE</a:t>
            </a:r>
            <a:r>
              <a:rPr lang="en-GB" altLang="en-US" sz="2400" dirty="0">
                <a:solidFill>
                  <a:srgbClr val="000000"/>
                </a:solidFill>
                <a:latin typeface="Helvetica" pitchFamily="34" charset="0"/>
              </a:rPr>
              <a:t>: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2163763"/>
            <a:ext cx="46037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712788"/>
            <a:ext cx="4494212" cy="102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Line 6"/>
          <p:cNvSpPr>
            <a:spLocks noChangeShapeType="1"/>
          </p:cNvSpPr>
          <p:nvPr/>
        </p:nvSpPr>
        <p:spPr bwMode="auto">
          <a:xfrm flipH="1">
            <a:off x="3133725" y="1462088"/>
            <a:ext cx="715963" cy="622300"/>
          </a:xfrm>
          <a:prstGeom prst="line">
            <a:avLst/>
          </a:prstGeom>
          <a:noFill/>
          <a:ln w="72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4908550" y="1462088"/>
            <a:ext cx="635000" cy="611187"/>
          </a:xfrm>
          <a:prstGeom prst="line">
            <a:avLst/>
          </a:prstGeom>
          <a:noFill/>
          <a:ln w="72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25" y="2174875"/>
            <a:ext cx="2859088" cy="68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63" y="3114675"/>
            <a:ext cx="5722937" cy="361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6315075" y="6196013"/>
            <a:ext cx="922338" cy="1587"/>
          </a:xfrm>
          <a:prstGeom prst="line">
            <a:avLst/>
          </a:prstGeom>
          <a:noFill/>
          <a:ln w="2160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1866900" y="5067300"/>
            <a:ext cx="817563" cy="173038"/>
          </a:xfrm>
          <a:prstGeom prst="leftRightArrow">
            <a:avLst>
              <a:gd name="adj1" fmla="val 50000"/>
              <a:gd name="adj2" fmla="val 94058"/>
            </a:avLst>
          </a:prstGeom>
          <a:solidFill>
            <a:srgbClr val="4C4C4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912938" y="4756150"/>
            <a:ext cx="704850" cy="31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407988">
              <a:spcBef>
                <a:spcPct val="20000"/>
              </a:spcBef>
              <a:buChar char="•"/>
              <a:tabLst>
                <a:tab pos="657225" algn="l"/>
              </a:tabLst>
              <a:defRPr sz="3200">
                <a:solidFill>
                  <a:schemeClr val="tx1"/>
                </a:solidFill>
                <a:latin typeface="Times" charset="0"/>
              </a:defRPr>
            </a:lvl1pPr>
            <a:lvl2pPr marL="392113" indent="-196850" defTabSz="407988">
              <a:spcBef>
                <a:spcPct val="20000"/>
              </a:spcBef>
              <a:buChar char="–"/>
              <a:tabLst>
                <a:tab pos="657225" algn="l"/>
              </a:tabLst>
              <a:defRPr sz="2800">
                <a:solidFill>
                  <a:schemeClr val="tx1"/>
                </a:solidFill>
                <a:latin typeface="Times" charset="0"/>
              </a:defRPr>
            </a:lvl2pPr>
            <a:lvl3pPr marL="587375" indent="-195263" defTabSz="407988">
              <a:spcBef>
                <a:spcPct val="20000"/>
              </a:spcBef>
              <a:buChar char="•"/>
              <a:tabLst>
                <a:tab pos="657225" algn="l"/>
              </a:tabLst>
              <a:defRPr sz="2400">
                <a:solidFill>
                  <a:schemeClr val="tx1"/>
                </a:solidFill>
                <a:latin typeface="Times" charset="0"/>
              </a:defRPr>
            </a:lvl3pPr>
            <a:lvl4pPr marL="782638" indent="-195263" defTabSz="407988">
              <a:spcBef>
                <a:spcPct val="20000"/>
              </a:spcBef>
              <a:buChar char="–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" charset="0"/>
              </a:defRPr>
            </a:lvl4pPr>
            <a:lvl5pPr marL="979488" indent="-196850" defTabSz="407988">
              <a:spcBef>
                <a:spcPct val="20000"/>
              </a:spcBef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" charset="0"/>
              </a:defRPr>
            </a:lvl5pPr>
            <a:lvl6pPr marL="1436688" indent="-19685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" charset="0"/>
              </a:defRPr>
            </a:lvl6pPr>
            <a:lvl7pPr marL="1893888" indent="-19685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" charset="0"/>
              </a:defRPr>
            </a:lvl7pPr>
            <a:lvl8pPr marL="2351088" indent="-19685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" charset="0"/>
              </a:defRPr>
            </a:lvl8pPr>
            <a:lvl9pPr marL="2808288" indent="-19685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lnSpc>
                <a:spcPct val="104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altLang="en-US" sz="2000">
                <a:solidFill>
                  <a:srgbClr val="000000"/>
                </a:solidFill>
                <a:latin typeface="Helvetica" pitchFamily="34" charset="0"/>
              </a:rPr>
              <a:t>30 nm</a:t>
            </a:r>
          </a:p>
        </p:txBody>
      </p:sp>
      <p:sp>
        <p:nvSpPr>
          <p:cNvPr id="13" name="AutoShape 13"/>
          <p:cNvSpPr>
            <a:spLocks/>
          </p:cNvSpPr>
          <p:nvPr/>
        </p:nvSpPr>
        <p:spPr bwMode="auto">
          <a:xfrm rot="5460000">
            <a:off x="3141663" y="1889125"/>
            <a:ext cx="473075" cy="2333625"/>
          </a:xfrm>
          <a:prstGeom prst="rightBrace">
            <a:avLst>
              <a:gd name="adj1" fmla="val 69883"/>
              <a:gd name="adj2" fmla="val 49806"/>
            </a:avLst>
          </a:prstGeom>
          <a:noFill/>
          <a:ln w="720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4" name="AutoShape 14"/>
          <p:cNvSpPr>
            <a:spLocks/>
          </p:cNvSpPr>
          <p:nvPr/>
        </p:nvSpPr>
        <p:spPr bwMode="auto">
          <a:xfrm>
            <a:off x="7605713" y="3616325"/>
            <a:ext cx="322262" cy="979488"/>
          </a:xfrm>
          <a:prstGeom prst="rightBrace">
            <a:avLst>
              <a:gd name="adj1" fmla="val 25328"/>
              <a:gd name="adj2" fmla="val 50000"/>
            </a:avLst>
          </a:prstGeom>
          <a:noFill/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5" name="AutoShape 15"/>
          <p:cNvSpPr>
            <a:spLocks/>
          </p:cNvSpPr>
          <p:nvPr/>
        </p:nvSpPr>
        <p:spPr bwMode="auto">
          <a:xfrm>
            <a:off x="7627938" y="4664075"/>
            <a:ext cx="323850" cy="714375"/>
          </a:xfrm>
          <a:prstGeom prst="rightBrace">
            <a:avLst>
              <a:gd name="adj1" fmla="val 18382"/>
              <a:gd name="adj2" fmla="val 50000"/>
            </a:avLst>
          </a:prstGeom>
          <a:noFill/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6" name="AutoShape 16"/>
          <p:cNvSpPr>
            <a:spLocks/>
          </p:cNvSpPr>
          <p:nvPr/>
        </p:nvSpPr>
        <p:spPr bwMode="auto">
          <a:xfrm>
            <a:off x="7627938" y="5435600"/>
            <a:ext cx="323850" cy="565150"/>
          </a:xfrm>
          <a:prstGeom prst="rightBrace">
            <a:avLst>
              <a:gd name="adj1" fmla="val 14542"/>
              <a:gd name="adj2" fmla="val 50000"/>
            </a:avLst>
          </a:prstGeom>
          <a:noFill/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7" name="AutoShape 17"/>
          <p:cNvSpPr>
            <a:spLocks/>
          </p:cNvSpPr>
          <p:nvPr/>
        </p:nvSpPr>
        <p:spPr bwMode="auto">
          <a:xfrm>
            <a:off x="7673975" y="6034088"/>
            <a:ext cx="173038" cy="196850"/>
          </a:xfrm>
          <a:prstGeom prst="rightBrace">
            <a:avLst>
              <a:gd name="adj1" fmla="val 9480"/>
              <a:gd name="adj2" fmla="val 45042"/>
            </a:avLst>
          </a:prstGeom>
          <a:noFill/>
          <a:ln w="18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8032750" y="6000750"/>
            <a:ext cx="128588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8286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414338" indent="-285750" defTabSz="8286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828675" indent="-228600" defTabSz="8286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244600" indent="-228600" defTabSz="8286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1658938" indent="-228600" defTabSz="8286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116138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573338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030538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487738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lnSpc>
                <a:spcPct val="104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altLang="en-US" sz="1800">
                <a:solidFill>
                  <a:srgbClr val="000000"/>
                </a:solidFill>
                <a:latin typeface="Helvetica" pitchFamily="34" charset="0"/>
              </a:rPr>
              <a:t>1</a:t>
            </a: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8043863" y="5562600"/>
            <a:ext cx="45085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8286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414338" indent="-285750" defTabSz="8286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828675" indent="-228600" defTabSz="8286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244600" indent="-228600" defTabSz="8286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1658938" indent="-228600" defTabSz="8286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116138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573338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030538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487738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lnSpc>
                <a:spcPct val="104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altLang="en-US" sz="1800">
                <a:solidFill>
                  <a:srgbClr val="000000"/>
                </a:solidFill>
                <a:latin typeface="Helvetica" pitchFamily="34" charset="0"/>
              </a:rPr>
              <a:t>1.04</a:t>
            </a: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8032750" y="4883150"/>
            <a:ext cx="45085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8286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414338" indent="-285750" defTabSz="8286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828675" indent="-228600" defTabSz="8286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244600" indent="-228600" defTabSz="8286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1658938" indent="-228600" defTabSz="8286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116138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573338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030538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487738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lnSpc>
                <a:spcPct val="104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altLang="en-US" sz="1800">
                <a:solidFill>
                  <a:srgbClr val="000000"/>
                </a:solidFill>
                <a:latin typeface="Helvetica" pitchFamily="34" charset="0"/>
              </a:rPr>
              <a:t>1.12</a:t>
            </a:r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8032750" y="3949700"/>
            <a:ext cx="45085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8286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414338" indent="-285750" defTabSz="8286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828675" indent="-228600" defTabSz="8286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244600" indent="-228600" defTabSz="8286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1658938" indent="-228600" defTabSz="8286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116138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573338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030538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487738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lnSpc>
                <a:spcPct val="104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altLang="en-US" sz="1800">
                <a:solidFill>
                  <a:srgbClr val="000000"/>
                </a:solidFill>
                <a:latin typeface="Helvetica" pitchFamily="34" charset="0"/>
              </a:rPr>
              <a:t>1.24</a:t>
            </a:r>
          </a:p>
        </p:txBody>
      </p:sp>
    </p:spTree>
    <p:extLst>
      <p:ext uri="{BB962C8B-B14F-4D97-AF65-F5344CB8AC3E}">
        <p14:creationId xmlns:p14="http://schemas.microsoft.com/office/powerpoint/2010/main" val="147861223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28600" y="150813"/>
            <a:ext cx="333375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407988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3200">
                <a:solidFill>
                  <a:schemeClr val="tx1"/>
                </a:solidFill>
                <a:latin typeface="Times" charset="0"/>
              </a:defRPr>
            </a:lvl1pPr>
            <a:lvl2pPr marL="392113" indent="-196850" defTabSz="407988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800">
                <a:solidFill>
                  <a:schemeClr val="tx1"/>
                </a:solidFill>
                <a:latin typeface="Times" charset="0"/>
              </a:defRPr>
            </a:lvl2pPr>
            <a:lvl3pPr marL="587375" indent="-195263" defTabSz="407988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400">
                <a:solidFill>
                  <a:schemeClr val="tx1"/>
                </a:solidFill>
                <a:latin typeface="Times" charset="0"/>
              </a:defRPr>
            </a:lvl3pPr>
            <a:lvl4pPr marL="782638" indent="-195263" defTabSz="407988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000">
                <a:solidFill>
                  <a:schemeClr val="tx1"/>
                </a:solidFill>
                <a:latin typeface="Times" charset="0"/>
              </a:defRPr>
            </a:lvl4pPr>
            <a:lvl5pPr marL="979488" indent="-196850" defTabSz="407988">
              <a:spcBef>
                <a:spcPct val="20000"/>
              </a:spcBef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000">
                <a:solidFill>
                  <a:schemeClr val="tx1"/>
                </a:solidFill>
                <a:latin typeface="Times" charset="0"/>
              </a:defRPr>
            </a:lvl5pPr>
            <a:lvl6pPr marL="1436688" indent="-19685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000">
                <a:solidFill>
                  <a:schemeClr val="tx1"/>
                </a:solidFill>
                <a:latin typeface="Times" charset="0"/>
              </a:defRPr>
            </a:lvl6pPr>
            <a:lvl7pPr marL="1893888" indent="-19685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000">
                <a:solidFill>
                  <a:schemeClr val="tx1"/>
                </a:solidFill>
                <a:latin typeface="Times" charset="0"/>
              </a:defRPr>
            </a:lvl7pPr>
            <a:lvl8pPr marL="2351088" indent="-19685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000">
                <a:solidFill>
                  <a:schemeClr val="tx1"/>
                </a:solidFill>
                <a:latin typeface="Times" charset="0"/>
              </a:defRPr>
            </a:lvl8pPr>
            <a:lvl9pPr marL="2808288" indent="-19685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lnSpc>
                <a:spcPct val="104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altLang="en-US" sz="2900" b="1" u="sng">
                <a:solidFill>
                  <a:srgbClr val="000000"/>
                </a:solidFill>
                <a:latin typeface="Helvetica" pitchFamily="34" charset="0"/>
              </a:rPr>
              <a:t>Control of currents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241800" y="620713"/>
            <a:ext cx="94138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407988">
              <a:spcBef>
                <a:spcPct val="20000"/>
              </a:spcBef>
              <a:buChar char="•"/>
              <a:tabLst>
                <a:tab pos="657225" algn="l"/>
              </a:tabLst>
              <a:defRPr sz="3200">
                <a:solidFill>
                  <a:schemeClr val="tx1"/>
                </a:solidFill>
                <a:latin typeface="Times" charset="0"/>
              </a:defRPr>
            </a:lvl1pPr>
            <a:lvl2pPr marL="392113" indent="-196850" defTabSz="407988">
              <a:spcBef>
                <a:spcPct val="20000"/>
              </a:spcBef>
              <a:buChar char="–"/>
              <a:tabLst>
                <a:tab pos="657225" algn="l"/>
              </a:tabLst>
              <a:defRPr sz="2800">
                <a:solidFill>
                  <a:schemeClr val="tx1"/>
                </a:solidFill>
                <a:latin typeface="Times" charset="0"/>
              </a:defRPr>
            </a:lvl2pPr>
            <a:lvl3pPr marL="587375" indent="-195263" defTabSz="407988">
              <a:spcBef>
                <a:spcPct val="20000"/>
              </a:spcBef>
              <a:buChar char="•"/>
              <a:tabLst>
                <a:tab pos="657225" algn="l"/>
              </a:tabLst>
              <a:defRPr sz="2400">
                <a:solidFill>
                  <a:schemeClr val="tx1"/>
                </a:solidFill>
                <a:latin typeface="Times" charset="0"/>
              </a:defRPr>
            </a:lvl3pPr>
            <a:lvl4pPr marL="782638" indent="-195263" defTabSz="407988">
              <a:spcBef>
                <a:spcPct val="20000"/>
              </a:spcBef>
              <a:buChar char="–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" charset="0"/>
              </a:defRPr>
            </a:lvl4pPr>
            <a:lvl5pPr marL="979488" indent="-196850" defTabSz="407988">
              <a:spcBef>
                <a:spcPct val="20000"/>
              </a:spcBef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" charset="0"/>
              </a:defRPr>
            </a:lvl5pPr>
            <a:lvl6pPr marL="1436688" indent="-19685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" charset="0"/>
              </a:defRPr>
            </a:lvl6pPr>
            <a:lvl7pPr marL="1893888" indent="-19685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" charset="0"/>
              </a:defRPr>
            </a:lvl7pPr>
            <a:lvl8pPr marL="2351088" indent="-19685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" charset="0"/>
              </a:defRPr>
            </a:lvl8pPr>
            <a:lvl9pPr marL="2808288" indent="-19685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lnSpc>
                <a:spcPct val="104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altLang="en-US" sz="3300" b="1">
                <a:solidFill>
                  <a:srgbClr val="000000"/>
                </a:solidFill>
                <a:latin typeface="Helvetica" pitchFamily="34" charset="0"/>
              </a:rPr>
              <a:t>|</a:t>
            </a:r>
            <a:r>
              <a:rPr lang="en-GB" altLang="en-US" sz="3300" b="1">
                <a:solidFill>
                  <a:srgbClr val="000000"/>
                </a:solidFill>
                <a:latin typeface="Symbol" pitchFamily="18" charset="2"/>
              </a:rPr>
              <a:t>y(</a:t>
            </a:r>
            <a:r>
              <a:rPr lang="en-GB" altLang="en-US" sz="3300" b="1">
                <a:solidFill>
                  <a:srgbClr val="000000"/>
                </a:solidFill>
                <a:latin typeface="Helvetica" pitchFamily="34" charset="0"/>
              </a:rPr>
              <a:t>t</a:t>
            </a:r>
            <a:r>
              <a:rPr lang="en-GB" altLang="en-US" sz="3300" b="1">
                <a:solidFill>
                  <a:srgbClr val="000000"/>
                </a:solidFill>
                <a:latin typeface="Symbol" pitchFamily="18" charset="2"/>
              </a:rPr>
              <a:t>)</a:t>
            </a:r>
            <a:r>
              <a:rPr lang="en-GB" altLang="en-US" sz="3300" b="1">
                <a:solidFill>
                  <a:srgbClr val="000000"/>
                </a:solidFill>
                <a:latin typeface="Helvetica" pitchFamily="34" charset="0"/>
              </a:rPr>
              <a:t>|</a:t>
            </a: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 flipH="1">
            <a:off x="1566863" y="1762125"/>
            <a:ext cx="1039812" cy="1023938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495300" y="1773238"/>
            <a:ext cx="1036638" cy="1001712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 rot="10800000">
            <a:off x="958850" y="2211388"/>
            <a:ext cx="160338" cy="1619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817563" y="2314575"/>
            <a:ext cx="461962" cy="1588"/>
          </a:xfrm>
          <a:prstGeom prst="line">
            <a:avLst/>
          </a:prstGeom>
          <a:noFill/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901825" y="2268538"/>
            <a:ext cx="392113" cy="11112"/>
          </a:xfrm>
          <a:prstGeom prst="line">
            <a:avLst/>
          </a:prstGeom>
          <a:noFill/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1325563" y="2763838"/>
            <a:ext cx="449262" cy="1587"/>
          </a:xfrm>
          <a:prstGeom prst="line">
            <a:avLst/>
          </a:prstGeom>
          <a:noFill/>
          <a:ln w="72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95300" y="2371725"/>
            <a:ext cx="65722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407988">
              <a:spcBef>
                <a:spcPct val="20000"/>
              </a:spcBef>
              <a:buChar char="•"/>
              <a:tabLst>
                <a:tab pos="657225" algn="l"/>
              </a:tabLst>
              <a:defRPr sz="3200">
                <a:solidFill>
                  <a:schemeClr val="tx1"/>
                </a:solidFill>
                <a:latin typeface="Times" charset="0"/>
              </a:defRPr>
            </a:lvl1pPr>
            <a:lvl2pPr marL="392113" indent="-196850" defTabSz="407988">
              <a:spcBef>
                <a:spcPct val="20000"/>
              </a:spcBef>
              <a:buChar char="–"/>
              <a:tabLst>
                <a:tab pos="657225" algn="l"/>
              </a:tabLst>
              <a:defRPr sz="2800">
                <a:solidFill>
                  <a:schemeClr val="tx1"/>
                </a:solidFill>
                <a:latin typeface="Times" charset="0"/>
              </a:defRPr>
            </a:lvl2pPr>
            <a:lvl3pPr marL="587375" indent="-195263" defTabSz="407988">
              <a:spcBef>
                <a:spcPct val="20000"/>
              </a:spcBef>
              <a:buChar char="•"/>
              <a:tabLst>
                <a:tab pos="657225" algn="l"/>
              </a:tabLst>
              <a:defRPr sz="2400">
                <a:solidFill>
                  <a:schemeClr val="tx1"/>
                </a:solidFill>
                <a:latin typeface="Times" charset="0"/>
              </a:defRPr>
            </a:lvl3pPr>
            <a:lvl4pPr marL="782638" indent="-195263" defTabSz="407988">
              <a:spcBef>
                <a:spcPct val="20000"/>
              </a:spcBef>
              <a:buChar char="–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" charset="0"/>
              </a:defRPr>
            </a:lvl4pPr>
            <a:lvl5pPr marL="979488" indent="-196850" defTabSz="407988">
              <a:spcBef>
                <a:spcPct val="20000"/>
              </a:spcBef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" charset="0"/>
              </a:defRPr>
            </a:lvl5pPr>
            <a:lvl6pPr marL="1436688" indent="-19685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" charset="0"/>
              </a:defRPr>
            </a:lvl6pPr>
            <a:lvl7pPr marL="1893888" indent="-19685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" charset="0"/>
              </a:defRPr>
            </a:lvl7pPr>
            <a:lvl8pPr marL="2351088" indent="-19685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" charset="0"/>
              </a:defRPr>
            </a:lvl8pPr>
            <a:lvl9pPr marL="2808288" indent="-19685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lnSpc>
                <a:spcPct val="102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altLang="en-US" sz="2000" b="1" i="1">
                <a:solidFill>
                  <a:srgbClr val="000000"/>
                </a:solidFill>
                <a:latin typeface="Times New Roman" pitchFamily="18" charset="0"/>
              </a:rPr>
              <a:t>l</a:t>
            </a:r>
            <a:r>
              <a:rPr lang="en-GB" altLang="en-US" sz="2000" b="1">
                <a:solidFill>
                  <a:srgbClr val="000000"/>
                </a:solidFill>
                <a:latin typeface="Times New Roman" pitchFamily="18" charset="0"/>
              </a:rPr>
              <a:t> = -1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028825" y="2314575"/>
            <a:ext cx="576263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8286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414338" indent="-285750" defTabSz="8286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828675" indent="-228600" defTabSz="8286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244600" indent="-228600" defTabSz="8286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1658938" indent="-228600" defTabSz="8286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116138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573338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030538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487738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lnSpc>
                <a:spcPct val="102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altLang="en-US" sz="2000" b="1" i="1">
                <a:solidFill>
                  <a:srgbClr val="000000"/>
                </a:solidFill>
                <a:latin typeface="Times New Roman" pitchFamily="18" charset="0"/>
              </a:rPr>
              <a:t>l</a:t>
            </a:r>
            <a:r>
              <a:rPr lang="en-GB" altLang="en-US" sz="2000" b="1">
                <a:solidFill>
                  <a:srgbClr val="000000"/>
                </a:solidFill>
                <a:latin typeface="Times New Roman" pitchFamily="18" charset="0"/>
              </a:rPr>
              <a:t> = 1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1268413" y="2809875"/>
            <a:ext cx="576262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8286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414338" indent="-285750" defTabSz="8286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828675" indent="-228600" defTabSz="8286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244600" indent="-228600" defTabSz="8286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1658938" indent="-228600" defTabSz="8286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116138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573338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030538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487738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lnSpc>
                <a:spcPct val="102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altLang="en-US" sz="2000" b="1" i="1">
                <a:solidFill>
                  <a:srgbClr val="000000"/>
                </a:solidFill>
                <a:latin typeface="Times New Roman" pitchFamily="18" charset="0"/>
              </a:rPr>
              <a:t>l</a:t>
            </a:r>
            <a:r>
              <a:rPr lang="en-GB" altLang="en-US" sz="2000" b="1">
                <a:solidFill>
                  <a:srgbClr val="000000"/>
                </a:solidFill>
                <a:latin typeface="Times New Roman" pitchFamily="18" charset="0"/>
              </a:rPr>
              <a:t> = 0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4241800" y="620713"/>
            <a:ext cx="12382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407988">
              <a:spcBef>
                <a:spcPct val="20000"/>
              </a:spcBef>
              <a:buChar char="•"/>
              <a:tabLst>
                <a:tab pos="657225" algn="l"/>
              </a:tabLst>
              <a:defRPr sz="3200">
                <a:solidFill>
                  <a:schemeClr val="tx1"/>
                </a:solidFill>
                <a:latin typeface="Times" charset="0"/>
              </a:defRPr>
            </a:lvl1pPr>
            <a:lvl2pPr marL="392113" indent="-196850" defTabSz="407988">
              <a:spcBef>
                <a:spcPct val="20000"/>
              </a:spcBef>
              <a:buChar char="–"/>
              <a:tabLst>
                <a:tab pos="657225" algn="l"/>
              </a:tabLst>
              <a:defRPr sz="2800">
                <a:solidFill>
                  <a:schemeClr val="tx1"/>
                </a:solidFill>
                <a:latin typeface="Times" charset="0"/>
              </a:defRPr>
            </a:lvl2pPr>
            <a:lvl3pPr marL="587375" indent="-195263" defTabSz="407988">
              <a:spcBef>
                <a:spcPct val="20000"/>
              </a:spcBef>
              <a:buChar char="•"/>
              <a:tabLst>
                <a:tab pos="657225" algn="l"/>
              </a:tabLst>
              <a:defRPr sz="2400">
                <a:solidFill>
                  <a:schemeClr val="tx1"/>
                </a:solidFill>
                <a:latin typeface="Times" charset="0"/>
              </a:defRPr>
            </a:lvl3pPr>
            <a:lvl4pPr marL="782638" indent="-195263" defTabSz="407988">
              <a:spcBef>
                <a:spcPct val="20000"/>
              </a:spcBef>
              <a:buChar char="–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" charset="0"/>
              </a:defRPr>
            </a:lvl4pPr>
            <a:lvl5pPr marL="979488" indent="-196850" defTabSz="407988">
              <a:spcBef>
                <a:spcPct val="20000"/>
              </a:spcBef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" charset="0"/>
              </a:defRPr>
            </a:lvl5pPr>
            <a:lvl6pPr marL="1436688" indent="-19685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" charset="0"/>
              </a:defRPr>
            </a:lvl6pPr>
            <a:lvl7pPr marL="1893888" indent="-19685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" charset="0"/>
              </a:defRPr>
            </a:lvl7pPr>
            <a:lvl8pPr marL="2351088" indent="-19685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" charset="0"/>
              </a:defRPr>
            </a:lvl8pPr>
            <a:lvl9pPr marL="2808288" indent="-19685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lnSpc>
                <a:spcPct val="104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altLang="en-US" sz="3300" b="1" dirty="0">
                <a:solidFill>
                  <a:srgbClr val="000000"/>
                </a:solidFill>
                <a:latin typeface="Helvetica" pitchFamily="34" charset="0"/>
              </a:rPr>
              <a:t>|</a:t>
            </a:r>
            <a:r>
              <a:rPr lang="en-GB" altLang="en-US" sz="3300" b="1" dirty="0">
                <a:solidFill>
                  <a:srgbClr val="000000"/>
                </a:solidFill>
                <a:latin typeface="Symbol" pitchFamily="18" charset="2"/>
              </a:rPr>
              <a:t>y(</a:t>
            </a:r>
            <a:r>
              <a:rPr lang="en-GB" altLang="en-US" sz="3300" b="1" dirty="0">
                <a:solidFill>
                  <a:srgbClr val="000000"/>
                </a:solidFill>
                <a:latin typeface="Helvetica" pitchFamily="34" charset="0"/>
              </a:rPr>
              <a:t>t</a:t>
            </a:r>
            <a:r>
              <a:rPr lang="en-GB" altLang="en-US" sz="3300" b="1" dirty="0">
                <a:solidFill>
                  <a:srgbClr val="000000"/>
                </a:solidFill>
                <a:latin typeface="Symbol" pitchFamily="18" charset="2"/>
              </a:rPr>
              <a:t>)</a:t>
            </a:r>
            <a:r>
              <a:rPr lang="en-GB" altLang="en-US" sz="3300" b="1" dirty="0">
                <a:solidFill>
                  <a:srgbClr val="000000"/>
                </a:solidFill>
                <a:latin typeface="Helvetica" pitchFamily="34" charset="0"/>
              </a:rPr>
              <a:t>|</a:t>
            </a: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5153024" y="609600"/>
            <a:ext cx="499095" cy="26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286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414338" indent="-285750" defTabSz="8286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828675" indent="-228600" defTabSz="8286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244600" indent="-228600" defTabSz="8286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1658938" indent="-228600" defTabSz="8286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116138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573338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030538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487738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lnSpc>
                <a:spcPct val="104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altLang="en-US" sz="1800" b="1" dirty="0" smtClean="0">
                <a:solidFill>
                  <a:srgbClr val="000000"/>
                </a:solidFill>
                <a:latin typeface="Helvetica" pitchFamily="34" charset="0"/>
              </a:rPr>
              <a:t> 2</a:t>
            </a:r>
            <a:endParaRPr lang="en-GB" altLang="en-US" sz="1800" b="1" dirty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6419850" y="633413"/>
            <a:ext cx="6508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8286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414338" indent="-285750" defTabSz="8286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828675" indent="-228600" defTabSz="8286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244600" indent="-228600" defTabSz="8286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1658938" indent="-228600" defTabSz="8286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116138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573338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030538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487738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lnSpc>
                <a:spcPct val="104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altLang="en-US" sz="3300" b="1">
                <a:solidFill>
                  <a:srgbClr val="000000"/>
                </a:solidFill>
                <a:latin typeface="Helvetica" pitchFamily="34" charset="0"/>
              </a:rPr>
              <a:t>j (t)</a:t>
            </a: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6419850" y="633413"/>
            <a:ext cx="2317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8286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414338" indent="-285750" defTabSz="8286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828675" indent="-228600" defTabSz="8286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244600" indent="-228600" defTabSz="8286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1658938" indent="-228600" defTabSz="8286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116138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573338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030538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487738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lnSpc>
                <a:spcPct val="104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altLang="en-US" sz="3300" b="1">
                <a:solidFill>
                  <a:srgbClr val="000000"/>
                </a:solidFill>
                <a:latin typeface="Helvetica" pitchFamily="34" charset="0"/>
              </a:rPr>
              <a:t>j </a:t>
            </a:r>
          </a:p>
        </p:txBody>
      </p:sp>
      <p:pic>
        <p:nvPicPr>
          <p:cNvPr id="17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575" y="1200150"/>
            <a:ext cx="5451475" cy="483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5480050" y="703263"/>
            <a:ext cx="70008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407988">
              <a:spcBef>
                <a:spcPct val="20000"/>
              </a:spcBef>
              <a:buChar char="•"/>
              <a:tabLst>
                <a:tab pos="657225" algn="l"/>
              </a:tabLst>
              <a:defRPr sz="3200">
                <a:solidFill>
                  <a:schemeClr val="tx1"/>
                </a:solidFill>
                <a:latin typeface="Times" charset="0"/>
              </a:defRPr>
            </a:lvl1pPr>
            <a:lvl2pPr marL="392113" indent="-196850" defTabSz="407988">
              <a:spcBef>
                <a:spcPct val="20000"/>
              </a:spcBef>
              <a:buChar char="–"/>
              <a:tabLst>
                <a:tab pos="657225" algn="l"/>
              </a:tabLst>
              <a:defRPr sz="2800">
                <a:solidFill>
                  <a:schemeClr val="tx1"/>
                </a:solidFill>
                <a:latin typeface="Times" charset="0"/>
              </a:defRPr>
            </a:lvl2pPr>
            <a:lvl3pPr marL="587375" indent="-195263" defTabSz="407988">
              <a:spcBef>
                <a:spcPct val="20000"/>
              </a:spcBef>
              <a:buChar char="•"/>
              <a:tabLst>
                <a:tab pos="657225" algn="l"/>
              </a:tabLst>
              <a:defRPr sz="2400">
                <a:solidFill>
                  <a:schemeClr val="tx1"/>
                </a:solidFill>
                <a:latin typeface="Times" charset="0"/>
              </a:defRPr>
            </a:lvl3pPr>
            <a:lvl4pPr marL="782638" indent="-195263" defTabSz="407988">
              <a:spcBef>
                <a:spcPct val="20000"/>
              </a:spcBef>
              <a:buChar char="–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" charset="0"/>
              </a:defRPr>
            </a:lvl4pPr>
            <a:lvl5pPr marL="979488" indent="-196850" defTabSz="407988">
              <a:spcBef>
                <a:spcPct val="20000"/>
              </a:spcBef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" charset="0"/>
              </a:defRPr>
            </a:lvl5pPr>
            <a:lvl6pPr marL="1436688" indent="-19685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" charset="0"/>
              </a:defRPr>
            </a:lvl6pPr>
            <a:lvl7pPr marL="1893888" indent="-19685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" charset="0"/>
              </a:defRPr>
            </a:lvl7pPr>
            <a:lvl8pPr marL="2351088" indent="-19685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" charset="0"/>
              </a:defRPr>
            </a:lvl8pPr>
            <a:lvl9pPr marL="2808288" indent="-19685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lnSpc>
                <a:spcPct val="104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altLang="en-US" sz="3300">
                <a:solidFill>
                  <a:srgbClr val="000000"/>
                </a:solidFill>
                <a:latin typeface="Helvetica" pitchFamily="34" charset="0"/>
              </a:rPr>
              <a:t>and</a:t>
            </a:r>
          </a:p>
        </p:txBody>
      </p:sp>
      <p:pic>
        <p:nvPicPr>
          <p:cNvPr id="19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4632325"/>
            <a:ext cx="2505075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Text Box 24"/>
          <p:cNvSpPr txBox="1">
            <a:spLocks noChangeArrowheads="1"/>
          </p:cNvSpPr>
          <p:nvPr/>
        </p:nvSpPr>
        <p:spPr bwMode="auto">
          <a:xfrm>
            <a:off x="103188" y="4129088"/>
            <a:ext cx="1346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407988">
              <a:spcBef>
                <a:spcPct val="20000"/>
              </a:spcBef>
              <a:buChar char="•"/>
              <a:tabLst>
                <a:tab pos="657225" algn="l"/>
                <a:tab pos="1312863" algn="l"/>
              </a:tabLst>
              <a:defRPr sz="3200">
                <a:solidFill>
                  <a:schemeClr val="tx1"/>
                </a:solidFill>
                <a:latin typeface="Times" charset="0"/>
              </a:defRPr>
            </a:lvl1pPr>
            <a:lvl2pPr marL="392113" indent="-196850" defTabSz="407988">
              <a:spcBef>
                <a:spcPct val="20000"/>
              </a:spcBef>
              <a:buChar char="–"/>
              <a:tabLst>
                <a:tab pos="657225" algn="l"/>
                <a:tab pos="1312863" algn="l"/>
              </a:tabLst>
              <a:defRPr sz="2800">
                <a:solidFill>
                  <a:schemeClr val="tx1"/>
                </a:solidFill>
                <a:latin typeface="Times" charset="0"/>
              </a:defRPr>
            </a:lvl2pPr>
            <a:lvl3pPr marL="587375" indent="-195263" defTabSz="407988">
              <a:spcBef>
                <a:spcPct val="20000"/>
              </a:spcBef>
              <a:buChar char="•"/>
              <a:tabLst>
                <a:tab pos="657225" algn="l"/>
                <a:tab pos="1312863" algn="l"/>
              </a:tabLst>
              <a:defRPr sz="2400">
                <a:solidFill>
                  <a:schemeClr val="tx1"/>
                </a:solidFill>
                <a:latin typeface="Times" charset="0"/>
              </a:defRPr>
            </a:lvl3pPr>
            <a:lvl4pPr marL="782638" indent="-195263" defTabSz="407988">
              <a:spcBef>
                <a:spcPct val="20000"/>
              </a:spcBef>
              <a:buChar char="–"/>
              <a:tabLst>
                <a:tab pos="657225" algn="l"/>
                <a:tab pos="1312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4pPr>
            <a:lvl5pPr marL="979488" indent="-196850" defTabSz="407988">
              <a:spcBef>
                <a:spcPct val="20000"/>
              </a:spcBef>
              <a:buChar char="»"/>
              <a:tabLst>
                <a:tab pos="657225" algn="l"/>
                <a:tab pos="1312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5pPr>
            <a:lvl6pPr marL="1436688" indent="-19685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6pPr>
            <a:lvl7pPr marL="1893888" indent="-19685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7pPr>
            <a:lvl8pPr marL="2351088" indent="-19685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8pPr>
            <a:lvl9pPr marL="2808288" indent="-19685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</a:tabLst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lnSpc>
                <a:spcPct val="102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altLang="en-US" sz="2900" b="1" i="1">
                <a:solidFill>
                  <a:srgbClr val="000000"/>
                </a:solidFill>
                <a:latin typeface="Times New Roman" pitchFamily="18" charset="0"/>
              </a:rPr>
              <a:t>I</a:t>
            </a:r>
            <a:r>
              <a:rPr lang="en-GB" altLang="en-US" sz="2900" b="1" i="1">
                <a:solidFill>
                  <a:srgbClr val="000000"/>
                </a:solidFill>
                <a:latin typeface="Helvetica" pitchFamily="34" charset="0"/>
              </a:rPr>
              <a:t> ~ </a:t>
            </a:r>
            <a:r>
              <a:rPr lang="en-GB" altLang="en-US" sz="2900" b="1" i="1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GB" altLang="en-US" sz="2900" b="1" i="1">
                <a:solidFill>
                  <a:srgbClr val="000000"/>
                </a:solidFill>
                <a:latin typeface="Helvetica" pitchFamily="34" charset="0"/>
              </a:rPr>
              <a:t>A</a:t>
            </a:r>
            <a:r>
              <a:rPr lang="en-GB" altLang="en-US" sz="5400" b="1" i="1">
                <a:solidFill>
                  <a:srgbClr val="000000"/>
                </a:solidFill>
                <a:latin typeface="Helvetica" pitchFamily="34" charset="0"/>
              </a:rPr>
              <a:t> </a:t>
            </a:r>
            <a:r>
              <a:rPr lang="en-GB" altLang="en-US" sz="3300" b="1">
                <a:solidFill>
                  <a:srgbClr val="000000"/>
                </a:solidFill>
                <a:latin typeface="Helvetica" pitchFamily="34" charset="0"/>
              </a:rPr>
              <a:t> </a:t>
            </a:r>
          </a:p>
        </p:txBody>
      </p:sp>
      <p:sp>
        <p:nvSpPr>
          <p:cNvPr id="21" name="Text Box 25"/>
          <p:cNvSpPr txBox="1">
            <a:spLocks noChangeArrowheads="1"/>
          </p:cNvSpPr>
          <p:nvPr/>
        </p:nvSpPr>
        <p:spPr bwMode="auto">
          <a:xfrm>
            <a:off x="517525" y="6237288"/>
            <a:ext cx="18415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23" name="Text Box 26"/>
          <p:cNvSpPr txBox="1">
            <a:spLocks noChangeArrowheads="1"/>
          </p:cNvSpPr>
          <p:nvPr/>
        </p:nvSpPr>
        <p:spPr bwMode="auto">
          <a:xfrm>
            <a:off x="304800" y="6216352"/>
            <a:ext cx="8915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900" b="1" dirty="0">
                <a:solidFill>
                  <a:srgbClr val="006600"/>
                </a:solidFill>
              </a:rPr>
              <a:t>E. R</a:t>
            </a:r>
            <a:r>
              <a:rPr lang="en-US" altLang="en-US" sz="1900" b="1" dirty="0" err="1">
                <a:solidFill>
                  <a:srgbClr val="006600"/>
                </a:solidFill>
                <a:cs typeface="Times New Roman" pitchFamily="18" charset="0"/>
              </a:rPr>
              <a:t>äsänen</a:t>
            </a:r>
            <a:r>
              <a:rPr lang="en-US" altLang="en-US" sz="1900" b="1" dirty="0">
                <a:solidFill>
                  <a:srgbClr val="006600"/>
                </a:solidFill>
                <a:cs typeface="Times New Roman" pitchFamily="18" charset="0"/>
              </a:rPr>
              <a:t>, A. Castro, J. </a:t>
            </a:r>
            <a:r>
              <a:rPr lang="en-US" altLang="en-US" sz="1900" b="1" dirty="0" err="1">
                <a:solidFill>
                  <a:srgbClr val="006600"/>
                </a:solidFill>
                <a:cs typeface="Times New Roman" pitchFamily="18" charset="0"/>
              </a:rPr>
              <a:t>Werschnik</a:t>
            </a:r>
            <a:r>
              <a:rPr lang="en-US" altLang="en-US" sz="1900" b="1" dirty="0">
                <a:solidFill>
                  <a:srgbClr val="006600"/>
                </a:solidFill>
                <a:cs typeface="Times New Roman" pitchFamily="18" charset="0"/>
              </a:rPr>
              <a:t>, A. Rubio, E.K.U.G., PRL 98, 157404 (2007)</a:t>
            </a:r>
          </a:p>
        </p:txBody>
      </p:sp>
    </p:spTree>
    <p:extLst>
      <p:ext uri="{BB962C8B-B14F-4D97-AF65-F5344CB8AC3E}">
        <p14:creationId xmlns:p14="http://schemas.microsoft.com/office/powerpoint/2010/main" val="398904524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676400" y="533400"/>
            <a:ext cx="5257800" cy="914400"/>
          </a:xfrm>
          <a:prstGeom prst="rect">
            <a:avLst/>
          </a:prstGeom>
          <a:solidFill>
            <a:srgbClr val="BEDFF4"/>
          </a:solidFill>
          <a:ln w="38100" algn="ctr">
            <a:solidFill>
              <a:srgbClr val="2F619D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095500" y="731838"/>
            <a:ext cx="44196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3400" b="1">
                <a:solidFill>
                  <a:srgbClr val="275081"/>
                </a:solidFill>
                <a:latin typeface="Times New Roman" pitchFamily="18" charset="0"/>
                <a:cs typeface="Times New Roman" pitchFamily="18" charset="0"/>
              </a:rPr>
              <a:t>OCT of ionization</a:t>
            </a: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57200" y="1828800"/>
            <a:ext cx="8229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de-DE" altLang="en-US" sz="2800">
                <a:solidFill>
                  <a:srgbClr val="24215B"/>
                </a:solidFill>
                <a:latin typeface="Times New Roman" pitchFamily="18" charset="0"/>
              </a:rPr>
              <a:t>Calculations for 1-electron system H</a:t>
            </a:r>
            <a:r>
              <a:rPr lang="de-DE" altLang="en-US" sz="2800" baseline="-25000">
                <a:solidFill>
                  <a:srgbClr val="24215B"/>
                </a:solidFill>
                <a:latin typeface="Times New Roman" pitchFamily="18" charset="0"/>
              </a:rPr>
              <a:t>2</a:t>
            </a:r>
            <a:r>
              <a:rPr lang="de-DE" altLang="en-US" sz="2800" baseline="30000">
                <a:solidFill>
                  <a:srgbClr val="24215B"/>
                </a:solidFill>
                <a:latin typeface="Times New Roman" pitchFamily="18" charset="0"/>
              </a:rPr>
              <a:t>+</a:t>
            </a:r>
            <a:r>
              <a:rPr lang="de-DE" altLang="en-US" sz="2800">
                <a:solidFill>
                  <a:srgbClr val="24215B"/>
                </a:solidFill>
                <a:latin typeface="Times New Roman" pitchFamily="18" charset="0"/>
              </a:rPr>
              <a:t> in 3D</a:t>
            </a:r>
          </a:p>
          <a:p>
            <a:pPr>
              <a:lnSpc>
                <a:spcPct val="130000"/>
              </a:lnSpc>
            </a:pPr>
            <a:r>
              <a:rPr lang="de-DE" altLang="en-US" sz="2800">
                <a:solidFill>
                  <a:srgbClr val="24215B"/>
                </a:solidFill>
                <a:latin typeface="Times New Roman" pitchFamily="18" charset="0"/>
              </a:rPr>
              <a:t>Restriction to ultrashort pulses (T&lt;5fs)</a:t>
            </a:r>
          </a:p>
          <a:p>
            <a:pPr lvl="1">
              <a:lnSpc>
                <a:spcPct val="130000"/>
              </a:lnSpc>
              <a:buClr>
                <a:srgbClr val="CC0000"/>
              </a:buClr>
              <a:buFont typeface="Wingdings" pitchFamily="2" charset="2"/>
              <a:buChar char="Ø"/>
            </a:pPr>
            <a:r>
              <a:rPr lang="de-DE" altLang="en-US" sz="2400">
                <a:solidFill>
                  <a:srgbClr val="CC0000"/>
                </a:solidFill>
                <a:latin typeface="Times New Roman" pitchFamily="18" charset="0"/>
              </a:rPr>
              <a:t> nuclear motion can be neglected</a:t>
            </a:r>
          </a:p>
          <a:p>
            <a:pPr>
              <a:lnSpc>
                <a:spcPct val="130000"/>
              </a:lnSpc>
            </a:pPr>
            <a:r>
              <a:rPr lang="de-DE" altLang="en-US" sz="2800">
                <a:solidFill>
                  <a:srgbClr val="24215B"/>
                </a:solidFill>
                <a:latin typeface="Times New Roman" pitchFamily="18" charset="0"/>
              </a:rPr>
              <a:t>Only </a:t>
            </a:r>
            <a:r>
              <a:rPr lang="de-DE" altLang="en-US" sz="2800" u="sng">
                <a:solidFill>
                  <a:srgbClr val="24215B"/>
                </a:solidFill>
                <a:latin typeface="Times New Roman" pitchFamily="18" charset="0"/>
              </a:rPr>
              <a:t>linear</a:t>
            </a:r>
            <a:r>
              <a:rPr lang="de-DE" altLang="en-US" sz="2800">
                <a:solidFill>
                  <a:srgbClr val="24215B"/>
                </a:solidFill>
                <a:latin typeface="Times New Roman" pitchFamily="18" charset="0"/>
              </a:rPr>
              <a:t> polarization of laser (parallel or perpendicular to molecular axis)</a:t>
            </a:r>
          </a:p>
          <a:p>
            <a:pPr>
              <a:lnSpc>
                <a:spcPct val="130000"/>
              </a:lnSpc>
            </a:pPr>
            <a:r>
              <a:rPr lang="de-DE" altLang="en-US" sz="2800">
                <a:solidFill>
                  <a:srgbClr val="24215B"/>
                </a:solidFill>
                <a:latin typeface="Times New Roman" pitchFamily="18" charset="0"/>
              </a:rPr>
              <a:t>Look for enhancement of ionization by pulse-shaping only, keeping the time-integrated intensity (fluence) fixed</a:t>
            </a:r>
          </a:p>
        </p:txBody>
      </p:sp>
    </p:spTree>
    <p:extLst>
      <p:ext uri="{BB962C8B-B14F-4D97-AF65-F5344CB8AC3E}">
        <p14:creationId xmlns:p14="http://schemas.microsoft.com/office/powerpoint/2010/main" val="140706177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22263" y="636588"/>
            <a:ext cx="471011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600" b="1" u="sng"/>
              <a:t>Control target to be maximized</a:t>
            </a:r>
            <a:r>
              <a:rPr lang="en-US" altLang="en-US" sz="2600" b="1"/>
              <a:t>:</a:t>
            </a:r>
            <a:endParaRPr lang="en-US" altLang="en-US" sz="2600" b="1" u="sng"/>
          </a:p>
        </p:txBody>
      </p:sp>
      <p:graphicFrame>
        <p:nvGraphicFramePr>
          <p:cNvPr id="3" name="Object 3"/>
          <p:cNvGraphicFramePr>
            <a:graphicFrameLocks noChangeAspect="1"/>
          </p:cNvGraphicFramePr>
          <p:nvPr/>
        </p:nvGraphicFramePr>
        <p:xfrm>
          <a:off x="1501775" y="1736725"/>
          <a:ext cx="3514725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86" name="Equation" r:id="rId3" imgW="1358900" imgH="330200" progId="Equation.DSMT4">
                  <p:embed/>
                </p:oleObj>
              </mc:Choice>
              <mc:Fallback>
                <p:oleObj name="Equation" r:id="rId3" imgW="1358900" imgH="330200" progId="Equation.DSMT4">
                  <p:embed/>
                  <p:pic>
                    <p:nvPicPr>
                      <p:cNvPr id="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1775" y="1736725"/>
                        <a:ext cx="3514725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11200" y="3265488"/>
            <a:ext cx="681038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with</a:t>
            </a:r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/>
        </p:nvGraphicFramePr>
        <p:xfrm>
          <a:off x="1506538" y="2922588"/>
          <a:ext cx="2989262" cy="1116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87" name="Equation" r:id="rId5" imgW="1155700" imgH="431800" progId="Equation.DSMT4">
                  <p:embed/>
                </p:oleObj>
              </mc:Choice>
              <mc:Fallback>
                <p:oleObj name="Equation" r:id="rId5" imgW="1155700" imgH="431800" progId="Equation.DSMT4">
                  <p:embed/>
                  <p:pic>
                    <p:nvPicPr>
                      <p:cNvPr id="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6538" y="2922588"/>
                        <a:ext cx="2989262" cy="1116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11560" y="4448175"/>
            <a:ext cx="7453312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CC0000"/>
                </a:solidFill>
              </a:rPr>
              <a:t>Standard OCT algorithm (forward-backward propagation) does not converge: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rgbClr val="CC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CC0000"/>
                </a:solidFill>
              </a:rPr>
              <a:t>Acting with   before the backward-propagation eliminates the smooth (</a:t>
            </a:r>
            <a:r>
              <a:rPr lang="en-US" altLang="en-US" sz="2000" dirty="0" smtClean="0">
                <a:solidFill>
                  <a:srgbClr val="CC0000"/>
                </a:solidFill>
              </a:rPr>
              <a:t>numerically friendly</a:t>
            </a:r>
            <a:r>
              <a:rPr lang="en-US" altLang="en-US" sz="2000" dirty="0">
                <a:solidFill>
                  <a:srgbClr val="CC0000"/>
                </a:solidFill>
              </a:rPr>
              <a:t>) part of the wave function.</a:t>
            </a:r>
          </a:p>
        </p:txBody>
      </p:sp>
      <p:graphicFrame>
        <p:nvGraphicFramePr>
          <p:cNvPr id="7" name="Object 7"/>
          <p:cNvGraphicFramePr>
            <a:graphicFrameLocks noChangeAspect="1"/>
          </p:cNvGraphicFramePr>
          <p:nvPr/>
        </p:nvGraphicFramePr>
        <p:xfrm>
          <a:off x="1908175" y="5322888"/>
          <a:ext cx="292100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88" name="Equation" r:id="rId7" imgW="95289" imgH="161960" progId="Equation.DSMT4">
                  <p:embed/>
                </p:oleObj>
              </mc:Choice>
              <mc:Fallback>
                <p:oleObj name="Equation" r:id="rId7" imgW="95289" imgH="161960" progId="Equation.DSMT4">
                  <p:embed/>
                  <p:pic>
                    <p:nvPicPr>
                      <p:cNvPr id="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5322888"/>
                        <a:ext cx="292100" cy="40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874193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04800" y="293688"/>
            <a:ext cx="7986713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/>
              <a:t>Instead of forward-backward propagation, parameterize the laser pulse to be optimized in the form</a:t>
            </a:r>
          </a:p>
        </p:txBody>
      </p:sp>
      <p:graphicFrame>
        <p:nvGraphicFramePr>
          <p:cNvPr id="3" name="Object 3"/>
          <p:cNvGraphicFramePr>
            <a:graphicFrameLocks noChangeAspect="1"/>
          </p:cNvGraphicFramePr>
          <p:nvPr/>
        </p:nvGraphicFramePr>
        <p:xfrm>
          <a:off x="1192213" y="1219200"/>
          <a:ext cx="2693987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10" name="Equation" r:id="rId3" imgW="1497950" imgH="253890" progId="Equation.DSMT4">
                  <p:embed/>
                </p:oleObj>
              </mc:Choice>
              <mc:Fallback>
                <p:oleObj name="Equation" r:id="rId3" imgW="1497950" imgH="253890" progId="Equation.DSMT4">
                  <p:embed/>
                  <p:pic>
                    <p:nvPicPr>
                      <p:cNvPr id="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2213" y="1219200"/>
                        <a:ext cx="2693987" cy="455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1066800" y="1676400"/>
          <a:ext cx="5500688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11" name="Equation" r:id="rId5" imgW="3060700" imgH="508000" progId="Equation.DSMT4">
                  <p:embed/>
                </p:oleObj>
              </mc:Choice>
              <mc:Fallback>
                <p:oleObj name="Equation" r:id="rId5" imgW="3060700" imgH="508000" progId="Equation.DSMT4">
                  <p:embed/>
                  <p:pic>
                    <p:nvPicPr>
                      <p:cNvPr id="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676400"/>
                        <a:ext cx="5500688" cy="911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04800" y="3382963"/>
            <a:ext cx="6345238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/>
              <a:t>Maximize</a:t>
            </a:r>
            <a:r>
              <a:rPr lang="en-US" altLang="en-US" sz="2000">
                <a:solidFill>
                  <a:srgbClr val="CC0000"/>
                </a:solidFill>
              </a:rPr>
              <a:t> </a:t>
            </a:r>
            <a:r>
              <a:rPr lang="en-US" altLang="en-US" sz="2000"/>
              <a:t>J</a:t>
            </a:r>
            <a:r>
              <a:rPr lang="en-US" altLang="en-US" sz="2000" baseline="-25000"/>
              <a:t>1</a:t>
            </a:r>
            <a:r>
              <a:rPr lang="en-US" altLang="en-US" sz="2000">
                <a:solidFill>
                  <a:srgbClr val="CC0000"/>
                </a:solidFill>
              </a:rPr>
              <a:t> </a:t>
            </a:r>
            <a:r>
              <a:rPr lang="en-US" altLang="en-US" sz="2000"/>
              <a:t>(</a:t>
            </a:r>
            <a:r>
              <a:rPr lang="en-US" altLang="en-US" sz="2000">
                <a:solidFill>
                  <a:srgbClr val="CC0000"/>
                </a:solidFill>
              </a:rPr>
              <a:t>f</a:t>
            </a:r>
            <a:r>
              <a:rPr lang="en-US" altLang="en-US" sz="2000" baseline="-25000">
                <a:solidFill>
                  <a:srgbClr val="CC0000"/>
                </a:solidFill>
              </a:rPr>
              <a:t>1</a:t>
            </a:r>
            <a:r>
              <a:rPr lang="en-US" altLang="en-US" sz="2000">
                <a:solidFill>
                  <a:srgbClr val="CC0000"/>
                </a:solidFill>
              </a:rPr>
              <a:t>…f</a:t>
            </a:r>
            <a:r>
              <a:rPr lang="en-US" altLang="en-US" sz="2000" baseline="-25000">
                <a:solidFill>
                  <a:srgbClr val="CC0000"/>
                </a:solidFill>
              </a:rPr>
              <a:t>N</a:t>
            </a:r>
            <a:r>
              <a:rPr lang="en-US" altLang="en-US" sz="2000">
                <a:solidFill>
                  <a:srgbClr val="CC0000"/>
                </a:solidFill>
              </a:rPr>
              <a:t>, g</a:t>
            </a:r>
            <a:r>
              <a:rPr lang="en-US" altLang="en-US" sz="2000" baseline="-25000">
                <a:solidFill>
                  <a:srgbClr val="CC0000"/>
                </a:solidFill>
              </a:rPr>
              <a:t>1</a:t>
            </a:r>
            <a:r>
              <a:rPr lang="en-US" altLang="en-US" sz="2000">
                <a:solidFill>
                  <a:srgbClr val="CC0000"/>
                </a:solidFill>
              </a:rPr>
              <a:t>…g</a:t>
            </a:r>
            <a:r>
              <a:rPr lang="en-US" altLang="en-US" sz="2000" baseline="-25000">
                <a:solidFill>
                  <a:srgbClr val="CC0000"/>
                </a:solidFill>
              </a:rPr>
              <a:t>N</a:t>
            </a:r>
            <a:r>
              <a:rPr lang="en-US" altLang="en-US" sz="2000"/>
              <a:t>)</a:t>
            </a:r>
            <a:r>
              <a:rPr lang="en-US" altLang="en-US" sz="2000">
                <a:solidFill>
                  <a:srgbClr val="CC0000"/>
                </a:solidFill>
              </a:rPr>
              <a:t> </a:t>
            </a:r>
            <a:r>
              <a:rPr lang="en-US" altLang="en-US" sz="2000"/>
              <a:t>directly with constraints:</a:t>
            </a:r>
            <a:endParaRPr lang="en-US" altLang="en-US" sz="2000" baseline="-25000"/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1270000" y="4033838"/>
          <a:ext cx="4392613" cy="148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12" name="Equation" r:id="rId7" imgW="2324100" imgH="787400" progId="Equation.DSMT4">
                  <p:embed/>
                </p:oleObj>
              </mc:Choice>
              <mc:Fallback>
                <p:oleObj name="Equation" r:id="rId7" imgW="2324100" imgH="787400" progId="Equation.DSMT4">
                  <p:embed/>
                  <p:pic>
                    <p:nvPicPr>
                      <p:cNvPr id="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0000" y="4033838"/>
                        <a:ext cx="4392613" cy="1489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58763" y="5999163"/>
            <a:ext cx="8748712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/>
              <a:t>using algorithm NEWUOA</a:t>
            </a:r>
            <a:r>
              <a:rPr lang="en-US" altLang="en-US" sz="2000">
                <a:solidFill>
                  <a:srgbClr val="CC0000"/>
                </a:solidFill>
              </a:rPr>
              <a:t> </a:t>
            </a:r>
            <a:r>
              <a:rPr lang="en-US" altLang="en-US" sz="1900">
                <a:solidFill>
                  <a:srgbClr val="006600"/>
                </a:solidFill>
              </a:rPr>
              <a:t>(M.J.D. Powell, </a:t>
            </a:r>
            <a:r>
              <a:rPr lang="en-US" altLang="en-US" sz="1900" i="1">
                <a:solidFill>
                  <a:srgbClr val="006600"/>
                </a:solidFill>
              </a:rPr>
              <a:t>IMA J. Numer. Analysis</a:t>
            </a:r>
            <a:r>
              <a:rPr lang="en-US" altLang="en-US" sz="1900">
                <a:solidFill>
                  <a:srgbClr val="006600"/>
                </a:solidFill>
              </a:rPr>
              <a:t> </a:t>
            </a:r>
            <a:r>
              <a:rPr lang="en-US" altLang="en-US" sz="1900" u="sng">
                <a:solidFill>
                  <a:srgbClr val="006600"/>
                </a:solidFill>
              </a:rPr>
              <a:t>28</a:t>
            </a:r>
            <a:r>
              <a:rPr lang="en-US" altLang="en-US" sz="1900">
                <a:solidFill>
                  <a:srgbClr val="006600"/>
                </a:solidFill>
              </a:rPr>
              <a:t>, 649 (2008))</a:t>
            </a:r>
            <a:endParaRPr lang="en-US" altLang="en-US" sz="1900" baseline="-25000">
              <a:solidFill>
                <a:srgbClr val="CC0000"/>
              </a:solidFill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918325" y="1928813"/>
            <a:ext cx="19145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/>
              <a:t>with </a:t>
            </a:r>
            <a:r>
              <a:rPr lang="el-GR" altLang="en-US" sz="2100">
                <a:cs typeface="Times New Roman" pitchFamily="18" charset="0"/>
              </a:rPr>
              <a:t>ω</a:t>
            </a:r>
            <a:r>
              <a:rPr lang="de-DE" altLang="en-US" sz="2100" baseline="-25000">
                <a:cs typeface="Times New Roman" pitchFamily="18" charset="0"/>
              </a:rPr>
              <a:t>n</a:t>
            </a:r>
            <a:r>
              <a:rPr lang="de-DE" altLang="en-US" sz="2100">
                <a:cs typeface="Times New Roman" pitchFamily="18" charset="0"/>
              </a:rPr>
              <a:t> = 2</a:t>
            </a:r>
            <a:r>
              <a:rPr lang="el-GR" altLang="en-US" sz="2100">
                <a:cs typeface="Times New Roman" pitchFamily="18" charset="0"/>
              </a:rPr>
              <a:t>π</a:t>
            </a:r>
            <a:r>
              <a:rPr lang="de-DE" altLang="en-US" sz="2100">
                <a:cs typeface="Times New Roman" pitchFamily="18" charset="0"/>
              </a:rPr>
              <a:t>n/T</a:t>
            </a:r>
            <a:endParaRPr lang="el-GR" altLang="en-US" sz="2100">
              <a:cs typeface="Times New Roman" pitchFamily="18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4224338" y="1214438"/>
            <a:ext cx="3859212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/>
              <a:t>with </a:t>
            </a:r>
            <a:r>
              <a:rPr lang="el-GR" altLang="en-US" sz="2100">
                <a:cs typeface="Times New Roman" pitchFamily="18" charset="0"/>
              </a:rPr>
              <a:t>ω</a:t>
            </a:r>
            <a:r>
              <a:rPr lang="de-DE" altLang="en-US" sz="2100" baseline="-25000">
                <a:cs typeface="Times New Roman" pitchFamily="18" charset="0"/>
              </a:rPr>
              <a:t>0</a:t>
            </a:r>
            <a:r>
              <a:rPr lang="de-DE" altLang="en-US" sz="2100">
                <a:cs typeface="Times New Roman" pitchFamily="18" charset="0"/>
              </a:rPr>
              <a:t> = 0.114 a.u.  (</a:t>
            </a:r>
            <a:r>
              <a:rPr lang="el-GR" altLang="en-US" sz="2100">
                <a:cs typeface="Times New Roman" pitchFamily="18" charset="0"/>
              </a:rPr>
              <a:t>λ</a:t>
            </a:r>
            <a:r>
              <a:rPr lang="de-DE" altLang="en-US" sz="2100">
                <a:cs typeface="Times New Roman" pitchFamily="18" charset="0"/>
              </a:rPr>
              <a:t> = 400 nm)</a:t>
            </a:r>
            <a:endParaRPr lang="el-GR" altLang="en-US" sz="2100">
              <a:cs typeface="Times New Roman" pitchFamily="18" charset="0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204788" y="2698750"/>
            <a:ext cx="8939212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000"/>
              <a:t>Choose N such that maximum frequency is 2</a:t>
            </a:r>
            <a:r>
              <a:rPr lang="el-GR" altLang="en-US" sz="2000">
                <a:cs typeface="Times New Roman" pitchFamily="18" charset="0"/>
              </a:rPr>
              <a:t>ω</a:t>
            </a:r>
            <a:r>
              <a:rPr lang="de-DE" altLang="en-US" sz="2000" baseline="-25000">
                <a:cs typeface="Times New Roman" pitchFamily="18" charset="0"/>
              </a:rPr>
              <a:t>0</a:t>
            </a:r>
            <a:r>
              <a:rPr lang="de-DE" altLang="en-US" sz="2000">
                <a:cs typeface="Times New Roman" pitchFamily="18" charset="0"/>
              </a:rPr>
              <a:t>  or  4</a:t>
            </a:r>
            <a:r>
              <a:rPr lang="el-GR" altLang="en-US" sz="2000">
                <a:cs typeface="Times New Roman" pitchFamily="18" charset="0"/>
              </a:rPr>
              <a:t>ω</a:t>
            </a:r>
            <a:r>
              <a:rPr lang="de-DE" altLang="en-US" sz="2000" baseline="-25000">
                <a:cs typeface="Times New Roman" pitchFamily="18" charset="0"/>
              </a:rPr>
              <a:t>0 </a:t>
            </a:r>
            <a:r>
              <a:rPr lang="de-DE" altLang="en-US" sz="2000">
                <a:cs typeface="Times New Roman" pitchFamily="18" charset="0"/>
              </a:rPr>
              <a:t>.    T is fixed to 5 fs.</a:t>
            </a:r>
            <a:endParaRPr lang="el-GR" altLang="en-US" sz="2000" baseline="-2500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97497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557338"/>
            <a:ext cx="3829050" cy="295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557338"/>
            <a:ext cx="3829050" cy="294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35013" y="4845050"/>
            <a:ext cx="7815262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itchFamily="18" charset="0"/>
              </a:rPr>
              <a:t>Ionization probability for the initial (circles) and the optimized (squares) pulse as  function of the peak intensity of the initial pulse.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cs typeface="Times New Roman" pitchFamily="18" charset="0"/>
              </a:rPr>
              <a:t>Pulse length and fluence is kept fixed during the optimization. 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660525" y="4438650"/>
            <a:ext cx="10350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b="1">
                <a:latin typeface="Arial" charset="0"/>
              </a:rPr>
              <a:t>of initial pulse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899150" y="4467225"/>
            <a:ext cx="10350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b="1">
                <a:latin typeface="Arial" charset="0"/>
              </a:rPr>
              <a:t>of initial pulse</a:t>
            </a:r>
          </a:p>
        </p:txBody>
      </p:sp>
    </p:spTree>
    <p:extLst>
      <p:ext uri="{BB962C8B-B14F-4D97-AF65-F5344CB8AC3E}">
        <p14:creationId xmlns:p14="http://schemas.microsoft.com/office/powerpoint/2010/main" val="249796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1876425" y="381000"/>
            <a:ext cx="5638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66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257425" y="495300"/>
            <a:ext cx="4876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GB" altLang="en-US" sz="2500" b="1"/>
              <a:t>OPTIMAL CONTROL OF </a:t>
            </a:r>
          </a:p>
          <a:p>
            <a:pPr algn="ctr"/>
            <a:r>
              <a:rPr lang="en-GB" altLang="en-US" sz="2500" b="1"/>
              <a:t>TIME-DEPENDENT TARGETS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441325" y="1965325"/>
            <a:ext cx="1254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2000" b="1"/>
              <a:t>Maximize</a:t>
            </a:r>
          </a:p>
        </p:txBody>
      </p:sp>
      <p:graphicFrame>
        <p:nvGraphicFramePr>
          <p:cNvPr id="3080" name="Object 8"/>
          <p:cNvGraphicFramePr>
            <a:graphicFrameLocks noChangeAspect="1"/>
          </p:cNvGraphicFramePr>
          <p:nvPr/>
        </p:nvGraphicFramePr>
        <p:xfrm>
          <a:off x="2062163" y="1905000"/>
          <a:ext cx="2293937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38" name="Equation" r:id="rId3" imgW="888840" imgH="228600" progId="Equation.3">
                  <p:embed/>
                </p:oleObj>
              </mc:Choice>
              <mc:Fallback>
                <p:oleObj name="Equation" r:id="rId3" imgW="888840" imgH="228600" progId="Equation.3">
                  <p:embed/>
                  <p:pic>
                    <p:nvPicPr>
                      <p:cNvPr id="308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2163" y="1905000"/>
                        <a:ext cx="2293937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1" name="Object 9"/>
          <p:cNvGraphicFramePr>
            <a:graphicFrameLocks noChangeAspect="1"/>
          </p:cNvGraphicFramePr>
          <p:nvPr/>
        </p:nvGraphicFramePr>
        <p:xfrm>
          <a:off x="957263" y="2532063"/>
          <a:ext cx="4246562" cy="107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39" name="Equation" r:id="rId5" imgW="1904760" imgH="482400" progId="Equation.3">
                  <p:embed/>
                </p:oleObj>
              </mc:Choice>
              <mc:Fallback>
                <p:oleObj name="Equation" r:id="rId5" imgW="1904760" imgH="482400" progId="Equation.3">
                  <p:embed/>
                  <p:pic>
                    <p:nvPicPr>
                      <p:cNvPr id="308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7263" y="2532063"/>
                        <a:ext cx="4246562" cy="1077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3" name="Object 11"/>
          <p:cNvGraphicFramePr>
            <a:graphicFrameLocks noChangeAspect="1"/>
          </p:cNvGraphicFramePr>
          <p:nvPr/>
        </p:nvGraphicFramePr>
        <p:xfrm>
          <a:off x="1019175" y="4730750"/>
          <a:ext cx="7505700" cy="1077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40" name="Equation" r:id="rId7" imgW="3365280" imgH="482400" progId="Equation.3">
                  <p:embed/>
                </p:oleObj>
              </mc:Choice>
              <mc:Fallback>
                <p:oleObj name="Equation" r:id="rId7" imgW="3365280" imgH="482400" progId="Equation.3">
                  <p:embed/>
                  <p:pic>
                    <p:nvPicPr>
                      <p:cNvPr id="308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9175" y="4730750"/>
                        <a:ext cx="7505700" cy="1077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6" name="Object 14"/>
          <p:cNvGraphicFramePr>
            <a:graphicFrameLocks noChangeAspect="1"/>
          </p:cNvGraphicFramePr>
          <p:nvPr/>
        </p:nvGraphicFramePr>
        <p:xfrm>
          <a:off x="941388" y="3530600"/>
          <a:ext cx="3228975" cy="1135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41" name="Equation" r:id="rId9" imgW="1447560" imgH="507960" progId="Equation.3">
                  <p:embed/>
                </p:oleObj>
              </mc:Choice>
              <mc:Fallback>
                <p:oleObj name="Equation" r:id="rId9" imgW="1447560" imgH="507960" progId="Equation.3">
                  <p:embed/>
                  <p:pic>
                    <p:nvPicPr>
                      <p:cNvPr id="3086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1388" y="3530600"/>
                        <a:ext cx="3228975" cy="1135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5943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90600"/>
            <a:ext cx="3733800" cy="685800"/>
          </a:xfrm>
        </p:spPr>
        <p:txBody>
          <a:bodyPr/>
          <a:lstStyle/>
          <a:p>
            <a:r>
              <a:rPr lang="de-DE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Control equations                         </a:t>
            </a:r>
          </a:p>
        </p:txBody>
      </p:sp>
      <p:sp>
        <p:nvSpPr>
          <p:cNvPr id="464899" name="Text Box 3"/>
          <p:cNvSpPr txBox="1">
            <a:spLocks noChangeArrowheads="1"/>
          </p:cNvSpPr>
          <p:nvPr/>
        </p:nvSpPr>
        <p:spPr bwMode="auto">
          <a:xfrm>
            <a:off x="214313" y="1676400"/>
            <a:ext cx="6767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1. Schrödinger equation with </a:t>
            </a:r>
            <a:r>
              <a:rPr lang="de-DE" altLang="en-US" sz="24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</a:t>
            </a:r>
            <a:r>
              <a:rPr lang="de-DE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condition:</a:t>
            </a:r>
          </a:p>
        </p:txBody>
      </p:sp>
      <p:sp>
        <p:nvSpPr>
          <p:cNvPr id="464900" name="Text Box 4"/>
          <p:cNvSpPr txBox="1">
            <a:spLocks noChangeArrowheads="1"/>
          </p:cNvSpPr>
          <p:nvPr/>
        </p:nvSpPr>
        <p:spPr bwMode="auto">
          <a:xfrm>
            <a:off x="214313" y="3117850"/>
            <a:ext cx="5662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400">
                <a:cs typeface="Times New Roman" panose="02020603050405020304" pitchFamily="18" charset="0"/>
              </a:rPr>
              <a:t>2. Schrödinger equation with </a:t>
            </a:r>
            <a:r>
              <a:rPr lang="de-DE" altLang="en-US" sz="2400">
                <a:solidFill>
                  <a:srgbClr val="FF3300"/>
                </a:solidFill>
                <a:cs typeface="Times New Roman" panose="02020603050405020304" pitchFamily="18" charset="0"/>
              </a:rPr>
              <a:t>final</a:t>
            </a:r>
            <a:r>
              <a:rPr lang="de-DE" altLang="en-US" sz="2400">
                <a:cs typeface="Times New Roman" panose="02020603050405020304" pitchFamily="18" charset="0"/>
              </a:rPr>
              <a:t> condition:</a:t>
            </a:r>
          </a:p>
        </p:txBody>
      </p:sp>
      <p:sp>
        <p:nvSpPr>
          <p:cNvPr id="464901" name="Text Box 5"/>
          <p:cNvSpPr txBox="1">
            <a:spLocks noChangeArrowheads="1"/>
          </p:cNvSpPr>
          <p:nvPr/>
        </p:nvSpPr>
        <p:spPr bwMode="auto">
          <a:xfrm>
            <a:off x="214313" y="4554538"/>
            <a:ext cx="5111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3. Field equation:</a:t>
            </a:r>
          </a:p>
        </p:txBody>
      </p:sp>
      <p:graphicFrame>
        <p:nvGraphicFramePr>
          <p:cNvPr id="464902" name="Object 6"/>
          <p:cNvGraphicFramePr>
            <a:graphicFrameLocks noChangeAspect="1"/>
          </p:cNvGraphicFramePr>
          <p:nvPr/>
        </p:nvGraphicFramePr>
        <p:xfrm>
          <a:off x="1920875" y="2181225"/>
          <a:ext cx="3857625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70" name="Equation" r:id="rId3" imgW="1930320" imgH="253800" progId="Equation.DSMT4">
                  <p:embed/>
                </p:oleObj>
              </mc:Choice>
              <mc:Fallback>
                <p:oleObj name="Equation" r:id="rId3" imgW="1930320" imgH="253800" progId="Equation.DSMT4">
                  <p:embed/>
                  <p:pic>
                    <p:nvPicPr>
                      <p:cNvPr id="46490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0875" y="2181225"/>
                        <a:ext cx="3857625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4904" name="Object 8"/>
          <p:cNvGraphicFramePr>
            <a:graphicFrameLocks noChangeAspect="1"/>
          </p:cNvGraphicFramePr>
          <p:nvPr/>
        </p:nvGraphicFramePr>
        <p:xfrm>
          <a:off x="1920875" y="4992688"/>
          <a:ext cx="3222625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71" name="Equation" r:id="rId5" imgW="1612800" imgH="393480" progId="Equation.DSMT4">
                  <p:embed/>
                </p:oleObj>
              </mc:Choice>
              <mc:Fallback>
                <p:oleObj name="Equation" r:id="rId5" imgW="1612800" imgH="393480" progId="Equation.DSMT4">
                  <p:embed/>
                  <p:pic>
                    <p:nvPicPr>
                      <p:cNvPr id="46490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0875" y="4992688"/>
                        <a:ext cx="3222625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4905" name="Object 9"/>
          <p:cNvGraphicFramePr>
            <a:graphicFrameLocks noChangeAspect="1"/>
          </p:cNvGraphicFramePr>
          <p:nvPr/>
        </p:nvGraphicFramePr>
        <p:xfrm>
          <a:off x="284163" y="2252663"/>
          <a:ext cx="1395412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72" name="Equation" r:id="rId7" imgW="698400" imgH="241200" progId="Equation.DSMT4">
                  <p:embed/>
                </p:oleObj>
              </mc:Choice>
              <mc:Fallback>
                <p:oleObj name="Equation" r:id="rId7" imgW="698400" imgH="241200" progId="Equation.DSMT4">
                  <p:embed/>
                  <p:pic>
                    <p:nvPicPr>
                      <p:cNvPr id="46490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163" y="2252663"/>
                        <a:ext cx="1395412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4906" name="Object 10"/>
          <p:cNvGraphicFramePr>
            <a:graphicFrameLocks noChangeAspect="1"/>
          </p:cNvGraphicFramePr>
          <p:nvPr/>
        </p:nvGraphicFramePr>
        <p:xfrm>
          <a:off x="284163" y="3771900"/>
          <a:ext cx="1395412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73" name="Equation" r:id="rId9" imgW="698400" imgH="241200" progId="Equation.DSMT4">
                  <p:embed/>
                </p:oleObj>
              </mc:Choice>
              <mc:Fallback>
                <p:oleObj name="Equation" r:id="rId9" imgW="698400" imgH="241200" progId="Equation.DSMT4">
                  <p:embed/>
                  <p:pic>
                    <p:nvPicPr>
                      <p:cNvPr id="464906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163" y="3771900"/>
                        <a:ext cx="1395412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4907" name="Object 11"/>
          <p:cNvGraphicFramePr>
            <a:graphicFrameLocks noChangeAspect="1"/>
          </p:cNvGraphicFramePr>
          <p:nvPr/>
        </p:nvGraphicFramePr>
        <p:xfrm>
          <a:off x="284163" y="5165725"/>
          <a:ext cx="1370012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74" name="Equation" r:id="rId11" imgW="685800" imgH="228600" progId="Equation.DSMT4">
                  <p:embed/>
                </p:oleObj>
              </mc:Choice>
              <mc:Fallback>
                <p:oleObj name="Equation" r:id="rId11" imgW="685800" imgH="228600" progId="Equation.DSMT4">
                  <p:embed/>
                  <p:pic>
                    <p:nvPicPr>
                      <p:cNvPr id="464907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163" y="5165725"/>
                        <a:ext cx="1370012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4908" name="Rectangle 12"/>
          <p:cNvSpPr>
            <a:spLocks noChangeArrowheads="1"/>
          </p:cNvSpPr>
          <p:nvPr/>
        </p:nvSpPr>
        <p:spPr bwMode="auto">
          <a:xfrm>
            <a:off x="1798638" y="2179638"/>
            <a:ext cx="4032250" cy="57626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910" name="Rectangle 14"/>
          <p:cNvSpPr>
            <a:spLocks noChangeArrowheads="1"/>
          </p:cNvSpPr>
          <p:nvPr/>
        </p:nvSpPr>
        <p:spPr bwMode="auto">
          <a:xfrm>
            <a:off x="1798638" y="4987925"/>
            <a:ext cx="3457575" cy="79216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911" name="Text Box 15"/>
          <p:cNvSpPr txBox="1">
            <a:spLocks noChangeArrowheads="1"/>
          </p:cNvSpPr>
          <p:nvPr/>
        </p:nvSpPr>
        <p:spPr bwMode="auto">
          <a:xfrm>
            <a:off x="274638" y="304800"/>
            <a:ext cx="6735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2400"/>
              <a:t>Set the total variation of  J = J</a:t>
            </a:r>
            <a:r>
              <a:rPr lang="en-GB" altLang="en-US" sz="2400" baseline="-25000"/>
              <a:t>1 </a:t>
            </a:r>
            <a:r>
              <a:rPr lang="en-GB" altLang="en-US" sz="2400"/>
              <a:t>+ J</a:t>
            </a:r>
            <a:r>
              <a:rPr lang="en-GB" altLang="en-US" sz="2400" baseline="-25000"/>
              <a:t>2</a:t>
            </a:r>
            <a:r>
              <a:rPr lang="en-GB" altLang="en-US" sz="2400"/>
              <a:t> + J</a:t>
            </a:r>
            <a:r>
              <a:rPr lang="en-GB" altLang="en-US" sz="2400" baseline="-25000"/>
              <a:t>3</a:t>
            </a:r>
            <a:r>
              <a:rPr lang="en-GB" altLang="en-US" sz="2400"/>
              <a:t> equal to zero:</a:t>
            </a:r>
          </a:p>
        </p:txBody>
      </p:sp>
      <p:sp>
        <p:nvSpPr>
          <p:cNvPr id="464912" name="Text Box 16"/>
          <p:cNvSpPr txBox="1">
            <a:spLocks noChangeArrowheads="1"/>
          </p:cNvSpPr>
          <p:nvPr/>
        </p:nvSpPr>
        <p:spPr bwMode="auto">
          <a:xfrm>
            <a:off x="6621463" y="1020763"/>
            <a:ext cx="19891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3200" b="1">
                <a:solidFill>
                  <a:srgbClr val="3333CC"/>
                </a:solidFill>
              </a:rPr>
              <a:t>Algorithm</a:t>
            </a:r>
          </a:p>
        </p:txBody>
      </p:sp>
      <p:sp>
        <p:nvSpPr>
          <p:cNvPr id="464913" name="Text Box 17"/>
          <p:cNvSpPr txBox="1">
            <a:spLocks noChangeArrowheads="1"/>
          </p:cNvSpPr>
          <p:nvPr/>
        </p:nvSpPr>
        <p:spPr bwMode="auto">
          <a:xfrm>
            <a:off x="6629400" y="2374900"/>
            <a:ext cx="2438400" cy="311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1800" b="1">
                <a:solidFill>
                  <a:srgbClr val="3333CC"/>
                </a:solidFill>
              </a:rPr>
              <a:t>Forward propagation</a:t>
            </a:r>
          </a:p>
          <a:p>
            <a:endParaRPr lang="en-GB" altLang="en-US" sz="1800" b="1">
              <a:solidFill>
                <a:srgbClr val="3333CC"/>
              </a:solidFill>
            </a:endParaRPr>
          </a:p>
          <a:p>
            <a:endParaRPr lang="en-GB" altLang="en-US" sz="1800" b="1">
              <a:solidFill>
                <a:srgbClr val="3333CC"/>
              </a:solidFill>
            </a:endParaRPr>
          </a:p>
          <a:p>
            <a:endParaRPr lang="en-GB" altLang="en-US" sz="1800" b="1">
              <a:solidFill>
                <a:srgbClr val="3333CC"/>
              </a:solidFill>
            </a:endParaRPr>
          </a:p>
          <a:p>
            <a:endParaRPr lang="en-GB" altLang="en-US" sz="1800" b="1">
              <a:solidFill>
                <a:srgbClr val="3333CC"/>
              </a:solidFill>
            </a:endParaRPr>
          </a:p>
          <a:p>
            <a:r>
              <a:rPr lang="en-GB" altLang="en-US" sz="1800" b="1">
                <a:solidFill>
                  <a:srgbClr val="3333CC"/>
                </a:solidFill>
              </a:rPr>
              <a:t>Backward propagation</a:t>
            </a:r>
          </a:p>
          <a:p>
            <a:endParaRPr lang="en-GB" altLang="en-US" sz="1800" b="1">
              <a:solidFill>
                <a:srgbClr val="3333CC"/>
              </a:solidFill>
            </a:endParaRPr>
          </a:p>
          <a:p>
            <a:endParaRPr lang="en-GB" altLang="en-US" sz="1800" b="1">
              <a:solidFill>
                <a:srgbClr val="3333CC"/>
              </a:solidFill>
            </a:endParaRPr>
          </a:p>
          <a:p>
            <a:endParaRPr lang="en-GB" altLang="en-US" sz="1800" b="1">
              <a:solidFill>
                <a:srgbClr val="3333CC"/>
              </a:solidFill>
            </a:endParaRPr>
          </a:p>
          <a:p>
            <a:endParaRPr lang="en-GB" altLang="en-US" sz="1800" b="1">
              <a:solidFill>
                <a:srgbClr val="3333CC"/>
              </a:solidFill>
            </a:endParaRPr>
          </a:p>
          <a:p>
            <a:r>
              <a:rPr lang="en-GB" altLang="en-US" sz="1800" b="1">
                <a:solidFill>
                  <a:srgbClr val="3333CC"/>
                </a:solidFill>
              </a:rPr>
              <a:t>      New laser field</a:t>
            </a:r>
          </a:p>
        </p:txBody>
      </p:sp>
      <p:sp>
        <p:nvSpPr>
          <p:cNvPr id="464914" name="Line 18"/>
          <p:cNvSpPr>
            <a:spLocks noChangeShapeType="1"/>
          </p:cNvSpPr>
          <p:nvPr/>
        </p:nvSpPr>
        <p:spPr bwMode="auto">
          <a:xfrm>
            <a:off x="7696200" y="2819400"/>
            <a:ext cx="0" cy="914400"/>
          </a:xfrm>
          <a:prstGeom prst="line">
            <a:avLst/>
          </a:prstGeom>
          <a:noFill/>
          <a:ln w="38100">
            <a:solidFill>
              <a:srgbClr val="33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15" name="Line 19"/>
          <p:cNvSpPr>
            <a:spLocks noChangeShapeType="1"/>
          </p:cNvSpPr>
          <p:nvPr/>
        </p:nvSpPr>
        <p:spPr bwMode="auto">
          <a:xfrm>
            <a:off x="7696200" y="4191000"/>
            <a:ext cx="0" cy="990600"/>
          </a:xfrm>
          <a:prstGeom prst="line">
            <a:avLst/>
          </a:prstGeom>
          <a:noFill/>
          <a:ln w="38100">
            <a:solidFill>
              <a:srgbClr val="33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16" name="Freeform 20"/>
          <p:cNvSpPr>
            <a:spLocks/>
          </p:cNvSpPr>
          <p:nvPr/>
        </p:nvSpPr>
        <p:spPr bwMode="auto">
          <a:xfrm>
            <a:off x="6172200" y="1524000"/>
            <a:ext cx="1117600" cy="3848100"/>
          </a:xfrm>
          <a:custGeom>
            <a:avLst/>
            <a:gdLst>
              <a:gd name="T0" fmla="*/ 512 w 704"/>
              <a:gd name="T1" fmla="*/ 2424 h 2424"/>
              <a:gd name="T2" fmla="*/ 32 w 704"/>
              <a:gd name="T3" fmla="*/ 312 h 2424"/>
              <a:gd name="T4" fmla="*/ 704 w 704"/>
              <a:gd name="T5" fmla="*/ 552 h 2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04" h="2424">
                <a:moveTo>
                  <a:pt x="512" y="2424"/>
                </a:moveTo>
                <a:cubicBezTo>
                  <a:pt x="256" y="1524"/>
                  <a:pt x="0" y="624"/>
                  <a:pt x="32" y="312"/>
                </a:cubicBezTo>
                <a:cubicBezTo>
                  <a:pt x="64" y="0"/>
                  <a:pt x="592" y="512"/>
                  <a:pt x="704" y="552"/>
                </a:cubicBezTo>
              </a:path>
            </a:pathLst>
          </a:custGeom>
          <a:noFill/>
          <a:ln w="28575" cmpd="sng">
            <a:solidFill>
              <a:srgbClr val="33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17" name="Line 21"/>
          <p:cNvSpPr>
            <a:spLocks noChangeShapeType="1"/>
          </p:cNvSpPr>
          <p:nvPr/>
        </p:nvSpPr>
        <p:spPr bwMode="auto">
          <a:xfrm>
            <a:off x="7239000" y="2362200"/>
            <a:ext cx="76200" cy="76200"/>
          </a:xfrm>
          <a:prstGeom prst="line">
            <a:avLst/>
          </a:prstGeom>
          <a:noFill/>
          <a:ln w="9525">
            <a:solidFill>
              <a:srgbClr val="33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20" name="Rectangle 24"/>
          <p:cNvSpPr>
            <a:spLocks noChangeArrowheads="1"/>
          </p:cNvSpPr>
          <p:nvPr/>
        </p:nvSpPr>
        <p:spPr bwMode="auto">
          <a:xfrm>
            <a:off x="1677988" y="3581400"/>
            <a:ext cx="4722812" cy="990600"/>
          </a:xfrm>
          <a:prstGeom prst="rect">
            <a:avLst/>
          </a:prstGeom>
          <a:solidFill>
            <a:srgbClr val="C0C0C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921" name="Text Box 25"/>
          <p:cNvSpPr txBox="1">
            <a:spLocks noChangeArrowheads="1"/>
          </p:cNvSpPr>
          <p:nvPr/>
        </p:nvSpPr>
        <p:spPr bwMode="auto">
          <a:xfrm>
            <a:off x="1668463" y="3505200"/>
            <a:ext cx="2994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400">
                <a:solidFill>
                  <a:srgbClr val="FF3300"/>
                </a:solidFill>
                <a:cs typeface="Times New Roman" panose="02020603050405020304" pitchFamily="18" charset="0"/>
              </a:rPr>
              <a:t>Inhomogenous</a:t>
            </a:r>
            <a:r>
              <a:rPr lang="de-DE" altLang="en-US" sz="2400">
                <a:cs typeface="Times New Roman" panose="02020603050405020304" pitchFamily="18" charset="0"/>
              </a:rPr>
              <a:t> TDSE :</a:t>
            </a:r>
          </a:p>
        </p:txBody>
      </p:sp>
      <p:graphicFrame>
        <p:nvGraphicFramePr>
          <p:cNvPr id="464922" name="Object 26"/>
          <p:cNvGraphicFramePr>
            <a:graphicFrameLocks noChangeAspect="1"/>
          </p:cNvGraphicFramePr>
          <p:nvPr/>
        </p:nvGraphicFramePr>
        <p:xfrm>
          <a:off x="1712913" y="3836988"/>
          <a:ext cx="4611687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75" name="Equation" r:id="rId13" imgW="2743200" imgH="393480" progId="Equation.DSMT4">
                  <p:embed/>
                </p:oleObj>
              </mc:Choice>
              <mc:Fallback>
                <p:oleObj name="Equation" r:id="rId13" imgW="2743200" imgH="393480" progId="Equation.DSMT4">
                  <p:embed/>
                  <p:pic>
                    <p:nvPicPr>
                      <p:cNvPr id="464922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2913" y="3836988"/>
                        <a:ext cx="4611687" cy="658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27"/>
          <p:cNvSpPr txBox="1">
            <a:spLocks noChangeArrowheads="1"/>
          </p:cNvSpPr>
          <p:nvPr/>
        </p:nvSpPr>
        <p:spPr bwMode="auto">
          <a:xfrm>
            <a:off x="256728" y="6059269"/>
            <a:ext cx="9067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GB" altLang="en-US" sz="1800" b="1" dirty="0">
                <a:solidFill>
                  <a:srgbClr val="006600"/>
                </a:solidFill>
              </a:rPr>
              <a:t>Algorithm monotonically </a:t>
            </a:r>
            <a:r>
              <a:rPr lang="en-GB" altLang="en-US" sz="1800" b="1" dirty="0" smtClean="0">
                <a:solidFill>
                  <a:srgbClr val="006600"/>
                </a:solidFill>
              </a:rPr>
              <a:t>convergent: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GB" altLang="en-US" sz="1800" b="1" dirty="0" smtClean="0">
                <a:solidFill>
                  <a:srgbClr val="006600"/>
                </a:solidFill>
              </a:rPr>
              <a:t>I. </a:t>
            </a:r>
            <a:r>
              <a:rPr lang="en-GB" altLang="en-US" sz="1800" b="1" dirty="0" err="1" smtClean="0">
                <a:solidFill>
                  <a:srgbClr val="006600"/>
                </a:solidFill>
              </a:rPr>
              <a:t>Serban</a:t>
            </a:r>
            <a:r>
              <a:rPr lang="en-GB" altLang="en-US" sz="1800" b="1" dirty="0" smtClean="0">
                <a:solidFill>
                  <a:srgbClr val="006600"/>
                </a:solidFill>
              </a:rPr>
              <a:t>, J. </a:t>
            </a:r>
            <a:r>
              <a:rPr lang="en-GB" altLang="en-US" sz="1800" b="1" dirty="0" err="1" smtClean="0">
                <a:solidFill>
                  <a:srgbClr val="006600"/>
                </a:solidFill>
              </a:rPr>
              <a:t>Werschnik</a:t>
            </a:r>
            <a:r>
              <a:rPr lang="en-GB" altLang="en-US" sz="1800" b="1" dirty="0" smtClean="0">
                <a:solidFill>
                  <a:srgbClr val="006600"/>
                </a:solidFill>
              </a:rPr>
              <a:t>, E.K.U.G., Phys. Rev. A 71, 053810 (2005)</a:t>
            </a:r>
            <a:endParaRPr lang="en-GB" altLang="en-US" sz="18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43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3" name="Group 17"/>
          <p:cNvGrpSpPr>
            <a:grpSpLocks/>
          </p:cNvGrpSpPr>
          <p:nvPr/>
        </p:nvGrpSpPr>
        <p:grpSpPr bwMode="auto">
          <a:xfrm>
            <a:off x="2057400" y="457200"/>
            <a:ext cx="5105400" cy="609600"/>
            <a:chOff x="1440" y="144"/>
            <a:chExt cx="3216" cy="384"/>
          </a:xfrm>
        </p:grpSpPr>
        <p:sp>
          <p:nvSpPr>
            <p:cNvPr id="4100" name="Rectangle 4"/>
            <p:cNvSpPr>
              <a:spLocks noChangeArrowheads="1"/>
            </p:cNvSpPr>
            <p:nvPr/>
          </p:nvSpPr>
          <p:spPr bwMode="auto">
            <a:xfrm>
              <a:off x="1440" y="144"/>
              <a:ext cx="3216" cy="38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66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" name="Text Box 5"/>
            <p:cNvSpPr txBox="1">
              <a:spLocks noChangeArrowheads="1"/>
            </p:cNvSpPr>
            <p:nvPr/>
          </p:nvSpPr>
          <p:spPr bwMode="auto">
            <a:xfrm>
              <a:off x="1506" y="216"/>
              <a:ext cx="3102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GB" altLang="en-US" sz="2500" b="1"/>
                <a:t>Control of path in Hilbert space</a:t>
              </a:r>
            </a:p>
          </p:txBody>
        </p:sp>
      </p:grpSp>
      <p:graphicFrame>
        <p:nvGraphicFramePr>
          <p:cNvPr id="4103" name="Object 7"/>
          <p:cNvGraphicFramePr>
            <a:graphicFrameLocks noChangeAspect="1"/>
          </p:cNvGraphicFramePr>
          <p:nvPr/>
        </p:nvGraphicFramePr>
        <p:xfrm>
          <a:off x="762000" y="2286000"/>
          <a:ext cx="3092450" cy="6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786" name="Equation" r:id="rId3" imgW="1193760" imgH="266400" progId="Equation.3">
                  <p:embed/>
                </p:oleObj>
              </mc:Choice>
              <mc:Fallback>
                <p:oleObj name="Equation" r:id="rId3" imgW="1193760" imgH="266400" progId="Equation.3">
                  <p:embed/>
                  <p:pic>
                    <p:nvPicPr>
                      <p:cNvPr id="410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286000"/>
                        <a:ext cx="3092450" cy="690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4" name="Object 8"/>
          <p:cNvGraphicFramePr>
            <a:graphicFrameLocks noChangeAspect="1"/>
          </p:cNvGraphicFramePr>
          <p:nvPr/>
        </p:nvGraphicFramePr>
        <p:xfrm>
          <a:off x="1608138" y="3124200"/>
          <a:ext cx="5657850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787" name="Equation" r:id="rId5" imgW="2184120" imgH="253800" progId="Equation.3">
                  <p:embed/>
                </p:oleObj>
              </mc:Choice>
              <mc:Fallback>
                <p:oleObj name="Equation" r:id="rId5" imgW="2184120" imgH="253800" progId="Equation.3">
                  <p:embed/>
                  <p:pic>
                    <p:nvPicPr>
                      <p:cNvPr id="410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8138" y="3124200"/>
                        <a:ext cx="5657850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762000" y="3200400"/>
            <a:ext cx="712788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b="1"/>
              <a:t>with</a:t>
            </a:r>
          </a:p>
        </p:txBody>
      </p:sp>
      <p:graphicFrame>
        <p:nvGraphicFramePr>
          <p:cNvPr id="4107" name="Object 11"/>
          <p:cNvGraphicFramePr>
            <a:graphicFrameLocks noChangeAspect="1"/>
          </p:cNvGraphicFramePr>
          <p:nvPr/>
        </p:nvGraphicFramePr>
        <p:xfrm>
          <a:off x="762000" y="4429125"/>
          <a:ext cx="990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788" name="Equation" r:id="rId7" imgW="495000" imgH="279360" progId="Equation.3">
                  <p:embed/>
                </p:oleObj>
              </mc:Choice>
              <mc:Fallback>
                <p:oleObj name="Equation" r:id="rId7" imgW="495000" imgH="279360" progId="Equation.3">
                  <p:embed/>
                  <p:pic>
                    <p:nvPicPr>
                      <p:cNvPr id="4107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4429125"/>
                        <a:ext cx="9906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2209800" y="4541838"/>
            <a:ext cx="3525838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b="1"/>
              <a:t> </a:t>
            </a:r>
            <a:r>
              <a:rPr lang="en-GB" altLang="en-US" b="1" u="sng"/>
              <a:t>given</a:t>
            </a:r>
            <a:r>
              <a:rPr lang="en-GB" altLang="en-US" b="1"/>
              <a:t> target occupation,  and</a:t>
            </a:r>
          </a:p>
        </p:txBody>
      </p:sp>
      <p:graphicFrame>
        <p:nvGraphicFramePr>
          <p:cNvPr id="4111" name="Object 15"/>
          <p:cNvGraphicFramePr>
            <a:graphicFrameLocks noChangeAspect="1"/>
          </p:cNvGraphicFramePr>
          <p:nvPr/>
        </p:nvGraphicFramePr>
        <p:xfrm>
          <a:off x="6013450" y="4495800"/>
          <a:ext cx="2444750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789" name="Equation" r:id="rId9" imgW="1523880" imgH="304560" progId="Equation.3">
                  <p:embed/>
                </p:oleObj>
              </mc:Choice>
              <mc:Fallback>
                <p:oleObj name="Equation" r:id="rId9" imgW="1523880" imgH="304560" progId="Equation.3">
                  <p:embed/>
                  <p:pic>
                    <p:nvPicPr>
                      <p:cNvPr id="4111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3450" y="4495800"/>
                        <a:ext cx="2444750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2" name="Rectangle 16"/>
          <p:cNvSpPr>
            <a:spLocks noChangeArrowheads="1"/>
          </p:cNvSpPr>
          <p:nvPr/>
        </p:nvSpPr>
        <p:spPr bwMode="auto">
          <a:xfrm>
            <a:off x="1343025" y="1157288"/>
            <a:ext cx="72675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GB" altLang="en-US" sz="1800" b="1">
                <a:solidFill>
                  <a:srgbClr val="006600"/>
                </a:solidFill>
              </a:rPr>
              <a:t>I. Serban, J. Werschnik, E.K.U.G. Phys. Rev. A 71, 053810 (2005)</a:t>
            </a:r>
          </a:p>
        </p:txBody>
      </p:sp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762000" y="5451475"/>
            <a:ext cx="6073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2400" b="1">
                <a:solidFill>
                  <a:srgbClr val="CC0000"/>
                </a:solidFill>
              </a:rPr>
              <a:t>Goal: Find laser pulse that reproduces |</a:t>
            </a:r>
            <a:r>
              <a:rPr lang="el-GR" altLang="en-US" sz="2400" b="1">
                <a:solidFill>
                  <a:srgbClr val="CC000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sz="2400" b="1" baseline="-25000">
                <a:solidFill>
                  <a:srgbClr val="CC0000"/>
                </a:solidFill>
                <a:cs typeface="Times New Roman" panose="02020603050405020304" pitchFamily="18" charset="0"/>
              </a:rPr>
              <a:t>o</a:t>
            </a:r>
            <a:r>
              <a:rPr lang="en-US" altLang="en-US" sz="2400" b="1">
                <a:solidFill>
                  <a:srgbClr val="CC0000"/>
                </a:solidFill>
                <a:cs typeface="Times New Roman" panose="02020603050405020304" pitchFamily="18" charset="0"/>
              </a:rPr>
              <a:t>(t)|</a:t>
            </a:r>
            <a:r>
              <a:rPr lang="en-US" altLang="en-US" sz="2400" b="1" baseline="30000">
                <a:solidFill>
                  <a:srgbClr val="CC0000"/>
                </a:solidFill>
                <a:cs typeface="Times New Roman" panose="02020603050405020304" pitchFamily="18" charset="0"/>
              </a:rPr>
              <a:t>2</a:t>
            </a:r>
            <a:endParaRPr lang="el-GR" altLang="en-US" sz="2400" b="1">
              <a:solidFill>
                <a:srgbClr val="CC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00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 descr="pop3e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49275"/>
            <a:ext cx="7678738" cy="5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64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Text Box 2"/>
          <p:cNvSpPr txBox="1">
            <a:spLocks noChangeArrowheads="1"/>
          </p:cNvSpPr>
          <p:nvPr/>
        </p:nvSpPr>
        <p:spPr bwMode="auto">
          <a:xfrm>
            <a:off x="381000" y="1484313"/>
            <a:ext cx="15668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400" b="1" u="sng">
                <a:latin typeface="Times New Roman" panose="02020603050405020304" pitchFamily="18" charset="0"/>
              </a:rPr>
              <a:t>define maps</a:t>
            </a:r>
          </a:p>
        </p:txBody>
      </p:sp>
      <p:graphicFrame>
        <p:nvGraphicFramePr>
          <p:cNvPr id="246787" name="Object 3"/>
          <p:cNvGraphicFramePr>
            <a:graphicFrameLocks noChangeAspect="1"/>
          </p:cNvGraphicFramePr>
          <p:nvPr/>
        </p:nvGraphicFramePr>
        <p:xfrm>
          <a:off x="2184400" y="1400175"/>
          <a:ext cx="3197225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53" name="Equation" r:id="rId3" imgW="1180800" imgH="253800" progId="Equation.DSMT4">
                  <p:embed/>
                </p:oleObj>
              </mc:Choice>
              <mc:Fallback>
                <p:oleObj name="Equation" r:id="rId3" imgW="1180800" imgH="253800" progId="Equation.DSMT4">
                  <p:embed/>
                  <p:pic>
                    <p:nvPicPr>
                      <p:cNvPr id="24678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4400" y="1400175"/>
                        <a:ext cx="3197225" cy="687388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6788" name="Object 4"/>
          <p:cNvGraphicFramePr>
            <a:graphicFrameLocks noChangeAspect="1"/>
          </p:cNvGraphicFramePr>
          <p:nvPr/>
        </p:nvGraphicFramePr>
        <p:xfrm>
          <a:off x="5537200" y="1382713"/>
          <a:ext cx="3197225" cy="68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54" name="Equation" r:id="rId5" imgW="1180800" imgH="253800" progId="Equation.DSMT4">
                  <p:embed/>
                </p:oleObj>
              </mc:Choice>
              <mc:Fallback>
                <p:oleObj name="Equation" r:id="rId5" imgW="1180800" imgH="253800" progId="Equation.DSMT4">
                  <p:embed/>
                  <p:pic>
                    <p:nvPicPr>
                      <p:cNvPr id="24678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7200" y="1382713"/>
                        <a:ext cx="3197225" cy="687387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6789" name="Group 5"/>
          <p:cNvGrpSpPr>
            <a:grpSpLocks/>
          </p:cNvGrpSpPr>
          <p:nvPr/>
        </p:nvGrpSpPr>
        <p:grpSpPr bwMode="auto">
          <a:xfrm>
            <a:off x="6858000" y="3003550"/>
            <a:ext cx="1295400" cy="1447800"/>
            <a:chOff x="4272" y="1632"/>
            <a:chExt cx="816" cy="912"/>
          </a:xfrm>
        </p:grpSpPr>
        <p:sp>
          <p:nvSpPr>
            <p:cNvPr id="246790" name="Oval 6"/>
            <p:cNvSpPr>
              <a:spLocks noChangeArrowheads="1"/>
            </p:cNvSpPr>
            <p:nvPr/>
          </p:nvSpPr>
          <p:spPr bwMode="auto">
            <a:xfrm>
              <a:off x="4272" y="1632"/>
              <a:ext cx="816" cy="912"/>
            </a:xfrm>
            <a:prstGeom prst="ellipse">
              <a:avLst/>
            </a:prstGeom>
            <a:solidFill>
              <a:srgbClr val="CCECFF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46791" name="Group 7"/>
            <p:cNvGrpSpPr>
              <a:grpSpLocks/>
            </p:cNvGrpSpPr>
            <p:nvPr/>
          </p:nvGrpSpPr>
          <p:grpSpPr bwMode="auto">
            <a:xfrm>
              <a:off x="4419" y="1805"/>
              <a:ext cx="522" cy="600"/>
              <a:chOff x="4275" y="1863"/>
              <a:chExt cx="522" cy="600"/>
            </a:xfrm>
          </p:grpSpPr>
          <p:sp>
            <p:nvSpPr>
              <p:cNvPr id="246792" name="Text Box 8"/>
              <p:cNvSpPr txBox="1">
                <a:spLocks noChangeArrowheads="1"/>
              </p:cNvSpPr>
              <p:nvPr/>
            </p:nvSpPr>
            <p:spPr bwMode="auto">
              <a:xfrm>
                <a:off x="4284" y="1863"/>
                <a:ext cx="504" cy="173"/>
              </a:xfrm>
              <a:prstGeom prst="rect">
                <a:avLst/>
              </a:prstGeom>
              <a:solidFill>
                <a:srgbClr val="CCE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800">
                    <a:latin typeface="Times New Roman" panose="02020603050405020304" pitchFamily="18" charset="0"/>
                  </a:rPr>
                  <a:t>densities</a:t>
                </a:r>
              </a:p>
            </p:txBody>
          </p:sp>
          <p:graphicFrame>
            <p:nvGraphicFramePr>
              <p:cNvPr id="246793" name="Object 9"/>
              <p:cNvGraphicFramePr>
                <a:graphicFrameLocks noChangeAspect="1"/>
              </p:cNvGraphicFramePr>
              <p:nvPr/>
            </p:nvGraphicFramePr>
            <p:xfrm>
              <a:off x="4275" y="2127"/>
              <a:ext cx="522" cy="3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955" name="Equation" r:id="rId7" imgW="393480" imgH="253800" progId="Equation.DSMT4">
                      <p:embed/>
                    </p:oleObj>
                  </mc:Choice>
                  <mc:Fallback>
                    <p:oleObj name="Equation" r:id="rId7" imgW="393480" imgH="253800" progId="Equation.DSMT4">
                      <p:embed/>
                      <p:pic>
                        <p:nvPicPr>
                          <p:cNvPr id="246793" name="Object 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75" y="2127"/>
                            <a:ext cx="522" cy="336"/>
                          </a:xfrm>
                          <a:prstGeom prst="rect">
                            <a:avLst/>
                          </a:prstGeom>
                          <a:solidFill>
                            <a:srgbClr val="CCECFF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38100">
                                <a:solidFill>
                                  <a:srgbClr val="00FF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246794" name="Oval 10"/>
          <p:cNvSpPr>
            <a:spLocks noChangeArrowheads="1"/>
          </p:cNvSpPr>
          <p:nvPr/>
        </p:nvSpPr>
        <p:spPr bwMode="auto">
          <a:xfrm>
            <a:off x="3962400" y="3003550"/>
            <a:ext cx="1295400" cy="1447800"/>
          </a:xfrm>
          <a:prstGeom prst="ellipse">
            <a:avLst/>
          </a:prstGeom>
          <a:solidFill>
            <a:srgbClr val="CCECFF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795" name="Text Box 11"/>
          <p:cNvSpPr txBox="1">
            <a:spLocks noChangeArrowheads="1"/>
          </p:cNvSpPr>
          <p:nvPr/>
        </p:nvSpPr>
        <p:spPr bwMode="auto">
          <a:xfrm>
            <a:off x="4152900" y="3209925"/>
            <a:ext cx="914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en-US" sz="1800">
                <a:latin typeface="Times New Roman" panose="02020603050405020304" pitchFamily="18" charset="0"/>
              </a:rPr>
              <a:t>wave functions </a:t>
            </a:r>
          </a:p>
        </p:txBody>
      </p:sp>
      <p:graphicFrame>
        <p:nvGraphicFramePr>
          <p:cNvPr id="246796" name="Object 12"/>
          <p:cNvGraphicFramePr>
            <a:graphicFrameLocks noChangeAspect="1"/>
          </p:cNvGraphicFramePr>
          <p:nvPr/>
        </p:nvGraphicFramePr>
        <p:xfrm>
          <a:off x="4224338" y="3767138"/>
          <a:ext cx="77311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56" name="Equation" r:id="rId9" imgW="368280" imgH="253800" progId="Equation.DSMT4">
                  <p:embed/>
                </p:oleObj>
              </mc:Choice>
              <mc:Fallback>
                <p:oleObj name="Equation" r:id="rId9" imgW="368280" imgH="253800" progId="Equation.DSMT4">
                  <p:embed/>
                  <p:pic>
                    <p:nvPicPr>
                      <p:cNvPr id="246796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4338" y="3767138"/>
                        <a:ext cx="77311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FF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6797" name="Group 13"/>
          <p:cNvGrpSpPr>
            <a:grpSpLocks/>
          </p:cNvGrpSpPr>
          <p:nvPr/>
        </p:nvGrpSpPr>
        <p:grpSpPr bwMode="auto">
          <a:xfrm>
            <a:off x="1066800" y="3003550"/>
            <a:ext cx="1295400" cy="1447800"/>
            <a:chOff x="768" y="1632"/>
            <a:chExt cx="816" cy="912"/>
          </a:xfrm>
        </p:grpSpPr>
        <p:sp>
          <p:nvSpPr>
            <p:cNvPr id="246798" name="Oval 14"/>
            <p:cNvSpPr>
              <a:spLocks noChangeArrowheads="1"/>
            </p:cNvSpPr>
            <p:nvPr/>
          </p:nvSpPr>
          <p:spPr bwMode="auto">
            <a:xfrm>
              <a:off x="768" y="1632"/>
              <a:ext cx="816" cy="912"/>
            </a:xfrm>
            <a:prstGeom prst="ellipse">
              <a:avLst/>
            </a:prstGeom>
            <a:solidFill>
              <a:srgbClr val="CCECFF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46799" name="Group 15"/>
            <p:cNvGrpSpPr>
              <a:grpSpLocks/>
            </p:cNvGrpSpPr>
            <p:nvPr/>
          </p:nvGrpSpPr>
          <p:grpSpPr bwMode="auto">
            <a:xfrm>
              <a:off x="896" y="1805"/>
              <a:ext cx="560" cy="601"/>
              <a:chOff x="896" y="1862"/>
              <a:chExt cx="560" cy="601"/>
            </a:xfrm>
          </p:grpSpPr>
          <p:sp>
            <p:nvSpPr>
              <p:cNvPr id="246800" name="Text Box 16"/>
              <p:cNvSpPr txBox="1">
                <a:spLocks noChangeArrowheads="1"/>
              </p:cNvSpPr>
              <p:nvPr/>
            </p:nvSpPr>
            <p:spPr bwMode="auto">
              <a:xfrm>
                <a:off x="896" y="1862"/>
                <a:ext cx="560" cy="173"/>
              </a:xfrm>
              <a:prstGeom prst="rect">
                <a:avLst/>
              </a:prstGeom>
              <a:solidFill>
                <a:srgbClr val="CCE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800">
                    <a:latin typeface="Times New Roman" panose="02020603050405020304" pitchFamily="18" charset="0"/>
                  </a:rPr>
                  <a:t>potentials</a:t>
                </a:r>
              </a:p>
            </p:txBody>
          </p:sp>
          <p:graphicFrame>
            <p:nvGraphicFramePr>
              <p:cNvPr id="246801" name="Object 17"/>
              <p:cNvGraphicFramePr>
                <a:graphicFrameLocks noChangeAspect="1"/>
              </p:cNvGraphicFramePr>
              <p:nvPr/>
            </p:nvGraphicFramePr>
            <p:xfrm>
              <a:off x="916" y="2127"/>
              <a:ext cx="521" cy="3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957" name="Equation" r:id="rId11" imgW="393480" imgH="253800" progId="Equation.DSMT4">
                      <p:embed/>
                    </p:oleObj>
                  </mc:Choice>
                  <mc:Fallback>
                    <p:oleObj name="Equation" r:id="rId11" imgW="393480" imgH="253800" progId="Equation.DSMT4">
                      <p:embed/>
                      <p:pic>
                        <p:nvPicPr>
                          <p:cNvPr id="246801" name="Object 1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16" y="2127"/>
                            <a:ext cx="521" cy="336"/>
                          </a:xfrm>
                          <a:prstGeom prst="rect">
                            <a:avLst/>
                          </a:prstGeom>
                          <a:solidFill>
                            <a:srgbClr val="CCECFF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246802" name="Line 18"/>
          <p:cNvSpPr>
            <a:spLocks noChangeShapeType="1"/>
          </p:cNvSpPr>
          <p:nvPr/>
        </p:nvSpPr>
        <p:spPr bwMode="auto">
          <a:xfrm flipV="1">
            <a:off x="2514600" y="3765550"/>
            <a:ext cx="1295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803" name="Line 19"/>
          <p:cNvSpPr>
            <a:spLocks noChangeShapeType="1"/>
          </p:cNvSpPr>
          <p:nvPr/>
        </p:nvSpPr>
        <p:spPr bwMode="auto">
          <a:xfrm flipV="1">
            <a:off x="5383213" y="3765550"/>
            <a:ext cx="1371600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46804" name="Object 20"/>
          <p:cNvGraphicFramePr>
            <a:graphicFrameLocks noChangeAspect="1"/>
          </p:cNvGraphicFramePr>
          <p:nvPr/>
        </p:nvGraphicFramePr>
        <p:xfrm>
          <a:off x="2992438" y="3275013"/>
          <a:ext cx="342900" cy="4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58" name="Equation" r:id="rId13" imgW="126720" imgH="164880" progId="Equation.DSMT4">
                  <p:embed/>
                </p:oleObj>
              </mc:Choice>
              <mc:Fallback>
                <p:oleObj name="Equation" r:id="rId13" imgW="126720" imgH="164880" progId="Equation.DSMT4">
                  <p:embed/>
                  <p:pic>
                    <p:nvPicPr>
                      <p:cNvPr id="246804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2438" y="3275013"/>
                        <a:ext cx="342900" cy="446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6805" name="Object 21"/>
          <p:cNvGraphicFramePr>
            <a:graphicFrameLocks noChangeAspect="1"/>
          </p:cNvGraphicFramePr>
          <p:nvPr/>
        </p:nvGraphicFramePr>
        <p:xfrm>
          <a:off x="5913438" y="3275013"/>
          <a:ext cx="309562" cy="4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59" name="Equation" r:id="rId15" imgW="114300" imgH="165100" progId="Equation.DSMT4">
                  <p:embed/>
                </p:oleObj>
              </mc:Choice>
              <mc:Fallback>
                <p:oleObj name="Equation" r:id="rId15" imgW="114300" imgH="165100" progId="Equation.DSMT4">
                  <p:embed/>
                  <p:pic>
                    <p:nvPicPr>
                      <p:cNvPr id="246805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3438" y="3275013"/>
                        <a:ext cx="309562" cy="446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6806" name="Text Box 22"/>
          <p:cNvSpPr txBox="1">
            <a:spLocks noChangeArrowheads="1"/>
          </p:cNvSpPr>
          <p:nvPr/>
        </p:nvSpPr>
        <p:spPr bwMode="auto">
          <a:xfrm>
            <a:off x="2659063" y="3817938"/>
            <a:ext cx="10064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1800"/>
              <a:t>solve tdSE with </a:t>
            </a:r>
            <a:r>
              <a:rPr lang="en-US" altLang="en-US" sz="1800" u="sng"/>
              <a:t>fixed</a:t>
            </a:r>
            <a:endParaRPr lang="en-US" altLang="en-US" sz="1800"/>
          </a:p>
        </p:txBody>
      </p:sp>
      <p:graphicFrame>
        <p:nvGraphicFramePr>
          <p:cNvPr id="246807" name="Object 23"/>
          <p:cNvGraphicFramePr>
            <a:graphicFrameLocks noChangeAspect="1"/>
          </p:cNvGraphicFramePr>
          <p:nvPr/>
        </p:nvGraphicFramePr>
        <p:xfrm>
          <a:off x="2622550" y="4386263"/>
          <a:ext cx="1081088" cy="29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60" name="Equation" r:id="rId17" imgW="749300" imgH="203200" progId="Equation.DSMT4">
                  <p:embed/>
                </p:oleObj>
              </mc:Choice>
              <mc:Fallback>
                <p:oleObj name="Equation" r:id="rId17" imgW="749300" imgH="203200" progId="Equation.DSMT4">
                  <p:embed/>
                  <p:pic>
                    <p:nvPicPr>
                      <p:cNvPr id="246807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2550" y="4386263"/>
                        <a:ext cx="1081088" cy="293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6808" name="Object 24"/>
          <p:cNvGraphicFramePr>
            <a:graphicFrameLocks noChangeAspect="1"/>
          </p:cNvGraphicFramePr>
          <p:nvPr/>
        </p:nvGraphicFramePr>
        <p:xfrm>
          <a:off x="5299075" y="3787775"/>
          <a:ext cx="1690688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61" name="Equation" r:id="rId19" imgW="1168200" imgH="558720" progId="Equation.DSMT4">
                  <p:embed/>
                </p:oleObj>
              </mc:Choice>
              <mc:Fallback>
                <p:oleObj name="Equation" r:id="rId19" imgW="1168200" imgH="558720" progId="Equation.DSMT4">
                  <p:embed/>
                  <p:pic>
                    <p:nvPicPr>
                      <p:cNvPr id="246808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9075" y="3787775"/>
                        <a:ext cx="1690688" cy="80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6809" name="Object 25"/>
          <p:cNvGraphicFramePr>
            <a:graphicFrameLocks noChangeAspect="1"/>
          </p:cNvGraphicFramePr>
          <p:nvPr/>
        </p:nvGraphicFramePr>
        <p:xfrm>
          <a:off x="6484938" y="4679950"/>
          <a:ext cx="2036762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62" name="Equation" r:id="rId21" imgW="1409400" imgH="342720" progId="Equation.DSMT4">
                  <p:embed/>
                </p:oleObj>
              </mc:Choice>
              <mc:Fallback>
                <p:oleObj name="Equation" r:id="rId21" imgW="1409400" imgH="342720" progId="Equation.DSMT4">
                  <p:embed/>
                  <p:pic>
                    <p:nvPicPr>
                      <p:cNvPr id="246809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4938" y="4679950"/>
                        <a:ext cx="2036762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6810" name="AutoShape 26"/>
          <p:cNvSpPr>
            <a:spLocks noChangeArrowheads="1"/>
          </p:cNvSpPr>
          <p:nvPr/>
        </p:nvSpPr>
        <p:spPr bwMode="auto">
          <a:xfrm rot="-8253162">
            <a:off x="5715000" y="4756150"/>
            <a:ext cx="762000" cy="228600"/>
          </a:xfrm>
          <a:prstGeom prst="curvedDownArrow">
            <a:avLst>
              <a:gd name="adj1" fmla="val 18750"/>
              <a:gd name="adj2" fmla="val 95139"/>
              <a:gd name="adj3" fmla="val 28472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46811" name="AutoShape 27"/>
          <p:cNvCxnSpPr>
            <a:cxnSpLocks noChangeShapeType="1"/>
            <a:stCxn id="246798" idx="0"/>
            <a:endCxn id="246790" idx="0"/>
          </p:cNvCxnSpPr>
          <p:nvPr/>
        </p:nvCxnSpPr>
        <p:spPr bwMode="auto">
          <a:xfrm rot="5400000" flipV="1">
            <a:off x="4609306" y="89694"/>
            <a:ext cx="1588" cy="5791200"/>
          </a:xfrm>
          <a:prstGeom prst="curvedConnector3">
            <a:avLst>
              <a:gd name="adj1" fmla="val -13200000"/>
            </a:avLst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6812" name="Text Box 28"/>
          <p:cNvSpPr txBox="1">
            <a:spLocks noChangeArrowheads="1"/>
          </p:cNvSpPr>
          <p:nvPr/>
        </p:nvSpPr>
        <p:spPr bwMode="auto">
          <a:xfrm>
            <a:off x="4572000" y="2295525"/>
            <a:ext cx="2365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400" b="1">
                <a:solidFill>
                  <a:srgbClr val="FF0000"/>
                </a:solidFill>
              </a:rPr>
              <a:t>G</a:t>
            </a:r>
          </a:p>
        </p:txBody>
      </p:sp>
      <p:grpSp>
        <p:nvGrpSpPr>
          <p:cNvPr id="246813" name="Group 29"/>
          <p:cNvGrpSpPr>
            <a:grpSpLocks/>
          </p:cNvGrpSpPr>
          <p:nvPr/>
        </p:nvGrpSpPr>
        <p:grpSpPr bwMode="auto">
          <a:xfrm>
            <a:off x="3030538" y="5475288"/>
            <a:ext cx="3446462" cy="762000"/>
            <a:chOff x="1909" y="3120"/>
            <a:chExt cx="2171" cy="480"/>
          </a:xfrm>
        </p:grpSpPr>
        <p:graphicFrame>
          <p:nvGraphicFramePr>
            <p:cNvPr id="246814" name="Object 30"/>
            <p:cNvGraphicFramePr>
              <a:graphicFrameLocks noChangeAspect="1"/>
            </p:cNvGraphicFramePr>
            <p:nvPr/>
          </p:nvGraphicFramePr>
          <p:xfrm>
            <a:off x="1944" y="3144"/>
            <a:ext cx="2101" cy="4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6963" name="Equation" r:id="rId23" imgW="1231560" imgH="253800" progId="Equation.DSMT4">
                    <p:embed/>
                  </p:oleObj>
                </mc:Choice>
                <mc:Fallback>
                  <p:oleObj name="Equation" r:id="rId23" imgW="1231560" imgH="253800" progId="Equation.DSMT4">
                    <p:embed/>
                    <p:pic>
                      <p:nvPicPr>
                        <p:cNvPr id="246814" name="Object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44" y="3144"/>
                          <a:ext cx="2101" cy="43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6815" name="Rectangle 31"/>
            <p:cNvSpPr>
              <a:spLocks noChangeArrowheads="1"/>
            </p:cNvSpPr>
            <p:nvPr/>
          </p:nvSpPr>
          <p:spPr bwMode="auto">
            <a:xfrm>
              <a:off x="1909" y="3120"/>
              <a:ext cx="2171" cy="48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6820" name="Group 36"/>
          <p:cNvGrpSpPr>
            <a:grpSpLocks/>
          </p:cNvGrpSpPr>
          <p:nvPr/>
        </p:nvGrpSpPr>
        <p:grpSpPr bwMode="auto">
          <a:xfrm>
            <a:off x="683568" y="417513"/>
            <a:ext cx="7920037" cy="563562"/>
            <a:chOff x="295" y="263"/>
            <a:chExt cx="4989" cy="355"/>
          </a:xfrm>
        </p:grpSpPr>
        <p:sp>
          <p:nvSpPr>
            <p:cNvPr id="246817" name="Text Box 33"/>
            <p:cNvSpPr txBox="1">
              <a:spLocks noChangeArrowheads="1"/>
            </p:cNvSpPr>
            <p:nvPr/>
          </p:nvSpPr>
          <p:spPr bwMode="auto">
            <a:xfrm>
              <a:off x="295" y="263"/>
              <a:ext cx="4989" cy="339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tIns="91440" bIns="91440">
              <a:spAutoFit/>
            </a:bodyPr>
            <a:lstStyle/>
            <a:p>
              <a:r>
                <a:rPr lang="en-US" altLang="en-US" sz="2300" b="1" dirty="0"/>
                <a:t> Proof of </a:t>
              </a:r>
              <a:r>
                <a:rPr lang="en-US" altLang="en-US" sz="2300" b="1" dirty="0" smtClean="0"/>
                <a:t>the 1-1 </a:t>
              </a:r>
              <a:r>
                <a:rPr lang="en-US" altLang="en-US" sz="2300" b="1" dirty="0"/>
                <a:t>correspondence between             </a:t>
              </a:r>
              <a:r>
                <a:rPr lang="en-US" altLang="en-US" sz="2300" b="1" dirty="0" smtClean="0"/>
                <a:t>  and</a:t>
              </a:r>
              <a:endParaRPr lang="en-US" altLang="en-US" sz="2300" b="1" dirty="0"/>
            </a:p>
          </p:txBody>
        </p:sp>
        <p:graphicFrame>
          <p:nvGraphicFramePr>
            <p:cNvPr id="246818" name="Object 3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0119315"/>
                </p:ext>
              </p:extLst>
            </p:nvPr>
          </p:nvGraphicFramePr>
          <p:xfrm>
            <a:off x="3606" y="282"/>
            <a:ext cx="555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6964" name="Equation" r:id="rId25" imgW="419040" imgH="253800" progId="Equation.DSMT4">
                    <p:embed/>
                  </p:oleObj>
                </mc:Choice>
                <mc:Fallback>
                  <p:oleObj name="Equation" r:id="rId25" imgW="419040" imgH="253800" progId="Equation.DSMT4">
                    <p:embed/>
                    <p:pic>
                      <p:nvPicPr>
                        <p:cNvPr id="246818" name="Object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06" y="282"/>
                          <a:ext cx="555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6819" name="Object 3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51177702"/>
                </p:ext>
              </p:extLst>
            </p:nvPr>
          </p:nvGraphicFramePr>
          <p:xfrm>
            <a:off x="4559" y="282"/>
            <a:ext cx="540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6965" name="Equation" r:id="rId27" imgW="406080" imgH="253800" progId="Equation.DSMT4">
                    <p:embed/>
                  </p:oleObj>
                </mc:Choice>
                <mc:Fallback>
                  <p:oleObj name="Equation" r:id="rId27" imgW="406080" imgH="253800" progId="Equation.DSMT4">
                    <p:embed/>
                    <p:pic>
                      <p:nvPicPr>
                        <p:cNvPr id="246819" name="Object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59" y="282"/>
                          <a:ext cx="540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60126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po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771650"/>
            <a:ext cx="4314825" cy="328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 descr="field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71650"/>
            <a:ext cx="4314825" cy="328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4419600" y="1447800"/>
            <a:ext cx="304800" cy="434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29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field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95450"/>
            <a:ext cx="4516438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pop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771650"/>
            <a:ext cx="4314825" cy="328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4419600" y="1447800"/>
            <a:ext cx="304800" cy="434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34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1981200" y="381000"/>
            <a:ext cx="5181600" cy="609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66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2076450" y="495300"/>
            <a:ext cx="49911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GB" altLang="en-US" sz="2500" b="1"/>
              <a:t>Control path in real space</a:t>
            </a:r>
          </a:p>
        </p:txBody>
      </p:sp>
      <p:graphicFrame>
        <p:nvGraphicFramePr>
          <p:cNvPr id="8199" name="Object 7"/>
          <p:cNvGraphicFramePr>
            <a:graphicFrameLocks noChangeAspect="1"/>
          </p:cNvGraphicFramePr>
          <p:nvPr/>
        </p:nvGraphicFramePr>
        <p:xfrm>
          <a:off x="1111250" y="1531938"/>
          <a:ext cx="6135688" cy="1058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798" name="Equation" r:id="rId3" imgW="2869920" imgH="495000" progId="Equation.3">
                  <p:embed/>
                </p:oleObj>
              </mc:Choice>
              <mc:Fallback>
                <p:oleObj name="Equation" r:id="rId3" imgW="2869920" imgH="495000" progId="Equation.3">
                  <p:embed/>
                  <p:pic>
                    <p:nvPicPr>
                      <p:cNvPr id="819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250" y="1531938"/>
                        <a:ext cx="6135688" cy="1058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1371600" y="2667000"/>
            <a:ext cx="3449638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b="1"/>
              <a:t>with </a:t>
            </a:r>
            <a:r>
              <a:rPr lang="en-GB" altLang="en-US" b="1" u="sng"/>
              <a:t>given</a:t>
            </a:r>
            <a:r>
              <a:rPr lang="en-GB" altLang="en-US" b="1"/>
              <a:t> trajectory   </a:t>
            </a:r>
            <a:r>
              <a:rPr lang="en-GB" altLang="en-US"/>
              <a:t>r</a:t>
            </a:r>
            <a:r>
              <a:rPr lang="en-GB" altLang="en-US" baseline="-25000"/>
              <a:t>0</a:t>
            </a:r>
            <a:r>
              <a:rPr lang="en-GB" altLang="en-US"/>
              <a:t>(t)</a:t>
            </a:r>
            <a:r>
              <a:rPr lang="en-GB" altLang="en-US" sz="1000"/>
              <a:t> </a:t>
            </a:r>
            <a:r>
              <a:rPr lang="en-GB" altLang="en-US" b="1"/>
              <a:t>.</a:t>
            </a:r>
            <a:endParaRPr lang="en-GB" altLang="en-US"/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685800" y="3470275"/>
            <a:ext cx="670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2400"/>
              <a:t>Algorithm maximizes the density along the path r</a:t>
            </a:r>
            <a:r>
              <a:rPr lang="en-GB" altLang="en-US" sz="2400" baseline="-25000"/>
              <a:t>0</a:t>
            </a:r>
            <a:r>
              <a:rPr lang="en-GB" altLang="en-US" sz="2400"/>
              <a:t>(t):</a:t>
            </a:r>
          </a:p>
        </p:txBody>
      </p:sp>
      <p:sp>
        <p:nvSpPr>
          <p:cNvPr id="8204" name="Rectangle 12"/>
          <p:cNvSpPr>
            <a:spLocks noChangeArrowheads="1"/>
          </p:cNvSpPr>
          <p:nvPr/>
        </p:nvSpPr>
        <p:spPr bwMode="auto">
          <a:xfrm>
            <a:off x="838200" y="4648200"/>
            <a:ext cx="800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GB" altLang="en-US" sz="2000" b="1">
                <a:solidFill>
                  <a:srgbClr val="006600"/>
                </a:solidFill>
              </a:rPr>
              <a:t>I. Serban, J. Werschnik, E.K.U.G. Phys. Rev. A 71, 053810 (2005)</a:t>
            </a:r>
          </a:p>
        </p:txBody>
      </p:sp>
    </p:spTree>
    <p:extLst>
      <p:ext uri="{BB962C8B-B14F-4D97-AF65-F5344CB8AC3E}">
        <p14:creationId xmlns:p14="http://schemas.microsoft.com/office/powerpoint/2010/main" val="130145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6" name="Picture 2" descr="targetDIR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05000"/>
            <a:ext cx="3757613" cy="324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7507" name="Picture 3" descr="targetINDIRE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3757613" cy="324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7508" name="Text Box 4"/>
          <p:cNvSpPr txBox="1">
            <a:spLocks noChangeArrowheads="1"/>
          </p:cNvSpPr>
          <p:nvPr/>
        </p:nvSpPr>
        <p:spPr bwMode="auto">
          <a:xfrm>
            <a:off x="5791200" y="1371600"/>
            <a:ext cx="1409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1800" b="1"/>
              <a:t>Trajectory 2</a:t>
            </a:r>
          </a:p>
        </p:txBody>
      </p:sp>
      <p:sp>
        <p:nvSpPr>
          <p:cNvPr id="277509" name="Text Box 5"/>
          <p:cNvSpPr txBox="1">
            <a:spLocks noChangeArrowheads="1"/>
          </p:cNvSpPr>
          <p:nvPr/>
        </p:nvSpPr>
        <p:spPr bwMode="auto">
          <a:xfrm>
            <a:off x="1477963" y="1328738"/>
            <a:ext cx="1409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1800" b="1"/>
              <a:t>Trajectory 1</a:t>
            </a:r>
          </a:p>
        </p:txBody>
      </p:sp>
      <p:sp>
        <p:nvSpPr>
          <p:cNvPr id="277510" name="Text Box 6"/>
          <p:cNvSpPr txBox="1">
            <a:spLocks noChangeArrowheads="1"/>
          </p:cNvSpPr>
          <p:nvPr/>
        </p:nvSpPr>
        <p:spPr bwMode="auto">
          <a:xfrm>
            <a:off x="685800" y="334963"/>
            <a:ext cx="6253163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b="1"/>
              <a:t>Control of charge transfer along selected pathways</a:t>
            </a:r>
          </a:p>
        </p:txBody>
      </p:sp>
    </p:spTree>
    <p:extLst>
      <p:ext uri="{BB962C8B-B14F-4D97-AF65-F5344CB8AC3E}">
        <p14:creationId xmlns:p14="http://schemas.microsoft.com/office/powerpoint/2010/main" val="125557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2" name="Picture 2" descr="movi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1373188"/>
            <a:ext cx="2874962" cy="236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483" name="Picture 3" descr="movi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638" y="1373188"/>
            <a:ext cx="2874962" cy="236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484" name="Picture 4" descr="movie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373188"/>
            <a:ext cx="2874963" cy="236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485" name="Picture 5" descr="movie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86200"/>
            <a:ext cx="2874963" cy="236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486" name="Picture 6" descr="movie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86200"/>
            <a:ext cx="2874963" cy="236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492" name="Text Box 12"/>
          <p:cNvSpPr txBox="1">
            <a:spLocks noChangeArrowheads="1"/>
          </p:cNvSpPr>
          <p:nvPr/>
        </p:nvSpPr>
        <p:spPr bwMode="auto">
          <a:xfrm>
            <a:off x="685800" y="334963"/>
            <a:ext cx="7315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b="1"/>
              <a:t>Time-evolution of wavepacket with the optimal laser pulse for trajectory 1</a:t>
            </a:r>
          </a:p>
        </p:txBody>
      </p:sp>
    </p:spTree>
    <p:extLst>
      <p:ext uri="{BB962C8B-B14F-4D97-AF65-F5344CB8AC3E}">
        <p14:creationId xmlns:p14="http://schemas.microsoft.com/office/powerpoint/2010/main" val="348927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Picture 2" descr="stat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685800"/>
            <a:ext cx="2565400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5699" name="Picture 3" descr="stat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85800"/>
            <a:ext cx="2565400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5700" name="Picture 4" descr="state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685800"/>
            <a:ext cx="2565400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5701" name="Picture 5" descr="state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3378200"/>
            <a:ext cx="2565400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5702" name="Picture 6" descr="state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378200"/>
            <a:ext cx="2565400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5703" name="Picture 7" descr="state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3378200"/>
            <a:ext cx="2565400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5704" name="Text Box 8"/>
          <p:cNvSpPr txBox="1">
            <a:spLocks noChangeArrowheads="1"/>
          </p:cNvSpPr>
          <p:nvPr/>
        </p:nvSpPr>
        <p:spPr bwMode="auto">
          <a:xfrm>
            <a:off x="685800" y="334963"/>
            <a:ext cx="42672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b="1"/>
              <a:t>Lowest six eigenstates</a:t>
            </a:r>
          </a:p>
        </p:txBody>
      </p:sp>
    </p:spTree>
    <p:extLst>
      <p:ext uri="{BB962C8B-B14F-4D97-AF65-F5344CB8AC3E}">
        <p14:creationId xmlns:p14="http://schemas.microsoft.com/office/powerpoint/2010/main" val="198992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9" name="Picture 7" descr="populatio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33500"/>
            <a:ext cx="65532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9563" name="Text Box 11"/>
          <p:cNvSpPr txBox="1">
            <a:spLocks noChangeArrowheads="1"/>
          </p:cNvSpPr>
          <p:nvPr/>
        </p:nvSpPr>
        <p:spPr bwMode="auto">
          <a:xfrm>
            <a:off x="685800" y="334963"/>
            <a:ext cx="34290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b="1"/>
              <a:t>Populations of eigenstates</a:t>
            </a:r>
          </a:p>
        </p:txBody>
      </p:sp>
      <p:sp>
        <p:nvSpPr>
          <p:cNvPr id="279564" name="Text Box 12"/>
          <p:cNvSpPr txBox="1">
            <a:spLocks noChangeArrowheads="1"/>
          </p:cNvSpPr>
          <p:nvPr/>
        </p:nvSpPr>
        <p:spPr bwMode="auto">
          <a:xfrm>
            <a:off x="3565525" y="1614488"/>
            <a:ext cx="13604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2000" b="1"/>
              <a:t>ground state</a:t>
            </a:r>
          </a:p>
        </p:txBody>
      </p:sp>
      <p:sp>
        <p:nvSpPr>
          <p:cNvPr id="279565" name="Text Box 13"/>
          <p:cNvSpPr txBox="1">
            <a:spLocks noChangeArrowheads="1"/>
          </p:cNvSpPr>
          <p:nvPr/>
        </p:nvSpPr>
        <p:spPr bwMode="auto">
          <a:xfrm>
            <a:off x="4343400" y="2006600"/>
            <a:ext cx="18430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2000" b="1">
                <a:solidFill>
                  <a:srgbClr val="FF0000"/>
                </a:solidFill>
              </a:rPr>
              <a:t>first excited state</a:t>
            </a:r>
          </a:p>
        </p:txBody>
      </p:sp>
      <p:sp>
        <p:nvSpPr>
          <p:cNvPr id="279566" name="Text Box 14"/>
          <p:cNvSpPr txBox="1">
            <a:spLocks noChangeArrowheads="1"/>
          </p:cNvSpPr>
          <p:nvPr/>
        </p:nvSpPr>
        <p:spPr bwMode="auto">
          <a:xfrm>
            <a:off x="4800600" y="2387600"/>
            <a:ext cx="2127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2000" b="1">
                <a:solidFill>
                  <a:srgbClr val="006600"/>
                </a:solidFill>
              </a:rPr>
              <a:t>second excited state</a:t>
            </a:r>
          </a:p>
        </p:txBody>
      </p:sp>
      <p:sp>
        <p:nvSpPr>
          <p:cNvPr id="279567" name="Text Box 15"/>
          <p:cNvSpPr txBox="1">
            <a:spLocks noChangeArrowheads="1"/>
          </p:cNvSpPr>
          <p:nvPr/>
        </p:nvSpPr>
        <p:spPr bwMode="auto">
          <a:xfrm>
            <a:off x="3019425" y="3886200"/>
            <a:ext cx="1857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2000" b="1">
                <a:solidFill>
                  <a:srgbClr val="3333FF"/>
                </a:solidFill>
              </a:rPr>
              <a:t>fifth excited state</a:t>
            </a:r>
          </a:p>
        </p:txBody>
      </p:sp>
      <p:sp>
        <p:nvSpPr>
          <p:cNvPr id="279568" name="Freeform 16"/>
          <p:cNvSpPr>
            <a:spLocks/>
          </p:cNvSpPr>
          <p:nvPr/>
        </p:nvSpPr>
        <p:spPr bwMode="auto">
          <a:xfrm>
            <a:off x="2590800" y="1828800"/>
            <a:ext cx="914400" cy="381000"/>
          </a:xfrm>
          <a:custGeom>
            <a:avLst/>
            <a:gdLst>
              <a:gd name="T0" fmla="*/ 576 w 576"/>
              <a:gd name="T1" fmla="*/ 0 h 240"/>
              <a:gd name="T2" fmla="*/ 240 w 576"/>
              <a:gd name="T3" fmla="*/ 96 h 240"/>
              <a:gd name="T4" fmla="*/ 0 w 576"/>
              <a:gd name="T5" fmla="*/ 24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76" h="240">
                <a:moveTo>
                  <a:pt x="576" y="0"/>
                </a:moveTo>
                <a:cubicBezTo>
                  <a:pt x="456" y="28"/>
                  <a:pt x="336" y="56"/>
                  <a:pt x="240" y="96"/>
                </a:cubicBezTo>
                <a:cubicBezTo>
                  <a:pt x="144" y="136"/>
                  <a:pt x="72" y="188"/>
                  <a:pt x="0" y="240"/>
                </a:cubicBezTo>
              </a:path>
            </a:pathLst>
          </a:custGeom>
          <a:noFill/>
          <a:ln w="22225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569" name="Freeform 17"/>
          <p:cNvSpPr>
            <a:spLocks/>
          </p:cNvSpPr>
          <p:nvPr/>
        </p:nvSpPr>
        <p:spPr bwMode="auto">
          <a:xfrm>
            <a:off x="3048000" y="2209800"/>
            <a:ext cx="1219200" cy="457200"/>
          </a:xfrm>
          <a:custGeom>
            <a:avLst/>
            <a:gdLst>
              <a:gd name="T0" fmla="*/ 768 w 768"/>
              <a:gd name="T1" fmla="*/ 0 h 288"/>
              <a:gd name="T2" fmla="*/ 288 w 768"/>
              <a:gd name="T3" fmla="*/ 96 h 288"/>
              <a:gd name="T4" fmla="*/ 0 w 768"/>
              <a:gd name="T5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68" h="288">
                <a:moveTo>
                  <a:pt x="768" y="0"/>
                </a:moveTo>
                <a:cubicBezTo>
                  <a:pt x="592" y="24"/>
                  <a:pt x="416" y="48"/>
                  <a:pt x="288" y="96"/>
                </a:cubicBezTo>
                <a:cubicBezTo>
                  <a:pt x="160" y="144"/>
                  <a:pt x="80" y="216"/>
                  <a:pt x="0" y="288"/>
                </a:cubicBezTo>
              </a:path>
            </a:pathLst>
          </a:custGeom>
          <a:noFill/>
          <a:ln w="22225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570" name="Freeform 18"/>
          <p:cNvSpPr>
            <a:spLocks/>
          </p:cNvSpPr>
          <p:nvPr/>
        </p:nvSpPr>
        <p:spPr bwMode="auto">
          <a:xfrm>
            <a:off x="3886200" y="2590800"/>
            <a:ext cx="838200" cy="304800"/>
          </a:xfrm>
          <a:custGeom>
            <a:avLst/>
            <a:gdLst>
              <a:gd name="T0" fmla="*/ 624 w 624"/>
              <a:gd name="T1" fmla="*/ 0 h 144"/>
              <a:gd name="T2" fmla="*/ 240 w 624"/>
              <a:gd name="T3" fmla="*/ 48 h 144"/>
              <a:gd name="T4" fmla="*/ 0 w 624"/>
              <a:gd name="T5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4" h="144">
                <a:moveTo>
                  <a:pt x="624" y="0"/>
                </a:moveTo>
                <a:cubicBezTo>
                  <a:pt x="484" y="12"/>
                  <a:pt x="344" y="24"/>
                  <a:pt x="240" y="48"/>
                </a:cubicBezTo>
                <a:cubicBezTo>
                  <a:pt x="136" y="72"/>
                  <a:pt x="68" y="108"/>
                  <a:pt x="0" y="144"/>
                </a:cubicBezTo>
              </a:path>
            </a:pathLst>
          </a:custGeom>
          <a:noFill/>
          <a:ln w="22225">
            <a:solidFill>
              <a:srgbClr val="0066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571" name="Freeform 19"/>
          <p:cNvSpPr>
            <a:spLocks/>
          </p:cNvSpPr>
          <p:nvPr/>
        </p:nvSpPr>
        <p:spPr bwMode="auto">
          <a:xfrm>
            <a:off x="4953000" y="4038600"/>
            <a:ext cx="1143000" cy="228600"/>
          </a:xfrm>
          <a:custGeom>
            <a:avLst/>
            <a:gdLst>
              <a:gd name="T0" fmla="*/ 0 w 720"/>
              <a:gd name="T1" fmla="*/ 0 h 144"/>
              <a:gd name="T2" fmla="*/ 432 w 720"/>
              <a:gd name="T3" fmla="*/ 48 h 144"/>
              <a:gd name="T4" fmla="*/ 720 w 720"/>
              <a:gd name="T5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20" h="144">
                <a:moveTo>
                  <a:pt x="0" y="0"/>
                </a:moveTo>
                <a:cubicBezTo>
                  <a:pt x="156" y="12"/>
                  <a:pt x="312" y="24"/>
                  <a:pt x="432" y="48"/>
                </a:cubicBezTo>
                <a:cubicBezTo>
                  <a:pt x="552" y="72"/>
                  <a:pt x="636" y="108"/>
                  <a:pt x="720" y="144"/>
                </a:cubicBezTo>
              </a:path>
            </a:pathLst>
          </a:custGeom>
          <a:noFill/>
          <a:ln w="22225">
            <a:solidFill>
              <a:srgbClr val="3333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82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8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46238"/>
            <a:ext cx="3476625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62851" name="Group 3"/>
          <p:cNvGrpSpPr>
            <a:grpSpLocks/>
          </p:cNvGrpSpPr>
          <p:nvPr/>
        </p:nvGrpSpPr>
        <p:grpSpPr bwMode="auto">
          <a:xfrm>
            <a:off x="533400" y="1341438"/>
            <a:ext cx="3657600" cy="3733800"/>
            <a:chOff x="192" y="1632"/>
            <a:chExt cx="3339" cy="2142"/>
          </a:xfrm>
        </p:grpSpPr>
        <p:pic>
          <p:nvPicPr>
            <p:cNvPr id="46285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430"/>
            <a:stretch>
              <a:fillRect/>
            </a:stretch>
          </p:blipFill>
          <p:spPr bwMode="auto">
            <a:xfrm>
              <a:off x="192" y="1680"/>
              <a:ext cx="3339" cy="209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2853" name="Rectangle 5"/>
            <p:cNvSpPr>
              <a:spLocks noChangeArrowheads="1"/>
            </p:cNvSpPr>
            <p:nvPr/>
          </p:nvSpPr>
          <p:spPr bwMode="auto">
            <a:xfrm>
              <a:off x="1669" y="1632"/>
              <a:ext cx="553" cy="1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62854" name="Text Box 6"/>
          <p:cNvSpPr txBox="1">
            <a:spLocks noChangeArrowheads="1"/>
          </p:cNvSpPr>
          <p:nvPr/>
        </p:nvSpPr>
        <p:spPr bwMode="auto">
          <a:xfrm>
            <a:off x="3579813" y="471488"/>
            <a:ext cx="28971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sz="2800" b="1"/>
              <a:t>Trajectory 2</a:t>
            </a:r>
          </a:p>
        </p:txBody>
      </p:sp>
    </p:spTree>
    <p:extLst>
      <p:ext uri="{BB962C8B-B14F-4D97-AF65-F5344CB8AC3E}">
        <p14:creationId xmlns:p14="http://schemas.microsoft.com/office/powerpoint/2010/main" val="193832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09600" y="304800"/>
            <a:ext cx="7848600" cy="838200"/>
          </a:xfrm>
          <a:prstGeom prst="rect">
            <a:avLst/>
          </a:prstGeom>
          <a:solidFill>
            <a:srgbClr val="BEDFF4"/>
          </a:solidFill>
          <a:ln w="38100" algn="ctr">
            <a:solidFill>
              <a:srgbClr val="2F619D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68313" y="1992313"/>
            <a:ext cx="8294687" cy="189388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de-DE" altLang="en-US" sz="2400" smtClean="0"/>
              <a:t>Formally the same OCT equations</a:t>
            </a:r>
          </a:p>
          <a:p>
            <a:pPr>
              <a:lnSpc>
                <a:spcPct val="90000"/>
              </a:lnSpc>
              <a:buFontTx/>
              <a:buNone/>
            </a:pPr>
            <a:endParaRPr lang="de-DE" altLang="en-US" sz="2400" smtClean="0"/>
          </a:p>
          <a:p>
            <a:pPr>
              <a:lnSpc>
                <a:spcPct val="90000"/>
              </a:lnSpc>
            </a:pPr>
            <a:r>
              <a:rPr lang="de-DE" altLang="en-US" sz="2400" u="sng" smtClean="0"/>
              <a:t>Problem</a:t>
            </a:r>
            <a:r>
              <a:rPr lang="de-DE" altLang="en-US" sz="2400" smtClean="0"/>
              <a:t>: For  3 or more degrees of freedom, the full solution of the TDSE becomes computationally very hard </a:t>
            </a:r>
          </a:p>
          <a:p>
            <a:pPr>
              <a:lnSpc>
                <a:spcPct val="90000"/>
              </a:lnSpc>
              <a:buFontTx/>
              <a:buNone/>
            </a:pPr>
            <a:endParaRPr lang="de-DE" altLang="en-US" sz="2400" dirty="0" smtClean="0"/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1143000" y="465138"/>
            <a:ext cx="6781800" cy="517525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lIns="0" tIns="0" rIns="0" bIns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en-US" sz="3400" b="1" smtClean="0">
                <a:solidFill>
                  <a:srgbClr val="275081"/>
                </a:solidFill>
                <a:latin typeface="Times New Roman" pitchFamily="18" charset="0"/>
                <a:cs typeface="Times New Roman" pitchFamily="18" charset="0"/>
              </a:rPr>
              <a:t>Control of many-body systems</a:t>
            </a:r>
          </a:p>
        </p:txBody>
      </p:sp>
    </p:spTree>
    <p:extLst>
      <p:ext uri="{BB962C8B-B14F-4D97-AF65-F5344CB8AC3E}">
        <p14:creationId xmlns:p14="http://schemas.microsoft.com/office/powerpoint/2010/main" val="412814674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09600" y="304800"/>
            <a:ext cx="7848600" cy="838200"/>
          </a:xfrm>
          <a:prstGeom prst="rect">
            <a:avLst/>
          </a:prstGeom>
          <a:solidFill>
            <a:srgbClr val="BEDFF4"/>
          </a:solidFill>
          <a:ln w="38100" algn="ctr">
            <a:solidFill>
              <a:srgbClr val="2F619D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68313" y="1992313"/>
            <a:ext cx="8294687" cy="189388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de-DE" altLang="en-US" sz="2400" smtClean="0"/>
              <a:t>Formally the same OCT equations</a:t>
            </a:r>
          </a:p>
          <a:p>
            <a:pPr>
              <a:lnSpc>
                <a:spcPct val="90000"/>
              </a:lnSpc>
              <a:buFontTx/>
              <a:buNone/>
            </a:pPr>
            <a:endParaRPr lang="de-DE" altLang="en-US" sz="2400" smtClean="0"/>
          </a:p>
          <a:p>
            <a:pPr>
              <a:lnSpc>
                <a:spcPct val="90000"/>
              </a:lnSpc>
            </a:pPr>
            <a:r>
              <a:rPr lang="de-DE" altLang="en-US" sz="2400" u="sng" smtClean="0"/>
              <a:t>Problem</a:t>
            </a:r>
            <a:r>
              <a:rPr lang="de-DE" altLang="en-US" sz="2400" smtClean="0"/>
              <a:t>: For  3 or more degrees of freedom, the full solution of the TDSE becomes computationally very hard </a:t>
            </a:r>
          </a:p>
          <a:p>
            <a:pPr>
              <a:lnSpc>
                <a:spcPct val="90000"/>
              </a:lnSpc>
              <a:buFontTx/>
              <a:buNone/>
            </a:pPr>
            <a:endParaRPr lang="de-DE" altLang="en-US" sz="2400" dirty="0" smtClean="0"/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1143000" y="465138"/>
            <a:ext cx="6781800" cy="517525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lIns="0" tIns="0" rIns="0" bIns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en-US" sz="3400" b="1" smtClean="0">
                <a:solidFill>
                  <a:srgbClr val="275081"/>
                </a:solidFill>
                <a:latin typeface="Times New Roman" pitchFamily="18" charset="0"/>
                <a:cs typeface="Times New Roman" pitchFamily="18" charset="0"/>
              </a:rPr>
              <a:t>Control of many-body systems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27212" y="4221088"/>
            <a:ext cx="8016875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CC0000"/>
                </a:solidFill>
              </a:rPr>
              <a:t>Instead of solving the many-body TDSE,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CC0000"/>
                </a:solidFill>
              </a:rPr>
              <a:t>c</a:t>
            </a:r>
            <a:r>
              <a:rPr lang="en-GB" altLang="en-US" sz="2400" b="1" dirty="0" smtClean="0">
                <a:solidFill>
                  <a:srgbClr val="CC0000"/>
                </a:solidFill>
              </a:rPr>
              <a:t>ombine OCT with TDDFT</a:t>
            </a:r>
          </a:p>
          <a:p>
            <a:pPr>
              <a:spcBef>
                <a:spcPct val="0"/>
              </a:spcBef>
              <a:buNone/>
            </a:pPr>
            <a:r>
              <a:rPr lang="en-GB" altLang="en-US" sz="2000" b="1" dirty="0" smtClean="0">
                <a:solidFill>
                  <a:srgbClr val="008000"/>
                </a:solidFill>
              </a:rPr>
              <a:t>A. Castro, J. </a:t>
            </a:r>
            <a:r>
              <a:rPr lang="en-GB" altLang="en-US" sz="2000" b="1" dirty="0" err="1" smtClean="0">
                <a:solidFill>
                  <a:srgbClr val="008000"/>
                </a:solidFill>
              </a:rPr>
              <a:t>Werschnik</a:t>
            </a:r>
            <a:r>
              <a:rPr lang="en-GB" altLang="en-US" sz="2000" b="1" dirty="0" smtClean="0">
                <a:solidFill>
                  <a:srgbClr val="008000"/>
                </a:solidFill>
              </a:rPr>
              <a:t>, E.K.U. Gross, PRL </a:t>
            </a:r>
            <a:r>
              <a:rPr lang="en-GB" altLang="en-US" sz="2000" b="1" u="sng" dirty="0" smtClean="0">
                <a:solidFill>
                  <a:srgbClr val="008000"/>
                </a:solidFill>
              </a:rPr>
              <a:t>109</a:t>
            </a:r>
            <a:r>
              <a:rPr lang="en-GB" altLang="en-US" sz="2000" b="1" dirty="0" smtClean="0">
                <a:solidFill>
                  <a:srgbClr val="008000"/>
                </a:solidFill>
              </a:rPr>
              <a:t>, 153603 (2012) </a:t>
            </a:r>
          </a:p>
          <a:p>
            <a:pPr marL="457200" indent="-457200">
              <a:spcBef>
                <a:spcPct val="0"/>
              </a:spcBef>
              <a:buFontTx/>
              <a:buAutoNum type="alphaUcPeriod"/>
            </a:pPr>
            <a:endParaRPr lang="en-GB" altLang="en-US" sz="2000" b="1" dirty="0">
              <a:solidFill>
                <a:srgbClr val="008000"/>
              </a:solidFill>
            </a:endParaRPr>
          </a:p>
          <a:p>
            <a:pPr>
              <a:spcBef>
                <a:spcPct val="0"/>
              </a:spcBef>
              <a:buNone/>
            </a:pPr>
            <a:endParaRPr lang="en-GB" altLang="en-US" sz="2000" b="1" dirty="0">
              <a:solidFill>
                <a:srgbClr val="3333CC"/>
              </a:solidFill>
            </a:endParaRP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179512" y="4467150"/>
            <a:ext cx="609600" cy="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8425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3349</TotalTime>
  <Words>3489</Words>
  <Application>Microsoft Office PowerPoint</Application>
  <PresentationFormat>On-screen Show (4:3)</PresentationFormat>
  <Paragraphs>615</Paragraphs>
  <Slides>107</Slides>
  <Notes>8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107</vt:i4>
      </vt:variant>
    </vt:vector>
  </HeadingPairs>
  <TitlesOfParts>
    <vt:vector size="120" baseType="lpstr">
      <vt:lpstr>ＭＳ Ｐゴシック</vt:lpstr>
      <vt:lpstr>SimSun</vt:lpstr>
      <vt:lpstr>Arial</vt:lpstr>
      <vt:lpstr>Calibri</vt:lpstr>
      <vt:lpstr>Helvetica</vt:lpstr>
      <vt:lpstr>Symbol</vt:lpstr>
      <vt:lpstr>Times</vt:lpstr>
      <vt:lpstr>Times New Roman</vt:lpstr>
      <vt:lpstr>Wingdings</vt:lpstr>
      <vt:lpstr>Office Theme</vt:lpstr>
      <vt:lpstr>Equation</vt:lpstr>
      <vt:lpstr>Formel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Control equations  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Max-Planck-Institut fuer Mikrostrukturphysik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AZ</dc:creator>
  <cp:lastModifiedBy>hardy</cp:lastModifiedBy>
  <cp:revision>336</cp:revision>
  <dcterms:created xsi:type="dcterms:W3CDTF">2014-04-10T13:34:04Z</dcterms:created>
  <dcterms:modified xsi:type="dcterms:W3CDTF">2018-08-20T21:31:12Z</dcterms:modified>
</cp:coreProperties>
</file>