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258" r:id="rId2"/>
    <p:sldId id="493" r:id="rId3"/>
    <p:sldId id="494" r:id="rId4"/>
    <p:sldId id="292" r:id="rId5"/>
    <p:sldId id="385" r:id="rId6"/>
    <p:sldId id="459" r:id="rId7"/>
    <p:sldId id="382" r:id="rId8"/>
    <p:sldId id="469" r:id="rId9"/>
    <p:sldId id="386" r:id="rId10"/>
    <p:sldId id="462" r:id="rId11"/>
    <p:sldId id="463" r:id="rId12"/>
    <p:sldId id="520" r:id="rId13"/>
    <p:sldId id="464" r:id="rId14"/>
    <p:sldId id="478" r:id="rId15"/>
    <p:sldId id="479" r:id="rId16"/>
    <p:sldId id="267" r:id="rId17"/>
    <p:sldId id="359" r:id="rId18"/>
    <p:sldId id="480" r:id="rId19"/>
    <p:sldId id="477" r:id="rId20"/>
    <p:sldId id="360" r:id="rId21"/>
    <p:sldId id="445" r:id="rId22"/>
    <p:sldId id="270" r:id="rId23"/>
    <p:sldId id="271" r:id="rId24"/>
    <p:sldId id="274" r:id="rId25"/>
    <p:sldId id="364" r:id="rId26"/>
    <p:sldId id="487" r:id="rId27"/>
    <p:sldId id="488" r:id="rId28"/>
    <p:sldId id="489" r:id="rId29"/>
    <p:sldId id="490" r:id="rId30"/>
    <p:sldId id="491" r:id="rId31"/>
    <p:sldId id="492" r:id="rId32"/>
    <p:sldId id="283" r:id="rId33"/>
    <p:sldId id="481" r:id="rId34"/>
    <p:sldId id="284" r:id="rId35"/>
    <p:sldId id="285" r:id="rId36"/>
    <p:sldId id="470" r:id="rId37"/>
    <p:sldId id="471" r:id="rId38"/>
    <p:sldId id="286" r:id="rId39"/>
    <p:sldId id="287" r:id="rId40"/>
    <p:sldId id="288" r:id="rId41"/>
    <p:sldId id="289" r:id="rId42"/>
    <p:sldId id="403" r:id="rId43"/>
    <p:sldId id="409" r:id="rId44"/>
    <p:sldId id="291" r:id="rId45"/>
    <p:sldId id="293" r:id="rId46"/>
    <p:sldId id="295" r:id="rId47"/>
    <p:sldId id="365" r:id="rId48"/>
    <p:sldId id="366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423" r:id="rId72"/>
    <p:sldId id="483" r:id="rId73"/>
    <p:sldId id="495" r:id="rId74"/>
    <p:sldId id="514" r:id="rId75"/>
    <p:sldId id="515" r:id="rId76"/>
    <p:sldId id="516" r:id="rId77"/>
    <p:sldId id="517" r:id="rId78"/>
    <p:sldId id="518" r:id="rId79"/>
    <p:sldId id="519" r:id="rId80"/>
    <p:sldId id="431" r:id="rId81"/>
    <p:sldId id="393" r:id="rId82"/>
    <p:sldId id="440" r:id="rId83"/>
    <p:sldId id="443" r:id="rId84"/>
    <p:sldId id="442" r:id="rId85"/>
    <p:sldId id="521" r:id="rId86"/>
    <p:sldId id="522" r:id="rId87"/>
    <p:sldId id="533" r:id="rId88"/>
    <p:sldId id="539" r:id="rId89"/>
    <p:sldId id="534" r:id="rId90"/>
    <p:sldId id="535" r:id="rId91"/>
    <p:sldId id="536" r:id="rId92"/>
    <p:sldId id="537" r:id="rId93"/>
    <p:sldId id="538" r:id="rId94"/>
    <p:sldId id="523" r:id="rId95"/>
    <p:sldId id="524" r:id="rId96"/>
    <p:sldId id="525" r:id="rId97"/>
    <p:sldId id="446" r:id="rId98"/>
    <p:sldId id="530" r:id="rId9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1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15F9"/>
    <a:srgbClr val="53682A"/>
    <a:srgbClr val="6E8937"/>
    <a:srgbClr val="4C46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76" d="100"/>
          <a:sy n="76" d="100"/>
        </p:scale>
        <p:origin x="36" y="36"/>
      </p:cViewPr>
      <p:guideLst>
        <p:guide orient="horz" pos="261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image" Target="../media/image3.w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image" Target="../media/image46.emf"/><Relationship Id="rId4" Type="http://schemas.openxmlformats.org/officeDocument/2006/relationships/image" Target="../media/image49.e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image" Target="../media/image50.emf"/><Relationship Id="rId4" Type="http://schemas.openxmlformats.org/officeDocument/2006/relationships/image" Target="../media/image53.emf"/></Relationships>
</file>

<file path=ppt/drawings/_rels/vmlDrawing15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drawings/_rels/vmlDrawing16.v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image" Target="../media/image55.emf"/><Relationship Id="rId1" Type="http://schemas.openxmlformats.org/officeDocument/2006/relationships/image" Target="../media/image54.emf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emf"/><Relationship Id="rId1" Type="http://schemas.openxmlformats.org/officeDocument/2006/relationships/image" Target="../media/image64.emf"/><Relationship Id="rId5" Type="http://schemas.openxmlformats.org/officeDocument/2006/relationships/image" Target="../media/image68.emf"/><Relationship Id="rId4" Type="http://schemas.openxmlformats.org/officeDocument/2006/relationships/image" Target="../media/image67.e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image" Target="../media/image6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wmf"/><Relationship Id="rId1" Type="http://schemas.openxmlformats.org/officeDocument/2006/relationships/image" Target="../media/image8.wmf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e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4" Type="http://schemas.openxmlformats.org/officeDocument/2006/relationships/image" Target="../media/image80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image" Target="../media/image81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drawings/_rels/vmlDrawing2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image" Target="../media/image81.emf"/><Relationship Id="rId5" Type="http://schemas.openxmlformats.org/officeDocument/2006/relationships/image" Target="../media/image85.emf"/><Relationship Id="rId4" Type="http://schemas.openxmlformats.org/officeDocument/2006/relationships/image" Target="../media/image84.e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image" Target="../media/image81.emf"/><Relationship Id="rId4" Type="http://schemas.openxmlformats.org/officeDocument/2006/relationships/image" Target="../media/image84.e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image" Target="../media/image81.emf"/><Relationship Id="rId4" Type="http://schemas.openxmlformats.org/officeDocument/2006/relationships/image" Target="../media/image84.emf"/></Relationships>
</file>

<file path=ppt/drawings/_rels/vmlDrawing26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image" Target="../media/image81.emf"/><Relationship Id="rId4" Type="http://schemas.openxmlformats.org/officeDocument/2006/relationships/image" Target="../media/image84.e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4" Type="http://schemas.openxmlformats.org/officeDocument/2006/relationships/image" Target="../media/image115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wmf"/><Relationship Id="rId2" Type="http://schemas.openxmlformats.org/officeDocument/2006/relationships/image" Target="../media/image113.wmf"/><Relationship Id="rId1" Type="http://schemas.openxmlformats.org/officeDocument/2006/relationships/image" Target="../media/image112.wmf"/><Relationship Id="rId4" Type="http://schemas.openxmlformats.org/officeDocument/2006/relationships/image" Target="../media/image115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emf"/><Relationship Id="rId4" Type="http://schemas.openxmlformats.org/officeDocument/2006/relationships/image" Target="../media/image12.emf"/></Relationships>
</file>

<file path=ppt/drawings/_rels/vmlDrawing3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wmf"/><Relationship Id="rId1" Type="http://schemas.openxmlformats.org/officeDocument/2006/relationships/image" Target="../media/image116.wmf"/></Relationships>
</file>

<file path=ppt/drawings/_rels/vmlDrawing3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3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3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3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wmf"/><Relationship Id="rId1" Type="http://schemas.openxmlformats.org/officeDocument/2006/relationships/image" Target="../media/image12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6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15.emf"/><Relationship Id="rId7" Type="http://schemas.openxmlformats.org/officeDocument/2006/relationships/image" Target="../media/image19.emf"/><Relationship Id="rId2" Type="http://schemas.openxmlformats.org/officeDocument/2006/relationships/image" Target="../media/image14.wmf"/><Relationship Id="rId1" Type="http://schemas.openxmlformats.org/officeDocument/2006/relationships/image" Target="../media/image13.emf"/><Relationship Id="rId6" Type="http://schemas.openxmlformats.org/officeDocument/2006/relationships/image" Target="../media/image18.emf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wmf"/><Relationship Id="rId1" Type="http://schemas.openxmlformats.org/officeDocument/2006/relationships/image" Target="../media/image2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image" Target="../media/image28.wmf"/><Relationship Id="rId1" Type="http://schemas.openxmlformats.org/officeDocument/2006/relationships/image" Target="../media/image25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52A48-9293-4584-B40F-F6D0165F412F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AAB960-EDA2-4F82-BA96-284BF7EE15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092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89">
              <a:defRPr sz="2200">
                <a:solidFill>
                  <a:schemeClr val="tx1"/>
                </a:solidFill>
                <a:latin typeface="Times" charset="0"/>
              </a:defRPr>
            </a:lvl1pPr>
            <a:lvl2pPr marL="685817" indent="-263776" defTabSz="915889">
              <a:defRPr sz="2200">
                <a:solidFill>
                  <a:schemeClr val="tx1"/>
                </a:solidFill>
                <a:latin typeface="Times" charset="0"/>
              </a:defRPr>
            </a:lvl2pPr>
            <a:lvl3pPr marL="1055103" indent="-211021" defTabSz="915889">
              <a:defRPr sz="2200">
                <a:solidFill>
                  <a:schemeClr val="tx1"/>
                </a:solidFill>
                <a:latin typeface="Times" charset="0"/>
              </a:defRPr>
            </a:lvl3pPr>
            <a:lvl4pPr marL="1477145" indent="-211021" defTabSz="915889">
              <a:defRPr sz="2200">
                <a:solidFill>
                  <a:schemeClr val="tx1"/>
                </a:solidFill>
                <a:latin typeface="Times" charset="0"/>
              </a:defRPr>
            </a:lvl4pPr>
            <a:lvl5pPr marL="1899186" indent="-211021" defTabSz="915889">
              <a:defRPr sz="2200">
                <a:solidFill>
                  <a:schemeClr val="tx1"/>
                </a:solidFill>
                <a:latin typeface="Times" charset="0"/>
              </a:defRPr>
            </a:lvl5pPr>
            <a:lvl6pPr marL="2321227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6pPr>
            <a:lvl7pPr marL="2743269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7pPr>
            <a:lvl8pPr marL="3165310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8pPr>
            <a:lvl9pPr marL="3587351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FFDE340-B674-4FD9-9A9A-691A26AD2A19}" type="slidenum">
              <a:rPr lang="es-ES_tradnl" altLang="en-US" sz="1100"/>
              <a:pPr/>
              <a:t>1</a:t>
            </a:fld>
            <a:endParaRPr lang="es-ES_tradnl" altLang="en-US" sz="11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235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651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093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498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39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7429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724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536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798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934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496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02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923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2921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686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89">
              <a:defRPr sz="2200">
                <a:solidFill>
                  <a:schemeClr val="tx1"/>
                </a:solidFill>
                <a:latin typeface="Times" charset="0"/>
              </a:defRPr>
            </a:lvl1pPr>
            <a:lvl2pPr marL="685817" indent="-263776" defTabSz="915889">
              <a:defRPr sz="2200">
                <a:solidFill>
                  <a:schemeClr val="tx1"/>
                </a:solidFill>
                <a:latin typeface="Times" charset="0"/>
              </a:defRPr>
            </a:lvl2pPr>
            <a:lvl3pPr marL="1055103" indent="-211021" defTabSz="915889">
              <a:defRPr sz="2200">
                <a:solidFill>
                  <a:schemeClr val="tx1"/>
                </a:solidFill>
                <a:latin typeface="Times" charset="0"/>
              </a:defRPr>
            </a:lvl3pPr>
            <a:lvl4pPr marL="1477145" indent="-211021" defTabSz="915889">
              <a:defRPr sz="2200">
                <a:solidFill>
                  <a:schemeClr val="tx1"/>
                </a:solidFill>
                <a:latin typeface="Times" charset="0"/>
              </a:defRPr>
            </a:lvl4pPr>
            <a:lvl5pPr marL="1899186" indent="-211021" defTabSz="915889">
              <a:defRPr sz="2200">
                <a:solidFill>
                  <a:schemeClr val="tx1"/>
                </a:solidFill>
                <a:latin typeface="Times" charset="0"/>
              </a:defRPr>
            </a:lvl5pPr>
            <a:lvl6pPr marL="2321227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6pPr>
            <a:lvl7pPr marL="2743269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7pPr>
            <a:lvl8pPr marL="3165310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8pPr>
            <a:lvl9pPr marL="3587351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E0B81E7B-A5F6-4191-BBDA-A0A62621CD01}" type="slidenum">
              <a:rPr lang="en-GB" altLang="en-US" sz="1100"/>
              <a:pPr/>
              <a:t>27</a:t>
            </a:fld>
            <a:endParaRPr lang="en-GB" altLang="en-US" sz="11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8" y="4344357"/>
            <a:ext cx="5033085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24250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367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8268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195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8776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320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92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3115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1436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343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5672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850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378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8856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6270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0527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0681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3216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177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76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12792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817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2093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2906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31975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0955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986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3320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6478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2827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63805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08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954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28434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13708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8706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31141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72567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85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918545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6178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2868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10475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15530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6742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9325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1765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50976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07969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039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9236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7204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89">
              <a:defRPr sz="2200">
                <a:solidFill>
                  <a:schemeClr val="tx1"/>
                </a:solidFill>
                <a:latin typeface="Times" charset="0"/>
              </a:defRPr>
            </a:lvl1pPr>
            <a:lvl2pPr marL="685817" indent="-263776" defTabSz="915889">
              <a:defRPr sz="2200">
                <a:solidFill>
                  <a:schemeClr val="tx1"/>
                </a:solidFill>
                <a:latin typeface="Times" charset="0"/>
              </a:defRPr>
            </a:lvl2pPr>
            <a:lvl3pPr marL="1055103" indent="-211021" defTabSz="915889">
              <a:defRPr sz="2200">
                <a:solidFill>
                  <a:schemeClr val="tx1"/>
                </a:solidFill>
                <a:latin typeface="Times" charset="0"/>
              </a:defRPr>
            </a:lvl3pPr>
            <a:lvl4pPr marL="1477145" indent="-211021" defTabSz="915889">
              <a:defRPr sz="2200">
                <a:solidFill>
                  <a:schemeClr val="tx1"/>
                </a:solidFill>
                <a:latin typeface="Times" charset="0"/>
              </a:defRPr>
            </a:lvl4pPr>
            <a:lvl5pPr marL="1899186" indent="-211021" defTabSz="915889">
              <a:defRPr sz="2200">
                <a:solidFill>
                  <a:schemeClr val="tx1"/>
                </a:solidFill>
                <a:latin typeface="Times" charset="0"/>
              </a:defRPr>
            </a:lvl5pPr>
            <a:lvl6pPr marL="2321227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6pPr>
            <a:lvl7pPr marL="2743269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7pPr>
            <a:lvl8pPr marL="3165310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8pPr>
            <a:lvl9pPr marL="3587351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E0B81E7B-A5F6-4191-BBDA-A0A62621CD01}" type="slidenum">
              <a:rPr lang="en-GB" altLang="en-US" sz="1100"/>
              <a:pPr/>
              <a:t>77</a:t>
            </a:fld>
            <a:endParaRPr lang="en-GB" altLang="en-US" sz="110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2000" cy="3429000"/>
          </a:xfrm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458" y="4344357"/>
            <a:ext cx="5033085" cy="411316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_tradnl" alt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884390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8361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35367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1496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5208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889">
              <a:defRPr sz="2200">
                <a:solidFill>
                  <a:schemeClr val="tx1"/>
                </a:solidFill>
                <a:latin typeface="Times" charset="0"/>
              </a:defRPr>
            </a:lvl1pPr>
            <a:lvl2pPr marL="685817" indent="-263776" defTabSz="915889">
              <a:defRPr sz="2200">
                <a:solidFill>
                  <a:schemeClr val="tx1"/>
                </a:solidFill>
                <a:latin typeface="Times" charset="0"/>
              </a:defRPr>
            </a:lvl2pPr>
            <a:lvl3pPr marL="1055103" indent="-211021" defTabSz="915889">
              <a:defRPr sz="2200">
                <a:solidFill>
                  <a:schemeClr val="tx1"/>
                </a:solidFill>
                <a:latin typeface="Times" charset="0"/>
              </a:defRPr>
            </a:lvl3pPr>
            <a:lvl4pPr marL="1477145" indent="-211021" defTabSz="915889">
              <a:defRPr sz="2200">
                <a:solidFill>
                  <a:schemeClr val="tx1"/>
                </a:solidFill>
                <a:latin typeface="Times" charset="0"/>
              </a:defRPr>
            </a:lvl4pPr>
            <a:lvl5pPr marL="1899186" indent="-211021" defTabSz="915889">
              <a:defRPr sz="2200">
                <a:solidFill>
                  <a:schemeClr val="tx1"/>
                </a:solidFill>
                <a:latin typeface="Times" charset="0"/>
              </a:defRPr>
            </a:lvl5pPr>
            <a:lvl6pPr marL="2321227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6pPr>
            <a:lvl7pPr marL="2743269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7pPr>
            <a:lvl8pPr marL="3165310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8pPr>
            <a:lvl9pPr marL="3587351" indent="-211021" defTabSz="915889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3FFDE340-B674-4FD9-9A9A-691A26AD2A19}" type="slidenum">
              <a:rPr lang="es-ES_tradnl" altLang="en-US" sz="1100"/>
              <a:pPr/>
              <a:t>82</a:t>
            </a:fld>
            <a:endParaRPr lang="es-ES_tradnl" altLang="en-US" sz="11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 altLang="en-US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10166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624984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39919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619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21726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92596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103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AAB960-EDA2-4F82-BA96-284BF7EE159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47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987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2404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52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6425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887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256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3030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29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38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3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959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951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46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51AAD9-DFF8-41A5-BD0B-BE4502DF6AC5}" type="datetimeFigureOut">
              <a:rPr lang="en-US" smtClean="0"/>
              <a:t>8/20/2018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0A872E-9ED1-4850-B419-86DE1B392F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32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25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25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6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25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0.wmf"/><Relationship Id="rId4" Type="http://schemas.openxmlformats.org/officeDocument/2006/relationships/oleObject" Target="../embeddings/oleObject37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3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39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11" Type="http://schemas.openxmlformats.org/officeDocument/2006/relationships/image" Target="../media/image42.jp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g"/><Relationship Id="rId1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49.emf"/><Relationship Id="rId5" Type="http://schemas.openxmlformats.org/officeDocument/2006/relationships/image" Target="../media/image46.e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4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5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5.bin"/><Relationship Id="rId11" Type="http://schemas.openxmlformats.org/officeDocument/2006/relationships/image" Target="../media/image53.emf"/><Relationship Id="rId5" Type="http://schemas.openxmlformats.org/officeDocument/2006/relationships/image" Target="../media/image50.emf"/><Relationship Id="rId10" Type="http://schemas.openxmlformats.org/officeDocument/2006/relationships/oleObject" Target="../embeddings/oleObject47.bin"/><Relationship Id="rId4" Type="http://schemas.openxmlformats.org/officeDocument/2006/relationships/oleObject" Target="../embeddings/oleObject44.bin"/><Relationship Id="rId9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13" Type="http://schemas.openxmlformats.org/officeDocument/2006/relationships/image" Target="../media/image58.emf"/><Relationship Id="rId18" Type="http://schemas.openxmlformats.org/officeDocument/2006/relationships/oleObject" Target="../embeddings/oleObject55.bin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5.emf"/><Relationship Id="rId12" Type="http://schemas.openxmlformats.org/officeDocument/2006/relationships/oleObject" Target="../embeddings/oleObject52.bin"/><Relationship Id="rId17" Type="http://schemas.openxmlformats.org/officeDocument/2006/relationships/image" Target="../media/image60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54.bin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49.bin"/><Relationship Id="rId11" Type="http://schemas.openxmlformats.org/officeDocument/2006/relationships/image" Target="../media/image57.emf"/><Relationship Id="rId5" Type="http://schemas.openxmlformats.org/officeDocument/2006/relationships/image" Target="../media/image54.emf"/><Relationship Id="rId15" Type="http://schemas.openxmlformats.org/officeDocument/2006/relationships/image" Target="../media/image59.emf"/><Relationship Id="rId10" Type="http://schemas.openxmlformats.org/officeDocument/2006/relationships/oleObject" Target="../embeddings/oleObject51.bin"/><Relationship Id="rId19" Type="http://schemas.openxmlformats.org/officeDocument/2006/relationships/image" Target="../media/image61.emf"/><Relationship Id="rId4" Type="http://schemas.openxmlformats.org/officeDocument/2006/relationships/oleObject" Target="../embeddings/oleObject48.bin"/><Relationship Id="rId9" Type="http://schemas.openxmlformats.org/officeDocument/2006/relationships/image" Target="../media/image56.emf"/><Relationship Id="rId14" Type="http://schemas.openxmlformats.org/officeDocument/2006/relationships/oleObject" Target="../embeddings/oleObject53.bin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8.bin"/><Relationship Id="rId13" Type="http://schemas.openxmlformats.org/officeDocument/2006/relationships/image" Target="../media/image58.emf"/><Relationship Id="rId18" Type="http://schemas.openxmlformats.org/officeDocument/2006/relationships/oleObject" Target="../embeddings/oleObject63.bin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5.emf"/><Relationship Id="rId12" Type="http://schemas.openxmlformats.org/officeDocument/2006/relationships/oleObject" Target="../embeddings/oleObject60.bin"/><Relationship Id="rId17" Type="http://schemas.openxmlformats.org/officeDocument/2006/relationships/image" Target="../media/image60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62.bin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57.bin"/><Relationship Id="rId11" Type="http://schemas.openxmlformats.org/officeDocument/2006/relationships/image" Target="../media/image57.emf"/><Relationship Id="rId5" Type="http://schemas.openxmlformats.org/officeDocument/2006/relationships/image" Target="../media/image54.emf"/><Relationship Id="rId15" Type="http://schemas.openxmlformats.org/officeDocument/2006/relationships/image" Target="../media/image59.emf"/><Relationship Id="rId10" Type="http://schemas.openxmlformats.org/officeDocument/2006/relationships/oleObject" Target="../embeddings/oleObject59.bin"/><Relationship Id="rId19" Type="http://schemas.openxmlformats.org/officeDocument/2006/relationships/image" Target="../media/image61.emf"/><Relationship Id="rId4" Type="http://schemas.openxmlformats.org/officeDocument/2006/relationships/oleObject" Target="../embeddings/oleObject56.bin"/><Relationship Id="rId9" Type="http://schemas.openxmlformats.org/officeDocument/2006/relationships/image" Target="../media/image56.emf"/><Relationship Id="rId14" Type="http://schemas.openxmlformats.org/officeDocument/2006/relationships/oleObject" Target="../embeddings/oleObject61.bin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6.bin"/><Relationship Id="rId13" Type="http://schemas.openxmlformats.org/officeDocument/2006/relationships/image" Target="../media/image68.emf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5.emf"/><Relationship Id="rId12" Type="http://schemas.openxmlformats.org/officeDocument/2006/relationships/oleObject" Target="../embeddings/oleObject6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65.bin"/><Relationship Id="rId11" Type="http://schemas.openxmlformats.org/officeDocument/2006/relationships/image" Target="../media/image67.emf"/><Relationship Id="rId5" Type="http://schemas.openxmlformats.org/officeDocument/2006/relationships/image" Target="../media/image64.emf"/><Relationship Id="rId10" Type="http://schemas.openxmlformats.org/officeDocument/2006/relationships/oleObject" Target="../embeddings/oleObject67.bin"/><Relationship Id="rId4" Type="http://schemas.openxmlformats.org/officeDocument/2006/relationships/oleObject" Target="../embeddings/oleObject64.bin"/><Relationship Id="rId9" Type="http://schemas.openxmlformats.org/officeDocument/2006/relationships/image" Target="../media/image66.w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1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70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oleObject" Target="../embeddings/oleObject70.bin"/><Relationship Id="rId5" Type="http://schemas.openxmlformats.org/officeDocument/2006/relationships/image" Target="../media/image69.wmf"/><Relationship Id="rId4" Type="http://schemas.openxmlformats.org/officeDocument/2006/relationships/oleObject" Target="../embeddings/oleObject69.bin"/><Relationship Id="rId9" Type="http://schemas.openxmlformats.org/officeDocument/2006/relationships/image" Target="../media/image7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73.emf"/><Relationship Id="rId4" Type="http://schemas.openxmlformats.org/officeDocument/2006/relationships/oleObject" Target="../embeddings/oleObject72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74.bin"/><Relationship Id="rId5" Type="http://schemas.openxmlformats.org/officeDocument/2006/relationships/image" Target="../media/image74.emf"/><Relationship Id="rId4" Type="http://schemas.openxmlformats.org/officeDocument/2006/relationships/oleObject" Target="../embeddings/oleObject73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7.emf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.emf"/><Relationship Id="rId12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6.emf"/><Relationship Id="rId5" Type="http://schemas.openxmlformats.org/officeDocument/2006/relationships/image" Target="../media/image3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7.bin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78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76.bin"/><Relationship Id="rId11" Type="http://schemas.openxmlformats.org/officeDocument/2006/relationships/image" Target="../media/image80.wmf"/><Relationship Id="rId5" Type="http://schemas.openxmlformats.org/officeDocument/2006/relationships/image" Target="../media/image77.wmf"/><Relationship Id="rId10" Type="http://schemas.openxmlformats.org/officeDocument/2006/relationships/oleObject" Target="../embeddings/oleObject78.bin"/><Relationship Id="rId4" Type="http://schemas.openxmlformats.org/officeDocument/2006/relationships/oleObject" Target="../embeddings/oleObject75.bin"/><Relationship Id="rId9" Type="http://schemas.openxmlformats.org/officeDocument/2006/relationships/image" Target="../media/image79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image" Target="../media/image85.emf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82.emf"/><Relationship Id="rId12" Type="http://schemas.openxmlformats.org/officeDocument/2006/relationships/oleObject" Target="../embeddings/oleObject8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80.bin"/><Relationship Id="rId11" Type="http://schemas.openxmlformats.org/officeDocument/2006/relationships/image" Target="../media/image84.emf"/><Relationship Id="rId5" Type="http://schemas.openxmlformats.org/officeDocument/2006/relationships/image" Target="../media/image81.emf"/><Relationship Id="rId10" Type="http://schemas.openxmlformats.org/officeDocument/2006/relationships/oleObject" Target="../embeddings/oleObject82.bin"/><Relationship Id="rId4" Type="http://schemas.openxmlformats.org/officeDocument/2006/relationships/oleObject" Target="../embeddings/oleObject79.bin"/><Relationship Id="rId9" Type="http://schemas.openxmlformats.org/officeDocument/2006/relationships/image" Target="../media/image83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6.bin"/><Relationship Id="rId13" Type="http://schemas.openxmlformats.org/officeDocument/2006/relationships/image" Target="../media/image85.emf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82.emf"/><Relationship Id="rId12" Type="http://schemas.openxmlformats.org/officeDocument/2006/relationships/oleObject" Target="../embeddings/oleObject8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6" Type="http://schemas.openxmlformats.org/officeDocument/2006/relationships/oleObject" Target="../embeddings/oleObject85.bin"/><Relationship Id="rId11" Type="http://schemas.openxmlformats.org/officeDocument/2006/relationships/image" Target="../media/image84.emf"/><Relationship Id="rId5" Type="http://schemas.openxmlformats.org/officeDocument/2006/relationships/image" Target="../media/image81.emf"/><Relationship Id="rId10" Type="http://schemas.openxmlformats.org/officeDocument/2006/relationships/oleObject" Target="../embeddings/oleObject87.bin"/><Relationship Id="rId4" Type="http://schemas.openxmlformats.org/officeDocument/2006/relationships/oleObject" Target="../embeddings/oleObject84.bin"/><Relationship Id="rId9" Type="http://schemas.openxmlformats.org/officeDocument/2006/relationships/image" Target="../media/image83.emf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6.emf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.wmf"/><Relationship Id="rId12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5.emf"/><Relationship Id="rId5" Type="http://schemas.openxmlformats.org/officeDocument/2006/relationships/image" Target="../media/image8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4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2.emf"/><Relationship Id="rId5" Type="http://schemas.openxmlformats.org/officeDocument/2006/relationships/image" Target="../media/image9.e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1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13" Type="http://schemas.openxmlformats.org/officeDocument/2006/relationships/image" Target="../media/image17.emf"/><Relationship Id="rId18" Type="http://schemas.openxmlformats.org/officeDocument/2006/relationships/oleObject" Target="../embeddings/oleObject22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wmf"/><Relationship Id="rId12" Type="http://schemas.openxmlformats.org/officeDocument/2006/relationships/oleObject" Target="../embeddings/oleObject19.bin"/><Relationship Id="rId17" Type="http://schemas.openxmlformats.org/officeDocument/2006/relationships/image" Target="../media/image19.e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1.bin"/><Relationship Id="rId20" Type="http://schemas.openxmlformats.org/officeDocument/2006/relationships/image" Target="../media/image21.jpg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16.emf"/><Relationship Id="rId5" Type="http://schemas.openxmlformats.org/officeDocument/2006/relationships/image" Target="../media/image13.emf"/><Relationship Id="rId15" Type="http://schemas.openxmlformats.org/officeDocument/2006/relationships/image" Target="../media/image18.emf"/><Relationship Id="rId10" Type="http://schemas.openxmlformats.org/officeDocument/2006/relationships/oleObject" Target="../embeddings/oleObject18.bin"/><Relationship Id="rId19" Type="http://schemas.openxmlformats.org/officeDocument/2006/relationships/image" Target="../media/image20.e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5.emf"/><Relationship Id="rId14" Type="http://schemas.openxmlformats.org/officeDocument/2006/relationships/oleObject" Target="../embeddings/oleObject20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1.bin"/><Relationship Id="rId3" Type="http://schemas.openxmlformats.org/officeDocument/2006/relationships/notesSlide" Target="../notesSlides/notesSlide68.xml"/><Relationship Id="rId7" Type="http://schemas.openxmlformats.org/officeDocument/2006/relationships/image" Target="../media/image8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90.bin"/><Relationship Id="rId11" Type="http://schemas.openxmlformats.org/officeDocument/2006/relationships/image" Target="../media/image84.emf"/><Relationship Id="rId5" Type="http://schemas.openxmlformats.org/officeDocument/2006/relationships/image" Target="../media/image81.emf"/><Relationship Id="rId10" Type="http://schemas.openxmlformats.org/officeDocument/2006/relationships/oleObject" Target="../embeddings/oleObject92.bin"/><Relationship Id="rId4" Type="http://schemas.openxmlformats.org/officeDocument/2006/relationships/oleObject" Target="../embeddings/oleObject89.bin"/><Relationship Id="rId9" Type="http://schemas.openxmlformats.org/officeDocument/2006/relationships/image" Target="../media/image83.emf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5.bin"/><Relationship Id="rId3" Type="http://schemas.openxmlformats.org/officeDocument/2006/relationships/notesSlide" Target="../notesSlides/notesSlide69.xml"/><Relationship Id="rId7" Type="http://schemas.openxmlformats.org/officeDocument/2006/relationships/image" Target="../media/image8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oleObject" Target="../embeddings/oleObject94.bin"/><Relationship Id="rId11" Type="http://schemas.openxmlformats.org/officeDocument/2006/relationships/image" Target="../media/image84.emf"/><Relationship Id="rId5" Type="http://schemas.openxmlformats.org/officeDocument/2006/relationships/image" Target="../media/image81.emf"/><Relationship Id="rId10" Type="http://schemas.openxmlformats.org/officeDocument/2006/relationships/oleObject" Target="../embeddings/oleObject96.bin"/><Relationship Id="rId4" Type="http://schemas.openxmlformats.org/officeDocument/2006/relationships/oleObject" Target="../embeddings/oleObject93.bin"/><Relationship Id="rId9" Type="http://schemas.openxmlformats.org/officeDocument/2006/relationships/image" Target="../media/image83.e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9.bin"/><Relationship Id="rId3" Type="http://schemas.openxmlformats.org/officeDocument/2006/relationships/notesSlide" Target="../notesSlides/notesSlide70.xml"/><Relationship Id="rId7" Type="http://schemas.openxmlformats.org/officeDocument/2006/relationships/image" Target="../media/image8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oleObject" Target="../embeddings/oleObject98.bin"/><Relationship Id="rId11" Type="http://schemas.openxmlformats.org/officeDocument/2006/relationships/image" Target="../media/image84.emf"/><Relationship Id="rId5" Type="http://schemas.openxmlformats.org/officeDocument/2006/relationships/image" Target="../media/image81.emf"/><Relationship Id="rId10" Type="http://schemas.openxmlformats.org/officeDocument/2006/relationships/oleObject" Target="../embeddings/oleObject100.bin"/><Relationship Id="rId4" Type="http://schemas.openxmlformats.org/officeDocument/2006/relationships/oleObject" Target="../embeddings/oleObject97.bin"/><Relationship Id="rId9" Type="http://schemas.openxmlformats.org/officeDocument/2006/relationships/image" Target="../media/image83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490.png"/><Relationship Id="rId4" Type="http://schemas.openxmlformats.org/officeDocument/2006/relationships/image" Target="../media/image1790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oleObject" Target="../embeddings/oleObject101.bin"/><Relationship Id="rId7" Type="http://schemas.openxmlformats.org/officeDocument/2006/relationships/oleObject" Target="../embeddings/oleObject10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102.bin"/><Relationship Id="rId10" Type="http://schemas.openxmlformats.org/officeDocument/2006/relationships/image" Target="../media/image115.wmf"/><Relationship Id="rId4" Type="http://schemas.openxmlformats.org/officeDocument/2006/relationships/image" Target="../media/image112.wmf"/><Relationship Id="rId9" Type="http://schemas.openxmlformats.org/officeDocument/2006/relationships/oleObject" Target="../embeddings/oleObject104.bin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wmf"/><Relationship Id="rId3" Type="http://schemas.openxmlformats.org/officeDocument/2006/relationships/oleObject" Target="../embeddings/oleObject105.bin"/><Relationship Id="rId7" Type="http://schemas.openxmlformats.org/officeDocument/2006/relationships/oleObject" Target="../embeddings/oleObject10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13.wmf"/><Relationship Id="rId5" Type="http://schemas.openxmlformats.org/officeDocument/2006/relationships/oleObject" Target="../embeddings/oleObject106.bin"/><Relationship Id="rId10" Type="http://schemas.openxmlformats.org/officeDocument/2006/relationships/image" Target="../media/image115.wmf"/><Relationship Id="rId4" Type="http://schemas.openxmlformats.org/officeDocument/2006/relationships/image" Target="../media/image112.wmf"/><Relationship Id="rId9" Type="http://schemas.openxmlformats.org/officeDocument/2006/relationships/oleObject" Target="../embeddings/oleObject108.bin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oleObject" Target="../embeddings/oleObject109.bin"/><Relationship Id="rId7" Type="http://schemas.openxmlformats.org/officeDocument/2006/relationships/oleObject" Target="../embeddings/oleObject1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28.wmf"/><Relationship Id="rId5" Type="http://schemas.openxmlformats.org/officeDocument/2006/relationships/oleObject" Target="../embeddings/oleObject110.bin"/><Relationship Id="rId4" Type="http://schemas.openxmlformats.org/officeDocument/2006/relationships/image" Target="../media/image25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24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23.bin"/><Relationship Id="rId9" Type="http://schemas.openxmlformats.org/officeDocument/2006/relationships/image" Target="../media/image24.wmf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113.bin"/><Relationship Id="rId4" Type="http://schemas.openxmlformats.org/officeDocument/2006/relationships/image" Target="../media/image116.wm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oleObject" Target="../embeddings/oleObject115.bin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114.bin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2.vml"/><Relationship Id="rId6" Type="http://schemas.openxmlformats.org/officeDocument/2006/relationships/oleObject" Target="../embeddings/oleObject117.bin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116.bin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0.bin"/><Relationship Id="rId3" Type="http://schemas.openxmlformats.org/officeDocument/2006/relationships/notesSlide" Target="../notesSlides/notesSlide79.xml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oleObject" Target="../embeddings/oleObject119.bin"/><Relationship Id="rId5" Type="http://schemas.openxmlformats.org/officeDocument/2006/relationships/image" Target="../media/image118.wmf"/><Relationship Id="rId4" Type="http://schemas.openxmlformats.org/officeDocument/2006/relationships/oleObject" Target="../embeddings/oleObject118.bin"/><Relationship Id="rId9" Type="http://schemas.openxmlformats.org/officeDocument/2006/relationships/image" Target="../media/image120.wmf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22.wmf"/><Relationship Id="rId5" Type="http://schemas.openxmlformats.org/officeDocument/2006/relationships/oleObject" Target="../embeddings/oleObject122.bin"/><Relationship Id="rId4" Type="http://schemas.openxmlformats.org/officeDocument/2006/relationships/image" Target="../media/image121.wmf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5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5" Type="http://schemas.openxmlformats.org/officeDocument/2006/relationships/image" Target="../media/image126.wmf"/><Relationship Id="rId4" Type="http://schemas.openxmlformats.org/officeDocument/2006/relationships/oleObject" Target="../embeddings/oleObject123.bin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331640" y="548680"/>
            <a:ext cx="6768752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de-DE" altLang="en-US" dirty="0"/>
          </a:p>
        </p:txBody>
      </p:sp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683568" y="620688"/>
            <a:ext cx="813690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ea typeface="ＭＳ Ｐゴシック" pitchFamily="34" charset="-128"/>
              </a:rPr>
              <a:t>Potential energy surfaces and Berry phases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ea typeface="ＭＳ Ｐゴシック" pitchFamily="34" charset="-128"/>
              </a:rPr>
              <a:t>beyond the Born-Oppenheimer approximation</a:t>
            </a:r>
          </a:p>
        </p:txBody>
      </p:sp>
    </p:spTree>
    <p:extLst>
      <p:ext uri="{BB962C8B-B14F-4D97-AF65-F5344CB8AC3E}">
        <p14:creationId xmlns:p14="http://schemas.microsoft.com/office/powerpoint/2010/main" val="85902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576076"/>
            <a:ext cx="4497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Plug Born-Huang expansion in </a:t>
            </a:r>
            <a:r>
              <a:rPr lang="de-DE" sz="2000" b="1" dirty="0" err="1" smtClean="0"/>
              <a:t>full</a:t>
            </a:r>
            <a:r>
              <a:rPr lang="de-DE" sz="2000" b="1" dirty="0" smtClean="0"/>
              <a:t> TDSE:</a:t>
            </a:r>
            <a:endParaRPr lang="de-DE" sz="2000" b="1" u="sng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83568" y="1412776"/>
          <a:ext cx="594995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28" name="Equation" r:id="rId3" imgW="2603160" imgH="279360" progId="Equation.DSMT4">
                  <p:embed/>
                </p:oleObj>
              </mc:Choice>
              <mc:Fallback>
                <p:oleObj name="Equation" r:id="rId3" imgW="2603160" imgH="27936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412776"/>
                        <a:ext cx="594995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581151" y="2348880"/>
          <a:ext cx="6383337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29" name="Equation" r:id="rId5" imgW="2793960" imgH="482400" progId="Equation.DSMT4">
                  <p:embed/>
                </p:oleObj>
              </mc:Choice>
              <mc:Fallback>
                <p:oleObj name="Equation" r:id="rId5" imgW="2793960" imgH="482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151" y="2348880"/>
                        <a:ext cx="6383337" cy="110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986088" y="4283680"/>
          <a:ext cx="534035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230" name="Equation" r:id="rId7" imgW="2336760" imgH="482400" progId="Equation.DSMT4">
                  <p:embed/>
                </p:oleObj>
              </mc:Choice>
              <mc:Fallback>
                <p:oleObj name="Equation" r:id="rId7" imgW="2336760" imgH="4824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6088" y="4283680"/>
                        <a:ext cx="534035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eft Brace 8"/>
          <p:cNvSpPr/>
          <p:nvPr/>
        </p:nvSpPr>
        <p:spPr>
          <a:xfrm rot="16200000">
            <a:off x="5904148" y="4463824"/>
            <a:ext cx="288032" cy="1944216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5193" y="5651956"/>
            <a:ext cx="77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NAC-2</a:t>
            </a:r>
            <a:endParaRPr lang="de-DE" dirty="0"/>
          </a:p>
        </p:txBody>
      </p:sp>
      <p:sp>
        <p:nvSpPr>
          <p:cNvPr id="11" name="Left Brace 10"/>
          <p:cNvSpPr/>
          <p:nvPr/>
        </p:nvSpPr>
        <p:spPr>
          <a:xfrm rot="16200000">
            <a:off x="5256076" y="2456893"/>
            <a:ext cx="288032" cy="1944216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7121" y="3645025"/>
            <a:ext cx="77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NAC-1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02300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576076"/>
            <a:ext cx="4497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Plug Born-Huang expansion in </a:t>
            </a:r>
            <a:r>
              <a:rPr lang="de-DE" sz="2000" b="1" dirty="0" err="1" smtClean="0"/>
              <a:t>full</a:t>
            </a:r>
            <a:r>
              <a:rPr lang="de-DE" sz="2000" b="1" dirty="0" smtClean="0"/>
              <a:t> TDSE:</a:t>
            </a:r>
            <a:endParaRPr lang="de-DE" sz="2000" b="1" u="sng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83568" y="1412776"/>
          <a:ext cx="594995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02" name="Equation" r:id="rId3" imgW="2603160" imgH="279360" progId="Equation.DSMT4">
                  <p:embed/>
                </p:oleObj>
              </mc:Choice>
              <mc:Fallback>
                <p:oleObj name="Equation" r:id="rId3" imgW="2603160" imgH="27936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412776"/>
                        <a:ext cx="594995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5"/>
          <p:cNvSpPr>
            <a:spLocks/>
          </p:cNvSpPr>
          <p:nvPr/>
        </p:nvSpPr>
        <p:spPr bwMode="auto">
          <a:xfrm>
            <a:off x="1913731" y="2609329"/>
            <a:ext cx="4962525" cy="1755775"/>
          </a:xfrm>
          <a:custGeom>
            <a:avLst/>
            <a:gdLst>
              <a:gd name="T0" fmla="*/ 0 w 1686"/>
              <a:gd name="T1" fmla="*/ 0 h 745"/>
              <a:gd name="T2" fmla="*/ 2147483647 w 1686"/>
              <a:gd name="T3" fmla="*/ 2147483647 h 745"/>
              <a:gd name="T4" fmla="*/ 2147483647 w 1686"/>
              <a:gd name="T5" fmla="*/ 2147483647 h 745"/>
              <a:gd name="T6" fmla="*/ 2147483647 w 1686"/>
              <a:gd name="T7" fmla="*/ 2147483647 h 745"/>
              <a:gd name="T8" fmla="*/ 2147483647 w 1686"/>
              <a:gd name="T9" fmla="*/ 2147483647 h 745"/>
              <a:gd name="T10" fmla="*/ 2147483647 w 1686"/>
              <a:gd name="T11" fmla="*/ 2147483647 h 745"/>
              <a:gd name="T12" fmla="*/ 2147483647 w 1686"/>
              <a:gd name="T13" fmla="*/ 2147483647 h 745"/>
              <a:gd name="T14" fmla="*/ 2147483647 w 1686"/>
              <a:gd name="T15" fmla="*/ 2147483647 h 745"/>
              <a:gd name="T16" fmla="*/ 2147483647 w 1686"/>
              <a:gd name="T17" fmla="*/ 2147483647 h 745"/>
              <a:gd name="T18" fmla="*/ 2147483647 w 1686"/>
              <a:gd name="T19" fmla="*/ 2147483647 h 745"/>
              <a:gd name="T20" fmla="*/ 2147483647 w 1686"/>
              <a:gd name="T21" fmla="*/ 2147483647 h 745"/>
              <a:gd name="T22" fmla="*/ 2147483647 w 1686"/>
              <a:gd name="T23" fmla="*/ 2147483647 h 745"/>
              <a:gd name="T24" fmla="*/ 2147483647 w 1686"/>
              <a:gd name="T25" fmla="*/ 2147483647 h 7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86"/>
              <a:gd name="T40" fmla="*/ 0 h 745"/>
              <a:gd name="T41" fmla="*/ 1686 w 1686"/>
              <a:gd name="T42" fmla="*/ 745 h 74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86" h="745">
                <a:moveTo>
                  <a:pt x="0" y="0"/>
                </a:moveTo>
                <a:cubicBezTo>
                  <a:pt x="11" y="167"/>
                  <a:pt x="22" y="334"/>
                  <a:pt x="30" y="432"/>
                </a:cubicBezTo>
                <a:cubicBezTo>
                  <a:pt x="38" y="530"/>
                  <a:pt x="37" y="542"/>
                  <a:pt x="48" y="588"/>
                </a:cubicBezTo>
                <a:cubicBezTo>
                  <a:pt x="59" y="634"/>
                  <a:pt x="60" y="683"/>
                  <a:pt x="96" y="708"/>
                </a:cubicBezTo>
                <a:cubicBezTo>
                  <a:pt x="132" y="733"/>
                  <a:pt x="203" y="745"/>
                  <a:pt x="264" y="738"/>
                </a:cubicBezTo>
                <a:cubicBezTo>
                  <a:pt x="325" y="731"/>
                  <a:pt x="407" y="689"/>
                  <a:pt x="462" y="666"/>
                </a:cubicBezTo>
                <a:cubicBezTo>
                  <a:pt x="517" y="643"/>
                  <a:pt x="550" y="624"/>
                  <a:pt x="594" y="600"/>
                </a:cubicBezTo>
                <a:cubicBezTo>
                  <a:pt x="638" y="576"/>
                  <a:pt x="679" y="546"/>
                  <a:pt x="726" y="522"/>
                </a:cubicBezTo>
                <a:cubicBezTo>
                  <a:pt x="773" y="498"/>
                  <a:pt x="822" y="477"/>
                  <a:pt x="876" y="456"/>
                </a:cubicBezTo>
                <a:cubicBezTo>
                  <a:pt x="930" y="435"/>
                  <a:pt x="985" y="415"/>
                  <a:pt x="1050" y="396"/>
                </a:cubicBezTo>
                <a:cubicBezTo>
                  <a:pt x="1115" y="377"/>
                  <a:pt x="1194" y="359"/>
                  <a:pt x="1266" y="342"/>
                </a:cubicBezTo>
                <a:cubicBezTo>
                  <a:pt x="1338" y="325"/>
                  <a:pt x="1412" y="308"/>
                  <a:pt x="1482" y="294"/>
                </a:cubicBezTo>
                <a:cubicBezTo>
                  <a:pt x="1552" y="280"/>
                  <a:pt x="1619" y="269"/>
                  <a:pt x="1686" y="258"/>
                </a:cubicBezTo>
              </a:path>
            </a:pathLst>
          </a:custGeom>
          <a:noFill/>
          <a:ln w="38100" cmpd="sng">
            <a:solidFill>
              <a:srgbClr val="3015F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0"/>
          <p:cNvSpPr>
            <a:spLocks/>
          </p:cNvSpPr>
          <p:nvPr/>
        </p:nvSpPr>
        <p:spPr bwMode="auto">
          <a:xfrm>
            <a:off x="1905347" y="2931269"/>
            <a:ext cx="485775" cy="608013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1"/>
          <p:cNvSpPr>
            <a:spLocks/>
          </p:cNvSpPr>
          <p:nvPr/>
        </p:nvSpPr>
        <p:spPr bwMode="auto">
          <a:xfrm>
            <a:off x="2524472" y="3169394"/>
            <a:ext cx="723900" cy="3698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12"/>
          <p:cNvSpPr>
            <a:spLocks/>
          </p:cNvSpPr>
          <p:nvPr/>
        </p:nvSpPr>
        <p:spPr bwMode="auto">
          <a:xfrm>
            <a:off x="4211960" y="3068960"/>
            <a:ext cx="361950" cy="4460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13"/>
          <p:cNvSpPr>
            <a:spLocks/>
          </p:cNvSpPr>
          <p:nvPr/>
        </p:nvSpPr>
        <p:spPr bwMode="auto">
          <a:xfrm>
            <a:off x="3302347" y="3175744"/>
            <a:ext cx="723900" cy="3698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16"/>
          <p:cNvSpPr>
            <a:spLocks/>
          </p:cNvSpPr>
          <p:nvPr/>
        </p:nvSpPr>
        <p:spPr bwMode="auto">
          <a:xfrm>
            <a:off x="3347864" y="3258294"/>
            <a:ext cx="571500" cy="284163"/>
          </a:xfrm>
          <a:custGeom>
            <a:avLst/>
            <a:gdLst>
              <a:gd name="T0" fmla="*/ 0 w 1008"/>
              <a:gd name="T1" fmla="*/ 0 h 383"/>
              <a:gd name="T2" fmla="*/ 0 w 1008"/>
              <a:gd name="T3" fmla="*/ 0 h 383"/>
              <a:gd name="T4" fmla="*/ 0 w 1008"/>
              <a:gd name="T5" fmla="*/ 0 h 383"/>
              <a:gd name="T6" fmla="*/ 0 w 1008"/>
              <a:gd name="T7" fmla="*/ 0 h 383"/>
              <a:gd name="T8" fmla="*/ 0 w 1008"/>
              <a:gd name="T9" fmla="*/ 0 h 383"/>
              <a:gd name="T10" fmla="*/ 0 w 1008"/>
              <a:gd name="T11" fmla="*/ 0 h 383"/>
              <a:gd name="T12" fmla="*/ 0 w 1008"/>
              <a:gd name="T13" fmla="*/ 0 h 383"/>
              <a:gd name="T14" fmla="*/ 0 w 1008"/>
              <a:gd name="T15" fmla="*/ 0 h 383"/>
              <a:gd name="T16" fmla="*/ 0 w 1008"/>
              <a:gd name="T17" fmla="*/ 0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21"/>
          <p:cNvSpPr>
            <a:spLocks/>
          </p:cNvSpPr>
          <p:nvPr/>
        </p:nvSpPr>
        <p:spPr bwMode="auto">
          <a:xfrm>
            <a:off x="2641873" y="3329946"/>
            <a:ext cx="561975" cy="207963"/>
          </a:xfrm>
          <a:custGeom>
            <a:avLst/>
            <a:gdLst>
              <a:gd name="T0" fmla="*/ 0 w 1008"/>
              <a:gd name="T1" fmla="*/ 0 h 383"/>
              <a:gd name="T2" fmla="*/ 0 w 1008"/>
              <a:gd name="T3" fmla="*/ 0 h 383"/>
              <a:gd name="T4" fmla="*/ 0 w 1008"/>
              <a:gd name="T5" fmla="*/ 0 h 383"/>
              <a:gd name="T6" fmla="*/ 0 w 1008"/>
              <a:gd name="T7" fmla="*/ 0 h 383"/>
              <a:gd name="T8" fmla="*/ 0 w 1008"/>
              <a:gd name="T9" fmla="*/ 0 h 383"/>
              <a:gd name="T10" fmla="*/ 0 w 1008"/>
              <a:gd name="T11" fmla="*/ 0 h 383"/>
              <a:gd name="T12" fmla="*/ 0 w 1008"/>
              <a:gd name="T13" fmla="*/ 0 h 383"/>
              <a:gd name="T14" fmla="*/ 0 w 1008"/>
              <a:gd name="T15" fmla="*/ 0 h 383"/>
              <a:gd name="T16" fmla="*/ 0 w 1008"/>
              <a:gd name="T17" fmla="*/ 0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25"/>
          <p:cNvSpPr>
            <a:spLocks/>
          </p:cNvSpPr>
          <p:nvPr/>
        </p:nvSpPr>
        <p:spPr bwMode="auto">
          <a:xfrm>
            <a:off x="1949797" y="3118594"/>
            <a:ext cx="390525" cy="398463"/>
          </a:xfrm>
          <a:custGeom>
            <a:avLst/>
            <a:gdLst>
              <a:gd name="T0" fmla="*/ 0 w 1008"/>
              <a:gd name="T1" fmla="*/ 1 h 383"/>
              <a:gd name="T2" fmla="*/ 0 w 1008"/>
              <a:gd name="T3" fmla="*/ 1 h 383"/>
              <a:gd name="T4" fmla="*/ 0 w 1008"/>
              <a:gd name="T5" fmla="*/ 1 h 383"/>
              <a:gd name="T6" fmla="*/ 0 w 1008"/>
              <a:gd name="T7" fmla="*/ 1 h 383"/>
              <a:gd name="T8" fmla="*/ 0 w 1008"/>
              <a:gd name="T9" fmla="*/ 1 h 383"/>
              <a:gd name="T10" fmla="*/ 0 w 1008"/>
              <a:gd name="T11" fmla="*/ 1 h 383"/>
              <a:gd name="T12" fmla="*/ 0 w 1008"/>
              <a:gd name="T13" fmla="*/ 1 h 383"/>
              <a:gd name="T14" fmla="*/ 0 w 1008"/>
              <a:gd name="T15" fmla="*/ 1 h 383"/>
              <a:gd name="T16" fmla="*/ 0 w 1008"/>
              <a:gd name="T17" fmla="*/ 1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3015F9"/>
              </a:solidFill>
            </a:endParaRPr>
          </a:p>
        </p:txBody>
      </p:sp>
      <p:graphicFrame>
        <p:nvGraphicFramePr>
          <p:cNvPr id="12" name="Object 8"/>
          <p:cNvGraphicFramePr>
            <a:graphicFrameLocks noChangeAspect="1"/>
          </p:cNvGraphicFramePr>
          <p:nvPr>
            <p:extLst/>
          </p:nvPr>
        </p:nvGraphicFramePr>
        <p:xfrm>
          <a:off x="7020272" y="2889250"/>
          <a:ext cx="1019175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203" name="Equation" r:id="rId5" imgW="482400" imgH="279360" progId="Equation.DSMT4">
                  <p:embed/>
                </p:oleObj>
              </mc:Choice>
              <mc:Fallback>
                <p:oleObj name="Equation" r:id="rId5" imgW="482400" imgH="279360" progId="Equation.DSMT4">
                  <p:embed/>
                  <p:pic>
                    <p:nvPicPr>
                      <p:cNvPr id="12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2889250"/>
                        <a:ext cx="1019175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0880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576076"/>
            <a:ext cx="4497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Plug Born-Huang expansion in </a:t>
            </a:r>
            <a:r>
              <a:rPr lang="de-DE" sz="2000" b="1" dirty="0" err="1" smtClean="0"/>
              <a:t>full</a:t>
            </a:r>
            <a:r>
              <a:rPr lang="de-DE" sz="2000" b="1" dirty="0" smtClean="0"/>
              <a:t> TDSE:</a:t>
            </a:r>
            <a:endParaRPr lang="de-DE" sz="2000" b="1" u="sng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83568" y="1412776"/>
          <a:ext cx="594995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5" name="Equation" r:id="rId3" imgW="2603160" imgH="279360" progId="Equation.DSMT4">
                  <p:embed/>
                </p:oleObj>
              </mc:Choice>
              <mc:Fallback>
                <p:oleObj name="Equation" r:id="rId3" imgW="26031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412776"/>
                        <a:ext cx="594995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5"/>
          <p:cNvSpPr>
            <a:spLocks/>
          </p:cNvSpPr>
          <p:nvPr/>
        </p:nvSpPr>
        <p:spPr bwMode="auto">
          <a:xfrm>
            <a:off x="1913731" y="2609329"/>
            <a:ext cx="4962525" cy="1755775"/>
          </a:xfrm>
          <a:custGeom>
            <a:avLst/>
            <a:gdLst>
              <a:gd name="T0" fmla="*/ 0 w 1686"/>
              <a:gd name="T1" fmla="*/ 0 h 745"/>
              <a:gd name="T2" fmla="*/ 2147483647 w 1686"/>
              <a:gd name="T3" fmla="*/ 2147483647 h 745"/>
              <a:gd name="T4" fmla="*/ 2147483647 w 1686"/>
              <a:gd name="T5" fmla="*/ 2147483647 h 745"/>
              <a:gd name="T6" fmla="*/ 2147483647 w 1686"/>
              <a:gd name="T7" fmla="*/ 2147483647 h 745"/>
              <a:gd name="T8" fmla="*/ 2147483647 w 1686"/>
              <a:gd name="T9" fmla="*/ 2147483647 h 745"/>
              <a:gd name="T10" fmla="*/ 2147483647 w 1686"/>
              <a:gd name="T11" fmla="*/ 2147483647 h 745"/>
              <a:gd name="T12" fmla="*/ 2147483647 w 1686"/>
              <a:gd name="T13" fmla="*/ 2147483647 h 745"/>
              <a:gd name="T14" fmla="*/ 2147483647 w 1686"/>
              <a:gd name="T15" fmla="*/ 2147483647 h 745"/>
              <a:gd name="T16" fmla="*/ 2147483647 w 1686"/>
              <a:gd name="T17" fmla="*/ 2147483647 h 745"/>
              <a:gd name="T18" fmla="*/ 2147483647 w 1686"/>
              <a:gd name="T19" fmla="*/ 2147483647 h 745"/>
              <a:gd name="T20" fmla="*/ 2147483647 w 1686"/>
              <a:gd name="T21" fmla="*/ 2147483647 h 745"/>
              <a:gd name="T22" fmla="*/ 2147483647 w 1686"/>
              <a:gd name="T23" fmla="*/ 2147483647 h 745"/>
              <a:gd name="T24" fmla="*/ 2147483647 w 1686"/>
              <a:gd name="T25" fmla="*/ 2147483647 h 7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86"/>
              <a:gd name="T40" fmla="*/ 0 h 745"/>
              <a:gd name="T41" fmla="*/ 1686 w 1686"/>
              <a:gd name="T42" fmla="*/ 745 h 74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86" h="745">
                <a:moveTo>
                  <a:pt x="0" y="0"/>
                </a:moveTo>
                <a:cubicBezTo>
                  <a:pt x="11" y="167"/>
                  <a:pt x="22" y="334"/>
                  <a:pt x="30" y="432"/>
                </a:cubicBezTo>
                <a:cubicBezTo>
                  <a:pt x="38" y="530"/>
                  <a:pt x="37" y="542"/>
                  <a:pt x="48" y="588"/>
                </a:cubicBezTo>
                <a:cubicBezTo>
                  <a:pt x="59" y="634"/>
                  <a:pt x="60" y="683"/>
                  <a:pt x="96" y="708"/>
                </a:cubicBezTo>
                <a:cubicBezTo>
                  <a:pt x="132" y="733"/>
                  <a:pt x="203" y="745"/>
                  <a:pt x="264" y="738"/>
                </a:cubicBezTo>
                <a:cubicBezTo>
                  <a:pt x="325" y="731"/>
                  <a:pt x="407" y="689"/>
                  <a:pt x="462" y="666"/>
                </a:cubicBezTo>
                <a:cubicBezTo>
                  <a:pt x="517" y="643"/>
                  <a:pt x="550" y="624"/>
                  <a:pt x="594" y="600"/>
                </a:cubicBezTo>
                <a:cubicBezTo>
                  <a:pt x="638" y="576"/>
                  <a:pt x="679" y="546"/>
                  <a:pt x="726" y="522"/>
                </a:cubicBezTo>
                <a:cubicBezTo>
                  <a:pt x="773" y="498"/>
                  <a:pt x="822" y="477"/>
                  <a:pt x="876" y="456"/>
                </a:cubicBezTo>
                <a:cubicBezTo>
                  <a:pt x="930" y="435"/>
                  <a:pt x="985" y="415"/>
                  <a:pt x="1050" y="396"/>
                </a:cubicBezTo>
                <a:cubicBezTo>
                  <a:pt x="1115" y="377"/>
                  <a:pt x="1194" y="359"/>
                  <a:pt x="1266" y="342"/>
                </a:cubicBezTo>
                <a:cubicBezTo>
                  <a:pt x="1338" y="325"/>
                  <a:pt x="1412" y="308"/>
                  <a:pt x="1482" y="294"/>
                </a:cubicBezTo>
                <a:cubicBezTo>
                  <a:pt x="1552" y="280"/>
                  <a:pt x="1619" y="269"/>
                  <a:pt x="1686" y="258"/>
                </a:cubicBezTo>
              </a:path>
            </a:pathLst>
          </a:custGeom>
          <a:noFill/>
          <a:ln w="38100" cmpd="sng">
            <a:solidFill>
              <a:srgbClr val="3015F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0"/>
          <p:cNvSpPr>
            <a:spLocks/>
          </p:cNvSpPr>
          <p:nvPr/>
        </p:nvSpPr>
        <p:spPr bwMode="auto">
          <a:xfrm>
            <a:off x="1905347" y="2931269"/>
            <a:ext cx="485775" cy="608013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1"/>
          <p:cNvSpPr>
            <a:spLocks/>
          </p:cNvSpPr>
          <p:nvPr/>
        </p:nvSpPr>
        <p:spPr bwMode="auto">
          <a:xfrm>
            <a:off x="2524472" y="3169394"/>
            <a:ext cx="723900" cy="3698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12"/>
          <p:cNvSpPr>
            <a:spLocks/>
          </p:cNvSpPr>
          <p:nvPr/>
        </p:nvSpPr>
        <p:spPr bwMode="auto">
          <a:xfrm>
            <a:off x="4211960" y="3068960"/>
            <a:ext cx="361950" cy="4460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13"/>
          <p:cNvSpPr>
            <a:spLocks/>
          </p:cNvSpPr>
          <p:nvPr/>
        </p:nvSpPr>
        <p:spPr bwMode="auto">
          <a:xfrm>
            <a:off x="3302347" y="3175744"/>
            <a:ext cx="723900" cy="3698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16"/>
          <p:cNvSpPr>
            <a:spLocks/>
          </p:cNvSpPr>
          <p:nvPr/>
        </p:nvSpPr>
        <p:spPr bwMode="auto">
          <a:xfrm>
            <a:off x="3347864" y="3258294"/>
            <a:ext cx="571500" cy="284163"/>
          </a:xfrm>
          <a:custGeom>
            <a:avLst/>
            <a:gdLst>
              <a:gd name="T0" fmla="*/ 0 w 1008"/>
              <a:gd name="T1" fmla="*/ 0 h 383"/>
              <a:gd name="T2" fmla="*/ 0 w 1008"/>
              <a:gd name="T3" fmla="*/ 0 h 383"/>
              <a:gd name="T4" fmla="*/ 0 w 1008"/>
              <a:gd name="T5" fmla="*/ 0 h 383"/>
              <a:gd name="T6" fmla="*/ 0 w 1008"/>
              <a:gd name="T7" fmla="*/ 0 h 383"/>
              <a:gd name="T8" fmla="*/ 0 w 1008"/>
              <a:gd name="T9" fmla="*/ 0 h 383"/>
              <a:gd name="T10" fmla="*/ 0 w 1008"/>
              <a:gd name="T11" fmla="*/ 0 h 383"/>
              <a:gd name="T12" fmla="*/ 0 w 1008"/>
              <a:gd name="T13" fmla="*/ 0 h 383"/>
              <a:gd name="T14" fmla="*/ 0 w 1008"/>
              <a:gd name="T15" fmla="*/ 0 h 383"/>
              <a:gd name="T16" fmla="*/ 0 w 1008"/>
              <a:gd name="T17" fmla="*/ 0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21"/>
          <p:cNvSpPr>
            <a:spLocks/>
          </p:cNvSpPr>
          <p:nvPr/>
        </p:nvSpPr>
        <p:spPr bwMode="auto">
          <a:xfrm>
            <a:off x="2641873" y="3329946"/>
            <a:ext cx="561975" cy="207963"/>
          </a:xfrm>
          <a:custGeom>
            <a:avLst/>
            <a:gdLst>
              <a:gd name="T0" fmla="*/ 0 w 1008"/>
              <a:gd name="T1" fmla="*/ 0 h 383"/>
              <a:gd name="T2" fmla="*/ 0 w 1008"/>
              <a:gd name="T3" fmla="*/ 0 h 383"/>
              <a:gd name="T4" fmla="*/ 0 w 1008"/>
              <a:gd name="T5" fmla="*/ 0 h 383"/>
              <a:gd name="T6" fmla="*/ 0 w 1008"/>
              <a:gd name="T7" fmla="*/ 0 h 383"/>
              <a:gd name="T8" fmla="*/ 0 w 1008"/>
              <a:gd name="T9" fmla="*/ 0 h 383"/>
              <a:gd name="T10" fmla="*/ 0 w 1008"/>
              <a:gd name="T11" fmla="*/ 0 h 383"/>
              <a:gd name="T12" fmla="*/ 0 w 1008"/>
              <a:gd name="T13" fmla="*/ 0 h 383"/>
              <a:gd name="T14" fmla="*/ 0 w 1008"/>
              <a:gd name="T15" fmla="*/ 0 h 383"/>
              <a:gd name="T16" fmla="*/ 0 w 1008"/>
              <a:gd name="T17" fmla="*/ 0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25"/>
          <p:cNvSpPr>
            <a:spLocks/>
          </p:cNvSpPr>
          <p:nvPr/>
        </p:nvSpPr>
        <p:spPr bwMode="auto">
          <a:xfrm>
            <a:off x="1949797" y="3118594"/>
            <a:ext cx="390525" cy="398463"/>
          </a:xfrm>
          <a:custGeom>
            <a:avLst/>
            <a:gdLst>
              <a:gd name="T0" fmla="*/ 0 w 1008"/>
              <a:gd name="T1" fmla="*/ 1 h 383"/>
              <a:gd name="T2" fmla="*/ 0 w 1008"/>
              <a:gd name="T3" fmla="*/ 1 h 383"/>
              <a:gd name="T4" fmla="*/ 0 w 1008"/>
              <a:gd name="T5" fmla="*/ 1 h 383"/>
              <a:gd name="T6" fmla="*/ 0 w 1008"/>
              <a:gd name="T7" fmla="*/ 1 h 383"/>
              <a:gd name="T8" fmla="*/ 0 w 1008"/>
              <a:gd name="T9" fmla="*/ 1 h 383"/>
              <a:gd name="T10" fmla="*/ 0 w 1008"/>
              <a:gd name="T11" fmla="*/ 1 h 383"/>
              <a:gd name="T12" fmla="*/ 0 w 1008"/>
              <a:gd name="T13" fmla="*/ 1 h 383"/>
              <a:gd name="T14" fmla="*/ 0 w 1008"/>
              <a:gd name="T15" fmla="*/ 1 h 383"/>
              <a:gd name="T16" fmla="*/ 0 w 1008"/>
              <a:gd name="T17" fmla="*/ 1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3015F9"/>
              </a:solidFill>
            </a:endParaRPr>
          </a:p>
        </p:txBody>
      </p:sp>
      <p:graphicFrame>
        <p:nvGraphicFramePr>
          <p:cNvPr id="12" name="Object 8"/>
          <p:cNvGraphicFramePr>
            <a:graphicFrameLocks noChangeAspect="1"/>
          </p:cNvGraphicFramePr>
          <p:nvPr>
            <p:extLst/>
          </p:nvPr>
        </p:nvGraphicFramePr>
        <p:xfrm>
          <a:off x="7020272" y="2889250"/>
          <a:ext cx="1019175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6" name="Equation" r:id="rId5" imgW="482400" imgH="279360" progId="Equation.DSMT4">
                  <p:embed/>
                </p:oleObj>
              </mc:Choice>
              <mc:Fallback>
                <p:oleObj name="Equation" r:id="rId5" imgW="4824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2889250"/>
                        <a:ext cx="1019175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1656024"/>
              </p:ext>
            </p:extLst>
          </p:nvPr>
        </p:nvGraphicFramePr>
        <p:xfrm>
          <a:off x="1732955" y="5157192"/>
          <a:ext cx="45672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37" name="Equation" r:id="rId7" imgW="1968480" imgH="279360" progId="Equation.DSMT4">
                  <p:embed/>
                </p:oleObj>
              </mc:Choice>
              <mc:Fallback>
                <p:oleObj name="Equation" r:id="rId7" imgW="1968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2955" y="5157192"/>
                        <a:ext cx="456723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652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552" y="576076"/>
            <a:ext cx="44975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/>
              <a:t>Plug Born-Huang expansion in </a:t>
            </a:r>
            <a:r>
              <a:rPr lang="de-DE" sz="2000" b="1" dirty="0" err="1" smtClean="0"/>
              <a:t>full</a:t>
            </a:r>
            <a:r>
              <a:rPr lang="de-DE" sz="2000" b="1" dirty="0" smtClean="0"/>
              <a:t> TDSE:</a:t>
            </a:r>
            <a:endParaRPr lang="de-DE" sz="2000" b="1" u="sng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83568" y="1412776"/>
          <a:ext cx="594995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76" name="Equation" r:id="rId3" imgW="2603160" imgH="279360" progId="Equation.DSMT4">
                  <p:embed/>
                </p:oleObj>
              </mc:Choice>
              <mc:Fallback>
                <p:oleObj name="Equation" r:id="rId3" imgW="2603160" imgH="279360" progId="Equation.DSMT4">
                  <p:embed/>
                  <p:pic>
                    <p:nvPicPr>
                      <p:cNvPr id="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412776"/>
                        <a:ext cx="594995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2581151" y="2348880"/>
          <a:ext cx="6383337" cy="110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77" name="Equation" r:id="rId5" imgW="2793960" imgH="482400" progId="Equation.DSMT4">
                  <p:embed/>
                </p:oleObj>
              </mc:Choice>
              <mc:Fallback>
                <p:oleObj name="Equation" r:id="rId5" imgW="2793960" imgH="482400" progId="Equation.DSMT4">
                  <p:embed/>
                  <p:pic>
                    <p:nvPicPr>
                      <p:cNvPr id="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1151" y="2348880"/>
                        <a:ext cx="6383337" cy="1103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2986088" y="4283680"/>
          <a:ext cx="5340350" cy="110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278" name="Equation" r:id="rId7" imgW="2336760" imgH="482400" progId="Equation.DSMT4">
                  <p:embed/>
                </p:oleObj>
              </mc:Choice>
              <mc:Fallback>
                <p:oleObj name="Equation" r:id="rId7" imgW="2336760" imgH="482400" progId="Equation.DSMT4">
                  <p:embed/>
                  <p:pic>
                    <p:nvPicPr>
                      <p:cNvPr id="8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6088" y="4283680"/>
                        <a:ext cx="5340350" cy="110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Left Brace 8"/>
          <p:cNvSpPr/>
          <p:nvPr/>
        </p:nvSpPr>
        <p:spPr>
          <a:xfrm rot="16200000">
            <a:off x="5904148" y="4463824"/>
            <a:ext cx="288032" cy="1944216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75193" y="5651956"/>
            <a:ext cx="77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NAC-2</a:t>
            </a:r>
            <a:endParaRPr lang="de-DE" dirty="0"/>
          </a:p>
        </p:txBody>
      </p:sp>
      <p:sp>
        <p:nvSpPr>
          <p:cNvPr id="11" name="Left Brace 10"/>
          <p:cNvSpPr/>
          <p:nvPr/>
        </p:nvSpPr>
        <p:spPr>
          <a:xfrm rot="16200000">
            <a:off x="5256076" y="2456893"/>
            <a:ext cx="288032" cy="1944216"/>
          </a:xfrm>
          <a:prstGeom prst="leftBrac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27121" y="3645025"/>
            <a:ext cx="776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NAC-1</a:t>
            </a:r>
            <a:endParaRPr lang="de-DE" dirty="0"/>
          </a:p>
        </p:txBody>
      </p:sp>
      <p:sp>
        <p:nvSpPr>
          <p:cNvPr id="13" name="TextBox 12"/>
          <p:cNvSpPr txBox="1"/>
          <p:nvPr/>
        </p:nvSpPr>
        <p:spPr>
          <a:xfrm>
            <a:off x="251520" y="6053226"/>
            <a:ext cx="80871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C00000"/>
                </a:solidFill>
              </a:rPr>
              <a:t>The </a:t>
            </a:r>
            <a:r>
              <a:rPr lang="de-DE" sz="2000" b="1" dirty="0" err="1" smtClean="0">
                <a:solidFill>
                  <a:srgbClr val="C00000"/>
                </a:solidFill>
              </a:rPr>
              <a:t>dynamics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is</a:t>
            </a:r>
            <a:r>
              <a:rPr lang="de-DE" sz="2000" b="1" dirty="0" smtClean="0">
                <a:solidFill>
                  <a:srgbClr val="C00000"/>
                </a:solidFill>
              </a:rPr>
              <a:t> "</a:t>
            </a:r>
            <a:r>
              <a:rPr lang="de-DE" sz="2000" b="1" u="sng" dirty="0" smtClean="0">
                <a:solidFill>
                  <a:srgbClr val="C00000"/>
                </a:solidFill>
              </a:rPr>
              <a:t>non-</a:t>
            </a:r>
            <a:r>
              <a:rPr lang="de-DE" sz="2000" b="1" u="sng" dirty="0" err="1" smtClean="0">
                <a:solidFill>
                  <a:srgbClr val="C00000"/>
                </a:solidFill>
              </a:rPr>
              <a:t>adiabatic</a:t>
            </a:r>
            <a:r>
              <a:rPr lang="de-DE" sz="2000" b="1" dirty="0" smtClean="0">
                <a:solidFill>
                  <a:srgbClr val="C00000"/>
                </a:solidFill>
              </a:rPr>
              <a:t>" </a:t>
            </a:r>
            <a:r>
              <a:rPr lang="de-DE" sz="2000" b="1" dirty="0" err="1" smtClean="0">
                <a:solidFill>
                  <a:srgbClr val="C00000"/>
                </a:solidFill>
              </a:rPr>
              <a:t>when</a:t>
            </a:r>
            <a:r>
              <a:rPr lang="de-DE" sz="2000" b="1" dirty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the</a:t>
            </a:r>
            <a:r>
              <a:rPr lang="de-DE" sz="2000" b="1" dirty="0" smtClean="0">
                <a:solidFill>
                  <a:srgbClr val="C00000"/>
                </a:solidFill>
              </a:rPr>
              <a:t> NAC </a:t>
            </a:r>
            <a:r>
              <a:rPr lang="de-DE" sz="2000" b="1" dirty="0" err="1" smtClean="0">
                <a:solidFill>
                  <a:srgbClr val="C00000"/>
                </a:solidFill>
              </a:rPr>
              <a:t>terms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cannot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be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r>
              <a:rPr lang="de-DE" sz="2000" b="1" dirty="0" err="1" smtClean="0">
                <a:solidFill>
                  <a:srgbClr val="C00000"/>
                </a:solidFill>
              </a:rPr>
              <a:t>neglected</a:t>
            </a:r>
            <a:r>
              <a:rPr lang="de-DE" sz="2000" b="1" dirty="0" smtClean="0">
                <a:solidFill>
                  <a:srgbClr val="C00000"/>
                </a:solidFill>
              </a:rPr>
              <a:t> </a:t>
            </a:r>
            <a:endParaRPr lang="de-DE" sz="2000" b="1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66147938"/>
              </p:ext>
            </p:extLst>
          </p:nvPr>
        </p:nvGraphicFramePr>
        <p:xfrm>
          <a:off x="611560" y="4954811"/>
          <a:ext cx="7840662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6" name="Equation" r:id="rId4" imgW="3301920" imgH="279360" progId="Equation.DSMT4">
                  <p:embed/>
                </p:oleObj>
              </mc:Choice>
              <mc:Fallback>
                <p:oleObj name="Equation" r:id="rId4" imgW="3301920" imgH="279360" progId="Equation.DSMT4">
                  <p:embed/>
                  <p:pic>
                    <p:nvPicPr>
                      <p:cNvPr id="81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4954811"/>
                        <a:ext cx="7840662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5" name="Rectangle 4"/>
          <p:cNvSpPr>
            <a:spLocks noChangeArrowheads="1"/>
          </p:cNvSpPr>
          <p:nvPr/>
        </p:nvSpPr>
        <p:spPr bwMode="auto">
          <a:xfrm>
            <a:off x="611560" y="5889466"/>
            <a:ext cx="7008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Comic Sans MS" pitchFamily="66" charset="0"/>
              </a:rPr>
              <a:t>When only few BO-PES are important, the BO expansion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Comic Sans MS" pitchFamily="66" charset="0"/>
              </a:rPr>
              <a:t>gives a perfectly clear picture of the dynamics </a:t>
            </a:r>
            <a:endParaRPr lang="en-US" altLang="en-US" sz="2000" dirty="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10" name="Freeform 4"/>
          <p:cNvSpPr>
            <a:spLocks/>
          </p:cNvSpPr>
          <p:nvPr/>
        </p:nvSpPr>
        <p:spPr bwMode="auto">
          <a:xfrm>
            <a:off x="1356792" y="135310"/>
            <a:ext cx="5210175" cy="4552950"/>
          </a:xfrm>
          <a:custGeom>
            <a:avLst/>
            <a:gdLst>
              <a:gd name="T0" fmla="*/ 0 w 1770"/>
              <a:gd name="T1" fmla="*/ 0 h 1932"/>
              <a:gd name="T2" fmla="*/ 2147483647 w 1770"/>
              <a:gd name="T3" fmla="*/ 2147483647 h 1932"/>
              <a:gd name="T4" fmla="*/ 2147483647 w 1770"/>
              <a:gd name="T5" fmla="*/ 2147483647 h 1932"/>
              <a:gd name="T6" fmla="*/ 2147483647 w 1770"/>
              <a:gd name="T7" fmla="*/ 2147483647 h 1932"/>
              <a:gd name="T8" fmla="*/ 2147483647 w 1770"/>
              <a:gd name="T9" fmla="*/ 2147483647 h 1932"/>
              <a:gd name="T10" fmla="*/ 2147483647 w 1770"/>
              <a:gd name="T11" fmla="*/ 2147483647 h 1932"/>
              <a:gd name="T12" fmla="*/ 2147483647 w 1770"/>
              <a:gd name="T13" fmla="*/ 2147483647 h 1932"/>
              <a:gd name="T14" fmla="*/ 2147483647 w 1770"/>
              <a:gd name="T15" fmla="*/ 2147483647 h 1932"/>
              <a:gd name="T16" fmla="*/ 2147483647 w 1770"/>
              <a:gd name="T17" fmla="*/ 2147483647 h 1932"/>
              <a:gd name="T18" fmla="*/ 2147483647 w 1770"/>
              <a:gd name="T19" fmla="*/ 2147483647 h 1932"/>
              <a:gd name="T20" fmla="*/ 2147483647 w 1770"/>
              <a:gd name="T21" fmla="*/ 2147483647 h 1932"/>
              <a:gd name="T22" fmla="*/ 2147483647 w 1770"/>
              <a:gd name="T23" fmla="*/ 2147483647 h 19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70"/>
              <a:gd name="T37" fmla="*/ 0 h 1932"/>
              <a:gd name="T38" fmla="*/ 1770 w 1770"/>
              <a:gd name="T39" fmla="*/ 1932 h 193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70" h="1932">
                <a:moveTo>
                  <a:pt x="0" y="0"/>
                </a:moveTo>
                <a:cubicBezTo>
                  <a:pt x="18" y="609"/>
                  <a:pt x="36" y="1219"/>
                  <a:pt x="54" y="1536"/>
                </a:cubicBezTo>
                <a:cubicBezTo>
                  <a:pt x="72" y="1853"/>
                  <a:pt x="88" y="1872"/>
                  <a:pt x="108" y="1902"/>
                </a:cubicBezTo>
                <a:cubicBezTo>
                  <a:pt x="128" y="1932"/>
                  <a:pt x="150" y="1799"/>
                  <a:pt x="174" y="1716"/>
                </a:cubicBezTo>
                <a:cubicBezTo>
                  <a:pt x="198" y="1633"/>
                  <a:pt x="216" y="1519"/>
                  <a:pt x="252" y="1404"/>
                </a:cubicBezTo>
                <a:cubicBezTo>
                  <a:pt x="288" y="1289"/>
                  <a:pt x="353" y="1116"/>
                  <a:pt x="390" y="1026"/>
                </a:cubicBezTo>
                <a:cubicBezTo>
                  <a:pt x="427" y="936"/>
                  <a:pt x="437" y="909"/>
                  <a:pt x="474" y="864"/>
                </a:cubicBezTo>
                <a:cubicBezTo>
                  <a:pt x="511" y="819"/>
                  <a:pt x="561" y="783"/>
                  <a:pt x="612" y="756"/>
                </a:cubicBezTo>
                <a:cubicBezTo>
                  <a:pt x="663" y="729"/>
                  <a:pt x="711" y="717"/>
                  <a:pt x="780" y="702"/>
                </a:cubicBezTo>
                <a:cubicBezTo>
                  <a:pt x="849" y="687"/>
                  <a:pt x="923" y="673"/>
                  <a:pt x="1026" y="666"/>
                </a:cubicBezTo>
                <a:cubicBezTo>
                  <a:pt x="1129" y="659"/>
                  <a:pt x="1274" y="661"/>
                  <a:pt x="1398" y="660"/>
                </a:cubicBezTo>
                <a:cubicBezTo>
                  <a:pt x="1522" y="659"/>
                  <a:pt x="1644" y="658"/>
                  <a:pt x="1770" y="66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1623492" y="323751"/>
            <a:ext cx="4962525" cy="1755775"/>
          </a:xfrm>
          <a:custGeom>
            <a:avLst/>
            <a:gdLst>
              <a:gd name="T0" fmla="*/ 0 w 1686"/>
              <a:gd name="T1" fmla="*/ 0 h 745"/>
              <a:gd name="T2" fmla="*/ 2147483647 w 1686"/>
              <a:gd name="T3" fmla="*/ 2147483647 h 745"/>
              <a:gd name="T4" fmla="*/ 2147483647 w 1686"/>
              <a:gd name="T5" fmla="*/ 2147483647 h 745"/>
              <a:gd name="T6" fmla="*/ 2147483647 w 1686"/>
              <a:gd name="T7" fmla="*/ 2147483647 h 745"/>
              <a:gd name="T8" fmla="*/ 2147483647 w 1686"/>
              <a:gd name="T9" fmla="*/ 2147483647 h 745"/>
              <a:gd name="T10" fmla="*/ 2147483647 w 1686"/>
              <a:gd name="T11" fmla="*/ 2147483647 h 745"/>
              <a:gd name="T12" fmla="*/ 2147483647 w 1686"/>
              <a:gd name="T13" fmla="*/ 2147483647 h 745"/>
              <a:gd name="T14" fmla="*/ 2147483647 w 1686"/>
              <a:gd name="T15" fmla="*/ 2147483647 h 745"/>
              <a:gd name="T16" fmla="*/ 2147483647 w 1686"/>
              <a:gd name="T17" fmla="*/ 2147483647 h 745"/>
              <a:gd name="T18" fmla="*/ 2147483647 w 1686"/>
              <a:gd name="T19" fmla="*/ 2147483647 h 745"/>
              <a:gd name="T20" fmla="*/ 2147483647 w 1686"/>
              <a:gd name="T21" fmla="*/ 2147483647 h 745"/>
              <a:gd name="T22" fmla="*/ 2147483647 w 1686"/>
              <a:gd name="T23" fmla="*/ 2147483647 h 745"/>
              <a:gd name="T24" fmla="*/ 2147483647 w 1686"/>
              <a:gd name="T25" fmla="*/ 2147483647 h 7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86"/>
              <a:gd name="T40" fmla="*/ 0 h 745"/>
              <a:gd name="T41" fmla="*/ 1686 w 1686"/>
              <a:gd name="T42" fmla="*/ 745 h 74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86" h="745">
                <a:moveTo>
                  <a:pt x="0" y="0"/>
                </a:moveTo>
                <a:cubicBezTo>
                  <a:pt x="11" y="167"/>
                  <a:pt x="22" y="334"/>
                  <a:pt x="30" y="432"/>
                </a:cubicBezTo>
                <a:cubicBezTo>
                  <a:pt x="38" y="530"/>
                  <a:pt x="37" y="542"/>
                  <a:pt x="48" y="588"/>
                </a:cubicBezTo>
                <a:cubicBezTo>
                  <a:pt x="59" y="634"/>
                  <a:pt x="60" y="683"/>
                  <a:pt x="96" y="708"/>
                </a:cubicBezTo>
                <a:cubicBezTo>
                  <a:pt x="132" y="733"/>
                  <a:pt x="203" y="745"/>
                  <a:pt x="264" y="738"/>
                </a:cubicBezTo>
                <a:cubicBezTo>
                  <a:pt x="325" y="731"/>
                  <a:pt x="407" y="689"/>
                  <a:pt x="462" y="666"/>
                </a:cubicBezTo>
                <a:cubicBezTo>
                  <a:pt x="517" y="643"/>
                  <a:pt x="550" y="624"/>
                  <a:pt x="594" y="600"/>
                </a:cubicBezTo>
                <a:cubicBezTo>
                  <a:pt x="638" y="576"/>
                  <a:pt x="679" y="546"/>
                  <a:pt x="726" y="522"/>
                </a:cubicBezTo>
                <a:cubicBezTo>
                  <a:pt x="773" y="498"/>
                  <a:pt x="822" y="477"/>
                  <a:pt x="876" y="456"/>
                </a:cubicBezTo>
                <a:cubicBezTo>
                  <a:pt x="930" y="435"/>
                  <a:pt x="985" y="415"/>
                  <a:pt x="1050" y="396"/>
                </a:cubicBezTo>
                <a:cubicBezTo>
                  <a:pt x="1115" y="377"/>
                  <a:pt x="1194" y="359"/>
                  <a:pt x="1266" y="342"/>
                </a:cubicBezTo>
                <a:cubicBezTo>
                  <a:pt x="1338" y="325"/>
                  <a:pt x="1412" y="308"/>
                  <a:pt x="1482" y="294"/>
                </a:cubicBezTo>
                <a:cubicBezTo>
                  <a:pt x="1552" y="280"/>
                  <a:pt x="1619" y="269"/>
                  <a:pt x="1686" y="258"/>
                </a:cubicBezTo>
              </a:path>
            </a:pathLst>
          </a:custGeom>
          <a:noFill/>
          <a:ln w="38100" cmpd="sng">
            <a:solidFill>
              <a:srgbClr val="3015F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560617" y="494879"/>
            <a:ext cx="1116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latin typeface="Comic Sans MS" pitchFamily="66" charset="0"/>
              </a:rPr>
              <a:t>Na</a:t>
            </a:r>
            <a:r>
              <a:rPr lang="en-GB" altLang="en-US" sz="2000" baseline="30000">
                <a:latin typeface="Comic Sans MS" pitchFamily="66" charset="0"/>
              </a:rPr>
              <a:t>+</a:t>
            </a:r>
            <a:r>
              <a:rPr lang="en-GB" altLang="en-US" sz="2000">
                <a:latin typeface="Comic Sans MS" pitchFamily="66" charset="0"/>
              </a:rPr>
              <a:t>+ I</a:t>
            </a:r>
            <a:r>
              <a:rPr lang="en-GB" altLang="en-US" sz="2000" baseline="30000">
                <a:latin typeface="Comic Sans MS" pitchFamily="66" charset="0"/>
              </a:rPr>
              <a:t>-  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636817" y="1456904"/>
            <a:ext cx="930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latin typeface="Comic Sans MS" pitchFamily="66" charset="0"/>
              </a:rPr>
              <a:t>Na + I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1436167" y="3782591"/>
            <a:ext cx="533400" cy="608013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FF0000"/>
          </a:solid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 flipV="1">
            <a:off x="1699692" y="1344191"/>
            <a:ext cx="9525" cy="2381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0"/>
          <p:cNvSpPr>
            <a:spLocks/>
          </p:cNvSpPr>
          <p:nvPr/>
        </p:nvSpPr>
        <p:spPr bwMode="auto">
          <a:xfrm>
            <a:off x="1471092" y="645691"/>
            <a:ext cx="485775" cy="608013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1"/>
          <p:cNvSpPr>
            <a:spLocks/>
          </p:cNvSpPr>
          <p:nvPr/>
        </p:nvSpPr>
        <p:spPr bwMode="auto">
          <a:xfrm>
            <a:off x="2090217" y="883816"/>
            <a:ext cx="723900" cy="3698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2"/>
          <p:cNvSpPr>
            <a:spLocks/>
          </p:cNvSpPr>
          <p:nvPr/>
        </p:nvSpPr>
        <p:spPr bwMode="auto">
          <a:xfrm>
            <a:off x="3782492" y="794916"/>
            <a:ext cx="361950" cy="4460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3"/>
          <p:cNvSpPr>
            <a:spLocks/>
          </p:cNvSpPr>
          <p:nvPr/>
        </p:nvSpPr>
        <p:spPr bwMode="auto">
          <a:xfrm>
            <a:off x="2868092" y="890166"/>
            <a:ext cx="723900" cy="3698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2931592" y="972716"/>
            <a:ext cx="1812925" cy="284163"/>
            <a:chOff x="1712" y="1428"/>
            <a:chExt cx="1142" cy="179"/>
          </a:xfrm>
        </p:grpSpPr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2556" y="1474"/>
              <a:ext cx="144" cy="125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FF0000"/>
            </a:solidFill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1712" y="1428"/>
              <a:ext cx="360" cy="179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3015F9"/>
            </a:solidFill>
            <a:ln w="28575" cmpd="sng">
              <a:solidFill>
                <a:srgbClr val="3015F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>
              <a:off x="2716" y="1558"/>
              <a:ext cx="1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8"/>
          <p:cNvGrpSpPr>
            <a:grpSpLocks/>
          </p:cNvGrpSpPr>
          <p:nvPr/>
        </p:nvGrpSpPr>
        <p:grpSpPr bwMode="auto">
          <a:xfrm>
            <a:off x="2163242" y="1042566"/>
            <a:ext cx="3333750" cy="207963"/>
            <a:chOff x="1228" y="1472"/>
            <a:chExt cx="2100" cy="131"/>
          </a:xfrm>
        </p:grpSpPr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3042" y="1474"/>
              <a:ext cx="144" cy="125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FF0000"/>
            </a:solidFill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>
              <a:off x="3190" y="1546"/>
              <a:ext cx="1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1228" y="1472"/>
              <a:ext cx="354" cy="131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3015F9"/>
            </a:solidFill>
            <a:ln w="28575" cmpd="sng">
              <a:solidFill>
                <a:srgbClr val="3015F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2"/>
          <p:cNvGrpSpPr>
            <a:grpSpLocks/>
          </p:cNvGrpSpPr>
          <p:nvPr/>
        </p:nvGrpSpPr>
        <p:grpSpPr bwMode="auto">
          <a:xfrm>
            <a:off x="1515542" y="833016"/>
            <a:ext cx="4727575" cy="398463"/>
            <a:chOff x="820" y="1340"/>
            <a:chExt cx="2978" cy="251"/>
          </a:xfrm>
        </p:grpSpPr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3512" y="1464"/>
              <a:ext cx="144" cy="125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FF0000"/>
            </a:solidFill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3660" y="1536"/>
              <a:ext cx="1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820" y="1340"/>
              <a:ext cx="246" cy="251"/>
            </a:xfrm>
            <a:custGeom>
              <a:avLst/>
              <a:gdLst>
                <a:gd name="T0" fmla="*/ 0 w 1008"/>
                <a:gd name="T1" fmla="*/ 1 h 383"/>
                <a:gd name="T2" fmla="*/ 0 w 1008"/>
                <a:gd name="T3" fmla="*/ 1 h 383"/>
                <a:gd name="T4" fmla="*/ 0 w 1008"/>
                <a:gd name="T5" fmla="*/ 1 h 383"/>
                <a:gd name="T6" fmla="*/ 0 w 1008"/>
                <a:gd name="T7" fmla="*/ 1 h 383"/>
                <a:gd name="T8" fmla="*/ 0 w 1008"/>
                <a:gd name="T9" fmla="*/ 1 h 383"/>
                <a:gd name="T10" fmla="*/ 0 w 1008"/>
                <a:gd name="T11" fmla="*/ 1 h 383"/>
                <a:gd name="T12" fmla="*/ 0 w 1008"/>
                <a:gd name="T13" fmla="*/ 1 h 383"/>
                <a:gd name="T14" fmla="*/ 0 w 1008"/>
                <a:gd name="T15" fmla="*/ 1 h 383"/>
                <a:gd name="T16" fmla="*/ 0 w 1008"/>
                <a:gd name="T17" fmla="*/ 1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3015F9"/>
            </a:solidFill>
            <a:ln w="28575" cmpd="sng">
              <a:solidFill>
                <a:srgbClr val="3015F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7275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8" name="Object 4"/>
          <p:cNvGraphicFramePr>
            <a:graphicFrameLocks noChangeAspect="1"/>
          </p:cNvGraphicFramePr>
          <p:nvPr>
            <p:extLst/>
          </p:nvPr>
        </p:nvGraphicFramePr>
        <p:xfrm>
          <a:off x="611560" y="4954811"/>
          <a:ext cx="7840662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3" name="Equation" r:id="rId4" imgW="3301920" imgH="279360" progId="Equation.DSMT4">
                  <p:embed/>
                </p:oleObj>
              </mc:Choice>
              <mc:Fallback>
                <p:oleObj name="Equation" r:id="rId4" imgW="3301920" imgH="279360" progId="Equation.DSMT4">
                  <p:embed/>
                  <p:pic>
                    <p:nvPicPr>
                      <p:cNvPr id="81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560" y="4954811"/>
                        <a:ext cx="7840662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5" name="Rectangle 4"/>
          <p:cNvSpPr>
            <a:spLocks noChangeArrowheads="1"/>
          </p:cNvSpPr>
          <p:nvPr/>
        </p:nvSpPr>
        <p:spPr bwMode="auto">
          <a:xfrm>
            <a:off x="611560" y="5889466"/>
            <a:ext cx="7008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Comic Sans MS" pitchFamily="66" charset="0"/>
              </a:rPr>
              <a:t>When only few BO-PES are important, the BO expansion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 smtClean="0">
                <a:solidFill>
                  <a:srgbClr val="006600"/>
                </a:solidFill>
                <a:latin typeface="Comic Sans MS" pitchFamily="66" charset="0"/>
              </a:rPr>
              <a:t>gives a perfectly clear picture of the dynamics </a:t>
            </a:r>
            <a:endParaRPr lang="en-US" altLang="en-US" sz="2000" dirty="0">
              <a:solidFill>
                <a:srgbClr val="006600"/>
              </a:solidFill>
              <a:latin typeface="Comic Sans MS" pitchFamily="66" charset="0"/>
            </a:endParaRPr>
          </a:p>
        </p:txBody>
      </p:sp>
      <p:sp>
        <p:nvSpPr>
          <p:cNvPr id="10" name="Freeform 4"/>
          <p:cNvSpPr>
            <a:spLocks/>
          </p:cNvSpPr>
          <p:nvPr/>
        </p:nvSpPr>
        <p:spPr bwMode="auto">
          <a:xfrm>
            <a:off x="1356792" y="135310"/>
            <a:ext cx="5210175" cy="4552950"/>
          </a:xfrm>
          <a:custGeom>
            <a:avLst/>
            <a:gdLst>
              <a:gd name="T0" fmla="*/ 0 w 1770"/>
              <a:gd name="T1" fmla="*/ 0 h 1932"/>
              <a:gd name="T2" fmla="*/ 2147483647 w 1770"/>
              <a:gd name="T3" fmla="*/ 2147483647 h 1932"/>
              <a:gd name="T4" fmla="*/ 2147483647 w 1770"/>
              <a:gd name="T5" fmla="*/ 2147483647 h 1932"/>
              <a:gd name="T6" fmla="*/ 2147483647 w 1770"/>
              <a:gd name="T7" fmla="*/ 2147483647 h 1932"/>
              <a:gd name="T8" fmla="*/ 2147483647 w 1770"/>
              <a:gd name="T9" fmla="*/ 2147483647 h 1932"/>
              <a:gd name="T10" fmla="*/ 2147483647 w 1770"/>
              <a:gd name="T11" fmla="*/ 2147483647 h 1932"/>
              <a:gd name="T12" fmla="*/ 2147483647 w 1770"/>
              <a:gd name="T13" fmla="*/ 2147483647 h 1932"/>
              <a:gd name="T14" fmla="*/ 2147483647 w 1770"/>
              <a:gd name="T15" fmla="*/ 2147483647 h 1932"/>
              <a:gd name="T16" fmla="*/ 2147483647 w 1770"/>
              <a:gd name="T17" fmla="*/ 2147483647 h 1932"/>
              <a:gd name="T18" fmla="*/ 2147483647 w 1770"/>
              <a:gd name="T19" fmla="*/ 2147483647 h 1932"/>
              <a:gd name="T20" fmla="*/ 2147483647 w 1770"/>
              <a:gd name="T21" fmla="*/ 2147483647 h 1932"/>
              <a:gd name="T22" fmla="*/ 2147483647 w 1770"/>
              <a:gd name="T23" fmla="*/ 2147483647 h 19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70"/>
              <a:gd name="T37" fmla="*/ 0 h 1932"/>
              <a:gd name="T38" fmla="*/ 1770 w 1770"/>
              <a:gd name="T39" fmla="*/ 1932 h 193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70" h="1932">
                <a:moveTo>
                  <a:pt x="0" y="0"/>
                </a:moveTo>
                <a:cubicBezTo>
                  <a:pt x="18" y="609"/>
                  <a:pt x="36" y="1219"/>
                  <a:pt x="54" y="1536"/>
                </a:cubicBezTo>
                <a:cubicBezTo>
                  <a:pt x="72" y="1853"/>
                  <a:pt x="88" y="1872"/>
                  <a:pt x="108" y="1902"/>
                </a:cubicBezTo>
                <a:cubicBezTo>
                  <a:pt x="128" y="1932"/>
                  <a:pt x="150" y="1799"/>
                  <a:pt x="174" y="1716"/>
                </a:cubicBezTo>
                <a:cubicBezTo>
                  <a:pt x="198" y="1633"/>
                  <a:pt x="216" y="1519"/>
                  <a:pt x="252" y="1404"/>
                </a:cubicBezTo>
                <a:cubicBezTo>
                  <a:pt x="288" y="1289"/>
                  <a:pt x="353" y="1116"/>
                  <a:pt x="390" y="1026"/>
                </a:cubicBezTo>
                <a:cubicBezTo>
                  <a:pt x="427" y="936"/>
                  <a:pt x="437" y="909"/>
                  <a:pt x="474" y="864"/>
                </a:cubicBezTo>
                <a:cubicBezTo>
                  <a:pt x="511" y="819"/>
                  <a:pt x="561" y="783"/>
                  <a:pt x="612" y="756"/>
                </a:cubicBezTo>
                <a:cubicBezTo>
                  <a:pt x="663" y="729"/>
                  <a:pt x="711" y="717"/>
                  <a:pt x="780" y="702"/>
                </a:cubicBezTo>
                <a:cubicBezTo>
                  <a:pt x="849" y="687"/>
                  <a:pt x="923" y="673"/>
                  <a:pt x="1026" y="666"/>
                </a:cubicBezTo>
                <a:cubicBezTo>
                  <a:pt x="1129" y="659"/>
                  <a:pt x="1274" y="661"/>
                  <a:pt x="1398" y="660"/>
                </a:cubicBezTo>
                <a:cubicBezTo>
                  <a:pt x="1522" y="659"/>
                  <a:pt x="1644" y="658"/>
                  <a:pt x="1770" y="66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Freeform 5"/>
          <p:cNvSpPr>
            <a:spLocks/>
          </p:cNvSpPr>
          <p:nvPr/>
        </p:nvSpPr>
        <p:spPr bwMode="auto">
          <a:xfrm>
            <a:off x="1623492" y="323751"/>
            <a:ext cx="4962525" cy="1755775"/>
          </a:xfrm>
          <a:custGeom>
            <a:avLst/>
            <a:gdLst>
              <a:gd name="T0" fmla="*/ 0 w 1686"/>
              <a:gd name="T1" fmla="*/ 0 h 745"/>
              <a:gd name="T2" fmla="*/ 2147483647 w 1686"/>
              <a:gd name="T3" fmla="*/ 2147483647 h 745"/>
              <a:gd name="T4" fmla="*/ 2147483647 w 1686"/>
              <a:gd name="T5" fmla="*/ 2147483647 h 745"/>
              <a:gd name="T6" fmla="*/ 2147483647 w 1686"/>
              <a:gd name="T7" fmla="*/ 2147483647 h 745"/>
              <a:gd name="T8" fmla="*/ 2147483647 w 1686"/>
              <a:gd name="T9" fmla="*/ 2147483647 h 745"/>
              <a:gd name="T10" fmla="*/ 2147483647 w 1686"/>
              <a:gd name="T11" fmla="*/ 2147483647 h 745"/>
              <a:gd name="T12" fmla="*/ 2147483647 w 1686"/>
              <a:gd name="T13" fmla="*/ 2147483647 h 745"/>
              <a:gd name="T14" fmla="*/ 2147483647 w 1686"/>
              <a:gd name="T15" fmla="*/ 2147483647 h 745"/>
              <a:gd name="T16" fmla="*/ 2147483647 w 1686"/>
              <a:gd name="T17" fmla="*/ 2147483647 h 745"/>
              <a:gd name="T18" fmla="*/ 2147483647 w 1686"/>
              <a:gd name="T19" fmla="*/ 2147483647 h 745"/>
              <a:gd name="T20" fmla="*/ 2147483647 w 1686"/>
              <a:gd name="T21" fmla="*/ 2147483647 h 745"/>
              <a:gd name="T22" fmla="*/ 2147483647 w 1686"/>
              <a:gd name="T23" fmla="*/ 2147483647 h 745"/>
              <a:gd name="T24" fmla="*/ 2147483647 w 1686"/>
              <a:gd name="T25" fmla="*/ 2147483647 h 7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86"/>
              <a:gd name="T40" fmla="*/ 0 h 745"/>
              <a:gd name="T41" fmla="*/ 1686 w 1686"/>
              <a:gd name="T42" fmla="*/ 745 h 74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86" h="745">
                <a:moveTo>
                  <a:pt x="0" y="0"/>
                </a:moveTo>
                <a:cubicBezTo>
                  <a:pt x="11" y="167"/>
                  <a:pt x="22" y="334"/>
                  <a:pt x="30" y="432"/>
                </a:cubicBezTo>
                <a:cubicBezTo>
                  <a:pt x="38" y="530"/>
                  <a:pt x="37" y="542"/>
                  <a:pt x="48" y="588"/>
                </a:cubicBezTo>
                <a:cubicBezTo>
                  <a:pt x="59" y="634"/>
                  <a:pt x="60" y="683"/>
                  <a:pt x="96" y="708"/>
                </a:cubicBezTo>
                <a:cubicBezTo>
                  <a:pt x="132" y="733"/>
                  <a:pt x="203" y="745"/>
                  <a:pt x="264" y="738"/>
                </a:cubicBezTo>
                <a:cubicBezTo>
                  <a:pt x="325" y="731"/>
                  <a:pt x="407" y="689"/>
                  <a:pt x="462" y="666"/>
                </a:cubicBezTo>
                <a:cubicBezTo>
                  <a:pt x="517" y="643"/>
                  <a:pt x="550" y="624"/>
                  <a:pt x="594" y="600"/>
                </a:cubicBezTo>
                <a:cubicBezTo>
                  <a:pt x="638" y="576"/>
                  <a:pt x="679" y="546"/>
                  <a:pt x="726" y="522"/>
                </a:cubicBezTo>
                <a:cubicBezTo>
                  <a:pt x="773" y="498"/>
                  <a:pt x="822" y="477"/>
                  <a:pt x="876" y="456"/>
                </a:cubicBezTo>
                <a:cubicBezTo>
                  <a:pt x="930" y="435"/>
                  <a:pt x="985" y="415"/>
                  <a:pt x="1050" y="396"/>
                </a:cubicBezTo>
                <a:cubicBezTo>
                  <a:pt x="1115" y="377"/>
                  <a:pt x="1194" y="359"/>
                  <a:pt x="1266" y="342"/>
                </a:cubicBezTo>
                <a:cubicBezTo>
                  <a:pt x="1338" y="325"/>
                  <a:pt x="1412" y="308"/>
                  <a:pt x="1482" y="294"/>
                </a:cubicBezTo>
                <a:cubicBezTo>
                  <a:pt x="1552" y="280"/>
                  <a:pt x="1619" y="269"/>
                  <a:pt x="1686" y="258"/>
                </a:cubicBezTo>
              </a:path>
            </a:pathLst>
          </a:custGeom>
          <a:noFill/>
          <a:ln w="38100" cmpd="sng">
            <a:solidFill>
              <a:srgbClr val="3015F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560617" y="494879"/>
            <a:ext cx="1116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latin typeface="Comic Sans MS" pitchFamily="66" charset="0"/>
              </a:rPr>
              <a:t>Na</a:t>
            </a:r>
            <a:r>
              <a:rPr lang="en-GB" altLang="en-US" sz="2000" baseline="30000">
                <a:latin typeface="Comic Sans MS" pitchFamily="66" charset="0"/>
              </a:rPr>
              <a:t>+</a:t>
            </a:r>
            <a:r>
              <a:rPr lang="en-GB" altLang="en-US" sz="2000">
                <a:latin typeface="Comic Sans MS" pitchFamily="66" charset="0"/>
              </a:rPr>
              <a:t>+ I</a:t>
            </a:r>
            <a:r>
              <a:rPr lang="en-GB" altLang="en-US" sz="2000" baseline="30000">
                <a:latin typeface="Comic Sans MS" pitchFamily="66" charset="0"/>
              </a:rPr>
              <a:t>-  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6444208" y="1268760"/>
            <a:ext cx="930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dirty="0">
                <a:latin typeface="Comic Sans MS" pitchFamily="66" charset="0"/>
              </a:rPr>
              <a:t>Na + I</a:t>
            </a:r>
            <a:endParaRPr lang="en-US" altLang="en-US" sz="2000" dirty="0">
              <a:latin typeface="Comic Sans MS" pitchFamily="66" charset="0"/>
            </a:endParaRPr>
          </a:p>
        </p:txBody>
      </p:sp>
      <p:sp>
        <p:nvSpPr>
          <p:cNvPr id="14" name="Freeform 8"/>
          <p:cNvSpPr>
            <a:spLocks/>
          </p:cNvSpPr>
          <p:nvPr/>
        </p:nvSpPr>
        <p:spPr bwMode="auto">
          <a:xfrm>
            <a:off x="1436167" y="3782591"/>
            <a:ext cx="533400" cy="608013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FF0000"/>
          </a:solid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" name="Line 9"/>
          <p:cNvSpPr>
            <a:spLocks noChangeShapeType="1"/>
          </p:cNvSpPr>
          <p:nvPr/>
        </p:nvSpPr>
        <p:spPr bwMode="auto">
          <a:xfrm flipH="1" flipV="1">
            <a:off x="1699692" y="1344191"/>
            <a:ext cx="9525" cy="2381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Freeform 10"/>
          <p:cNvSpPr>
            <a:spLocks/>
          </p:cNvSpPr>
          <p:nvPr/>
        </p:nvSpPr>
        <p:spPr bwMode="auto">
          <a:xfrm>
            <a:off x="1471092" y="645691"/>
            <a:ext cx="485775" cy="608013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1"/>
          <p:cNvSpPr>
            <a:spLocks/>
          </p:cNvSpPr>
          <p:nvPr/>
        </p:nvSpPr>
        <p:spPr bwMode="auto">
          <a:xfrm>
            <a:off x="2090217" y="883816"/>
            <a:ext cx="723900" cy="3698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" name="Freeform 12"/>
          <p:cNvSpPr>
            <a:spLocks/>
          </p:cNvSpPr>
          <p:nvPr/>
        </p:nvSpPr>
        <p:spPr bwMode="auto">
          <a:xfrm>
            <a:off x="3782492" y="794916"/>
            <a:ext cx="361950" cy="4460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3"/>
          <p:cNvSpPr>
            <a:spLocks/>
          </p:cNvSpPr>
          <p:nvPr/>
        </p:nvSpPr>
        <p:spPr bwMode="auto">
          <a:xfrm>
            <a:off x="2868092" y="890166"/>
            <a:ext cx="723900" cy="3698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0" name="Group 14"/>
          <p:cNvGrpSpPr>
            <a:grpSpLocks/>
          </p:cNvGrpSpPr>
          <p:nvPr/>
        </p:nvGrpSpPr>
        <p:grpSpPr bwMode="auto">
          <a:xfrm>
            <a:off x="2931592" y="972716"/>
            <a:ext cx="1812925" cy="284163"/>
            <a:chOff x="1712" y="1428"/>
            <a:chExt cx="1142" cy="179"/>
          </a:xfrm>
        </p:grpSpPr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2556" y="1474"/>
              <a:ext cx="144" cy="125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FF0000"/>
            </a:solidFill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1712" y="1428"/>
              <a:ext cx="360" cy="179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3015F9"/>
            </a:solidFill>
            <a:ln w="28575" cmpd="sng">
              <a:solidFill>
                <a:srgbClr val="3015F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7"/>
            <p:cNvSpPr>
              <a:spLocks noChangeShapeType="1"/>
            </p:cNvSpPr>
            <p:nvPr/>
          </p:nvSpPr>
          <p:spPr bwMode="auto">
            <a:xfrm>
              <a:off x="2716" y="1558"/>
              <a:ext cx="1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" name="Group 18"/>
          <p:cNvGrpSpPr>
            <a:grpSpLocks/>
          </p:cNvGrpSpPr>
          <p:nvPr/>
        </p:nvGrpSpPr>
        <p:grpSpPr bwMode="auto">
          <a:xfrm>
            <a:off x="2163242" y="1042566"/>
            <a:ext cx="3333750" cy="207963"/>
            <a:chOff x="1228" y="1472"/>
            <a:chExt cx="2100" cy="131"/>
          </a:xfrm>
        </p:grpSpPr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3042" y="1474"/>
              <a:ext cx="144" cy="125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FF0000"/>
            </a:solidFill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20"/>
            <p:cNvSpPr>
              <a:spLocks noChangeShapeType="1"/>
            </p:cNvSpPr>
            <p:nvPr/>
          </p:nvSpPr>
          <p:spPr bwMode="auto">
            <a:xfrm>
              <a:off x="3190" y="1546"/>
              <a:ext cx="1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1228" y="1472"/>
              <a:ext cx="354" cy="131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3015F9"/>
            </a:solidFill>
            <a:ln w="28575" cmpd="sng">
              <a:solidFill>
                <a:srgbClr val="3015F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8" name="Group 22"/>
          <p:cNvGrpSpPr>
            <a:grpSpLocks/>
          </p:cNvGrpSpPr>
          <p:nvPr/>
        </p:nvGrpSpPr>
        <p:grpSpPr bwMode="auto">
          <a:xfrm>
            <a:off x="1515542" y="833016"/>
            <a:ext cx="4727575" cy="398463"/>
            <a:chOff x="820" y="1340"/>
            <a:chExt cx="2978" cy="251"/>
          </a:xfrm>
        </p:grpSpPr>
        <p:sp>
          <p:nvSpPr>
            <p:cNvPr id="29" name="Freeform 23"/>
            <p:cNvSpPr>
              <a:spLocks/>
            </p:cNvSpPr>
            <p:nvPr/>
          </p:nvSpPr>
          <p:spPr bwMode="auto">
            <a:xfrm>
              <a:off x="3512" y="1464"/>
              <a:ext cx="144" cy="125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FF0000"/>
            </a:solidFill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24"/>
            <p:cNvSpPr>
              <a:spLocks noChangeShapeType="1"/>
            </p:cNvSpPr>
            <p:nvPr/>
          </p:nvSpPr>
          <p:spPr bwMode="auto">
            <a:xfrm>
              <a:off x="3660" y="1536"/>
              <a:ext cx="1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820" y="1340"/>
              <a:ext cx="246" cy="251"/>
            </a:xfrm>
            <a:custGeom>
              <a:avLst/>
              <a:gdLst>
                <a:gd name="T0" fmla="*/ 0 w 1008"/>
                <a:gd name="T1" fmla="*/ 1 h 383"/>
                <a:gd name="T2" fmla="*/ 0 w 1008"/>
                <a:gd name="T3" fmla="*/ 1 h 383"/>
                <a:gd name="T4" fmla="*/ 0 w 1008"/>
                <a:gd name="T5" fmla="*/ 1 h 383"/>
                <a:gd name="T6" fmla="*/ 0 w 1008"/>
                <a:gd name="T7" fmla="*/ 1 h 383"/>
                <a:gd name="T8" fmla="*/ 0 w 1008"/>
                <a:gd name="T9" fmla="*/ 1 h 383"/>
                <a:gd name="T10" fmla="*/ 0 w 1008"/>
                <a:gd name="T11" fmla="*/ 1 h 383"/>
                <a:gd name="T12" fmla="*/ 0 w 1008"/>
                <a:gd name="T13" fmla="*/ 1 h 383"/>
                <a:gd name="T14" fmla="*/ 0 w 1008"/>
                <a:gd name="T15" fmla="*/ 1 h 383"/>
                <a:gd name="T16" fmla="*/ 0 w 1008"/>
                <a:gd name="T17" fmla="*/ 1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3015F9"/>
            </a:solidFill>
            <a:ln w="28575" cmpd="sng">
              <a:solidFill>
                <a:srgbClr val="3015F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3" name="Group 22"/>
          <p:cNvGrpSpPr>
            <a:grpSpLocks/>
          </p:cNvGrpSpPr>
          <p:nvPr/>
        </p:nvGrpSpPr>
        <p:grpSpPr bwMode="auto">
          <a:xfrm>
            <a:off x="4931097" y="2019325"/>
            <a:ext cx="3889375" cy="2951163"/>
            <a:chOff x="3234" y="2058"/>
            <a:chExt cx="2400" cy="1721"/>
          </a:xfrm>
        </p:grpSpPr>
        <p:grpSp>
          <p:nvGrpSpPr>
            <p:cNvPr id="34" name="Group 17"/>
            <p:cNvGrpSpPr>
              <a:grpSpLocks/>
            </p:cNvGrpSpPr>
            <p:nvPr/>
          </p:nvGrpSpPr>
          <p:grpSpPr bwMode="auto">
            <a:xfrm>
              <a:off x="3234" y="2058"/>
              <a:ext cx="2400" cy="1721"/>
              <a:chOff x="432" y="1716"/>
              <a:chExt cx="2400" cy="1091"/>
            </a:xfrm>
          </p:grpSpPr>
          <p:pic>
            <p:nvPicPr>
              <p:cNvPr id="37" name="Picture 18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7855"/>
              <a:stretch>
                <a:fillRect/>
              </a:stretch>
            </p:blipFill>
            <p:spPr bwMode="auto">
              <a:xfrm>
                <a:off x="432" y="1716"/>
                <a:ext cx="2400" cy="8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8" name="Picture 19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5559"/>
              <a:stretch>
                <a:fillRect/>
              </a:stretch>
            </p:blipFill>
            <p:spPr bwMode="auto">
              <a:xfrm>
                <a:off x="432" y="2568"/>
                <a:ext cx="2400" cy="2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" name="Rectangle 20"/>
            <p:cNvSpPr>
              <a:spLocks noChangeArrowheads="1"/>
            </p:cNvSpPr>
            <p:nvPr/>
          </p:nvSpPr>
          <p:spPr bwMode="auto">
            <a:xfrm>
              <a:off x="3810" y="2856"/>
              <a:ext cx="1512" cy="54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en-US" sz="2400"/>
            </a:p>
          </p:txBody>
        </p:sp>
        <p:sp>
          <p:nvSpPr>
            <p:cNvPr id="36" name="Freeform 21"/>
            <p:cNvSpPr>
              <a:spLocks/>
            </p:cNvSpPr>
            <p:nvPr/>
          </p:nvSpPr>
          <p:spPr bwMode="auto">
            <a:xfrm>
              <a:off x="3804" y="2400"/>
              <a:ext cx="1020" cy="990"/>
            </a:xfrm>
            <a:custGeom>
              <a:avLst/>
              <a:gdLst>
                <a:gd name="T0" fmla="*/ 0 w 1020"/>
                <a:gd name="T1" fmla="*/ 97 h 1056"/>
                <a:gd name="T2" fmla="*/ 0 w 1020"/>
                <a:gd name="T3" fmla="*/ 35 h 1056"/>
                <a:gd name="T4" fmla="*/ 180 w 1020"/>
                <a:gd name="T5" fmla="*/ 35 h 1056"/>
                <a:gd name="T6" fmla="*/ 180 w 1020"/>
                <a:gd name="T7" fmla="*/ 19 h 1056"/>
                <a:gd name="T8" fmla="*/ 396 w 1020"/>
                <a:gd name="T9" fmla="*/ 20 h 1056"/>
                <a:gd name="T10" fmla="*/ 396 w 1020"/>
                <a:gd name="T11" fmla="*/ 9 h 1056"/>
                <a:gd name="T12" fmla="*/ 600 w 1020"/>
                <a:gd name="T13" fmla="*/ 9 h 1056"/>
                <a:gd name="T14" fmla="*/ 624 w 1020"/>
                <a:gd name="T15" fmla="*/ 8 h 1056"/>
                <a:gd name="T16" fmla="*/ 810 w 1020"/>
                <a:gd name="T17" fmla="*/ 8 h 1056"/>
                <a:gd name="T18" fmla="*/ 810 w 1020"/>
                <a:gd name="T19" fmla="*/ 0 h 1056"/>
                <a:gd name="T20" fmla="*/ 1020 w 1020"/>
                <a:gd name="T21" fmla="*/ 0 h 105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20"/>
                <a:gd name="T34" fmla="*/ 0 h 1056"/>
                <a:gd name="T35" fmla="*/ 1020 w 1020"/>
                <a:gd name="T36" fmla="*/ 1056 h 105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20" h="1056">
                  <a:moveTo>
                    <a:pt x="0" y="1056"/>
                  </a:moveTo>
                  <a:lnTo>
                    <a:pt x="0" y="390"/>
                  </a:lnTo>
                  <a:lnTo>
                    <a:pt x="180" y="390"/>
                  </a:lnTo>
                  <a:lnTo>
                    <a:pt x="180" y="204"/>
                  </a:lnTo>
                  <a:lnTo>
                    <a:pt x="396" y="216"/>
                  </a:lnTo>
                  <a:lnTo>
                    <a:pt x="396" y="108"/>
                  </a:lnTo>
                  <a:lnTo>
                    <a:pt x="600" y="108"/>
                  </a:lnTo>
                  <a:lnTo>
                    <a:pt x="624" y="42"/>
                  </a:lnTo>
                  <a:lnTo>
                    <a:pt x="810" y="42"/>
                  </a:lnTo>
                  <a:lnTo>
                    <a:pt x="810" y="0"/>
                  </a:lnTo>
                  <a:lnTo>
                    <a:pt x="1020" y="0"/>
                  </a:ln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9" name="TextBox 30"/>
          <p:cNvSpPr txBox="1">
            <a:spLocks noChangeArrowheads="1"/>
          </p:cNvSpPr>
          <p:nvPr/>
        </p:nvSpPr>
        <p:spPr bwMode="auto">
          <a:xfrm>
            <a:off x="5220022" y="1628800"/>
            <a:ext cx="32813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emitted neutral Na atoms</a:t>
            </a:r>
            <a:endParaRPr lang="de-DE" altLang="en-US" sz="2400"/>
          </a:p>
        </p:txBody>
      </p:sp>
    </p:spTree>
    <p:extLst>
      <p:ext uri="{BB962C8B-B14F-4D97-AF65-F5344CB8AC3E}">
        <p14:creationId xmlns:p14="http://schemas.microsoft.com/office/powerpoint/2010/main" val="82540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33350" y="219075"/>
            <a:ext cx="8470900" cy="79375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algn="l">
              <a:defRPr/>
            </a:pPr>
            <a:r>
              <a:rPr lang="en-GB" altLang="en-US" sz="2800" b="1" kern="0" dirty="0" smtClean="0">
                <a:solidFill>
                  <a:srgbClr val="3015F9"/>
                </a:solidFill>
                <a:cs typeface="Arial" charset="0"/>
              </a:rPr>
              <a:t>Effect of tuning pump wavelength (exciting to different points on excited surface)</a:t>
            </a:r>
          </a:p>
        </p:txBody>
      </p:sp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763" y="1828800"/>
            <a:ext cx="27082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Freeform 5"/>
          <p:cNvSpPr>
            <a:spLocks/>
          </p:cNvSpPr>
          <p:nvPr/>
        </p:nvSpPr>
        <p:spPr bwMode="auto">
          <a:xfrm>
            <a:off x="4705350" y="1108298"/>
            <a:ext cx="4114800" cy="4552950"/>
          </a:xfrm>
          <a:custGeom>
            <a:avLst/>
            <a:gdLst>
              <a:gd name="T0" fmla="*/ 0 w 2592"/>
              <a:gd name="T1" fmla="*/ 0 h 2868"/>
              <a:gd name="T2" fmla="*/ 2147483647 w 2592"/>
              <a:gd name="T3" fmla="*/ 2147483647 h 2868"/>
              <a:gd name="T4" fmla="*/ 2147483647 w 2592"/>
              <a:gd name="T5" fmla="*/ 2147483647 h 2868"/>
              <a:gd name="T6" fmla="*/ 2147483647 w 2592"/>
              <a:gd name="T7" fmla="*/ 2147483647 h 2868"/>
              <a:gd name="T8" fmla="*/ 2147483647 w 2592"/>
              <a:gd name="T9" fmla="*/ 2147483647 h 2868"/>
              <a:gd name="T10" fmla="*/ 2147483647 w 2592"/>
              <a:gd name="T11" fmla="*/ 2147483647 h 2868"/>
              <a:gd name="T12" fmla="*/ 2147483647 w 2592"/>
              <a:gd name="T13" fmla="*/ 2147483647 h 2868"/>
              <a:gd name="T14" fmla="*/ 2147483647 w 2592"/>
              <a:gd name="T15" fmla="*/ 2147483647 h 2868"/>
              <a:gd name="T16" fmla="*/ 2147483647 w 2592"/>
              <a:gd name="T17" fmla="*/ 2147483647 h 2868"/>
              <a:gd name="T18" fmla="*/ 2147483647 w 2592"/>
              <a:gd name="T19" fmla="*/ 2147483647 h 2868"/>
              <a:gd name="T20" fmla="*/ 2147483647 w 2592"/>
              <a:gd name="T21" fmla="*/ 2147483647 h 2868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592"/>
              <a:gd name="T34" fmla="*/ 0 h 2868"/>
              <a:gd name="T35" fmla="*/ 2592 w 2592"/>
              <a:gd name="T36" fmla="*/ 2868 h 2868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592" h="2868">
                <a:moveTo>
                  <a:pt x="0" y="0"/>
                </a:moveTo>
                <a:cubicBezTo>
                  <a:pt x="33" y="904"/>
                  <a:pt x="67" y="1810"/>
                  <a:pt x="100" y="2280"/>
                </a:cubicBezTo>
                <a:cubicBezTo>
                  <a:pt x="134" y="2751"/>
                  <a:pt x="163" y="2779"/>
                  <a:pt x="200" y="2823"/>
                </a:cubicBezTo>
                <a:cubicBezTo>
                  <a:pt x="237" y="2868"/>
                  <a:pt x="278" y="2671"/>
                  <a:pt x="323" y="2547"/>
                </a:cubicBezTo>
                <a:cubicBezTo>
                  <a:pt x="367" y="2424"/>
                  <a:pt x="401" y="2255"/>
                  <a:pt x="467" y="2084"/>
                </a:cubicBezTo>
                <a:cubicBezTo>
                  <a:pt x="534" y="1913"/>
                  <a:pt x="655" y="1657"/>
                  <a:pt x="723" y="1523"/>
                </a:cubicBezTo>
                <a:cubicBezTo>
                  <a:pt x="792" y="1389"/>
                  <a:pt x="810" y="1349"/>
                  <a:pt x="879" y="1283"/>
                </a:cubicBezTo>
                <a:cubicBezTo>
                  <a:pt x="948" y="1216"/>
                  <a:pt x="1040" y="1162"/>
                  <a:pt x="1135" y="1122"/>
                </a:cubicBezTo>
                <a:cubicBezTo>
                  <a:pt x="1229" y="1082"/>
                  <a:pt x="1318" y="1064"/>
                  <a:pt x="1446" y="1042"/>
                </a:cubicBezTo>
                <a:cubicBezTo>
                  <a:pt x="1574" y="1020"/>
                  <a:pt x="1711" y="999"/>
                  <a:pt x="1902" y="989"/>
                </a:cubicBezTo>
                <a:cubicBezTo>
                  <a:pt x="2093" y="978"/>
                  <a:pt x="2477" y="982"/>
                  <a:pt x="2592" y="98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69" name="Freeform 6"/>
          <p:cNvSpPr>
            <a:spLocks/>
          </p:cNvSpPr>
          <p:nvPr/>
        </p:nvSpPr>
        <p:spPr bwMode="auto">
          <a:xfrm>
            <a:off x="4991100" y="1268760"/>
            <a:ext cx="3725863" cy="1755775"/>
          </a:xfrm>
          <a:custGeom>
            <a:avLst/>
            <a:gdLst>
              <a:gd name="T0" fmla="*/ 0 w 2347"/>
              <a:gd name="T1" fmla="*/ 0 h 1106"/>
              <a:gd name="T2" fmla="*/ 2147483647 w 2347"/>
              <a:gd name="T3" fmla="*/ 2147483647 h 1106"/>
              <a:gd name="T4" fmla="*/ 2147483647 w 2347"/>
              <a:gd name="T5" fmla="*/ 2147483647 h 1106"/>
              <a:gd name="T6" fmla="*/ 2147483647 w 2347"/>
              <a:gd name="T7" fmla="*/ 2147483647 h 1106"/>
              <a:gd name="T8" fmla="*/ 2147483647 w 2347"/>
              <a:gd name="T9" fmla="*/ 2147483647 h 1106"/>
              <a:gd name="T10" fmla="*/ 2147483647 w 2347"/>
              <a:gd name="T11" fmla="*/ 2147483647 h 1106"/>
              <a:gd name="T12" fmla="*/ 2147483647 w 2347"/>
              <a:gd name="T13" fmla="*/ 2147483647 h 1106"/>
              <a:gd name="T14" fmla="*/ 2147483647 w 2347"/>
              <a:gd name="T15" fmla="*/ 2147483647 h 1106"/>
              <a:gd name="T16" fmla="*/ 2147483647 w 2347"/>
              <a:gd name="T17" fmla="*/ 2147483647 h 1106"/>
              <a:gd name="T18" fmla="*/ 2147483647 w 2347"/>
              <a:gd name="T19" fmla="*/ 2147483647 h 1106"/>
              <a:gd name="T20" fmla="*/ 2147483647 w 2347"/>
              <a:gd name="T21" fmla="*/ 2147483647 h 110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2347"/>
              <a:gd name="T34" fmla="*/ 0 h 1106"/>
              <a:gd name="T35" fmla="*/ 2347 w 2347"/>
              <a:gd name="T36" fmla="*/ 1106 h 110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2347" h="1106">
                <a:moveTo>
                  <a:pt x="0" y="0"/>
                </a:moveTo>
                <a:cubicBezTo>
                  <a:pt x="20" y="248"/>
                  <a:pt x="41" y="496"/>
                  <a:pt x="56" y="641"/>
                </a:cubicBezTo>
                <a:cubicBezTo>
                  <a:pt x="70" y="787"/>
                  <a:pt x="69" y="805"/>
                  <a:pt x="89" y="873"/>
                </a:cubicBezTo>
                <a:cubicBezTo>
                  <a:pt x="109" y="941"/>
                  <a:pt x="111" y="1014"/>
                  <a:pt x="178" y="1051"/>
                </a:cubicBezTo>
                <a:cubicBezTo>
                  <a:pt x="245" y="1088"/>
                  <a:pt x="376" y="1106"/>
                  <a:pt x="489" y="1096"/>
                </a:cubicBezTo>
                <a:cubicBezTo>
                  <a:pt x="603" y="1085"/>
                  <a:pt x="755" y="1023"/>
                  <a:pt x="857" y="989"/>
                </a:cubicBezTo>
                <a:cubicBezTo>
                  <a:pt x="959" y="955"/>
                  <a:pt x="1020" y="926"/>
                  <a:pt x="1101" y="891"/>
                </a:cubicBezTo>
                <a:cubicBezTo>
                  <a:pt x="1183" y="855"/>
                  <a:pt x="1259" y="811"/>
                  <a:pt x="1346" y="775"/>
                </a:cubicBezTo>
                <a:cubicBezTo>
                  <a:pt x="1433" y="739"/>
                  <a:pt x="1524" y="708"/>
                  <a:pt x="1624" y="677"/>
                </a:cubicBezTo>
                <a:cubicBezTo>
                  <a:pt x="1724" y="646"/>
                  <a:pt x="1826" y="616"/>
                  <a:pt x="1947" y="588"/>
                </a:cubicBezTo>
                <a:cubicBezTo>
                  <a:pt x="2067" y="560"/>
                  <a:pt x="2280" y="521"/>
                  <a:pt x="2347" y="508"/>
                </a:cubicBezTo>
              </a:path>
            </a:pathLst>
          </a:custGeom>
          <a:noFill/>
          <a:ln w="38100" cmpd="sng">
            <a:solidFill>
              <a:srgbClr val="3015F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>
              <a:solidFill>
                <a:srgbClr val="3015F9"/>
              </a:solidFill>
            </a:endParaRPr>
          </a:p>
        </p:txBody>
      </p:sp>
      <p:sp>
        <p:nvSpPr>
          <p:cNvPr id="11270" name="Text Box 7"/>
          <p:cNvSpPr txBox="1">
            <a:spLocks noChangeArrowheads="1"/>
          </p:cNvSpPr>
          <p:nvPr/>
        </p:nvSpPr>
        <p:spPr bwMode="auto">
          <a:xfrm>
            <a:off x="247650" y="2170113"/>
            <a:ext cx="650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latin typeface="Comic Sans MS" pitchFamily="66" charset="0"/>
              </a:rPr>
              <a:t>300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11271" name="Text Box 8"/>
          <p:cNvSpPr txBox="1">
            <a:spLocks noChangeArrowheads="1"/>
          </p:cNvSpPr>
          <p:nvPr/>
        </p:nvSpPr>
        <p:spPr bwMode="auto">
          <a:xfrm>
            <a:off x="266700" y="3043238"/>
            <a:ext cx="5683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latin typeface="Comic Sans MS" pitchFamily="66" charset="0"/>
              </a:rPr>
              <a:t>311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11272" name="Text Box 9"/>
          <p:cNvSpPr txBox="1">
            <a:spLocks noChangeArrowheads="1"/>
          </p:cNvSpPr>
          <p:nvPr/>
        </p:nvSpPr>
        <p:spPr bwMode="auto">
          <a:xfrm>
            <a:off x="285750" y="3963988"/>
            <a:ext cx="609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latin typeface="Comic Sans MS" pitchFamily="66" charset="0"/>
              </a:rPr>
              <a:t>321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11273" name="Text Box 10"/>
          <p:cNvSpPr txBox="1">
            <a:spLocks noChangeArrowheads="1"/>
          </p:cNvSpPr>
          <p:nvPr/>
        </p:nvSpPr>
        <p:spPr bwMode="auto">
          <a:xfrm>
            <a:off x="276225" y="4865688"/>
            <a:ext cx="6508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latin typeface="Comic Sans MS" pitchFamily="66" charset="0"/>
              </a:rPr>
              <a:t>339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11274" name="Text Box 11"/>
          <p:cNvSpPr txBox="1">
            <a:spLocks noChangeArrowheads="1"/>
          </p:cNvSpPr>
          <p:nvPr/>
        </p:nvSpPr>
        <p:spPr bwMode="auto">
          <a:xfrm>
            <a:off x="79375" y="1503363"/>
            <a:ext cx="11604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l-GR" altLang="en-US" sz="2000">
                <a:solidFill>
                  <a:srgbClr val="FF0000"/>
                </a:solidFill>
                <a:latin typeface="Comic Sans MS" pitchFamily="66" charset="0"/>
              </a:rPr>
              <a:t>λ</a:t>
            </a:r>
            <a:r>
              <a:rPr lang="en-GB" altLang="en-US" sz="2000" baseline="-25000">
                <a:solidFill>
                  <a:srgbClr val="FF0000"/>
                </a:solidFill>
                <a:latin typeface="Comic Sans MS" pitchFamily="66" charset="0"/>
              </a:rPr>
              <a:t>pump</a:t>
            </a:r>
            <a:r>
              <a:rPr lang="en-GB" altLang="en-US" sz="2000">
                <a:solidFill>
                  <a:srgbClr val="FF0000"/>
                </a:solidFill>
                <a:latin typeface="Comic Sans MS" pitchFamily="66" charset="0"/>
              </a:rPr>
              <a:t>/nm</a:t>
            </a:r>
            <a:endParaRPr lang="en-US" altLang="en-US" sz="2000"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11275" name="Freeform 12"/>
          <p:cNvSpPr>
            <a:spLocks/>
          </p:cNvSpPr>
          <p:nvPr/>
        </p:nvSpPr>
        <p:spPr bwMode="auto">
          <a:xfrm>
            <a:off x="4794250" y="5000625"/>
            <a:ext cx="533400" cy="398463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FF0000"/>
          </a:solid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6" name="Freeform 13"/>
          <p:cNvSpPr>
            <a:spLocks/>
          </p:cNvSpPr>
          <p:nvPr/>
        </p:nvSpPr>
        <p:spPr bwMode="auto">
          <a:xfrm>
            <a:off x="4924425" y="2637185"/>
            <a:ext cx="533400" cy="207963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FF0000"/>
          </a:solid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7" name="Freeform 14"/>
          <p:cNvSpPr>
            <a:spLocks/>
          </p:cNvSpPr>
          <p:nvPr/>
        </p:nvSpPr>
        <p:spPr bwMode="auto">
          <a:xfrm>
            <a:off x="4864100" y="2433985"/>
            <a:ext cx="533400" cy="1793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FF0000"/>
          </a:solid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8" name="Freeform 15"/>
          <p:cNvSpPr>
            <a:spLocks/>
          </p:cNvSpPr>
          <p:nvPr/>
        </p:nvSpPr>
        <p:spPr bwMode="auto">
          <a:xfrm>
            <a:off x="4835525" y="2205385"/>
            <a:ext cx="533400" cy="19843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FF0000"/>
          </a:solid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79" name="Freeform 16"/>
          <p:cNvSpPr>
            <a:spLocks/>
          </p:cNvSpPr>
          <p:nvPr/>
        </p:nvSpPr>
        <p:spPr bwMode="auto">
          <a:xfrm>
            <a:off x="4787900" y="1929160"/>
            <a:ext cx="533400" cy="227013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FF0000"/>
          </a:solid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280" name="Freeform 17"/>
          <p:cNvSpPr>
            <a:spLocks/>
          </p:cNvSpPr>
          <p:nvPr/>
        </p:nvSpPr>
        <p:spPr bwMode="auto">
          <a:xfrm>
            <a:off x="5210175" y="2078385"/>
            <a:ext cx="3311525" cy="77788"/>
          </a:xfrm>
          <a:custGeom>
            <a:avLst/>
            <a:gdLst>
              <a:gd name="T0" fmla="*/ 0 w 2086"/>
              <a:gd name="T1" fmla="*/ 2147483647 h 49"/>
              <a:gd name="T2" fmla="*/ 2147483647 w 2086"/>
              <a:gd name="T3" fmla="*/ 2147483647 h 49"/>
              <a:gd name="T4" fmla="*/ 2147483647 w 2086"/>
              <a:gd name="T5" fmla="*/ 2147483647 h 49"/>
              <a:gd name="T6" fmla="*/ 2147483647 w 2086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2086"/>
              <a:gd name="T13" fmla="*/ 0 h 49"/>
              <a:gd name="T14" fmla="*/ 2086 w 2086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86" h="49">
                <a:moveTo>
                  <a:pt x="0" y="6"/>
                </a:moveTo>
                <a:cubicBezTo>
                  <a:pt x="757" y="3"/>
                  <a:pt x="1514" y="0"/>
                  <a:pt x="1800" y="6"/>
                </a:cubicBezTo>
                <a:cubicBezTo>
                  <a:pt x="2086" y="12"/>
                  <a:pt x="1991" y="35"/>
                  <a:pt x="1716" y="42"/>
                </a:cubicBezTo>
                <a:cubicBezTo>
                  <a:pt x="1441" y="49"/>
                  <a:pt x="411" y="47"/>
                  <a:pt x="150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1" name="Freeform 18"/>
          <p:cNvSpPr>
            <a:spLocks/>
          </p:cNvSpPr>
          <p:nvPr/>
        </p:nvSpPr>
        <p:spPr bwMode="auto">
          <a:xfrm>
            <a:off x="5311775" y="2294285"/>
            <a:ext cx="2101850" cy="77788"/>
          </a:xfrm>
          <a:custGeom>
            <a:avLst/>
            <a:gdLst>
              <a:gd name="T0" fmla="*/ 0 w 2086"/>
              <a:gd name="T1" fmla="*/ 2147483647 h 49"/>
              <a:gd name="T2" fmla="*/ 2147483647 w 2086"/>
              <a:gd name="T3" fmla="*/ 2147483647 h 49"/>
              <a:gd name="T4" fmla="*/ 2147483647 w 2086"/>
              <a:gd name="T5" fmla="*/ 2147483647 h 49"/>
              <a:gd name="T6" fmla="*/ 2147483647 w 2086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2086"/>
              <a:gd name="T13" fmla="*/ 0 h 49"/>
              <a:gd name="T14" fmla="*/ 2086 w 2086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86" h="49">
                <a:moveTo>
                  <a:pt x="0" y="6"/>
                </a:moveTo>
                <a:cubicBezTo>
                  <a:pt x="757" y="3"/>
                  <a:pt x="1514" y="0"/>
                  <a:pt x="1800" y="6"/>
                </a:cubicBezTo>
                <a:cubicBezTo>
                  <a:pt x="2086" y="12"/>
                  <a:pt x="1991" y="35"/>
                  <a:pt x="1716" y="42"/>
                </a:cubicBezTo>
                <a:cubicBezTo>
                  <a:pt x="1441" y="49"/>
                  <a:pt x="411" y="47"/>
                  <a:pt x="150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2" name="Freeform 19"/>
          <p:cNvSpPr>
            <a:spLocks/>
          </p:cNvSpPr>
          <p:nvPr/>
        </p:nvSpPr>
        <p:spPr bwMode="auto">
          <a:xfrm>
            <a:off x="5289550" y="2510185"/>
            <a:ext cx="1730375" cy="77788"/>
          </a:xfrm>
          <a:custGeom>
            <a:avLst/>
            <a:gdLst>
              <a:gd name="T0" fmla="*/ 0 w 2086"/>
              <a:gd name="T1" fmla="*/ 2147483647 h 49"/>
              <a:gd name="T2" fmla="*/ 2147483647 w 2086"/>
              <a:gd name="T3" fmla="*/ 2147483647 h 49"/>
              <a:gd name="T4" fmla="*/ 2147483647 w 2086"/>
              <a:gd name="T5" fmla="*/ 2147483647 h 49"/>
              <a:gd name="T6" fmla="*/ 2147483647 w 2086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2086"/>
              <a:gd name="T13" fmla="*/ 0 h 49"/>
              <a:gd name="T14" fmla="*/ 2086 w 2086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86" h="49">
                <a:moveTo>
                  <a:pt x="0" y="6"/>
                </a:moveTo>
                <a:cubicBezTo>
                  <a:pt x="757" y="3"/>
                  <a:pt x="1514" y="0"/>
                  <a:pt x="1800" y="6"/>
                </a:cubicBezTo>
                <a:cubicBezTo>
                  <a:pt x="2086" y="12"/>
                  <a:pt x="1991" y="35"/>
                  <a:pt x="1716" y="42"/>
                </a:cubicBezTo>
                <a:cubicBezTo>
                  <a:pt x="1441" y="49"/>
                  <a:pt x="411" y="47"/>
                  <a:pt x="150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3" name="Freeform 20"/>
          <p:cNvSpPr>
            <a:spLocks/>
          </p:cNvSpPr>
          <p:nvPr/>
        </p:nvSpPr>
        <p:spPr bwMode="auto">
          <a:xfrm>
            <a:off x="5372100" y="2735610"/>
            <a:ext cx="1120775" cy="58738"/>
          </a:xfrm>
          <a:custGeom>
            <a:avLst/>
            <a:gdLst>
              <a:gd name="T0" fmla="*/ 0 w 2086"/>
              <a:gd name="T1" fmla="*/ 2147483647 h 49"/>
              <a:gd name="T2" fmla="*/ 2147483647 w 2086"/>
              <a:gd name="T3" fmla="*/ 2147483647 h 49"/>
              <a:gd name="T4" fmla="*/ 2147483647 w 2086"/>
              <a:gd name="T5" fmla="*/ 2147483647 h 49"/>
              <a:gd name="T6" fmla="*/ 2147483647 w 2086"/>
              <a:gd name="T7" fmla="*/ 2147483647 h 49"/>
              <a:gd name="T8" fmla="*/ 0 60000 65536"/>
              <a:gd name="T9" fmla="*/ 0 60000 65536"/>
              <a:gd name="T10" fmla="*/ 0 60000 65536"/>
              <a:gd name="T11" fmla="*/ 0 60000 65536"/>
              <a:gd name="T12" fmla="*/ 0 w 2086"/>
              <a:gd name="T13" fmla="*/ 0 h 49"/>
              <a:gd name="T14" fmla="*/ 2086 w 2086"/>
              <a:gd name="T15" fmla="*/ 49 h 49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86" h="49">
                <a:moveTo>
                  <a:pt x="0" y="6"/>
                </a:moveTo>
                <a:cubicBezTo>
                  <a:pt x="757" y="3"/>
                  <a:pt x="1514" y="0"/>
                  <a:pt x="1800" y="6"/>
                </a:cubicBezTo>
                <a:cubicBezTo>
                  <a:pt x="2086" y="12"/>
                  <a:pt x="1991" y="35"/>
                  <a:pt x="1716" y="42"/>
                </a:cubicBezTo>
                <a:cubicBezTo>
                  <a:pt x="1441" y="49"/>
                  <a:pt x="411" y="47"/>
                  <a:pt x="150" y="48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284" name="Text Box 21"/>
          <p:cNvSpPr txBox="1">
            <a:spLocks noChangeArrowheads="1"/>
          </p:cNvSpPr>
          <p:nvPr/>
        </p:nvSpPr>
        <p:spPr bwMode="auto">
          <a:xfrm>
            <a:off x="5899150" y="4021138"/>
            <a:ext cx="3063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latin typeface="Arial" charset="0"/>
                <a:cs typeface="Arial" charset="0"/>
              </a:rPr>
              <a:t>Different periods indicative of anharmonic potential</a:t>
            </a:r>
            <a:endParaRPr lang="en-US" altLang="en-US" sz="2000">
              <a:latin typeface="Arial" charset="0"/>
              <a:cs typeface="Arial" charset="0"/>
            </a:endParaRPr>
          </a:p>
        </p:txBody>
      </p:sp>
      <p:sp>
        <p:nvSpPr>
          <p:cNvPr id="11285" name="Text Box 22"/>
          <p:cNvSpPr txBox="1">
            <a:spLocks noChangeArrowheads="1"/>
          </p:cNvSpPr>
          <p:nvPr/>
        </p:nvSpPr>
        <p:spPr bwMode="auto">
          <a:xfrm>
            <a:off x="2430463" y="5949950"/>
            <a:ext cx="70373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 i="1">
                <a:solidFill>
                  <a:srgbClr val="006600"/>
                </a:solidFill>
                <a:latin typeface="Comic Sans MS" pitchFamily="66" charset="0"/>
              </a:rPr>
              <a:t>T.S. Rose, M.J. Rosker, A. Zewail, JCP  </a:t>
            </a:r>
            <a:r>
              <a:rPr lang="en-GB" altLang="en-US" sz="2000" b="1">
                <a:solidFill>
                  <a:srgbClr val="006600"/>
                </a:solidFill>
                <a:latin typeface="Comic Sans MS" pitchFamily="66" charset="0"/>
              </a:rPr>
              <a:t>91</a:t>
            </a:r>
            <a:r>
              <a:rPr lang="en-GB" altLang="en-US" sz="2000">
                <a:solidFill>
                  <a:srgbClr val="006600"/>
                </a:solidFill>
                <a:latin typeface="Comic Sans MS" pitchFamily="66" charset="0"/>
              </a:rPr>
              <a:t>, 7415 (1989)</a:t>
            </a:r>
            <a:endParaRPr lang="en-US" altLang="en-US" sz="2000" i="1">
              <a:solidFill>
                <a:srgbClr val="0066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0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18256" y="188639"/>
            <a:ext cx="8458200" cy="252028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algn="l">
              <a:defRPr/>
            </a:pPr>
            <a:r>
              <a:rPr lang="en-GB" sz="2500" b="1" kern="0" dirty="0" smtClean="0">
                <a:solidFill>
                  <a:schemeClr val="accent2"/>
                </a:solidFill>
                <a:latin typeface="Comic Sans MS" pitchFamily="66" charset="0"/>
              </a:rPr>
              <a:t>For larger systems one would like to (one has to) treat the nuclear motion with </a:t>
            </a:r>
            <a:r>
              <a:rPr lang="en-GB" sz="2500" b="1" kern="0" dirty="0" err="1" smtClean="0">
                <a:solidFill>
                  <a:schemeClr val="accent2"/>
                </a:solidFill>
                <a:latin typeface="Comic Sans MS" pitchFamily="66" charset="0"/>
              </a:rPr>
              <a:t>cassical</a:t>
            </a:r>
            <a:r>
              <a:rPr lang="en-GB" sz="2500" b="1" kern="0" dirty="0" smtClean="0">
                <a:solidFill>
                  <a:schemeClr val="accent2"/>
                </a:solidFill>
                <a:latin typeface="Comic Sans MS" pitchFamily="66" charset="0"/>
              </a:rPr>
              <a:t> trajectories.</a:t>
            </a:r>
          </a:p>
          <a:p>
            <a:pPr algn="l">
              <a:defRPr/>
            </a:pPr>
            <a:endParaRPr lang="en-GB" sz="2500" b="1" kern="0" dirty="0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09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18256" y="188639"/>
            <a:ext cx="8458200" cy="252028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algn="l">
              <a:defRPr/>
            </a:pPr>
            <a:r>
              <a:rPr lang="en-GB" sz="2500" b="1" kern="0" dirty="0" smtClean="0">
                <a:solidFill>
                  <a:schemeClr val="accent2"/>
                </a:solidFill>
                <a:latin typeface="Comic Sans MS" pitchFamily="66" charset="0"/>
              </a:rPr>
              <a:t>For larger systems one would like to (one has to) treat the nuclear motion with </a:t>
            </a:r>
            <a:r>
              <a:rPr lang="en-GB" sz="2500" b="1" kern="0" dirty="0" err="1" smtClean="0">
                <a:solidFill>
                  <a:schemeClr val="accent2"/>
                </a:solidFill>
                <a:latin typeface="Comic Sans MS" pitchFamily="66" charset="0"/>
              </a:rPr>
              <a:t>cassical</a:t>
            </a:r>
            <a:r>
              <a:rPr lang="en-GB" sz="2500" b="1" kern="0" dirty="0" smtClean="0">
                <a:solidFill>
                  <a:schemeClr val="accent2"/>
                </a:solidFill>
                <a:latin typeface="Comic Sans MS" pitchFamily="66" charset="0"/>
              </a:rPr>
              <a:t> trajectories.</a:t>
            </a:r>
          </a:p>
          <a:p>
            <a:pPr algn="l">
              <a:defRPr/>
            </a:pPr>
            <a:endParaRPr lang="en-GB" sz="2500" b="1" kern="0" dirty="0">
              <a:solidFill>
                <a:schemeClr val="accent2"/>
              </a:solidFill>
              <a:latin typeface="Comic Sans MS" pitchFamily="66" charset="0"/>
            </a:endParaRPr>
          </a:p>
          <a:p>
            <a:pPr algn="l">
              <a:defRPr/>
            </a:pPr>
            <a:r>
              <a:rPr lang="en-GB" sz="2500" b="1" kern="0" dirty="0" smtClean="0">
                <a:solidFill>
                  <a:schemeClr val="accent2"/>
                </a:solidFill>
                <a:latin typeface="Comic Sans MS" pitchFamily="66" charset="0"/>
              </a:rPr>
              <a:t>But what’s the right classical force when the nuclear</a:t>
            </a:r>
          </a:p>
          <a:p>
            <a:pPr algn="l">
              <a:defRPr/>
            </a:pPr>
            <a:r>
              <a:rPr lang="en-GB" sz="2500" b="1" kern="0" dirty="0">
                <a:solidFill>
                  <a:schemeClr val="accent2"/>
                </a:solidFill>
                <a:latin typeface="Comic Sans MS" pitchFamily="66" charset="0"/>
              </a:rPr>
              <a:t>w</a:t>
            </a:r>
            <a:r>
              <a:rPr lang="en-GB" sz="2500" b="1" kern="0" dirty="0" smtClean="0">
                <a:solidFill>
                  <a:schemeClr val="accent2"/>
                </a:solidFill>
                <a:latin typeface="Comic Sans MS" pitchFamily="66" charset="0"/>
              </a:rPr>
              <a:t>ave packet splits?</a:t>
            </a:r>
          </a:p>
          <a:p>
            <a:pPr algn="l">
              <a:defRPr/>
            </a:pPr>
            <a:endParaRPr lang="en-GB" sz="2500" b="1" kern="0" dirty="0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4" name="Freeform 4"/>
          <p:cNvSpPr>
            <a:spLocks/>
          </p:cNvSpPr>
          <p:nvPr/>
        </p:nvSpPr>
        <p:spPr bwMode="auto">
          <a:xfrm>
            <a:off x="1356792" y="2204864"/>
            <a:ext cx="5210175" cy="4552950"/>
          </a:xfrm>
          <a:custGeom>
            <a:avLst/>
            <a:gdLst>
              <a:gd name="T0" fmla="*/ 0 w 1770"/>
              <a:gd name="T1" fmla="*/ 0 h 1932"/>
              <a:gd name="T2" fmla="*/ 2147483647 w 1770"/>
              <a:gd name="T3" fmla="*/ 2147483647 h 1932"/>
              <a:gd name="T4" fmla="*/ 2147483647 w 1770"/>
              <a:gd name="T5" fmla="*/ 2147483647 h 1932"/>
              <a:gd name="T6" fmla="*/ 2147483647 w 1770"/>
              <a:gd name="T7" fmla="*/ 2147483647 h 1932"/>
              <a:gd name="T8" fmla="*/ 2147483647 w 1770"/>
              <a:gd name="T9" fmla="*/ 2147483647 h 1932"/>
              <a:gd name="T10" fmla="*/ 2147483647 w 1770"/>
              <a:gd name="T11" fmla="*/ 2147483647 h 1932"/>
              <a:gd name="T12" fmla="*/ 2147483647 w 1770"/>
              <a:gd name="T13" fmla="*/ 2147483647 h 1932"/>
              <a:gd name="T14" fmla="*/ 2147483647 w 1770"/>
              <a:gd name="T15" fmla="*/ 2147483647 h 1932"/>
              <a:gd name="T16" fmla="*/ 2147483647 w 1770"/>
              <a:gd name="T17" fmla="*/ 2147483647 h 1932"/>
              <a:gd name="T18" fmla="*/ 2147483647 w 1770"/>
              <a:gd name="T19" fmla="*/ 2147483647 h 1932"/>
              <a:gd name="T20" fmla="*/ 2147483647 w 1770"/>
              <a:gd name="T21" fmla="*/ 2147483647 h 1932"/>
              <a:gd name="T22" fmla="*/ 2147483647 w 1770"/>
              <a:gd name="T23" fmla="*/ 2147483647 h 19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70"/>
              <a:gd name="T37" fmla="*/ 0 h 1932"/>
              <a:gd name="T38" fmla="*/ 1770 w 1770"/>
              <a:gd name="T39" fmla="*/ 1932 h 193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70" h="1932">
                <a:moveTo>
                  <a:pt x="0" y="0"/>
                </a:moveTo>
                <a:cubicBezTo>
                  <a:pt x="18" y="609"/>
                  <a:pt x="36" y="1219"/>
                  <a:pt x="54" y="1536"/>
                </a:cubicBezTo>
                <a:cubicBezTo>
                  <a:pt x="72" y="1853"/>
                  <a:pt x="88" y="1872"/>
                  <a:pt x="108" y="1902"/>
                </a:cubicBezTo>
                <a:cubicBezTo>
                  <a:pt x="128" y="1932"/>
                  <a:pt x="150" y="1799"/>
                  <a:pt x="174" y="1716"/>
                </a:cubicBezTo>
                <a:cubicBezTo>
                  <a:pt x="198" y="1633"/>
                  <a:pt x="216" y="1519"/>
                  <a:pt x="252" y="1404"/>
                </a:cubicBezTo>
                <a:cubicBezTo>
                  <a:pt x="288" y="1289"/>
                  <a:pt x="353" y="1116"/>
                  <a:pt x="390" y="1026"/>
                </a:cubicBezTo>
                <a:cubicBezTo>
                  <a:pt x="427" y="936"/>
                  <a:pt x="437" y="909"/>
                  <a:pt x="474" y="864"/>
                </a:cubicBezTo>
                <a:cubicBezTo>
                  <a:pt x="511" y="819"/>
                  <a:pt x="561" y="783"/>
                  <a:pt x="612" y="756"/>
                </a:cubicBezTo>
                <a:cubicBezTo>
                  <a:pt x="663" y="729"/>
                  <a:pt x="711" y="717"/>
                  <a:pt x="780" y="702"/>
                </a:cubicBezTo>
                <a:cubicBezTo>
                  <a:pt x="849" y="687"/>
                  <a:pt x="923" y="673"/>
                  <a:pt x="1026" y="666"/>
                </a:cubicBezTo>
                <a:cubicBezTo>
                  <a:pt x="1129" y="659"/>
                  <a:pt x="1274" y="661"/>
                  <a:pt x="1398" y="660"/>
                </a:cubicBezTo>
                <a:cubicBezTo>
                  <a:pt x="1522" y="659"/>
                  <a:pt x="1644" y="658"/>
                  <a:pt x="1770" y="66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>
            <a:off x="1623492" y="2393305"/>
            <a:ext cx="4962525" cy="1755775"/>
          </a:xfrm>
          <a:custGeom>
            <a:avLst/>
            <a:gdLst>
              <a:gd name="T0" fmla="*/ 0 w 1686"/>
              <a:gd name="T1" fmla="*/ 0 h 745"/>
              <a:gd name="T2" fmla="*/ 2147483647 w 1686"/>
              <a:gd name="T3" fmla="*/ 2147483647 h 745"/>
              <a:gd name="T4" fmla="*/ 2147483647 w 1686"/>
              <a:gd name="T5" fmla="*/ 2147483647 h 745"/>
              <a:gd name="T6" fmla="*/ 2147483647 w 1686"/>
              <a:gd name="T7" fmla="*/ 2147483647 h 745"/>
              <a:gd name="T8" fmla="*/ 2147483647 w 1686"/>
              <a:gd name="T9" fmla="*/ 2147483647 h 745"/>
              <a:gd name="T10" fmla="*/ 2147483647 w 1686"/>
              <a:gd name="T11" fmla="*/ 2147483647 h 745"/>
              <a:gd name="T12" fmla="*/ 2147483647 w 1686"/>
              <a:gd name="T13" fmla="*/ 2147483647 h 745"/>
              <a:gd name="T14" fmla="*/ 2147483647 w 1686"/>
              <a:gd name="T15" fmla="*/ 2147483647 h 745"/>
              <a:gd name="T16" fmla="*/ 2147483647 w 1686"/>
              <a:gd name="T17" fmla="*/ 2147483647 h 745"/>
              <a:gd name="T18" fmla="*/ 2147483647 w 1686"/>
              <a:gd name="T19" fmla="*/ 2147483647 h 745"/>
              <a:gd name="T20" fmla="*/ 2147483647 w 1686"/>
              <a:gd name="T21" fmla="*/ 2147483647 h 745"/>
              <a:gd name="T22" fmla="*/ 2147483647 w 1686"/>
              <a:gd name="T23" fmla="*/ 2147483647 h 745"/>
              <a:gd name="T24" fmla="*/ 2147483647 w 1686"/>
              <a:gd name="T25" fmla="*/ 2147483647 h 7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86"/>
              <a:gd name="T40" fmla="*/ 0 h 745"/>
              <a:gd name="T41" fmla="*/ 1686 w 1686"/>
              <a:gd name="T42" fmla="*/ 745 h 74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86" h="745">
                <a:moveTo>
                  <a:pt x="0" y="0"/>
                </a:moveTo>
                <a:cubicBezTo>
                  <a:pt x="11" y="167"/>
                  <a:pt x="22" y="334"/>
                  <a:pt x="30" y="432"/>
                </a:cubicBezTo>
                <a:cubicBezTo>
                  <a:pt x="38" y="530"/>
                  <a:pt x="37" y="542"/>
                  <a:pt x="48" y="588"/>
                </a:cubicBezTo>
                <a:cubicBezTo>
                  <a:pt x="59" y="634"/>
                  <a:pt x="60" y="683"/>
                  <a:pt x="96" y="708"/>
                </a:cubicBezTo>
                <a:cubicBezTo>
                  <a:pt x="132" y="733"/>
                  <a:pt x="203" y="745"/>
                  <a:pt x="264" y="738"/>
                </a:cubicBezTo>
                <a:cubicBezTo>
                  <a:pt x="325" y="731"/>
                  <a:pt x="407" y="689"/>
                  <a:pt x="462" y="666"/>
                </a:cubicBezTo>
                <a:cubicBezTo>
                  <a:pt x="517" y="643"/>
                  <a:pt x="550" y="624"/>
                  <a:pt x="594" y="600"/>
                </a:cubicBezTo>
                <a:cubicBezTo>
                  <a:pt x="638" y="576"/>
                  <a:pt x="679" y="546"/>
                  <a:pt x="726" y="522"/>
                </a:cubicBezTo>
                <a:cubicBezTo>
                  <a:pt x="773" y="498"/>
                  <a:pt x="822" y="477"/>
                  <a:pt x="876" y="456"/>
                </a:cubicBezTo>
                <a:cubicBezTo>
                  <a:pt x="930" y="435"/>
                  <a:pt x="985" y="415"/>
                  <a:pt x="1050" y="396"/>
                </a:cubicBezTo>
                <a:cubicBezTo>
                  <a:pt x="1115" y="377"/>
                  <a:pt x="1194" y="359"/>
                  <a:pt x="1266" y="342"/>
                </a:cubicBezTo>
                <a:cubicBezTo>
                  <a:pt x="1338" y="325"/>
                  <a:pt x="1412" y="308"/>
                  <a:pt x="1482" y="294"/>
                </a:cubicBezTo>
                <a:cubicBezTo>
                  <a:pt x="1552" y="280"/>
                  <a:pt x="1619" y="269"/>
                  <a:pt x="1686" y="258"/>
                </a:cubicBezTo>
              </a:path>
            </a:pathLst>
          </a:custGeom>
          <a:noFill/>
          <a:ln w="38100" cmpd="sng">
            <a:solidFill>
              <a:srgbClr val="3015F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6560617" y="2564433"/>
            <a:ext cx="1116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latin typeface="Comic Sans MS" pitchFamily="66" charset="0"/>
              </a:rPr>
              <a:t>Na</a:t>
            </a:r>
            <a:r>
              <a:rPr lang="en-GB" altLang="en-US" sz="2000" baseline="30000">
                <a:latin typeface="Comic Sans MS" pitchFamily="66" charset="0"/>
              </a:rPr>
              <a:t>+</a:t>
            </a:r>
            <a:r>
              <a:rPr lang="en-GB" altLang="en-US" sz="2000">
                <a:latin typeface="Comic Sans MS" pitchFamily="66" charset="0"/>
              </a:rPr>
              <a:t>+ I</a:t>
            </a:r>
            <a:r>
              <a:rPr lang="en-GB" altLang="en-US" sz="2000" baseline="30000">
                <a:latin typeface="Comic Sans MS" pitchFamily="66" charset="0"/>
              </a:rPr>
              <a:t>-  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636817" y="3526458"/>
            <a:ext cx="930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latin typeface="Comic Sans MS" pitchFamily="66" charset="0"/>
              </a:rPr>
              <a:t>Na + I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28" name="Freeform 8"/>
          <p:cNvSpPr>
            <a:spLocks/>
          </p:cNvSpPr>
          <p:nvPr/>
        </p:nvSpPr>
        <p:spPr bwMode="auto">
          <a:xfrm>
            <a:off x="1436167" y="5852145"/>
            <a:ext cx="533400" cy="608013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FF0000"/>
          </a:solid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 flipH="1" flipV="1">
            <a:off x="1699692" y="3413745"/>
            <a:ext cx="9525" cy="2381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Freeform 10"/>
          <p:cNvSpPr>
            <a:spLocks/>
          </p:cNvSpPr>
          <p:nvPr/>
        </p:nvSpPr>
        <p:spPr bwMode="auto">
          <a:xfrm>
            <a:off x="1471092" y="2715245"/>
            <a:ext cx="485775" cy="608013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11"/>
          <p:cNvSpPr>
            <a:spLocks/>
          </p:cNvSpPr>
          <p:nvPr/>
        </p:nvSpPr>
        <p:spPr bwMode="auto">
          <a:xfrm>
            <a:off x="2090217" y="2953370"/>
            <a:ext cx="723900" cy="3698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12"/>
          <p:cNvSpPr>
            <a:spLocks/>
          </p:cNvSpPr>
          <p:nvPr/>
        </p:nvSpPr>
        <p:spPr bwMode="auto">
          <a:xfrm>
            <a:off x="3782492" y="2864470"/>
            <a:ext cx="361950" cy="4460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13"/>
          <p:cNvSpPr>
            <a:spLocks/>
          </p:cNvSpPr>
          <p:nvPr/>
        </p:nvSpPr>
        <p:spPr bwMode="auto">
          <a:xfrm>
            <a:off x="2868092" y="2959720"/>
            <a:ext cx="723900" cy="3698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14"/>
          <p:cNvGrpSpPr>
            <a:grpSpLocks/>
          </p:cNvGrpSpPr>
          <p:nvPr/>
        </p:nvGrpSpPr>
        <p:grpSpPr bwMode="auto">
          <a:xfrm>
            <a:off x="2931592" y="3042270"/>
            <a:ext cx="1812925" cy="284163"/>
            <a:chOff x="1712" y="1428"/>
            <a:chExt cx="1142" cy="179"/>
          </a:xfrm>
        </p:grpSpPr>
        <p:sp>
          <p:nvSpPr>
            <p:cNvPr id="35" name="Freeform 15"/>
            <p:cNvSpPr>
              <a:spLocks/>
            </p:cNvSpPr>
            <p:nvPr/>
          </p:nvSpPr>
          <p:spPr bwMode="auto">
            <a:xfrm>
              <a:off x="2556" y="1474"/>
              <a:ext cx="144" cy="125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FF0000"/>
            </a:solidFill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6"/>
            <p:cNvSpPr>
              <a:spLocks/>
            </p:cNvSpPr>
            <p:nvPr/>
          </p:nvSpPr>
          <p:spPr bwMode="auto">
            <a:xfrm>
              <a:off x="1712" y="1428"/>
              <a:ext cx="360" cy="179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3015F9"/>
            </a:solidFill>
            <a:ln w="28575" cmpd="sng">
              <a:solidFill>
                <a:srgbClr val="3015F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2716" y="1558"/>
              <a:ext cx="1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18"/>
          <p:cNvGrpSpPr>
            <a:grpSpLocks/>
          </p:cNvGrpSpPr>
          <p:nvPr/>
        </p:nvGrpSpPr>
        <p:grpSpPr bwMode="auto">
          <a:xfrm>
            <a:off x="2163242" y="3112120"/>
            <a:ext cx="3333750" cy="207963"/>
            <a:chOff x="1228" y="1472"/>
            <a:chExt cx="2100" cy="131"/>
          </a:xfrm>
        </p:grpSpPr>
        <p:sp>
          <p:nvSpPr>
            <p:cNvPr id="39" name="Freeform 19"/>
            <p:cNvSpPr>
              <a:spLocks/>
            </p:cNvSpPr>
            <p:nvPr/>
          </p:nvSpPr>
          <p:spPr bwMode="auto">
            <a:xfrm>
              <a:off x="3042" y="1474"/>
              <a:ext cx="144" cy="125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FF0000"/>
            </a:solidFill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20"/>
            <p:cNvSpPr>
              <a:spLocks noChangeShapeType="1"/>
            </p:cNvSpPr>
            <p:nvPr/>
          </p:nvSpPr>
          <p:spPr bwMode="auto">
            <a:xfrm>
              <a:off x="3190" y="1546"/>
              <a:ext cx="1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1"/>
            <p:cNvSpPr>
              <a:spLocks/>
            </p:cNvSpPr>
            <p:nvPr/>
          </p:nvSpPr>
          <p:spPr bwMode="auto">
            <a:xfrm>
              <a:off x="1228" y="1472"/>
              <a:ext cx="354" cy="131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3015F9"/>
            </a:solidFill>
            <a:ln w="28575" cmpd="sng">
              <a:solidFill>
                <a:srgbClr val="3015F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22"/>
          <p:cNvGrpSpPr>
            <a:grpSpLocks/>
          </p:cNvGrpSpPr>
          <p:nvPr/>
        </p:nvGrpSpPr>
        <p:grpSpPr bwMode="auto">
          <a:xfrm>
            <a:off x="1515542" y="2902570"/>
            <a:ext cx="4727575" cy="398463"/>
            <a:chOff x="820" y="1340"/>
            <a:chExt cx="2978" cy="251"/>
          </a:xfrm>
        </p:grpSpPr>
        <p:sp>
          <p:nvSpPr>
            <p:cNvPr id="43" name="Freeform 23"/>
            <p:cNvSpPr>
              <a:spLocks/>
            </p:cNvSpPr>
            <p:nvPr/>
          </p:nvSpPr>
          <p:spPr bwMode="auto">
            <a:xfrm>
              <a:off x="3512" y="1464"/>
              <a:ext cx="144" cy="125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FF0000"/>
            </a:solidFill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24"/>
            <p:cNvSpPr>
              <a:spLocks noChangeShapeType="1"/>
            </p:cNvSpPr>
            <p:nvPr/>
          </p:nvSpPr>
          <p:spPr bwMode="auto">
            <a:xfrm>
              <a:off x="3660" y="1536"/>
              <a:ext cx="1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5"/>
            <p:cNvSpPr>
              <a:spLocks/>
            </p:cNvSpPr>
            <p:nvPr/>
          </p:nvSpPr>
          <p:spPr bwMode="auto">
            <a:xfrm>
              <a:off x="820" y="1340"/>
              <a:ext cx="246" cy="251"/>
            </a:xfrm>
            <a:custGeom>
              <a:avLst/>
              <a:gdLst>
                <a:gd name="T0" fmla="*/ 0 w 1008"/>
                <a:gd name="T1" fmla="*/ 1 h 383"/>
                <a:gd name="T2" fmla="*/ 0 w 1008"/>
                <a:gd name="T3" fmla="*/ 1 h 383"/>
                <a:gd name="T4" fmla="*/ 0 w 1008"/>
                <a:gd name="T5" fmla="*/ 1 h 383"/>
                <a:gd name="T6" fmla="*/ 0 w 1008"/>
                <a:gd name="T7" fmla="*/ 1 h 383"/>
                <a:gd name="T8" fmla="*/ 0 w 1008"/>
                <a:gd name="T9" fmla="*/ 1 h 383"/>
                <a:gd name="T10" fmla="*/ 0 w 1008"/>
                <a:gd name="T11" fmla="*/ 1 h 383"/>
                <a:gd name="T12" fmla="*/ 0 w 1008"/>
                <a:gd name="T13" fmla="*/ 1 h 383"/>
                <a:gd name="T14" fmla="*/ 0 w 1008"/>
                <a:gd name="T15" fmla="*/ 1 h 383"/>
                <a:gd name="T16" fmla="*/ 0 w 1008"/>
                <a:gd name="T17" fmla="*/ 1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3015F9"/>
            </a:solidFill>
            <a:ln w="28575" cmpd="sng">
              <a:solidFill>
                <a:srgbClr val="3015F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999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218256" y="188639"/>
            <a:ext cx="8458200" cy="252028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algn="l">
              <a:defRPr/>
            </a:pPr>
            <a:r>
              <a:rPr lang="en-GB" sz="2500" b="1" kern="0" dirty="0" smtClean="0">
                <a:solidFill>
                  <a:schemeClr val="accent2"/>
                </a:solidFill>
                <a:latin typeface="Comic Sans MS" pitchFamily="66" charset="0"/>
              </a:rPr>
              <a:t>For larger systems one would like to (one has to) treat the nuclear motion with </a:t>
            </a:r>
            <a:r>
              <a:rPr lang="en-GB" sz="2500" b="1" kern="0" dirty="0" err="1" smtClean="0">
                <a:solidFill>
                  <a:schemeClr val="accent2"/>
                </a:solidFill>
                <a:latin typeface="Comic Sans MS" pitchFamily="66" charset="0"/>
              </a:rPr>
              <a:t>cassical</a:t>
            </a:r>
            <a:r>
              <a:rPr lang="en-GB" sz="2500" b="1" kern="0" dirty="0" smtClean="0">
                <a:solidFill>
                  <a:schemeClr val="accent2"/>
                </a:solidFill>
                <a:latin typeface="Comic Sans MS" pitchFamily="66" charset="0"/>
              </a:rPr>
              <a:t> trajectories.</a:t>
            </a:r>
          </a:p>
          <a:p>
            <a:pPr algn="l">
              <a:defRPr/>
            </a:pPr>
            <a:endParaRPr lang="en-GB" sz="2500" b="1" kern="0" dirty="0">
              <a:solidFill>
                <a:schemeClr val="accent2"/>
              </a:solidFill>
              <a:latin typeface="Comic Sans MS" pitchFamily="66" charset="0"/>
            </a:endParaRPr>
          </a:p>
          <a:p>
            <a:pPr algn="l">
              <a:defRPr/>
            </a:pPr>
            <a:r>
              <a:rPr lang="en-GB" sz="2500" b="1" kern="0" dirty="0" smtClean="0">
                <a:solidFill>
                  <a:schemeClr val="accent2"/>
                </a:solidFill>
                <a:latin typeface="Comic Sans MS" pitchFamily="66" charset="0"/>
              </a:rPr>
              <a:t>But what’s the right classical force when the nuclear</a:t>
            </a:r>
          </a:p>
          <a:p>
            <a:pPr algn="l">
              <a:defRPr/>
            </a:pPr>
            <a:r>
              <a:rPr lang="en-GB" sz="2500" b="1" kern="0" dirty="0">
                <a:solidFill>
                  <a:schemeClr val="accent2"/>
                </a:solidFill>
                <a:latin typeface="Comic Sans MS" pitchFamily="66" charset="0"/>
              </a:rPr>
              <a:t>w</a:t>
            </a:r>
            <a:r>
              <a:rPr lang="en-GB" sz="2500" b="1" kern="0" dirty="0" smtClean="0">
                <a:solidFill>
                  <a:schemeClr val="accent2"/>
                </a:solidFill>
                <a:latin typeface="Comic Sans MS" pitchFamily="66" charset="0"/>
              </a:rPr>
              <a:t>ave packet splits?</a:t>
            </a:r>
          </a:p>
          <a:p>
            <a:pPr algn="l">
              <a:defRPr/>
            </a:pPr>
            <a:endParaRPr lang="en-GB" sz="2500" b="1" kern="0" dirty="0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4" name="Freeform 4"/>
          <p:cNvSpPr>
            <a:spLocks/>
          </p:cNvSpPr>
          <p:nvPr/>
        </p:nvSpPr>
        <p:spPr bwMode="auto">
          <a:xfrm>
            <a:off x="1356792" y="2204864"/>
            <a:ext cx="5210175" cy="4552950"/>
          </a:xfrm>
          <a:custGeom>
            <a:avLst/>
            <a:gdLst>
              <a:gd name="T0" fmla="*/ 0 w 1770"/>
              <a:gd name="T1" fmla="*/ 0 h 1932"/>
              <a:gd name="T2" fmla="*/ 2147483647 w 1770"/>
              <a:gd name="T3" fmla="*/ 2147483647 h 1932"/>
              <a:gd name="T4" fmla="*/ 2147483647 w 1770"/>
              <a:gd name="T5" fmla="*/ 2147483647 h 1932"/>
              <a:gd name="T6" fmla="*/ 2147483647 w 1770"/>
              <a:gd name="T7" fmla="*/ 2147483647 h 1932"/>
              <a:gd name="T8" fmla="*/ 2147483647 w 1770"/>
              <a:gd name="T9" fmla="*/ 2147483647 h 1932"/>
              <a:gd name="T10" fmla="*/ 2147483647 w 1770"/>
              <a:gd name="T11" fmla="*/ 2147483647 h 1932"/>
              <a:gd name="T12" fmla="*/ 2147483647 w 1770"/>
              <a:gd name="T13" fmla="*/ 2147483647 h 1932"/>
              <a:gd name="T14" fmla="*/ 2147483647 w 1770"/>
              <a:gd name="T15" fmla="*/ 2147483647 h 1932"/>
              <a:gd name="T16" fmla="*/ 2147483647 w 1770"/>
              <a:gd name="T17" fmla="*/ 2147483647 h 1932"/>
              <a:gd name="T18" fmla="*/ 2147483647 w 1770"/>
              <a:gd name="T19" fmla="*/ 2147483647 h 1932"/>
              <a:gd name="T20" fmla="*/ 2147483647 w 1770"/>
              <a:gd name="T21" fmla="*/ 2147483647 h 1932"/>
              <a:gd name="T22" fmla="*/ 2147483647 w 1770"/>
              <a:gd name="T23" fmla="*/ 2147483647 h 1932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770"/>
              <a:gd name="T37" fmla="*/ 0 h 1932"/>
              <a:gd name="T38" fmla="*/ 1770 w 1770"/>
              <a:gd name="T39" fmla="*/ 1932 h 1932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770" h="1932">
                <a:moveTo>
                  <a:pt x="0" y="0"/>
                </a:moveTo>
                <a:cubicBezTo>
                  <a:pt x="18" y="609"/>
                  <a:pt x="36" y="1219"/>
                  <a:pt x="54" y="1536"/>
                </a:cubicBezTo>
                <a:cubicBezTo>
                  <a:pt x="72" y="1853"/>
                  <a:pt x="88" y="1872"/>
                  <a:pt x="108" y="1902"/>
                </a:cubicBezTo>
                <a:cubicBezTo>
                  <a:pt x="128" y="1932"/>
                  <a:pt x="150" y="1799"/>
                  <a:pt x="174" y="1716"/>
                </a:cubicBezTo>
                <a:cubicBezTo>
                  <a:pt x="198" y="1633"/>
                  <a:pt x="216" y="1519"/>
                  <a:pt x="252" y="1404"/>
                </a:cubicBezTo>
                <a:cubicBezTo>
                  <a:pt x="288" y="1289"/>
                  <a:pt x="353" y="1116"/>
                  <a:pt x="390" y="1026"/>
                </a:cubicBezTo>
                <a:cubicBezTo>
                  <a:pt x="427" y="936"/>
                  <a:pt x="437" y="909"/>
                  <a:pt x="474" y="864"/>
                </a:cubicBezTo>
                <a:cubicBezTo>
                  <a:pt x="511" y="819"/>
                  <a:pt x="561" y="783"/>
                  <a:pt x="612" y="756"/>
                </a:cubicBezTo>
                <a:cubicBezTo>
                  <a:pt x="663" y="729"/>
                  <a:pt x="711" y="717"/>
                  <a:pt x="780" y="702"/>
                </a:cubicBezTo>
                <a:cubicBezTo>
                  <a:pt x="849" y="687"/>
                  <a:pt x="923" y="673"/>
                  <a:pt x="1026" y="666"/>
                </a:cubicBezTo>
                <a:cubicBezTo>
                  <a:pt x="1129" y="659"/>
                  <a:pt x="1274" y="661"/>
                  <a:pt x="1398" y="660"/>
                </a:cubicBezTo>
                <a:cubicBezTo>
                  <a:pt x="1522" y="659"/>
                  <a:pt x="1644" y="658"/>
                  <a:pt x="1770" y="660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" name="Freeform 5"/>
          <p:cNvSpPr>
            <a:spLocks/>
          </p:cNvSpPr>
          <p:nvPr/>
        </p:nvSpPr>
        <p:spPr bwMode="auto">
          <a:xfrm>
            <a:off x="1623492" y="2393305"/>
            <a:ext cx="4962525" cy="1755775"/>
          </a:xfrm>
          <a:custGeom>
            <a:avLst/>
            <a:gdLst>
              <a:gd name="T0" fmla="*/ 0 w 1686"/>
              <a:gd name="T1" fmla="*/ 0 h 745"/>
              <a:gd name="T2" fmla="*/ 2147483647 w 1686"/>
              <a:gd name="T3" fmla="*/ 2147483647 h 745"/>
              <a:gd name="T4" fmla="*/ 2147483647 w 1686"/>
              <a:gd name="T5" fmla="*/ 2147483647 h 745"/>
              <a:gd name="T6" fmla="*/ 2147483647 w 1686"/>
              <a:gd name="T7" fmla="*/ 2147483647 h 745"/>
              <a:gd name="T8" fmla="*/ 2147483647 w 1686"/>
              <a:gd name="T9" fmla="*/ 2147483647 h 745"/>
              <a:gd name="T10" fmla="*/ 2147483647 w 1686"/>
              <a:gd name="T11" fmla="*/ 2147483647 h 745"/>
              <a:gd name="T12" fmla="*/ 2147483647 w 1686"/>
              <a:gd name="T13" fmla="*/ 2147483647 h 745"/>
              <a:gd name="T14" fmla="*/ 2147483647 w 1686"/>
              <a:gd name="T15" fmla="*/ 2147483647 h 745"/>
              <a:gd name="T16" fmla="*/ 2147483647 w 1686"/>
              <a:gd name="T17" fmla="*/ 2147483647 h 745"/>
              <a:gd name="T18" fmla="*/ 2147483647 w 1686"/>
              <a:gd name="T19" fmla="*/ 2147483647 h 745"/>
              <a:gd name="T20" fmla="*/ 2147483647 w 1686"/>
              <a:gd name="T21" fmla="*/ 2147483647 h 745"/>
              <a:gd name="T22" fmla="*/ 2147483647 w 1686"/>
              <a:gd name="T23" fmla="*/ 2147483647 h 745"/>
              <a:gd name="T24" fmla="*/ 2147483647 w 1686"/>
              <a:gd name="T25" fmla="*/ 2147483647 h 7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86"/>
              <a:gd name="T40" fmla="*/ 0 h 745"/>
              <a:gd name="T41" fmla="*/ 1686 w 1686"/>
              <a:gd name="T42" fmla="*/ 745 h 74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86" h="745">
                <a:moveTo>
                  <a:pt x="0" y="0"/>
                </a:moveTo>
                <a:cubicBezTo>
                  <a:pt x="11" y="167"/>
                  <a:pt x="22" y="334"/>
                  <a:pt x="30" y="432"/>
                </a:cubicBezTo>
                <a:cubicBezTo>
                  <a:pt x="38" y="530"/>
                  <a:pt x="37" y="542"/>
                  <a:pt x="48" y="588"/>
                </a:cubicBezTo>
                <a:cubicBezTo>
                  <a:pt x="59" y="634"/>
                  <a:pt x="60" y="683"/>
                  <a:pt x="96" y="708"/>
                </a:cubicBezTo>
                <a:cubicBezTo>
                  <a:pt x="132" y="733"/>
                  <a:pt x="203" y="745"/>
                  <a:pt x="264" y="738"/>
                </a:cubicBezTo>
                <a:cubicBezTo>
                  <a:pt x="325" y="731"/>
                  <a:pt x="407" y="689"/>
                  <a:pt x="462" y="666"/>
                </a:cubicBezTo>
                <a:cubicBezTo>
                  <a:pt x="517" y="643"/>
                  <a:pt x="550" y="624"/>
                  <a:pt x="594" y="600"/>
                </a:cubicBezTo>
                <a:cubicBezTo>
                  <a:pt x="638" y="576"/>
                  <a:pt x="679" y="546"/>
                  <a:pt x="726" y="522"/>
                </a:cubicBezTo>
                <a:cubicBezTo>
                  <a:pt x="773" y="498"/>
                  <a:pt x="822" y="477"/>
                  <a:pt x="876" y="456"/>
                </a:cubicBezTo>
                <a:cubicBezTo>
                  <a:pt x="930" y="435"/>
                  <a:pt x="985" y="415"/>
                  <a:pt x="1050" y="396"/>
                </a:cubicBezTo>
                <a:cubicBezTo>
                  <a:pt x="1115" y="377"/>
                  <a:pt x="1194" y="359"/>
                  <a:pt x="1266" y="342"/>
                </a:cubicBezTo>
                <a:cubicBezTo>
                  <a:pt x="1338" y="325"/>
                  <a:pt x="1412" y="308"/>
                  <a:pt x="1482" y="294"/>
                </a:cubicBezTo>
                <a:cubicBezTo>
                  <a:pt x="1552" y="280"/>
                  <a:pt x="1619" y="269"/>
                  <a:pt x="1686" y="258"/>
                </a:cubicBezTo>
              </a:path>
            </a:pathLst>
          </a:custGeom>
          <a:noFill/>
          <a:ln w="38100" cmpd="sng">
            <a:solidFill>
              <a:srgbClr val="3015F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6560617" y="2564433"/>
            <a:ext cx="11160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latin typeface="Comic Sans MS" pitchFamily="66" charset="0"/>
              </a:rPr>
              <a:t>Na</a:t>
            </a:r>
            <a:r>
              <a:rPr lang="en-GB" altLang="en-US" sz="2000" baseline="30000">
                <a:latin typeface="Comic Sans MS" pitchFamily="66" charset="0"/>
              </a:rPr>
              <a:t>+</a:t>
            </a:r>
            <a:r>
              <a:rPr lang="en-GB" altLang="en-US" sz="2000">
                <a:latin typeface="Comic Sans MS" pitchFamily="66" charset="0"/>
              </a:rPr>
              <a:t>+ I</a:t>
            </a:r>
            <a:r>
              <a:rPr lang="en-GB" altLang="en-US" sz="2000" baseline="30000">
                <a:latin typeface="Comic Sans MS" pitchFamily="66" charset="0"/>
              </a:rPr>
              <a:t>-  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27" name="Text Box 7"/>
          <p:cNvSpPr txBox="1">
            <a:spLocks noChangeArrowheads="1"/>
          </p:cNvSpPr>
          <p:nvPr/>
        </p:nvSpPr>
        <p:spPr bwMode="auto">
          <a:xfrm>
            <a:off x="6636817" y="3526458"/>
            <a:ext cx="930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latin typeface="Comic Sans MS" pitchFamily="66" charset="0"/>
              </a:rPr>
              <a:t>Na + I</a:t>
            </a:r>
            <a:endParaRPr lang="en-US" altLang="en-US" sz="2000">
              <a:latin typeface="Comic Sans MS" pitchFamily="66" charset="0"/>
            </a:endParaRPr>
          </a:p>
        </p:txBody>
      </p:sp>
      <p:sp>
        <p:nvSpPr>
          <p:cNvPr id="28" name="Freeform 8"/>
          <p:cNvSpPr>
            <a:spLocks/>
          </p:cNvSpPr>
          <p:nvPr/>
        </p:nvSpPr>
        <p:spPr bwMode="auto">
          <a:xfrm>
            <a:off x="1436167" y="5852145"/>
            <a:ext cx="533400" cy="608013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FF0000"/>
          </a:solidFill>
          <a:ln w="28575" cmpd="sng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 flipH="1" flipV="1">
            <a:off x="1699692" y="3413745"/>
            <a:ext cx="9525" cy="2381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" name="Freeform 10"/>
          <p:cNvSpPr>
            <a:spLocks/>
          </p:cNvSpPr>
          <p:nvPr/>
        </p:nvSpPr>
        <p:spPr bwMode="auto">
          <a:xfrm>
            <a:off x="1471092" y="2715245"/>
            <a:ext cx="485775" cy="608013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1" name="Freeform 11"/>
          <p:cNvSpPr>
            <a:spLocks/>
          </p:cNvSpPr>
          <p:nvPr/>
        </p:nvSpPr>
        <p:spPr bwMode="auto">
          <a:xfrm>
            <a:off x="2090217" y="2953370"/>
            <a:ext cx="723900" cy="3698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2" name="Freeform 12"/>
          <p:cNvSpPr>
            <a:spLocks/>
          </p:cNvSpPr>
          <p:nvPr/>
        </p:nvSpPr>
        <p:spPr bwMode="auto">
          <a:xfrm>
            <a:off x="3782492" y="2864470"/>
            <a:ext cx="361950" cy="4460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13"/>
          <p:cNvSpPr>
            <a:spLocks/>
          </p:cNvSpPr>
          <p:nvPr/>
        </p:nvSpPr>
        <p:spPr bwMode="auto">
          <a:xfrm>
            <a:off x="2868092" y="2959720"/>
            <a:ext cx="723900" cy="3698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4" name="Group 14"/>
          <p:cNvGrpSpPr>
            <a:grpSpLocks/>
          </p:cNvGrpSpPr>
          <p:nvPr/>
        </p:nvGrpSpPr>
        <p:grpSpPr bwMode="auto">
          <a:xfrm>
            <a:off x="2931592" y="3042270"/>
            <a:ext cx="1812925" cy="284163"/>
            <a:chOff x="1712" y="1428"/>
            <a:chExt cx="1142" cy="179"/>
          </a:xfrm>
        </p:grpSpPr>
        <p:sp>
          <p:nvSpPr>
            <p:cNvPr id="35" name="Freeform 15"/>
            <p:cNvSpPr>
              <a:spLocks/>
            </p:cNvSpPr>
            <p:nvPr/>
          </p:nvSpPr>
          <p:spPr bwMode="auto">
            <a:xfrm>
              <a:off x="2556" y="1474"/>
              <a:ext cx="144" cy="125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FF0000"/>
            </a:solidFill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16"/>
            <p:cNvSpPr>
              <a:spLocks/>
            </p:cNvSpPr>
            <p:nvPr/>
          </p:nvSpPr>
          <p:spPr bwMode="auto">
            <a:xfrm>
              <a:off x="1712" y="1428"/>
              <a:ext cx="360" cy="179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3015F9"/>
            </a:solidFill>
            <a:ln w="28575" cmpd="sng">
              <a:solidFill>
                <a:srgbClr val="3015F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2716" y="1558"/>
              <a:ext cx="1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" name="Group 18"/>
          <p:cNvGrpSpPr>
            <a:grpSpLocks/>
          </p:cNvGrpSpPr>
          <p:nvPr/>
        </p:nvGrpSpPr>
        <p:grpSpPr bwMode="auto">
          <a:xfrm>
            <a:off x="2163242" y="3112120"/>
            <a:ext cx="3333750" cy="207963"/>
            <a:chOff x="1228" y="1472"/>
            <a:chExt cx="2100" cy="131"/>
          </a:xfrm>
        </p:grpSpPr>
        <p:sp>
          <p:nvSpPr>
            <p:cNvPr id="39" name="Freeform 19"/>
            <p:cNvSpPr>
              <a:spLocks/>
            </p:cNvSpPr>
            <p:nvPr/>
          </p:nvSpPr>
          <p:spPr bwMode="auto">
            <a:xfrm>
              <a:off x="3042" y="1474"/>
              <a:ext cx="144" cy="125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FF0000"/>
            </a:solidFill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Line 20"/>
            <p:cNvSpPr>
              <a:spLocks noChangeShapeType="1"/>
            </p:cNvSpPr>
            <p:nvPr/>
          </p:nvSpPr>
          <p:spPr bwMode="auto">
            <a:xfrm>
              <a:off x="3190" y="1546"/>
              <a:ext cx="1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21"/>
            <p:cNvSpPr>
              <a:spLocks/>
            </p:cNvSpPr>
            <p:nvPr/>
          </p:nvSpPr>
          <p:spPr bwMode="auto">
            <a:xfrm>
              <a:off x="1228" y="1472"/>
              <a:ext cx="354" cy="131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3015F9"/>
            </a:solidFill>
            <a:ln w="28575" cmpd="sng">
              <a:solidFill>
                <a:srgbClr val="3015F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22"/>
          <p:cNvGrpSpPr>
            <a:grpSpLocks/>
          </p:cNvGrpSpPr>
          <p:nvPr/>
        </p:nvGrpSpPr>
        <p:grpSpPr bwMode="auto">
          <a:xfrm>
            <a:off x="1515542" y="2902570"/>
            <a:ext cx="4727575" cy="398463"/>
            <a:chOff x="820" y="1340"/>
            <a:chExt cx="2978" cy="251"/>
          </a:xfrm>
        </p:grpSpPr>
        <p:sp>
          <p:nvSpPr>
            <p:cNvPr id="43" name="Freeform 23"/>
            <p:cNvSpPr>
              <a:spLocks/>
            </p:cNvSpPr>
            <p:nvPr/>
          </p:nvSpPr>
          <p:spPr bwMode="auto">
            <a:xfrm>
              <a:off x="3512" y="1464"/>
              <a:ext cx="144" cy="125"/>
            </a:xfrm>
            <a:custGeom>
              <a:avLst/>
              <a:gdLst>
                <a:gd name="T0" fmla="*/ 0 w 1008"/>
                <a:gd name="T1" fmla="*/ 0 h 383"/>
                <a:gd name="T2" fmla="*/ 0 w 1008"/>
                <a:gd name="T3" fmla="*/ 0 h 383"/>
                <a:gd name="T4" fmla="*/ 0 w 1008"/>
                <a:gd name="T5" fmla="*/ 0 h 383"/>
                <a:gd name="T6" fmla="*/ 0 w 1008"/>
                <a:gd name="T7" fmla="*/ 0 h 383"/>
                <a:gd name="T8" fmla="*/ 0 w 1008"/>
                <a:gd name="T9" fmla="*/ 0 h 383"/>
                <a:gd name="T10" fmla="*/ 0 w 1008"/>
                <a:gd name="T11" fmla="*/ 0 h 383"/>
                <a:gd name="T12" fmla="*/ 0 w 1008"/>
                <a:gd name="T13" fmla="*/ 0 h 383"/>
                <a:gd name="T14" fmla="*/ 0 w 1008"/>
                <a:gd name="T15" fmla="*/ 0 h 383"/>
                <a:gd name="T16" fmla="*/ 0 w 1008"/>
                <a:gd name="T17" fmla="*/ 0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FF0000"/>
            </a:solidFill>
            <a:ln w="28575" cmpd="sng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24"/>
            <p:cNvSpPr>
              <a:spLocks noChangeShapeType="1"/>
            </p:cNvSpPr>
            <p:nvPr/>
          </p:nvSpPr>
          <p:spPr bwMode="auto">
            <a:xfrm>
              <a:off x="3660" y="1536"/>
              <a:ext cx="138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25"/>
            <p:cNvSpPr>
              <a:spLocks/>
            </p:cNvSpPr>
            <p:nvPr/>
          </p:nvSpPr>
          <p:spPr bwMode="auto">
            <a:xfrm>
              <a:off x="820" y="1340"/>
              <a:ext cx="246" cy="251"/>
            </a:xfrm>
            <a:custGeom>
              <a:avLst/>
              <a:gdLst>
                <a:gd name="T0" fmla="*/ 0 w 1008"/>
                <a:gd name="T1" fmla="*/ 1 h 383"/>
                <a:gd name="T2" fmla="*/ 0 w 1008"/>
                <a:gd name="T3" fmla="*/ 1 h 383"/>
                <a:gd name="T4" fmla="*/ 0 w 1008"/>
                <a:gd name="T5" fmla="*/ 1 h 383"/>
                <a:gd name="T6" fmla="*/ 0 w 1008"/>
                <a:gd name="T7" fmla="*/ 1 h 383"/>
                <a:gd name="T8" fmla="*/ 0 w 1008"/>
                <a:gd name="T9" fmla="*/ 1 h 383"/>
                <a:gd name="T10" fmla="*/ 0 w 1008"/>
                <a:gd name="T11" fmla="*/ 1 h 383"/>
                <a:gd name="T12" fmla="*/ 0 w 1008"/>
                <a:gd name="T13" fmla="*/ 1 h 383"/>
                <a:gd name="T14" fmla="*/ 0 w 1008"/>
                <a:gd name="T15" fmla="*/ 1 h 383"/>
                <a:gd name="T16" fmla="*/ 0 w 1008"/>
                <a:gd name="T17" fmla="*/ 1 h 3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008"/>
                <a:gd name="T28" fmla="*/ 0 h 383"/>
                <a:gd name="T29" fmla="*/ 1008 w 1008"/>
                <a:gd name="T30" fmla="*/ 383 h 38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008" h="383">
                  <a:moveTo>
                    <a:pt x="0" y="374"/>
                  </a:moveTo>
                  <a:cubicBezTo>
                    <a:pt x="37" y="372"/>
                    <a:pt x="160" y="381"/>
                    <a:pt x="222" y="362"/>
                  </a:cubicBezTo>
                  <a:cubicBezTo>
                    <a:pt x="284" y="343"/>
                    <a:pt x="334" y="307"/>
                    <a:pt x="372" y="260"/>
                  </a:cubicBezTo>
                  <a:cubicBezTo>
                    <a:pt x="410" y="213"/>
                    <a:pt x="428" y="123"/>
                    <a:pt x="450" y="80"/>
                  </a:cubicBezTo>
                  <a:cubicBezTo>
                    <a:pt x="472" y="37"/>
                    <a:pt x="485" y="4"/>
                    <a:pt x="504" y="2"/>
                  </a:cubicBezTo>
                  <a:cubicBezTo>
                    <a:pt x="523" y="0"/>
                    <a:pt x="543" y="26"/>
                    <a:pt x="564" y="68"/>
                  </a:cubicBezTo>
                  <a:cubicBezTo>
                    <a:pt x="585" y="110"/>
                    <a:pt x="599" y="205"/>
                    <a:pt x="630" y="254"/>
                  </a:cubicBezTo>
                  <a:cubicBezTo>
                    <a:pt x="661" y="303"/>
                    <a:pt x="687" y="341"/>
                    <a:pt x="750" y="362"/>
                  </a:cubicBezTo>
                  <a:cubicBezTo>
                    <a:pt x="813" y="383"/>
                    <a:pt x="954" y="376"/>
                    <a:pt x="1008" y="380"/>
                  </a:cubicBezTo>
                </a:path>
              </a:pathLst>
            </a:custGeom>
            <a:solidFill>
              <a:srgbClr val="3015F9"/>
            </a:solidFill>
            <a:ln w="28575" cmpd="sng">
              <a:solidFill>
                <a:srgbClr val="3015F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" name="Rectangle 3"/>
          <p:cNvSpPr txBox="1">
            <a:spLocks noChangeArrowheads="1"/>
          </p:cNvSpPr>
          <p:nvPr/>
        </p:nvSpPr>
        <p:spPr>
          <a:xfrm>
            <a:off x="4139952" y="5201418"/>
            <a:ext cx="4611464" cy="74786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algn="l">
              <a:defRPr/>
            </a:pPr>
            <a:r>
              <a:rPr lang="en-GB" sz="2500" b="1" kern="0" dirty="0" smtClean="0">
                <a:solidFill>
                  <a:srgbClr val="4C46C8"/>
                </a:solidFill>
                <a:latin typeface="Comic Sans MS" pitchFamily="66" charset="0"/>
              </a:rPr>
              <a:t>There is only one correct answer!</a:t>
            </a:r>
          </a:p>
        </p:txBody>
      </p:sp>
    </p:spTree>
    <p:extLst>
      <p:ext uri="{BB962C8B-B14F-4D97-AF65-F5344CB8AC3E}">
        <p14:creationId xmlns:p14="http://schemas.microsoft.com/office/powerpoint/2010/main" val="4066299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9534"/>
            <a:ext cx="75072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"Triad molecule": Candidate for photovoltaic applications</a:t>
            </a:r>
          </a:p>
          <a:p>
            <a:r>
              <a:rPr lang="en-US" sz="2000" b="1" dirty="0" smtClean="0"/>
              <a:t>C.A. </a:t>
            </a:r>
            <a:r>
              <a:rPr lang="en-US" sz="2000" b="1" dirty="0" err="1" smtClean="0"/>
              <a:t>Rozzi</a:t>
            </a:r>
            <a:r>
              <a:rPr lang="en-US" sz="2000" b="1" dirty="0" smtClean="0"/>
              <a:t> et al, </a:t>
            </a:r>
            <a:r>
              <a:rPr lang="en-US" sz="2000" b="1" dirty="0"/>
              <a:t>Nature Communications 4, 1602 (2013</a:t>
            </a:r>
            <a:r>
              <a:rPr lang="en-US" sz="2000" b="1" dirty="0" smtClean="0"/>
              <a:t>)</a:t>
            </a:r>
          </a:p>
          <a:p>
            <a:r>
              <a:rPr lang="en-US" sz="2000" b="1" dirty="0" smtClean="0"/>
              <a:t>S.M. </a:t>
            </a:r>
            <a:r>
              <a:rPr lang="en-US" sz="2000" b="1" dirty="0" err="1" smtClean="0"/>
              <a:t>Falke</a:t>
            </a:r>
            <a:r>
              <a:rPr lang="en-US" sz="2000" b="1" dirty="0" smtClean="0"/>
              <a:t> et al, </a:t>
            </a:r>
            <a:r>
              <a:rPr lang="fr-FR" sz="2000" b="1" dirty="0"/>
              <a:t>Science 344, </a:t>
            </a:r>
            <a:r>
              <a:rPr lang="fr-FR" sz="2000" b="1" dirty="0" smtClean="0"/>
              <a:t>1001 </a:t>
            </a:r>
            <a:r>
              <a:rPr lang="fr-FR" sz="2000" b="1" dirty="0"/>
              <a:t>(2014)</a:t>
            </a:r>
            <a:endParaRPr lang="en-US" sz="2000" b="1" dirty="0"/>
          </a:p>
        </p:txBody>
      </p:sp>
      <p:pic>
        <p:nvPicPr>
          <p:cNvPr id="4" name="triad_fixed_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690" y="2524777"/>
            <a:ext cx="8049766" cy="25604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95736" y="5232102"/>
            <a:ext cx="5318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TDDFT propagation with clamped nuclei</a:t>
            </a:r>
          </a:p>
        </p:txBody>
      </p:sp>
    </p:spTree>
    <p:extLst>
      <p:ext uri="{BB962C8B-B14F-4D97-AF65-F5344CB8AC3E}">
        <p14:creationId xmlns:p14="http://schemas.microsoft.com/office/powerpoint/2010/main" val="2914839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4"/>
          <p:cNvSpPr txBox="1">
            <a:spLocks noChangeArrowheads="1"/>
          </p:cNvSpPr>
          <p:nvPr/>
        </p:nvSpPr>
        <p:spPr bwMode="auto">
          <a:xfrm>
            <a:off x="812278" y="375047"/>
            <a:ext cx="1239442" cy="461665"/>
          </a:xfrm>
          <a:prstGeom prst="rect">
            <a:avLst/>
          </a:prstGeom>
          <a:solidFill>
            <a:schemeClr val="bg2"/>
          </a:solidFill>
          <a:ln w="952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latin typeface="Comic Sans MS" panose="030F0702030302020204" pitchFamily="66" charset="0"/>
              </a:rPr>
              <a:t>Outline</a:t>
            </a:r>
            <a:endParaRPr lang="en-GB" altLang="en-US" sz="2400" b="1" dirty="0">
              <a:latin typeface="Comic Sans MS" panose="030F0702030302020204" pitchFamily="66" charset="0"/>
            </a:endParaRPr>
          </a:p>
        </p:txBody>
      </p:sp>
      <p:sp>
        <p:nvSpPr>
          <p:cNvPr id="12291" name="Text Box 7"/>
          <p:cNvSpPr txBox="1">
            <a:spLocks noChangeArrowheads="1"/>
          </p:cNvSpPr>
          <p:nvPr/>
        </p:nvSpPr>
        <p:spPr bwMode="auto">
          <a:xfrm>
            <a:off x="755576" y="692696"/>
            <a:ext cx="5544616" cy="618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200" b="1" dirty="0"/>
          </a:p>
          <a:p>
            <a:pPr>
              <a:spcBef>
                <a:spcPct val="0"/>
              </a:spcBef>
            </a:pPr>
            <a:r>
              <a:rPr lang="en-GB" altLang="en-US" sz="2200" b="1" dirty="0"/>
              <a:t>   Show that the factorisation </a:t>
            </a:r>
          </a:p>
          <a:p>
            <a:pPr>
              <a:spcBef>
                <a:spcPct val="0"/>
              </a:spcBef>
            </a:pPr>
            <a:endParaRPr lang="en-GB" altLang="en-US" sz="2200" b="1" dirty="0"/>
          </a:p>
          <a:p>
            <a:pPr>
              <a:spcBef>
                <a:spcPct val="0"/>
              </a:spcBef>
            </a:pPr>
            <a:endParaRPr lang="en-GB" altLang="en-US" sz="22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/>
              <a:t>     can be made exact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200" b="1" dirty="0"/>
          </a:p>
          <a:p>
            <a:pPr>
              <a:spcBef>
                <a:spcPct val="0"/>
              </a:spcBef>
            </a:pPr>
            <a:r>
              <a:rPr lang="en-GB" altLang="en-US" sz="2200" b="1" dirty="0"/>
              <a:t>   Concept of exact PES and exact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/>
              <a:t>     Berry phase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200" b="1" dirty="0"/>
          </a:p>
          <a:p>
            <a:pPr>
              <a:spcBef>
                <a:spcPct val="0"/>
              </a:spcBef>
            </a:pPr>
            <a:r>
              <a:rPr lang="en-GB" altLang="en-US" sz="2200" b="1" dirty="0"/>
              <a:t>   Concept of </a:t>
            </a:r>
            <a:r>
              <a:rPr lang="en-GB" altLang="en-US" sz="2200" b="1" dirty="0" smtClean="0"/>
              <a:t>exact and unique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2200" b="1" dirty="0"/>
              <a:t> </a:t>
            </a:r>
            <a:r>
              <a:rPr lang="en-GB" altLang="en-US" sz="2200" b="1" dirty="0" smtClean="0"/>
              <a:t>    time-dependent PES</a:t>
            </a:r>
          </a:p>
          <a:p>
            <a:pPr>
              <a:spcBef>
                <a:spcPct val="0"/>
              </a:spcBef>
            </a:pPr>
            <a:endParaRPr lang="en-GB" altLang="en-US" sz="2200" b="1" dirty="0"/>
          </a:p>
          <a:p>
            <a:pPr>
              <a:spcBef>
                <a:spcPct val="0"/>
              </a:spcBef>
            </a:pPr>
            <a:r>
              <a:rPr lang="en-GB" altLang="en-US" sz="2200" b="1" dirty="0"/>
              <a:t>   </a:t>
            </a:r>
            <a:r>
              <a:rPr lang="en-GB" altLang="en-US" sz="2200" b="1" dirty="0" smtClean="0"/>
              <a:t>Mixed </a:t>
            </a:r>
            <a:r>
              <a:rPr lang="en-GB" altLang="en-US" sz="2200" b="1" dirty="0"/>
              <a:t>quantum-classical  </a:t>
            </a:r>
            <a:r>
              <a:rPr lang="en-GB" altLang="en-US" sz="2200" b="1" dirty="0" smtClean="0"/>
              <a:t>algorithms </a:t>
            </a:r>
          </a:p>
          <a:p>
            <a:pPr>
              <a:spcBef>
                <a:spcPct val="0"/>
              </a:spcBef>
              <a:buNone/>
            </a:pPr>
            <a:r>
              <a:rPr lang="en-GB" altLang="en-US" sz="2200" b="1" dirty="0"/>
              <a:t> </a:t>
            </a:r>
            <a:r>
              <a:rPr lang="en-GB" altLang="en-US" sz="2200" b="1" dirty="0" smtClean="0"/>
              <a:t>    Laser-induced ring-opening of </a:t>
            </a:r>
            <a:r>
              <a:rPr lang="en-GB" altLang="en-US" sz="2200" b="1" dirty="0" err="1" smtClean="0"/>
              <a:t>oxirane</a:t>
            </a:r>
            <a:endParaRPr lang="en-GB" altLang="en-US" sz="2200" b="1" dirty="0" smtClean="0"/>
          </a:p>
          <a:p>
            <a:pPr>
              <a:spcBef>
                <a:spcPct val="0"/>
              </a:spcBef>
            </a:pPr>
            <a:endParaRPr lang="en-GB" altLang="en-US" sz="2200" b="1" dirty="0"/>
          </a:p>
          <a:p>
            <a:pPr>
              <a:spcBef>
                <a:spcPct val="0"/>
              </a:spcBef>
            </a:pPr>
            <a:r>
              <a:rPr lang="en-GB" altLang="en-US" sz="2200" b="1" dirty="0" smtClean="0"/>
              <a:t>   Vibrational circular dichroism</a:t>
            </a:r>
            <a:endParaRPr lang="en-GB" altLang="en-US" sz="2200" b="1" dirty="0"/>
          </a:p>
          <a:p>
            <a:pPr>
              <a:spcBef>
                <a:spcPct val="0"/>
              </a:spcBef>
              <a:buNone/>
            </a:pPr>
            <a:endParaRPr lang="en-GB" altLang="en-US" sz="2200" b="1" dirty="0"/>
          </a:p>
          <a:p>
            <a:pPr>
              <a:spcBef>
                <a:spcPct val="0"/>
              </a:spcBef>
              <a:buNone/>
            </a:pPr>
            <a:endParaRPr lang="en-GB" altLang="en-US" sz="2200" b="1" dirty="0"/>
          </a:p>
        </p:txBody>
      </p:sp>
      <p:graphicFrame>
        <p:nvGraphicFramePr>
          <p:cNvPr id="1229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032191"/>
              </p:ext>
            </p:extLst>
          </p:nvPr>
        </p:nvGraphicFramePr>
        <p:xfrm>
          <a:off x="1115938" y="1516608"/>
          <a:ext cx="3270250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975" name="Equation" r:id="rId4" imgW="1409631" imgH="257247" progId="Equation.3">
                  <p:embed/>
                </p:oleObj>
              </mc:Choice>
              <mc:Fallback>
                <p:oleObj name="Equation" r:id="rId4" imgW="1409631" imgH="25724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5938" y="1516608"/>
                        <a:ext cx="3270250" cy="615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493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/>
          <p:cNvSpPr>
            <a:spLocks noChangeArrowheads="1"/>
          </p:cNvSpPr>
          <p:nvPr/>
        </p:nvSpPr>
        <p:spPr bwMode="auto">
          <a:xfrm>
            <a:off x="611561" y="1148483"/>
            <a:ext cx="8532440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GB" altLang="en-US" sz="2200" b="1" dirty="0">
              <a:solidFill>
                <a:srgbClr val="CC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 smtClean="0">
                <a:solidFill>
                  <a:srgbClr val="CC0000"/>
                </a:solidFill>
              </a:rPr>
              <a:t>                                                        Ali </a:t>
            </a:r>
            <a:r>
              <a:rPr lang="en-GB" altLang="en-US" sz="2200" b="1" dirty="0" err="1">
                <a:solidFill>
                  <a:srgbClr val="CC0000"/>
                </a:solidFill>
              </a:rPr>
              <a:t>Abedi</a:t>
            </a:r>
            <a:r>
              <a:rPr lang="en-GB" altLang="en-US" sz="2200" b="1" dirty="0">
                <a:solidFill>
                  <a:srgbClr val="CC0000"/>
                </a:solidFill>
              </a:rPr>
              <a:t> 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        </a:t>
            </a:r>
            <a:r>
              <a:rPr lang="en-GB" altLang="en-US" sz="2200" b="1" dirty="0">
                <a:solidFill>
                  <a:srgbClr val="CC0000"/>
                </a:solidFill>
              </a:rPr>
              <a:t>Federica </a:t>
            </a:r>
            <a:r>
              <a:rPr lang="en-GB" altLang="en-US" sz="2200" b="1" dirty="0" err="1">
                <a:solidFill>
                  <a:srgbClr val="CC0000"/>
                </a:solidFill>
              </a:rPr>
              <a:t>Agostini</a:t>
            </a:r>
            <a:endParaRPr lang="en-GB" altLang="en-US" sz="2200" b="1" dirty="0" smtClean="0">
              <a:solidFill>
                <a:srgbClr val="CC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 smtClean="0">
                <a:solidFill>
                  <a:srgbClr val="CC0000"/>
                </a:solidFill>
              </a:rPr>
              <a:t>                   Axel </a:t>
            </a:r>
            <a:r>
              <a:rPr lang="en-GB" altLang="en-US" sz="2200" b="1" dirty="0" err="1" smtClean="0">
                <a:solidFill>
                  <a:srgbClr val="CC0000"/>
                </a:solidFill>
              </a:rPr>
              <a:t>Schild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                 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>
                <a:solidFill>
                  <a:srgbClr val="CC0000"/>
                </a:solidFill>
              </a:rPr>
              <a:t> 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                                                                              </a:t>
            </a:r>
            <a:endParaRPr lang="en-GB" altLang="en-US" sz="2200" b="1" dirty="0">
              <a:solidFill>
                <a:srgbClr val="CC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200" b="1" dirty="0">
              <a:solidFill>
                <a:srgbClr val="CC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 smtClean="0">
                <a:solidFill>
                  <a:srgbClr val="CC0000"/>
                </a:solidFill>
              </a:rPr>
              <a:t>      </a:t>
            </a:r>
            <a:endParaRPr lang="en-GB" altLang="en-US" sz="2200" b="1" dirty="0">
              <a:solidFill>
                <a:srgbClr val="CC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 err="1" smtClean="0">
                <a:solidFill>
                  <a:srgbClr val="CC0000"/>
                </a:solidFill>
              </a:rPr>
              <a:t>Yasumitsu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</a:t>
            </a:r>
            <a:r>
              <a:rPr lang="en-GB" altLang="en-US" sz="2200" b="1" dirty="0">
                <a:solidFill>
                  <a:srgbClr val="CC0000"/>
                </a:solidFill>
              </a:rPr>
              <a:t>Suzuki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 smtClean="0">
                <a:solidFill>
                  <a:srgbClr val="CC0000"/>
                </a:solidFill>
              </a:rPr>
              <a:t>                                                </a:t>
            </a:r>
            <a:r>
              <a:rPr lang="en-GB" altLang="en-US" sz="2200" b="1" dirty="0" err="1" smtClean="0">
                <a:solidFill>
                  <a:srgbClr val="CC0000"/>
                </a:solidFill>
              </a:rPr>
              <a:t>Basile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</a:t>
            </a:r>
            <a:r>
              <a:rPr lang="en-GB" altLang="en-US" sz="2200" b="1" dirty="0" err="1" smtClean="0">
                <a:solidFill>
                  <a:srgbClr val="CC0000"/>
                </a:solidFill>
              </a:rPr>
              <a:t>Curchod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                          Cesar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>
                <a:solidFill>
                  <a:srgbClr val="CC0000"/>
                </a:solidFill>
              </a:rPr>
              <a:t> 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                                                                            b                     </a:t>
            </a:r>
            <a:r>
              <a:rPr lang="en-GB" altLang="en-US" sz="2200" b="1" dirty="0" err="1" smtClean="0">
                <a:solidFill>
                  <a:srgbClr val="CC0000"/>
                </a:solidFill>
              </a:rPr>
              <a:t>Proetto</a:t>
            </a:r>
            <a:endParaRPr lang="en-GB" altLang="en-US" sz="2200" b="1" dirty="0">
              <a:solidFill>
                <a:srgbClr val="CC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 smtClean="0">
                <a:solidFill>
                  <a:srgbClr val="CC0000"/>
                </a:solidFill>
              </a:rPr>
              <a:t>                                 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>
                <a:solidFill>
                  <a:srgbClr val="CC0000"/>
                </a:solidFill>
              </a:rPr>
              <a:t> 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                                                                           </a:t>
            </a:r>
            <a:r>
              <a:rPr lang="en-GB" altLang="en-US" sz="2200" b="1" dirty="0" err="1" smtClean="0">
                <a:solidFill>
                  <a:srgbClr val="CC0000"/>
                </a:solidFill>
              </a:rPr>
              <a:t>Seung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</a:t>
            </a:r>
            <a:r>
              <a:rPr lang="en-GB" altLang="en-US" sz="2200" b="1" dirty="0" err="1">
                <a:solidFill>
                  <a:srgbClr val="CC0000"/>
                </a:solidFill>
              </a:rPr>
              <a:t>Kyu</a:t>
            </a:r>
            <a:r>
              <a:rPr lang="en-GB" altLang="en-US" sz="2200" b="1" dirty="0">
                <a:solidFill>
                  <a:srgbClr val="CC0000"/>
                </a:solidFill>
              </a:rPr>
              <a:t> Min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200" b="1" dirty="0">
              <a:solidFill>
                <a:srgbClr val="CC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 err="1" smtClean="0">
                <a:solidFill>
                  <a:srgbClr val="CC0000"/>
                </a:solidFill>
              </a:rPr>
              <a:t>Neepa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</a:t>
            </a:r>
            <a:r>
              <a:rPr lang="en-GB" altLang="en-US" sz="2200" b="1" dirty="0" err="1" smtClean="0">
                <a:solidFill>
                  <a:srgbClr val="CC0000"/>
                </a:solidFill>
              </a:rPr>
              <a:t>Maitra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  </a:t>
            </a:r>
            <a:r>
              <a:rPr lang="en-GB" altLang="en-US" sz="2200" b="1" dirty="0" err="1" smtClean="0">
                <a:solidFill>
                  <a:srgbClr val="CC0000"/>
                </a:solidFill>
              </a:rPr>
              <a:t>Ivano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</a:t>
            </a:r>
            <a:r>
              <a:rPr lang="en-GB" altLang="en-US" sz="2200" b="1" dirty="0" err="1" smtClean="0">
                <a:solidFill>
                  <a:srgbClr val="CC0000"/>
                </a:solidFill>
              </a:rPr>
              <a:t>Tavernelli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            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200" b="1" dirty="0">
              <a:solidFill>
                <a:srgbClr val="CC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 smtClean="0">
                <a:solidFill>
                  <a:srgbClr val="CC0000"/>
                </a:solidFill>
              </a:rPr>
              <a:t>                                  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 smtClean="0">
                <a:solidFill>
                  <a:srgbClr val="CC0000"/>
                </a:solidFill>
              </a:rPr>
              <a:t>                          </a:t>
            </a:r>
            <a:r>
              <a:rPr lang="en-GB" altLang="en-US" sz="2200" b="1" dirty="0" err="1" smtClean="0">
                <a:solidFill>
                  <a:srgbClr val="CC0000"/>
                </a:solidFill>
              </a:rPr>
              <a:t>Rodolphe</a:t>
            </a:r>
            <a:endParaRPr lang="en-GB" altLang="en-US" sz="2200" b="1" dirty="0">
              <a:solidFill>
                <a:srgbClr val="CC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>
                <a:solidFill>
                  <a:srgbClr val="CC0000"/>
                </a:solidFill>
              </a:rPr>
              <a:t>           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              </a:t>
            </a:r>
            <a:r>
              <a:rPr lang="en-GB" altLang="en-US" sz="2200" b="1" dirty="0" err="1" smtClean="0">
                <a:solidFill>
                  <a:srgbClr val="CC0000"/>
                </a:solidFill>
              </a:rPr>
              <a:t>Vuilleumier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       Ryan </a:t>
            </a:r>
            <a:r>
              <a:rPr lang="en-GB" altLang="en-US" sz="2200" b="1" dirty="0" err="1" smtClean="0">
                <a:solidFill>
                  <a:srgbClr val="CC0000"/>
                </a:solidFill>
              </a:rPr>
              <a:t>Requist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        </a:t>
            </a:r>
            <a:r>
              <a:rPr lang="en-GB" altLang="en-US" sz="2200" b="1" dirty="0" err="1" smtClean="0">
                <a:solidFill>
                  <a:srgbClr val="CC0000"/>
                </a:solidFill>
              </a:rPr>
              <a:t>Nikitas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</a:t>
            </a:r>
            <a:r>
              <a:rPr lang="en-GB" altLang="en-US" sz="2200" b="1" dirty="0" err="1" smtClean="0">
                <a:solidFill>
                  <a:srgbClr val="CC0000"/>
                </a:solidFill>
              </a:rPr>
              <a:t>Gidopoulos</a:t>
            </a:r>
            <a:r>
              <a:rPr lang="en-GB" altLang="en-US" sz="2200" b="1" dirty="0" smtClean="0">
                <a:solidFill>
                  <a:srgbClr val="CC0000"/>
                </a:solidFill>
              </a:rPr>
              <a:t>     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 smtClean="0">
                <a:solidFill>
                  <a:srgbClr val="CC0000"/>
                </a:solidFill>
              </a:rPr>
              <a:t> </a:t>
            </a:r>
            <a:endParaRPr lang="en-GB" altLang="en-US" sz="2200" b="1" dirty="0">
              <a:solidFill>
                <a:srgbClr val="CC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>
                <a:solidFill>
                  <a:srgbClr val="CC0000"/>
                </a:solidFill>
              </a:rPr>
              <a:t>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200" b="1" dirty="0">
                <a:solidFill>
                  <a:srgbClr val="CC0000"/>
                </a:solidFill>
              </a:rPr>
              <a:t>                              </a:t>
            </a: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107504" y="96813"/>
            <a:ext cx="182133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 dirty="0" smtClean="0">
                <a:solidFill>
                  <a:srgbClr val="CC0000"/>
                </a:solidFill>
              </a:rPr>
              <a:t>THANKS!</a:t>
            </a:r>
            <a:endParaRPr lang="en-GB" altLang="en-US" sz="2800" b="1" u="sng" dirty="0">
              <a:solidFill>
                <a:srgbClr val="CC0000"/>
              </a:solidFill>
            </a:endParaRPr>
          </a:p>
        </p:txBody>
      </p:sp>
      <p:pic>
        <p:nvPicPr>
          <p:cNvPr id="15364" name="Picture 7" descr="C:\Users\hardy\Desktop\Ali_Abed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91217"/>
            <a:ext cx="123031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9" descr="C:\Users\hardy\Desktop\Figs\Group\Neep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25292"/>
            <a:ext cx="1230312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10" descr="C:\Users\hardy\Desktop\Figs\Group\skm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312" y="3218483"/>
            <a:ext cx="1270000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11" descr="C:\Users\hardy\Desktop\Figs\Group\ysuzuk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41" y="2019409"/>
            <a:ext cx="1287463" cy="1233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6" name="Picture 2" descr="C:\Users\hardy\Desktop\download (18)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47" r="87558" b="35026"/>
          <a:stretch/>
        </p:blipFill>
        <p:spPr bwMode="auto">
          <a:xfrm>
            <a:off x="7259207" y="4971737"/>
            <a:ext cx="1057209" cy="1481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Documents and Settings\zacarias\Application Data\SSH\temp\fede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04664"/>
            <a:ext cx="1445126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56" y="579249"/>
            <a:ext cx="1219200" cy="12374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5090504"/>
            <a:ext cx="1271207" cy="1290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212346"/>
            <a:ext cx="1080120" cy="13192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7832" y="3974495"/>
            <a:ext cx="1182697" cy="11826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589240"/>
            <a:ext cx="1628060" cy="12210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6" t="11776" r="8269" b="10506"/>
          <a:stretch/>
        </p:blipFill>
        <p:spPr>
          <a:xfrm>
            <a:off x="7637800" y="1998079"/>
            <a:ext cx="1254680" cy="15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00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320156" y="908720"/>
            <a:ext cx="6348188" cy="4968552"/>
          </a:xfrm>
          <a:prstGeom prst="rect">
            <a:avLst/>
          </a:prstGeom>
          <a:solidFill>
            <a:srgbClr val="EBF7FF"/>
          </a:solidFill>
          <a:ln w="2857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de-DE" altLang="en-US"/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887788" y="116632"/>
            <a:ext cx="1571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/>
              <a:t>Theorem I</a:t>
            </a:r>
            <a:endParaRPr lang="en-GB" altLang="en-US" sz="2400" b="1" u="sng"/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1903413" y="1289795"/>
            <a:ext cx="5337175" cy="3606800"/>
            <a:chOff x="1199" y="1069"/>
            <a:chExt cx="3362" cy="2272"/>
          </a:xfrm>
        </p:grpSpPr>
        <p:sp>
          <p:nvSpPr>
            <p:cNvPr id="14342" name="Text Box 5"/>
            <p:cNvSpPr txBox="1">
              <a:spLocks noChangeArrowheads="1"/>
            </p:cNvSpPr>
            <p:nvPr/>
          </p:nvSpPr>
          <p:spPr bwMode="auto">
            <a:xfrm>
              <a:off x="1199" y="1069"/>
              <a:ext cx="1628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 b="1"/>
                <a:t>The exact solutions of</a:t>
              </a:r>
              <a:endParaRPr lang="en-GB" altLang="en-US" sz="2200" b="1"/>
            </a:p>
          </p:txBody>
        </p:sp>
        <p:sp>
          <p:nvSpPr>
            <p:cNvPr id="14343" name="Text Box 6"/>
            <p:cNvSpPr txBox="1">
              <a:spLocks noChangeArrowheads="1"/>
            </p:cNvSpPr>
            <p:nvPr/>
          </p:nvSpPr>
          <p:spPr bwMode="auto">
            <a:xfrm>
              <a:off x="1199" y="1980"/>
              <a:ext cx="1962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200" b="1" dirty="0"/>
                <a:t>can be written in the form</a:t>
              </a:r>
              <a:endParaRPr lang="en-GB" altLang="en-US" sz="2200" b="1" dirty="0"/>
            </a:p>
          </p:txBody>
        </p:sp>
        <p:graphicFrame>
          <p:nvGraphicFramePr>
            <p:cNvPr id="14344" name="Object 7"/>
            <p:cNvGraphicFramePr>
              <a:graphicFrameLocks noChangeAspect="1"/>
            </p:cNvGraphicFramePr>
            <p:nvPr/>
          </p:nvGraphicFramePr>
          <p:xfrm>
            <a:off x="1814" y="1359"/>
            <a:ext cx="2132" cy="4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82" name="Equation" r:id="rId4" imgW="1285998" imgH="257247" progId="Equation.3">
                    <p:embed/>
                  </p:oleObj>
                </mc:Choice>
                <mc:Fallback>
                  <p:oleObj name="Equation" r:id="rId4" imgW="1285998" imgH="25724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14" y="1359"/>
                          <a:ext cx="2132" cy="4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5" name="Object 8"/>
            <p:cNvGraphicFramePr>
              <a:graphicFrameLocks noChangeAspect="1"/>
            </p:cNvGraphicFramePr>
            <p:nvPr/>
          </p:nvGraphicFramePr>
          <p:xfrm>
            <a:off x="1627" y="2272"/>
            <a:ext cx="2507" cy="46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783" name="Equation" r:id="rId6" imgW="1514368" imgH="266694" progId="Equation.DSMT4">
                    <p:embed/>
                  </p:oleObj>
                </mc:Choice>
                <mc:Fallback>
                  <p:oleObj name="Equation" r:id="rId6" imgW="1514368" imgH="266694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27" y="2272"/>
                          <a:ext cx="2507" cy="46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346" name="Group 9"/>
            <p:cNvGrpSpPr>
              <a:grpSpLocks/>
            </p:cNvGrpSpPr>
            <p:nvPr/>
          </p:nvGrpSpPr>
          <p:grpSpPr bwMode="auto">
            <a:xfrm>
              <a:off x="1199" y="2884"/>
              <a:ext cx="3362" cy="457"/>
              <a:chOff x="1199" y="2884"/>
              <a:chExt cx="3362" cy="457"/>
            </a:xfrm>
          </p:grpSpPr>
          <p:sp>
            <p:nvSpPr>
              <p:cNvPr id="14347" name="Text Box 10"/>
              <p:cNvSpPr txBox="1">
                <a:spLocks noChangeArrowheads="1"/>
              </p:cNvSpPr>
              <p:nvPr/>
            </p:nvSpPr>
            <p:spPr bwMode="auto">
              <a:xfrm>
                <a:off x="1199" y="3030"/>
                <a:ext cx="459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200" b="1" dirty="0"/>
                  <a:t>where</a:t>
                </a:r>
                <a:endParaRPr lang="en-GB" altLang="en-US" sz="2200" b="1" dirty="0"/>
              </a:p>
            </p:txBody>
          </p:sp>
          <p:graphicFrame>
            <p:nvGraphicFramePr>
              <p:cNvPr id="14348" name="Object 11"/>
              <p:cNvGraphicFramePr>
                <a:graphicFrameLocks noChangeAspect="1"/>
              </p:cNvGraphicFramePr>
              <p:nvPr/>
            </p:nvGraphicFramePr>
            <p:xfrm>
              <a:off x="1777" y="2884"/>
              <a:ext cx="1351" cy="457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784" name="Equation" r:id="rId8" imgW="971517" imgH="323920" progId="Equation.3">
                      <p:embed/>
                    </p:oleObj>
                  </mc:Choice>
                  <mc:Fallback>
                    <p:oleObj name="Equation" r:id="rId8" imgW="971517" imgH="32392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777" y="2884"/>
                            <a:ext cx="1351" cy="457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14349" name="Group 12"/>
              <p:cNvGrpSpPr>
                <a:grpSpLocks/>
              </p:cNvGrpSpPr>
              <p:nvPr/>
            </p:nvGrpSpPr>
            <p:grpSpPr bwMode="auto">
              <a:xfrm>
                <a:off x="3298" y="3005"/>
                <a:ext cx="1263" cy="263"/>
                <a:chOff x="3152" y="2750"/>
                <a:chExt cx="1263" cy="263"/>
              </a:xfrm>
            </p:grpSpPr>
            <p:sp>
              <p:nvSpPr>
                <p:cNvPr id="14350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152" y="2750"/>
                  <a:ext cx="1027" cy="2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200" b="1" dirty="0"/>
                    <a:t>for each fixed</a:t>
                  </a:r>
                  <a:endParaRPr lang="en-GB" altLang="en-US" sz="2200" b="1" dirty="0"/>
                </a:p>
              </p:txBody>
            </p:sp>
            <p:graphicFrame>
              <p:nvGraphicFramePr>
                <p:cNvPr id="14351" name="Object 14"/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49651715"/>
                    </p:ext>
                  </p:extLst>
                </p:nvPr>
              </p:nvGraphicFramePr>
              <p:xfrm>
                <a:off x="4195" y="2750"/>
                <a:ext cx="220" cy="26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9785" name="Equation" r:id="rId10" imgW="190578" imgH="228634" progId="Equation.DSMT4">
                        <p:embed/>
                      </p:oleObj>
                    </mc:Choice>
                    <mc:Fallback>
                      <p:oleObj name="Equation" r:id="rId10" imgW="190578" imgH="228634" progId="Equation.DSMT4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1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195" y="2750"/>
                              <a:ext cx="220" cy="26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</p:grpSp>
      </p:grp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611560" y="6181854"/>
            <a:ext cx="845686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100" b="1" dirty="0" smtClean="0">
                <a:solidFill>
                  <a:srgbClr val="008000"/>
                </a:solidFill>
              </a:rPr>
              <a:t>N.I. </a:t>
            </a:r>
            <a:r>
              <a:rPr lang="en-GB" altLang="en-US" sz="2100" b="1" dirty="0" err="1" smtClean="0">
                <a:solidFill>
                  <a:srgbClr val="008000"/>
                </a:solidFill>
              </a:rPr>
              <a:t>Gidopoulos</a:t>
            </a:r>
            <a:r>
              <a:rPr lang="en-GB" altLang="en-US" sz="2100" b="1" dirty="0" smtClean="0">
                <a:solidFill>
                  <a:srgbClr val="008000"/>
                </a:solidFill>
              </a:rPr>
              <a:t>, E.K.U. Gross, Phil. Trans. R. Soc. 372, 20130059 (2014)</a:t>
            </a: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1907704" y="5085184"/>
            <a:ext cx="5456365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 smtClean="0"/>
              <a:t>The factors </a:t>
            </a:r>
            <a:r>
              <a:rPr lang="el-GR" altLang="en-US" sz="2200" b="1" dirty="0" smtClean="0"/>
              <a:t>χ</a:t>
            </a:r>
            <a:r>
              <a:rPr lang="en-US" altLang="en-US" sz="2200" b="1" dirty="0" smtClean="0"/>
              <a:t> and </a:t>
            </a:r>
            <a:r>
              <a:rPr lang="el-GR" altLang="en-US" sz="2200" b="1" dirty="0" smtClean="0"/>
              <a:t>Φ</a:t>
            </a:r>
            <a:r>
              <a:rPr lang="en-US" altLang="en-US" sz="2200" b="1" dirty="0" smtClean="0"/>
              <a:t> are unique (up to within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200" b="1" dirty="0"/>
              <a:t>a</a:t>
            </a:r>
            <a:r>
              <a:rPr lang="en-US" altLang="en-US" sz="2200" b="1" dirty="0" smtClean="0"/>
              <a:t>n R-dependent gauge transformation).</a:t>
            </a:r>
            <a:endParaRPr lang="en-GB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20142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11560" y="1340768"/>
            <a:ext cx="8641332" cy="39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en-US" sz="1800" b="1" dirty="0" smtClean="0">
                <a:solidFill>
                  <a:srgbClr val="0000CC"/>
                </a:solidFill>
              </a:rPr>
              <a:t>    The </a:t>
            </a:r>
            <a:r>
              <a:rPr lang="en-US" altLang="en-US" sz="1800" b="1" dirty="0">
                <a:solidFill>
                  <a:srgbClr val="0000CC"/>
                </a:solidFill>
              </a:rPr>
              <a:t>diagonal            of the nuclear </a:t>
            </a:r>
            <a:r>
              <a:rPr lang="en-US" altLang="en-US" sz="1800" b="1" dirty="0" err="1">
                <a:solidFill>
                  <a:srgbClr val="0000CC"/>
                </a:solidFill>
              </a:rPr>
              <a:t>N</a:t>
            </a:r>
            <a:r>
              <a:rPr lang="en-US" altLang="en-US" sz="1800" b="1" baseline="-25000" dirty="0" err="1">
                <a:solidFill>
                  <a:srgbClr val="0000CC"/>
                </a:solidFill>
              </a:rPr>
              <a:t>n</a:t>
            </a:r>
            <a:r>
              <a:rPr lang="en-US" altLang="en-US" sz="1800" b="1" dirty="0">
                <a:solidFill>
                  <a:srgbClr val="0000CC"/>
                </a:solidFill>
              </a:rPr>
              <a:t>-body density matrix is identical with</a:t>
            </a:r>
            <a:endParaRPr lang="en-GB" altLang="en-US" sz="1800" b="1" dirty="0">
              <a:solidFill>
                <a:srgbClr val="0000CC"/>
              </a:solidFill>
            </a:endParaRPr>
          </a:p>
        </p:txBody>
      </p:sp>
      <p:graphicFrame>
        <p:nvGraphicFramePr>
          <p:cNvPr id="15364" name="Object 4"/>
          <p:cNvGraphicFramePr>
            <a:graphicFrameLocks noChangeAspect="1"/>
          </p:cNvGraphicFramePr>
          <p:nvPr/>
        </p:nvGraphicFramePr>
        <p:xfrm>
          <a:off x="2295525" y="1387475"/>
          <a:ext cx="547688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0" name="Equation" r:id="rId4" imgW="333377" imgH="228634" progId="Equation.3">
                  <p:embed/>
                </p:oleObj>
              </mc:Choice>
              <mc:Fallback>
                <p:oleObj name="Equation" r:id="rId4" imgW="333377" imgH="22863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5525" y="1387475"/>
                        <a:ext cx="547688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5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7290417"/>
              </p:ext>
            </p:extLst>
          </p:nvPr>
        </p:nvGraphicFramePr>
        <p:xfrm>
          <a:off x="8201917" y="1285453"/>
          <a:ext cx="690563" cy="48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91" name="Equation" r:id="rId6" imgW="419218" imgH="295307" progId="Equation.3">
                  <p:embed/>
                </p:oleObj>
              </mc:Choice>
              <mc:Fallback>
                <p:oleObj name="Equation" r:id="rId6" imgW="419218" imgH="2953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01917" y="1285453"/>
                        <a:ext cx="690563" cy="48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5366" name="Group 6"/>
          <p:cNvGrpSpPr>
            <a:grpSpLocks/>
          </p:cNvGrpSpPr>
          <p:nvPr/>
        </p:nvGrpSpPr>
        <p:grpSpPr bwMode="auto">
          <a:xfrm>
            <a:off x="900113" y="3517900"/>
            <a:ext cx="7580312" cy="415925"/>
            <a:chOff x="509" y="2397"/>
            <a:chExt cx="4775" cy="262"/>
          </a:xfrm>
        </p:grpSpPr>
        <p:sp>
          <p:nvSpPr>
            <p:cNvPr id="15377" name="Text Box 7"/>
            <p:cNvSpPr txBox="1">
              <a:spLocks noChangeArrowheads="1"/>
            </p:cNvSpPr>
            <p:nvPr/>
          </p:nvSpPr>
          <p:spPr bwMode="auto">
            <a:xfrm>
              <a:off x="509" y="2397"/>
              <a:ext cx="4775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>
                  <a:solidFill>
                    <a:srgbClr val="CC0000"/>
                  </a:solidFill>
                  <a:sym typeface="Symbol" pitchFamily="18" charset="2"/>
                </a:rPr>
                <a:t> in this sense,           can be interpreted as a proper nuclear wavefunction.</a:t>
              </a:r>
            </a:p>
          </p:txBody>
        </p:sp>
        <p:graphicFrame>
          <p:nvGraphicFramePr>
            <p:cNvPr id="15378" name="Object 8"/>
            <p:cNvGraphicFramePr>
              <a:graphicFrameLocks noChangeAspect="1"/>
            </p:cNvGraphicFramePr>
            <p:nvPr/>
          </p:nvGraphicFramePr>
          <p:xfrm>
            <a:off x="1565" y="2416"/>
            <a:ext cx="320" cy="2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92" name="Equation" r:id="rId8" imgW="304763" imgH="228634" progId="Equation.3">
                    <p:embed/>
                  </p:oleObj>
                </mc:Choice>
                <mc:Fallback>
                  <p:oleObj name="Equation" r:id="rId8" imgW="304763" imgH="22863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5" y="2416"/>
                          <a:ext cx="320" cy="2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367" name="Group 9"/>
          <p:cNvGrpSpPr>
            <a:grpSpLocks/>
          </p:cNvGrpSpPr>
          <p:nvPr/>
        </p:nvGrpSpPr>
        <p:grpSpPr bwMode="auto">
          <a:xfrm>
            <a:off x="971550" y="2316163"/>
            <a:ext cx="5935663" cy="968375"/>
            <a:chOff x="612" y="1459"/>
            <a:chExt cx="3739" cy="610"/>
          </a:xfrm>
        </p:grpSpPr>
        <p:sp>
          <p:nvSpPr>
            <p:cNvPr id="15373" name="Text Box 10"/>
            <p:cNvSpPr txBox="1">
              <a:spLocks noChangeArrowheads="1"/>
            </p:cNvSpPr>
            <p:nvPr/>
          </p:nvSpPr>
          <p:spPr bwMode="auto">
            <a:xfrm>
              <a:off x="612" y="1528"/>
              <a:ext cx="384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 u="sng" dirty="0">
                  <a:solidFill>
                    <a:srgbClr val="0000CC"/>
                  </a:solidFill>
                </a:rPr>
                <a:t>proof</a:t>
              </a:r>
              <a:r>
                <a:rPr lang="en-US" altLang="en-US" sz="1800" b="1" dirty="0">
                  <a:solidFill>
                    <a:srgbClr val="0000CC"/>
                  </a:solidFill>
                </a:rPr>
                <a:t>:</a:t>
              </a:r>
              <a:endParaRPr lang="en-GB" altLang="en-US" sz="1800" b="1" dirty="0">
                <a:solidFill>
                  <a:srgbClr val="0000CC"/>
                </a:solidFill>
              </a:endParaRPr>
            </a:p>
          </p:txBody>
        </p:sp>
        <p:graphicFrame>
          <p:nvGraphicFramePr>
            <p:cNvPr id="15374" name="Object 11"/>
            <p:cNvGraphicFramePr>
              <a:graphicFrameLocks noChangeAspect="1"/>
            </p:cNvGraphicFramePr>
            <p:nvPr/>
          </p:nvGraphicFramePr>
          <p:xfrm>
            <a:off x="1113" y="1459"/>
            <a:ext cx="3238" cy="3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93" name="Equation" r:id="rId10" imgW="3219585" imgH="323920" progId="Equation.3">
                    <p:embed/>
                  </p:oleObj>
                </mc:Choice>
                <mc:Fallback>
                  <p:oleObj name="Equation" r:id="rId10" imgW="3219585" imgH="32392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13" y="1459"/>
                          <a:ext cx="3238" cy="3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375" name="Text Box 12"/>
            <p:cNvSpPr txBox="1">
              <a:spLocks noChangeArrowheads="1"/>
            </p:cNvSpPr>
            <p:nvPr/>
          </p:nvSpPr>
          <p:spPr bwMode="auto">
            <a:xfrm>
              <a:off x="2957" y="1896"/>
              <a:ext cx="72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CC"/>
                  </a:solidFill>
                </a:rPr>
                <a:t>1</a:t>
              </a:r>
              <a:endParaRPr lang="en-GB" altLang="en-US" sz="1800" b="1">
                <a:solidFill>
                  <a:srgbClr val="0000CC"/>
                </a:solidFill>
              </a:endParaRPr>
            </a:p>
          </p:txBody>
        </p:sp>
        <p:sp>
          <p:nvSpPr>
            <p:cNvPr id="15376" name="AutoShape 13"/>
            <p:cNvSpPr>
              <a:spLocks/>
            </p:cNvSpPr>
            <p:nvPr/>
          </p:nvSpPr>
          <p:spPr bwMode="auto">
            <a:xfrm rot="-5400000">
              <a:off x="2937" y="1474"/>
              <a:ext cx="91" cy="726"/>
            </a:xfrm>
            <a:prstGeom prst="leftBrace">
              <a:avLst>
                <a:gd name="adj1" fmla="val 66484"/>
                <a:gd name="adj2" fmla="val 50000"/>
              </a:avLst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en-US" sz="2400"/>
            </a:p>
          </p:txBody>
        </p:sp>
      </p:grp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763960" y="836712"/>
            <a:ext cx="8641332" cy="395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65113" indent="-265113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0" indent="0" eaLnBrk="1" hangingPunct="1">
              <a:lnSpc>
                <a:spcPct val="120000"/>
              </a:lnSpc>
              <a:spcBef>
                <a:spcPct val="0"/>
              </a:spcBef>
              <a:buNone/>
            </a:pPr>
            <a:r>
              <a:rPr lang="en-US" altLang="en-US" sz="1800" b="1" dirty="0" smtClean="0">
                <a:solidFill>
                  <a:srgbClr val="0000CC"/>
                </a:solidFill>
              </a:rPr>
              <a:t>  </a:t>
            </a:r>
            <a:r>
              <a:rPr lang="en-US" altLang="en-US" sz="1800" b="1" u="sng" dirty="0" smtClean="0">
                <a:solidFill>
                  <a:srgbClr val="0000CC"/>
                </a:solidFill>
              </a:rPr>
              <a:t>Note</a:t>
            </a:r>
            <a:r>
              <a:rPr lang="en-US" altLang="en-US" sz="1800" b="1" dirty="0" smtClean="0">
                <a:solidFill>
                  <a:srgbClr val="0000CC"/>
                </a:solidFill>
              </a:rPr>
              <a:t>:</a:t>
            </a:r>
            <a:endParaRPr lang="en-GB" altLang="en-US" sz="18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50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8"/>
          <p:cNvGrpSpPr>
            <a:grpSpLocks/>
          </p:cNvGrpSpPr>
          <p:nvPr/>
        </p:nvGrpSpPr>
        <p:grpSpPr bwMode="auto">
          <a:xfrm>
            <a:off x="581025" y="825500"/>
            <a:ext cx="7908925" cy="2305050"/>
            <a:chOff x="366" y="209"/>
            <a:chExt cx="4982" cy="1452"/>
          </a:xfrm>
        </p:grpSpPr>
        <p:sp>
          <p:nvSpPr>
            <p:cNvPr id="18452" name="Text Box 9"/>
            <p:cNvSpPr txBox="1">
              <a:spLocks noChangeArrowheads="1"/>
            </p:cNvSpPr>
            <p:nvPr/>
          </p:nvSpPr>
          <p:spPr bwMode="auto">
            <a:xfrm>
              <a:off x="366" y="387"/>
              <a:ext cx="4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CC"/>
                  </a:solidFill>
                </a:rPr>
                <a:t>Eq. </a:t>
              </a:r>
              <a:r>
                <a:rPr lang="en-US" altLang="en-US" sz="1800" b="1">
                  <a:solidFill>
                    <a:srgbClr val="0000CC"/>
                  </a:solidFill>
                  <a:sym typeface="Wingdings" pitchFamily="2" charset="2"/>
                </a:rPr>
                <a:t></a:t>
              </a:r>
            </a:p>
          </p:txBody>
        </p:sp>
        <p:grpSp>
          <p:nvGrpSpPr>
            <p:cNvPr id="18453" name="Group 10"/>
            <p:cNvGrpSpPr>
              <a:grpSpLocks/>
            </p:cNvGrpSpPr>
            <p:nvPr/>
          </p:nvGrpSpPr>
          <p:grpSpPr bwMode="auto">
            <a:xfrm>
              <a:off x="1047" y="265"/>
              <a:ext cx="4247" cy="1341"/>
              <a:chOff x="1047" y="265"/>
              <a:chExt cx="4247" cy="1341"/>
            </a:xfrm>
          </p:grpSpPr>
          <p:grpSp>
            <p:nvGrpSpPr>
              <p:cNvPr id="18455" name="Group 11"/>
              <p:cNvGrpSpPr>
                <a:grpSpLocks/>
              </p:cNvGrpSpPr>
              <p:nvPr/>
            </p:nvGrpSpPr>
            <p:grpSpPr bwMode="auto">
              <a:xfrm>
                <a:off x="1047" y="265"/>
                <a:ext cx="3067" cy="751"/>
                <a:chOff x="1047" y="265"/>
                <a:chExt cx="3067" cy="751"/>
              </a:xfrm>
            </p:grpSpPr>
            <p:graphicFrame>
              <p:nvGraphicFramePr>
                <p:cNvPr id="18458" name="Object 12"/>
                <p:cNvGraphicFramePr>
                  <a:graphicFrameLocks noChangeAspect="1"/>
                </p:cNvGraphicFramePr>
                <p:nvPr/>
              </p:nvGraphicFramePr>
              <p:xfrm>
                <a:off x="1047" y="265"/>
                <a:ext cx="3067" cy="5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1690" name="Equation" r:id="rId4" imgW="2809815" imgH="476163" progId="Equation.3">
                        <p:embed/>
                      </p:oleObj>
                    </mc:Choice>
                    <mc:Fallback>
                      <p:oleObj name="Equation" r:id="rId4" imgW="2809815" imgH="476163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47" y="265"/>
                              <a:ext cx="3067" cy="52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459" name="AutoShape 13"/>
                <p:cNvSpPr>
                  <a:spLocks/>
                </p:cNvSpPr>
                <p:nvPr/>
              </p:nvSpPr>
              <p:spPr bwMode="auto">
                <a:xfrm rot="-5400000">
                  <a:off x="1786" y="41"/>
                  <a:ext cx="90" cy="1315"/>
                </a:xfrm>
                <a:prstGeom prst="leftBrace">
                  <a:avLst>
                    <a:gd name="adj1" fmla="val 121759"/>
                    <a:gd name="adj2" fmla="val 50000"/>
                  </a:avLst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de-DE" altLang="en-US" sz="2400"/>
                </a:p>
              </p:txBody>
            </p:sp>
            <p:graphicFrame>
              <p:nvGraphicFramePr>
                <p:cNvPr id="18460" name="Object 14"/>
                <p:cNvGraphicFramePr>
                  <a:graphicFrameLocks noChangeAspect="1"/>
                </p:cNvGraphicFramePr>
                <p:nvPr/>
              </p:nvGraphicFramePr>
              <p:xfrm>
                <a:off x="1742" y="762"/>
                <a:ext cx="293" cy="25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11691" name="Equation" r:id="rId6" imgW="285867" imgH="247529" progId="Equation.3">
                        <p:embed/>
                      </p:oleObj>
                    </mc:Choice>
                    <mc:Fallback>
                      <p:oleObj name="Equation" r:id="rId6" imgW="285867" imgH="247529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742" y="762"/>
                              <a:ext cx="293" cy="25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8456" name="Object 15"/>
              <p:cNvGraphicFramePr>
                <a:graphicFrameLocks noChangeAspect="1"/>
              </p:cNvGraphicFramePr>
              <p:nvPr/>
            </p:nvGraphicFramePr>
            <p:xfrm>
              <a:off x="1329" y="1081"/>
              <a:ext cx="3965" cy="5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692" name="Equation" r:id="rId8" imgW="3638533" imgH="476163" progId="Equation.3">
                      <p:embed/>
                    </p:oleObj>
                  </mc:Choice>
                  <mc:Fallback>
                    <p:oleObj name="Equation" r:id="rId8" imgW="3638533" imgH="476163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29" y="1081"/>
                            <a:ext cx="3965" cy="5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57" name="Object 16"/>
              <p:cNvGraphicFramePr>
                <a:graphicFrameLocks noChangeAspect="1"/>
              </p:cNvGraphicFramePr>
              <p:nvPr/>
            </p:nvGraphicFramePr>
            <p:xfrm>
              <a:off x="4459" y="1213"/>
              <a:ext cx="401" cy="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693" name="Equation" r:id="rId10" imgW="361991" imgH="228634" progId="Equation.DSMT4">
                      <p:embed/>
                    </p:oleObj>
                  </mc:Choice>
                  <mc:Fallback>
                    <p:oleObj name="Equation" r:id="rId10" imgW="361991" imgH="228634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59" y="1213"/>
                            <a:ext cx="401" cy="2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454" name="Rectangle 17"/>
            <p:cNvSpPr>
              <a:spLocks noChangeArrowheads="1"/>
            </p:cNvSpPr>
            <p:nvPr/>
          </p:nvSpPr>
          <p:spPr bwMode="auto">
            <a:xfrm>
              <a:off x="903" y="209"/>
              <a:ext cx="4445" cy="145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</p:grpSp>
      <p:grpSp>
        <p:nvGrpSpPr>
          <p:cNvPr id="18435" name="Group 18"/>
          <p:cNvGrpSpPr>
            <a:grpSpLocks/>
          </p:cNvGrpSpPr>
          <p:nvPr/>
        </p:nvGrpSpPr>
        <p:grpSpPr bwMode="auto">
          <a:xfrm>
            <a:off x="581025" y="3490913"/>
            <a:ext cx="7345363" cy="1008062"/>
            <a:chOff x="340" y="1888"/>
            <a:chExt cx="4627" cy="635"/>
          </a:xfrm>
        </p:grpSpPr>
        <p:sp>
          <p:nvSpPr>
            <p:cNvPr id="18447" name="Text Box 19"/>
            <p:cNvSpPr txBox="1">
              <a:spLocks noChangeArrowheads="1"/>
            </p:cNvSpPr>
            <p:nvPr/>
          </p:nvSpPr>
          <p:spPr bwMode="auto">
            <a:xfrm>
              <a:off x="340" y="2090"/>
              <a:ext cx="4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CC"/>
                  </a:solidFill>
                </a:rPr>
                <a:t>Eq. </a:t>
              </a:r>
              <a:r>
                <a:rPr lang="en-US" altLang="en-US" sz="1800" b="1">
                  <a:solidFill>
                    <a:srgbClr val="0000CC"/>
                  </a:solidFill>
                  <a:sym typeface="Wingdings" pitchFamily="2" charset="2"/>
                </a:rPr>
                <a:t></a:t>
              </a:r>
            </a:p>
          </p:txBody>
        </p:sp>
        <p:grpSp>
          <p:nvGrpSpPr>
            <p:cNvPr id="18448" name="Group 20"/>
            <p:cNvGrpSpPr>
              <a:grpSpLocks/>
            </p:cNvGrpSpPr>
            <p:nvPr/>
          </p:nvGrpSpPr>
          <p:grpSpPr bwMode="auto">
            <a:xfrm>
              <a:off x="936" y="1943"/>
              <a:ext cx="3979" cy="525"/>
              <a:chOff x="1140" y="1928"/>
              <a:chExt cx="3979" cy="525"/>
            </a:xfrm>
          </p:grpSpPr>
          <p:graphicFrame>
            <p:nvGraphicFramePr>
              <p:cNvPr id="18450" name="Object 21"/>
              <p:cNvGraphicFramePr>
                <a:graphicFrameLocks noChangeAspect="1"/>
              </p:cNvGraphicFramePr>
              <p:nvPr/>
            </p:nvGraphicFramePr>
            <p:xfrm>
              <a:off x="1140" y="1928"/>
              <a:ext cx="3979" cy="5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694" name="Equation" r:id="rId12" imgW="3647981" imgH="476163" progId="Equation.3">
                      <p:embed/>
                    </p:oleObj>
                  </mc:Choice>
                  <mc:Fallback>
                    <p:oleObj name="Equation" r:id="rId12" imgW="3647981" imgH="476163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40" y="1928"/>
                            <a:ext cx="3979" cy="5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51" name="Object 22"/>
              <p:cNvGraphicFramePr>
                <a:graphicFrameLocks noChangeAspect="1"/>
              </p:cNvGraphicFramePr>
              <p:nvPr/>
            </p:nvGraphicFramePr>
            <p:xfrm>
              <a:off x="3737" y="2069"/>
              <a:ext cx="401" cy="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1695" name="Equation" r:id="rId14" imgW="361991" imgH="228634" progId="Equation.DSMT4">
                      <p:embed/>
                    </p:oleObj>
                  </mc:Choice>
                  <mc:Fallback>
                    <p:oleObj name="Equation" r:id="rId14" imgW="361991" imgH="228634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37" y="2069"/>
                            <a:ext cx="401" cy="2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449" name="Rectangle 23"/>
            <p:cNvSpPr>
              <a:spLocks noChangeArrowheads="1"/>
            </p:cNvSpPr>
            <p:nvPr/>
          </p:nvSpPr>
          <p:spPr bwMode="auto">
            <a:xfrm>
              <a:off x="884" y="1888"/>
              <a:ext cx="4083" cy="63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</p:grpSp>
      <p:grpSp>
        <p:nvGrpSpPr>
          <p:cNvPr id="18436" name="Group 24"/>
          <p:cNvGrpSpPr>
            <a:grpSpLocks/>
          </p:cNvGrpSpPr>
          <p:nvPr/>
        </p:nvGrpSpPr>
        <p:grpSpPr bwMode="auto">
          <a:xfrm>
            <a:off x="581025" y="5003800"/>
            <a:ext cx="4700588" cy="863600"/>
            <a:chOff x="373" y="2750"/>
            <a:chExt cx="2961" cy="544"/>
          </a:xfrm>
        </p:grpSpPr>
        <p:sp>
          <p:nvSpPr>
            <p:cNvPr id="18444" name="Text Box 25"/>
            <p:cNvSpPr txBox="1">
              <a:spLocks noChangeArrowheads="1"/>
            </p:cNvSpPr>
            <p:nvPr/>
          </p:nvSpPr>
          <p:spPr bwMode="auto">
            <a:xfrm>
              <a:off x="373" y="2906"/>
              <a:ext cx="4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CC"/>
                  </a:solidFill>
                </a:rPr>
                <a:t>where</a:t>
              </a:r>
              <a:endParaRPr lang="en-GB" altLang="en-US" sz="1800" b="1">
                <a:solidFill>
                  <a:srgbClr val="0000CC"/>
                </a:solidFill>
              </a:endParaRPr>
            </a:p>
          </p:txBody>
        </p:sp>
        <p:graphicFrame>
          <p:nvGraphicFramePr>
            <p:cNvPr id="18445" name="Object 26"/>
            <p:cNvGraphicFramePr>
              <a:graphicFrameLocks noChangeAspect="1"/>
            </p:cNvGraphicFramePr>
            <p:nvPr/>
          </p:nvGraphicFramePr>
          <p:xfrm>
            <a:off x="1026" y="2859"/>
            <a:ext cx="2214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96" name="Equation" r:id="rId16" imgW="1886077" imgH="266694" progId="Equation.3">
                    <p:embed/>
                  </p:oleObj>
                </mc:Choice>
                <mc:Fallback>
                  <p:oleObj name="Equation" r:id="rId16" imgW="1886077" imgH="26669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6" y="2859"/>
                          <a:ext cx="2214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6" name="Rectangle 27"/>
            <p:cNvSpPr>
              <a:spLocks noChangeArrowheads="1"/>
            </p:cNvSpPr>
            <p:nvPr/>
          </p:nvSpPr>
          <p:spPr bwMode="auto">
            <a:xfrm>
              <a:off x="930" y="2750"/>
              <a:ext cx="2404" cy="544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</p:grpSp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250825" y="188913"/>
            <a:ext cx="1795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/>
              <a:t>Theorem II:</a:t>
            </a:r>
            <a:endParaRPr lang="en-GB" altLang="en-US" sz="2400" b="1" u="sng"/>
          </a:p>
        </p:txBody>
      </p:sp>
      <p:sp>
        <p:nvSpPr>
          <p:cNvPr id="18438" name="TextBox 24"/>
          <p:cNvSpPr txBox="1">
            <a:spLocks noChangeArrowheads="1"/>
          </p:cNvSpPr>
          <p:nvPr/>
        </p:nvSpPr>
        <p:spPr bwMode="auto">
          <a:xfrm>
            <a:off x="4678363" y="223838"/>
            <a:ext cx="4286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satisfy the following equations:</a:t>
            </a:r>
            <a:endParaRPr lang="de-DE" altLang="en-US" sz="2400" b="1"/>
          </a:p>
        </p:txBody>
      </p:sp>
      <p:graphicFrame>
        <p:nvGraphicFramePr>
          <p:cNvPr id="18439" name="Object 4"/>
          <p:cNvGraphicFramePr>
            <a:graphicFrameLocks noChangeAspect="1"/>
          </p:cNvGraphicFramePr>
          <p:nvPr/>
        </p:nvGraphicFramePr>
        <p:xfrm>
          <a:off x="1939925" y="152400"/>
          <a:ext cx="277653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97" name="Equation" r:id="rId18" imgW="1219323" imgH="266694" progId="Equation.DSMT4">
                  <p:embed/>
                </p:oleObj>
              </mc:Choice>
              <mc:Fallback>
                <p:oleObj name="Equation" r:id="rId18" imgW="1219323" imgH="26669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9925" y="152400"/>
                        <a:ext cx="2776538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15"/>
          <p:cNvSpPr txBox="1">
            <a:spLocks noChangeArrowheads="1"/>
          </p:cNvSpPr>
          <p:nvPr/>
        </p:nvSpPr>
        <p:spPr bwMode="auto">
          <a:xfrm>
            <a:off x="581025" y="6253862"/>
            <a:ext cx="845686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100" b="1" dirty="0" smtClean="0">
                <a:solidFill>
                  <a:srgbClr val="008000"/>
                </a:solidFill>
              </a:rPr>
              <a:t>N.I. </a:t>
            </a:r>
            <a:r>
              <a:rPr lang="en-GB" altLang="en-US" sz="2100" b="1" dirty="0" err="1" smtClean="0">
                <a:solidFill>
                  <a:srgbClr val="008000"/>
                </a:solidFill>
              </a:rPr>
              <a:t>Gidopoulos</a:t>
            </a:r>
            <a:r>
              <a:rPr lang="en-GB" altLang="en-US" sz="2100" b="1" dirty="0" smtClean="0">
                <a:solidFill>
                  <a:srgbClr val="008000"/>
                </a:solidFill>
              </a:rPr>
              <a:t>, E.K.U. Gross, Phil. Trans. R. Soc. 372, 20130059 (2014)</a:t>
            </a:r>
          </a:p>
        </p:txBody>
      </p:sp>
    </p:spTree>
    <p:extLst>
      <p:ext uri="{BB962C8B-B14F-4D97-AF65-F5344CB8AC3E}">
        <p14:creationId xmlns:p14="http://schemas.microsoft.com/office/powerpoint/2010/main" val="2759900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8"/>
          <p:cNvGrpSpPr>
            <a:grpSpLocks/>
          </p:cNvGrpSpPr>
          <p:nvPr/>
        </p:nvGrpSpPr>
        <p:grpSpPr bwMode="auto">
          <a:xfrm>
            <a:off x="581025" y="825500"/>
            <a:ext cx="7908925" cy="2305050"/>
            <a:chOff x="366" y="209"/>
            <a:chExt cx="4982" cy="1452"/>
          </a:xfrm>
        </p:grpSpPr>
        <p:sp>
          <p:nvSpPr>
            <p:cNvPr id="18452" name="Text Box 9"/>
            <p:cNvSpPr txBox="1">
              <a:spLocks noChangeArrowheads="1"/>
            </p:cNvSpPr>
            <p:nvPr/>
          </p:nvSpPr>
          <p:spPr bwMode="auto">
            <a:xfrm>
              <a:off x="366" y="387"/>
              <a:ext cx="4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CC"/>
                  </a:solidFill>
                </a:rPr>
                <a:t>Eq. </a:t>
              </a:r>
              <a:r>
                <a:rPr lang="en-US" altLang="en-US" sz="1800" b="1">
                  <a:solidFill>
                    <a:srgbClr val="0000CC"/>
                  </a:solidFill>
                  <a:sym typeface="Wingdings" pitchFamily="2" charset="2"/>
                </a:rPr>
                <a:t></a:t>
              </a:r>
            </a:p>
          </p:txBody>
        </p:sp>
        <p:grpSp>
          <p:nvGrpSpPr>
            <p:cNvPr id="18453" name="Group 10"/>
            <p:cNvGrpSpPr>
              <a:grpSpLocks/>
            </p:cNvGrpSpPr>
            <p:nvPr/>
          </p:nvGrpSpPr>
          <p:grpSpPr bwMode="auto">
            <a:xfrm>
              <a:off x="1047" y="265"/>
              <a:ext cx="4247" cy="1341"/>
              <a:chOff x="1047" y="265"/>
              <a:chExt cx="4247" cy="1341"/>
            </a:xfrm>
          </p:grpSpPr>
          <p:grpSp>
            <p:nvGrpSpPr>
              <p:cNvPr id="18455" name="Group 11"/>
              <p:cNvGrpSpPr>
                <a:grpSpLocks/>
              </p:cNvGrpSpPr>
              <p:nvPr/>
            </p:nvGrpSpPr>
            <p:grpSpPr bwMode="auto">
              <a:xfrm>
                <a:off x="1047" y="265"/>
                <a:ext cx="3067" cy="751"/>
                <a:chOff x="1047" y="265"/>
                <a:chExt cx="3067" cy="751"/>
              </a:xfrm>
            </p:grpSpPr>
            <p:graphicFrame>
              <p:nvGraphicFramePr>
                <p:cNvPr id="18458" name="Object 12"/>
                <p:cNvGraphicFramePr>
                  <a:graphicFrameLocks noChangeAspect="1"/>
                </p:cNvGraphicFramePr>
                <p:nvPr/>
              </p:nvGraphicFramePr>
              <p:xfrm>
                <a:off x="1047" y="265"/>
                <a:ext cx="3067" cy="525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9042" name="Equation" r:id="rId4" imgW="2809815" imgH="476163" progId="Equation.3">
                        <p:embed/>
                      </p:oleObj>
                    </mc:Choice>
                    <mc:Fallback>
                      <p:oleObj name="Equation" r:id="rId4" imgW="2809815" imgH="476163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5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47" y="265"/>
                              <a:ext cx="3067" cy="525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459" name="AutoShape 13"/>
                <p:cNvSpPr>
                  <a:spLocks/>
                </p:cNvSpPr>
                <p:nvPr/>
              </p:nvSpPr>
              <p:spPr bwMode="auto">
                <a:xfrm rot="-5400000">
                  <a:off x="1786" y="41"/>
                  <a:ext cx="90" cy="1315"/>
                </a:xfrm>
                <a:prstGeom prst="leftBrace">
                  <a:avLst>
                    <a:gd name="adj1" fmla="val 121759"/>
                    <a:gd name="adj2" fmla="val 50000"/>
                  </a:avLst>
                </a:prstGeom>
                <a:noFill/>
                <a:ln w="28575">
                  <a:solidFill>
                    <a:srgbClr val="0000CC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de-DE" altLang="en-US" sz="2400"/>
                </a:p>
              </p:txBody>
            </p:sp>
            <p:graphicFrame>
              <p:nvGraphicFramePr>
                <p:cNvPr id="18460" name="Object 14"/>
                <p:cNvGraphicFramePr>
                  <a:graphicFrameLocks noChangeAspect="1"/>
                </p:cNvGraphicFramePr>
                <p:nvPr/>
              </p:nvGraphicFramePr>
              <p:xfrm>
                <a:off x="1742" y="762"/>
                <a:ext cx="293" cy="254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9043" name="Equation" r:id="rId6" imgW="285867" imgH="247529" progId="Equation.3">
                        <p:embed/>
                      </p:oleObj>
                    </mc:Choice>
                    <mc:Fallback>
                      <p:oleObj name="Equation" r:id="rId6" imgW="285867" imgH="247529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742" y="762"/>
                              <a:ext cx="293" cy="254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rgbClr val="808080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aphicFrame>
            <p:nvGraphicFramePr>
              <p:cNvPr id="18456" name="Object 15"/>
              <p:cNvGraphicFramePr>
                <a:graphicFrameLocks noChangeAspect="1"/>
              </p:cNvGraphicFramePr>
              <p:nvPr/>
            </p:nvGraphicFramePr>
            <p:xfrm>
              <a:off x="1329" y="1081"/>
              <a:ext cx="3965" cy="5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044" name="Equation" r:id="rId8" imgW="3638533" imgH="476163" progId="Equation.3">
                      <p:embed/>
                    </p:oleObj>
                  </mc:Choice>
                  <mc:Fallback>
                    <p:oleObj name="Equation" r:id="rId8" imgW="3638533" imgH="476163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329" y="1081"/>
                            <a:ext cx="3965" cy="5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57" name="Object 16"/>
              <p:cNvGraphicFramePr>
                <a:graphicFrameLocks noChangeAspect="1"/>
              </p:cNvGraphicFramePr>
              <p:nvPr/>
            </p:nvGraphicFramePr>
            <p:xfrm>
              <a:off x="4459" y="1213"/>
              <a:ext cx="401" cy="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045" name="Equation" r:id="rId10" imgW="361991" imgH="228634" progId="Equation.DSMT4">
                      <p:embed/>
                    </p:oleObj>
                  </mc:Choice>
                  <mc:Fallback>
                    <p:oleObj name="Equation" r:id="rId10" imgW="361991" imgH="228634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459" y="1213"/>
                            <a:ext cx="401" cy="2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454" name="Rectangle 17"/>
            <p:cNvSpPr>
              <a:spLocks noChangeArrowheads="1"/>
            </p:cNvSpPr>
            <p:nvPr/>
          </p:nvSpPr>
          <p:spPr bwMode="auto">
            <a:xfrm>
              <a:off x="903" y="209"/>
              <a:ext cx="4445" cy="145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</p:grpSp>
      <p:grpSp>
        <p:nvGrpSpPr>
          <p:cNvPr id="18435" name="Group 18"/>
          <p:cNvGrpSpPr>
            <a:grpSpLocks/>
          </p:cNvGrpSpPr>
          <p:nvPr/>
        </p:nvGrpSpPr>
        <p:grpSpPr bwMode="auto">
          <a:xfrm>
            <a:off x="581025" y="3490913"/>
            <a:ext cx="7345363" cy="1008062"/>
            <a:chOff x="340" y="1888"/>
            <a:chExt cx="4627" cy="635"/>
          </a:xfrm>
        </p:grpSpPr>
        <p:sp>
          <p:nvSpPr>
            <p:cNvPr id="18447" name="Text Box 19"/>
            <p:cNvSpPr txBox="1">
              <a:spLocks noChangeArrowheads="1"/>
            </p:cNvSpPr>
            <p:nvPr/>
          </p:nvSpPr>
          <p:spPr bwMode="auto">
            <a:xfrm>
              <a:off x="340" y="2090"/>
              <a:ext cx="4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r" rtl="1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CC"/>
                  </a:solidFill>
                </a:rPr>
                <a:t>Eq. </a:t>
              </a:r>
              <a:r>
                <a:rPr lang="en-US" altLang="en-US" sz="1800" b="1">
                  <a:solidFill>
                    <a:srgbClr val="0000CC"/>
                  </a:solidFill>
                  <a:sym typeface="Wingdings" pitchFamily="2" charset="2"/>
                </a:rPr>
                <a:t></a:t>
              </a:r>
            </a:p>
          </p:txBody>
        </p:sp>
        <p:grpSp>
          <p:nvGrpSpPr>
            <p:cNvPr id="18448" name="Group 20"/>
            <p:cNvGrpSpPr>
              <a:grpSpLocks/>
            </p:cNvGrpSpPr>
            <p:nvPr/>
          </p:nvGrpSpPr>
          <p:grpSpPr bwMode="auto">
            <a:xfrm>
              <a:off x="936" y="1943"/>
              <a:ext cx="3979" cy="525"/>
              <a:chOff x="1140" y="1928"/>
              <a:chExt cx="3979" cy="525"/>
            </a:xfrm>
          </p:grpSpPr>
          <p:graphicFrame>
            <p:nvGraphicFramePr>
              <p:cNvPr id="18450" name="Object 21"/>
              <p:cNvGraphicFramePr>
                <a:graphicFrameLocks noChangeAspect="1"/>
              </p:cNvGraphicFramePr>
              <p:nvPr/>
            </p:nvGraphicFramePr>
            <p:xfrm>
              <a:off x="1140" y="1928"/>
              <a:ext cx="3979" cy="5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046" name="Equation" r:id="rId12" imgW="3647981" imgH="476163" progId="Equation.3">
                      <p:embed/>
                    </p:oleObj>
                  </mc:Choice>
                  <mc:Fallback>
                    <p:oleObj name="Equation" r:id="rId12" imgW="3647981" imgH="476163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3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40" y="1928"/>
                            <a:ext cx="3979" cy="5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8451" name="Object 22"/>
              <p:cNvGraphicFramePr>
                <a:graphicFrameLocks noChangeAspect="1"/>
              </p:cNvGraphicFramePr>
              <p:nvPr/>
            </p:nvGraphicFramePr>
            <p:xfrm>
              <a:off x="3737" y="2069"/>
              <a:ext cx="401" cy="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9047" name="Equation" r:id="rId14" imgW="361991" imgH="228634" progId="Equation.DSMT4">
                      <p:embed/>
                    </p:oleObj>
                  </mc:Choice>
                  <mc:Fallback>
                    <p:oleObj name="Equation" r:id="rId14" imgW="361991" imgH="228634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37" y="2069"/>
                            <a:ext cx="401" cy="2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18449" name="Rectangle 23"/>
            <p:cNvSpPr>
              <a:spLocks noChangeArrowheads="1"/>
            </p:cNvSpPr>
            <p:nvPr/>
          </p:nvSpPr>
          <p:spPr bwMode="auto">
            <a:xfrm>
              <a:off x="884" y="1888"/>
              <a:ext cx="4083" cy="63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</p:grpSp>
      <p:grpSp>
        <p:nvGrpSpPr>
          <p:cNvPr id="18436" name="Group 24"/>
          <p:cNvGrpSpPr>
            <a:grpSpLocks/>
          </p:cNvGrpSpPr>
          <p:nvPr/>
        </p:nvGrpSpPr>
        <p:grpSpPr bwMode="auto">
          <a:xfrm>
            <a:off x="581025" y="5003800"/>
            <a:ext cx="4700588" cy="863600"/>
            <a:chOff x="373" y="2750"/>
            <a:chExt cx="2961" cy="544"/>
          </a:xfrm>
        </p:grpSpPr>
        <p:sp>
          <p:nvSpPr>
            <p:cNvPr id="18444" name="Text Box 25"/>
            <p:cNvSpPr txBox="1">
              <a:spLocks noChangeArrowheads="1"/>
            </p:cNvSpPr>
            <p:nvPr/>
          </p:nvSpPr>
          <p:spPr bwMode="auto">
            <a:xfrm>
              <a:off x="373" y="2906"/>
              <a:ext cx="49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00CC"/>
                  </a:solidFill>
                </a:rPr>
                <a:t>where</a:t>
              </a:r>
              <a:endParaRPr lang="en-GB" altLang="en-US" sz="1800" b="1">
                <a:solidFill>
                  <a:srgbClr val="0000CC"/>
                </a:solidFill>
              </a:endParaRPr>
            </a:p>
          </p:txBody>
        </p:sp>
        <p:graphicFrame>
          <p:nvGraphicFramePr>
            <p:cNvPr id="18445" name="Object 26"/>
            <p:cNvGraphicFramePr>
              <a:graphicFrameLocks noChangeAspect="1"/>
            </p:cNvGraphicFramePr>
            <p:nvPr/>
          </p:nvGraphicFramePr>
          <p:xfrm>
            <a:off x="1026" y="2859"/>
            <a:ext cx="2214" cy="3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9048" name="Equation" r:id="rId16" imgW="1886077" imgH="266694" progId="Equation.3">
                    <p:embed/>
                  </p:oleObj>
                </mc:Choice>
                <mc:Fallback>
                  <p:oleObj name="Equation" r:id="rId16" imgW="1886077" imgH="26669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6" y="2859"/>
                          <a:ext cx="2214" cy="32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446" name="Rectangle 27"/>
            <p:cNvSpPr>
              <a:spLocks noChangeArrowheads="1"/>
            </p:cNvSpPr>
            <p:nvPr/>
          </p:nvSpPr>
          <p:spPr bwMode="auto">
            <a:xfrm>
              <a:off x="930" y="2750"/>
              <a:ext cx="2404" cy="544"/>
            </a:xfrm>
            <a:prstGeom prst="rect">
              <a:avLst/>
            </a:prstGeom>
            <a:noFill/>
            <a:ln w="28575">
              <a:solidFill>
                <a:srgbClr val="CC0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</p:grpSp>
      <p:sp>
        <p:nvSpPr>
          <p:cNvPr id="18437" name="Text Box 3"/>
          <p:cNvSpPr txBox="1">
            <a:spLocks noChangeArrowheads="1"/>
          </p:cNvSpPr>
          <p:nvPr/>
        </p:nvSpPr>
        <p:spPr bwMode="auto">
          <a:xfrm>
            <a:off x="250825" y="188913"/>
            <a:ext cx="1795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/>
              <a:t>Theorem II:</a:t>
            </a:r>
            <a:endParaRPr lang="en-GB" altLang="en-US" sz="2400" b="1" u="sng"/>
          </a:p>
        </p:txBody>
      </p:sp>
      <p:sp>
        <p:nvSpPr>
          <p:cNvPr id="18438" name="TextBox 24"/>
          <p:cNvSpPr txBox="1">
            <a:spLocks noChangeArrowheads="1"/>
          </p:cNvSpPr>
          <p:nvPr/>
        </p:nvSpPr>
        <p:spPr bwMode="auto">
          <a:xfrm>
            <a:off x="4678363" y="223838"/>
            <a:ext cx="4286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satisfy the following equations:</a:t>
            </a:r>
            <a:endParaRPr lang="de-DE" altLang="en-US" sz="2400" b="1"/>
          </a:p>
        </p:txBody>
      </p:sp>
      <p:graphicFrame>
        <p:nvGraphicFramePr>
          <p:cNvPr id="18439" name="Object 4"/>
          <p:cNvGraphicFramePr>
            <a:graphicFrameLocks noChangeAspect="1"/>
          </p:cNvGraphicFramePr>
          <p:nvPr/>
        </p:nvGraphicFramePr>
        <p:xfrm>
          <a:off x="1939925" y="152400"/>
          <a:ext cx="2776538" cy="62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9049" name="Equation" r:id="rId18" imgW="1219323" imgH="266694" progId="Equation.DSMT4">
                  <p:embed/>
                </p:oleObj>
              </mc:Choice>
              <mc:Fallback>
                <p:oleObj name="Equation" r:id="rId18" imgW="1219323" imgH="26669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39925" y="152400"/>
                        <a:ext cx="2776538" cy="62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Straight Arrow Connector 26"/>
          <p:cNvCxnSpPr/>
          <p:nvPr/>
        </p:nvCxnSpPr>
        <p:spPr bwMode="auto">
          <a:xfrm flipH="1" flipV="1">
            <a:off x="6084888" y="4221163"/>
            <a:ext cx="790575" cy="863600"/>
          </a:xfrm>
          <a:prstGeom prst="straightConnector1">
            <a:avLst/>
          </a:prstGeom>
          <a:ln>
            <a:solidFill>
              <a:srgbClr val="0066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441" name="TextBox 27"/>
          <p:cNvSpPr txBox="1">
            <a:spLocks noChangeArrowheads="1"/>
          </p:cNvSpPr>
          <p:nvPr/>
        </p:nvSpPr>
        <p:spPr bwMode="auto">
          <a:xfrm>
            <a:off x="6875463" y="4941888"/>
            <a:ext cx="1577975" cy="46037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006600"/>
                </a:solidFill>
              </a:rPr>
              <a:t>Exact</a:t>
            </a:r>
            <a:r>
              <a:rPr lang="en-US" altLang="en-US" sz="2400" b="1">
                <a:solidFill>
                  <a:srgbClr val="006600"/>
                </a:solidFill>
              </a:rPr>
              <a:t> PES</a:t>
            </a:r>
            <a:endParaRPr lang="de-DE" altLang="en-US" sz="2400" b="1">
              <a:solidFill>
                <a:srgbClr val="006600"/>
              </a:solidFill>
            </a:endParaRPr>
          </a:p>
        </p:txBody>
      </p:sp>
      <p:sp>
        <p:nvSpPr>
          <p:cNvPr id="18442" name="TextBox 29"/>
          <p:cNvSpPr txBox="1">
            <a:spLocks noChangeArrowheads="1"/>
          </p:cNvSpPr>
          <p:nvPr/>
        </p:nvSpPr>
        <p:spPr bwMode="auto">
          <a:xfrm>
            <a:off x="5868144" y="5733256"/>
            <a:ext cx="3021013" cy="460375"/>
          </a:xfrm>
          <a:prstGeom prst="rect">
            <a:avLst/>
          </a:prstGeom>
          <a:noFill/>
          <a:ln w="9525">
            <a:solidFill>
              <a:srgbClr val="00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C00000"/>
                </a:solidFill>
              </a:rPr>
              <a:t>Exact</a:t>
            </a:r>
            <a:r>
              <a:rPr lang="en-US" altLang="en-US" sz="2400" b="1" dirty="0">
                <a:solidFill>
                  <a:srgbClr val="C00000"/>
                </a:solidFill>
              </a:rPr>
              <a:t> Berry potential</a:t>
            </a:r>
            <a:endParaRPr lang="de-DE" altLang="en-US" sz="2400" b="1" dirty="0">
              <a:solidFill>
                <a:srgbClr val="C00000"/>
              </a:solidFill>
            </a:endParaRPr>
          </a:p>
        </p:txBody>
      </p:sp>
      <p:cxnSp>
        <p:nvCxnSpPr>
          <p:cNvPr id="31" name="Straight Arrow Connector 30"/>
          <p:cNvCxnSpPr>
            <a:stCxn id="18442" idx="1"/>
          </p:cNvCxnSpPr>
          <p:nvPr/>
        </p:nvCxnSpPr>
        <p:spPr bwMode="auto">
          <a:xfrm flipH="1" flipV="1">
            <a:off x="5364163" y="5373688"/>
            <a:ext cx="503981" cy="589756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 Box 15"/>
          <p:cNvSpPr txBox="1">
            <a:spLocks noChangeArrowheads="1"/>
          </p:cNvSpPr>
          <p:nvPr/>
        </p:nvSpPr>
        <p:spPr bwMode="auto">
          <a:xfrm>
            <a:off x="579629" y="6253862"/>
            <a:ext cx="845686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100" b="1" dirty="0" smtClean="0">
                <a:solidFill>
                  <a:srgbClr val="008000"/>
                </a:solidFill>
              </a:rPr>
              <a:t>N.I. </a:t>
            </a:r>
            <a:r>
              <a:rPr lang="en-GB" altLang="en-US" sz="2100" b="1" dirty="0" err="1" smtClean="0">
                <a:solidFill>
                  <a:srgbClr val="008000"/>
                </a:solidFill>
              </a:rPr>
              <a:t>Gidopoulos</a:t>
            </a:r>
            <a:r>
              <a:rPr lang="en-GB" altLang="en-US" sz="2100" b="1" dirty="0" smtClean="0">
                <a:solidFill>
                  <a:srgbClr val="008000"/>
                </a:solidFill>
              </a:rPr>
              <a:t>, E.K.U. Gross, Phil. Trans. R. Soc. 372, 20130059 (2014)</a:t>
            </a:r>
          </a:p>
        </p:txBody>
      </p:sp>
    </p:spTree>
    <p:extLst>
      <p:ext uri="{BB962C8B-B14F-4D97-AF65-F5344CB8AC3E}">
        <p14:creationId xmlns:p14="http://schemas.microsoft.com/office/powerpoint/2010/main" val="19856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900113" y="1268413"/>
            <a:ext cx="7200900" cy="993775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8E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de-DE" altLang="en-US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216025" y="1419225"/>
            <a:ext cx="65087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600" b="1">
                <a:solidFill>
                  <a:srgbClr val="00007B"/>
                </a:solidFill>
                <a:latin typeface="Times New Roman" pitchFamily="18" charset="0"/>
                <a:cs typeface="Times New Roman" pitchFamily="18" charset="0"/>
              </a:rPr>
              <a:t>How do the exact PES look like?</a:t>
            </a:r>
          </a:p>
        </p:txBody>
      </p:sp>
    </p:spTree>
    <p:extLst>
      <p:ext uri="{BB962C8B-B14F-4D97-AF65-F5344CB8AC3E}">
        <p14:creationId xmlns:p14="http://schemas.microsoft.com/office/powerpoint/2010/main" val="40213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2"/>
          <p:cNvGrpSpPr>
            <a:grpSpLocks/>
          </p:cNvGrpSpPr>
          <p:nvPr/>
        </p:nvGrpSpPr>
        <p:grpSpPr bwMode="auto">
          <a:xfrm>
            <a:off x="1143000" y="1828800"/>
            <a:ext cx="6499225" cy="3124200"/>
            <a:chOff x="748" y="1570"/>
            <a:chExt cx="4581" cy="1855"/>
          </a:xfrm>
        </p:grpSpPr>
        <p:grpSp>
          <p:nvGrpSpPr>
            <p:cNvPr id="21510" name="Group 3"/>
            <p:cNvGrpSpPr>
              <a:grpSpLocks/>
            </p:cNvGrpSpPr>
            <p:nvPr/>
          </p:nvGrpSpPr>
          <p:grpSpPr bwMode="auto">
            <a:xfrm>
              <a:off x="748" y="2251"/>
              <a:ext cx="4581" cy="499"/>
              <a:chOff x="748" y="2251"/>
              <a:chExt cx="4581" cy="499"/>
            </a:xfrm>
          </p:grpSpPr>
          <p:sp>
            <p:nvSpPr>
              <p:cNvPr id="21530" name="Line 4"/>
              <p:cNvSpPr>
                <a:spLocks noChangeShapeType="1"/>
              </p:cNvSpPr>
              <p:nvPr/>
            </p:nvSpPr>
            <p:spPr bwMode="auto">
              <a:xfrm>
                <a:off x="1066" y="2501"/>
                <a:ext cx="39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1531" name="Group 5"/>
              <p:cNvGrpSpPr>
                <a:grpSpLocks/>
              </p:cNvGrpSpPr>
              <p:nvPr/>
            </p:nvGrpSpPr>
            <p:grpSpPr bwMode="auto">
              <a:xfrm>
                <a:off x="748" y="2251"/>
                <a:ext cx="590" cy="499"/>
                <a:chOff x="748" y="2251"/>
                <a:chExt cx="590" cy="499"/>
              </a:xfrm>
            </p:grpSpPr>
            <p:sp>
              <p:nvSpPr>
                <p:cNvPr id="21535" name="Oval 6"/>
                <p:cNvSpPr>
                  <a:spLocks noChangeArrowheads="1"/>
                </p:cNvSpPr>
                <p:nvPr/>
              </p:nvSpPr>
              <p:spPr bwMode="auto">
                <a:xfrm>
                  <a:off x="748" y="2251"/>
                  <a:ext cx="590" cy="499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de-DE" altLang="en-US" sz="2400"/>
                </a:p>
              </p:txBody>
            </p:sp>
            <p:sp>
              <p:nvSpPr>
                <p:cNvPr id="21536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986" y="2385"/>
                  <a:ext cx="122" cy="2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b="1"/>
                    <a:t>+</a:t>
                  </a:r>
                  <a:endParaRPr lang="de-DE" altLang="en-US" sz="2400" b="1"/>
                </a:p>
              </p:txBody>
            </p:sp>
          </p:grpSp>
          <p:grpSp>
            <p:nvGrpSpPr>
              <p:cNvPr id="21532" name="Group 8"/>
              <p:cNvGrpSpPr>
                <a:grpSpLocks/>
              </p:cNvGrpSpPr>
              <p:nvPr/>
            </p:nvGrpSpPr>
            <p:grpSpPr bwMode="auto">
              <a:xfrm>
                <a:off x="4739" y="2251"/>
                <a:ext cx="590" cy="499"/>
                <a:chOff x="4739" y="2251"/>
                <a:chExt cx="590" cy="499"/>
              </a:xfrm>
            </p:grpSpPr>
            <p:sp>
              <p:nvSpPr>
                <p:cNvPr id="21533" name="Oval 9"/>
                <p:cNvSpPr>
                  <a:spLocks noChangeArrowheads="1"/>
                </p:cNvSpPr>
                <p:nvPr/>
              </p:nvSpPr>
              <p:spPr bwMode="auto">
                <a:xfrm>
                  <a:off x="4739" y="2251"/>
                  <a:ext cx="590" cy="499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de-DE" altLang="en-US" sz="2400"/>
                </a:p>
              </p:txBody>
            </p:sp>
            <p:sp>
              <p:nvSpPr>
                <p:cNvPr id="2153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994" y="2387"/>
                  <a:ext cx="122" cy="2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b="1"/>
                    <a:t>+</a:t>
                  </a:r>
                  <a:endParaRPr lang="de-DE" altLang="en-US" sz="2400" b="1"/>
                </a:p>
              </p:txBody>
            </p:sp>
          </p:grpSp>
        </p:grpSp>
        <p:sp>
          <p:nvSpPr>
            <p:cNvPr id="21511" name="Line 12"/>
            <p:cNvSpPr>
              <a:spLocks noChangeShapeType="1"/>
            </p:cNvSpPr>
            <p:nvPr/>
          </p:nvSpPr>
          <p:spPr bwMode="auto">
            <a:xfrm flipV="1">
              <a:off x="2426" y="1752"/>
              <a:ext cx="0" cy="40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2" name="Line 13"/>
            <p:cNvSpPr>
              <a:spLocks noChangeShapeType="1"/>
            </p:cNvSpPr>
            <p:nvPr/>
          </p:nvSpPr>
          <p:spPr bwMode="auto">
            <a:xfrm>
              <a:off x="3038" y="1706"/>
              <a:ext cx="0" cy="1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3" name="Line 14"/>
            <p:cNvSpPr>
              <a:spLocks noChangeShapeType="1"/>
            </p:cNvSpPr>
            <p:nvPr/>
          </p:nvSpPr>
          <p:spPr bwMode="auto">
            <a:xfrm>
              <a:off x="4127" y="2614"/>
              <a:ext cx="0" cy="6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4" name="Line 16"/>
            <p:cNvSpPr>
              <a:spLocks noChangeShapeType="1"/>
            </p:cNvSpPr>
            <p:nvPr/>
          </p:nvSpPr>
          <p:spPr bwMode="auto">
            <a:xfrm>
              <a:off x="2426" y="1842"/>
              <a:ext cx="599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5" name="Line 17"/>
            <p:cNvSpPr>
              <a:spLocks noChangeShapeType="1"/>
            </p:cNvSpPr>
            <p:nvPr/>
          </p:nvSpPr>
          <p:spPr bwMode="auto">
            <a:xfrm>
              <a:off x="3034" y="3203"/>
              <a:ext cx="10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516" name="Text Box 18"/>
            <p:cNvSpPr txBox="1">
              <a:spLocks noChangeArrowheads="1"/>
            </p:cNvSpPr>
            <p:nvPr/>
          </p:nvSpPr>
          <p:spPr bwMode="auto">
            <a:xfrm>
              <a:off x="885" y="2840"/>
              <a:ext cx="388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-5 Å</a:t>
              </a:r>
            </a:p>
          </p:txBody>
        </p:sp>
        <p:sp>
          <p:nvSpPr>
            <p:cNvPr id="21517" name="Text Box 19"/>
            <p:cNvSpPr txBox="1">
              <a:spLocks noChangeArrowheads="1"/>
            </p:cNvSpPr>
            <p:nvPr/>
          </p:nvSpPr>
          <p:spPr bwMode="auto">
            <a:xfrm>
              <a:off x="4831" y="2840"/>
              <a:ext cx="438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+5 Å</a:t>
              </a:r>
            </a:p>
          </p:txBody>
        </p:sp>
        <p:sp>
          <p:nvSpPr>
            <p:cNvPr id="21518" name="Text Box 20"/>
            <p:cNvSpPr txBox="1">
              <a:spLocks noChangeArrowheads="1"/>
            </p:cNvSpPr>
            <p:nvPr/>
          </p:nvSpPr>
          <p:spPr bwMode="auto">
            <a:xfrm>
              <a:off x="3061" y="2568"/>
              <a:ext cx="317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0 Å</a:t>
              </a:r>
            </a:p>
          </p:txBody>
        </p:sp>
        <p:sp>
          <p:nvSpPr>
            <p:cNvPr id="21519" name="Text Box 21"/>
            <p:cNvSpPr txBox="1">
              <a:spLocks noChangeArrowheads="1"/>
            </p:cNvSpPr>
            <p:nvPr/>
          </p:nvSpPr>
          <p:spPr bwMode="auto">
            <a:xfrm>
              <a:off x="3594" y="3209"/>
              <a:ext cx="108" cy="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x</a:t>
              </a:r>
            </a:p>
          </p:txBody>
        </p:sp>
        <p:sp>
          <p:nvSpPr>
            <p:cNvPr id="21520" name="Text Box 23"/>
            <p:cNvSpPr txBox="1">
              <a:spLocks noChangeArrowheads="1"/>
            </p:cNvSpPr>
            <p:nvPr/>
          </p:nvSpPr>
          <p:spPr bwMode="auto">
            <a:xfrm>
              <a:off x="2660" y="1570"/>
              <a:ext cx="144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R</a:t>
              </a:r>
            </a:p>
          </p:txBody>
        </p:sp>
        <p:grpSp>
          <p:nvGrpSpPr>
            <p:cNvPr id="21521" name="Group 24"/>
            <p:cNvGrpSpPr>
              <a:grpSpLocks/>
            </p:cNvGrpSpPr>
            <p:nvPr/>
          </p:nvGrpSpPr>
          <p:grpSpPr bwMode="auto">
            <a:xfrm>
              <a:off x="2109" y="2251"/>
              <a:ext cx="590" cy="499"/>
              <a:chOff x="2109" y="2251"/>
              <a:chExt cx="590" cy="499"/>
            </a:xfrm>
          </p:grpSpPr>
          <p:sp>
            <p:nvSpPr>
              <p:cNvPr id="21528" name="Oval 25"/>
              <p:cNvSpPr>
                <a:spLocks noChangeArrowheads="1"/>
              </p:cNvSpPr>
              <p:nvPr/>
            </p:nvSpPr>
            <p:spPr bwMode="auto">
              <a:xfrm>
                <a:off x="2109" y="2251"/>
                <a:ext cx="590" cy="49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en-US" sz="2400"/>
              </a:p>
            </p:txBody>
          </p:sp>
          <p:sp>
            <p:nvSpPr>
              <p:cNvPr id="21529" name="Text Box 26"/>
              <p:cNvSpPr txBox="1">
                <a:spLocks noChangeArrowheads="1"/>
              </p:cNvSpPr>
              <p:nvPr/>
            </p:nvSpPr>
            <p:spPr bwMode="auto">
              <a:xfrm>
                <a:off x="2364" y="2387"/>
                <a:ext cx="122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/>
                  <a:t>+</a:t>
                </a:r>
                <a:endParaRPr lang="de-DE" altLang="en-US" sz="2400" b="1"/>
              </a:p>
            </p:txBody>
          </p:sp>
        </p:grpSp>
        <p:sp>
          <p:nvSpPr>
            <p:cNvPr id="21522" name="Oval 28"/>
            <p:cNvSpPr>
              <a:spLocks noChangeArrowheads="1"/>
            </p:cNvSpPr>
            <p:nvPr/>
          </p:nvSpPr>
          <p:spPr bwMode="auto">
            <a:xfrm>
              <a:off x="4060" y="2433"/>
              <a:ext cx="136" cy="136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en-US" sz="2400"/>
            </a:p>
          </p:txBody>
        </p:sp>
        <p:grpSp>
          <p:nvGrpSpPr>
            <p:cNvPr id="21523" name="Group 32"/>
            <p:cNvGrpSpPr>
              <a:grpSpLocks/>
            </p:cNvGrpSpPr>
            <p:nvPr/>
          </p:nvGrpSpPr>
          <p:grpSpPr bwMode="auto">
            <a:xfrm>
              <a:off x="4014" y="2136"/>
              <a:ext cx="227" cy="230"/>
              <a:chOff x="1610" y="2136"/>
              <a:chExt cx="227" cy="230"/>
            </a:xfrm>
          </p:grpSpPr>
          <p:sp>
            <p:nvSpPr>
              <p:cNvPr id="21526" name="Oval 33"/>
              <p:cNvSpPr>
                <a:spLocks noChangeArrowheads="1"/>
              </p:cNvSpPr>
              <p:nvPr/>
            </p:nvSpPr>
            <p:spPr bwMode="auto">
              <a:xfrm>
                <a:off x="1610" y="2184"/>
                <a:ext cx="227" cy="18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en-US" sz="2400"/>
              </a:p>
            </p:txBody>
          </p:sp>
          <p:sp>
            <p:nvSpPr>
              <p:cNvPr id="21527" name="Text Box 34"/>
              <p:cNvSpPr txBox="1">
                <a:spLocks noChangeArrowheads="1"/>
              </p:cNvSpPr>
              <p:nvPr/>
            </p:nvSpPr>
            <p:spPr bwMode="auto">
              <a:xfrm>
                <a:off x="1674" y="2136"/>
                <a:ext cx="117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ym typeface="Symbol" pitchFamily="18" charset="2"/>
                  </a:rPr>
                  <a:t>–</a:t>
                </a:r>
              </a:p>
            </p:txBody>
          </p:sp>
        </p:grpSp>
        <p:sp>
          <p:nvSpPr>
            <p:cNvPr id="21524" name="Text Box 35"/>
            <p:cNvSpPr txBox="1">
              <a:spLocks noChangeArrowheads="1"/>
            </p:cNvSpPr>
            <p:nvPr/>
          </p:nvSpPr>
          <p:spPr bwMode="auto">
            <a:xfrm>
              <a:off x="930" y="1930"/>
              <a:ext cx="251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(1)</a:t>
              </a:r>
              <a:endParaRPr lang="de-DE" altLang="en-US" sz="2400"/>
            </a:p>
          </p:txBody>
        </p:sp>
        <p:sp>
          <p:nvSpPr>
            <p:cNvPr id="21525" name="Text Box 36"/>
            <p:cNvSpPr txBox="1">
              <a:spLocks noChangeArrowheads="1"/>
            </p:cNvSpPr>
            <p:nvPr/>
          </p:nvSpPr>
          <p:spPr bwMode="auto">
            <a:xfrm>
              <a:off x="4919" y="1930"/>
              <a:ext cx="251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(2)</a:t>
              </a:r>
              <a:endParaRPr lang="de-DE" altLang="en-US" sz="2400"/>
            </a:p>
          </p:txBody>
        </p:sp>
      </p:grpSp>
      <p:sp>
        <p:nvSpPr>
          <p:cNvPr id="21507" name="Text Box 37"/>
          <p:cNvSpPr txBox="1">
            <a:spLocks noChangeArrowheads="1"/>
          </p:cNvSpPr>
          <p:nvPr/>
        </p:nvSpPr>
        <p:spPr bwMode="auto">
          <a:xfrm>
            <a:off x="4013200" y="565150"/>
            <a:ext cx="1335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MODEL</a:t>
            </a:r>
            <a:endParaRPr lang="de-DE" altLang="en-US" sz="2400" b="1"/>
          </a:p>
        </p:txBody>
      </p:sp>
      <p:sp>
        <p:nvSpPr>
          <p:cNvPr id="21508" name="Text Box 38"/>
          <p:cNvSpPr txBox="1">
            <a:spLocks noChangeArrowheads="1"/>
          </p:cNvSpPr>
          <p:nvPr/>
        </p:nvSpPr>
        <p:spPr bwMode="auto">
          <a:xfrm>
            <a:off x="1096963" y="5443538"/>
            <a:ext cx="71326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/>
              <a:t>Nuclei (1) and (2) are heavy: Their positions are fixed</a:t>
            </a:r>
          </a:p>
        </p:txBody>
      </p:sp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990600" y="952500"/>
            <a:ext cx="72390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78" tIns="47389" rIns="94778" bIns="47389">
            <a:spAutoFit/>
          </a:bodyPr>
          <a:lstStyle>
            <a:lvl1pPr marL="176213" indent="-176213" defTabSz="9477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 defTabSz="947738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 defTabSz="947738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 defTabSz="947738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 defTabSz="947738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defTabSz="947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defTabSz="947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defTabSz="947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defTabSz="947738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008000"/>
                </a:solidFill>
              </a:rPr>
              <a:t>S. Shin, H. Metiu, JCP </a:t>
            </a:r>
            <a:r>
              <a:rPr lang="en-US" altLang="en-US" sz="2100" b="1" u="sng">
                <a:solidFill>
                  <a:srgbClr val="008000"/>
                </a:solidFill>
              </a:rPr>
              <a:t>102</a:t>
            </a:r>
            <a:r>
              <a:rPr lang="en-US" altLang="en-US" sz="2100" b="1">
                <a:solidFill>
                  <a:srgbClr val="008000"/>
                </a:solidFill>
              </a:rPr>
              <a:t>, 9285 (1995), JPC </a:t>
            </a:r>
            <a:r>
              <a:rPr lang="en-US" altLang="en-US" sz="2100" b="1" u="sng">
                <a:solidFill>
                  <a:srgbClr val="008000"/>
                </a:solidFill>
              </a:rPr>
              <a:t>100</a:t>
            </a:r>
            <a:r>
              <a:rPr lang="en-US" altLang="en-US" sz="2100" b="1">
                <a:solidFill>
                  <a:srgbClr val="008000"/>
                </a:solidFill>
              </a:rPr>
              <a:t>, 7867 (1996) </a:t>
            </a:r>
          </a:p>
        </p:txBody>
      </p:sp>
    </p:spTree>
    <p:extLst>
      <p:ext uri="{BB962C8B-B14F-4D97-AF65-F5344CB8AC3E}">
        <p14:creationId xmlns:p14="http://schemas.microsoft.com/office/powerpoint/2010/main" val="11030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ase2-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06388"/>
            <a:ext cx="8047038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285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ase2-pos-ma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06388"/>
            <a:ext cx="8047038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206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119534"/>
            <a:ext cx="750724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/>
              <a:t>"Triad molecule": Candidate for photovoltaic applications</a:t>
            </a:r>
          </a:p>
          <a:p>
            <a:r>
              <a:rPr lang="en-US" sz="2000" b="1" dirty="0" smtClean="0"/>
              <a:t>C.A. </a:t>
            </a:r>
            <a:r>
              <a:rPr lang="en-US" sz="2000" b="1" dirty="0" err="1" smtClean="0"/>
              <a:t>Rozzi</a:t>
            </a:r>
            <a:r>
              <a:rPr lang="en-US" sz="2000" b="1" dirty="0" smtClean="0"/>
              <a:t> et al, </a:t>
            </a:r>
            <a:r>
              <a:rPr lang="en-US" sz="2000" b="1" dirty="0"/>
              <a:t>Nature Communications 4, 1602 (2013</a:t>
            </a:r>
            <a:r>
              <a:rPr lang="en-US" sz="2000" b="1" dirty="0" smtClean="0"/>
              <a:t>)</a:t>
            </a:r>
          </a:p>
          <a:p>
            <a:r>
              <a:rPr lang="en-US" sz="2000" b="1" dirty="0" smtClean="0"/>
              <a:t>S.M. </a:t>
            </a:r>
            <a:r>
              <a:rPr lang="en-US" sz="2000" b="1" dirty="0" err="1" smtClean="0"/>
              <a:t>Falke</a:t>
            </a:r>
            <a:r>
              <a:rPr lang="en-US" sz="2000" b="1" dirty="0" smtClean="0"/>
              <a:t> et al, </a:t>
            </a:r>
            <a:r>
              <a:rPr lang="fr-FR" sz="2000" b="1" dirty="0"/>
              <a:t>Science 344, </a:t>
            </a:r>
            <a:r>
              <a:rPr lang="fr-FR" sz="2000" b="1" dirty="0" smtClean="0"/>
              <a:t>1001 </a:t>
            </a:r>
            <a:r>
              <a:rPr lang="fr-FR" sz="2000" b="1" dirty="0"/>
              <a:t>(2014)</a:t>
            </a:r>
            <a:endParaRPr lang="en-US" sz="2000" b="1" dirty="0"/>
          </a:p>
        </p:txBody>
      </p:sp>
      <p:pic>
        <p:nvPicPr>
          <p:cNvPr id="3" name="triad_moving_ion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690" y="2492896"/>
            <a:ext cx="8049766" cy="33750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6981" y="6165304"/>
            <a:ext cx="1983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Moving nuclei</a:t>
            </a:r>
          </a:p>
        </p:txBody>
      </p:sp>
    </p:spTree>
    <p:extLst>
      <p:ext uri="{BB962C8B-B14F-4D97-AF65-F5344CB8AC3E}">
        <p14:creationId xmlns:p14="http://schemas.microsoft.com/office/powerpoint/2010/main" val="447075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578" name="Object 2"/>
          <p:cNvGraphicFramePr>
            <a:graphicFrameLocks noChangeAspect="1"/>
          </p:cNvGraphicFramePr>
          <p:nvPr/>
        </p:nvGraphicFramePr>
        <p:xfrm>
          <a:off x="584200" y="993775"/>
          <a:ext cx="6118225" cy="665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69" name="Equation" r:id="rId4" imgW="2800367" imgH="295307" progId="Equation.DSMT4">
                  <p:embed/>
                </p:oleObj>
              </mc:Choice>
              <mc:Fallback>
                <p:oleObj name="Equation" r:id="rId4" imgW="2800367" imgH="295307" progId="Equation.DSMT4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200" y="993775"/>
                        <a:ext cx="6118225" cy="665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2195513" y="2879725"/>
          <a:ext cx="30099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70" name="Equation" r:id="rId6" imgW="1562148" imgH="304755" progId="Equation.DSMT4">
                  <p:embed/>
                </p:oleObj>
              </mc:Choice>
              <mc:Fallback>
                <p:oleObj name="Equation" r:id="rId6" imgW="1562148" imgH="304755" progId="Equation.DSMT4">
                  <p:embed/>
                  <p:pic>
                    <p:nvPicPr>
                      <p:cNvPr id="24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5513" y="2879725"/>
                        <a:ext cx="30099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2111375" y="2151063"/>
          <a:ext cx="367665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71" name="Equation" r:id="rId8" imgW="1879600" imgH="304800" progId="Equation.DSMT4">
                  <p:embed/>
                </p:oleObj>
              </mc:Choice>
              <mc:Fallback>
                <p:oleObj name="Equation" r:id="rId8" imgW="1879600" imgH="304800" progId="Equation.DSMT4">
                  <p:embed/>
                  <p:pic>
                    <p:nvPicPr>
                      <p:cNvPr id="2458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11375" y="2151063"/>
                        <a:ext cx="3676650" cy="59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71500" y="180975"/>
            <a:ext cx="33543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u="sng">
                <a:latin typeface="Times New Roman" pitchFamily="18" charset="0"/>
              </a:rPr>
              <a:t>Exact Berry connection </a:t>
            </a:r>
          </a:p>
        </p:txBody>
      </p:sp>
      <p:sp>
        <p:nvSpPr>
          <p:cNvPr id="24582" name="Text Box 6"/>
          <p:cNvSpPr txBox="1">
            <a:spLocks noChangeArrowheads="1"/>
          </p:cNvSpPr>
          <p:nvPr/>
        </p:nvSpPr>
        <p:spPr bwMode="auto">
          <a:xfrm>
            <a:off x="592138" y="2179638"/>
            <a:ext cx="1065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latin typeface="Times New Roman" pitchFamily="18" charset="0"/>
              </a:rPr>
              <a:t>Insert:</a:t>
            </a:r>
          </a:p>
        </p:txBody>
      </p:sp>
      <p:graphicFrame>
        <p:nvGraphicFramePr>
          <p:cNvPr id="24583" name="Object 7"/>
          <p:cNvGraphicFramePr>
            <a:graphicFrameLocks noChangeAspect="1"/>
          </p:cNvGraphicFramePr>
          <p:nvPr/>
        </p:nvGraphicFramePr>
        <p:xfrm>
          <a:off x="760413" y="3886200"/>
          <a:ext cx="7011987" cy="588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72" name="Equation" r:id="rId10" imgW="4229164" imgH="342816" progId="Equation.DSMT4">
                  <p:embed/>
                </p:oleObj>
              </mc:Choice>
              <mc:Fallback>
                <p:oleObj name="Equation" r:id="rId10" imgW="4229164" imgH="342816" progId="Equation.DSMT4">
                  <p:embed/>
                  <p:pic>
                    <p:nvPicPr>
                      <p:cNvPr id="2458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0413" y="3886200"/>
                        <a:ext cx="7011987" cy="588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4" name="Object 8"/>
          <p:cNvGraphicFramePr>
            <a:graphicFrameLocks noChangeAspect="1"/>
          </p:cNvGraphicFramePr>
          <p:nvPr/>
        </p:nvGraphicFramePr>
        <p:xfrm>
          <a:off x="1233488" y="5099050"/>
          <a:ext cx="5464175" cy="701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73" name="Equation" r:id="rId12" imgW="2771753" imgH="342816" progId="Equation.DSMT4">
                  <p:embed/>
                </p:oleObj>
              </mc:Choice>
              <mc:Fallback>
                <p:oleObj name="Equation" r:id="rId12" imgW="2771753" imgH="342816" progId="Equation.DSMT4">
                  <p:embed/>
                  <p:pic>
                    <p:nvPicPr>
                      <p:cNvPr id="2458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3488" y="5099050"/>
                        <a:ext cx="5464175" cy="701675"/>
                      </a:xfrm>
                      <a:prstGeom prst="rect">
                        <a:avLst/>
                      </a:prstGeom>
                      <a:solidFill>
                        <a:srgbClr val="F2FE8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5" name="Text Box 9"/>
          <p:cNvSpPr txBox="1">
            <a:spLocks noChangeArrowheads="1"/>
          </p:cNvSpPr>
          <p:nvPr/>
        </p:nvSpPr>
        <p:spPr bwMode="auto">
          <a:xfrm>
            <a:off x="1187450" y="6048375"/>
            <a:ext cx="43449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1900" b="1">
                <a:latin typeface="Times New Roman" pitchFamily="18" charset="0"/>
              </a:rPr>
              <a:t>with the exact nuclear current density J</a:t>
            </a:r>
            <a:r>
              <a:rPr lang="el-GR" altLang="en-US" sz="1900" b="1" baseline="-25000">
                <a:latin typeface="Times New Roman" pitchFamily="18" charset="0"/>
                <a:cs typeface="Times New Roman" pitchFamily="18" charset="0"/>
              </a:rPr>
              <a:t>ν</a:t>
            </a:r>
            <a:endParaRPr lang="el-GR" altLang="en-US" sz="19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04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5"/>
          <p:cNvSpPr txBox="1">
            <a:spLocks noChangeArrowheads="1"/>
          </p:cNvSpPr>
          <p:nvPr/>
        </p:nvSpPr>
        <p:spPr bwMode="auto">
          <a:xfrm>
            <a:off x="571500" y="180975"/>
            <a:ext cx="51768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u="sng">
                <a:latin typeface="Times New Roman" pitchFamily="18" charset="0"/>
              </a:rPr>
              <a:t>Another way of reading this equation:</a:t>
            </a:r>
          </a:p>
        </p:txBody>
      </p:sp>
      <p:graphicFrame>
        <p:nvGraphicFramePr>
          <p:cNvPr id="25603" name="Object 8"/>
          <p:cNvGraphicFramePr>
            <a:graphicFrameLocks noChangeAspect="1"/>
          </p:cNvGraphicFramePr>
          <p:nvPr>
            <p:extLst/>
          </p:nvPr>
        </p:nvGraphicFramePr>
        <p:xfrm>
          <a:off x="534988" y="895350"/>
          <a:ext cx="5564187" cy="728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339" name="Equation" r:id="rId4" imgW="2819160" imgH="355320" progId="Equation.DSMT4">
                  <p:embed/>
                </p:oleObj>
              </mc:Choice>
              <mc:Fallback>
                <p:oleObj name="Equation" r:id="rId4" imgW="2819160" imgH="355320" progId="Equation.DSMT4">
                  <p:embed/>
                  <p:pic>
                    <p:nvPicPr>
                      <p:cNvPr id="25603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4988" y="895350"/>
                        <a:ext cx="5564187" cy="728663"/>
                      </a:xfrm>
                      <a:prstGeom prst="rect">
                        <a:avLst/>
                      </a:prstGeom>
                      <a:solidFill>
                        <a:srgbClr val="F2FE8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5604" name="Group 18"/>
          <p:cNvGrpSpPr>
            <a:grpSpLocks/>
          </p:cNvGrpSpPr>
          <p:nvPr/>
        </p:nvGrpSpPr>
        <p:grpSpPr bwMode="auto">
          <a:xfrm>
            <a:off x="665416" y="3013502"/>
            <a:ext cx="6481762" cy="1008063"/>
            <a:chOff x="884" y="1888"/>
            <a:chExt cx="4083" cy="635"/>
          </a:xfrm>
        </p:grpSpPr>
        <p:grpSp>
          <p:nvGrpSpPr>
            <p:cNvPr id="25607" name="Group 20"/>
            <p:cNvGrpSpPr>
              <a:grpSpLocks/>
            </p:cNvGrpSpPr>
            <p:nvPr/>
          </p:nvGrpSpPr>
          <p:grpSpPr bwMode="auto">
            <a:xfrm>
              <a:off x="936" y="1943"/>
              <a:ext cx="3979" cy="525"/>
              <a:chOff x="1140" y="1928"/>
              <a:chExt cx="3979" cy="525"/>
            </a:xfrm>
          </p:grpSpPr>
          <p:graphicFrame>
            <p:nvGraphicFramePr>
              <p:cNvPr id="25609" name="Object 21"/>
              <p:cNvGraphicFramePr>
                <a:graphicFrameLocks noChangeAspect="1"/>
              </p:cNvGraphicFramePr>
              <p:nvPr/>
            </p:nvGraphicFramePr>
            <p:xfrm>
              <a:off x="1140" y="1928"/>
              <a:ext cx="3979" cy="5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6340" name="Equation" r:id="rId6" imgW="3647981" imgH="476163" progId="Equation.3">
                      <p:embed/>
                    </p:oleObj>
                  </mc:Choice>
                  <mc:Fallback>
                    <p:oleObj name="Equation" r:id="rId6" imgW="3647981" imgH="476163" progId="Equation.3">
                      <p:embed/>
                      <p:pic>
                        <p:nvPicPr>
                          <p:cNvPr id="25609" name="Object 2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140" y="1928"/>
                            <a:ext cx="3979" cy="525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5610" name="Object 22"/>
              <p:cNvGraphicFramePr>
                <a:graphicFrameLocks noChangeAspect="1"/>
              </p:cNvGraphicFramePr>
              <p:nvPr/>
            </p:nvGraphicFramePr>
            <p:xfrm>
              <a:off x="3737" y="2069"/>
              <a:ext cx="401" cy="26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96341" name="Equation" r:id="rId8" imgW="361991" imgH="228634" progId="Equation.DSMT4">
                      <p:embed/>
                    </p:oleObj>
                  </mc:Choice>
                  <mc:Fallback>
                    <p:oleObj name="Equation" r:id="rId8" imgW="361991" imgH="228634" progId="Equation.DSMT4">
                      <p:embed/>
                      <p:pic>
                        <p:nvPicPr>
                          <p:cNvPr id="25610" name="Object 2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737" y="2069"/>
                            <a:ext cx="401" cy="26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5608" name="Rectangle 23"/>
            <p:cNvSpPr>
              <a:spLocks noChangeArrowheads="1"/>
            </p:cNvSpPr>
            <p:nvPr/>
          </p:nvSpPr>
          <p:spPr bwMode="auto">
            <a:xfrm>
              <a:off x="884" y="1888"/>
              <a:ext cx="4083" cy="635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</p:grpSp>
      <p:sp>
        <p:nvSpPr>
          <p:cNvPr id="25605" name="Text Box 5"/>
          <p:cNvSpPr txBox="1">
            <a:spLocks noChangeArrowheads="1"/>
          </p:cNvSpPr>
          <p:nvPr/>
        </p:nvSpPr>
        <p:spPr bwMode="auto">
          <a:xfrm>
            <a:off x="592391" y="2335640"/>
            <a:ext cx="6324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u="sng">
                <a:latin typeface="Times New Roman" pitchFamily="18" charset="0"/>
              </a:rPr>
              <a:t>Conclusion: The nuclear Schrödinger equation</a:t>
            </a:r>
          </a:p>
        </p:txBody>
      </p:sp>
      <p:sp>
        <p:nvSpPr>
          <p:cNvPr id="25606" name="Text Box 5"/>
          <p:cNvSpPr txBox="1">
            <a:spLocks noChangeArrowheads="1"/>
          </p:cNvSpPr>
          <p:nvPr/>
        </p:nvSpPr>
        <p:spPr bwMode="auto">
          <a:xfrm>
            <a:off x="678116" y="4567665"/>
            <a:ext cx="71882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u="sng">
                <a:latin typeface="Times New Roman" pitchFamily="18" charset="0"/>
              </a:rPr>
              <a:t>yields both the exact nuclear N-body density and the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u="sng">
                <a:latin typeface="Times New Roman" pitchFamily="18" charset="0"/>
              </a:rPr>
              <a:t>exact nucler N-body current density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683568" y="5677798"/>
            <a:ext cx="72137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100" b="1" dirty="0" smtClean="0">
                <a:solidFill>
                  <a:srgbClr val="008000"/>
                </a:solidFill>
              </a:rPr>
              <a:t>A. </a:t>
            </a:r>
            <a:r>
              <a:rPr lang="en-GB" altLang="en-US" sz="2100" b="1" dirty="0" err="1" smtClean="0">
                <a:solidFill>
                  <a:srgbClr val="008000"/>
                </a:solidFill>
              </a:rPr>
              <a:t>Abedi</a:t>
            </a:r>
            <a:r>
              <a:rPr lang="en-GB" altLang="en-US" sz="2100" b="1" dirty="0" smtClean="0">
                <a:solidFill>
                  <a:srgbClr val="008000"/>
                </a:solidFill>
              </a:rPr>
              <a:t>, N.T. </a:t>
            </a:r>
            <a:r>
              <a:rPr lang="en-GB" altLang="en-US" sz="2100" b="1" dirty="0" err="1" smtClean="0">
                <a:solidFill>
                  <a:srgbClr val="008000"/>
                </a:solidFill>
              </a:rPr>
              <a:t>Maitra</a:t>
            </a:r>
            <a:r>
              <a:rPr lang="en-GB" altLang="en-US" sz="2100" b="1" dirty="0" smtClean="0">
                <a:solidFill>
                  <a:srgbClr val="008000"/>
                </a:solidFill>
              </a:rPr>
              <a:t>, E.K.U. Gross, JCP </a:t>
            </a:r>
            <a:r>
              <a:rPr lang="en-GB" altLang="en-US" sz="2100" b="1" u="sng" dirty="0" smtClean="0">
                <a:solidFill>
                  <a:srgbClr val="008000"/>
                </a:solidFill>
              </a:rPr>
              <a:t>137</a:t>
            </a:r>
            <a:r>
              <a:rPr lang="en-GB" altLang="en-US" sz="2100" b="1" dirty="0" smtClean="0">
                <a:solidFill>
                  <a:srgbClr val="008000"/>
                </a:solidFill>
              </a:rPr>
              <a:t>, 22A530 (2012)</a:t>
            </a:r>
          </a:p>
        </p:txBody>
      </p:sp>
    </p:spTree>
    <p:extLst>
      <p:ext uri="{BB962C8B-B14F-4D97-AF65-F5344CB8AC3E}">
        <p14:creationId xmlns:p14="http://schemas.microsoft.com/office/powerpoint/2010/main" val="1996859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323850" y="1773238"/>
            <a:ext cx="903741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Question</a:t>
            </a:r>
            <a:r>
              <a:rPr lang="en-US" altLang="en-US" sz="2800" b="1" dirty="0">
                <a:solidFill>
                  <a:srgbClr val="C00000"/>
                </a:solidFill>
              </a:rPr>
              <a:t>: Can the 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exact </a:t>
            </a:r>
            <a:r>
              <a:rPr lang="en-US" altLang="en-US" sz="2800" b="1" dirty="0">
                <a:solidFill>
                  <a:srgbClr val="C00000"/>
                </a:solidFill>
              </a:rPr>
              <a:t>vector potential be gauged away,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</a:rPr>
              <a:t>                  i.e. is 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the associated (exact) Berry phase </a:t>
            </a:r>
            <a:r>
              <a:rPr lang="en-US" altLang="en-US" sz="2800" b="1" dirty="0">
                <a:solidFill>
                  <a:srgbClr val="C00000"/>
                </a:solidFill>
              </a:rPr>
              <a:t>zero? </a:t>
            </a:r>
            <a:endParaRPr lang="de-DE" alt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01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323850" y="1773238"/>
            <a:ext cx="903741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 dirty="0">
                <a:solidFill>
                  <a:srgbClr val="C00000"/>
                </a:solidFill>
              </a:rPr>
              <a:t>Question</a:t>
            </a:r>
            <a:r>
              <a:rPr lang="en-US" altLang="en-US" sz="2800" b="1" dirty="0">
                <a:solidFill>
                  <a:srgbClr val="C00000"/>
                </a:solidFill>
              </a:rPr>
              <a:t>: Can the 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exact </a:t>
            </a:r>
            <a:r>
              <a:rPr lang="en-US" altLang="en-US" sz="2800" b="1" dirty="0">
                <a:solidFill>
                  <a:srgbClr val="C00000"/>
                </a:solidFill>
              </a:rPr>
              <a:t>vector potential be gauged away,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</a:rPr>
              <a:t>                  i.e. is 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the associated (exact) Berry phase </a:t>
            </a:r>
            <a:r>
              <a:rPr lang="en-US" altLang="en-US" sz="2800" b="1" dirty="0">
                <a:solidFill>
                  <a:srgbClr val="C00000"/>
                </a:solidFill>
              </a:rPr>
              <a:t>zero? </a:t>
            </a:r>
            <a:endParaRPr lang="de-DE" altLang="en-US" sz="2800" b="1" dirty="0">
              <a:solidFill>
                <a:srgbClr val="C00000"/>
              </a:solidFill>
            </a:endParaRPr>
          </a:p>
        </p:txBody>
      </p:sp>
      <p:sp>
        <p:nvSpPr>
          <p:cNvPr id="27651" name="TextBox 2"/>
          <p:cNvSpPr txBox="1">
            <a:spLocks noChangeArrowheads="1"/>
          </p:cNvSpPr>
          <p:nvPr/>
        </p:nvSpPr>
        <p:spPr bwMode="auto">
          <a:xfrm>
            <a:off x="395288" y="3552825"/>
            <a:ext cx="52657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/>
              <a:t>Look at Shin-Metiu model in 2D:</a:t>
            </a:r>
            <a:endParaRPr lang="de-DE" altLang="en-US" sz="2800" b="1" u="sng"/>
          </a:p>
        </p:txBody>
      </p:sp>
      <p:grpSp>
        <p:nvGrpSpPr>
          <p:cNvPr id="27652" name="Group 2"/>
          <p:cNvGrpSpPr>
            <a:grpSpLocks/>
          </p:cNvGrpSpPr>
          <p:nvPr/>
        </p:nvGrpSpPr>
        <p:grpSpPr bwMode="auto">
          <a:xfrm>
            <a:off x="1479550" y="4221163"/>
            <a:ext cx="6116638" cy="1325562"/>
            <a:chOff x="748" y="1930"/>
            <a:chExt cx="4581" cy="820"/>
          </a:xfrm>
        </p:grpSpPr>
        <p:grpSp>
          <p:nvGrpSpPr>
            <p:cNvPr id="27653" name="Group 3"/>
            <p:cNvGrpSpPr>
              <a:grpSpLocks/>
            </p:cNvGrpSpPr>
            <p:nvPr/>
          </p:nvGrpSpPr>
          <p:grpSpPr bwMode="auto">
            <a:xfrm>
              <a:off x="748" y="2251"/>
              <a:ext cx="4581" cy="499"/>
              <a:chOff x="748" y="2251"/>
              <a:chExt cx="4581" cy="499"/>
            </a:xfrm>
          </p:grpSpPr>
          <p:sp>
            <p:nvSpPr>
              <p:cNvPr id="27663" name="Line 4"/>
              <p:cNvSpPr>
                <a:spLocks noChangeShapeType="1"/>
              </p:cNvSpPr>
              <p:nvPr/>
            </p:nvSpPr>
            <p:spPr bwMode="auto">
              <a:xfrm>
                <a:off x="1066" y="2501"/>
                <a:ext cx="3991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664" name="Group 5"/>
              <p:cNvGrpSpPr>
                <a:grpSpLocks/>
              </p:cNvGrpSpPr>
              <p:nvPr/>
            </p:nvGrpSpPr>
            <p:grpSpPr bwMode="auto">
              <a:xfrm>
                <a:off x="748" y="2251"/>
                <a:ext cx="590" cy="499"/>
                <a:chOff x="748" y="2251"/>
                <a:chExt cx="590" cy="499"/>
              </a:xfrm>
            </p:grpSpPr>
            <p:sp>
              <p:nvSpPr>
                <p:cNvPr id="27668" name="Oval 6"/>
                <p:cNvSpPr>
                  <a:spLocks noChangeArrowheads="1"/>
                </p:cNvSpPr>
                <p:nvPr/>
              </p:nvSpPr>
              <p:spPr bwMode="auto">
                <a:xfrm>
                  <a:off x="748" y="2251"/>
                  <a:ext cx="590" cy="499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de-DE" altLang="en-US" sz="2400"/>
                </a:p>
              </p:txBody>
            </p:sp>
            <p:sp>
              <p:nvSpPr>
                <p:cNvPr id="27669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986" y="2385"/>
                  <a:ext cx="122" cy="2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b="1"/>
                    <a:t>+</a:t>
                  </a:r>
                  <a:endParaRPr lang="de-DE" altLang="en-US" sz="2400" b="1"/>
                </a:p>
              </p:txBody>
            </p:sp>
          </p:grpSp>
          <p:grpSp>
            <p:nvGrpSpPr>
              <p:cNvPr id="27665" name="Group 8"/>
              <p:cNvGrpSpPr>
                <a:grpSpLocks/>
              </p:cNvGrpSpPr>
              <p:nvPr/>
            </p:nvGrpSpPr>
            <p:grpSpPr bwMode="auto">
              <a:xfrm>
                <a:off x="4739" y="2251"/>
                <a:ext cx="590" cy="499"/>
                <a:chOff x="4739" y="2251"/>
                <a:chExt cx="590" cy="499"/>
              </a:xfrm>
            </p:grpSpPr>
            <p:sp>
              <p:nvSpPr>
                <p:cNvPr id="27666" name="Oval 9"/>
                <p:cNvSpPr>
                  <a:spLocks noChangeArrowheads="1"/>
                </p:cNvSpPr>
                <p:nvPr/>
              </p:nvSpPr>
              <p:spPr bwMode="auto">
                <a:xfrm>
                  <a:off x="4739" y="2251"/>
                  <a:ext cx="590" cy="499"/>
                </a:xfrm>
                <a:prstGeom prst="ellipse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endParaRPr lang="de-DE" altLang="en-US" sz="2400"/>
                </a:p>
              </p:txBody>
            </p:sp>
            <p:sp>
              <p:nvSpPr>
                <p:cNvPr id="27667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994" y="2387"/>
                  <a:ext cx="122" cy="2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" charset="0"/>
                    </a:defRPr>
                  </a:lvl9pPr>
                </a:lstStyle>
                <a:p>
                  <a:pPr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2400" b="1"/>
                    <a:t>+</a:t>
                  </a:r>
                  <a:endParaRPr lang="de-DE" altLang="en-US" sz="2400" b="1"/>
                </a:p>
              </p:txBody>
            </p:sp>
          </p:grpSp>
        </p:grpSp>
        <p:grpSp>
          <p:nvGrpSpPr>
            <p:cNvPr id="27654" name="Group 24"/>
            <p:cNvGrpSpPr>
              <a:grpSpLocks/>
            </p:cNvGrpSpPr>
            <p:nvPr/>
          </p:nvGrpSpPr>
          <p:grpSpPr bwMode="auto">
            <a:xfrm>
              <a:off x="2109" y="2251"/>
              <a:ext cx="590" cy="499"/>
              <a:chOff x="2109" y="2251"/>
              <a:chExt cx="590" cy="499"/>
            </a:xfrm>
          </p:grpSpPr>
          <p:sp>
            <p:nvSpPr>
              <p:cNvPr id="27661" name="Oval 25"/>
              <p:cNvSpPr>
                <a:spLocks noChangeArrowheads="1"/>
              </p:cNvSpPr>
              <p:nvPr/>
            </p:nvSpPr>
            <p:spPr bwMode="auto">
              <a:xfrm>
                <a:off x="2109" y="2251"/>
                <a:ext cx="590" cy="49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en-US" sz="2400"/>
              </a:p>
            </p:txBody>
          </p:sp>
          <p:sp>
            <p:nvSpPr>
              <p:cNvPr id="27662" name="Text Box 26"/>
              <p:cNvSpPr txBox="1">
                <a:spLocks noChangeArrowheads="1"/>
              </p:cNvSpPr>
              <p:nvPr/>
            </p:nvSpPr>
            <p:spPr bwMode="auto">
              <a:xfrm>
                <a:off x="2364" y="2387"/>
                <a:ext cx="122" cy="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/>
                  <a:t>+</a:t>
                </a:r>
                <a:endParaRPr lang="de-DE" altLang="en-US" sz="2400" b="1"/>
              </a:p>
            </p:txBody>
          </p:sp>
        </p:grpSp>
        <p:sp>
          <p:nvSpPr>
            <p:cNvPr id="27655" name="Oval 28"/>
            <p:cNvSpPr>
              <a:spLocks noChangeArrowheads="1"/>
            </p:cNvSpPr>
            <p:nvPr/>
          </p:nvSpPr>
          <p:spPr bwMode="auto">
            <a:xfrm>
              <a:off x="4060" y="2433"/>
              <a:ext cx="136" cy="136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en-US" sz="2400"/>
            </a:p>
          </p:txBody>
        </p:sp>
        <p:grpSp>
          <p:nvGrpSpPr>
            <p:cNvPr id="27656" name="Group 32"/>
            <p:cNvGrpSpPr>
              <a:grpSpLocks/>
            </p:cNvGrpSpPr>
            <p:nvPr/>
          </p:nvGrpSpPr>
          <p:grpSpPr bwMode="auto">
            <a:xfrm>
              <a:off x="4014" y="2136"/>
              <a:ext cx="227" cy="230"/>
              <a:chOff x="1610" y="2136"/>
              <a:chExt cx="227" cy="230"/>
            </a:xfrm>
          </p:grpSpPr>
          <p:sp>
            <p:nvSpPr>
              <p:cNvPr id="27659" name="Oval 33"/>
              <p:cNvSpPr>
                <a:spLocks noChangeArrowheads="1"/>
              </p:cNvSpPr>
              <p:nvPr/>
            </p:nvSpPr>
            <p:spPr bwMode="auto">
              <a:xfrm>
                <a:off x="1610" y="2184"/>
                <a:ext cx="227" cy="182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de-DE" altLang="en-US" sz="2400"/>
              </a:p>
            </p:txBody>
          </p:sp>
          <p:sp>
            <p:nvSpPr>
              <p:cNvPr id="27660" name="Text Box 34"/>
              <p:cNvSpPr txBox="1">
                <a:spLocks noChangeArrowheads="1"/>
              </p:cNvSpPr>
              <p:nvPr/>
            </p:nvSpPr>
            <p:spPr bwMode="auto">
              <a:xfrm>
                <a:off x="1674" y="2136"/>
                <a:ext cx="117" cy="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r>
                  <a:rPr lang="en-US" altLang="en-US" sz="2400" b="1">
                    <a:sym typeface="Symbol" pitchFamily="18" charset="2"/>
                  </a:rPr>
                  <a:t>–</a:t>
                </a:r>
              </a:p>
            </p:txBody>
          </p:sp>
        </p:grpSp>
        <p:sp>
          <p:nvSpPr>
            <p:cNvPr id="27657" name="Text Box 35"/>
            <p:cNvSpPr txBox="1">
              <a:spLocks noChangeArrowheads="1"/>
            </p:cNvSpPr>
            <p:nvPr/>
          </p:nvSpPr>
          <p:spPr bwMode="auto">
            <a:xfrm>
              <a:off x="930" y="1930"/>
              <a:ext cx="251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(1)</a:t>
              </a:r>
              <a:endParaRPr lang="de-DE" altLang="en-US" sz="2400"/>
            </a:p>
          </p:txBody>
        </p:sp>
        <p:sp>
          <p:nvSpPr>
            <p:cNvPr id="27658" name="Text Box 36"/>
            <p:cNvSpPr txBox="1">
              <a:spLocks noChangeArrowheads="1"/>
            </p:cNvSpPr>
            <p:nvPr/>
          </p:nvSpPr>
          <p:spPr bwMode="auto">
            <a:xfrm>
              <a:off x="4919" y="1930"/>
              <a:ext cx="251" cy="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400"/>
                <a:t>(2)</a:t>
              </a:r>
              <a:endParaRPr lang="de-DE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00733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09663"/>
            <a:ext cx="4979988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Box 2"/>
          <p:cNvSpPr txBox="1">
            <a:spLocks noChangeArrowheads="1"/>
          </p:cNvSpPr>
          <p:nvPr/>
        </p:nvSpPr>
        <p:spPr bwMode="auto">
          <a:xfrm>
            <a:off x="2232025" y="374650"/>
            <a:ext cx="4356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/>
              <a:t>BO-PES of 2D Shin-Metiu model</a:t>
            </a:r>
            <a:endParaRPr lang="de-DE" altLang="en-US" sz="2400" u="sng"/>
          </a:p>
        </p:txBody>
      </p:sp>
    </p:spTree>
    <p:extLst>
      <p:ext uri="{BB962C8B-B14F-4D97-AF65-F5344CB8AC3E}">
        <p14:creationId xmlns:p14="http://schemas.microsoft.com/office/powerpoint/2010/main" val="234915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109663"/>
            <a:ext cx="4979988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2232025" y="374650"/>
            <a:ext cx="4356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/>
              <a:t>BO-PES of 2D Shin-Metiu model</a:t>
            </a:r>
            <a:endParaRPr lang="de-DE" altLang="en-US" sz="2400" u="sng"/>
          </a:p>
        </p:txBody>
      </p:sp>
      <p:cxnSp>
        <p:nvCxnSpPr>
          <p:cNvPr id="29700" name="Straight Arrow Connector 4"/>
          <p:cNvCxnSpPr>
            <a:cxnSpLocks noChangeShapeType="1"/>
          </p:cNvCxnSpPr>
          <p:nvPr/>
        </p:nvCxnSpPr>
        <p:spPr bwMode="auto">
          <a:xfrm flipH="1" flipV="1">
            <a:off x="4787900" y="4149725"/>
            <a:ext cx="2520950" cy="431800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6443663" y="4581525"/>
            <a:ext cx="2581275" cy="83026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conical intersection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with Berry </a:t>
            </a:r>
            <a:r>
              <a:rPr lang="en-US" altLang="en-US" sz="2400" dirty="0" smtClean="0"/>
              <a:t>phase </a:t>
            </a:r>
            <a:r>
              <a:rPr lang="el-GR" altLang="en-US" sz="2400" dirty="0" smtClean="0"/>
              <a:t>π</a:t>
            </a:r>
            <a:endParaRPr lang="de-DE" altLang="en-US" sz="2400" dirty="0"/>
          </a:p>
        </p:txBody>
      </p:sp>
    </p:spTree>
    <p:extLst>
      <p:ext uri="{BB962C8B-B14F-4D97-AF65-F5344CB8AC3E}">
        <p14:creationId xmlns:p14="http://schemas.microsoft.com/office/powerpoint/2010/main" val="159264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3850" y="1773238"/>
            <a:ext cx="868693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C00000"/>
                </a:solidFill>
              </a:rPr>
              <a:t>In this system, the exact </a:t>
            </a:r>
            <a:r>
              <a:rPr lang="en-US" altLang="en-US" sz="2800" b="1" dirty="0">
                <a:solidFill>
                  <a:srgbClr val="C00000"/>
                </a:solidFill>
              </a:rPr>
              <a:t>vector 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potential can </a:t>
            </a:r>
            <a:r>
              <a:rPr lang="en-US" altLang="en-US" sz="2800" b="1" dirty="0">
                <a:solidFill>
                  <a:srgbClr val="C00000"/>
                </a:solidFill>
              </a:rPr>
              <a:t>be gauged </a:t>
            </a:r>
            <a:endParaRPr lang="en-US" altLang="en-US" sz="2800" b="1" dirty="0" smtClean="0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            away</a:t>
            </a:r>
            <a:r>
              <a:rPr lang="en-US" altLang="en-US" sz="2800" b="1" dirty="0">
                <a:solidFill>
                  <a:srgbClr val="C00000"/>
                </a:solidFill>
              </a:rPr>
              <a:t>, 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i.e</a:t>
            </a:r>
            <a:r>
              <a:rPr lang="en-US" altLang="en-US" sz="2800" b="1" dirty="0">
                <a:solidFill>
                  <a:srgbClr val="C00000"/>
                </a:solidFill>
              </a:rPr>
              <a:t>. 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the </a:t>
            </a:r>
            <a:r>
              <a:rPr lang="en-US" altLang="en-US" sz="2800" b="1" dirty="0">
                <a:solidFill>
                  <a:srgbClr val="C00000"/>
                </a:solidFill>
              </a:rPr>
              <a:t>true Berry 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phase is zero!!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      </a:t>
            </a:r>
            <a:endParaRPr lang="de-DE" altLang="en-US" sz="2800" b="1" dirty="0">
              <a:solidFill>
                <a:srgbClr val="C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850" y="1844824"/>
            <a:ext cx="8568630" cy="14401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23850" y="1773238"/>
            <a:ext cx="868693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C00000"/>
                </a:solidFill>
              </a:rPr>
              <a:t>In this system, the exact </a:t>
            </a:r>
            <a:r>
              <a:rPr lang="en-US" altLang="en-US" sz="2800" b="1" dirty="0">
                <a:solidFill>
                  <a:srgbClr val="C00000"/>
                </a:solidFill>
              </a:rPr>
              <a:t>vector 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potential can </a:t>
            </a:r>
            <a:r>
              <a:rPr lang="en-US" altLang="en-US" sz="2800" b="1" dirty="0">
                <a:solidFill>
                  <a:srgbClr val="C00000"/>
                </a:solidFill>
              </a:rPr>
              <a:t>be gauged </a:t>
            </a:r>
            <a:endParaRPr lang="en-US" altLang="en-US" sz="2800" b="1" dirty="0" smtClean="0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C00000"/>
                </a:solidFill>
              </a:rPr>
              <a:t> 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            away</a:t>
            </a:r>
            <a:r>
              <a:rPr lang="en-US" altLang="en-US" sz="2800" b="1" dirty="0">
                <a:solidFill>
                  <a:srgbClr val="C00000"/>
                </a:solidFill>
              </a:rPr>
              <a:t>, 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i.e</a:t>
            </a:r>
            <a:r>
              <a:rPr lang="en-US" altLang="en-US" sz="2800" b="1" dirty="0">
                <a:solidFill>
                  <a:srgbClr val="C00000"/>
                </a:solidFill>
              </a:rPr>
              <a:t>. 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the </a:t>
            </a:r>
            <a:r>
              <a:rPr lang="en-US" altLang="en-US" sz="2800" b="1" dirty="0">
                <a:solidFill>
                  <a:srgbClr val="C00000"/>
                </a:solidFill>
              </a:rPr>
              <a:t>true Berry </a:t>
            </a:r>
            <a:r>
              <a:rPr lang="en-US" altLang="en-US" sz="2800" b="1" dirty="0" smtClean="0">
                <a:solidFill>
                  <a:srgbClr val="C00000"/>
                </a:solidFill>
              </a:rPr>
              <a:t>phase is zero!!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015F9"/>
                </a:solidFill>
              </a:rPr>
              <a:t> </a:t>
            </a:r>
            <a:r>
              <a:rPr lang="en-US" altLang="en-US" sz="2800" b="1" dirty="0" smtClean="0">
                <a:solidFill>
                  <a:srgbClr val="3015F9"/>
                </a:solidFill>
              </a:rPr>
              <a:t>      (although there is a proper Berry phase in BO)   </a:t>
            </a:r>
            <a:endParaRPr lang="de-DE" altLang="en-US" sz="2800" b="1" dirty="0">
              <a:solidFill>
                <a:srgbClr val="3015F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850" y="1844824"/>
            <a:ext cx="8568630" cy="14401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64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1043608" y="692696"/>
            <a:ext cx="7733207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/>
              <a:t>  Non-vanishing Berry phase results from a non-analyticity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    in the electronic wave function                as function of R.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</a:pPr>
            <a:r>
              <a:rPr lang="en-US" altLang="en-US" sz="2400" dirty="0"/>
              <a:t>  </a:t>
            </a:r>
            <a:r>
              <a:rPr lang="en-US" altLang="en-US" sz="2400" dirty="0" smtClean="0"/>
              <a:t>In our example, such </a:t>
            </a:r>
            <a:r>
              <a:rPr lang="en-US" altLang="en-US" sz="2400" dirty="0"/>
              <a:t>non-analyticity is found in </a:t>
            </a:r>
            <a:r>
              <a:rPr lang="en-US" altLang="en-US" sz="2400" dirty="0" smtClean="0"/>
              <a:t>the BO 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   approximation, but not in the exact treatment.</a:t>
            </a:r>
            <a:endParaRPr lang="en-US" altLang="en-US" sz="2400" dirty="0"/>
          </a:p>
          <a:p>
            <a:pPr>
              <a:spcBef>
                <a:spcPct val="0"/>
              </a:spcBef>
              <a:buNone/>
            </a:pPr>
            <a:endParaRPr lang="en-US" altLang="en-US" sz="2400" dirty="0"/>
          </a:p>
        </p:txBody>
      </p:sp>
      <p:graphicFrame>
        <p:nvGraphicFramePr>
          <p:cNvPr id="30723" name="Object 8"/>
          <p:cNvGraphicFramePr>
            <a:graphicFrameLocks noChangeAspect="1"/>
          </p:cNvGraphicFramePr>
          <p:nvPr/>
        </p:nvGraphicFramePr>
        <p:xfrm>
          <a:off x="5302250" y="1052513"/>
          <a:ext cx="106997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47" name="Equation" r:id="rId4" imgW="514237" imgH="266694" progId="Equation.DSMT4">
                  <p:embed/>
                </p:oleObj>
              </mc:Choice>
              <mc:Fallback>
                <p:oleObj name="Equation" r:id="rId4" imgW="514237" imgH="26669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0" y="1052513"/>
                        <a:ext cx="1069975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4035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"/>
          <p:cNvSpPr txBox="1">
            <a:spLocks noChangeArrowheads="1"/>
          </p:cNvSpPr>
          <p:nvPr/>
        </p:nvSpPr>
        <p:spPr bwMode="auto">
          <a:xfrm>
            <a:off x="1042988" y="692150"/>
            <a:ext cx="832958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400" dirty="0"/>
              <a:t>  Non-vanishing Berry phase results from a non-analyticity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/>
              <a:t>    in the electronic wave function                as function of R. 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</a:pPr>
            <a:r>
              <a:rPr lang="en-US" altLang="en-US" sz="2400" dirty="0"/>
              <a:t>  </a:t>
            </a:r>
            <a:r>
              <a:rPr lang="en-US" altLang="en-US" sz="2400" dirty="0" smtClean="0"/>
              <a:t>In our example, such non-analyticity is found in the BO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 sz="2400" dirty="0"/>
              <a:t> </a:t>
            </a:r>
            <a:r>
              <a:rPr lang="en-US" altLang="en-US" sz="2400" dirty="0" smtClean="0"/>
              <a:t>   approximation, but not in the exact treatment.</a:t>
            </a: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CC0000"/>
                </a:solidFill>
              </a:rPr>
              <a:t>How can this be? BO is the M →∞ limit of the full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</a:rPr>
              <a:t>t</a:t>
            </a:r>
            <a:r>
              <a:rPr lang="en-US" altLang="en-US" sz="2400" b="1" dirty="0" smtClean="0">
                <a:solidFill>
                  <a:srgbClr val="CC0000"/>
                </a:solidFill>
              </a:rPr>
              <a:t>reatment!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CC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</a:rPr>
              <a:t>Look at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CC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CC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C0000"/>
                </a:solidFill>
              </a:rPr>
              <a:t>as function of nuclear mass </a:t>
            </a:r>
            <a:r>
              <a:rPr lang="en-US" altLang="en-US" sz="2400" b="1" dirty="0" smtClean="0">
                <a:solidFill>
                  <a:srgbClr val="CC0000"/>
                </a:solidFill>
              </a:rPr>
              <a:t>M (for the 2D Shin-</a:t>
            </a:r>
            <a:r>
              <a:rPr lang="en-US" altLang="en-US" sz="2400" b="1" dirty="0" err="1" smtClean="0">
                <a:solidFill>
                  <a:srgbClr val="CC0000"/>
                </a:solidFill>
              </a:rPr>
              <a:t>Metiu</a:t>
            </a:r>
            <a:r>
              <a:rPr lang="en-US" altLang="en-US" sz="2400" b="1" dirty="0" smtClean="0">
                <a:solidFill>
                  <a:srgbClr val="CC0000"/>
                </a:solidFill>
              </a:rPr>
              <a:t> model). </a:t>
            </a:r>
            <a:endParaRPr lang="en-US" altLang="en-US" sz="2400" b="1" dirty="0">
              <a:solidFill>
                <a:srgbClr val="CC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CC0000"/>
              </a:solidFill>
            </a:endParaRPr>
          </a:p>
        </p:txBody>
      </p:sp>
      <p:graphicFrame>
        <p:nvGraphicFramePr>
          <p:cNvPr id="31747" name="Object 8"/>
          <p:cNvGraphicFramePr>
            <a:graphicFrameLocks noChangeAspect="1"/>
          </p:cNvGraphicFramePr>
          <p:nvPr/>
        </p:nvGraphicFramePr>
        <p:xfrm>
          <a:off x="5302250" y="1052513"/>
          <a:ext cx="1069975" cy="576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2" name="Equation" r:id="rId4" imgW="514237" imgH="266694" progId="Equation.DSMT4">
                  <p:embed/>
                </p:oleObj>
              </mc:Choice>
              <mc:Fallback>
                <p:oleObj name="Equation" r:id="rId4" imgW="514237" imgH="266694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0" y="1052513"/>
                        <a:ext cx="1069975" cy="576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748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5277300"/>
              </p:ext>
            </p:extLst>
          </p:nvPr>
        </p:nvGraphicFramePr>
        <p:xfrm>
          <a:off x="2732088" y="3810174"/>
          <a:ext cx="3798887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13" name="Equation" r:id="rId6" imgW="1333440" imgH="279360" progId="Equation.DSMT4">
                  <p:embed/>
                </p:oleObj>
              </mc:Choice>
              <mc:Fallback>
                <p:oleObj name="Equation" r:id="rId6" imgW="1333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2088" y="3810174"/>
                        <a:ext cx="3798887" cy="842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27584" y="5893822"/>
            <a:ext cx="811767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2100" b="1" dirty="0" smtClean="0">
                <a:solidFill>
                  <a:srgbClr val="008000"/>
                </a:solidFill>
              </a:rPr>
              <a:t>S.K. Min, A. </a:t>
            </a:r>
            <a:r>
              <a:rPr lang="en-GB" altLang="en-US" sz="2100" b="1" dirty="0" err="1" smtClean="0">
                <a:solidFill>
                  <a:srgbClr val="008000"/>
                </a:solidFill>
              </a:rPr>
              <a:t>Abedi</a:t>
            </a:r>
            <a:r>
              <a:rPr lang="en-GB" altLang="en-US" sz="2100" b="1" dirty="0" smtClean="0">
                <a:solidFill>
                  <a:srgbClr val="008000"/>
                </a:solidFill>
              </a:rPr>
              <a:t>, K.S. Kim, E.K.U. Gross, PRL </a:t>
            </a:r>
            <a:r>
              <a:rPr lang="en-GB" altLang="en-US" sz="2100" b="1" u="sng" dirty="0" smtClean="0">
                <a:solidFill>
                  <a:srgbClr val="008000"/>
                </a:solidFill>
              </a:rPr>
              <a:t>113</a:t>
            </a:r>
            <a:r>
              <a:rPr lang="en-GB" altLang="en-US" sz="2100" b="1" dirty="0" smtClean="0">
                <a:solidFill>
                  <a:srgbClr val="008000"/>
                </a:solidFill>
              </a:rPr>
              <a:t>, 263004 (2014)</a:t>
            </a:r>
          </a:p>
        </p:txBody>
      </p:sp>
    </p:spTree>
    <p:extLst>
      <p:ext uri="{BB962C8B-B14F-4D97-AF65-F5344CB8AC3E}">
        <p14:creationId xmlns:p14="http://schemas.microsoft.com/office/powerpoint/2010/main" val="47599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2339752" y="4477196"/>
            <a:ext cx="45649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66"/>
                </a:solidFill>
                <a:latin typeface="Times New Roman" pitchFamily="18" charset="0"/>
              </a:rPr>
              <a:t>Stationary </a:t>
            </a:r>
            <a:r>
              <a:rPr lang="en-US" altLang="en-US" sz="2400" b="1" dirty="0">
                <a:solidFill>
                  <a:srgbClr val="000066"/>
                </a:solidFill>
                <a:latin typeface="Times New Roman" pitchFamily="18" charset="0"/>
              </a:rPr>
              <a:t>Schrödinger equation</a:t>
            </a:r>
            <a:endParaRPr lang="en-US" altLang="en-US" sz="2400" b="1" dirty="0">
              <a:solidFill>
                <a:srgbClr val="000066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339752" y="4938861"/>
            <a:ext cx="4320480" cy="1010419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612775" y="1196752"/>
            <a:ext cx="8135938" cy="9366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en-US" sz="2400"/>
          </a:p>
        </p:txBody>
      </p:sp>
      <p:graphicFrame>
        <p:nvGraphicFramePr>
          <p:cNvPr id="3687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068253"/>
              </p:ext>
            </p:extLst>
          </p:nvPr>
        </p:nvGraphicFramePr>
        <p:xfrm>
          <a:off x="796925" y="1311052"/>
          <a:ext cx="7767638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43" name="Equation" r:id="rId4" imgW="2933700" imgH="266700" progId="Equation.DSMT4">
                  <p:embed/>
                </p:oleObj>
              </mc:Choice>
              <mc:Fallback>
                <p:oleObj name="Equation" r:id="rId4" imgW="29337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925" y="1311052"/>
                        <a:ext cx="7767638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900113" y="2515468"/>
            <a:ext cx="457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900" b="1">
                <a:solidFill>
                  <a:srgbClr val="000066"/>
                </a:solidFill>
                <a:latin typeface="Times New Roman" pitchFamily="18" charset="0"/>
              </a:rPr>
              <a:t>with</a:t>
            </a:r>
          </a:p>
        </p:txBody>
      </p:sp>
      <p:graphicFrame>
        <p:nvGraphicFramePr>
          <p:cNvPr id="36872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9562355"/>
              </p:ext>
            </p:extLst>
          </p:nvPr>
        </p:nvGraphicFramePr>
        <p:xfrm>
          <a:off x="1441450" y="2277343"/>
          <a:ext cx="5867400" cy="192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44" name="Equation" r:id="rId6" imgW="3486016" imgH="1133451" progId="Equation.DSMT4">
                  <p:embed/>
                </p:oleObj>
              </mc:Choice>
              <mc:Fallback>
                <p:oleObj name="Equation" r:id="rId6" imgW="3486016" imgH="113345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450" y="2277343"/>
                        <a:ext cx="5867400" cy="192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873" name="Group 9"/>
          <p:cNvGrpSpPr>
            <a:grpSpLocks/>
          </p:cNvGrpSpPr>
          <p:nvPr/>
        </p:nvGrpSpPr>
        <p:grpSpPr bwMode="auto">
          <a:xfrm>
            <a:off x="611188" y="249239"/>
            <a:ext cx="8064500" cy="804863"/>
            <a:chOff x="385" y="157"/>
            <a:chExt cx="5080" cy="507"/>
          </a:xfrm>
        </p:grpSpPr>
        <p:sp>
          <p:nvSpPr>
            <p:cNvPr id="36874" name="Text Box 10"/>
            <p:cNvSpPr txBox="1">
              <a:spLocks noChangeArrowheads="1"/>
            </p:cNvSpPr>
            <p:nvPr/>
          </p:nvSpPr>
          <p:spPr bwMode="auto">
            <a:xfrm>
              <a:off x="385" y="157"/>
              <a:ext cx="5080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just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100" b="1" dirty="0">
                  <a:solidFill>
                    <a:srgbClr val="0000CC"/>
                  </a:solidFill>
                  <a:latin typeface="Times New Roman" pitchFamily="18" charset="0"/>
                </a:rPr>
                <a:t>Hamiltonian for the complete system of N</a:t>
              </a:r>
              <a:r>
                <a:rPr lang="en-US" altLang="en-US" sz="2100" b="1" baseline="-25000" dirty="0">
                  <a:solidFill>
                    <a:srgbClr val="0000CC"/>
                  </a:solidFill>
                  <a:latin typeface="Times New Roman" pitchFamily="18" charset="0"/>
                </a:rPr>
                <a:t>e</a:t>
              </a:r>
              <a:r>
                <a:rPr lang="en-US" altLang="en-US" sz="2100" b="1" dirty="0">
                  <a:solidFill>
                    <a:srgbClr val="0000CC"/>
                  </a:solidFill>
                  <a:latin typeface="Times New Roman" pitchFamily="18" charset="0"/>
                </a:rPr>
                <a:t> electrons with coordinates                              	        </a:t>
              </a:r>
              <a:r>
                <a:rPr lang="en-US" altLang="en-US" sz="2100" b="1" dirty="0">
                  <a:solidFill>
                    <a:srgbClr val="0000CC"/>
                  </a:solidFill>
                  <a:latin typeface="Times New Roman" pitchFamily="18" charset="0"/>
                  <a:sym typeface="Symbol" pitchFamily="18" charset="2"/>
                </a:rPr>
                <a:t> and </a:t>
              </a:r>
              <a:r>
                <a:rPr lang="en-US" altLang="en-US" sz="2100" b="1" dirty="0" err="1">
                  <a:solidFill>
                    <a:srgbClr val="0000CC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en-US" altLang="en-US" sz="2100" b="1" baseline="-25000" dirty="0" err="1">
                  <a:solidFill>
                    <a:srgbClr val="0000CC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en-US" altLang="en-US" sz="2100" b="1" dirty="0">
                  <a:solidFill>
                    <a:srgbClr val="0000CC"/>
                  </a:solidFill>
                  <a:latin typeface="Times New Roman" pitchFamily="18" charset="0"/>
                  <a:sym typeface="Symbol" pitchFamily="18" charset="2"/>
                </a:rPr>
                <a:t> nuclei with coordinates 		    </a:t>
              </a:r>
              <a:endParaRPr lang="en-US" altLang="en-US" sz="21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36875" name="Object 11"/>
            <p:cNvGraphicFramePr>
              <a:graphicFrameLocks noChangeAspect="1"/>
            </p:cNvGraphicFramePr>
            <p:nvPr/>
          </p:nvGraphicFramePr>
          <p:xfrm>
            <a:off x="431" y="391"/>
            <a:ext cx="907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45" name="Equation" r:id="rId8" imgW="790657" imgH="228634" progId="Equation.3">
                    <p:embed/>
                  </p:oleObj>
                </mc:Choice>
                <mc:Fallback>
                  <p:oleObj name="Equation" r:id="rId8" imgW="790657" imgH="22863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" y="391"/>
                          <a:ext cx="907" cy="2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876" name="Object 12"/>
            <p:cNvGraphicFramePr>
              <a:graphicFrameLocks noChangeAspect="1"/>
            </p:cNvGraphicFramePr>
            <p:nvPr/>
          </p:nvGraphicFramePr>
          <p:xfrm>
            <a:off x="3651" y="391"/>
            <a:ext cx="1123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146" name="Equation" r:id="rId10" imgW="980965" imgH="228634" progId="Equation.3">
                    <p:embed/>
                  </p:oleObj>
                </mc:Choice>
                <mc:Fallback>
                  <p:oleObj name="Equation" r:id="rId10" imgW="980965" imgH="22863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1" y="391"/>
                          <a:ext cx="1123" cy="2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4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064571"/>
              </p:ext>
            </p:extLst>
          </p:nvPr>
        </p:nvGraphicFramePr>
        <p:xfrm>
          <a:off x="2771775" y="5084763"/>
          <a:ext cx="3489325" cy="72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47" name="Equation" r:id="rId12" imgW="1285998" imgH="257247" progId="Equation.DSMT4">
                  <p:embed/>
                </p:oleObj>
              </mc:Choice>
              <mc:Fallback>
                <p:oleObj name="Equation" r:id="rId12" imgW="1285998" imgH="25724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71775" y="5084763"/>
                        <a:ext cx="3489325" cy="720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81723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398463"/>
            <a:ext cx="6035675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2"/>
          <p:cNvSpPr txBox="1">
            <a:spLocks noChangeArrowheads="1"/>
          </p:cNvSpPr>
          <p:nvPr/>
        </p:nvSpPr>
        <p:spPr bwMode="auto">
          <a:xfrm>
            <a:off x="7596188" y="5805488"/>
            <a:ext cx="1023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M = ∞</a:t>
            </a:r>
            <a:endParaRPr lang="de-DE" altLang="en-US" sz="2400" b="1"/>
          </a:p>
        </p:txBody>
      </p:sp>
      <p:sp>
        <p:nvSpPr>
          <p:cNvPr id="32772" name="TextBox 2"/>
          <p:cNvSpPr txBox="1">
            <a:spLocks noChangeArrowheads="1"/>
          </p:cNvSpPr>
          <p:nvPr/>
        </p:nvSpPr>
        <p:spPr bwMode="auto">
          <a:xfrm>
            <a:off x="323850" y="115888"/>
            <a:ext cx="835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D(R)</a:t>
            </a:r>
            <a:endParaRPr lang="de-DE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8217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398463"/>
            <a:ext cx="6035675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1908175" y="476250"/>
            <a:ext cx="2519363" cy="504825"/>
          </a:xfrm>
          <a:custGeom>
            <a:avLst/>
            <a:gdLst>
              <a:gd name="connsiteX0" fmla="*/ 0 w 1306286"/>
              <a:gd name="connsiteY0" fmla="*/ 0 h 314668"/>
              <a:gd name="connsiteX1" fmla="*/ 140677 w 1306286"/>
              <a:gd name="connsiteY1" fmla="*/ 130628 h 314668"/>
              <a:gd name="connsiteX2" fmla="*/ 261257 w 1306286"/>
              <a:gd name="connsiteY2" fmla="*/ 211015 h 314668"/>
              <a:gd name="connsiteX3" fmla="*/ 472273 w 1306286"/>
              <a:gd name="connsiteY3" fmla="*/ 291402 h 314668"/>
              <a:gd name="connsiteX4" fmla="*/ 622998 w 1306286"/>
              <a:gd name="connsiteY4" fmla="*/ 311498 h 314668"/>
              <a:gd name="connsiteX5" fmla="*/ 723482 w 1306286"/>
              <a:gd name="connsiteY5" fmla="*/ 311498 h 314668"/>
              <a:gd name="connsiteX6" fmla="*/ 874207 w 1306286"/>
              <a:gd name="connsiteY6" fmla="*/ 281353 h 314668"/>
              <a:gd name="connsiteX7" fmla="*/ 974690 w 1306286"/>
              <a:gd name="connsiteY7" fmla="*/ 261257 h 314668"/>
              <a:gd name="connsiteX8" fmla="*/ 1125416 w 1306286"/>
              <a:gd name="connsiteY8" fmla="*/ 160773 h 314668"/>
              <a:gd name="connsiteX9" fmla="*/ 1306286 w 1306286"/>
              <a:gd name="connsiteY9" fmla="*/ 0 h 31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6286" h="314668">
                <a:moveTo>
                  <a:pt x="0" y="0"/>
                </a:moveTo>
                <a:cubicBezTo>
                  <a:pt x="48567" y="47729"/>
                  <a:pt x="97134" y="95459"/>
                  <a:pt x="140677" y="130628"/>
                </a:cubicBezTo>
                <a:cubicBezTo>
                  <a:pt x="184220" y="165797"/>
                  <a:pt x="205991" y="184219"/>
                  <a:pt x="261257" y="211015"/>
                </a:cubicBezTo>
                <a:cubicBezTo>
                  <a:pt x="316523" y="237811"/>
                  <a:pt x="411983" y="274655"/>
                  <a:pt x="472273" y="291402"/>
                </a:cubicBezTo>
                <a:cubicBezTo>
                  <a:pt x="532563" y="308149"/>
                  <a:pt x="581130" y="308149"/>
                  <a:pt x="622998" y="311498"/>
                </a:cubicBezTo>
                <a:cubicBezTo>
                  <a:pt x="664866" y="314847"/>
                  <a:pt x="681614" y="316522"/>
                  <a:pt x="723482" y="311498"/>
                </a:cubicBezTo>
                <a:cubicBezTo>
                  <a:pt x="765350" y="306474"/>
                  <a:pt x="874207" y="281353"/>
                  <a:pt x="874207" y="281353"/>
                </a:cubicBezTo>
                <a:cubicBezTo>
                  <a:pt x="916075" y="272980"/>
                  <a:pt x="932822" y="281354"/>
                  <a:pt x="974690" y="261257"/>
                </a:cubicBezTo>
                <a:cubicBezTo>
                  <a:pt x="1016558" y="241160"/>
                  <a:pt x="1070150" y="204316"/>
                  <a:pt x="1125416" y="160773"/>
                </a:cubicBezTo>
                <a:cubicBezTo>
                  <a:pt x="1180682" y="117230"/>
                  <a:pt x="1243484" y="58615"/>
                  <a:pt x="130628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364163" y="476250"/>
            <a:ext cx="1511300" cy="504825"/>
          </a:xfrm>
          <a:custGeom>
            <a:avLst/>
            <a:gdLst>
              <a:gd name="connsiteX0" fmla="*/ 0 w 1306286"/>
              <a:gd name="connsiteY0" fmla="*/ 0 h 314668"/>
              <a:gd name="connsiteX1" fmla="*/ 140677 w 1306286"/>
              <a:gd name="connsiteY1" fmla="*/ 130628 h 314668"/>
              <a:gd name="connsiteX2" fmla="*/ 261257 w 1306286"/>
              <a:gd name="connsiteY2" fmla="*/ 211015 h 314668"/>
              <a:gd name="connsiteX3" fmla="*/ 472273 w 1306286"/>
              <a:gd name="connsiteY3" fmla="*/ 291402 h 314668"/>
              <a:gd name="connsiteX4" fmla="*/ 622998 w 1306286"/>
              <a:gd name="connsiteY4" fmla="*/ 311498 h 314668"/>
              <a:gd name="connsiteX5" fmla="*/ 723482 w 1306286"/>
              <a:gd name="connsiteY5" fmla="*/ 311498 h 314668"/>
              <a:gd name="connsiteX6" fmla="*/ 874207 w 1306286"/>
              <a:gd name="connsiteY6" fmla="*/ 281353 h 314668"/>
              <a:gd name="connsiteX7" fmla="*/ 974690 w 1306286"/>
              <a:gd name="connsiteY7" fmla="*/ 261257 h 314668"/>
              <a:gd name="connsiteX8" fmla="*/ 1125416 w 1306286"/>
              <a:gd name="connsiteY8" fmla="*/ 160773 h 314668"/>
              <a:gd name="connsiteX9" fmla="*/ 1306286 w 1306286"/>
              <a:gd name="connsiteY9" fmla="*/ 0 h 31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6286" h="314668">
                <a:moveTo>
                  <a:pt x="0" y="0"/>
                </a:moveTo>
                <a:cubicBezTo>
                  <a:pt x="48567" y="47729"/>
                  <a:pt x="97134" y="95459"/>
                  <a:pt x="140677" y="130628"/>
                </a:cubicBezTo>
                <a:cubicBezTo>
                  <a:pt x="184220" y="165797"/>
                  <a:pt x="205991" y="184219"/>
                  <a:pt x="261257" y="211015"/>
                </a:cubicBezTo>
                <a:cubicBezTo>
                  <a:pt x="316523" y="237811"/>
                  <a:pt x="411983" y="274655"/>
                  <a:pt x="472273" y="291402"/>
                </a:cubicBezTo>
                <a:cubicBezTo>
                  <a:pt x="532563" y="308149"/>
                  <a:pt x="581130" y="308149"/>
                  <a:pt x="622998" y="311498"/>
                </a:cubicBezTo>
                <a:cubicBezTo>
                  <a:pt x="664866" y="314847"/>
                  <a:pt x="681614" y="316522"/>
                  <a:pt x="723482" y="311498"/>
                </a:cubicBezTo>
                <a:cubicBezTo>
                  <a:pt x="765350" y="306474"/>
                  <a:pt x="874207" y="281353"/>
                  <a:pt x="874207" y="281353"/>
                </a:cubicBezTo>
                <a:cubicBezTo>
                  <a:pt x="916075" y="272980"/>
                  <a:pt x="932822" y="281354"/>
                  <a:pt x="974690" y="261257"/>
                </a:cubicBezTo>
                <a:cubicBezTo>
                  <a:pt x="1016558" y="241160"/>
                  <a:pt x="1070150" y="204316"/>
                  <a:pt x="1125416" y="160773"/>
                </a:cubicBezTo>
                <a:cubicBezTo>
                  <a:pt x="1180682" y="117230"/>
                  <a:pt x="1243484" y="58615"/>
                  <a:pt x="130628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2627313" y="3500438"/>
            <a:ext cx="1223962" cy="504825"/>
          </a:xfrm>
          <a:custGeom>
            <a:avLst/>
            <a:gdLst>
              <a:gd name="connsiteX0" fmla="*/ 0 w 1306286"/>
              <a:gd name="connsiteY0" fmla="*/ 0 h 314668"/>
              <a:gd name="connsiteX1" fmla="*/ 140677 w 1306286"/>
              <a:gd name="connsiteY1" fmla="*/ 130628 h 314668"/>
              <a:gd name="connsiteX2" fmla="*/ 261257 w 1306286"/>
              <a:gd name="connsiteY2" fmla="*/ 211015 h 314668"/>
              <a:gd name="connsiteX3" fmla="*/ 472273 w 1306286"/>
              <a:gd name="connsiteY3" fmla="*/ 291402 h 314668"/>
              <a:gd name="connsiteX4" fmla="*/ 622998 w 1306286"/>
              <a:gd name="connsiteY4" fmla="*/ 311498 h 314668"/>
              <a:gd name="connsiteX5" fmla="*/ 723482 w 1306286"/>
              <a:gd name="connsiteY5" fmla="*/ 311498 h 314668"/>
              <a:gd name="connsiteX6" fmla="*/ 874207 w 1306286"/>
              <a:gd name="connsiteY6" fmla="*/ 281353 h 314668"/>
              <a:gd name="connsiteX7" fmla="*/ 974690 w 1306286"/>
              <a:gd name="connsiteY7" fmla="*/ 261257 h 314668"/>
              <a:gd name="connsiteX8" fmla="*/ 1125416 w 1306286"/>
              <a:gd name="connsiteY8" fmla="*/ 160773 h 314668"/>
              <a:gd name="connsiteX9" fmla="*/ 1306286 w 1306286"/>
              <a:gd name="connsiteY9" fmla="*/ 0 h 314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306286" h="314668">
                <a:moveTo>
                  <a:pt x="0" y="0"/>
                </a:moveTo>
                <a:cubicBezTo>
                  <a:pt x="48567" y="47729"/>
                  <a:pt x="97134" y="95459"/>
                  <a:pt x="140677" y="130628"/>
                </a:cubicBezTo>
                <a:cubicBezTo>
                  <a:pt x="184220" y="165797"/>
                  <a:pt x="205991" y="184219"/>
                  <a:pt x="261257" y="211015"/>
                </a:cubicBezTo>
                <a:cubicBezTo>
                  <a:pt x="316523" y="237811"/>
                  <a:pt x="411983" y="274655"/>
                  <a:pt x="472273" y="291402"/>
                </a:cubicBezTo>
                <a:cubicBezTo>
                  <a:pt x="532563" y="308149"/>
                  <a:pt x="581130" y="308149"/>
                  <a:pt x="622998" y="311498"/>
                </a:cubicBezTo>
                <a:cubicBezTo>
                  <a:pt x="664866" y="314847"/>
                  <a:pt x="681614" y="316522"/>
                  <a:pt x="723482" y="311498"/>
                </a:cubicBezTo>
                <a:cubicBezTo>
                  <a:pt x="765350" y="306474"/>
                  <a:pt x="874207" y="281353"/>
                  <a:pt x="874207" y="281353"/>
                </a:cubicBezTo>
                <a:cubicBezTo>
                  <a:pt x="916075" y="272980"/>
                  <a:pt x="932822" y="281354"/>
                  <a:pt x="974690" y="261257"/>
                </a:cubicBezTo>
                <a:cubicBezTo>
                  <a:pt x="1016558" y="241160"/>
                  <a:pt x="1070150" y="204316"/>
                  <a:pt x="1125416" y="160773"/>
                </a:cubicBezTo>
                <a:cubicBezTo>
                  <a:pt x="1180682" y="117230"/>
                  <a:pt x="1243484" y="58615"/>
                  <a:pt x="1306286" y="0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33798" name="Straight Connector 8"/>
          <p:cNvCxnSpPr>
            <a:cxnSpLocks noChangeShapeType="1"/>
          </p:cNvCxnSpPr>
          <p:nvPr/>
        </p:nvCxnSpPr>
        <p:spPr bwMode="auto">
          <a:xfrm>
            <a:off x="6156325" y="3500438"/>
            <a:ext cx="0" cy="504825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799" name="TextBox 12"/>
          <p:cNvSpPr txBox="1">
            <a:spLocks noChangeArrowheads="1"/>
          </p:cNvSpPr>
          <p:nvPr/>
        </p:nvSpPr>
        <p:spPr bwMode="auto">
          <a:xfrm>
            <a:off x="7596188" y="5805488"/>
            <a:ext cx="10239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/>
              <a:t>M = ∞</a:t>
            </a:r>
            <a:endParaRPr lang="de-DE" altLang="en-US" sz="2400" b="1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323850" y="115888"/>
            <a:ext cx="8350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D(R)</a:t>
            </a:r>
            <a:endParaRPr lang="de-DE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36373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250825" y="404664"/>
            <a:ext cx="80834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 smtClean="0"/>
              <a:t>Question</a:t>
            </a:r>
            <a:r>
              <a:rPr lang="en-US" altLang="en-US" sz="2400" b="1" dirty="0"/>
              <a:t>: Can one prove </a:t>
            </a:r>
            <a:r>
              <a:rPr lang="en-US" altLang="en-US" sz="2400" b="1" u="sng" dirty="0"/>
              <a:t>in general </a:t>
            </a:r>
            <a:r>
              <a:rPr lang="en-US" altLang="en-US" sz="2400" b="1" dirty="0"/>
              <a:t>that the exact molecular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                 </a:t>
            </a:r>
            <a:r>
              <a:rPr lang="en-US" altLang="en-US" sz="2400" b="1" dirty="0" smtClean="0"/>
              <a:t>Berry </a:t>
            </a:r>
            <a:r>
              <a:rPr lang="en-US" altLang="en-US" sz="2400" b="1" dirty="0"/>
              <a:t>phase </a:t>
            </a:r>
            <a:r>
              <a:rPr lang="en-US" altLang="en-US" sz="2400" b="1" dirty="0" smtClean="0"/>
              <a:t>(at finite nuclear mass) vanishes? </a:t>
            </a:r>
          </a:p>
        </p:txBody>
      </p:sp>
    </p:spTree>
    <p:extLst>
      <p:ext uri="{BB962C8B-B14F-4D97-AF65-F5344CB8AC3E}">
        <p14:creationId xmlns:p14="http://schemas.microsoft.com/office/powerpoint/2010/main" val="184737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1"/>
          <p:cNvSpPr txBox="1">
            <a:spLocks noChangeArrowheads="1"/>
          </p:cNvSpPr>
          <p:nvPr/>
        </p:nvSpPr>
        <p:spPr bwMode="auto">
          <a:xfrm>
            <a:off x="250825" y="404664"/>
            <a:ext cx="8420831" cy="340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 smtClean="0"/>
              <a:t>Question</a:t>
            </a:r>
            <a:r>
              <a:rPr lang="en-US" altLang="en-US" sz="2400" b="1" dirty="0"/>
              <a:t>: Can one prove </a:t>
            </a:r>
            <a:r>
              <a:rPr lang="en-US" altLang="en-US" sz="2400" b="1" u="sng" dirty="0"/>
              <a:t>in general </a:t>
            </a:r>
            <a:r>
              <a:rPr lang="en-US" altLang="en-US" sz="2400" b="1" dirty="0"/>
              <a:t>that the exact molecular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                 </a:t>
            </a:r>
            <a:r>
              <a:rPr lang="en-US" altLang="en-US" sz="2400" b="1" dirty="0" smtClean="0"/>
              <a:t>Berry </a:t>
            </a:r>
            <a:r>
              <a:rPr lang="en-US" altLang="en-US" sz="2400" b="1" dirty="0"/>
              <a:t>phase </a:t>
            </a:r>
            <a:r>
              <a:rPr lang="en-US" altLang="en-US" sz="2400" b="1" dirty="0" smtClean="0"/>
              <a:t>(at finite nuclear mass) vanishes?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 dirty="0" smtClean="0"/>
              <a:t>Answer</a:t>
            </a:r>
            <a:r>
              <a:rPr lang="en-US" altLang="en-US" sz="2400" b="1" dirty="0" smtClean="0"/>
              <a:t>:  No! There are cases where a nontrivial Berry phase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/>
              <a:t> </a:t>
            </a:r>
            <a:r>
              <a:rPr lang="en-US" altLang="en-US" sz="2400" b="1" dirty="0" smtClean="0"/>
              <a:t>                appears in the exact treatment. 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53682A"/>
                </a:solidFill>
              </a:rPr>
              <a:t>                 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300" b="1" dirty="0" smtClean="0">
                <a:solidFill>
                  <a:srgbClr val="53682A"/>
                </a:solidFill>
              </a:rPr>
              <a:t>                  See lecture by Ryan </a:t>
            </a:r>
            <a:r>
              <a:rPr lang="en-US" altLang="en-US" sz="2300" b="1" dirty="0" err="1" smtClean="0">
                <a:solidFill>
                  <a:srgbClr val="53682A"/>
                </a:solidFill>
              </a:rPr>
              <a:t>Requist</a:t>
            </a:r>
            <a:r>
              <a:rPr lang="en-US" altLang="en-US" sz="2300" b="1" dirty="0" smtClean="0">
                <a:solidFill>
                  <a:srgbClr val="53682A"/>
                </a:solidFill>
              </a:rPr>
              <a:t> later this week</a:t>
            </a:r>
            <a:endParaRPr lang="en-US" sz="2300" b="1" dirty="0">
              <a:solidFill>
                <a:srgbClr val="53682A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b="1" dirty="0" smtClean="0">
              <a:solidFill>
                <a:srgbClr val="6E89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43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468313" y="1340768"/>
            <a:ext cx="8153400" cy="942975"/>
            <a:chOff x="295" y="840"/>
            <a:chExt cx="5136" cy="594"/>
          </a:xfrm>
        </p:grpSpPr>
        <p:sp>
          <p:nvSpPr>
            <p:cNvPr id="35843" name="Rectangle 3"/>
            <p:cNvSpPr>
              <a:spLocks noChangeArrowheads="1"/>
            </p:cNvSpPr>
            <p:nvPr/>
          </p:nvSpPr>
          <p:spPr bwMode="auto">
            <a:xfrm>
              <a:off x="1474" y="840"/>
              <a:ext cx="2812" cy="594"/>
            </a:xfrm>
            <a:prstGeom prst="rect">
              <a:avLst/>
            </a:prstGeom>
            <a:solidFill>
              <a:srgbClr val="CCFFFF"/>
            </a:solidFill>
            <a:ln w="38100">
              <a:solidFill>
                <a:srgbClr val="000066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  <p:sp>
          <p:nvSpPr>
            <p:cNvPr id="35844" name="Text Box 4"/>
            <p:cNvSpPr txBox="1">
              <a:spLocks noChangeArrowheads="1"/>
            </p:cNvSpPr>
            <p:nvPr/>
          </p:nvSpPr>
          <p:spPr bwMode="auto">
            <a:xfrm>
              <a:off x="295" y="935"/>
              <a:ext cx="5136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en-US" b="1">
                  <a:solidFill>
                    <a:srgbClr val="000066"/>
                  </a:solidFill>
                  <a:latin typeface="Times New Roman" pitchFamily="18" charset="0"/>
                </a:rPr>
                <a:t>Time-dependent case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1506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779838" y="620713"/>
            <a:ext cx="1846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u="sng"/>
              <a:t>Theorem T-I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1420813" y="1700213"/>
            <a:ext cx="2432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/>
              <a:t>The exact solution of</a:t>
            </a:r>
          </a:p>
        </p:txBody>
      </p:sp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404938" y="2960688"/>
            <a:ext cx="3009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/>
              <a:t>can be written in the form</a:t>
            </a:r>
          </a:p>
        </p:txBody>
      </p:sp>
      <p:sp>
        <p:nvSpPr>
          <p:cNvPr id="37893" name="Text Box 5"/>
          <p:cNvSpPr txBox="1">
            <a:spLocks noChangeArrowheads="1"/>
          </p:cNvSpPr>
          <p:nvPr/>
        </p:nvSpPr>
        <p:spPr bwMode="auto">
          <a:xfrm>
            <a:off x="1549400" y="4416425"/>
            <a:ext cx="8477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/>
              <a:t>where</a:t>
            </a:r>
          </a:p>
        </p:txBody>
      </p:sp>
      <p:graphicFrame>
        <p:nvGraphicFramePr>
          <p:cNvPr id="37894" name="Object 6"/>
          <p:cNvGraphicFramePr>
            <a:graphicFrameLocks noChangeAspect="1"/>
          </p:cNvGraphicFramePr>
          <p:nvPr/>
        </p:nvGraphicFramePr>
        <p:xfrm>
          <a:off x="1354138" y="2143125"/>
          <a:ext cx="63627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6" name="Equation" r:id="rId4" imgW="2273300" imgH="279400" progId="Equation.DSMT4">
                  <p:embed/>
                </p:oleObj>
              </mc:Choice>
              <mc:Fallback>
                <p:oleObj name="Equation" r:id="rId4" imgW="22733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4138" y="2143125"/>
                        <a:ext cx="6362700" cy="781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5" name="Object 7"/>
          <p:cNvGraphicFramePr>
            <a:graphicFrameLocks noChangeAspect="1"/>
          </p:cNvGraphicFramePr>
          <p:nvPr/>
        </p:nvGraphicFramePr>
        <p:xfrm>
          <a:off x="1382713" y="3455988"/>
          <a:ext cx="5262562" cy="784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7" name="Equation" r:id="rId6" imgW="1879600" imgH="279400" progId="Equation.DSMT4">
                  <p:embed/>
                </p:oleObj>
              </mc:Choice>
              <mc:Fallback>
                <p:oleObj name="Equation" r:id="rId6" imgW="1879600" imgH="279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2713" y="3455988"/>
                        <a:ext cx="5262562" cy="784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896" name="Object 8"/>
          <p:cNvGraphicFramePr>
            <a:graphicFrameLocks noChangeAspect="1"/>
          </p:cNvGraphicFramePr>
          <p:nvPr/>
        </p:nvGraphicFramePr>
        <p:xfrm>
          <a:off x="2341563" y="4243388"/>
          <a:ext cx="2590800" cy="741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8" name="Equation" r:id="rId8" imgW="1155700" imgH="330200" progId="Equation.DSMT4">
                  <p:embed/>
                </p:oleObj>
              </mc:Choice>
              <mc:Fallback>
                <p:oleObj name="Equation" r:id="rId8" imgW="1155700" imgH="330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1563" y="4243388"/>
                        <a:ext cx="2590800" cy="741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7" name="Text Box 9"/>
          <p:cNvSpPr txBox="1">
            <a:spLocks noChangeArrowheads="1"/>
          </p:cNvSpPr>
          <p:nvPr/>
        </p:nvSpPr>
        <p:spPr bwMode="auto">
          <a:xfrm>
            <a:off x="5048250" y="4437063"/>
            <a:ext cx="24542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b="1"/>
              <a:t>for any fixed             .</a:t>
            </a:r>
          </a:p>
        </p:txBody>
      </p:sp>
      <p:graphicFrame>
        <p:nvGraphicFramePr>
          <p:cNvPr id="37898" name="Object 10"/>
          <p:cNvGraphicFramePr>
            <a:graphicFrameLocks noChangeAspect="1"/>
          </p:cNvGraphicFramePr>
          <p:nvPr/>
        </p:nvGraphicFramePr>
        <p:xfrm>
          <a:off x="6546850" y="4427538"/>
          <a:ext cx="527050" cy="446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29" name="Equation" r:id="rId10" imgW="317087" imgH="266353" progId="Equation.DSMT4">
                  <p:embed/>
                </p:oleObj>
              </mc:Choice>
              <mc:Fallback>
                <p:oleObj name="Equation" r:id="rId10" imgW="317087" imgH="26635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46850" y="4427538"/>
                        <a:ext cx="527050" cy="446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9" name="Rectangle 11"/>
          <p:cNvSpPr>
            <a:spLocks noChangeArrowheads="1"/>
          </p:cNvSpPr>
          <p:nvPr/>
        </p:nvSpPr>
        <p:spPr bwMode="auto">
          <a:xfrm>
            <a:off x="973138" y="1268413"/>
            <a:ext cx="7127875" cy="4321175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de-DE" altLang="en-US"/>
          </a:p>
        </p:txBody>
      </p:sp>
      <p:sp>
        <p:nvSpPr>
          <p:cNvPr id="13" name="TextBox 14"/>
          <p:cNvSpPr txBox="1">
            <a:spLocks noChangeArrowheads="1"/>
          </p:cNvSpPr>
          <p:nvPr/>
        </p:nvSpPr>
        <p:spPr bwMode="auto">
          <a:xfrm>
            <a:off x="1066670" y="5858688"/>
            <a:ext cx="69617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en-US" sz="2100" b="1" dirty="0" smtClean="0">
                <a:solidFill>
                  <a:srgbClr val="006600"/>
                </a:solidFill>
              </a:rPr>
              <a:t>A. Abedi</a:t>
            </a:r>
            <a:r>
              <a:rPr lang="de-DE" altLang="en-US" sz="2100" b="1" dirty="0">
                <a:solidFill>
                  <a:srgbClr val="006600"/>
                </a:solidFill>
              </a:rPr>
              <a:t>, N.T. Maitra, E.K.U.G., PRL </a:t>
            </a:r>
            <a:r>
              <a:rPr lang="de-DE" altLang="en-US" sz="2100" b="1" u="sng" dirty="0">
                <a:solidFill>
                  <a:srgbClr val="006600"/>
                </a:solidFill>
              </a:rPr>
              <a:t>105</a:t>
            </a:r>
            <a:r>
              <a:rPr lang="de-DE" altLang="en-US" sz="2100" b="1" dirty="0">
                <a:solidFill>
                  <a:srgbClr val="006600"/>
                </a:solidFill>
              </a:rPr>
              <a:t>, 123002 (2010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de-DE" altLang="en-US" sz="2100" b="1" dirty="0">
                <a:solidFill>
                  <a:srgbClr val="006600"/>
                </a:solidFill>
              </a:rPr>
              <a:t> 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                                                          JCP </a:t>
            </a:r>
            <a:r>
              <a:rPr lang="de-DE" altLang="en-US" sz="2100" b="1" u="sng" dirty="0" smtClean="0">
                <a:solidFill>
                  <a:srgbClr val="006600"/>
                </a:solidFill>
              </a:rPr>
              <a:t>137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22A530 (2012)</a:t>
            </a:r>
            <a:endParaRPr lang="de-DE" altLang="en-US" sz="21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99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261938" y="1125538"/>
            <a:ext cx="914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CC"/>
                </a:solidFill>
              </a:rPr>
              <a:t>Eq. </a:t>
            </a:r>
            <a:r>
              <a:rPr lang="en-US" altLang="en-US" sz="2200" b="1">
                <a:solidFill>
                  <a:srgbClr val="0000CC"/>
                </a:solidFill>
                <a:sym typeface="Wingdings" pitchFamily="2" charset="2"/>
              </a:rPr>
              <a:t></a:t>
            </a:r>
          </a:p>
        </p:txBody>
      </p:sp>
      <p:grpSp>
        <p:nvGrpSpPr>
          <p:cNvPr id="39939" name="Group 6"/>
          <p:cNvGrpSpPr>
            <a:grpSpLocks/>
          </p:cNvGrpSpPr>
          <p:nvPr/>
        </p:nvGrpSpPr>
        <p:grpSpPr bwMode="auto">
          <a:xfrm>
            <a:off x="250825" y="1612900"/>
            <a:ext cx="8569325" cy="2376488"/>
            <a:chOff x="249" y="754"/>
            <a:chExt cx="5398" cy="1497"/>
          </a:xfrm>
        </p:grpSpPr>
        <p:graphicFrame>
          <p:nvGraphicFramePr>
            <p:cNvPr id="39951" name="Object 7"/>
            <p:cNvGraphicFramePr>
              <a:graphicFrameLocks noChangeAspect="1"/>
            </p:cNvGraphicFramePr>
            <p:nvPr/>
          </p:nvGraphicFramePr>
          <p:xfrm>
            <a:off x="355" y="865"/>
            <a:ext cx="4158" cy="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15" name="Equation" r:id="rId4" imgW="3809945" imgH="476163" progId="Equation.DSMT4">
                    <p:embed/>
                  </p:oleObj>
                </mc:Choice>
                <mc:Fallback>
                  <p:oleObj name="Equation" r:id="rId4" imgW="3809945" imgH="476163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" y="865"/>
                          <a:ext cx="4158" cy="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2" name="AutoShape 8"/>
            <p:cNvSpPr>
              <a:spLocks/>
            </p:cNvSpPr>
            <p:nvPr/>
          </p:nvSpPr>
          <p:spPr bwMode="auto">
            <a:xfrm rot="-5400000">
              <a:off x="1471" y="291"/>
              <a:ext cx="99" cy="2025"/>
            </a:xfrm>
            <a:prstGeom prst="leftBrace">
              <a:avLst>
                <a:gd name="adj1" fmla="val 170455"/>
                <a:gd name="adj2" fmla="val 50000"/>
              </a:avLst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en-US" sz="2400"/>
            </a:p>
          </p:txBody>
        </p:sp>
        <p:graphicFrame>
          <p:nvGraphicFramePr>
            <p:cNvPr id="39953" name="Object 9"/>
            <p:cNvGraphicFramePr>
              <a:graphicFrameLocks noChangeAspect="1"/>
            </p:cNvGraphicFramePr>
            <p:nvPr/>
          </p:nvGraphicFramePr>
          <p:xfrm>
            <a:off x="1262" y="1362"/>
            <a:ext cx="458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16" name="Equation" r:id="rId6" imgW="447562" imgH="247529" progId="Equation.3">
                    <p:embed/>
                  </p:oleObj>
                </mc:Choice>
                <mc:Fallback>
                  <p:oleObj name="Equation" r:id="rId6" imgW="447562" imgH="247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2" y="1362"/>
                          <a:ext cx="458" cy="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954" name="Object 10"/>
            <p:cNvGraphicFramePr>
              <a:graphicFrameLocks noChangeAspect="1"/>
            </p:cNvGraphicFramePr>
            <p:nvPr/>
          </p:nvGraphicFramePr>
          <p:xfrm>
            <a:off x="340" y="1644"/>
            <a:ext cx="5223" cy="5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3217" name="Equation" r:id="rId8" imgW="4791181" imgH="523941" progId="Equation.DSMT4">
                    <p:embed/>
                  </p:oleObj>
                </mc:Choice>
                <mc:Fallback>
                  <p:oleObj name="Equation" r:id="rId8" imgW="4791181" imgH="523941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1644"/>
                          <a:ext cx="5223" cy="5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5" name="Rectangle 11"/>
            <p:cNvSpPr>
              <a:spLocks noChangeArrowheads="1"/>
            </p:cNvSpPr>
            <p:nvPr/>
          </p:nvSpPr>
          <p:spPr bwMode="auto">
            <a:xfrm>
              <a:off x="249" y="754"/>
              <a:ext cx="5398" cy="1497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</p:grpSp>
      <p:sp>
        <p:nvSpPr>
          <p:cNvPr id="39940" name="Text Box 12"/>
          <p:cNvSpPr txBox="1">
            <a:spLocks noChangeArrowheads="1"/>
          </p:cNvSpPr>
          <p:nvPr/>
        </p:nvSpPr>
        <p:spPr bwMode="auto">
          <a:xfrm>
            <a:off x="261938" y="4316413"/>
            <a:ext cx="914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CC"/>
                </a:solidFill>
              </a:rPr>
              <a:t>Eq. </a:t>
            </a:r>
            <a:r>
              <a:rPr lang="en-US" altLang="en-US" sz="2200" b="1">
                <a:solidFill>
                  <a:srgbClr val="0000CC"/>
                </a:solidFill>
                <a:sym typeface="Wingdings" pitchFamily="2" charset="2"/>
              </a:rPr>
              <a:t></a:t>
            </a:r>
          </a:p>
        </p:txBody>
      </p:sp>
      <p:graphicFrame>
        <p:nvGraphicFramePr>
          <p:cNvPr id="39941" name="Object 13"/>
          <p:cNvGraphicFramePr>
            <a:graphicFrameLocks noChangeAspect="1"/>
          </p:cNvGraphicFramePr>
          <p:nvPr/>
        </p:nvGraphicFramePr>
        <p:xfrm>
          <a:off x="381000" y="5029200"/>
          <a:ext cx="8488363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18" name="Equation" r:id="rId10" imgW="4905366" imgH="476163" progId="Equation.DSMT4">
                  <p:embed/>
                </p:oleObj>
              </mc:Choice>
              <mc:Fallback>
                <p:oleObj name="Equation" r:id="rId10" imgW="4905366" imgH="47616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029200"/>
                        <a:ext cx="8488363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Rectangle 14"/>
          <p:cNvSpPr>
            <a:spLocks noChangeArrowheads="1"/>
          </p:cNvSpPr>
          <p:nvPr/>
        </p:nvSpPr>
        <p:spPr bwMode="auto">
          <a:xfrm>
            <a:off x="250825" y="4941888"/>
            <a:ext cx="8748713" cy="100806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de-DE" altLang="en-US"/>
          </a:p>
        </p:txBody>
      </p:sp>
      <p:sp>
        <p:nvSpPr>
          <p:cNvPr id="39943" name="Text Box 2"/>
          <p:cNvSpPr txBox="1">
            <a:spLocks noChangeArrowheads="1"/>
          </p:cNvSpPr>
          <p:nvPr/>
        </p:nvSpPr>
        <p:spPr bwMode="auto">
          <a:xfrm>
            <a:off x="3429000" y="-26988"/>
            <a:ext cx="1966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u="sng"/>
              <a:t>Theorem T-II</a:t>
            </a:r>
          </a:p>
        </p:txBody>
      </p:sp>
      <p:graphicFrame>
        <p:nvGraphicFramePr>
          <p:cNvPr id="39944" name="Object 15"/>
          <p:cNvGraphicFramePr>
            <a:graphicFrameLocks noChangeAspect="1"/>
          </p:cNvGraphicFramePr>
          <p:nvPr/>
        </p:nvGraphicFramePr>
        <p:xfrm>
          <a:off x="1143000" y="565150"/>
          <a:ext cx="267652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19" name="Equation" r:id="rId12" imgW="1285998" imgH="257247" progId="Equation.DSMT4">
                  <p:embed/>
                </p:oleObj>
              </mc:Choice>
              <mc:Fallback>
                <p:oleObj name="Equation" r:id="rId12" imgW="1285998" imgH="25724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65150"/>
                        <a:ext cx="2676525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5" name="TextBox 16"/>
          <p:cNvSpPr txBox="1">
            <a:spLocks noChangeArrowheads="1"/>
          </p:cNvSpPr>
          <p:nvPr/>
        </p:nvSpPr>
        <p:spPr bwMode="auto">
          <a:xfrm>
            <a:off x="4071938" y="544513"/>
            <a:ext cx="3967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satisfy the following equations</a:t>
            </a:r>
            <a:endParaRPr lang="de-DE" altLang="en-US" sz="2400"/>
          </a:p>
        </p:txBody>
      </p:sp>
      <p:sp>
        <p:nvSpPr>
          <p:cNvPr id="39946" name="TextBox 14"/>
          <p:cNvSpPr txBox="1">
            <a:spLocks noChangeArrowheads="1"/>
          </p:cNvSpPr>
          <p:nvPr/>
        </p:nvSpPr>
        <p:spPr bwMode="auto">
          <a:xfrm>
            <a:off x="1216025" y="6093296"/>
            <a:ext cx="69617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en-US" sz="2100" b="1" dirty="0" smtClean="0">
                <a:solidFill>
                  <a:srgbClr val="006600"/>
                </a:solidFill>
              </a:rPr>
              <a:t>A. Abedi</a:t>
            </a:r>
            <a:r>
              <a:rPr lang="de-DE" altLang="en-US" sz="2100" b="1" dirty="0">
                <a:solidFill>
                  <a:srgbClr val="006600"/>
                </a:solidFill>
              </a:rPr>
              <a:t>, N.T. Maitra, E.K.U.G., PRL </a:t>
            </a:r>
            <a:r>
              <a:rPr lang="de-DE" altLang="en-US" sz="2100" b="1" u="sng" dirty="0">
                <a:solidFill>
                  <a:srgbClr val="006600"/>
                </a:solidFill>
              </a:rPr>
              <a:t>105</a:t>
            </a:r>
            <a:r>
              <a:rPr lang="de-DE" altLang="en-US" sz="2100" b="1" dirty="0">
                <a:solidFill>
                  <a:srgbClr val="006600"/>
                </a:solidFill>
              </a:rPr>
              <a:t>, 123002 (2010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de-DE" altLang="en-US" sz="2100" b="1" dirty="0">
                <a:solidFill>
                  <a:srgbClr val="006600"/>
                </a:solidFill>
              </a:rPr>
              <a:t> 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                                                          JCP </a:t>
            </a:r>
            <a:r>
              <a:rPr lang="de-DE" altLang="en-US" sz="2100" b="1" u="sng" dirty="0" smtClean="0">
                <a:solidFill>
                  <a:srgbClr val="006600"/>
                </a:solidFill>
              </a:rPr>
              <a:t>137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22A530 (2012)</a:t>
            </a:r>
            <a:endParaRPr lang="de-DE" altLang="en-US" sz="21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42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261938" y="1125538"/>
            <a:ext cx="914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CC"/>
                </a:solidFill>
              </a:rPr>
              <a:t>Eq. </a:t>
            </a:r>
            <a:r>
              <a:rPr lang="en-US" altLang="en-US" sz="2200" b="1">
                <a:solidFill>
                  <a:srgbClr val="0000CC"/>
                </a:solidFill>
                <a:sym typeface="Wingdings" pitchFamily="2" charset="2"/>
              </a:rPr>
              <a:t></a:t>
            </a:r>
          </a:p>
        </p:txBody>
      </p:sp>
      <p:grpSp>
        <p:nvGrpSpPr>
          <p:cNvPr id="39939" name="Group 6"/>
          <p:cNvGrpSpPr>
            <a:grpSpLocks/>
          </p:cNvGrpSpPr>
          <p:nvPr/>
        </p:nvGrpSpPr>
        <p:grpSpPr bwMode="auto">
          <a:xfrm>
            <a:off x="250825" y="1612900"/>
            <a:ext cx="8569325" cy="2376488"/>
            <a:chOff x="249" y="754"/>
            <a:chExt cx="5398" cy="1497"/>
          </a:xfrm>
        </p:grpSpPr>
        <p:graphicFrame>
          <p:nvGraphicFramePr>
            <p:cNvPr id="39951" name="Object 7"/>
            <p:cNvGraphicFramePr>
              <a:graphicFrameLocks noChangeAspect="1"/>
            </p:cNvGraphicFramePr>
            <p:nvPr/>
          </p:nvGraphicFramePr>
          <p:xfrm>
            <a:off x="355" y="865"/>
            <a:ext cx="4158" cy="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559" name="Equation" r:id="rId4" imgW="3809945" imgH="476163" progId="Equation.DSMT4">
                    <p:embed/>
                  </p:oleObj>
                </mc:Choice>
                <mc:Fallback>
                  <p:oleObj name="Equation" r:id="rId4" imgW="3809945" imgH="476163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" y="865"/>
                          <a:ext cx="4158" cy="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2" name="AutoShape 8"/>
            <p:cNvSpPr>
              <a:spLocks/>
            </p:cNvSpPr>
            <p:nvPr/>
          </p:nvSpPr>
          <p:spPr bwMode="auto">
            <a:xfrm rot="-5400000">
              <a:off x="1471" y="291"/>
              <a:ext cx="99" cy="2025"/>
            </a:xfrm>
            <a:prstGeom prst="leftBrace">
              <a:avLst>
                <a:gd name="adj1" fmla="val 170455"/>
                <a:gd name="adj2" fmla="val 50000"/>
              </a:avLst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en-US" sz="2400"/>
            </a:p>
          </p:txBody>
        </p:sp>
        <p:graphicFrame>
          <p:nvGraphicFramePr>
            <p:cNvPr id="39953" name="Object 9"/>
            <p:cNvGraphicFramePr>
              <a:graphicFrameLocks noChangeAspect="1"/>
            </p:cNvGraphicFramePr>
            <p:nvPr/>
          </p:nvGraphicFramePr>
          <p:xfrm>
            <a:off x="1262" y="1362"/>
            <a:ext cx="458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560" name="Equation" r:id="rId6" imgW="447562" imgH="247529" progId="Equation.3">
                    <p:embed/>
                  </p:oleObj>
                </mc:Choice>
                <mc:Fallback>
                  <p:oleObj name="Equation" r:id="rId6" imgW="447562" imgH="24752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2" y="1362"/>
                          <a:ext cx="458" cy="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954" name="Object 10"/>
            <p:cNvGraphicFramePr>
              <a:graphicFrameLocks noChangeAspect="1"/>
            </p:cNvGraphicFramePr>
            <p:nvPr/>
          </p:nvGraphicFramePr>
          <p:xfrm>
            <a:off x="340" y="1644"/>
            <a:ext cx="5223" cy="5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561" name="Equation" r:id="rId8" imgW="4791181" imgH="523941" progId="Equation.DSMT4">
                    <p:embed/>
                  </p:oleObj>
                </mc:Choice>
                <mc:Fallback>
                  <p:oleObj name="Equation" r:id="rId8" imgW="4791181" imgH="523941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1644"/>
                          <a:ext cx="5223" cy="5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5" name="Rectangle 11"/>
            <p:cNvSpPr>
              <a:spLocks noChangeArrowheads="1"/>
            </p:cNvSpPr>
            <p:nvPr/>
          </p:nvSpPr>
          <p:spPr bwMode="auto">
            <a:xfrm>
              <a:off x="249" y="754"/>
              <a:ext cx="5398" cy="1497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</p:grpSp>
      <p:sp>
        <p:nvSpPr>
          <p:cNvPr id="39940" name="Text Box 12"/>
          <p:cNvSpPr txBox="1">
            <a:spLocks noChangeArrowheads="1"/>
          </p:cNvSpPr>
          <p:nvPr/>
        </p:nvSpPr>
        <p:spPr bwMode="auto">
          <a:xfrm>
            <a:off x="261938" y="4316413"/>
            <a:ext cx="914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CC"/>
                </a:solidFill>
              </a:rPr>
              <a:t>Eq. </a:t>
            </a:r>
            <a:r>
              <a:rPr lang="en-US" altLang="en-US" sz="2200" b="1">
                <a:solidFill>
                  <a:srgbClr val="0000CC"/>
                </a:solidFill>
                <a:sym typeface="Wingdings" pitchFamily="2" charset="2"/>
              </a:rPr>
              <a:t></a:t>
            </a:r>
          </a:p>
        </p:txBody>
      </p:sp>
      <p:graphicFrame>
        <p:nvGraphicFramePr>
          <p:cNvPr id="39941" name="Object 13"/>
          <p:cNvGraphicFramePr>
            <a:graphicFrameLocks noChangeAspect="1"/>
          </p:cNvGraphicFramePr>
          <p:nvPr/>
        </p:nvGraphicFramePr>
        <p:xfrm>
          <a:off x="381000" y="5029200"/>
          <a:ext cx="8488363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62" name="Equation" r:id="rId10" imgW="4905366" imgH="476163" progId="Equation.DSMT4">
                  <p:embed/>
                </p:oleObj>
              </mc:Choice>
              <mc:Fallback>
                <p:oleObj name="Equation" r:id="rId10" imgW="4905366" imgH="47616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029200"/>
                        <a:ext cx="8488363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Rectangle 14"/>
          <p:cNvSpPr>
            <a:spLocks noChangeArrowheads="1"/>
          </p:cNvSpPr>
          <p:nvPr/>
        </p:nvSpPr>
        <p:spPr bwMode="auto">
          <a:xfrm>
            <a:off x="250825" y="4941888"/>
            <a:ext cx="8748713" cy="100806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de-DE" altLang="en-US"/>
          </a:p>
        </p:txBody>
      </p:sp>
      <p:sp>
        <p:nvSpPr>
          <p:cNvPr id="39943" name="Text Box 2"/>
          <p:cNvSpPr txBox="1">
            <a:spLocks noChangeArrowheads="1"/>
          </p:cNvSpPr>
          <p:nvPr/>
        </p:nvSpPr>
        <p:spPr bwMode="auto">
          <a:xfrm>
            <a:off x="3429000" y="-26988"/>
            <a:ext cx="1966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u="sng"/>
              <a:t>Theorem T-II</a:t>
            </a:r>
          </a:p>
        </p:txBody>
      </p:sp>
      <p:graphicFrame>
        <p:nvGraphicFramePr>
          <p:cNvPr id="39944" name="Object 15"/>
          <p:cNvGraphicFramePr>
            <a:graphicFrameLocks noChangeAspect="1"/>
          </p:cNvGraphicFramePr>
          <p:nvPr/>
        </p:nvGraphicFramePr>
        <p:xfrm>
          <a:off x="1143000" y="565150"/>
          <a:ext cx="2676525" cy="550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63" name="Equation" r:id="rId12" imgW="1285998" imgH="257247" progId="Equation.DSMT4">
                  <p:embed/>
                </p:oleObj>
              </mc:Choice>
              <mc:Fallback>
                <p:oleObj name="Equation" r:id="rId12" imgW="1285998" imgH="257247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565150"/>
                        <a:ext cx="2676525" cy="550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5" name="TextBox 16"/>
          <p:cNvSpPr txBox="1">
            <a:spLocks noChangeArrowheads="1"/>
          </p:cNvSpPr>
          <p:nvPr/>
        </p:nvSpPr>
        <p:spPr bwMode="auto">
          <a:xfrm>
            <a:off x="4071938" y="544513"/>
            <a:ext cx="3967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/>
              <a:t>satisfy the following equations</a:t>
            </a:r>
            <a:endParaRPr lang="de-DE" altLang="en-US" sz="2400"/>
          </a:p>
        </p:txBody>
      </p:sp>
      <p:sp>
        <p:nvSpPr>
          <p:cNvPr id="39946" name="TextBox 14"/>
          <p:cNvSpPr txBox="1">
            <a:spLocks noChangeArrowheads="1"/>
          </p:cNvSpPr>
          <p:nvPr/>
        </p:nvSpPr>
        <p:spPr bwMode="auto">
          <a:xfrm>
            <a:off x="1216025" y="6093296"/>
            <a:ext cx="696171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en-US" sz="2100" b="1" dirty="0" smtClean="0">
                <a:solidFill>
                  <a:srgbClr val="006600"/>
                </a:solidFill>
              </a:rPr>
              <a:t>A. Abedi</a:t>
            </a:r>
            <a:r>
              <a:rPr lang="de-DE" altLang="en-US" sz="2100" b="1" dirty="0">
                <a:solidFill>
                  <a:srgbClr val="006600"/>
                </a:solidFill>
              </a:rPr>
              <a:t>, N.T. Maitra, E.K.U.G., PRL </a:t>
            </a:r>
            <a:r>
              <a:rPr lang="de-DE" altLang="en-US" sz="2100" b="1" u="sng" dirty="0">
                <a:solidFill>
                  <a:srgbClr val="006600"/>
                </a:solidFill>
              </a:rPr>
              <a:t>105</a:t>
            </a:r>
            <a:r>
              <a:rPr lang="de-DE" altLang="en-US" sz="2100" b="1" dirty="0">
                <a:solidFill>
                  <a:srgbClr val="006600"/>
                </a:solidFill>
              </a:rPr>
              <a:t>, 123002 (2010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)</a:t>
            </a:r>
          </a:p>
          <a:p>
            <a:pPr>
              <a:spcBef>
                <a:spcPct val="0"/>
              </a:spcBef>
              <a:buNone/>
            </a:pPr>
            <a:r>
              <a:rPr lang="de-DE" altLang="en-US" sz="2100" b="1" dirty="0">
                <a:solidFill>
                  <a:srgbClr val="006600"/>
                </a:solidFill>
              </a:rPr>
              <a:t> 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                                                          JCP </a:t>
            </a:r>
            <a:r>
              <a:rPr lang="de-DE" altLang="en-US" sz="2100" b="1" u="sng" dirty="0" smtClean="0">
                <a:solidFill>
                  <a:srgbClr val="006600"/>
                </a:solidFill>
              </a:rPr>
              <a:t>137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22A530 (2012)</a:t>
            </a:r>
            <a:endParaRPr lang="de-DE" altLang="en-US" sz="2100" b="1" dirty="0">
              <a:solidFill>
                <a:srgbClr val="006600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6156325" y="4437063"/>
            <a:ext cx="863600" cy="86360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48" name="TextBox 27"/>
          <p:cNvSpPr txBox="1">
            <a:spLocks noChangeArrowheads="1"/>
          </p:cNvSpPr>
          <p:nvPr/>
        </p:nvSpPr>
        <p:spPr bwMode="auto">
          <a:xfrm>
            <a:off x="7019925" y="4221163"/>
            <a:ext cx="2000250" cy="46196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C00000"/>
                </a:solidFill>
              </a:rPr>
              <a:t>Exact</a:t>
            </a:r>
            <a:r>
              <a:rPr lang="en-US" altLang="en-US" sz="2400" b="1">
                <a:solidFill>
                  <a:srgbClr val="C00000"/>
                </a:solidFill>
              </a:rPr>
              <a:t> TDPES</a:t>
            </a:r>
            <a:endParaRPr lang="de-DE" altLang="en-US" sz="2400" b="1">
              <a:solidFill>
                <a:srgbClr val="C00000"/>
              </a:solidFill>
            </a:endParaRPr>
          </a:p>
        </p:txBody>
      </p:sp>
      <p:sp>
        <p:nvSpPr>
          <p:cNvPr id="39949" name="TextBox 29"/>
          <p:cNvSpPr txBox="1">
            <a:spLocks noChangeArrowheads="1"/>
          </p:cNvSpPr>
          <p:nvPr/>
        </p:nvSpPr>
        <p:spPr bwMode="auto">
          <a:xfrm>
            <a:off x="1838325" y="4264025"/>
            <a:ext cx="3021013" cy="4603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u="sng">
                <a:solidFill>
                  <a:srgbClr val="C00000"/>
                </a:solidFill>
              </a:rPr>
              <a:t>Exact</a:t>
            </a:r>
            <a:r>
              <a:rPr lang="en-US" altLang="en-US" sz="2400" b="1">
                <a:solidFill>
                  <a:srgbClr val="C00000"/>
                </a:solidFill>
              </a:rPr>
              <a:t> Berry potential</a:t>
            </a:r>
            <a:endParaRPr lang="de-DE" altLang="en-US" sz="2400" b="1">
              <a:solidFill>
                <a:srgbClr val="C0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>
            <a:off x="1835150" y="4652963"/>
            <a:ext cx="649288" cy="647700"/>
          </a:xfrm>
          <a:prstGeom prst="straightConnector1">
            <a:avLst/>
          </a:prstGeom>
          <a:ln>
            <a:solidFill>
              <a:srgbClr val="C00000"/>
            </a:solidFill>
            <a:headEnd type="none" w="med" len="med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4935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548185" y="764704"/>
            <a:ext cx="6120159" cy="1440507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8E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de-DE" altLang="en-US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1864097" y="915516"/>
            <a:ext cx="557235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00007B"/>
                </a:solidFill>
                <a:latin typeface="Times New Roman" pitchFamily="18" charset="0"/>
                <a:cs typeface="Times New Roman" pitchFamily="18" charset="0"/>
              </a:rPr>
              <a:t>How </a:t>
            </a:r>
            <a:r>
              <a:rPr lang="en-GB" altLang="en-US" b="1" dirty="0" smtClean="0">
                <a:solidFill>
                  <a:srgbClr val="00007B"/>
                </a:solidFill>
                <a:latin typeface="Times New Roman" pitchFamily="18" charset="0"/>
                <a:cs typeface="Times New Roman" pitchFamily="18" charset="0"/>
              </a:rPr>
              <a:t>does </a:t>
            </a:r>
            <a:r>
              <a:rPr lang="en-GB" altLang="en-US" b="1" dirty="0">
                <a:solidFill>
                  <a:srgbClr val="00007B"/>
                </a:solidFill>
                <a:latin typeface="Times New Roman" pitchFamily="18" charset="0"/>
                <a:cs typeface="Times New Roman" pitchFamily="18" charset="0"/>
              </a:rPr>
              <a:t>the exact </a:t>
            </a:r>
            <a:endParaRPr lang="en-GB" altLang="en-US" b="1" dirty="0" smtClean="0">
              <a:solidFill>
                <a:srgbClr val="00007B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 dirty="0">
                <a:solidFill>
                  <a:srgbClr val="00007B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GB" altLang="en-US" b="1" dirty="0" smtClean="0">
                <a:solidFill>
                  <a:srgbClr val="00007B"/>
                </a:solidFill>
                <a:latin typeface="Times New Roman" pitchFamily="18" charset="0"/>
                <a:cs typeface="Times New Roman" pitchFamily="18" charset="0"/>
              </a:rPr>
              <a:t>ime-dependent PES </a:t>
            </a:r>
            <a:r>
              <a:rPr lang="en-GB" altLang="en-US" b="1" dirty="0">
                <a:solidFill>
                  <a:srgbClr val="00007B"/>
                </a:solidFill>
                <a:latin typeface="Times New Roman" pitchFamily="18" charset="0"/>
                <a:cs typeface="Times New Roman" pitchFamily="18" charset="0"/>
              </a:rPr>
              <a:t>look like?</a:t>
            </a:r>
          </a:p>
        </p:txBody>
      </p:sp>
    </p:spTree>
    <p:extLst>
      <p:ext uri="{BB962C8B-B14F-4D97-AF65-F5344CB8AC3E}">
        <p14:creationId xmlns:p14="http://schemas.microsoft.com/office/powerpoint/2010/main" val="303612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467544" y="502915"/>
            <a:ext cx="8568952" cy="134190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GB" sz="2800" b="1" u="sng" kern="0" dirty="0">
                <a:solidFill>
                  <a:srgbClr val="4C46C8"/>
                </a:solidFill>
                <a:latin typeface="Comic Sans MS" pitchFamily="66" charset="0"/>
                <a:ea typeface="+mj-ea"/>
                <a:cs typeface="+mj-cs"/>
              </a:rPr>
              <a:t>E</a:t>
            </a:r>
            <a:r>
              <a:rPr lang="en-GB" sz="2800" b="1" u="sng" kern="0" dirty="0" smtClean="0">
                <a:solidFill>
                  <a:srgbClr val="4C46C8"/>
                </a:solidFill>
                <a:latin typeface="Comic Sans MS" pitchFamily="66" charset="0"/>
                <a:ea typeface="+mj-ea"/>
                <a:cs typeface="+mj-cs"/>
              </a:rPr>
              <a:t>xample</a:t>
            </a:r>
            <a:r>
              <a:rPr lang="en-GB" sz="2800" b="1" kern="0" dirty="0" smtClean="0">
                <a:solidFill>
                  <a:srgbClr val="4C46C8"/>
                </a:solidFill>
                <a:latin typeface="Comic Sans MS" pitchFamily="66" charset="0"/>
                <a:ea typeface="+mj-ea"/>
                <a:cs typeface="+mj-cs"/>
              </a:rPr>
              <a:t>: Nuclear wave packet going through an</a:t>
            </a:r>
          </a:p>
          <a:p>
            <a:pPr>
              <a:defRPr/>
            </a:pPr>
            <a:r>
              <a:rPr lang="en-GB" sz="2800" b="1" kern="0" dirty="0">
                <a:solidFill>
                  <a:srgbClr val="4C46C8"/>
                </a:solidFill>
                <a:latin typeface="Comic Sans MS" pitchFamily="66" charset="0"/>
                <a:ea typeface="+mj-ea"/>
                <a:cs typeface="+mj-cs"/>
              </a:rPr>
              <a:t>a</a:t>
            </a:r>
            <a:r>
              <a:rPr lang="en-GB" sz="2800" b="1" kern="0" dirty="0" smtClean="0">
                <a:solidFill>
                  <a:srgbClr val="4C46C8"/>
                </a:solidFill>
                <a:latin typeface="Comic Sans MS" pitchFamily="66" charset="0"/>
                <a:ea typeface="+mj-ea"/>
                <a:cs typeface="+mj-cs"/>
              </a:rPr>
              <a:t>voided crossing (</a:t>
            </a:r>
            <a:r>
              <a:rPr lang="en-GB" sz="2800" b="1" kern="0" dirty="0" err="1" smtClean="0">
                <a:solidFill>
                  <a:srgbClr val="4C46C8"/>
                </a:solidFill>
                <a:latin typeface="Comic Sans MS" pitchFamily="66" charset="0"/>
                <a:ea typeface="+mj-ea"/>
                <a:cs typeface="+mj-cs"/>
              </a:rPr>
              <a:t>Zewail</a:t>
            </a:r>
            <a:r>
              <a:rPr lang="en-GB" sz="2800" b="1" kern="0" dirty="0" smtClean="0">
                <a:solidFill>
                  <a:srgbClr val="4C46C8"/>
                </a:solidFill>
                <a:latin typeface="Comic Sans MS" pitchFamily="66" charset="0"/>
                <a:ea typeface="+mj-ea"/>
                <a:cs typeface="+mj-cs"/>
              </a:rPr>
              <a:t> experiment)</a:t>
            </a:r>
            <a:endParaRPr lang="en-GB" sz="2800" b="1" kern="0" dirty="0">
              <a:solidFill>
                <a:srgbClr val="4C46C8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611560" y="2636912"/>
            <a:ext cx="5562035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AutoNum type="alphaUcPeriod"/>
            </a:pPr>
            <a:r>
              <a:rPr lang="de-DE" altLang="en-US" sz="2100" b="1" dirty="0" smtClean="0">
                <a:solidFill>
                  <a:srgbClr val="006600"/>
                </a:solidFill>
              </a:rPr>
              <a:t>Abedi</a:t>
            </a:r>
            <a:r>
              <a:rPr lang="de-DE" altLang="en-US" sz="2100" b="1" dirty="0">
                <a:solidFill>
                  <a:srgbClr val="006600"/>
                </a:solidFill>
              </a:rPr>
              <a:t>, 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F. Agostini, Y. Suzuki, E.K.U.Gross,</a:t>
            </a:r>
          </a:p>
          <a:p>
            <a:pPr>
              <a:spcBef>
                <a:spcPct val="0"/>
              </a:spcBef>
              <a:buNone/>
            </a:pPr>
            <a:r>
              <a:rPr lang="de-DE" altLang="en-US" sz="2100" b="1" dirty="0" smtClean="0">
                <a:solidFill>
                  <a:srgbClr val="006600"/>
                </a:solidFill>
              </a:rPr>
              <a:t> </a:t>
            </a:r>
            <a:r>
              <a:rPr lang="de-DE" altLang="en-US" sz="2100" b="1" dirty="0">
                <a:solidFill>
                  <a:srgbClr val="006600"/>
                </a:solidFill>
              </a:rPr>
              <a:t>PRL </a:t>
            </a:r>
            <a:r>
              <a:rPr lang="de-DE" altLang="en-US" sz="2100" b="1" u="sng" dirty="0" smtClean="0">
                <a:solidFill>
                  <a:srgbClr val="006600"/>
                </a:solidFill>
              </a:rPr>
              <a:t>110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263001 </a:t>
            </a:r>
            <a:r>
              <a:rPr lang="de-DE" altLang="en-US" sz="2100" b="1" dirty="0">
                <a:solidFill>
                  <a:srgbClr val="006600"/>
                </a:solidFill>
              </a:rPr>
              <a:t>(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2013)</a:t>
            </a:r>
          </a:p>
          <a:p>
            <a:pPr>
              <a:spcBef>
                <a:spcPct val="0"/>
              </a:spcBef>
              <a:buNone/>
            </a:pPr>
            <a:r>
              <a:rPr lang="de-DE" altLang="en-US" sz="2100" b="1" dirty="0">
                <a:solidFill>
                  <a:srgbClr val="006600"/>
                </a:solidFill>
              </a:rPr>
              <a:t> </a:t>
            </a:r>
          </a:p>
          <a:p>
            <a:pPr>
              <a:spcBef>
                <a:spcPct val="0"/>
              </a:spcBef>
              <a:buNone/>
            </a:pPr>
            <a:r>
              <a:rPr lang="de-DE" altLang="en-US" sz="2100" b="1" dirty="0" smtClean="0">
                <a:solidFill>
                  <a:srgbClr val="006600"/>
                </a:solidFill>
              </a:rPr>
              <a:t>F. Agostini, A. Abedi, Y. Suzuki, E.K.U. Gross, </a:t>
            </a:r>
          </a:p>
          <a:p>
            <a:pPr>
              <a:spcBef>
                <a:spcPct val="0"/>
              </a:spcBef>
              <a:buNone/>
            </a:pPr>
            <a:r>
              <a:rPr lang="de-DE" altLang="en-US" sz="2100" b="1" dirty="0" smtClean="0">
                <a:solidFill>
                  <a:srgbClr val="006600"/>
                </a:solidFill>
              </a:rPr>
              <a:t>Mol. Phys. </a:t>
            </a:r>
            <a:r>
              <a:rPr lang="de-DE" altLang="en-US" sz="2100" b="1" u="sng" dirty="0" smtClean="0">
                <a:solidFill>
                  <a:srgbClr val="006600"/>
                </a:solidFill>
              </a:rPr>
              <a:t>111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3625 (2013)</a:t>
            </a:r>
            <a:endParaRPr lang="de-DE" altLang="en-US" sz="2100" b="1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5900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1912466" y="4477196"/>
            <a:ext cx="525182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000066"/>
                </a:solidFill>
                <a:latin typeface="Times New Roman" pitchFamily="18" charset="0"/>
              </a:rPr>
              <a:t>Time-dependent Schrödinger equation</a:t>
            </a:r>
            <a:endParaRPr lang="en-US" altLang="en-US" sz="2400" b="1" dirty="0">
              <a:solidFill>
                <a:srgbClr val="000066"/>
              </a:solidFill>
              <a:latin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36867" name="Object 3"/>
          <p:cNvGraphicFramePr>
            <a:graphicFrameLocks noChangeAspect="1"/>
          </p:cNvGraphicFramePr>
          <p:nvPr>
            <p:extLst/>
          </p:nvPr>
        </p:nvGraphicFramePr>
        <p:xfrm>
          <a:off x="1659085" y="4904874"/>
          <a:ext cx="5865243" cy="1836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02" name="Equation" r:id="rId4" imgW="2921000" imgH="914400" progId="Equation.DSMT4">
                  <p:embed/>
                </p:oleObj>
              </mc:Choice>
              <mc:Fallback>
                <p:oleObj name="Equation" r:id="rId4" imgW="2921000" imgH="914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9085" y="4904874"/>
                        <a:ext cx="5865243" cy="18364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1547664" y="4938861"/>
            <a:ext cx="6120680" cy="1802507"/>
          </a:xfrm>
          <a:prstGeom prst="rect">
            <a:avLst/>
          </a:prstGeom>
          <a:noFill/>
          <a:ln w="28575">
            <a:solidFill>
              <a:srgbClr val="0000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GB" altLang="en-US" sz="2400">
              <a:latin typeface="Times New Roman" pitchFamily="18" charset="0"/>
            </a:endParaRPr>
          </a:p>
        </p:txBody>
      </p:sp>
      <p:sp>
        <p:nvSpPr>
          <p:cNvPr id="36869" name="Rectangle 5"/>
          <p:cNvSpPr>
            <a:spLocks noChangeArrowheads="1"/>
          </p:cNvSpPr>
          <p:nvPr/>
        </p:nvSpPr>
        <p:spPr bwMode="auto">
          <a:xfrm>
            <a:off x="539552" y="1196752"/>
            <a:ext cx="8135938" cy="936625"/>
          </a:xfrm>
          <a:prstGeom prst="rect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de-DE" altLang="en-US" sz="2400"/>
          </a:p>
        </p:txBody>
      </p:sp>
      <p:graphicFrame>
        <p:nvGraphicFramePr>
          <p:cNvPr id="36870" name="Object 6"/>
          <p:cNvGraphicFramePr>
            <a:graphicFrameLocks noChangeAspect="1"/>
          </p:cNvGraphicFramePr>
          <p:nvPr/>
        </p:nvGraphicFramePr>
        <p:xfrm>
          <a:off x="796925" y="1311052"/>
          <a:ext cx="7767638" cy="706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03" name="Equation" r:id="rId6" imgW="2933700" imgH="266700" progId="Equation.DSMT4">
                  <p:embed/>
                </p:oleObj>
              </mc:Choice>
              <mc:Fallback>
                <p:oleObj name="Equation" r:id="rId6" imgW="2933700" imgH="266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6925" y="1311052"/>
                        <a:ext cx="7767638" cy="706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900113" y="2515468"/>
            <a:ext cx="4572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900" b="1">
                <a:solidFill>
                  <a:srgbClr val="000066"/>
                </a:solidFill>
                <a:latin typeface="Times New Roman" pitchFamily="18" charset="0"/>
              </a:rPr>
              <a:t>with</a:t>
            </a:r>
          </a:p>
        </p:txBody>
      </p:sp>
      <p:graphicFrame>
        <p:nvGraphicFramePr>
          <p:cNvPr id="36872" name="Object 8"/>
          <p:cNvGraphicFramePr>
            <a:graphicFrameLocks noChangeAspect="1"/>
          </p:cNvGraphicFramePr>
          <p:nvPr>
            <p:extLst/>
          </p:nvPr>
        </p:nvGraphicFramePr>
        <p:xfrm>
          <a:off x="1441450" y="2277343"/>
          <a:ext cx="5867400" cy="192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504" name="Equation" r:id="rId8" imgW="3486016" imgH="1133451" progId="Equation.DSMT4">
                  <p:embed/>
                </p:oleObj>
              </mc:Choice>
              <mc:Fallback>
                <p:oleObj name="Equation" r:id="rId8" imgW="3486016" imgH="113345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1450" y="2277343"/>
                        <a:ext cx="5867400" cy="1922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6873" name="Group 9"/>
          <p:cNvGrpSpPr>
            <a:grpSpLocks/>
          </p:cNvGrpSpPr>
          <p:nvPr/>
        </p:nvGrpSpPr>
        <p:grpSpPr bwMode="auto">
          <a:xfrm>
            <a:off x="611188" y="249239"/>
            <a:ext cx="8064500" cy="804863"/>
            <a:chOff x="385" y="157"/>
            <a:chExt cx="5080" cy="507"/>
          </a:xfrm>
        </p:grpSpPr>
        <p:sp>
          <p:nvSpPr>
            <p:cNvPr id="36874" name="Text Box 10"/>
            <p:cNvSpPr txBox="1">
              <a:spLocks noChangeArrowheads="1"/>
            </p:cNvSpPr>
            <p:nvPr/>
          </p:nvSpPr>
          <p:spPr bwMode="auto">
            <a:xfrm>
              <a:off x="385" y="157"/>
              <a:ext cx="5080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just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2100" b="1" dirty="0">
                  <a:solidFill>
                    <a:srgbClr val="0000CC"/>
                  </a:solidFill>
                  <a:latin typeface="Times New Roman" pitchFamily="18" charset="0"/>
                </a:rPr>
                <a:t>Hamiltonian for the complete system of N</a:t>
              </a:r>
              <a:r>
                <a:rPr lang="en-US" altLang="en-US" sz="2100" b="1" baseline="-25000" dirty="0">
                  <a:solidFill>
                    <a:srgbClr val="0000CC"/>
                  </a:solidFill>
                  <a:latin typeface="Times New Roman" pitchFamily="18" charset="0"/>
                </a:rPr>
                <a:t>e</a:t>
              </a:r>
              <a:r>
                <a:rPr lang="en-US" altLang="en-US" sz="2100" b="1" dirty="0">
                  <a:solidFill>
                    <a:srgbClr val="0000CC"/>
                  </a:solidFill>
                  <a:latin typeface="Times New Roman" pitchFamily="18" charset="0"/>
                </a:rPr>
                <a:t> electrons with coordinates                              	        </a:t>
              </a:r>
              <a:r>
                <a:rPr lang="en-US" altLang="en-US" sz="2100" b="1" dirty="0">
                  <a:solidFill>
                    <a:srgbClr val="0000CC"/>
                  </a:solidFill>
                  <a:latin typeface="Times New Roman" pitchFamily="18" charset="0"/>
                  <a:sym typeface="Symbol" pitchFamily="18" charset="2"/>
                </a:rPr>
                <a:t> and </a:t>
              </a:r>
              <a:r>
                <a:rPr lang="en-US" altLang="en-US" sz="2100" b="1" dirty="0" err="1">
                  <a:solidFill>
                    <a:srgbClr val="0000CC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en-US" altLang="en-US" sz="2100" b="1" baseline="-25000" dirty="0" err="1">
                  <a:solidFill>
                    <a:srgbClr val="0000CC"/>
                  </a:solidFill>
                  <a:latin typeface="Times New Roman" pitchFamily="18" charset="0"/>
                  <a:sym typeface="Symbol" pitchFamily="18" charset="2"/>
                </a:rPr>
                <a:t>n</a:t>
              </a:r>
              <a:r>
                <a:rPr lang="en-US" altLang="en-US" sz="2100" b="1" dirty="0">
                  <a:solidFill>
                    <a:srgbClr val="0000CC"/>
                  </a:solidFill>
                  <a:latin typeface="Times New Roman" pitchFamily="18" charset="0"/>
                  <a:sym typeface="Symbol" pitchFamily="18" charset="2"/>
                </a:rPr>
                <a:t> nuclei with coordinates 		    </a:t>
              </a:r>
              <a:endParaRPr lang="en-US" altLang="en-US" sz="2100" b="1" dirty="0">
                <a:solidFill>
                  <a:srgbClr val="0000CC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36875" name="Object 11"/>
            <p:cNvGraphicFramePr>
              <a:graphicFrameLocks noChangeAspect="1"/>
            </p:cNvGraphicFramePr>
            <p:nvPr/>
          </p:nvGraphicFramePr>
          <p:xfrm>
            <a:off x="431" y="391"/>
            <a:ext cx="907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505" name="Equation" r:id="rId10" imgW="790657" imgH="228634" progId="Equation.3">
                    <p:embed/>
                  </p:oleObj>
                </mc:Choice>
                <mc:Fallback>
                  <p:oleObj name="Equation" r:id="rId10" imgW="790657" imgH="22863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" y="391"/>
                          <a:ext cx="907" cy="2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876" name="Object 12"/>
            <p:cNvGraphicFramePr>
              <a:graphicFrameLocks noChangeAspect="1"/>
            </p:cNvGraphicFramePr>
            <p:nvPr/>
          </p:nvGraphicFramePr>
          <p:xfrm>
            <a:off x="3651" y="391"/>
            <a:ext cx="1123" cy="2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6506" name="Equation" r:id="rId12" imgW="980965" imgH="228634" progId="Equation.3">
                    <p:embed/>
                  </p:oleObj>
                </mc:Choice>
                <mc:Fallback>
                  <p:oleObj name="Equation" r:id="rId12" imgW="980965" imgH="22863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51" y="391"/>
                          <a:ext cx="1123" cy="27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59207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ExTDPES_LiH_0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1802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ExTDPES_LiH_02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13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ExTDPES_LiH_03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905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ExTDPES_LiH_04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77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ExTDPES_LiH_05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82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ExTDPES_LiH_06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5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ExTDPES_LiH_07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526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ExTDPES_LiH_08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10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ExTDPES_LiH_09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936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ExTDPES_LiH_10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329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450850" y="328613"/>
            <a:ext cx="55102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u="sng" dirty="0">
                <a:solidFill>
                  <a:srgbClr val="000066"/>
                </a:solidFill>
                <a:cs typeface="Times" charset="0"/>
              </a:rPr>
              <a:t>Born-Oppenheimer approximation</a:t>
            </a:r>
          </a:p>
        </p:txBody>
      </p:sp>
      <p:grpSp>
        <p:nvGrpSpPr>
          <p:cNvPr id="4099" name="Group 3"/>
          <p:cNvGrpSpPr>
            <a:grpSpLocks/>
          </p:cNvGrpSpPr>
          <p:nvPr/>
        </p:nvGrpSpPr>
        <p:grpSpPr bwMode="auto">
          <a:xfrm>
            <a:off x="450850" y="2911475"/>
            <a:ext cx="5205413" cy="477838"/>
            <a:chOff x="385" y="1933"/>
            <a:chExt cx="3279" cy="301"/>
          </a:xfrm>
        </p:grpSpPr>
        <p:graphicFrame>
          <p:nvGraphicFramePr>
            <p:cNvPr id="4110" name="Object 4"/>
            <p:cNvGraphicFramePr>
              <a:graphicFrameLocks noChangeAspect="1"/>
            </p:cNvGraphicFramePr>
            <p:nvPr/>
          </p:nvGraphicFramePr>
          <p:xfrm>
            <a:off x="3379" y="1933"/>
            <a:ext cx="285" cy="3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26" name="Equation" r:id="rId4" imgW="190578" imgH="219186" progId="Equation.3">
                    <p:embed/>
                  </p:oleObj>
                </mc:Choice>
                <mc:Fallback>
                  <p:oleObj name="Equation" r:id="rId4" imgW="190578" imgH="219186" progId="Equation.3">
                    <p:embed/>
                    <p:pic>
                      <p:nvPicPr>
                        <p:cNvPr id="411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9" y="1933"/>
                          <a:ext cx="285" cy="30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11" name="Text Box 5"/>
            <p:cNvSpPr txBox="1">
              <a:spLocks noChangeArrowheads="1"/>
            </p:cNvSpPr>
            <p:nvPr/>
          </p:nvSpPr>
          <p:spPr bwMode="auto">
            <a:xfrm>
              <a:off x="385" y="1946"/>
              <a:ext cx="2942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>
                  <a:solidFill>
                    <a:srgbClr val="000066"/>
                  </a:solidFill>
                  <a:cs typeface="Times" charset="0"/>
                </a:rPr>
                <a:t>for each fixed nuclear configuration</a:t>
              </a:r>
              <a:endParaRPr lang="en-GB" altLang="en-US" sz="2400" b="1">
                <a:solidFill>
                  <a:srgbClr val="000066"/>
                </a:solidFill>
                <a:cs typeface="Times" charset="0"/>
              </a:endParaRPr>
            </a:p>
          </p:txBody>
        </p:sp>
      </p:grpSp>
      <p:grpSp>
        <p:nvGrpSpPr>
          <p:cNvPr id="4100" name="Group 6"/>
          <p:cNvGrpSpPr>
            <a:grpSpLocks/>
          </p:cNvGrpSpPr>
          <p:nvPr/>
        </p:nvGrpSpPr>
        <p:grpSpPr bwMode="auto">
          <a:xfrm>
            <a:off x="309564" y="1989140"/>
            <a:ext cx="8670925" cy="700088"/>
            <a:chOff x="195" y="1352"/>
            <a:chExt cx="5462" cy="441"/>
          </a:xfrm>
        </p:grpSpPr>
        <p:graphicFrame>
          <p:nvGraphicFramePr>
            <p:cNvPr id="410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44680098"/>
                </p:ext>
              </p:extLst>
            </p:nvPr>
          </p:nvGraphicFramePr>
          <p:xfrm>
            <a:off x="195" y="1352"/>
            <a:ext cx="5462" cy="4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27" name="Equation" r:id="rId6" imgW="3835080" imgH="304560" progId="Equation.DSMT4">
                    <p:embed/>
                  </p:oleObj>
                </mc:Choice>
                <mc:Fallback>
                  <p:oleObj name="Equation" r:id="rId6" imgW="3835080" imgH="304560" progId="Equation.DSMT4">
                    <p:embed/>
                    <p:pic>
                      <p:nvPicPr>
                        <p:cNvPr id="410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95" y="1352"/>
                          <a:ext cx="5462" cy="4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CC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0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38127615"/>
                </p:ext>
              </p:extLst>
            </p:nvPr>
          </p:nvGraphicFramePr>
          <p:xfrm>
            <a:off x="4258" y="1375"/>
            <a:ext cx="709" cy="3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228" name="Equation" r:id="rId8" imgW="533160" imgH="279360" progId="Equation.DSMT4">
                    <p:embed/>
                  </p:oleObj>
                </mc:Choice>
                <mc:Fallback>
                  <p:oleObj name="Equation" r:id="rId8" imgW="533160" imgH="279360" progId="Equation.DSMT4">
                    <p:embed/>
                    <p:pic>
                      <p:nvPicPr>
                        <p:cNvPr id="4109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8" y="1375"/>
                          <a:ext cx="709" cy="3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01" name="Text Box 9"/>
          <p:cNvSpPr txBox="1">
            <a:spLocks noChangeArrowheads="1"/>
          </p:cNvSpPr>
          <p:nvPr/>
        </p:nvSpPr>
        <p:spPr bwMode="auto">
          <a:xfrm>
            <a:off x="450850" y="1268413"/>
            <a:ext cx="642938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66"/>
                </a:solidFill>
                <a:cs typeface="Times" charset="0"/>
              </a:rPr>
              <a:t>solve</a:t>
            </a:r>
            <a:endParaRPr lang="en-GB" altLang="en-US" sz="2400" b="1">
              <a:solidFill>
                <a:srgbClr val="000066"/>
              </a:solidFill>
              <a:cs typeface="Times" charset="0"/>
            </a:endParaRPr>
          </a:p>
        </p:txBody>
      </p:sp>
      <p:graphicFrame>
        <p:nvGraphicFramePr>
          <p:cNvPr id="4102" name="Object 10"/>
          <p:cNvGraphicFramePr>
            <a:graphicFrameLocks noChangeAspect="1"/>
          </p:cNvGraphicFramePr>
          <p:nvPr/>
        </p:nvGraphicFramePr>
        <p:xfrm>
          <a:off x="1116013" y="4727575"/>
          <a:ext cx="4673600" cy="73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5229" name="Equation" r:id="rId10" imgW="1781070" imgH="266694" progId="Equation.3">
                  <p:embed/>
                </p:oleObj>
              </mc:Choice>
              <mc:Fallback>
                <p:oleObj name="Equation" r:id="rId10" imgW="1781070" imgH="266694" progId="Equation.3">
                  <p:embed/>
                  <p:pic>
                    <p:nvPicPr>
                      <p:cNvPr id="4102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6013" y="4727575"/>
                        <a:ext cx="4673600" cy="731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" name="Text Box 11"/>
          <p:cNvSpPr txBox="1">
            <a:spLocks noChangeArrowheads="1"/>
          </p:cNvSpPr>
          <p:nvPr/>
        </p:nvSpPr>
        <p:spPr bwMode="auto">
          <a:xfrm>
            <a:off x="450850" y="3933825"/>
            <a:ext cx="72592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>
                <a:solidFill>
                  <a:srgbClr val="000066"/>
                </a:solidFill>
              </a:rPr>
              <a:t>Make adiabatic ansatz for the </a:t>
            </a:r>
            <a:r>
              <a:rPr lang="en-GB" altLang="en-US" sz="2400" b="1" dirty="0" smtClean="0">
                <a:solidFill>
                  <a:srgbClr val="000066"/>
                </a:solidFill>
              </a:rPr>
              <a:t>complete </a:t>
            </a:r>
            <a:r>
              <a:rPr lang="en-GB" altLang="en-US" sz="2400" b="1" dirty="0">
                <a:solidFill>
                  <a:srgbClr val="000066"/>
                </a:solidFill>
              </a:rPr>
              <a:t>wave function:</a:t>
            </a:r>
          </a:p>
        </p:txBody>
      </p:sp>
      <p:sp>
        <p:nvSpPr>
          <p:cNvPr id="4104" name="Text Box 12"/>
          <p:cNvSpPr txBox="1">
            <a:spLocks noChangeArrowheads="1"/>
          </p:cNvSpPr>
          <p:nvPr/>
        </p:nvSpPr>
        <p:spPr bwMode="auto">
          <a:xfrm>
            <a:off x="360363" y="5915025"/>
            <a:ext cx="8569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>
                <a:solidFill>
                  <a:srgbClr val="000066"/>
                </a:solidFill>
              </a:rPr>
              <a:t>and find best </a:t>
            </a:r>
            <a:r>
              <a:rPr lang="el-GR" altLang="en-US" sz="2400" b="1">
                <a:solidFill>
                  <a:srgbClr val="000066"/>
                </a:solidFill>
                <a:cs typeface="Times" charset="0"/>
              </a:rPr>
              <a:t>χ</a:t>
            </a:r>
            <a:r>
              <a:rPr lang="en-US" altLang="en-US" sz="2400" b="1" baseline="30000">
                <a:solidFill>
                  <a:srgbClr val="000066"/>
                </a:solidFill>
                <a:cs typeface="Times" charset="0"/>
              </a:rPr>
              <a:t>BO</a:t>
            </a:r>
            <a:r>
              <a:rPr lang="en-GB" altLang="en-US" sz="2400" b="1">
                <a:solidFill>
                  <a:srgbClr val="000066"/>
                </a:solidFill>
              </a:rPr>
              <a:t> </a:t>
            </a:r>
            <a:r>
              <a:rPr lang="en-US" altLang="en-US" sz="2400" b="1">
                <a:solidFill>
                  <a:srgbClr val="000066"/>
                </a:solidFill>
                <a:cs typeface="Times" charset="0"/>
              </a:rPr>
              <a:t>  by minimizing    &lt;</a:t>
            </a:r>
            <a:r>
              <a:rPr lang="el-GR" altLang="en-US" sz="2400" b="1">
                <a:solidFill>
                  <a:srgbClr val="000066"/>
                </a:solidFill>
                <a:cs typeface="Times" charset="0"/>
              </a:rPr>
              <a:t>Ψ</a:t>
            </a:r>
            <a:r>
              <a:rPr lang="en-US" altLang="en-US" sz="2400" b="1" baseline="30000">
                <a:solidFill>
                  <a:srgbClr val="000066"/>
                </a:solidFill>
                <a:cs typeface="Times" charset="0"/>
              </a:rPr>
              <a:t>BO</a:t>
            </a:r>
            <a:r>
              <a:rPr lang="en-US" altLang="en-US" sz="2400" b="1">
                <a:solidFill>
                  <a:srgbClr val="000066"/>
                </a:solidFill>
                <a:cs typeface="Times" charset="0"/>
              </a:rPr>
              <a:t> | H | </a:t>
            </a:r>
            <a:r>
              <a:rPr lang="el-GR" altLang="en-US" sz="2400" b="1">
                <a:solidFill>
                  <a:srgbClr val="000066"/>
                </a:solidFill>
                <a:cs typeface="Times" charset="0"/>
              </a:rPr>
              <a:t>Ψ</a:t>
            </a:r>
            <a:r>
              <a:rPr lang="en-US" altLang="en-US" sz="2400" b="1" baseline="30000">
                <a:solidFill>
                  <a:srgbClr val="000066"/>
                </a:solidFill>
                <a:cs typeface="Times" charset="0"/>
              </a:rPr>
              <a:t>BO</a:t>
            </a:r>
            <a:r>
              <a:rPr lang="en-US" altLang="en-US" sz="2400" b="1">
                <a:solidFill>
                  <a:srgbClr val="000066"/>
                </a:solidFill>
                <a:cs typeface="Times" charset="0"/>
              </a:rPr>
              <a:t> &gt;  w.r.t.  </a:t>
            </a:r>
            <a:r>
              <a:rPr lang="el-GR" altLang="en-US" sz="2400" b="1">
                <a:solidFill>
                  <a:srgbClr val="000066"/>
                </a:solidFill>
                <a:cs typeface="Times" charset="0"/>
              </a:rPr>
              <a:t>χ</a:t>
            </a:r>
            <a:r>
              <a:rPr lang="en-US" altLang="en-US" sz="2400" b="1" baseline="30000">
                <a:solidFill>
                  <a:srgbClr val="000066"/>
                </a:solidFill>
                <a:cs typeface="Times" charset="0"/>
              </a:rPr>
              <a:t>BO </a:t>
            </a:r>
            <a:r>
              <a:rPr lang="en-US" altLang="en-US" sz="2400" b="1">
                <a:solidFill>
                  <a:srgbClr val="000066"/>
                </a:solidFill>
                <a:cs typeface="Times" charset="0"/>
              </a:rPr>
              <a:t>:</a:t>
            </a:r>
            <a:endParaRPr lang="el-GR" altLang="en-US" sz="2400" b="1">
              <a:solidFill>
                <a:srgbClr val="000066"/>
              </a:solidFill>
              <a:cs typeface="Times" charset="0"/>
            </a:endParaRPr>
          </a:p>
        </p:txBody>
      </p:sp>
      <p:grpSp>
        <p:nvGrpSpPr>
          <p:cNvPr id="4105" name="Group 13"/>
          <p:cNvGrpSpPr>
            <a:grpSpLocks/>
          </p:cNvGrpSpPr>
          <p:nvPr/>
        </p:nvGrpSpPr>
        <p:grpSpPr bwMode="auto">
          <a:xfrm>
            <a:off x="1319213" y="5303838"/>
            <a:ext cx="5395912" cy="600075"/>
            <a:chOff x="786" y="3430"/>
            <a:chExt cx="2820" cy="378"/>
          </a:xfrm>
        </p:grpSpPr>
        <p:sp>
          <p:nvSpPr>
            <p:cNvPr id="4106" name="Freeform 14"/>
            <p:cNvSpPr>
              <a:spLocks/>
            </p:cNvSpPr>
            <p:nvPr/>
          </p:nvSpPr>
          <p:spPr bwMode="auto">
            <a:xfrm>
              <a:off x="786" y="3430"/>
              <a:ext cx="2820" cy="363"/>
            </a:xfrm>
            <a:custGeom>
              <a:avLst/>
              <a:gdLst>
                <a:gd name="T0" fmla="*/ 7 w 2910"/>
                <a:gd name="T1" fmla="*/ 0 h 318"/>
                <a:gd name="T2" fmla="*/ 65 w 2910"/>
                <a:gd name="T3" fmla="*/ 301559 h 318"/>
                <a:gd name="T4" fmla="*/ 385 w 2910"/>
                <a:gd name="T5" fmla="*/ 301559 h 318"/>
                <a:gd name="T6" fmla="*/ 500 w 2910"/>
                <a:gd name="T7" fmla="*/ 525484 h 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910"/>
                <a:gd name="T13" fmla="*/ 0 h 318"/>
                <a:gd name="T14" fmla="*/ 2910 w 2910"/>
                <a:gd name="T15" fmla="*/ 318 h 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910" h="318">
                  <a:moveTo>
                    <a:pt x="7" y="0"/>
                  </a:moveTo>
                  <a:cubicBezTo>
                    <a:pt x="3" y="76"/>
                    <a:pt x="0" y="152"/>
                    <a:pt x="370" y="182"/>
                  </a:cubicBezTo>
                  <a:cubicBezTo>
                    <a:pt x="740" y="212"/>
                    <a:pt x="1807" y="159"/>
                    <a:pt x="2230" y="182"/>
                  </a:cubicBezTo>
                  <a:cubicBezTo>
                    <a:pt x="2653" y="205"/>
                    <a:pt x="2781" y="261"/>
                    <a:pt x="2910" y="318"/>
                  </a:cubicBezTo>
                </a:path>
              </a:pathLst>
            </a:custGeom>
            <a:noFill/>
            <a:ln w="28575">
              <a:solidFill>
                <a:srgbClr val="000066"/>
              </a:solidFill>
              <a:round/>
              <a:headEnd/>
              <a:tailEnd type="arrow" w="med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07" name="Freeform 15"/>
            <p:cNvSpPr>
              <a:spLocks/>
            </p:cNvSpPr>
            <p:nvPr/>
          </p:nvSpPr>
          <p:spPr bwMode="auto">
            <a:xfrm>
              <a:off x="2781" y="3627"/>
              <a:ext cx="349" cy="181"/>
            </a:xfrm>
            <a:custGeom>
              <a:avLst/>
              <a:gdLst>
                <a:gd name="T0" fmla="*/ 0 w 485"/>
                <a:gd name="T1" fmla="*/ 0 h 181"/>
                <a:gd name="T2" fmla="*/ 1 w 485"/>
                <a:gd name="T3" fmla="*/ 90 h 181"/>
                <a:gd name="T4" fmla="*/ 1 w 485"/>
                <a:gd name="T5" fmla="*/ 181 h 181"/>
                <a:gd name="T6" fmla="*/ 0 60000 65536"/>
                <a:gd name="T7" fmla="*/ 0 60000 65536"/>
                <a:gd name="T8" fmla="*/ 0 60000 65536"/>
                <a:gd name="T9" fmla="*/ 0 w 485"/>
                <a:gd name="T10" fmla="*/ 0 h 181"/>
                <a:gd name="T11" fmla="*/ 485 w 485"/>
                <a:gd name="T12" fmla="*/ 181 h 18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85" h="181">
                  <a:moveTo>
                    <a:pt x="0" y="0"/>
                  </a:moveTo>
                  <a:cubicBezTo>
                    <a:pt x="166" y="30"/>
                    <a:pt x="333" y="60"/>
                    <a:pt x="409" y="90"/>
                  </a:cubicBezTo>
                  <a:cubicBezTo>
                    <a:pt x="485" y="120"/>
                    <a:pt x="469" y="150"/>
                    <a:pt x="454" y="181"/>
                  </a:cubicBezTo>
                </a:path>
              </a:pathLst>
            </a:custGeom>
            <a:noFill/>
            <a:ln w="28575">
              <a:solidFill>
                <a:srgbClr val="000066"/>
              </a:solidFill>
              <a:round/>
              <a:headEnd/>
              <a:tailEnd type="arrow" w="lg" len="sm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1"/>
          <p:cNvSpPr>
            <a:spLocks/>
          </p:cNvSpPr>
          <p:nvPr/>
        </p:nvSpPr>
        <p:spPr bwMode="auto">
          <a:xfrm rot="203160">
            <a:off x="6470882" y="726365"/>
            <a:ext cx="2438122" cy="975301"/>
          </a:xfrm>
          <a:custGeom>
            <a:avLst/>
            <a:gdLst>
              <a:gd name="T0" fmla="*/ 0 w 3719"/>
              <a:gd name="T1" fmla="*/ 0 h 2064"/>
              <a:gd name="T2" fmla="*/ 2147483647 w 3719"/>
              <a:gd name="T3" fmla="*/ 2147483647 h 2064"/>
              <a:gd name="T4" fmla="*/ 2147483647 w 3719"/>
              <a:gd name="T5" fmla="*/ 2147483647 h 2064"/>
              <a:gd name="T6" fmla="*/ 2147483647 w 3719"/>
              <a:gd name="T7" fmla="*/ 2147483647 h 2064"/>
              <a:gd name="T8" fmla="*/ 2147483647 w 3719"/>
              <a:gd name="T9" fmla="*/ 2147483647 h 206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3719"/>
              <a:gd name="T16" fmla="*/ 0 h 2064"/>
              <a:gd name="T17" fmla="*/ 3719 w 3719"/>
              <a:gd name="T18" fmla="*/ 2064 h 206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3719" h="2064">
                <a:moveTo>
                  <a:pt x="0" y="0"/>
                </a:moveTo>
                <a:cubicBezTo>
                  <a:pt x="162" y="919"/>
                  <a:pt x="325" y="1838"/>
                  <a:pt x="544" y="1951"/>
                </a:cubicBezTo>
                <a:cubicBezTo>
                  <a:pt x="763" y="2064"/>
                  <a:pt x="998" y="756"/>
                  <a:pt x="1315" y="680"/>
                </a:cubicBezTo>
                <a:cubicBezTo>
                  <a:pt x="1632" y="604"/>
                  <a:pt x="2048" y="1459"/>
                  <a:pt x="2449" y="1497"/>
                </a:cubicBezTo>
                <a:cubicBezTo>
                  <a:pt x="2850" y="1535"/>
                  <a:pt x="3507" y="1005"/>
                  <a:pt x="3719" y="907"/>
                </a:cubicBezTo>
              </a:path>
            </a:pathLst>
          </a:custGeom>
          <a:noFill/>
          <a:ln w="38100" cmpd="sng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Freeform 15"/>
          <p:cNvSpPr>
            <a:spLocks/>
          </p:cNvSpPr>
          <p:nvPr/>
        </p:nvSpPr>
        <p:spPr bwMode="auto">
          <a:xfrm>
            <a:off x="6573818" y="223167"/>
            <a:ext cx="2361859" cy="653557"/>
          </a:xfrm>
          <a:custGeom>
            <a:avLst/>
            <a:gdLst>
              <a:gd name="T0" fmla="*/ 0 w 1496"/>
              <a:gd name="T1" fmla="*/ 0 h 1512"/>
              <a:gd name="T2" fmla="*/ 2147483647 w 1496"/>
              <a:gd name="T3" fmla="*/ 2147483647 h 1512"/>
              <a:gd name="T4" fmla="*/ 2147483647 w 1496"/>
              <a:gd name="T5" fmla="*/ 2147483647 h 1512"/>
              <a:gd name="T6" fmla="*/ 2147483647 w 1496"/>
              <a:gd name="T7" fmla="*/ 2147483647 h 1512"/>
              <a:gd name="T8" fmla="*/ 0 60000 65536"/>
              <a:gd name="T9" fmla="*/ 0 60000 65536"/>
              <a:gd name="T10" fmla="*/ 0 60000 65536"/>
              <a:gd name="T11" fmla="*/ 0 60000 65536"/>
              <a:gd name="T12" fmla="*/ 0 w 1496"/>
              <a:gd name="T13" fmla="*/ 0 h 1512"/>
              <a:gd name="T14" fmla="*/ 1496 w 1496"/>
              <a:gd name="T15" fmla="*/ 1512 h 151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496" h="1512">
                <a:moveTo>
                  <a:pt x="0" y="0"/>
                </a:moveTo>
                <a:cubicBezTo>
                  <a:pt x="105" y="650"/>
                  <a:pt x="211" y="1300"/>
                  <a:pt x="362" y="1406"/>
                </a:cubicBezTo>
                <a:cubicBezTo>
                  <a:pt x="513" y="1512"/>
                  <a:pt x="718" y="847"/>
                  <a:pt x="907" y="635"/>
                </a:cubicBezTo>
                <a:cubicBezTo>
                  <a:pt x="1096" y="423"/>
                  <a:pt x="1296" y="279"/>
                  <a:pt x="1496" y="136"/>
                </a:cubicBezTo>
              </a:path>
            </a:pathLst>
          </a:custGeom>
          <a:noFill/>
          <a:ln w="38100" cmpd="sng">
            <a:solidFill>
              <a:srgbClr val="4C46C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489019" y="185687"/>
            <a:ext cx="2491470" cy="148515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783550" y="1047193"/>
            <a:ext cx="587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J=0</a:t>
            </a:r>
            <a:endParaRPr lang="en-US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68423" y="368344"/>
            <a:ext cx="5870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J=1</a:t>
            </a:r>
            <a:endParaRPr lang="en-US" sz="2000" b="1" dirty="0">
              <a:solidFill>
                <a:srgbClr val="3015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88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ExTDPES_LiH_1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049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ExTDPES_LiH_12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333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ExTDPES_LiH_13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8246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ExTDPES_LiH_14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8228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ExTDPES_LiH_15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82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ExTDPES_LiH_16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278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ExTDPES_LiH_17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273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ExTDPES_LiH_18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26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ExTDPES_LiH_19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973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ExTDPES_LiH_20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015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0850" y="115888"/>
            <a:ext cx="28019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800" b="1" u="sng">
                <a:solidFill>
                  <a:srgbClr val="000066"/>
                </a:solidFill>
                <a:cs typeface="Times" charset="0"/>
              </a:rPr>
              <a:t>Nuclear equation</a:t>
            </a:r>
          </a:p>
        </p:txBody>
      </p:sp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466725" y="2214563"/>
          <a:ext cx="5905500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46" name="Equation" r:id="rId4" imgW="2962331" imgH="419207" progId="Equation.3">
                  <p:embed/>
                </p:oleObj>
              </mc:Choice>
              <mc:Fallback>
                <p:oleObj name="Equation" r:id="rId4" imgW="2962331" imgH="419207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6725" y="2214563"/>
                        <a:ext cx="5905500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2711960"/>
              </p:ext>
            </p:extLst>
          </p:nvPr>
        </p:nvGraphicFramePr>
        <p:xfrm>
          <a:off x="1619672" y="730845"/>
          <a:ext cx="6167438" cy="96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47" name="Equation" r:id="rId6" imgW="3098520" imgH="482400" progId="Equation.DSMT4">
                  <p:embed/>
                </p:oleObj>
              </mc:Choice>
              <mc:Fallback>
                <p:oleObj name="Equation" r:id="rId6" imgW="309852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672" y="730845"/>
                        <a:ext cx="6167438" cy="96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CC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8" name="Object 6"/>
          <p:cNvGraphicFramePr>
            <a:graphicFrameLocks noChangeAspect="1"/>
          </p:cNvGraphicFramePr>
          <p:nvPr/>
        </p:nvGraphicFramePr>
        <p:xfrm>
          <a:off x="4747914" y="989013"/>
          <a:ext cx="97631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48" name="Equation" r:id="rId8" imgW="523955" imgH="228634" progId="Equation.3">
                  <p:embed/>
                </p:oleObj>
              </mc:Choice>
              <mc:Fallback>
                <p:oleObj name="Equation" r:id="rId8" imgW="523955" imgH="22863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7914" y="989013"/>
                        <a:ext cx="976313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39" name="Object 7"/>
          <p:cNvGraphicFramePr>
            <a:graphicFrameLocks noChangeAspect="1"/>
          </p:cNvGraphicFramePr>
          <p:nvPr/>
        </p:nvGraphicFramePr>
        <p:xfrm>
          <a:off x="6764039" y="989013"/>
          <a:ext cx="976313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749" name="Equation" r:id="rId10" imgW="523955" imgH="228634" progId="Equation.3">
                  <p:embed/>
                </p:oleObj>
              </mc:Choice>
              <mc:Fallback>
                <p:oleObj name="Equation" r:id="rId10" imgW="523955" imgH="228634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4039" y="989013"/>
                        <a:ext cx="976313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Freeform 8"/>
          <p:cNvSpPr>
            <a:spLocks/>
          </p:cNvSpPr>
          <p:nvPr/>
        </p:nvSpPr>
        <p:spPr bwMode="auto">
          <a:xfrm>
            <a:off x="4859338" y="1487488"/>
            <a:ext cx="1955800" cy="2089150"/>
          </a:xfrm>
          <a:custGeom>
            <a:avLst/>
            <a:gdLst>
              <a:gd name="T0" fmla="*/ 2147483647 w 1232"/>
              <a:gd name="T1" fmla="*/ 0 h 1452"/>
              <a:gd name="T2" fmla="*/ 2147483647 w 1232"/>
              <a:gd name="T3" fmla="*/ 2147483647 h 1452"/>
              <a:gd name="T4" fmla="*/ 2147483647 w 1232"/>
              <a:gd name="T5" fmla="*/ 2147483647 h 1452"/>
              <a:gd name="T6" fmla="*/ 2147483647 w 1232"/>
              <a:gd name="T7" fmla="*/ 2147483647 h 1452"/>
              <a:gd name="T8" fmla="*/ 2147483647 w 1232"/>
              <a:gd name="T9" fmla="*/ 2147483647 h 1452"/>
              <a:gd name="T10" fmla="*/ 0 w 1232"/>
              <a:gd name="T11" fmla="*/ 2147483647 h 145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32"/>
              <a:gd name="T19" fmla="*/ 0 h 1452"/>
              <a:gd name="T20" fmla="*/ 1232 w 1232"/>
              <a:gd name="T21" fmla="*/ 1452 h 145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32" h="1452">
                <a:moveTo>
                  <a:pt x="136" y="0"/>
                </a:moveTo>
                <a:cubicBezTo>
                  <a:pt x="117" y="61"/>
                  <a:pt x="98" y="122"/>
                  <a:pt x="136" y="182"/>
                </a:cubicBezTo>
                <a:cubicBezTo>
                  <a:pt x="174" y="242"/>
                  <a:pt x="196" y="303"/>
                  <a:pt x="362" y="363"/>
                </a:cubicBezTo>
                <a:cubicBezTo>
                  <a:pt x="528" y="423"/>
                  <a:pt x="1036" y="417"/>
                  <a:pt x="1134" y="545"/>
                </a:cubicBezTo>
                <a:cubicBezTo>
                  <a:pt x="1232" y="673"/>
                  <a:pt x="1141" y="983"/>
                  <a:pt x="952" y="1134"/>
                </a:cubicBezTo>
                <a:cubicBezTo>
                  <a:pt x="763" y="1285"/>
                  <a:pt x="381" y="1368"/>
                  <a:pt x="0" y="1452"/>
                </a:cubicBezTo>
              </a:path>
            </a:pathLst>
          </a:custGeom>
          <a:noFill/>
          <a:ln w="28575">
            <a:solidFill>
              <a:srgbClr val="008000"/>
            </a:solidFill>
            <a:round/>
            <a:headEnd/>
            <a:tailEnd type="arrow" w="med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5126" name="Group 9"/>
          <p:cNvGrpSpPr>
            <a:grpSpLocks/>
          </p:cNvGrpSpPr>
          <p:nvPr/>
        </p:nvGrpSpPr>
        <p:grpSpPr bwMode="auto">
          <a:xfrm>
            <a:off x="3132138" y="3432175"/>
            <a:ext cx="4484687" cy="985838"/>
            <a:chOff x="2096" y="2446"/>
            <a:chExt cx="2825" cy="621"/>
          </a:xfrm>
        </p:grpSpPr>
        <p:sp>
          <p:nvSpPr>
            <p:cNvPr id="5134" name="Text Box 10"/>
            <p:cNvSpPr txBox="1">
              <a:spLocks noChangeArrowheads="1"/>
            </p:cNvSpPr>
            <p:nvPr/>
          </p:nvSpPr>
          <p:spPr bwMode="auto">
            <a:xfrm>
              <a:off x="2096" y="2446"/>
              <a:ext cx="106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>
                  <a:solidFill>
                    <a:srgbClr val="008000"/>
                  </a:solidFill>
                </a:rPr>
                <a:t>Berry connection</a:t>
              </a:r>
            </a:p>
          </p:txBody>
        </p:sp>
        <p:graphicFrame>
          <p:nvGraphicFramePr>
            <p:cNvPr id="5135" name="Object 11"/>
            <p:cNvGraphicFramePr>
              <a:graphicFrameLocks noChangeAspect="1"/>
            </p:cNvGraphicFramePr>
            <p:nvPr/>
          </p:nvGraphicFramePr>
          <p:xfrm>
            <a:off x="2177" y="2687"/>
            <a:ext cx="2676" cy="3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750" name="Equation" r:id="rId12" imgW="2352805" imgH="295307" progId="Equation.3">
                    <p:embed/>
                  </p:oleObj>
                </mc:Choice>
                <mc:Fallback>
                  <p:oleObj name="Equation" r:id="rId12" imgW="2352805" imgH="29530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77" y="2687"/>
                          <a:ext cx="2676" cy="35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6" name="Rectangle 12"/>
            <p:cNvSpPr>
              <a:spLocks noChangeArrowheads="1"/>
            </p:cNvSpPr>
            <p:nvPr/>
          </p:nvSpPr>
          <p:spPr bwMode="auto">
            <a:xfrm>
              <a:off x="2109" y="2659"/>
              <a:ext cx="2812" cy="408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</p:grpSp>
      <p:grpSp>
        <p:nvGrpSpPr>
          <p:cNvPr id="5127" name="Group 13"/>
          <p:cNvGrpSpPr>
            <a:grpSpLocks/>
          </p:cNvGrpSpPr>
          <p:nvPr/>
        </p:nvGrpSpPr>
        <p:grpSpPr bwMode="auto">
          <a:xfrm>
            <a:off x="3441700" y="4605338"/>
            <a:ext cx="4932363" cy="555625"/>
            <a:chOff x="2200" y="3158"/>
            <a:chExt cx="3107" cy="350"/>
          </a:xfrm>
        </p:grpSpPr>
        <p:graphicFrame>
          <p:nvGraphicFramePr>
            <p:cNvPr id="5132" name="Object 14"/>
            <p:cNvGraphicFramePr>
              <a:graphicFrameLocks noChangeAspect="1"/>
            </p:cNvGraphicFramePr>
            <p:nvPr/>
          </p:nvGraphicFramePr>
          <p:xfrm>
            <a:off x="2200" y="3158"/>
            <a:ext cx="1784" cy="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751" name="Equation" r:id="rId14" imgW="1562148" imgH="295307" progId="Equation.3">
                    <p:embed/>
                  </p:oleObj>
                </mc:Choice>
                <mc:Fallback>
                  <p:oleObj name="Equation" r:id="rId14" imgW="1562148" imgH="295307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00" y="3158"/>
                          <a:ext cx="1784" cy="3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3" name="Text Box 15"/>
            <p:cNvSpPr txBox="1">
              <a:spLocks noChangeArrowheads="1"/>
            </p:cNvSpPr>
            <p:nvPr/>
          </p:nvSpPr>
          <p:spPr bwMode="auto">
            <a:xfrm>
              <a:off x="4059" y="3236"/>
              <a:ext cx="1248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GB" altLang="en-US" sz="1800" b="1">
                  <a:solidFill>
                    <a:srgbClr val="008000"/>
                  </a:solidFill>
                </a:rPr>
                <a:t>is a geometric phase</a:t>
              </a:r>
            </a:p>
          </p:txBody>
        </p:sp>
      </p:grpSp>
      <p:grpSp>
        <p:nvGrpSpPr>
          <p:cNvPr id="5128" name="Group 16"/>
          <p:cNvGrpSpPr>
            <a:grpSpLocks/>
          </p:cNvGrpSpPr>
          <p:nvPr/>
        </p:nvGrpSpPr>
        <p:grpSpPr bwMode="auto">
          <a:xfrm>
            <a:off x="303213" y="5517232"/>
            <a:ext cx="8589962" cy="665163"/>
            <a:chOff x="191" y="3564"/>
            <a:chExt cx="5411" cy="419"/>
          </a:xfrm>
        </p:grpSpPr>
        <p:sp>
          <p:nvSpPr>
            <p:cNvPr id="5129" name="Text Box 17"/>
            <p:cNvSpPr txBox="1">
              <a:spLocks noChangeArrowheads="1"/>
            </p:cNvSpPr>
            <p:nvPr/>
          </p:nvSpPr>
          <p:spPr bwMode="auto">
            <a:xfrm>
              <a:off x="191" y="3599"/>
              <a:ext cx="5411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1800" b="1" dirty="0">
                  <a:solidFill>
                    <a:srgbClr val="000066"/>
                  </a:solidFill>
                </a:rPr>
                <a:t>In this context, potential energy surfaces                    and the </a:t>
              </a:r>
              <a:r>
                <a:rPr lang="en-GB" altLang="en-US" sz="1800" b="1" dirty="0" smtClean="0">
                  <a:solidFill>
                    <a:srgbClr val="000066"/>
                  </a:solidFill>
                </a:rPr>
                <a:t>vector potential                   follow from an APPROXIMATION (the </a:t>
              </a:r>
              <a:r>
                <a:rPr lang="en-GB" altLang="en-US" sz="1800" b="1" dirty="0">
                  <a:solidFill>
                    <a:srgbClr val="000066"/>
                  </a:solidFill>
                </a:rPr>
                <a:t>BO </a:t>
              </a:r>
              <a:r>
                <a:rPr lang="en-GB" altLang="en-US" sz="1800" b="1" dirty="0" smtClean="0">
                  <a:solidFill>
                    <a:srgbClr val="000066"/>
                  </a:solidFill>
                </a:rPr>
                <a:t>approximation). </a:t>
              </a:r>
              <a:endParaRPr lang="en-GB" altLang="en-US" sz="1800" b="1" dirty="0">
                <a:solidFill>
                  <a:srgbClr val="000066"/>
                </a:solidFill>
              </a:endParaRPr>
            </a:p>
          </p:txBody>
        </p:sp>
        <p:graphicFrame>
          <p:nvGraphicFramePr>
            <p:cNvPr id="5130" name="Object 18"/>
            <p:cNvGraphicFramePr>
              <a:graphicFrameLocks noChangeAspect="1"/>
            </p:cNvGraphicFramePr>
            <p:nvPr/>
          </p:nvGraphicFramePr>
          <p:xfrm>
            <a:off x="4911" y="3564"/>
            <a:ext cx="544" cy="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752" name="Equation" r:id="rId16" imgW="523955" imgH="257247" progId="Equation.DSMT4">
                    <p:embed/>
                  </p:oleObj>
                </mc:Choice>
                <mc:Fallback>
                  <p:oleObj name="Equation" r:id="rId16" imgW="523955" imgH="257247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11" y="3564"/>
                          <a:ext cx="544" cy="27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31" name="Object 19"/>
            <p:cNvGraphicFramePr>
              <a:graphicFrameLocks noChangeAspect="1"/>
            </p:cNvGraphicFramePr>
            <p:nvPr/>
          </p:nvGraphicFramePr>
          <p:xfrm>
            <a:off x="2789" y="3572"/>
            <a:ext cx="544" cy="2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5753" name="Equation" r:id="rId18" imgW="523955" imgH="228634" progId="Equation.3">
                    <p:embed/>
                  </p:oleObj>
                </mc:Choice>
                <mc:Fallback>
                  <p:oleObj name="Equation" r:id="rId18" imgW="523955" imgH="228634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89" y="3572"/>
                          <a:ext cx="544" cy="2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67075"/>
            <a:ext cx="2590800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78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ExTDPES_LiH_21"/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08025"/>
            <a:ext cx="7772400" cy="544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77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/>
          <p:cNvSpPr txBox="1">
            <a:spLocks noChangeArrowheads="1"/>
          </p:cNvSpPr>
          <p:nvPr/>
        </p:nvSpPr>
        <p:spPr bwMode="auto">
          <a:xfrm>
            <a:off x="179512" y="404664"/>
            <a:ext cx="8961299" cy="138499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 dirty="0"/>
              <a:t>New MD </a:t>
            </a:r>
            <a:r>
              <a:rPr lang="en-US" altLang="en-US" sz="2800" b="1" u="sng" dirty="0" smtClean="0"/>
              <a:t>schemes:</a:t>
            </a:r>
            <a:endParaRPr lang="en-US" altLang="en-US" sz="2800" b="1" u="sng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/>
              <a:t>Treat the nuclear motion with classical trajectories, </a:t>
            </a:r>
            <a:r>
              <a:rPr lang="en-US" altLang="en-US" sz="2800" dirty="0"/>
              <a:t>but retain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the quantum treatment of the electronic degrees of freedom.</a:t>
            </a:r>
            <a:endParaRPr lang="de-DE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21002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/>
          <p:cNvSpPr txBox="1">
            <a:spLocks noChangeArrowheads="1"/>
          </p:cNvSpPr>
          <p:nvPr/>
        </p:nvSpPr>
        <p:spPr bwMode="auto">
          <a:xfrm>
            <a:off x="179512" y="404664"/>
            <a:ext cx="8961299" cy="138499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 dirty="0"/>
              <a:t>New MD </a:t>
            </a:r>
            <a:r>
              <a:rPr lang="en-US" altLang="en-US" sz="2800" b="1" u="sng" dirty="0" smtClean="0"/>
              <a:t>schemes:</a:t>
            </a:r>
            <a:endParaRPr lang="en-US" altLang="en-US" sz="2800" b="1" u="sng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/>
              <a:t>Treat the nuclear motion with classical trajectories, </a:t>
            </a:r>
            <a:r>
              <a:rPr lang="en-US" altLang="en-US" sz="2800" dirty="0"/>
              <a:t>but retain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the quantum treatment of the electronic degrees of freedom.</a:t>
            </a:r>
            <a:endParaRPr lang="de-DE" altLang="en-US" sz="2800" dirty="0"/>
          </a:p>
        </p:txBody>
      </p:sp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249789" y="2313295"/>
            <a:ext cx="8354659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en-US" sz="2100" b="1" dirty="0" smtClean="0">
                <a:solidFill>
                  <a:srgbClr val="006600"/>
                </a:solidFill>
              </a:rPr>
              <a:t>S.K. Min, F.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Agostini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E.K.U.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Gross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Phys.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Rev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.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Lett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. </a:t>
            </a:r>
            <a:r>
              <a:rPr lang="de-DE" altLang="en-US" sz="2100" b="1" u="sng" dirty="0" smtClean="0">
                <a:solidFill>
                  <a:srgbClr val="006600"/>
                </a:solidFill>
              </a:rPr>
              <a:t>115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073001 (2015)</a:t>
            </a:r>
          </a:p>
          <a:p>
            <a:pPr>
              <a:spcBef>
                <a:spcPct val="0"/>
              </a:spcBef>
              <a:buNone/>
            </a:pPr>
            <a:endParaRPr lang="de-DE" altLang="en-US" sz="2100" b="1" dirty="0" smtClean="0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de-DE" altLang="en-US" sz="2100" b="1" dirty="0" smtClean="0">
                <a:solidFill>
                  <a:srgbClr val="006600"/>
                </a:solidFill>
              </a:rPr>
              <a:t>F.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Agostini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S.K. Min, A. Abedi, E.K.U. Gross, JCTC </a:t>
            </a:r>
            <a:r>
              <a:rPr lang="de-DE" altLang="en-US" sz="2100" b="1" u="sng" dirty="0" smtClean="0">
                <a:solidFill>
                  <a:srgbClr val="006600"/>
                </a:solidFill>
              </a:rPr>
              <a:t>12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2127 (2016)</a:t>
            </a:r>
          </a:p>
          <a:p>
            <a:pPr>
              <a:spcBef>
                <a:spcPct val="0"/>
              </a:spcBef>
              <a:buNone/>
            </a:pPr>
            <a:endParaRPr lang="de-DE" altLang="en-US" sz="2100" b="1" dirty="0" smtClean="0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de-DE" altLang="en-US" sz="2100" b="1" dirty="0">
                <a:solidFill>
                  <a:srgbClr val="006600"/>
                </a:solidFill>
              </a:rPr>
              <a:t>F. Agostini, S.K. 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Min, I. Tavernelli, E.K.U. Gross, JPCL </a:t>
            </a:r>
            <a:r>
              <a:rPr lang="de-DE" altLang="en-US" sz="2100" b="1" u="sng" dirty="0" smtClean="0">
                <a:solidFill>
                  <a:srgbClr val="006600"/>
                </a:solidFill>
              </a:rPr>
              <a:t>8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3048 (2017) </a:t>
            </a:r>
          </a:p>
        </p:txBody>
      </p:sp>
    </p:spTree>
    <p:extLst>
      <p:ext uri="{BB962C8B-B14F-4D97-AF65-F5344CB8AC3E}">
        <p14:creationId xmlns:p14="http://schemas.microsoft.com/office/powerpoint/2010/main" val="417315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1"/>
          <p:cNvSpPr txBox="1">
            <a:spLocks noChangeArrowheads="1"/>
          </p:cNvSpPr>
          <p:nvPr/>
        </p:nvSpPr>
        <p:spPr bwMode="auto">
          <a:xfrm>
            <a:off x="179512" y="404664"/>
            <a:ext cx="8961299" cy="138499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 dirty="0"/>
              <a:t>New MD </a:t>
            </a:r>
            <a:r>
              <a:rPr lang="en-US" altLang="en-US" sz="2800" b="1" u="sng" dirty="0" smtClean="0"/>
              <a:t>schemes:</a:t>
            </a:r>
            <a:endParaRPr lang="en-US" altLang="en-US" sz="2800" b="1" u="sng" dirty="0"/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 smtClean="0"/>
              <a:t>Treat the nuclear motion with classical trajectories, </a:t>
            </a:r>
            <a:r>
              <a:rPr lang="en-US" altLang="en-US" sz="2800" dirty="0"/>
              <a:t>but retain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the quantum treatment of the electronic degrees of freedom.</a:t>
            </a:r>
            <a:endParaRPr lang="de-DE" altLang="en-US" sz="2800" dirty="0"/>
          </a:p>
        </p:txBody>
      </p:sp>
      <p:sp>
        <p:nvSpPr>
          <p:cNvPr id="3" name="TextBox 14"/>
          <p:cNvSpPr txBox="1">
            <a:spLocks noChangeArrowheads="1"/>
          </p:cNvSpPr>
          <p:nvPr/>
        </p:nvSpPr>
        <p:spPr bwMode="auto">
          <a:xfrm>
            <a:off x="249789" y="2313295"/>
            <a:ext cx="8354659" cy="17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en-US" sz="2100" b="1" dirty="0" smtClean="0">
                <a:solidFill>
                  <a:srgbClr val="006600"/>
                </a:solidFill>
              </a:rPr>
              <a:t>S.K. Min, F.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Agostini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E.K.U.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Gross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Phys.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Rev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.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Lett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. </a:t>
            </a:r>
            <a:r>
              <a:rPr lang="de-DE" altLang="en-US" sz="2100" b="1" u="sng" dirty="0" smtClean="0">
                <a:solidFill>
                  <a:srgbClr val="006600"/>
                </a:solidFill>
              </a:rPr>
              <a:t>115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073001 (2015)</a:t>
            </a:r>
          </a:p>
          <a:p>
            <a:pPr>
              <a:spcBef>
                <a:spcPct val="0"/>
              </a:spcBef>
              <a:buNone/>
            </a:pPr>
            <a:endParaRPr lang="de-DE" altLang="en-US" sz="2100" b="1" dirty="0" smtClean="0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de-DE" altLang="en-US" sz="2100" b="1" dirty="0" smtClean="0">
                <a:solidFill>
                  <a:srgbClr val="006600"/>
                </a:solidFill>
              </a:rPr>
              <a:t>F.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Agostini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S.K. Min, A. Abedi, E.K.U. Gross, JCTC </a:t>
            </a:r>
            <a:r>
              <a:rPr lang="de-DE" altLang="en-US" sz="2100" b="1" u="sng" dirty="0" smtClean="0">
                <a:solidFill>
                  <a:srgbClr val="006600"/>
                </a:solidFill>
              </a:rPr>
              <a:t>12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2127 (2016)</a:t>
            </a:r>
          </a:p>
          <a:p>
            <a:pPr>
              <a:spcBef>
                <a:spcPct val="0"/>
              </a:spcBef>
              <a:buNone/>
            </a:pPr>
            <a:endParaRPr lang="de-DE" altLang="en-US" sz="2100" b="1" dirty="0" smtClean="0">
              <a:solidFill>
                <a:srgbClr val="006600"/>
              </a:solidFill>
            </a:endParaRPr>
          </a:p>
          <a:p>
            <a:pPr>
              <a:spcBef>
                <a:spcPct val="0"/>
              </a:spcBef>
              <a:buNone/>
            </a:pPr>
            <a:r>
              <a:rPr lang="de-DE" altLang="en-US" sz="2100" b="1" dirty="0">
                <a:solidFill>
                  <a:srgbClr val="006600"/>
                </a:solidFill>
              </a:rPr>
              <a:t>F. Agostini, S.K. 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Min, I. Tavernelli, E.K.U. Gross, JPCL </a:t>
            </a:r>
            <a:r>
              <a:rPr lang="de-DE" altLang="en-US" sz="2100" b="1" u="sng" dirty="0" smtClean="0">
                <a:solidFill>
                  <a:srgbClr val="006600"/>
                </a:solidFill>
              </a:rPr>
              <a:t>8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3048 (2017) </a:t>
            </a:r>
          </a:p>
        </p:txBody>
      </p:sp>
      <p:sp>
        <p:nvSpPr>
          <p:cNvPr id="4" name="TextBox 1"/>
          <p:cNvSpPr txBox="1">
            <a:spLocks noChangeArrowheads="1"/>
          </p:cNvSpPr>
          <p:nvPr/>
        </p:nvSpPr>
        <p:spPr bwMode="auto">
          <a:xfrm>
            <a:off x="323528" y="4581128"/>
            <a:ext cx="8352928" cy="95410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b="1" u="sng" dirty="0" smtClean="0"/>
              <a:t>Further step: "Density-functionalization":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/>
              <a:t>t</a:t>
            </a:r>
            <a:r>
              <a:rPr lang="en-US" altLang="en-US" sz="2800" dirty="0" smtClean="0"/>
              <a:t>o make the many-electron equation of motion tractable</a:t>
            </a:r>
            <a:endParaRPr lang="en-US" altLang="en-US" sz="2800" dirty="0"/>
          </a:p>
        </p:txBody>
      </p:sp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323528" y="5805264"/>
            <a:ext cx="630249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en-US" sz="2100" b="1" dirty="0" smtClean="0">
                <a:solidFill>
                  <a:srgbClr val="006600"/>
                </a:solidFill>
              </a:rPr>
              <a:t>Ryan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Requist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E.K.U.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Gross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PRL 117, 193001 (2016) </a:t>
            </a:r>
          </a:p>
        </p:txBody>
      </p:sp>
    </p:spTree>
    <p:extLst>
      <p:ext uri="{BB962C8B-B14F-4D97-AF65-F5344CB8AC3E}">
        <p14:creationId xmlns:p14="http://schemas.microsoft.com/office/powerpoint/2010/main" val="217068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261938" y="674906"/>
            <a:ext cx="914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CC"/>
                </a:solidFill>
              </a:rPr>
              <a:t>Eq. </a:t>
            </a:r>
            <a:r>
              <a:rPr lang="en-US" altLang="en-US" sz="2200" b="1">
                <a:solidFill>
                  <a:srgbClr val="0000CC"/>
                </a:solidFill>
                <a:sym typeface="Wingdings" pitchFamily="2" charset="2"/>
              </a:rPr>
              <a:t></a:t>
            </a:r>
          </a:p>
        </p:txBody>
      </p:sp>
      <p:grpSp>
        <p:nvGrpSpPr>
          <p:cNvPr id="39939" name="Group 6"/>
          <p:cNvGrpSpPr>
            <a:grpSpLocks/>
          </p:cNvGrpSpPr>
          <p:nvPr/>
        </p:nvGrpSpPr>
        <p:grpSpPr bwMode="auto">
          <a:xfrm>
            <a:off x="250825" y="1162268"/>
            <a:ext cx="8569325" cy="2376488"/>
            <a:chOff x="249" y="754"/>
            <a:chExt cx="5398" cy="1497"/>
          </a:xfrm>
        </p:grpSpPr>
        <p:graphicFrame>
          <p:nvGraphicFramePr>
            <p:cNvPr id="39951" name="Object 7"/>
            <p:cNvGraphicFramePr>
              <a:graphicFrameLocks noChangeAspect="1"/>
            </p:cNvGraphicFramePr>
            <p:nvPr/>
          </p:nvGraphicFramePr>
          <p:xfrm>
            <a:off x="355" y="865"/>
            <a:ext cx="4158" cy="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82" name="Equation" r:id="rId4" imgW="3809945" imgH="476163" progId="Equation.DSMT4">
                    <p:embed/>
                  </p:oleObj>
                </mc:Choice>
                <mc:Fallback>
                  <p:oleObj name="Equation" r:id="rId4" imgW="3809945" imgH="476163" progId="Equation.DSMT4">
                    <p:embed/>
                    <p:pic>
                      <p:nvPicPr>
                        <p:cNvPr id="39951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" y="865"/>
                          <a:ext cx="4158" cy="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2" name="AutoShape 8"/>
            <p:cNvSpPr>
              <a:spLocks/>
            </p:cNvSpPr>
            <p:nvPr/>
          </p:nvSpPr>
          <p:spPr bwMode="auto">
            <a:xfrm rot="-5400000">
              <a:off x="1471" y="291"/>
              <a:ext cx="99" cy="2025"/>
            </a:xfrm>
            <a:prstGeom prst="leftBrace">
              <a:avLst>
                <a:gd name="adj1" fmla="val 170455"/>
                <a:gd name="adj2" fmla="val 50000"/>
              </a:avLst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en-US" sz="2400"/>
            </a:p>
          </p:txBody>
        </p:sp>
        <p:graphicFrame>
          <p:nvGraphicFramePr>
            <p:cNvPr id="39953" name="Object 9"/>
            <p:cNvGraphicFramePr>
              <a:graphicFrameLocks noChangeAspect="1"/>
            </p:cNvGraphicFramePr>
            <p:nvPr/>
          </p:nvGraphicFramePr>
          <p:xfrm>
            <a:off x="1262" y="1362"/>
            <a:ext cx="458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83" name="Equation" r:id="rId6" imgW="447562" imgH="247529" progId="Equation.3">
                    <p:embed/>
                  </p:oleObj>
                </mc:Choice>
                <mc:Fallback>
                  <p:oleObj name="Equation" r:id="rId6" imgW="447562" imgH="247529" progId="Equation.3">
                    <p:embed/>
                    <p:pic>
                      <p:nvPicPr>
                        <p:cNvPr id="39953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2" y="1362"/>
                          <a:ext cx="458" cy="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954" name="Object 10"/>
            <p:cNvGraphicFramePr>
              <a:graphicFrameLocks noChangeAspect="1"/>
            </p:cNvGraphicFramePr>
            <p:nvPr/>
          </p:nvGraphicFramePr>
          <p:xfrm>
            <a:off x="340" y="1644"/>
            <a:ext cx="5223" cy="5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684" name="Equation" r:id="rId8" imgW="4791181" imgH="523941" progId="Equation.DSMT4">
                    <p:embed/>
                  </p:oleObj>
                </mc:Choice>
                <mc:Fallback>
                  <p:oleObj name="Equation" r:id="rId8" imgW="4791181" imgH="523941" progId="Equation.DSMT4">
                    <p:embed/>
                    <p:pic>
                      <p:nvPicPr>
                        <p:cNvPr id="39954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1644"/>
                          <a:ext cx="5223" cy="5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5" name="Rectangle 11"/>
            <p:cNvSpPr>
              <a:spLocks noChangeArrowheads="1"/>
            </p:cNvSpPr>
            <p:nvPr/>
          </p:nvSpPr>
          <p:spPr bwMode="auto">
            <a:xfrm>
              <a:off x="249" y="754"/>
              <a:ext cx="5398" cy="1497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</p:grpSp>
      <p:sp>
        <p:nvSpPr>
          <p:cNvPr id="39940" name="Text Box 12"/>
          <p:cNvSpPr txBox="1">
            <a:spLocks noChangeArrowheads="1"/>
          </p:cNvSpPr>
          <p:nvPr/>
        </p:nvSpPr>
        <p:spPr bwMode="auto">
          <a:xfrm>
            <a:off x="261938" y="3865781"/>
            <a:ext cx="914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CC"/>
                </a:solidFill>
              </a:rPr>
              <a:t>Eq. </a:t>
            </a:r>
            <a:r>
              <a:rPr lang="en-US" altLang="en-US" sz="2200" b="1">
                <a:solidFill>
                  <a:srgbClr val="0000CC"/>
                </a:solidFill>
                <a:sym typeface="Wingdings" pitchFamily="2" charset="2"/>
              </a:rPr>
              <a:t></a:t>
            </a:r>
          </a:p>
        </p:txBody>
      </p:sp>
      <p:graphicFrame>
        <p:nvGraphicFramePr>
          <p:cNvPr id="39941" name="Object 13"/>
          <p:cNvGraphicFramePr>
            <a:graphicFrameLocks noChangeAspect="1"/>
          </p:cNvGraphicFramePr>
          <p:nvPr>
            <p:extLst/>
          </p:nvPr>
        </p:nvGraphicFramePr>
        <p:xfrm>
          <a:off x="381000" y="4578568"/>
          <a:ext cx="8488363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85" name="Equation" r:id="rId10" imgW="4905366" imgH="476163" progId="Equation.DSMT4">
                  <p:embed/>
                </p:oleObj>
              </mc:Choice>
              <mc:Fallback>
                <p:oleObj name="Equation" r:id="rId10" imgW="4905366" imgH="476163" progId="Equation.DSMT4">
                  <p:embed/>
                  <p:pic>
                    <p:nvPicPr>
                      <p:cNvPr id="3994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578568"/>
                        <a:ext cx="8488363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Rectangle 14"/>
          <p:cNvSpPr>
            <a:spLocks noChangeArrowheads="1"/>
          </p:cNvSpPr>
          <p:nvPr/>
        </p:nvSpPr>
        <p:spPr bwMode="auto">
          <a:xfrm>
            <a:off x="250825" y="4491256"/>
            <a:ext cx="8748713" cy="100806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de-DE" altLang="en-US"/>
          </a:p>
        </p:txBody>
      </p:sp>
      <p:sp>
        <p:nvSpPr>
          <p:cNvPr id="39943" name="Text Box 2"/>
          <p:cNvSpPr txBox="1">
            <a:spLocks noChangeArrowheads="1"/>
          </p:cNvSpPr>
          <p:nvPr/>
        </p:nvSpPr>
        <p:spPr bwMode="auto">
          <a:xfrm>
            <a:off x="3429000" y="332656"/>
            <a:ext cx="1692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u="sng" dirty="0" smtClean="0"/>
              <a:t>Theorem II</a:t>
            </a:r>
            <a:endParaRPr lang="en-GB" alt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346935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261938" y="674906"/>
            <a:ext cx="914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CC"/>
                </a:solidFill>
              </a:rPr>
              <a:t>Eq. </a:t>
            </a:r>
            <a:r>
              <a:rPr lang="en-US" altLang="en-US" sz="2200" b="1">
                <a:solidFill>
                  <a:srgbClr val="0000CC"/>
                </a:solidFill>
                <a:sym typeface="Wingdings" pitchFamily="2" charset="2"/>
              </a:rPr>
              <a:t></a:t>
            </a:r>
          </a:p>
        </p:txBody>
      </p:sp>
      <p:grpSp>
        <p:nvGrpSpPr>
          <p:cNvPr id="39939" name="Group 6"/>
          <p:cNvGrpSpPr>
            <a:grpSpLocks/>
          </p:cNvGrpSpPr>
          <p:nvPr/>
        </p:nvGrpSpPr>
        <p:grpSpPr bwMode="auto">
          <a:xfrm>
            <a:off x="250825" y="1162268"/>
            <a:ext cx="8569325" cy="2376488"/>
            <a:chOff x="249" y="754"/>
            <a:chExt cx="5398" cy="1497"/>
          </a:xfrm>
        </p:grpSpPr>
        <p:graphicFrame>
          <p:nvGraphicFramePr>
            <p:cNvPr id="39951" name="Object 7"/>
            <p:cNvGraphicFramePr>
              <a:graphicFrameLocks noChangeAspect="1"/>
            </p:cNvGraphicFramePr>
            <p:nvPr/>
          </p:nvGraphicFramePr>
          <p:xfrm>
            <a:off x="355" y="865"/>
            <a:ext cx="4158" cy="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06" name="Equation" r:id="rId4" imgW="3809945" imgH="476163" progId="Equation.DSMT4">
                    <p:embed/>
                  </p:oleObj>
                </mc:Choice>
                <mc:Fallback>
                  <p:oleObj name="Equation" r:id="rId4" imgW="3809945" imgH="476163" progId="Equation.DSMT4">
                    <p:embed/>
                    <p:pic>
                      <p:nvPicPr>
                        <p:cNvPr id="39951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" y="865"/>
                          <a:ext cx="4158" cy="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2" name="AutoShape 8"/>
            <p:cNvSpPr>
              <a:spLocks/>
            </p:cNvSpPr>
            <p:nvPr/>
          </p:nvSpPr>
          <p:spPr bwMode="auto">
            <a:xfrm rot="-5400000">
              <a:off x="1471" y="291"/>
              <a:ext cx="99" cy="2025"/>
            </a:xfrm>
            <a:prstGeom prst="leftBrace">
              <a:avLst>
                <a:gd name="adj1" fmla="val 170455"/>
                <a:gd name="adj2" fmla="val 50000"/>
              </a:avLst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en-US" sz="2400"/>
            </a:p>
          </p:txBody>
        </p:sp>
        <p:graphicFrame>
          <p:nvGraphicFramePr>
            <p:cNvPr id="39953" name="Object 9"/>
            <p:cNvGraphicFramePr>
              <a:graphicFrameLocks noChangeAspect="1"/>
            </p:cNvGraphicFramePr>
            <p:nvPr/>
          </p:nvGraphicFramePr>
          <p:xfrm>
            <a:off x="1262" y="1362"/>
            <a:ext cx="458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07" name="Equation" r:id="rId6" imgW="447562" imgH="247529" progId="Equation.3">
                    <p:embed/>
                  </p:oleObj>
                </mc:Choice>
                <mc:Fallback>
                  <p:oleObj name="Equation" r:id="rId6" imgW="447562" imgH="247529" progId="Equation.3">
                    <p:embed/>
                    <p:pic>
                      <p:nvPicPr>
                        <p:cNvPr id="39953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2" y="1362"/>
                          <a:ext cx="458" cy="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954" name="Object 10"/>
            <p:cNvGraphicFramePr>
              <a:graphicFrameLocks noChangeAspect="1"/>
            </p:cNvGraphicFramePr>
            <p:nvPr/>
          </p:nvGraphicFramePr>
          <p:xfrm>
            <a:off x="340" y="1644"/>
            <a:ext cx="5223" cy="5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08" name="Equation" r:id="rId8" imgW="4791181" imgH="523941" progId="Equation.DSMT4">
                    <p:embed/>
                  </p:oleObj>
                </mc:Choice>
                <mc:Fallback>
                  <p:oleObj name="Equation" r:id="rId8" imgW="4791181" imgH="523941" progId="Equation.DSMT4">
                    <p:embed/>
                    <p:pic>
                      <p:nvPicPr>
                        <p:cNvPr id="39954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1644"/>
                          <a:ext cx="5223" cy="5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5" name="Rectangle 11"/>
            <p:cNvSpPr>
              <a:spLocks noChangeArrowheads="1"/>
            </p:cNvSpPr>
            <p:nvPr/>
          </p:nvSpPr>
          <p:spPr bwMode="auto">
            <a:xfrm>
              <a:off x="249" y="754"/>
              <a:ext cx="5398" cy="1497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</p:grpSp>
      <p:sp>
        <p:nvSpPr>
          <p:cNvPr id="39940" name="Text Box 12"/>
          <p:cNvSpPr txBox="1">
            <a:spLocks noChangeArrowheads="1"/>
          </p:cNvSpPr>
          <p:nvPr/>
        </p:nvSpPr>
        <p:spPr bwMode="auto">
          <a:xfrm>
            <a:off x="261938" y="3865781"/>
            <a:ext cx="914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CC"/>
                </a:solidFill>
              </a:rPr>
              <a:t>Eq. </a:t>
            </a:r>
            <a:r>
              <a:rPr lang="en-US" altLang="en-US" sz="2200" b="1">
                <a:solidFill>
                  <a:srgbClr val="0000CC"/>
                </a:solidFill>
                <a:sym typeface="Wingdings" pitchFamily="2" charset="2"/>
              </a:rPr>
              <a:t></a:t>
            </a:r>
          </a:p>
        </p:txBody>
      </p:sp>
      <p:graphicFrame>
        <p:nvGraphicFramePr>
          <p:cNvPr id="39941" name="Object 13"/>
          <p:cNvGraphicFramePr>
            <a:graphicFrameLocks noChangeAspect="1"/>
          </p:cNvGraphicFramePr>
          <p:nvPr>
            <p:extLst/>
          </p:nvPr>
        </p:nvGraphicFramePr>
        <p:xfrm>
          <a:off x="381000" y="4578568"/>
          <a:ext cx="8488363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09" name="Equation" r:id="rId10" imgW="4905366" imgH="476163" progId="Equation.DSMT4">
                  <p:embed/>
                </p:oleObj>
              </mc:Choice>
              <mc:Fallback>
                <p:oleObj name="Equation" r:id="rId10" imgW="4905366" imgH="476163" progId="Equation.DSMT4">
                  <p:embed/>
                  <p:pic>
                    <p:nvPicPr>
                      <p:cNvPr id="3994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578568"/>
                        <a:ext cx="8488363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Rectangle 14"/>
          <p:cNvSpPr>
            <a:spLocks noChangeArrowheads="1"/>
          </p:cNvSpPr>
          <p:nvPr/>
        </p:nvSpPr>
        <p:spPr bwMode="auto">
          <a:xfrm>
            <a:off x="250825" y="4491256"/>
            <a:ext cx="8748713" cy="100806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de-DE" altLang="en-US"/>
          </a:p>
        </p:txBody>
      </p:sp>
      <p:sp>
        <p:nvSpPr>
          <p:cNvPr id="39943" name="Text Box 2"/>
          <p:cNvSpPr txBox="1">
            <a:spLocks noChangeArrowheads="1"/>
          </p:cNvSpPr>
          <p:nvPr/>
        </p:nvSpPr>
        <p:spPr bwMode="auto">
          <a:xfrm>
            <a:off x="3429000" y="332656"/>
            <a:ext cx="1692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u="sng" dirty="0" smtClean="0"/>
              <a:t>Theorem II</a:t>
            </a:r>
            <a:endParaRPr lang="en-GB" altLang="en-US" sz="2400" b="1" u="sng" dirty="0"/>
          </a:p>
        </p:txBody>
      </p:sp>
      <p:cxnSp>
        <p:nvCxnSpPr>
          <p:cNvPr id="4" name="Curved Connector 3"/>
          <p:cNvCxnSpPr/>
          <p:nvPr/>
        </p:nvCxnSpPr>
        <p:spPr>
          <a:xfrm>
            <a:off x="1835696" y="5517232"/>
            <a:ext cx="1152128" cy="665986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92555" y="5981218"/>
            <a:ext cx="5583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Classical Newton equations for nuclear trajectories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06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261938" y="674906"/>
            <a:ext cx="914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CC"/>
                </a:solidFill>
              </a:rPr>
              <a:t>Eq. </a:t>
            </a:r>
            <a:r>
              <a:rPr lang="en-US" altLang="en-US" sz="2200" b="1">
                <a:solidFill>
                  <a:srgbClr val="0000CC"/>
                </a:solidFill>
                <a:sym typeface="Wingdings" pitchFamily="2" charset="2"/>
              </a:rPr>
              <a:t></a:t>
            </a:r>
          </a:p>
        </p:txBody>
      </p:sp>
      <p:grpSp>
        <p:nvGrpSpPr>
          <p:cNvPr id="39939" name="Group 6"/>
          <p:cNvGrpSpPr>
            <a:grpSpLocks/>
          </p:cNvGrpSpPr>
          <p:nvPr/>
        </p:nvGrpSpPr>
        <p:grpSpPr bwMode="auto">
          <a:xfrm>
            <a:off x="250825" y="1162268"/>
            <a:ext cx="8569325" cy="2376488"/>
            <a:chOff x="249" y="754"/>
            <a:chExt cx="5398" cy="1497"/>
          </a:xfrm>
        </p:grpSpPr>
        <p:graphicFrame>
          <p:nvGraphicFramePr>
            <p:cNvPr id="39951" name="Object 7"/>
            <p:cNvGraphicFramePr>
              <a:graphicFrameLocks noChangeAspect="1"/>
            </p:cNvGraphicFramePr>
            <p:nvPr/>
          </p:nvGraphicFramePr>
          <p:xfrm>
            <a:off x="355" y="865"/>
            <a:ext cx="4158" cy="5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730" name="Equation" r:id="rId4" imgW="3809945" imgH="476163" progId="Equation.DSMT4">
                    <p:embed/>
                  </p:oleObj>
                </mc:Choice>
                <mc:Fallback>
                  <p:oleObj name="Equation" r:id="rId4" imgW="3809945" imgH="476163" progId="Equation.DSMT4">
                    <p:embed/>
                    <p:pic>
                      <p:nvPicPr>
                        <p:cNvPr id="39951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" y="865"/>
                          <a:ext cx="4158" cy="5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2" name="AutoShape 8"/>
            <p:cNvSpPr>
              <a:spLocks/>
            </p:cNvSpPr>
            <p:nvPr/>
          </p:nvSpPr>
          <p:spPr bwMode="auto">
            <a:xfrm rot="-5400000">
              <a:off x="1471" y="291"/>
              <a:ext cx="99" cy="2025"/>
            </a:xfrm>
            <a:prstGeom prst="leftBrace">
              <a:avLst>
                <a:gd name="adj1" fmla="val 170455"/>
                <a:gd name="adj2" fmla="val 50000"/>
              </a:avLst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en-US" sz="2400"/>
            </a:p>
          </p:txBody>
        </p:sp>
        <p:graphicFrame>
          <p:nvGraphicFramePr>
            <p:cNvPr id="39953" name="Object 9"/>
            <p:cNvGraphicFramePr>
              <a:graphicFrameLocks noChangeAspect="1"/>
            </p:cNvGraphicFramePr>
            <p:nvPr/>
          </p:nvGraphicFramePr>
          <p:xfrm>
            <a:off x="1262" y="1362"/>
            <a:ext cx="458" cy="2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731" name="Equation" r:id="rId6" imgW="447562" imgH="247529" progId="Equation.3">
                    <p:embed/>
                  </p:oleObj>
                </mc:Choice>
                <mc:Fallback>
                  <p:oleObj name="Equation" r:id="rId6" imgW="447562" imgH="247529" progId="Equation.3">
                    <p:embed/>
                    <p:pic>
                      <p:nvPicPr>
                        <p:cNvPr id="39953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62" y="1362"/>
                          <a:ext cx="458" cy="2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9954" name="Object 10"/>
            <p:cNvGraphicFramePr>
              <a:graphicFrameLocks noChangeAspect="1"/>
            </p:cNvGraphicFramePr>
            <p:nvPr/>
          </p:nvGraphicFramePr>
          <p:xfrm>
            <a:off x="340" y="1644"/>
            <a:ext cx="5223" cy="5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4732" name="Equation" r:id="rId8" imgW="4791181" imgH="523941" progId="Equation.DSMT4">
                    <p:embed/>
                  </p:oleObj>
                </mc:Choice>
                <mc:Fallback>
                  <p:oleObj name="Equation" r:id="rId8" imgW="4791181" imgH="523941" progId="Equation.DSMT4">
                    <p:embed/>
                    <p:pic>
                      <p:nvPicPr>
                        <p:cNvPr id="39954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" y="1644"/>
                          <a:ext cx="5223" cy="5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5" name="Rectangle 11"/>
            <p:cNvSpPr>
              <a:spLocks noChangeArrowheads="1"/>
            </p:cNvSpPr>
            <p:nvPr/>
          </p:nvSpPr>
          <p:spPr bwMode="auto">
            <a:xfrm>
              <a:off x="249" y="754"/>
              <a:ext cx="5398" cy="1497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</p:grpSp>
      <p:sp>
        <p:nvSpPr>
          <p:cNvPr id="39940" name="Text Box 12"/>
          <p:cNvSpPr txBox="1">
            <a:spLocks noChangeArrowheads="1"/>
          </p:cNvSpPr>
          <p:nvPr/>
        </p:nvSpPr>
        <p:spPr bwMode="auto">
          <a:xfrm>
            <a:off x="261938" y="3865781"/>
            <a:ext cx="9144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r" rtl="1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CC"/>
                </a:solidFill>
              </a:rPr>
              <a:t>Eq. </a:t>
            </a:r>
            <a:r>
              <a:rPr lang="en-US" altLang="en-US" sz="2200" b="1">
                <a:solidFill>
                  <a:srgbClr val="0000CC"/>
                </a:solidFill>
                <a:sym typeface="Wingdings" pitchFamily="2" charset="2"/>
              </a:rPr>
              <a:t></a:t>
            </a:r>
          </a:p>
        </p:txBody>
      </p:sp>
      <p:graphicFrame>
        <p:nvGraphicFramePr>
          <p:cNvPr id="39941" name="Object 13"/>
          <p:cNvGraphicFramePr>
            <a:graphicFrameLocks noChangeAspect="1"/>
          </p:cNvGraphicFramePr>
          <p:nvPr>
            <p:extLst/>
          </p:nvPr>
        </p:nvGraphicFramePr>
        <p:xfrm>
          <a:off x="381000" y="4578568"/>
          <a:ext cx="8488363" cy="833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33" name="Equation" r:id="rId10" imgW="4905366" imgH="476163" progId="Equation.DSMT4">
                  <p:embed/>
                </p:oleObj>
              </mc:Choice>
              <mc:Fallback>
                <p:oleObj name="Equation" r:id="rId10" imgW="4905366" imgH="476163" progId="Equation.DSMT4">
                  <p:embed/>
                  <p:pic>
                    <p:nvPicPr>
                      <p:cNvPr id="39941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578568"/>
                        <a:ext cx="8488363" cy="833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2" name="Rectangle 14"/>
          <p:cNvSpPr>
            <a:spLocks noChangeArrowheads="1"/>
          </p:cNvSpPr>
          <p:nvPr/>
        </p:nvSpPr>
        <p:spPr bwMode="auto">
          <a:xfrm>
            <a:off x="250825" y="4491256"/>
            <a:ext cx="8748713" cy="100806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de-DE" altLang="en-US"/>
          </a:p>
        </p:txBody>
      </p:sp>
      <p:sp>
        <p:nvSpPr>
          <p:cNvPr id="39943" name="Text Box 2"/>
          <p:cNvSpPr txBox="1">
            <a:spLocks noChangeArrowheads="1"/>
          </p:cNvSpPr>
          <p:nvPr/>
        </p:nvSpPr>
        <p:spPr bwMode="auto">
          <a:xfrm>
            <a:off x="3429000" y="332656"/>
            <a:ext cx="16923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u="sng" dirty="0" smtClean="0"/>
              <a:t>Theorem II</a:t>
            </a:r>
            <a:endParaRPr lang="en-GB" altLang="en-US" sz="2400" b="1" u="sng" dirty="0"/>
          </a:p>
        </p:txBody>
      </p:sp>
      <p:sp>
        <p:nvSpPr>
          <p:cNvPr id="2" name="Oval 1"/>
          <p:cNvSpPr/>
          <p:nvPr/>
        </p:nvSpPr>
        <p:spPr>
          <a:xfrm>
            <a:off x="1619672" y="2492896"/>
            <a:ext cx="1161256" cy="12583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Curved Connector 3"/>
          <p:cNvCxnSpPr/>
          <p:nvPr/>
        </p:nvCxnSpPr>
        <p:spPr>
          <a:xfrm>
            <a:off x="1835696" y="5517232"/>
            <a:ext cx="1152128" cy="665986"/>
          </a:xfrm>
          <a:prstGeom prst="curvedConnector3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92555" y="5981218"/>
            <a:ext cx="55839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Classical Newton equations for nuclear trajectories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2327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Text Box 38"/>
          <p:cNvSpPr txBox="1">
            <a:spLocks noChangeArrowheads="1"/>
          </p:cNvSpPr>
          <p:nvPr/>
        </p:nvSpPr>
        <p:spPr bwMode="auto">
          <a:xfrm>
            <a:off x="781790" y="1301859"/>
            <a:ext cx="76066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u="sng" dirty="0" smtClean="0"/>
              <a:t>First test</a:t>
            </a:r>
            <a:r>
              <a:rPr lang="en-GB" altLang="en-US" sz="2400" b="1" dirty="0" smtClean="0"/>
              <a:t>: Propagate classical nuclei on the exact </a:t>
            </a:r>
            <a:r>
              <a:rPr lang="en-GB" altLang="en-US" sz="2400" b="1" dirty="0" err="1" smtClean="0"/>
              <a:t>TDPES</a:t>
            </a:r>
            <a:endParaRPr lang="en-GB" altLang="en-US" sz="2400" b="1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/>
              <a:t> </a:t>
            </a:r>
            <a:r>
              <a:rPr lang="en-GB" altLang="en-US" sz="2400" b="1" dirty="0" smtClean="0"/>
              <a:t>                       for an exactly solvable model </a:t>
            </a:r>
            <a:endParaRPr lang="en-GB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95254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ase2-b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06388"/>
            <a:ext cx="8047038" cy="621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37"/>
          <p:cNvSpPr txBox="1">
            <a:spLocks noChangeArrowheads="1"/>
          </p:cNvSpPr>
          <p:nvPr/>
        </p:nvSpPr>
        <p:spPr bwMode="auto">
          <a:xfrm>
            <a:off x="3131840" y="519063"/>
            <a:ext cx="30059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b="1" dirty="0" smtClean="0"/>
              <a:t>1D Shin-</a:t>
            </a:r>
            <a:r>
              <a:rPr lang="en-US" altLang="en-US" sz="2400" b="1" dirty="0" err="1" smtClean="0"/>
              <a:t>Metiu</a:t>
            </a:r>
            <a:r>
              <a:rPr lang="en-US" altLang="en-US" sz="2400" b="1" dirty="0" smtClean="0"/>
              <a:t> model</a:t>
            </a:r>
            <a:endParaRPr lang="de-DE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98099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6250"/>
            <a:ext cx="8545513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7" name="TextBox 2"/>
          <p:cNvSpPr txBox="1">
            <a:spLocks noChangeArrowheads="1"/>
          </p:cNvSpPr>
          <p:nvPr/>
        </p:nvSpPr>
        <p:spPr bwMode="auto">
          <a:xfrm>
            <a:off x="1692275" y="333375"/>
            <a:ext cx="24304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u="sng"/>
              <a:t>Shin-Metiu model</a:t>
            </a:r>
            <a:endParaRPr lang="de-DE" altLang="en-US" sz="2400" u="sng"/>
          </a:p>
        </p:txBody>
      </p:sp>
    </p:spTree>
    <p:extLst>
      <p:ext uri="{BB962C8B-B14F-4D97-AF65-F5344CB8AC3E}">
        <p14:creationId xmlns:p14="http://schemas.microsoft.com/office/powerpoint/2010/main" val="171967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467544" y="188639"/>
            <a:ext cx="8458200" cy="2520281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pPr algn="l">
              <a:defRPr/>
            </a:pPr>
            <a:endParaRPr lang="en-GB" sz="2500" b="1" kern="0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pPr algn="l">
              <a:defRPr/>
            </a:pPr>
            <a:endParaRPr lang="en-GB" sz="2500" b="1" kern="0" dirty="0">
              <a:solidFill>
                <a:schemeClr val="accent2"/>
              </a:solidFill>
              <a:latin typeface="Comic Sans MS" pitchFamily="66" charset="0"/>
            </a:endParaRPr>
          </a:p>
          <a:p>
            <a:pPr algn="l">
              <a:defRPr/>
            </a:pPr>
            <a:r>
              <a:rPr lang="en-GB" sz="2500" b="1" kern="0" dirty="0" smtClean="0">
                <a:solidFill>
                  <a:schemeClr val="accent2"/>
                </a:solidFill>
                <a:latin typeface="Comic Sans MS" pitchFamily="66" charset="0"/>
              </a:rPr>
              <a:t>Can one find a quantity –similar to the molecular Berry phase- but without making the Born-Oppenheimer approximation?</a:t>
            </a:r>
          </a:p>
        </p:txBody>
      </p:sp>
    </p:spTree>
    <p:extLst>
      <p:ext uri="{BB962C8B-B14F-4D97-AF65-F5344CB8AC3E}">
        <p14:creationId xmlns:p14="http://schemas.microsoft.com/office/powerpoint/2010/main" val="271333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" t="1891" r="27429" b="3693"/>
          <a:stretch>
            <a:fillRect/>
          </a:stretch>
        </p:blipFill>
        <p:spPr bwMode="auto">
          <a:xfrm>
            <a:off x="1475656" y="1024124"/>
            <a:ext cx="5915967" cy="557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0" name="TextBox 1"/>
          <p:cNvSpPr txBox="1">
            <a:spLocks noChangeArrowheads="1"/>
          </p:cNvSpPr>
          <p:nvPr/>
        </p:nvSpPr>
        <p:spPr bwMode="auto">
          <a:xfrm>
            <a:off x="1547664" y="404664"/>
            <a:ext cx="60204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chemeClr val="tx1"/>
                </a:solidFill>
              </a:rPr>
              <a:t>Propagation of </a:t>
            </a:r>
            <a:r>
              <a:rPr lang="en-US" altLang="en-US" sz="2400" b="1" u="sng" dirty="0">
                <a:solidFill>
                  <a:schemeClr val="tx1"/>
                </a:solidFill>
              </a:rPr>
              <a:t>classica</a:t>
            </a:r>
            <a:r>
              <a:rPr lang="en-US" altLang="en-US" sz="2400" b="1" dirty="0">
                <a:solidFill>
                  <a:schemeClr val="tx1"/>
                </a:solidFill>
              </a:rPr>
              <a:t>l nuclei on </a:t>
            </a:r>
            <a:r>
              <a:rPr lang="en-US" altLang="en-US" sz="2400" b="1" u="sng" dirty="0">
                <a:solidFill>
                  <a:schemeClr val="tx1"/>
                </a:solidFill>
              </a:rPr>
              <a:t>exact</a:t>
            </a:r>
            <a:r>
              <a:rPr lang="en-US" altLang="en-US" sz="2400" b="1" dirty="0">
                <a:solidFill>
                  <a:schemeClr val="tx1"/>
                </a:solidFill>
              </a:rPr>
              <a:t> TDPES</a:t>
            </a:r>
          </a:p>
        </p:txBody>
      </p:sp>
    </p:spTree>
    <p:extLst>
      <p:ext uri="{BB962C8B-B14F-4D97-AF65-F5344CB8AC3E}">
        <p14:creationId xmlns:p14="http://schemas.microsoft.com/office/powerpoint/2010/main" val="258261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038600" y="5043930"/>
                <a:ext cx="4800600" cy="8996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de-DE" sz="20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𝑑</m:t>
                          </m:r>
                          <m:bar>
                            <m:bar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barPr>
                            <m:e>
                              <m:bar>
                                <m:bar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barPr>
                                <m:e>
                                  <m:r>
                                    <a:rPr lang="en-US" sz="2000" b="1" i="0" smtClean="0">
                                      <a:latin typeface="Cambria Math"/>
                                    </a:rPr>
                                    <m:t>𝐑</m:t>
                                  </m:r>
                                </m:e>
                              </m:bar>
                            </m:e>
                          </m:bar>
                          <m:sSup>
                            <m:s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bar>
                                        <m:bar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barPr>
                                        <m:e>
                                          <m:bar>
                                            <m:barPr>
                                              <m:ctrlPr>
                                                <a:rPr lang="en-US" sz="20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sz="2000" b="1" i="0" smtClean="0">
                                                  <a:latin typeface="Cambria Math"/>
                                                </a:rPr>
                                                <m:t>𝐑</m:t>
                                              </m:r>
                                            </m:e>
                                          </m:bar>
                                        </m:e>
                                      </m:bar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𝐶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bar>
                                        <m:bar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barPr>
                                        <m:e>
                                          <m:bar>
                                            <m:barPr>
                                              <m:ctrlPr>
                                                <a:rPr lang="en-US" sz="20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sz="2000" b="1" i="0" smtClean="0">
                                                  <a:latin typeface="Cambria Math"/>
                                                </a:rPr>
                                                <m:t>𝐑</m:t>
                                              </m:r>
                                            </m:e>
                                          </m:bar>
                                        </m:e>
                                      </m:bar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2000" i="1" smtClean="0">
                                      <a:latin typeface="Cambria Math"/>
                                    </a:rPr>
                                    <m:t>χ</m:t>
                                  </m:r>
                                  <m:d>
                                    <m:dPr>
                                      <m:ctrlPr>
                                        <a:rPr lang="en-US" sz="2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bar>
                                        <m:barPr>
                                          <m:ctrlPr>
                                            <a:rPr lang="en-US" sz="20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barPr>
                                        <m:e>
                                          <m:bar>
                                            <m:barPr>
                                              <m:ctrlPr>
                                                <a:rPr lang="en-US" sz="20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barPr>
                                            <m:e>
                                              <m:r>
                                                <a:rPr lang="en-US" sz="2000" b="1" i="0" smtClean="0">
                                                  <a:latin typeface="Cambria Math"/>
                                                </a:rPr>
                                                <m:t>𝐑</m:t>
                                              </m:r>
                                            </m:e>
                                          </m:bar>
                                        </m:e>
                                      </m:bar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,</m:t>
                                      </m:r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𝑡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8600" y="5043930"/>
                <a:ext cx="4800600" cy="89967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429000" y="6087892"/>
                <a:ext cx="4800600" cy="6939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1" i="1" smtClean="0">
                              <a:latin typeface="Cambria Math"/>
                            </a:rPr>
                            <m:t>𝑵</m:t>
                          </m:r>
                        </m:e>
                        <m:sub>
                          <m:r>
                            <a:rPr lang="en-US" sz="2000" b="1" i="1" smtClean="0">
                              <a:latin typeface="Cambria Math"/>
                            </a:rPr>
                            <m:t>𝒕𝒓𝒂𝒋</m:t>
                          </m:r>
                        </m:sub>
                        <m:sup>
                          <m:r>
                            <a:rPr lang="en-US" sz="2000" b="1" i="1" smtClean="0">
                              <a:latin typeface="Cambria Math"/>
                            </a:rPr>
                            <m:t>−</m:t>
                          </m:r>
                          <m:r>
                            <a:rPr lang="en-US" sz="2000" b="1" i="1" smtClean="0">
                              <a:latin typeface="Cambria Math"/>
                            </a:rPr>
                            <m:t>𝟏</m:t>
                          </m:r>
                        </m:sup>
                      </m:sSubSup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sz="20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sz="2000" b="1" i="1" smtClean="0">
                              <a:latin typeface="Cambria Math"/>
                            </a:rPr>
                            <m:t>𝑰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1" i="1" smtClean="0">
                                          <a:latin typeface="Cambria Math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sz="20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1" i="1" smtClean="0">
                                              <a:latin typeface="Cambria Math"/>
                                            </a:rPr>
                                            <m:t>𝑰</m:t>
                                          </m:r>
                                        </m:e>
                                      </m:d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sz="2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1" i="1" smtClean="0">
                                          <a:latin typeface="Cambria Math"/>
                                        </a:rPr>
                                        <m:t>𝒕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1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sz="2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1" i="1" smtClean="0">
                                          <a:latin typeface="Cambria Math"/>
                                        </a:rPr>
                                        <m:t>𝑪</m:t>
                                      </m:r>
                                    </m:e>
                                    <m:sub>
                                      <m:r>
                                        <a:rPr lang="en-US" sz="2000" b="1" i="1" smtClean="0">
                                          <a:latin typeface="Cambria Math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d>
                                        <m:dPr>
                                          <m:ctrlPr>
                                            <a:rPr lang="en-US" sz="20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sz="2000" b="1" i="1" smtClean="0">
                                              <a:latin typeface="Cambria Math"/>
                                            </a:rPr>
                                            <m:t>𝑰</m:t>
                                          </m:r>
                                        </m:e>
                                      </m:d>
                                    </m:sup>
                                  </m:sSubSup>
                                  <m:r>
                                    <a:rPr lang="en-US" sz="2000" b="1" i="1" smtClean="0">
                                      <a:latin typeface="Cambria Math"/>
                                    </a:rPr>
                                    <m:t>(</m:t>
                                  </m:r>
                                  <m:r>
                                    <a:rPr lang="en-US" sz="2000" b="1" i="1" smtClean="0">
                                      <a:latin typeface="Cambria Math"/>
                                    </a:rPr>
                                    <m:t>𝒕</m:t>
                                  </m:r>
                                  <m:r>
                                    <a:rPr lang="en-US" sz="2000" b="1" i="1" smtClean="0">
                                      <a:latin typeface="Cambria Math"/>
                                    </a:rPr>
                                    <m:t>)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1" i="1" smtClean="0"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DE" sz="2000" b="1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9000" y="6087892"/>
                <a:ext cx="4800600" cy="693908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/>
          <p:cNvSpPr txBox="1"/>
          <p:nvPr/>
        </p:nvSpPr>
        <p:spPr>
          <a:xfrm>
            <a:off x="533400" y="4437112"/>
            <a:ext cx="34532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Measure of </a:t>
            </a:r>
            <a:r>
              <a:rPr lang="en-US" sz="24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decoherence</a:t>
            </a:r>
            <a:r>
              <a:rPr lang="en-US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Quantum:</a:t>
            </a:r>
          </a:p>
          <a:p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r>
              <a:rPr lang="en-US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Trajectories</a:t>
            </a:r>
            <a:endParaRPr lang="en-US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3" descr="C:\Documents and Settings\zacarias\Application Data\SSH\temp\populations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0727"/>
            <a:ext cx="5587702" cy="43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78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971600" y="764704"/>
            <a:ext cx="7200925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de-DE" altLang="en-US"/>
          </a:p>
        </p:txBody>
      </p:sp>
      <p:sp>
        <p:nvSpPr>
          <p:cNvPr id="2051" name="Text Box 8"/>
          <p:cNvSpPr txBox="1">
            <a:spLocks noChangeArrowheads="1"/>
          </p:cNvSpPr>
          <p:nvPr/>
        </p:nvSpPr>
        <p:spPr bwMode="auto">
          <a:xfrm>
            <a:off x="971475" y="880264"/>
            <a:ext cx="720105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smtClean="0">
                <a:ea typeface="ＭＳ Ｐゴシック" pitchFamily="34" charset="-128"/>
              </a:rPr>
              <a:t>Photo-induced ring opening in </a:t>
            </a:r>
            <a:r>
              <a:rPr lang="en-US" altLang="en-US" sz="2900" b="1" dirty="0" err="1" smtClean="0">
                <a:ea typeface="ＭＳ Ｐゴシック" pitchFamily="34" charset="-128"/>
              </a:rPr>
              <a:t>Oxirane</a:t>
            </a:r>
            <a:endParaRPr lang="en-US" altLang="en-US" sz="2900" b="1" dirty="0" smtClean="0">
              <a:ea typeface="ＭＳ Ｐゴシック" pitchFamily="34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900" b="1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452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236" y="223900"/>
            <a:ext cx="7167563" cy="427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1564" y="4611197"/>
            <a:ext cx="8488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Identification of the three groups of trajectories that, starting from the </a:t>
            </a:r>
            <a:r>
              <a:rPr lang="en-US" sz="1600" dirty="0" smtClean="0"/>
              <a:t>initial geometries</a:t>
            </a:r>
            <a:r>
              <a:rPr lang="en-US" sz="1600" dirty="0"/>
              <a:t>, yield right-open (red) or left-open (green) ring structures and CC-extended </a:t>
            </a:r>
            <a:r>
              <a:rPr lang="en-US" sz="1600" dirty="0" smtClean="0"/>
              <a:t>bond geometry </a:t>
            </a:r>
            <a:r>
              <a:rPr lang="en-US" sz="1600" dirty="0"/>
              <a:t>(blue). </a:t>
            </a:r>
            <a:endParaRPr lang="en-US" sz="1600" dirty="0" smtClean="0"/>
          </a:p>
          <a:p>
            <a:pPr algn="just"/>
            <a:endParaRPr lang="en-US" sz="1600" dirty="0" smtClean="0"/>
          </a:p>
          <a:p>
            <a:pPr algn="just"/>
            <a:r>
              <a:rPr lang="en-US" sz="1600" b="1" u="sng" dirty="0" smtClean="0"/>
              <a:t>Result</a:t>
            </a:r>
            <a:r>
              <a:rPr lang="en-US" sz="1600" b="1" dirty="0" smtClean="0"/>
              <a:t>: Probability of ring-opening by oxygen motion is about 4 times larger than the C-C-bond stretch. Light </a:t>
            </a:r>
            <a:r>
              <a:rPr lang="de-DE" sz="1600" b="1" dirty="0" smtClean="0"/>
              <a:t>colors </a:t>
            </a:r>
            <a:r>
              <a:rPr lang="de-DE" sz="1600" b="1" dirty="0"/>
              <a:t>identify CT-MQC trajectories and darker colors corr-FSSH trajectories.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3528" y="6165304"/>
            <a:ext cx="872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53682A"/>
                </a:solidFill>
              </a:rPr>
              <a:t>F. Agostini, S.K. Min, I. Tavernelli, E.K.U. Gross, J.Phys.Chem. Lett. 8,  3048 (2017)</a:t>
            </a:r>
            <a:endParaRPr lang="de-DE" b="1" dirty="0">
              <a:solidFill>
                <a:srgbClr val="5368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0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3456" y="614150"/>
            <a:ext cx="33802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Upper panel: electronic populations of S0, S1 and S2 as functions of time. Lower panel: indicator of </a:t>
            </a:r>
            <a:r>
              <a:rPr lang="en-US" sz="1600" dirty="0" err="1" smtClean="0"/>
              <a:t>decoherence</a:t>
            </a:r>
            <a:r>
              <a:rPr lang="en-US" sz="1600" dirty="0" smtClean="0"/>
              <a:t> for the element S1=S2. Three sets of results are compared, based on the CT-MQC algorithm (dark-green lines), FSSH (red lines) and </a:t>
            </a:r>
            <a:r>
              <a:rPr lang="en-US" sz="1600" dirty="0" err="1" smtClean="0"/>
              <a:t>corr</a:t>
            </a:r>
            <a:r>
              <a:rPr lang="en-US" sz="1600" dirty="0" smtClean="0"/>
              <a:t>-FSSH (cyan lines).</a:t>
            </a:r>
            <a:endParaRPr lang="de-DE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42" y="382167"/>
            <a:ext cx="5135880" cy="559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0297" y="6228020"/>
            <a:ext cx="872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53682A"/>
                </a:solidFill>
              </a:rPr>
              <a:t>F. Agostini, S.K. Min, I. Tavernelli, E.K.U. Gross, J.Phys.Chem. Lett. 8,  3048 (2017)</a:t>
            </a:r>
            <a:endParaRPr lang="de-DE" b="1" dirty="0">
              <a:solidFill>
                <a:srgbClr val="53682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59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463456" y="614150"/>
            <a:ext cx="33802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 smtClean="0"/>
              <a:t>Upper panel: electronic populations of S0, S1 and S2 as functions of time. Lower panel: indicator of </a:t>
            </a:r>
            <a:r>
              <a:rPr lang="en-US" sz="1600" dirty="0" err="1" smtClean="0"/>
              <a:t>decoherence</a:t>
            </a:r>
            <a:r>
              <a:rPr lang="en-US" sz="1600" dirty="0" smtClean="0"/>
              <a:t> for the element S1=S2. Three sets of results are compared, based on the CT-MQC algorithm (dark-green lines), FSSH (red lines) and </a:t>
            </a:r>
            <a:r>
              <a:rPr lang="en-US" sz="1600" dirty="0" err="1" smtClean="0"/>
              <a:t>corr</a:t>
            </a:r>
            <a:r>
              <a:rPr lang="en-US" sz="1600" dirty="0" smtClean="0"/>
              <a:t>-FSSH (cyan lines).</a:t>
            </a:r>
            <a:endParaRPr lang="de-DE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42" y="382167"/>
            <a:ext cx="5135880" cy="5593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0297" y="6228020"/>
            <a:ext cx="87282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53682A"/>
                </a:solidFill>
              </a:rPr>
              <a:t>F. Agostini, S.K. Min, I. Tavernelli, E.K.U. Gross, J.Phys.Chem. Lett. 8,  3048 (2017)</a:t>
            </a:r>
            <a:endParaRPr lang="de-DE" b="1" dirty="0">
              <a:solidFill>
                <a:srgbClr val="53682A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 rot="20564678">
            <a:off x="5652734" y="3645024"/>
            <a:ext cx="3383762" cy="1058416"/>
            <a:chOff x="5652427" y="3645024"/>
            <a:chExt cx="3383762" cy="1058416"/>
          </a:xfrm>
        </p:grpSpPr>
        <p:sp>
          <p:nvSpPr>
            <p:cNvPr id="3" name="TextBox 2"/>
            <p:cNvSpPr txBox="1"/>
            <p:nvPr/>
          </p:nvSpPr>
          <p:spPr>
            <a:xfrm>
              <a:off x="5724128" y="3789040"/>
              <a:ext cx="331206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Algorithm implemented </a:t>
              </a:r>
            </a:p>
            <a:p>
              <a:r>
                <a:rPr lang="en-US" sz="2400" b="1" dirty="0">
                  <a:solidFill>
                    <a:srgbClr val="FF0000"/>
                  </a:solidFill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</a:rPr>
                <a:t>            in CPMD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5652427" y="3645024"/>
              <a:ext cx="3312061" cy="1058416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42286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03648" y="260648"/>
            <a:ext cx="6480845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de-DE" altLang="en-US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971350" y="376208"/>
            <a:ext cx="720105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smtClean="0">
                <a:ea typeface="ＭＳ Ｐゴシック" pitchFamily="34" charset="-128"/>
              </a:rPr>
              <a:t>Vibrational circular dichroism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900" b="1" dirty="0" smtClean="0"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7104797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03648" y="260648"/>
            <a:ext cx="6480845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de-DE" altLang="en-US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971475" y="404664"/>
            <a:ext cx="720105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smtClean="0">
                <a:ea typeface="ＭＳ Ｐゴシック" pitchFamily="34" charset="-128"/>
              </a:rPr>
              <a:t>Vibrational circular dichroism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900" b="1" dirty="0" smtClean="0"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484784"/>
            <a:ext cx="73241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 difference between </a:t>
            </a:r>
            <a:r>
              <a:rPr lang="en-US" sz="2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lefthanded</a:t>
            </a: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righthanded</a:t>
            </a:r>
            <a:endParaRPr lang="en-US" sz="2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ircularly polarized light: </a:t>
            </a:r>
            <a:endParaRPr lang="en-US" sz="2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516313" y="1987679"/>
          <a:ext cx="444817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58" name="Equation" r:id="rId3" imgW="2476440" imgH="469800" progId="Equation.DSMT4">
                  <p:embed/>
                </p:oleObj>
              </mc:Choice>
              <mc:Fallback>
                <p:oleObj name="Equation" r:id="rId3" imgW="247644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6313" y="1987679"/>
                        <a:ext cx="4448175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6032" y="2852936"/>
            <a:ext cx="83471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harmonic vibrational frequencies </a:t>
            </a:r>
            <a:r>
              <a:rPr lang="el-G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refractive index n(</a:t>
            </a:r>
            <a:r>
              <a:rPr lang="el-G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3717127"/>
            <a:ext cx="26193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Rotational strength:</a:t>
            </a:r>
            <a:endParaRPr lang="en-US" sz="2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3460031" y="3429000"/>
          <a:ext cx="26241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59" name="Equation" r:id="rId5" imgW="1460160" imgH="520560" progId="Equation.DSMT4">
                  <p:embed/>
                </p:oleObj>
              </mc:Choice>
              <mc:Fallback>
                <p:oleObj name="Equation" r:id="rId5" imgW="1460160" imgH="520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031" y="3429000"/>
                        <a:ext cx="26241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804259" y="4437112"/>
          <a:ext cx="3970338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0" name="Equation" r:id="rId7" imgW="2209680" imgH="457200" progId="Equation.DSMT4">
                  <p:embed/>
                </p:oleObj>
              </mc:Choice>
              <mc:Fallback>
                <p:oleObj name="Equation" r:id="rId7" imgW="22096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259" y="4437112"/>
                        <a:ext cx="3970338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827584" y="5373216"/>
          <a:ext cx="5499100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1" name="Equation" r:id="rId9" imgW="3060360" imgH="457200" progId="Equation.DSMT4">
                  <p:embed/>
                </p:oleObj>
              </mc:Choice>
              <mc:Fallback>
                <p:oleObj name="Equation" r:id="rId9" imgW="30603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5373216"/>
                        <a:ext cx="5499100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981064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403648" y="260648"/>
            <a:ext cx="6480845" cy="7200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2F619D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de-DE" altLang="en-US"/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971475" y="376208"/>
            <a:ext cx="720105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900" b="1" dirty="0" smtClean="0">
                <a:ea typeface="ＭＳ Ｐゴシック" pitchFamily="34" charset="-128"/>
              </a:rPr>
              <a:t>Vibrational circular dichroism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900" b="1" dirty="0" smtClean="0"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9552" y="1484784"/>
            <a:ext cx="732418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Absorption difference between </a:t>
            </a:r>
            <a:r>
              <a:rPr lang="en-US" sz="2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lefthanded</a:t>
            </a: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sz="2200" b="1" u="sng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righthanded</a:t>
            </a:r>
            <a:endParaRPr lang="en-US" sz="2200" b="1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ircularly polarized light: </a:t>
            </a:r>
            <a:endParaRPr lang="en-US" sz="2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4516313" y="1987679"/>
          <a:ext cx="4448175" cy="84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2" name="Equation" r:id="rId3" imgW="2476440" imgH="469800" progId="Equation.DSMT4">
                  <p:embed/>
                </p:oleObj>
              </mc:Choice>
              <mc:Fallback>
                <p:oleObj name="Equation" r:id="rId3" imgW="247644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6313" y="1987679"/>
                        <a:ext cx="4448175" cy="84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26032" y="2852936"/>
            <a:ext cx="83471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harmonic vibrational frequencies </a:t>
            </a:r>
            <a:r>
              <a:rPr lang="el-G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20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 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refractive index n(</a:t>
            </a:r>
            <a:r>
              <a:rPr lang="el-GR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 and  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1560" y="3717127"/>
            <a:ext cx="26193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Rotational strength:</a:t>
            </a:r>
            <a:endParaRPr lang="en-US" sz="2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3460031" y="3429000"/>
          <a:ext cx="2624137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3" name="Equation" r:id="rId5" imgW="1460160" imgH="520560" progId="Equation.DSMT4">
                  <p:embed/>
                </p:oleObj>
              </mc:Choice>
              <mc:Fallback>
                <p:oleObj name="Equation" r:id="rId5" imgW="1460160" imgH="520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60031" y="3429000"/>
                        <a:ext cx="2624137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804259" y="4437112"/>
          <a:ext cx="3970338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4" name="Equation" r:id="rId7" imgW="2209680" imgH="457200" progId="Equation.DSMT4">
                  <p:embed/>
                </p:oleObj>
              </mc:Choice>
              <mc:Fallback>
                <p:oleObj name="Equation" r:id="rId7" imgW="22096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4259" y="4437112"/>
                        <a:ext cx="3970338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827584" y="5373216"/>
          <a:ext cx="5499100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05" name="Equation" r:id="rId9" imgW="3060360" imgH="457200" progId="Equation.DSMT4">
                  <p:embed/>
                </p:oleObj>
              </mc:Choice>
              <mc:Fallback>
                <p:oleObj name="Equation" r:id="rId9" imgW="306036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5373216"/>
                        <a:ext cx="5499100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664967" y="6309320"/>
            <a:ext cx="79394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 contributions vanish in the adiabatic approximation!!</a:t>
            </a:r>
            <a:endParaRPr lang="en-US" sz="22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0524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/>
          </p:nvPr>
        </p:nvGraphicFramePr>
        <p:xfrm>
          <a:off x="683568" y="1412776"/>
          <a:ext cx="5949950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3" name="Equation" r:id="rId3" imgW="2603160" imgH="279360" progId="Equation.DSMT4">
                  <p:embed/>
                </p:oleObj>
              </mc:Choice>
              <mc:Fallback>
                <p:oleObj name="Equation" r:id="rId3" imgW="260316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412776"/>
                        <a:ext cx="5949950" cy="638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Freeform 5"/>
          <p:cNvSpPr>
            <a:spLocks/>
          </p:cNvSpPr>
          <p:nvPr/>
        </p:nvSpPr>
        <p:spPr bwMode="auto">
          <a:xfrm>
            <a:off x="1913731" y="2609329"/>
            <a:ext cx="4962525" cy="1755775"/>
          </a:xfrm>
          <a:custGeom>
            <a:avLst/>
            <a:gdLst>
              <a:gd name="T0" fmla="*/ 0 w 1686"/>
              <a:gd name="T1" fmla="*/ 0 h 745"/>
              <a:gd name="T2" fmla="*/ 2147483647 w 1686"/>
              <a:gd name="T3" fmla="*/ 2147483647 h 745"/>
              <a:gd name="T4" fmla="*/ 2147483647 w 1686"/>
              <a:gd name="T5" fmla="*/ 2147483647 h 745"/>
              <a:gd name="T6" fmla="*/ 2147483647 w 1686"/>
              <a:gd name="T7" fmla="*/ 2147483647 h 745"/>
              <a:gd name="T8" fmla="*/ 2147483647 w 1686"/>
              <a:gd name="T9" fmla="*/ 2147483647 h 745"/>
              <a:gd name="T10" fmla="*/ 2147483647 w 1686"/>
              <a:gd name="T11" fmla="*/ 2147483647 h 745"/>
              <a:gd name="T12" fmla="*/ 2147483647 w 1686"/>
              <a:gd name="T13" fmla="*/ 2147483647 h 745"/>
              <a:gd name="T14" fmla="*/ 2147483647 w 1686"/>
              <a:gd name="T15" fmla="*/ 2147483647 h 745"/>
              <a:gd name="T16" fmla="*/ 2147483647 w 1686"/>
              <a:gd name="T17" fmla="*/ 2147483647 h 745"/>
              <a:gd name="T18" fmla="*/ 2147483647 w 1686"/>
              <a:gd name="T19" fmla="*/ 2147483647 h 745"/>
              <a:gd name="T20" fmla="*/ 2147483647 w 1686"/>
              <a:gd name="T21" fmla="*/ 2147483647 h 745"/>
              <a:gd name="T22" fmla="*/ 2147483647 w 1686"/>
              <a:gd name="T23" fmla="*/ 2147483647 h 745"/>
              <a:gd name="T24" fmla="*/ 2147483647 w 1686"/>
              <a:gd name="T25" fmla="*/ 2147483647 h 74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686"/>
              <a:gd name="T40" fmla="*/ 0 h 745"/>
              <a:gd name="T41" fmla="*/ 1686 w 1686"/>
              <a:gd name="T42" fmla="*/ 745 h 74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686" h="745">
                <a:moveTo>
                  <a:pt x="0" y="0"/>
                </a:moveTo>
                <a:cubicBezTo>
                  <a:pt x="11" y="167"/>
                  <a:pt x="22" y="334"/>
                  <a:pt x="30" y="432"/>
                </a:cubicBezTo>
                <a:cubicBezTo>
                  <a:pt x="38" y="530"/>
                  <a:pt x="37" y="542"/>
                  <a:pt x="48" y="588"/>
                </a:cubicBezTo>
                <a:cubicBezTo>
                  <a:pt x="59" y="634"/>
                  <a:pt x="60" y="683"/>
                  <a:pt x="96" y="708"/>
                </a:cubicBezTo>
                <a:cubicBezTo>
                  <a:pt x="132" y="733"/>
                  <a:pt x="203" y="745"/>
                  <a:pt x="264" y="738"/>
                </a:cubicBezTo>
                <a:cubicBezTo>
                  <a:pt x="325" y="731"/>
                  <a:pt x="407" y="689"/>
                  <a:pt x="462" y="666"/>
                </a:cubicBezTo>
                <a:cubicBezTo>
                  <a:pt x="517" y="643"/>
                  <a:pt x="550" y="624"/>
                  <a:pt x="594" y="600"/>
                </a:cubicBezTo>
                <a:cubicBezTo>
                  <a:pt x="638" y="576"/>
                  <a:pt x="679" y="546"/>
                  <a:pt x="726" y="522"/>
                </a:cubicBezTo>
                <a:cubicBezTo>
                  <a:pt x="773" y="498"/>
                  <a:pt x="822" y="477"/>
                  <a:pt x="876" y="456"/>
                </a:cubicBezTo>
                <a:cubicBezTo>
                  <a:pt x="930" y="435"/>
                  <a:pt x="985" y="415"/>
                  <a:pt x="1050" y="396"/>
                </a:cubicBezTo>
                <a:cubicBezTo>
                  <a:pt x="1115" y="377"/>
                  <a:pt x="1194" y="359"/>
                  <a:pt x="1266" y="342"/>
                </a:cubicBezTo>
                <a:cubicBezTo>
                  <a:pt x="1338" y="325"/>
                  <a:pt x="1412" y="308"/>
                  <a:pt x="1482" y="294"/>
                </a:cubicBezTo>
                <a:cubicBezTo>
                  <a:pt x="1552" y="280"/>
                  <a:pt x="1619" y="269"/>
                  <a:pt x="1686" y="258"/>
                </a:cubicBezTo>
              </a:path>
            </a:pathLst>
          </a:custGeom>
          <a:noFill/>
          <a:ln w="38100" cmpd="sng">
            <a:solidFill>
              <a:srgbClr val="3015F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Freeform 10"/>
          <p:cNvSpPr>
            <a:spLocks/>
          </p:cNvSpPr>
          <p:nvPr/>
        </p:nvSpPr>
        <p:spPr bwMode="auto">
          <a:xfrm>
            <a:off x="1905347" y="2931269"/>
            <a:ext cx="485775" cy="608013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" name="Freeform 11"/>
          <p:cNvSpPr>
            <a:spLocks/>
          </p:cNvSpPr>
          <p:nvPr/>
        </p:nvSpPr>
        <p:spPr bwMode="auto">
          <a:xfrm>
            <a:off x="2524472" y="3169394"/>
            <a:ext cx="723900" cy="3698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12"/>
          <p:cNvSpPr>
            <a:spLocks/>
          </p:cNvSpPr>
          <p:nvPr/>
        </p:nvSpPr>
        <p:spPr bwMode="auto">
          <a:xfrm>
            <a:off x="4211960" y="3068960"/>
            <a:ext cx="361950" cy="4460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Freeform 13"/>
          <p:cNvSpPr>
            <a:spLocks/>
          </p:cNvSpPr>
          <p:nvPr/>
        </p:nvSpPr>
        <p:spPr bwMode="auto">
          <a:xfrm>
            <a:off x="3302347" y="3175744"/>
            <a:ext cx="723900" cy="369888"/>
          </a:xfrm>
          <a:custGeom>
            <a:avLst/>
            <a:gdLst>
              <a:gd name="T0" fmla="*/ 0 w 1008"/>
              <a:gd name="T1" fmla="*/ 2147483647 h 383"/>
              <a:gd name="T2" fmla="*/ 2147483647 w 1008"/>
              <a:gd name="T3" fmla="*/ 2147483647 h 383"/>
              <a:gd name="T4" fmla="*/ 2147483647 w 1008"/>
              <a:gd name="T5" fmla="*/ 2147483647 h 383"/>
              <a:gd name="T6" fmla="*/ 2147483647 w 1008"/>
              <a:gd name="T7" fmla="*/ 2147483647 h 383"/>
              <a:gd name="T8" fmla="*/ 2147483647 w 1008"/>
              <a:gd name="T9" fmla="*/ 2147483647 h 383"/>
              <a:gd name="T10" fmla="*/ 2147483647 w 1008"/>
              <a:gd name="T11" fmla="*/ 2147483647 h 383"/>
              <a:gd name="T12" fmla="*/ 2147483647 w 1008"/>
              <a:gd name="T13" fmla="*/ 2147483647 h 383"/>
              <a:gd name="T14" fmla="*/ 2147483647 w 1008"/>
              <a:gd name="T15" fmla="*/ 2147483647 h 383"/>
              <a:gd name="T16" fmla="*/ 2147483647 w 1008"/>
              <a:gd name="T17" fmla="*/ 2147483647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" name="Freeform 16"/>
          <p:cNvSpPr>
            <a:spLocks/>
          </p:cNvSpPr>
          <p:nvPr/>
        </p:nvSpPr>
        <p:spPr bwMode="auto">
          <a:xfrm>
            <a:off x="3347864" y="3258294"/>
            <a:ext cx="571500" cy="284163"/>
          </a:xfrm>
          <a:custGeom>
            <a:avLst/>
            <a:gdLst>
              <a:gd name="T0" fmla="*/ 0 w 1008"/>
              <a:gd name="T1" fmla="*/ 0 h 383"/>
              <a:gd name="T2" fmla="*/ 0 w 1008"/>
              <a:gd name="T3" fmla="*/ 0 h 383"/>
              <a:gd name="T4" fmla="*/ 0 w 1008"/>
              <a:gd name="T5" fmla="*/ 0 h 383"/>
              <a:gd name="T6" fmla="*/ 0 w 1008"/>
              <a:gd name="T7" fmla="*/ 0 h 383"/>
              <a:gd name="T8" fmla="*/ 0 w 1008"/>
              <a:gd name="T9" fmla="*/ 0 h 383"/>
              <a:gd name="T10" fmla="*/ 0 w 1008"/>
              <a:gd name="T11" fmla="*/ 0 h 383"/>
              <a:gd name="T12" fmla="*/ 0 w 1008"/>
              <a:gd name="T13" fmla="*/ 0 h 383"/>
              <a:gd name="T14" fmla="*/ 0 w 1008"/>
              <a:gd name="T15" fmla="*/ 0 h 383"/>
              <a:gd name="T16" fmla="*/ 0 w 1008"/>
              <a:gd name="T17" fmla="*/ 0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9" name="Freeform 21"/>
          <p:cNvSpPr>
            <a:spLocks/>
          </p:cNvSpPr>
          <p:nvPr/>
        </p:nvSpPr>
        <p:spPr bwMode="auto">
          <a:xfrm>
            <a:off x="2641873" y="3329946"/>
            <a:ext cx="561975" cy="207963"/>
          </a:xfrm>
          <a:custGeom>
            <a:avLst/>
            <a:gdLst>
              <a:gd name="T0" fmla="*/ 0 w 1008"/>
              <a:gd name="T1" fmla="*/ 0 h 383"/>
              <a:gd name="T2" fmla="*/ 0 w 1008"/>
              <a:gd name="T3" fmla="*/ 0 h 383"/>
              <a:gd name="T4" fmla="*/ 0 w 1008"/>
              <a:gd name="T5" fmla="*/ 0 h 383"/>
              <a:gd name="T6" fmla="*/ 0 w 1008"/>
              <a:gd name="T7" fmla="*/ 0 h 383"/>
              <a:gd name="T8" fmla="*/ 0 w 1008"/>
              <a:gd name="T9" fmla="*/ 0 h 383"/>
              <a:gd name="T10" fmla="*/ 0 w 1008"/>
              <a:gd name="T11" fmla="*/ 0 h 383"/>
              <a:gd name="T12" fmla="*/ 0 w 1008"/>
              <a:gd name="T13" fmla="*/ 0 h 383"/>
              <a:gd name="T14" fmla="*/ 0 w 1008"/>
              <a:gd name="T15" fmla="*/ 0 h 383"/>
              <a:gd name="T16" fmla="*/ 0 w 1008"/>
              <a:gd name="T17" fmla="*/ 0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" name="Freeform 25"/>
          <p:cNvSpPr>
            <a:spLocks/>
          </p:cNvSpPr>
          <p:nvPr/>
        </p:nvSpPr>
        <p:spPr bwMode="auto">
          <a:xfrm>
            <a:off x="1949797" y="3118594"/>
            <a:ext cx="390525" cy="398463"/>
          </a:xfrm>
          <a:custGeom>
            <a:avLst/>
            <a:gdLst>
              <a:gd name="T0" fmla="*/ 0 w 1008"/>
              <a:gd name="T1" fmla="*/ 1 h 383"/>
              <a:gd name="T2" fmla="*/ 0 w 1008"/>
              <a:gd name="T3" fmla="*/ 1 h 383"/>
              <a:gd name="T4" fmla="*/ 0 w 1008"/>
              <a:gd name="T5" fmla="*/ 1 h 383"/>
              <a:gd name="T6" fmla="*/ 0 w 1008"/>
              <a:gd name="T7" fmla="*/ 1 h 383"/>
              <a:gd name="T8" fmla="*/ 0 w 1008"/>
              <a:gd name="T9" fmla="*/ 1 h 383"/>
              <a:gd name="T10" fmla="*/ 0 w 1008"/>
              <a:gd name="T11" fmla="*/ 1 h 383"/>
              <a:gd name="T12" fmla="*/ 0 w 1008"/>
              <a:gd name="T13" fmla="*/ 1 h 383"/>
              <a:gd name="T14" fmla="*/ 0 w 1008"/>
              <a:gd name="T15" fmla="*/ 1 h 383"/>
              <a:gd name="T16" fmla="*/ 0 w 1008"/>
              <a:gd name="T17" fmla="*/ 1 h 38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008"/>
              <a:gd name="T28" fmla="*/ 0 h 383"/>
              <a:gd name="T29" fmla="*/ 1008 w 1008"/>
              <a:gd name="T30" fmla="*/ 383 h 383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008" h="383">
                <a:moveTo>
                  <a:pt x="0" y="374"/>
                </a:moveTo>
                <a:cubicBezTo>
                  <a:pt x="37" y="372"/>
                  <a:pt x="160" y="381"/>
                  <a:pt x="222" y="362"/>
                </a:cubicBezTo>
                <a:cubicBezTo>
                  <a:pt x="284" y="343"/>
                  <a:pt x="334" y="307"/>
                  <a:pt x="372" y="260"/>
                </a:cubicBezTo>
                <a:cubicBezTo>
                  <a:pt x="410" y="213"/>
                  <a:pt x="428" y="123"/>
                  <a:pt x="450" y="80"/>
                </a:cubicBezTo>
                <a:cubicBezTo>
                  <a:pt x="472" y="37"/>
                  <a:pt x="485" y="4"/>
                  <a:pt x="504" y="2"/>
                </a:cubicBezTo>
                <a:cubicBezTo>
                  <a:pt x="523" y="0"/>
                  <a:pt x="543" y="26"/>
                  <a:pt x="564" y="68"/>
                </a:cubicBezTo>
                <a:cubicBezTo>
                  <a:pt x="585" y="110"/>
                  <a:pt x="599" y="205"/>
                  <a:pt x="630" y="254"/>
                </a:cubicBezTo>
                <a:cubicBezTo>
                  <a:pt x="661" y="303"/>
                  <a:pt x="687" y="341"/>
                  <a:pt x="750" y="362"/>
                </a:cubicBezTo>
                <a:cubicBezTo>
                  <a:pt x="813" y="383"/>
                  <a:pt x="954" y="376"/>
                  <a:pt x="1008" y="380"/>
                </a:cubicBezTo>
              </a:path>
            </a:pathLst>
          </a:custGeom>
          <a:solidFill>
            <a:srgbClr val="3015F9"/>
          </a:solidFill>
          <a:ln w="28575" cmpd="sng">
            <a:solidFill>
              <a:srgbClr val="3015F9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3015F9"/>
              </a:solidFill>
            </a:endParaRPr>
          </a:p>
        </p:txBody>
      </p:sp>
      <p:graphicFrame>
        <p:nvGraphicFramePr>
          <p:cNvPr id="12" name="Object 8"/>
          <p:cNvGraphicFramePr>
            <a:graphicFrameLocks noChangeAspect="1"/>
          </p:cNvGraphicFramePr>
          <p:nvPr>
            <p:extLst/>
          </p:nvPr>
        </p:nvGraphicFramePr>
        <p:xfrm>
          <a:off x="7020272" y="2889250"/>
          <a:ext cx="1019175" cy="611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4" name="Equation" r:id="rId5" imgW="482400" imgH="279360" progId="Equation.DSMT4">
                  <p:embed/>
                </p:oleObj>
              </mc:Choice>
              <mc:Fallback>
                <p:oleObj name="Equation" r:id="rId5" imgW="4824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20272" y="2889250"/>
                        <a:ext cx="1019175" cy="611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696913" y="5301208"/>
          <a:ext cx="4567237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875" name="Equation" r:id="rId7" imgW="1968480" imgH="279360" progId="Equation.DSMT4">
                  <p:embed/>
                </p:oleObj>
              </mc:Choice>
              <mc:Fallback>
                <p:oleObj name="Equation" r:id="rId7" imgW="1968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6913" y="5301208"/>
                        <a:ext cx="4567237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611560" y="549841"/>
            <a:ext cx="797635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Adiabatic approximation: Nuclear dynamics </a:t>
            </a:r>
            <a:r>
              <a:rPr lang="en-US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 a single BO-PES</a:t>
            </a:r>
            <a:endParaRPr lang="en-US" sz="2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3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1043608" y="375047"/>
            <a:ext cx="7153818" cy="46166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400" b="1" dirty="0" smtClean="0">
                <a:latin typeface="Times New Roman" pitchFamily="18" charset="0"/>
              </a:rPr>
              <a:t>Standard representation of the full TD wave function</a:t>
            </a:r>
            <a:endParaRPr lang="en-GB" altLang="en-US" sz="2400" b="1" dirty="0">
              <a:latin typeface="Times New Roman" pitchFamily="18" charset="0"/>
            </a:endParaRPr>
          </a:p>
        </p:txBody>
      </p:sp>
      <p:graphicFrame>
        <p:nvGraphicFramePr>
          <p:cNvPr id="717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234741"/>
              </p:ext>
            </p:extLst>
          </p:nvPr>
        </p:nvGraphicFramePr>
        <p:xfrm>
          <a:off x="1490663" y="2212975"/>
          <a:ext cx="5568950" cy="95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361" name="Equation" r:id="rId4" imgW="2120760" imgH="355320" progId="Equation.DSMT4">
                  <p:embed/>
                </p:oleObj>
              </mc:Choice>
              <mc:Fallback>
                <p:oleObj name="Equation" r:id="rId4" imgW="212076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0663" y="2212975"/>
                        <a:ext cx="5568950" cy="95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3" name="Group 5"/>
          <p:cNvGrpSpPr>
            <a:grpSpLocks/>
          </p:cNvGrpSpPr>
          <p:nvPr/>
        </p:nvGrpSpPr>
        <p:grpSpPr bwMode="auto">
          <a:xfrm>
            <a:off x="539750" y="3190875"/>
            <a:ext cx="8208963" cy="958850"/>
            <a:chOff x="204" y="2024"/>
            <a:chExt cx="5171" cy="604"/>
          </a:xfrm>
        </p:grpSpPr>
        <p:graphicFrame>
          <p:nvGraphicFramePr>
            <p:cNvPr id="7177" name="Object 6"/>
            <p:cNvGraphicFramePr>
              <a:graphicFrameLocks noChangeAspect="1"/>
            </p:cNvGraphicFramePr>
            <p:nvPr/>
          </p:nvGraphicFramePr>
          <p:xfrm>
            <a:off x="2727" y="2092"/>
            <a:ext cx="72" cy="1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362" name="Equation" r:id="rId6" imgW="114151" imgH="215619" progId="Equation.3">
                    <p:embed/>
                  </p:oleObj>
                </mc:Choice>
                <mc:Fallback>
                  <p:oleObj name="Equation" r:id="rId6" imgW="114151" imgH="21561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7" y="2092"/>
                          <a:ext cx="72" cy="1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8" name="Text Box 7"/>
            <p:cNvSpPr txBox="1">
              <a:spLocks noChangeArrowheads="1"/>
            </p:cNvSpPr>
            <p:nvPr/>
          </p:nvSpPr>
          <p:spPr bwMode="auto">
            <a:xfrm>
              <a:off x="204" y="2024"/>
              <a:ext cx="5171" cy="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eaLnBrk="1" hangingPunct="1">
                <a:lnSpc>
                  <a:spcPct val="120000"/>
                </a:lnSpc>
                <a:spcBef>
                  <a:spcPct val="0"/>
                </a:spcBef>
                <a:buFontTx/>
                <a:buNone/>
              </a:pPr>
              <a:r>
                <a:rPr lang="en-GB" altLang="en-US" sz="2200" b="1">
                  <a:latin typeface="Times New Roman" pitchFamily="18" charset="0"/>
                </a:rPr>
                <a:t>and insert expansion in the full Schr</a:t>
              </a:r>
              <a:r>
                <a:rPr lang="en-US" altLang="en-US" sz="2200" b="1">
                  <a:latin typeface="Times New Roman" pitchFamily="18" charset="0"/>
                  <a:cs typeface="Times New Roman" pitchFamily="18" charset="0"/>
                </a:rPr>
                <a:t>ödinger equation → standard non-adiabatic coupling terms from T</a:t>
              </a:r>
              <a:r>
                <a:rPr lang="en-US" altLang="en-US" sz="2200" b="1" baseline="-25000">
                  <a:latin typeface="Times New Roman" pitchFamily="18" charset="0"/>
                  <a:cs typeface="Times New Roman" pitchFamily="18" charset="0"/>
                </a:rPr>
                <a:t>n </a:t>
              </a:r>
              <a:r>
                <a:rPr lang="en-US" altLang="en-US" sz="2200" b="1">
                  <a:latin typeface="Times New Roman" pitchFamily="18" charset="0"/>
                  <a:cs typeface="Times New Roman" pitchFamily="18" charset="0"/>
                </a:rPr>
                <a:t>acting on  </a:t>
              </a:r>
            </a:p>
          </p:txBody>
        </p:sp>
        <p:graphicFrame>
          <p:nvGraphicFramePr>
            <p:cNvPr id="7179" name="Object 8"/>
            <p:cNvGraphicFramePr>
              <a:graphicFrameLocks noChangeAspect="1"/>
            </p:cNvGraphicFramePr>
            <p:nvPr/>
          </p:nvGraphicFramePr>
          <p:xfrm>
            <a:off x="3837" y="2251"/>
            <a:ext cx="721" cy="37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7363" name="Equation" r:id="rId8" imgW="533169" imgH="279279" progId="Equation.3">
                    <p:embed/>
                  </p:oleObj>
                </mc:Choice>
                <mc:Fallback>
                  <p:oleObj name="Equation" r:id="rId8" imgW="533169" imgH="279279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7" y="2251"/>
                          <a:ext cx="721" cy="37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7176" name="Rectangle 11"/>
          <p:cNvSpPr>
            <a:spLocks noChangeArrowheads="1"/>
          </p:cNvSpPr>
          <p:nvPr/>
        </p:nvSpPr>
        <p:spPr bwMode="auto">
          <a:xfrm>
            <a:off x="539750" y="1579563"/>
            <a:ext cx="7858125" cy="33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200" b="1">
                <a:latin typeface="Times New Roman" pitchFamily="18" charset="0"/>
              </a:rPr>
              <a:t>Expand full molecular wave function in complete set of BO states:</a:t>
            </a:r>
          </a:p>
        </p:txBody>
      </p:sp>
    </p:spTree>
    <p:extLst>
      <p:ext uri="{BB962C8B-B14F-4D97-AF65-F5344CB8AC3E}">
        <p14:creationId xmlns:p14="http://schemas.microsoft.com/office/powerpoint/2010/main" val="171172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537393" y="1800279"/>
          <a:ext cx="4538663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6" name="Equation" r:id="rId3" imgW="2527200" imgH="317160" progId="Equation.DSMT4">
                  <p:embed/>
                </p:oleObj>
              </mc:Choice>
              <mc:Fallback>
                <p:oleObj name="Equation" r:id="rId3" imgW="2527200" imgH="317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7393" y="1800279"/>
                        <a:ext cx="4538663" cy="569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323528" y="2884061"/>
          <a:ext cx="7437438" cy="546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917" name="Equation" r:id="rId5" imgW="4140000" imgH="304560" progId="Equation.DSMT4">
                  <p:embed/>
                </p:oleObj>
              </mc:Choice>
              <mc:Fallback>
                <p:oleObj name="Equation" r:id="rId5" imgW="41400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2884061"/>
                        <a:ext cx="7437438" cy="546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67544" y="983050"/>
            <a:ext cx="72199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Time-dependent electronic  (N-body, or one-body) density:</a:t>
            </a:r>
            <a:endParaRPr lang="en-US" sz="2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292080" y="1845985"/>
            <a:ext cx="363407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ery close to true TD density</a:t>
            </a:r>
            <a:endParaRPr lang="en-US" sz="22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95799" y="3358153"/>
            <a:ext cx="25792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200" b="1" u="sng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ompletely wrong!! </a:t>
            </a:r>
            <a:endParaRPr lang="en-US" sz="2200" b="1" u="sng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5925" y="4653136"/>
            <a:ext cx="7648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Basic strategy: Use electronic </a:t>
            </a:r>
            <a:r>
              <a:rPr lang="en-US" sz="2200" b="1" u="sng" dirty="0" err="1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EoM</a:t>
            </a:r>
            <a:r>
              <a:rPr lang="en-US" sz="2200" b="1" u="sng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exact factorization and treat the non-adiabatic terms in 1</a:t>
            </a:r>
            <a:r>
              <a:rPr lang="en-US" sz="2200" b="1" u="sng" baseline="300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sz="2200" b="1" u="sng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-order perturbation theory </a:t>
            </a:r>
            <a:endParaRPr lang="en-US" sz="2200" b="1" u="sng" dirty="0">
              <a:solidFill>
                <a:srgbClr val="3015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1408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9" name="Group 6"/>
          <p:cNvGrpSpPr>
            <a:grpSpLocks/>
          </p:cNvGrpSpPr>
          <p:nvPr/>
        </p:nvGrpSpPr>
        <p:grpSpPr bwMode="auto">
          <a:xfrm>
            <a:off x="212725" y="245566"/>
            <a:ext cx="8786813" cy="2319338"/>
            <a:chOff x="225" y="796"/>
            <a:chExt cx="5535" cy="1461"/>
          </a:xfrm>
        </p:grpSpPr>
        <p:graphicFrame>
          <p:nvGraphicFramePr>
            <p:cNvPr id="39951" name="Object 7"/>
            <p:cNvGraphicFramePr>
              <a:graphicFrameLocks noChangeAspect="1"/>
            </p:cNvGraphicFramePr>
            <p:nvPr>
              <p:extLst/>
            </p:nvPr>
          </p:nvGraphicFramePr>
          <p:xfrm>
            <a:off x="722" y="862"/>
            <a:ext cx="3424" cy="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940" name="Equation" r:id="rId4" imgW="3136680" imgH="482400" progId="Equation.DSMT4">
                    <p:embed/>
                  </p:oleObj>
                </mc:Choice>
                <mc:Fallback>
                  <p:oleObj name="Equation" r:id="rId4" imgW="3136680" imgH="482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2" y="862"/>
                          <a:ext cx="3424" cy="5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2" name="AutoShape 8"/>
            <p:cNvSpPr>
              <a:spLocks/>
            </p:cNvSpPr>
            <p:nvPr/>
          </p:nvSpPr>
          <p:spPr bwMode="auto">
            <a:xfrm rot="16200000">
              <a:off x="1442" y="714"/>
              <a:ext cx="83" cy="1252"/>
            </a:xfrm>
            <a:prstGeom prst="leftBrace">
              <a:avLst>
                <a:gd name="adj1" fmla="val 170455"/>
                <a:gd name="adj2" fmla="val 50000"/>
              </a:avLst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en-US" sz="2400"/>
            </a:p>
          </p:txBody>
        </p:sp>
        <p:graphicFrame>
          <p:nvGraphicFramePr>
            <p:cNvPr id="39954" name="Object 10"/>
            <p:cNvGraphicFramePr>
              <a:graphicFrameLocks noChangeAspect="1"/>
            </p:cNvGraphicFramePr>
            <p:nvPr>
              <p:extLst/>
            </p:nvPr>
          </p:nvGraphicFramePr>
          <p:xfrm>
            <a:off x="225" y="1611"/>
            <a:ext cx="5454" cy="6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941" name="Equation" r:id="rId6" imgW="5003640" imgH="583920" progId="Equation.DSMT4">
                    <p:embed/>
                  </p:oleObj>
                </mc:Choice>
                <mc:Fallback>
                  <p:oleObj name="Equation" r:id="rId6" imgW="5003640" imgH="5839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" y="1611"/>
                          <a:ext cx="5454" cy="6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5" name="Rectangle 11"/>
            <p:cNvSpPr>
              <a:spLocks noChangeArrowheads="1"/>
            </p:cNvSpPr>
            <p:nvPr/>
          </p:nvSpPr>
          <p:spPr bwMode="auto">
            <a:xfrm>
              <a:off x="249" y="796"/>
              <a:ext cx="5511" cy="145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07704" y="1115219"/>
            <a:ext cx="6495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4C46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200" baseline="-25000" dirty="0" smtClean="0">
                <a:solidFill>
                  <a:srgbClr val="4C46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endParaRPr lang="en-US" sz="2200" dirty="0">
              <a:solidFill>
                <a:srgbClr val="4C46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74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9" name="Group 6"/>
          <p:cNvGrpSpPr>
            <a:grpSpLocks/>
          </p:cNvGrpSpPr>
          <p:nvPr/>
        </p:nvGrpSpPr>
        <p:grpSpPr bwMode="auto">
          <a:xfrm>
            <a:off x="212725" y="245566"/>
            <a:ext cx="8786813" cy="2319338"/>
            <a:chOff x="225" y="796"/>
            <a:chExt cx="5535" cy="1461"/>
          </a:xfrm>
        </p:grpSpPr>
        <p:graphicFrame>
          <p:nvGraphicFramePr>
            <p:cNvPr id="39951" name="Object 7"/>
            <p:cNvGraphicFramePr>
              <a:graphicFrameLocks noChangeAspect="1"/>
            </p:cNvGraphicFramePr>
            <p:nvPr/>
          </p:nvGraphicFramePr>
          <p:xfrm>
            <a:off x="722" y="862"/>
            <a:ext cx="3424" cy="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64" name="Equation" r:id="rId4" imgW="3136680" imgH="482400" progId="Equation.DSMT4">
                    <p:embed/>
                  </p:oleObj>
                </mc:Choice>
                <mc:Fallback>
                  <p:oleObj name="Equation" r:id="rId4" imgW="3136680" imgH="482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2" y="862"/>
                          <a:ext cx="3424" cy="5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2" name="AutoShape 8"/>
            <p:cNvSpPr>
              <a:spLocks/>
            </p:cNvSpPr>
            <p:nvPr/>
          </p:nvSpPr>
          <p:spPr bwMode="auto">
            <a:xfrm rot="16200000">
              <a:off x="1442" y="714"/>
              <a:ext cx="83" cy="1252"/>
            </a:xfrm>
            <a:prstGeom prst="leftBrace">
              <a:avLst>
                <a:gd name="adj1" fmla="val 170455"/>
                <a:gd name="adj2" fmla="val 50000"/>
              </a:avLst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en-US" sz="2400"/>
            </a:p>
          </p:txBody>
        </p:sp>
        <p:graphicFrame>
          <p:nvGraphicFramePr>
            <p:cNvPr id="39954" name="Object 10"/>
            <p:cNvGraphicFramePr>
              <a:graphicFrameLocks noChangeAspect="1"/>
            </p:cNvGraphicFramePr>
            <p:nvPr/>
          </p:nvGraphicFramePr>
          <p:xfrm>
            <a:off x="225" y="1611"/>
            <a:ext cx="5454" cy="6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5965" name="Equation" r:id="rId6" imgW="5003640" imgH="583920" progId="Equation.DSMT4">
                    <p:embed/>
                  </p:oleObj>
                </mc:Choice>
                <mc:Fallback>
                  <p:oleObj name="Equation" r:id="rId6" imgW="5003640" imgH="5839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" y="1611"/>
                          <a:ext cx="5454" cy="6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5" name="Rectangle 11"/>
            <p:cNvSpPr>
              <a:spLocks noChangeArrowheads="1"/>
            </p:cNvSpPr>
            <p:nvPr/>
          </p:nvSpPr>
          <p:spPr bwMode="auto">
            <a:xfrm>
              <a:off x="249" y="796"/>
              <a:ext cx="5511" cy="145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07704" y="1115219"/>
            <a:ext cx="6495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4C46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200" baseline="-25000" dirty="0" smtClean="0">
                <a:solidFill>
                  <a:srgbClr val="4C46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endParaRPr lang="en-US" sz="2200" dirty="0">
              <a:solidFill>
                <a:srgbClr val="4C46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1949" y="2817510"/>
            <a:ext cx="76484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Further simplifications: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Neglect first non-adiabatic term because it does not couple directly the electronic and nuclear motion</a:t>
            </a:r>
          </a:p>
          <a:p>
            <a:endParaRPr lang="en-US" sz="2200" dirty="0" smtClean="0">
              <a:solidFill>
                <a:srgbClr val="3015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Time-dependence is dictated by the (slow) nuclear wave packet: </a:t>
            </a:r>
            <a:r>
              <a:rPr lang="en-US" sz="2200" dirty="0" err="1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aproximate</a:t>
            </a:r>
            <a:r>
              <a:rPr lang="en-US" sz="22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2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200" baseline="-250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 err="1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r,t</a:t>
            </a:r>
            <a:r>
              <a:rPr lang="en-US" sz="22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by </a:t>
            </a:r>
            <a:r>
              <a:rPr lang="en-US" sz="2200" dirty="0" err="1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instantaeous</a:t>
            </a:r>
            <a:r>
              <a:rPr lang="en-US" sz="22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eigenstate  </a:t>
            </a:r>
            <a:endParaRPr lang="en-US" sz="2200" dirty="0">
              <a:solidFill>
                <a:srgbClr val="3015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69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9" name="Group 6"/>
          <p:cNvGrpSpPr>
            <a:grpSpLocks/>
          </p:cNvGrpSpPr>
          <p:nvPr/>
        </p:nvGrpSpPr>
        <p:grpSpPr bwMode="auto">
          <a:xfrm>
            <a:off x="212725" y="245566"/>
            <a:ext cx="8786813" cy="2319338"/>
            <a:chOff x="225" y="796"/>
            <a:chExt cx="5535" cy="1461"/>
          </a:xfrm>
        </p:grpSpPr>
        <p:graphicFrame>
          <p:nvGraphicFramePr>
            <p:cNvPr id="39951" name="Object 7"/>
            <p:cNvGraphicFramePr>
              <a:graphicFrameLocks noChangeAspect="1"/>
            </p:cNvGraphicFramePr>
            <p:nvPr/>
          </p:nvGraphicFramePr>
          <p:xfrm>
            <a:off x="722" y="862"/>
            <a:ext cx="3424" cy="5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993" name="Equation" r:id="rId4" imgW="3136680" imgH="482400" progId="Equation.DSMT4">
                    <p:embed/>
                  </p:oleObj>
                </mc:Choice>
                <mc:Fallback>
                  <p:oleObj name="Equation" r:id="rId4" imgW="3136680" imgH="4824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2" y="862"/>
                          <a:ext cx="3424" cy="5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2" name="AutoShape 8"/>
            <p:cNvSpPr>
              <a:spLocks/>
            </p:cNvSpPr>
            <p:nvPr/>
          </p:nvSpPr>
          <p:spPr bwMode="auto">
            <a:xfrm rot="16200000">
              <a:off x="1442" y="714"/>
              <a:ext cx="83" cy="1252"/>
            </a:xfrm>
            <a:prstGeom prst="leftBrace">
              <a:avLst>
                <a:gd name="adj1" fmla="val 170455"/>
                <a:gd name="adj2" fmla="val 50000"/>
              </a:avLst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de-DE" altLang="en-US" sz="2400"/>
            </a:p>
          </p:txBody>
        </p:sp>
        <p:graphicFrame>
          <p:nvGraphicFramePr>
            <p:cNvPr id="39954" name="Object 10"/>
            <p:cNvGraphicFramePr>
              <a:graphicFrameLocks noChangeAspect="1"/>
            </p:cNvGraphicFramePr>
            <p:nvPr/>
          </p:nvGraphicFramePr>
          <p:xfrm>
            <a:off x="225" y="1611"/>
            <a:ext cx="5454" cy="6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6994" name="Equation" r:id="rId6" imgW="5003640" imgH="583920" progId="Equation.DSMT4">
                    <p:embed/>
                  </p:oleObj>
                </mc:Choice>
                <mc:Fallback>
                  <p:oleObj name="Equation" r:id="rId6" imgW="5003640" imgH="58392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5" y="1611"/>
                          <a:ext cx="5454" cy="6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9955" name="Rectangle 11"/>
            <p:cNvSpPr>
              <a:spLocks noChangeArrowheads="1"/>
            </p:cNvSpPr>
            <p:nvPr/>
          </p:nvSpPr>
          <p:spPr bwMode="auto">
            <a:xfrm>
              <a:off x="249" y="796"/>
              <a:ext cx="5511" cy="1455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endParaRPr lang="de-DE" alt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907704" y="1115219"/>
            <a:ext cx="6495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solidFill>
                  <a:srgbClr val="4C46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200" baseline="-25000" dirty="0" smtClean="0">
                <a:solidFill>
                  <a:srgbClr val="4C46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</a:t>
            </a:r>
            <a:endParaRPr lang="en-US" sz="2200" dirty="0">
              <a:solidFill>
                <a:srgbClr val="4C46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1949" y="2817510"/>
            <a:ext cx="764848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Further simplifications: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Neglect first non-adiabatic term because it does not couple directly the electronic and nuclear motion</a:t>
            </a:r>
          </a:p>
          <a:p>
            <a:endParaRPr lang="en-US" sz="2200" dirty="0" smtClean="0">
              <a:solidFill>
                <a:srgbClr val="3015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Time-dependence is </a:t>
            </a:r>
            <a:r>
              <a:rPr lang="en-US" sz="2200" dirty="0" err="1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dictacted</a:t>
            </a:r>
            <a:r>
              <a:rPr lang="en-US" sz="22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the (slow) nuclear wave packet: </a:t>
            </a:r>
            <a:r>
              <a:rPr lang="en-US" sz="2200" dirty="0" err="1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aproximate</a:t>
            </a:r>
            <a:r>
              <a:rPr lang="en-US" sz="22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l-GR" sz="22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200" baseline="-250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200" dirty="0" err="1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r,t</a:t>
            </a:r>
            <a:r>
              <a:rPr lang="en-US" sz="22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by </a:t>
            </a:r>
            <a:r>
              <a:rPr lang="en-US" sz="2200" dirty="0" err="1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instantaeous</a:t>
            </a:r>
            <a:r>
              <a:rPr lang="en-US" sz="22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eigenstate  </a:t>
            </a:r>
            <a:endParaRPr lang="en-US" sz="2200" dirty="0">
              <a:solidFill>
                <a:srgbClr val="3015F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Object 10"/>
          <p:cNvGraphicFramePr>
            <a:graphicFrameLocks noChangeAspect="1"/>
          </p:cNvGraphicFramePr>
          <p:nvPr/>
        </p:nvGraphicFramePr>
        <p:xfrm>
          <a:off x="161925" y="5140325"/>
          <a:ext cx="8702675" cy="1025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995" name="Equation" r:id="rId8" imgW="5029200" imgH="583920" progId="Equation.DSMT4">
                  <p:embed/>
                </p:oleObj>
              </mc:Choice>
              <mc:Fallback>
                <p:oleObj name="Equation" r:id="rId8" imgW="5029200" imgH="583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925" y="5140325"/>
                        <a:ext cx="8702675" cy="1025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ounded Rectangle 3"/>
          <p:cNvSpPr/>
          <p:nvPr/>
        </p:nvSpPr>
        <p:spPr>
          <a:xfrm>
            <a:off x="811948" y="5193774"/>
            <a:ext cx="4984187" cy="949826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8365" y="6309320"/>
            <a:ext cx="515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Treat in perturbation theory  (“Nuclear velocity PT”)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68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260648"/>
            <a:ext cx="842493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Employ the exact factorization: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6239731"/>
              </p:ext>
            </p:extLst>
          </p:nvPr>
        </p:nvGraphicFramePr>
        <p:xfrm>
          <a:off x="251520" y="836712"/>
          <a:ext cx="8212138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0" name="Equation" r:id="rId3" imgW="4572000" imgH="482400" progId="Equation.DSMT4">
                  <p:embed/>
                </p:oleObj>
              </mc:Choice>
              <mc:Fallback>
                <p:oleObj name="Equation" r:id="rId3" imgW="457200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520" y="836712"/>
                        <a:ext cx="8212138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0508856"/>
              </p:ext>
            </p:extLst>
          </p:nvPr>
        </p:nvGraphicFramePr>
        <p:xfrm>
          <a:off x="-16446" y="1844824"/>
          <a:ext cx="912495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01" name="Equation" r:id="rId5" imgW="5079960" imgH="482400" progId="Equation.DSMT4">
                  <p:embed/>
                </p:oleObj>
              </mc:Choice>
              <mc:Fallback>
                <p:oleObj name="Equation" r:id="rId5" imgW="507996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6446" y="1844824"/>
                        <a:ext cx="912495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51520" y="2711599"/>
            <a:ext cx="84249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u="sng" dirty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2200" b="1" u="sng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 evaluate </a:t>
            </a:r>
            <a:r>
              <a:rPr lang="el-GR" sz="2200" b="1" u="sng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sz="2200" b="1" u="sng" baseline="-25000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2200" b="1" u="sng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within first-order nuclear-velocity PT, employing </a:t>
            </a:r>
            <a:r>
              <a:rPr lang="en-US" sz="2200" b="1" u="sng" dirty="0" err="1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DFT</a:t>
            </a:r>
            <a:r>
              <a:rPr lang="en-US" sz="2200" b="1" u="sng" dirty="0" smtClean="0">
                <a:solidFill>
                  <a:srgbClr val="3015F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-PT </a:t>
            </a:r>
          </a:p>
        </p:txBody>
      </p:sp>
    </p:spTree>
    <p:extLst>
      <p:ext uri="{BB962C8B-B14F-4D97-AF65-F5344CB8AC3E}">
        <p14:creationId xmlns:p14="http://schemas.microsoft.com/office/powerpoint/2010/main" val="426893748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69235" y="2288292"/>
            <a:ext cx="2386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(S</a:t>
            </a:r>
            <a:r>
              <a:rPr lang="de-DE" dirty="0"/>
              <a:t>)-d2-oxirane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880" y="620688"/>
            <a:ext cx="2634615" cy="149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2962" y="5712612"/>
            <a:ext cx="8427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Vibrational </a:t>
            </a:r>
            <a:r>
              <a:rPr lang="en-US" sz="1600" dirty="0"/>
              <a:t>modes at 896 cm</a:t>
            </a:r>
            <a:r>
              <a:rPr lang="en-US" sz="1600" baseline="30000" dirty="0"/>
              <a:t>−1</a:t>
            </a:r>
            <a:r>
              <a:rPr lang="en-US" sz="1600" dirty="0"/>
              <a:t> </a:t>
            </a:r>
            <a:r>
              <a:rPr lang="en-US" sz="1600" dirty="0" smtClean="0"/>
              <a:t>(left) </a:t>
            </a:r>
            <a:r>
              <a:rPr lang="en-US" sz="1600" dirty="0"/>
              <a:t>and at 1089 cm</a:t>
            </a:r>
            <a:r>
              <a:rPr lang="en-US" sz="1600" baseline="30000" dirty="0"/>
              <a:t>−</a:t>
            </a:r>
            <a:r>
              <a:rPr lang="en-US" sz="1600" baseline="30000" dirty="0" smtClean="0"/>
              <a:t>1</a:t>
            </a:r>
            <a:r>
              <a:rPr lang="en-US" sz="1600" dirty="0" smtClean="0"/>
              <a:t> (right) </a:t>
            </a:r>
            <a:r>
              <a:rPr lang="en-US" sz="1600" dirty="0"/>
              <a:t>for (S)-d</a:t>
            </a:r>
            <a:r>
              <a:rPr lang="en-US" sz="1600" baseline="-25000" dirty="0"/>
              <a:t>2</a:t>
            </a:r>
            <a:r>
              <a:rPr lang="en-US" sz="1600" dirty="0"/>
              <a:t>-oxirane, with </a:t>
            </a:r>
            <a:r>
              <a:rPr lang="en-US" sz="1600" dirty="0" smtClean="0"/>
              <a:t>nuclear velocities </a:t>
            </a:r>
            <a:r>
              <a:rPr lang="en-US" sz="1600" dirty="0"/>
              <a:t>indicated as </a:t>
            </a:r>
            <a:r>
              <a:rPr lang="en-US" sz="1600" dirty="0" smtClean="0"/>
              <a:t>blue arrows</a:t>
            </a:r>
            <a:r>
              <a:rPr lang="en-US" sz="1600" dirty="0"/>
              <a:t>. The corresponding vector potential is shown as red arrows.</a:t>
            </a:r>
            <a:endParaRPr lang="de-DE" sz="16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84984"/>
            <a:ext cx="4203383" cy="1820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533" y="3383808"/>
            <a:ext cx="4243388" cy="216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9064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1104" y="476672"/>
            <a:ext cx="6843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Normal </a:t>
            </a:r>
            <a:r>
              <a:rPr lang="en-US" sz="1600" dirty="0"/>
              <a:t>modes, dipole and rotational strengths, for (S)-</a:t>
            </a:r>
            <a:r>
              <a:rPr lang="en-US" sz="1600" dirty="0" smtClean="0"/>
              <a:t>d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-</a:t>
            </a:r>
            <a:r>
              <a:rPr lang="de-DE" sz="1600" dirty="0" smtClean="0"/>
              <a:t>oxirane</a:t>
            </a:r>
            <a:r>
              <a:rPr lang="de-DE" sz="1600" dirty="0"/>
              <a:t>.</a:t>
            </a:r>
            <a:r>
              <a:rPr lang="en-US" sz="1600" dirty="0" smtClean="0"/>
              <a:t>.</a:t>
            </a:r>
            <a:endParaRPr lang="de-DE" sz="16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029185" y="1199403"/>
          <a:ext cx="6923315" cy="5308267"/>
        </p:xfrm>
        <a:graphic>
          <a:graphicData uri="http://schemas.openxmlformats.org/drawingml/2006/table">
            <a:tbl>
              <a:tblPr firstRow="1" firstCol="1" bandRow="1"/>
              <a:tblGrid>
                <a:gridCol w="12274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1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10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7968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790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58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0919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  <a:r>
                        <a:rPr lang="en-US" sz="2000" baseline="-25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MFP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D</a:t>
                      </a:r>
                      <a:r>
                        <a:rPr lang="en-US" sz="2000" baseline="-25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NVP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US" sz="2000" baseline="-25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MFP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R</a:t>
                      </a:r>
                      <a:r>
                        <a:rPr lang="en-US" sz="2000" baseline="-25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NVP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rtxmi7"/>
                          <a:cs typeface="Times New Roman"/>
                        </a:rPr>
                        <a:t>ῦ</a:t>
                      </a:r>
                      <a:r>
                        <a:rPr lang="en-US" sz="2000">
                          <a:effectLst/>
                          <a:latin typeface="Times New Roman"/>
                          <a:ea typeface="rtxmi7"/>
                          <a:cs typeface="Times New Roman"/>
                        </a:rPr>
                        <a:t>(</a:t>
                      </a:r>
                      <a:r>
                        <a:rPr lang="en-US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cm</a:t>
                      </a:r>
                      <a:r>
                        <a:rPr lang="en-US" sz="2000" baseline="30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en-US" sz="2000" baseline="30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</a:t>
                      </a:r>
                      <a:r>
                        <a:rPr lang="en-US" sz="2000">
                          <a:effectLst/>
                          <a:latin typeface="Times New Roman"/>
                          <a:ea typeface="rtxmi7"/>
                          <a:cs typeface="Times New Roman"/>
                        </a:rPr>
                        <a:t>)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rtxmi7"/>
                          <a:cs typeface="Times New Roman"/>
                        </a:rPr>
                        <a:t>(</a:t>
                      </a:r>
                      <a:r>
                        <a:rPr lang="en-US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10</a:t>
                      </a:r>
                      <a:r>
                        <a:rPr lang="en-US" sz="2000" baseline="30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en-US" sz="2000" baseline="30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44</a:t>
                      </a:r>
                      <a:r>
                        <a:rPr lang="en-US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 esu</a:t>
                      </a:r>
                      <a:r>
                        <a:rPr lang="en-US" sz="2000" baseline="30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2</a:t>
                      </a:r>
                      <a:r>
                        <a:rPr lang="en-US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 cm</a:t>
                      </a:r>
                      <a:r>
                        <a:rPr lang="en-US" sz="2000" baseline="30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2</a:t>
                      </a:r>
                      <a:r>
                        <a:rPr lang="en-US" sz="2000">
                          <a:effectLst/>
                          <a:latin typeface="Times New Roman"/>
                          <a:ea typeface="rtxmi7"/>
                          <a:cs typeface="Times New Roman"/>
                        </a:rPr>
                        <a:t>)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rtxmi7"/>
                          <a:cs typeface="Times New Roman"/>
                        </a:rPr>
                        <a:t> 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rtxmi7"/>
                          <a:cs typeface="Times New Roman"/>
                        </a:rPr>
                        <a:t>(</a:t>
                      </a:r>
                      <a:r>
                        <a:rPr lang="en-US" sz="2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10</a:t>
                      </a:r>
                      <a:r>
                        <a:rPr lang="en-US" sz="2000" baseline="30000" dirty="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en-US" sz="2000" baseline="30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44</a:t>
                      </a:r>
                      <a:r>
                        <a:rPr lang="en-US" sz="2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 esu</a:t>
                      </a:r>
                      <a:r>
                        <a:rPr lang="en-US" sz="2000" baseline="30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2</a:t>
                      </a:r>
                      <a:r>
                        <a:rPr lang="en-US" sz="2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 cm</a:t>
                      </a:r>
                      <a:r>
                        <a:rPr lang="en-US" sz="2000" baseline="30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2</a:t>
                      </a:r>
                      <a:r>
                        <a:rPr lang="en-US" sz="2000" dirty="0">
                          <a:effectLst/>
                          <a:latin typeface="Times New Roman"/>
                          <a:ea typeface="rtxmi7"/>
                          <a:cs typeface="Times New Roman"/>
                        </a:rPr>
                        <a:t>)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647.50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0.55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0.85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 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en-US" sz="2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0.35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en-US" sz="2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0.45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733.42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123.35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124.88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 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8.73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10.54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769.76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53.44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51.77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 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3.17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3.29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856.38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145.31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145.55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 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4.31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2.70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894.67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9.78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10.24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 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3.37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3.89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936.33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39.73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39.24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 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19.14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20.26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1088.21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3.79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4.44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 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6.95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8.34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1093.95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1.41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1.71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 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3.98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4.97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1210.44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26.26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26.09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 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9.56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10.45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1326.86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0.34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0.37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 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0.91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0.76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1377.38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11.65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10.78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 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7.50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8.17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2235.16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49.17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50.88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 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22.60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22.90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2244.19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12.63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12.81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 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16.80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16.78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3047.68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11.43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11.66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 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32.80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txsy"/>
                          <a:cs typeface="Times New Roman"/>
                        </a:rPr>
                        <a:t>−</a:t>
                      </a: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32.59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22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3054.15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58.64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60.16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 </a:t>
                      </a:r>
                      <a:endParaRPr lang="de-DE" sz="180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46.63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2000" dirty="0">
                          <a:effectLst/>
                          <a:latin typeface="Times New Roman"/>
                          <a:ea typeface="NimbusRomNo9L-Regu"/>
                          <a:cs typeface="Times New Roman"/>
                        </a:rPr>
                        <a:t>47.04</a:t>
                      </a: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endParaRPr lang="de-DE" sz="1800" dirty="0">
                        <a:effectLst/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905248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587996" y="44624"/>
            <a:ext cx="7999690" cy="6678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just" eaLnBrk="1" hangingPunct="1">
              <a:defRPr/>
            </a:pPr>
            <a:r>
              <a:rPr lang="en-GB" sz="2800" b="1" u="sng" dirty="0" smtClean="0">
                <a:latin typeface="Times" pitchFamily="18" charset="0"/>
              </a:rPr>
              <a:t>Summary of exact factorization</a:t>
            </a:r>
            <a:endParaRPr lang="en-GB" sz="2800" b="1" u="sng" dirty="0">
              <a:latin typeface="Times" pitchFamily="18" charset="0"/>
            </a:endParaRPr>
          </a:p>
          <a:p>
            <a:pPr eaLnBrk="1" hangingPunct="1">
              <a:defRPr/>
            </a:pPr>
            <a:endParaRPr lang="en-GB" sz="2000" b="1" u="sng" dirty="0">
              <a:latin typeface="Times" pitchFamily="18" charset="0"/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GB" sz="2000" b="1" dirty="0" smtClean="0">
                <a:latin typeface="Times" pitchFamily="18" charset="0"/>
              </a:rPr>
              <a:t>                                                                      is exact</a:t>
            </a:r>
          </a:p>
          <a:p>
            <a:pPr eaLnBrk="1" hangingPunct="1">
              <a:defRPr/>
            </a:pPr>
            <a:r>
              <a:rPr lang="en-GB" sz="2000" b="1" dirty="0" smtClean="0">
                <a:latin typeface="Times" pitchFamily="18" charset="0"/>
              </a:rPr>
              <a:t> </a:t>
            </a:r>
          </a:p>
          <a:p>
            <a:pPr eaLnBrk="1" hangingPunct="1">
              <a:buFont typeface="Arial" pitchFamily="34" charset="0"/>
              <a:buChar char="•"/>
              <a:defRPr/>
            </a:pPr>
            <a:endParaRPr lang="en-GB" sz="2000" b="1" dirty="0">
              <a:latin typeface="Times" pitchFamily="18" charset="0"/>
            </a:endParaRPr>
          </a:p>
          <a:p>
            <a:pPr eaLnBrk="1" hangingPunct="1">
              <a:defRPr/>
            </a:pPr>
            <a:endParaRPr lang="en-GB" sz="2000" b="1" dirty="0" smtClean="0">
              <a:latin typeface="Times" pitchFamily="18" charset="0"/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GB" sz="2000" b="1" dirty="0" smtClean="0">
                <a:latin typeface="Times" pitchFamily="18" charset="0"/>
              </a:rPr>
              <a:t>Exact Berry phase vanishes in some cases and is finite in others</a:t>
            </a:r>
          </a:p>
          <a:p>
            <a:pPr eaLnBrk="1" hangingPunct="1">
              <a:defRPr/>
            </a:pPr>
            <a:endParaRPr lang="en-GB" sz="2000" b="1" dirty="0">
              <a:latin typeface="Times" pitchFamily="18" charset="0"/>
            </a:endParaRPr>
          </a:p>
          <a:p>
            <a:pPr eaLnBrk="1" hangingPunct="1">
              <a:defRPr/>
            </a:pPr>
            <a:endParaRPr lang="en-GB" sz="2000" b="1" dirty="0" smtClean="0">
              <a:latin typeface="Times" pitchFamily="18" charset="0"/>
            </a:endParaRPr>
          </a:p>
          <a:p>
            <a:pPr eaLnBrk="1" hangingPunct="1">
              <a:defRPr/>
            </a:pPr>
            <a:endParaRPr lang="en-GB" sz="2000" b="1" dirty="0">
              <a:latin typeface="Times" pitchFamily="18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en-GB" sz="2000" b="1" dirty="0">
                <a:latin typeface="Times" pitchFamily="18" charset="0"/>
              </a:rPr>
              <a:t>   TD-PES shows jumps </a:t>
            </a:r>
            <a:r>
              <a:rPr lang="en-GB" sz="2000" b="1" dirty="0" err="1" smtClean="0">
                <a:latin typeface="Times" pitchFamily="18" charset="0"/>
              </a:rPr>
              <a:t>betweeen</a:t>
            </a:r>
            <a:r>
              <a:rPr lang="en-GB" sz="2000" b="1" dirty="0" smtClean="0">
                <a:latin typeface="Times" pitchFamily="18" charset="0"/>
              </a:rPr>
              <a:t> BO-PES resembling </a:t>
            </a:r>
            <a:r>
              <a:rPr lang="en-GB" sz="2000" b="1" dirty="0">
                <a:latin typeface="Times" pitchFamily="18" charset="0"/>
              </a:rPr>
              <a:t>surface </a:t>
            </a:r>
            <a:r>
              <a:rPr lang="en-GB" sz="2000" b="1" dirty="0" smtClean="0">
                <a:latin typeface="Times" pitchFamily="18" charset="0"/>
              </a:rPr>
              <a:t>hopping</a:t>
            </a:r>
          </a:p>
          <a:p>
            <a:pPr eaLnBrk="1" hangingPunct="1">
              <a:buFontTx/>
              <a:buChar char="•"/>
              <a:defRPr/>
            </a:pPr>
            <a:endParaRPr lang="en-GB" sz="2000" b="1" dirty="0" smtClean="0">
              <a:latin typeface="Times" pitchFamily="18" charset="0"/>
            </a:endParaRPr>
          </a:p>
          <a:p>
            <a:pPr eaLnBrk="1" hangingPunct="1">
              <a:defRPr/>
            </a:pPr>
            <a:endParaRPr lang="en-GB" sz="2000" b="1" dirty="0">
              <a:latin typeface="Times" pitchFamily="18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en-GB" sz="2000" b="1" dirty="0" smtClean="0">
                <a:latin typeface="Times" pitchFamily="18" charset="0"/>
              </a:rPr>
              <a:t>   mixed quantum classical algorithm</a:t>
            </a:r>
          </a:p>
          <a:p>
            <a:pPr eaLnBrk="1" hangingPunct="1">
              <a:buFontTx/>
              <a:buChar char="•"/>
              <a:defRPr/>
            </a:pPr>
            <a:endParaRPr lang="en-GB" sz="2000" b="1" dirty="0" smtClean="0">
              <a:latin typeface="Times" pitchFamily="18" charset="0"/>
            </a:endParaRPr>
          </a:p>
          <a:p>
            <a:pPr eaLnBrk="1" hangingPunct="1">
              <a:buFontTx/>
              <a:buChar char="•"/>
              <a:defRPr/>
            </a:pPr>
            <a:endParaRPr lang="en-GB" sz="2000" b="1" dirty="0">
              <a:latin typeface="Times" pitchFamily="18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en-GB" sz="2000" b="1" dirty="0" smtClean="0">
                <a:latin typeface="Times" pitchFamily="18" charset="0"/>
              </a:rPr>
              <a:t>   Application: Ring opening of </a:t>
            </a:r>
            <a:r>
              <a:rPr lang="en-GB" sz="2000" b="1" dirty="0" err="1" smtClean="0">
                <a:latin typeface="Times" pitchFamily="18" charset="0"/>
              </a:rPr>
              <a:t>oxirane</a:t>
            </a:r>
            <a:endParaRPr lang="en-GB" sz="2000" b="1" dirty="0" smtClean="0">
              <a:latin typeface="Times" pitchFamily="18" charset="0"/>
            </a:endParaRPr>
          </a:p>
          <a:p>
            <a:pPr eaLnBrk="1" hangingPunct="1">
              <a:defRPr/>
            </a:pPr>
            <a:endParaRPr lang="en-GB" sz="2000" b="1" dirty="0">
              <a:latin typeface="Times" pitchFamily="18" charset="0"/>
            </a:endParaRPr>
          </a:p>
          <a:p>
            <a:pPr eaLnBrk="1" hangingPunct="1">
              <a:buFontTx/>
              <a:buChar char="•"/>
              <a:defRPr/>
            </a:pPr>
            <a:endParaRPr lang="en-GB" sz="2000" b="1" dirty="0" smtClean="0">
              <a:latin typeface="Times" pitchFamily="18" charset="0"/>
            </a:endParaRPr>
          </a:p>
          <a:p>
            <a:pPr eaLnBrk="1" hangingPunct="1">
              <a:buFontTx/>
              <a:buChar char="•"/>
              <a:defRPr/>
            </a:pPr>
            <a:r>
              <a:rPr lang="en-GB" sz="2000" b="1" dirty="0">
                <a:latin typeface="Times" pitchFamily="18" charset="0"/>
              </a:rPr>
              <a:t> </a:t>
            </a:r>
            <a:r>
              <a:rPr lang="en-GB" sz="2000" b="1" dirty="0" smtClean="0">
                <a:latin typeface="Times" pitchFamily="18" charset="0"/>
              </a:rPr>
              <a:t>  multi-component DFT for electrons and nuclei</a:t>
            </a:r>
          </a:p>
          <a:p>
            <a:pPr eaLnBrk="1" hangingPunct="1">
              <a:defRPr/>
            </a:pPr>
            <a:endParaRPr lang="en-GB" sz="2000" b="1" dirty="0">
              <a:latin typeface="Times" pitchFamily="18" charset="0"/>
            </a:endParaRPr>
          </a:p>
        </p:txBody>
      </p:sp>
      <p:graphicFrame>
        <p:nvGraphicFramePr>
          <p:cNvPr id="89091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4014261"/>
              </p:ext>
            </p:extLst>
          </p:nvPr>
        </p:nvGraphicFramePr>
        <p:xfrm>
          <a:off x="899592" y="656223"/>
          <a:ext cx="3965575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60" name="Equation" r:id="rId4" imgW="1828800" imgH="279360" progId="Equation.DSMT4">
                  <p:embed/>
                </p:oleObj>
              </mc:Choice>
              <mc:Fallback>
                <p:oleObj name="Equation" r:id="rId4" imgW="1828800" imgH="279360" progId="Equation.DSMT4">
                  <p:embed/>
                  <p:pic>
                    <p:nvPicPr>
                      <p:cNvPr id="89091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656223"/>
                        <a:ext cx="3965575" cy="627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812733" y="1211278"/>
            <a:ext cx="8223763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en-US" sz="2100" b="1" dirty="0" smtClean="0">
                <a:solidFill>
                  <a:srgbClr val="006600"/>
                </a:solidFill>
              </a:rPr>
              <a:t>A. Abedi</a:t>
            </a:r>
            <a:r>
              <a:rPr lang="de-DE" altLang="en-US" sz="2100" b="1" dirty="0">
                <a:solidFill>
                  <a:srgbClr val="006600"/>
                </a:solidFill>
              </a:rPr>
              <a:t>, N.T. Maitra, E.K.U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.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Gross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</a:t>
            </a:r>
            <a:r>
              <a:rPr lang="de-DE" altLang="en-US" sz="2100" b="1" dirty="0">
                <a:solidFill>
                  <a:srgbClr val="006600"/>
                </a:solidFill>
              </a:rPr>
              <a:t>PRL </a:t>
            </a:r>
            <a:r>
              <a:rPr lang="de-DE" altLang="en-US" sz="2100" b="1" u="sng" dirty="0">
                <a:solidFill>
                  <a:srgbClr val="006600"/>
                </a:solidFill>
              </a:rPr>
              <a:t>105</a:t>
            </a:r>
            <a:r>
              <a:rPr lang="de-DE" altLang="en-US" sz="2100" b="1" dirty="0">
                <a:solidFill>
                  <a:srgbClr val="006600"/>
                </a:solidFill>
              </a:rPr>
              <a:t>, 123002 (2010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)                                                      </a:t>
            </a:r>
            <a:endParaRPr lang="de-DE" altLang="en-US" sz="2100" b="1" dirty="0">
              <a:solidFill>
                <a:srgbClr val="006600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846817" y="2363406"/>
            <a:ext cx="8117671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2100" b="1" dirty="0" smtClean="0">
                <a:solidFill>
                  <a:srgbClr val="008000"/>
                </a:solidFill>
              </a:rPr>
              <a:t>S.K. Min, A. </a:t>
            </a:r>
            <a:r>
              <a:rPr lang="en-GB" altLang="en-US" sz="2100" b="1" dirty="0" err="1" smtClean="0">
                <a:solidFill>
                  <a:srgbClr val="008000"/>
                </a:solidFill>
              </a:rPr>
              <a:t>Abedi</a:t>
            </a:r>
            <a:r>
              <a:rPr lang="en-GB" altLang="en-US" sz="2100" b="1" dirty="0" smtClean="0">
                <a:solidFill>
                  <a:srgbClr val="008000"/>
                </a:solidFill>
              </a:rPr>
              <a:t>, K.S. Kim, E.K.U. Gross, PRL </a:t>
            </a:r>
            <a:r>
              <a:rPr lang="en-GB" altLang="en-US" sz="2100" b="1" u="sng" dirty="0" smtClean="0">
                <a:solidFill>
                  <a:srgbClr val="008000"/>
                </a:solidFill>
              </a:rPr>
              <a:t>113</a:t>
            </a:r>
            <a:r>
              <a:rPr lang="en-GB" altLang="en-US" sz="2100" b="1" dirty="0" smtClean="0">
                <a:solidFill>
                  <a:srgbClr val="008000"/>
                </a:solidFill>
              </a:rPr>
              <a:t>, 263004 (2014)</a:t>
            </a:r>
          </a:p>
        </p:txBody>
      </p:sp>
      <p:sp>
        <p:nvSpPr>
          <p:cNvPr id="7" name="TextBox 14"/>
          <p:cNvSpPr txBox="1">
            <a:spLocks noChangeArrowheads="1"/>
          </p:cNvSpPr>
          <p:nvPr/>
        </p:nvSpPr>
        <p:spPr bwMode="auto">
          <a:xfrm>
            <a:off x="851564" y="3587542"/>
            <a:ext cx="825694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en-US" sz="2100" b="1" dirty="0" smtClean="0">
                <a:solidFill>
                  <a:srgbClr val="006600"/>
                </a:solidFill>
              </a:rPr>
              <a:t>A. Abedi</a:t>
            </a:r>
            <a:r>
              <a:rPr lang="de-DE" altLang="en-US" sz="2100" b="1" dirty="0">
                <a:solidFill>
                  <a:srgbClr val="006600"/>
                </a:solidFill>
              </a:rPr>
              <a:t>, 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F. Agostini, Y. Suzuki,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E.K.U.Gross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 </a:t>
            </a:r>
            <a:r>
              <a:rPr lang="de-DE" altLang="en-US" sz="2100" b="1" dirty="0">
                <a:solidFill>
                  <a:srgbClr val="006600"/>
                </a:solidFill>
              </a:rPr>
              <a:t>PRL </a:t>
            </a:r>
            <a:r>
              <a:rPr lang="de-DE" altLang="en-US" sz="2100" b="1" u="sng" dirty="0" smtClean="0">
                <a:solidFill>
                  <a:srgbClr val="006600"/>
                </a:solidFill>
              </a:rPr>
              <a:t>110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263001 </a:t>
            </a:r>
            <a:r>
              <a:rPr lang="de-DE" altLang="en-US" sz="2100" b="1" dirty="0">
                <a:solidFill>
                  <a:srgbClr val="006600"/>
                </a:solidFill>
              </a:rPr>
              <a:t>(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2013)</a:t>
            </a:r>
          </a:p>
        </p:txBody>
      </p:sp>
      <p:sp>
        <p:nvSpPr>
          <p:cNvPr id="8" name="TextBox 14"/>
          <p:cNvSpPr txBox="1">
            <a:spLocks noChangeArrowheads="1"/>
          </p:cNvSpPr>
          <p:nvPr/>
        </p:nvSpPr>
        <p:spPr bwMode="auto">
          <a:xfrm>
            <a:off x="866165" y="4437112"/>
            <a:ext cx="709021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en-US" sz="2100" b="1" dirty="0" smtClean="0">
                <a:solidFill>
                  <a:srgbClr val="006600"/>
                </a:solidFill>
              </a:rPr>
              <a:t>S.K. Min, F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Agostini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E.K.U. Gross, PRL 115, 073001 (2015) </a:t>
            </a:r>
          </a:p>
          <a:p>
            <a:pPr>
              <a:spcBef>
                <a:spcPct val="0"/>
              </a:spcBef>
              <a:buNone/>
            </a:pPr>
            <a:endParaRPr lang="de-DE" altLang="en-US" sz="2100" b="1" dirty="0" smtClean="0">
              <a:solidFill>
                <a:srgbClr val="006600"/>
              </a:solidFill>
            </a:endParaRPr>
          </a:p>
        </p:txBody>
      </p:sp>
      <p:sp>
        <p:nvSpPr>
          <p:cNvPr id="9" name="TextBox 14"/>
          <p:cNvSpPr txBox="1">
            <a:spLocks noChangeArrowheads="1"/>
          </p:cNvSpPr>
          <p:nvPr/>
        </p:nvSpPr>
        <p:spPr bwMode="auto">
          <a:xfrm>
            <a:off x="861793" y="6237312"/>
            <a:ext cx="630249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en-US" sz="2100" b="1" dirty="0" smtClean="0">
                <a:solidFill>
                  <a:srgbClr val="006600"/>
                </a:solidFill>
              </a:rPr>
              <a:t>Ryan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Requist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E.K.U. </a:t>
            </a:r>
            <a:r>
              <a:rPr lang="de-DE" altLang="en-US" sz="2100" b="1" dirty="0" err="1" smtClean="0">
                <a:solidFill>
                  <a:srgbClr val="006600"/>
                </a:solidFill>
              </a:rPr>
              <a:t>Gross</a:t>
            </a:r>
            <a:r>
              <a:rPr lang="de-DE" altLang="en-US" sz="2100" b="1" dirty="0" smtClean="0">
                <a:solidFill>
                  <a:srgbClr val="006600"/>
                </a:solidFill>
              </a:rPr>
              <a:t>, PRL 117, 193001 (2016) </a:t>
            </a:r>
          </a:p>
        </p:txBody>
      </p: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878879" y="5373216"/>
            <a:ext cx="822962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de-DE" altLang="en-US" sz="2100" b="1" dirty="0" smtClean="0">
                <a:solidFill>
                  <a:srgbClr val="006600"/>
                </a:solidFill>
              </a:rPr>
              <a:t>F. Agostini, S.K. Min, I. Tavernelli E.K.U. Gross,  JPCL 8, 3048 (2017) </a:t>
            </a:r>
          </a:p>
        </p:txBody>
      </p:sp>
    </p:spTree>
    <p:extLst>
      <p:ext uri="{BB962C8B-B14F-4D97-AF65-F5344CB8AC3E}">
        <p14:creationId xmlns:p14="http://schemas.microsoft.com/office/powerpoint/2010/main" val="141534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2555776" y="116632"/>
            <a:ext cx="4031927" cy="864096"/>
          </a:xfrm>
          <a:prstGeom prst="rect">
            <a:avLst/>
          </a:prstGeom>
          <a:solidFill>
            <a:srgbClr val="CCFFFF"/>
          </a:solidFill>
          <a:ln w="28575">
            <a:solidFill>
              <a:srgbClr val="00008E"/>
            </a:solidFill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endParaRPr lang="de-DE" altLang="en-US"/>
          </a:p>
        </p:txBody>
      </p:sp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2699792" y="251937"/>
            <a:ext cx="38306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b="1" dirty="0" smtClean="0">
                <a:solidFill>
                  <a:srgbClr val="00007B"/>
                </a:solidFill>
                <a:latin typeface="Times New Roman" pitchFamily="18" charset="0"/>
                <a:cs typeface="Times New Roman" pitchFamily="18" charset="0"/>
              </a:rPr>
              <a:t>Take-home messages</a:t>
            </a:r>
          </a:p>
        </p:txBody>
      </p:sp>
      <p:sp>
        <p:nvSpPr>
          <p:cNvPr id="4" name="Text Box 38"/>
          <p:cNvSpPr txBox="1">
            <a:spLocks noChangeArrowheads="1"/>
          </p:cNvSpPr>
          <p:nvPr/>
        </p:nvSpPr>
        <p:spPr bwMode="auto">
          <a:xfrm>
            <a:off x="179512" y="1243781"/>
            <a:ext cx="9111725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GB" altLang="en-US" sz="2400" b="1" u="sng" dirty="0" smtClean="0"/>
              <a:t>Exact factorization useful to settle conceptual issues such as</a:t>
            </a:r>
          </a:p>
          <a:p>
            <a:pPr marL="342900" indent="-342900">
              <a:spcBef>
                <a:spcPct val="0"/>
              </a:spcBef>
            </a:pPr>
            <a:r>
              <a:rPr lang="en-GB" altLang="en-US" sz="2400" b="1" dirty="0"/>
              <a:t>u</a:t>
            </a:r>
            <a:r>
              <a:rPr lang="en-GB" altLang="en-US" sz="2400" b="1" dirty="0" smtClean="0"/>
              <a:t>nique classical force on nuclei (even when the nuclear WP splits)</a:t>
            </a:r>
          </a:p>
          <a:p>
            <a:pPr marL="342900" indent="-342900">
              <a:spcBef>
                <a:spcPct val="0"/>
              </a:spcBef>
            </a:pPr>
            <a:r>
              <a:rPr lang="en-GB" altLang="en-US" sz="2400" b="1" dirty="0"/>
              <a:t>d</a:t>
            </a:r>
            <a:r>
              <a:rPr lang="en-GB" altLang="en-US" sz="2400" b="1" dirty="0" smtClean="0"/>
              <a:t>efines “exact geometric phase” without recourse to BO </a:t>
            </a:r>
            <a:r>
              <a:rPr lang="en-GB" altLang="en-US" sz="2400" b="1" dirty="0" err="1" smtClean="0"/>
              <a:t>approx</a:t>
            </a:r>
            <a:endParaRPr lang="en-GB" altLang="en-US" sz="2400" b="1" dirty="0" smtClean="0"/>
          </a:p>
          <a:p>
            <a:pPr>
              <a:spcBef>
                <a:spcPct val="0"/>
              </a:spcBef>
              <a:buNone/>
            </a:pPr>
            <a:endParaRPr lang="en-GB" altLang="en-US" sz="2400" b="1" dirty="0"/>
          </a:p>
          <a:p>
            <a:pPr>
              <a:spcBef>
                <a:spcPct val="0"/>
              </a:spcBef>
              <a:buNone/>
            </a:pPr>
            <a:r>
              <a:rPr lang="en-GB" altLang="en-US" sz="2400" b="1" u="sng" dirty="0" smtClean="0"/>
              <a:t>Exact factorization useful to develop practical algorithms</a:t>
            </a:r>
          </a:p>
          <a:p>
            <a:pPr>
              <a:spcBef>
                <a:spcPct val="0"/>
              </a:spcBef>
              <a:buNone/>
            </a:pPr>
            <a:endParaRPr lang="en-GB" altLang="en-US" sz="2400" b="1" u="sng" dirty="0"/>
          </a:p>
          <a:p>
            <a:pPr marL="342900" indent="-342900">
              <a:spcBef>
                <a:spcPct val="0"/>
              </a:spcBef>
            </a:pPr>
            <a:r>
              <a:rPr lang="en-GB" altLang="en-US" sz="2400" b="1" dirty="0"/>
              <a:t>Starting from the </a:t>
            </a:r>
            <a:r>
              <a:rPr lang="en-GB" altLang="en-US" sz="2400" b="1" u="sng" dirty="0"/>
              <a:t>right Schrödinger for the nuclei</a:t>
            </a:r>
            <a:r>
              <a:rPr lang="en-GB" altLang="en-US" sz="2400" b="1" dirty="0"/>
              <a:t> (the one </a:t>
            </a:r>
            <a:endParaRPr lang="en-GB" altLang="en-US" sz="2400" b="1" dirty="0" smtClean="0"/>
          </a:p>
          <a:p>
            <a:pPr>
              <a:spcBef>
                <a:spcPct val="0"/>
              </a:spcBef>
              <a:buNone/>
            </a:pPr>
            <a:r>
              <a:rPr lang="en-GB" altLang="en-US" sz="2400" b="1" dirty="0"/>
              <a:t> </a:t>
            </a:r>
            <a:r>
              <a:rPr lang="en-GB" altLang="en-US" sz="2400" b="1" dirty="0" smtClean="0"/>
              <a:t>    that </a:t>
            </a:r>
            <a:r>
              <a:rPr lang="en-GB" altLang="en-US" sz="2400" b="1" dirty="0"/>
              <a:t>comes from the exact factorization), the resulting mixed </a:t>
            </a:r>
            <a:endParaRPr lang="en-GB" altLang="en-US" sz="2400" b="1" dirty="0" smtClean="0"/>
          </a:p>
          <a:p>
            <a:pPr>
              <a:spcBef>
                <a:spcPct val="0"/>
              </a:spcBef>
              <a:buNone/>
            </a:pPr>
            <a:r>
              <a:rPr lang="en-GB" altLang="en-US" sz="2400" b="1" dirty="0"/>
              <a:t> </a:t>
            </a:r>
            <a:r>
              <a:rPr lang="en-GB" altLang="en-US" sz="2400" b="1" dirty="0" smtClean="0"/>
              <a:t>    quantum </a:t>
            </a:r>
            <a:r>
              <a:rPr lang="en-GB" altLang="en-US" sz="2400" b="1" dirty="0"/>
              <a:t>classical  algorithms give you the effects of surface </a:t>
            </a:r>
            <a:endParaRPr lang="en-GB" altLang="en-US" sz="2400" b="1" dirty="0" smtClean="0"/>
          </a:p>
          <a:p>
            <a:pPr>
              <a:spcBef>
                <a:spcPct val="0"/>
              </a:spcBef>
              <a:buNone/>
            </a:pPr>
            <a:r>
              <a:rPr lang="en-GB" altLang="en-US" sz="2400" b="1" dirty="0"/>
              <a:t> </a:t>
            </a:r>
            <a:r>
              <a:rPr lang="en-GB" altLang="en-US" sz="2400" b="1" dirty="0" smtClean="0"/>
              <a:t>    hopping </a:t>
            </a:r>
            <a:r>
              <a:rPr lang="en-GB" altLang="en-US" sz="2400" b="1" dirty="0"/>
              <a:t>and of </a:t>
            </a:r>
            <a:r>
              <a:rPr lang="en-GB" altLang="en-US" sz="2400" b="1" dirty="0" err="1"/>
              <a:t>decoherence</a:t>
            </a:r>
            <a:r>
              <a:rPr lang="en-GB" altLang="en-US" sz="2400" b="1" dirty="0"/>
              <a:t> for free. </a:t>
            </a:r>
          </a:p>
          <a:p>
            <a:pPr marL="342900" indent="-342900">
              <a:spcBef>
                <a:spcPct val="0"/>
              </a:spcBef>
            </a:pPr>
            <a:endParaRPr lang="en-GB" altLang="en-US" sz="2400" b="1" u="sng" dirty="0" smtClean="0"/>
          </a:p>
          <a:p>
            <a:pPr marL="342900" indent="-342900">
              <a:spcBef>
                <a:spcPct val="0"/>
              </a:spcBef>
            </a:pPr>
            <a:r>
              <a:rPr lang="en-GB" altLang="en-US" sz="2400" b="1" dirty="0" smtClean="0"/>
              <a:t>Starting from the electronic </a:t>
            </a:r>
            <a:r>
              <a:rPr lang="en-GB" altLang="en-US" sz="2400" b="1" dirty="0" err="1" smtClean="0"/>
              <a:t>EoM</a:t>
            </a:r>
            <a:r>
              <a:rPr lang="en-GB" altLang="en-US" sz="2400" b="1" dirty="0" smtClean="0"/>
              <a:t> of the exact factorization,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 smtClean="0"/>
              <a:t>     nuclear-velocity PT is an accurate an numerically efficient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 smtClean="0"/>
              <a:t>     way to calculate electronic flux densities and vibrational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400" b="1" dirty="0" smtClean="0"/>
              <a:t>     circular dichroism. </a:t>
            </a:r>
          </a:p>
          <a:p>
            <a:pPr>
              <a:spcBef>
                <a:spcPct val="0"/>
              </a:spcBef>
              <a:buFontTx/>
              <a:buNone/>
            </a:pPr>
            <a:endParaRPr lang="en-GB" altLang="en-US" sz="2400" b="1" u="sng" dirty="0"/>
          </a:p>
        </p:txBody>
      </p:sp>
    </p:spTree>
    <p:extLst>
      <p:ext uri="{BB962C8B-B14F-4D97-AF65-F5344CB8AC3E}">
        <p14:creationId xmlns:p14="http://schemas.microsoft.com/office/powerpoint/2010/main" val="358253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3092</TotalTime>
  <Words>2740</Words>
  <Application>Microsoft Office PowerPoint</Application>
  <PresentationFormat>On-screen Show (4:3)</PresentationFormat>
  <Paragraphs>560</Paragraphs>
  <Slides>98</Slides>
  <Notes>81</Notes>
  <HiddenSlides>0</HiddenSlides>
  <MMClips>2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12" baseType="lpstr">
      <vt:lpstr>ＭＳ Ｐゴシック</vt:lpstr>
      <vt:lpstr>Arial</vt:lpstr>
      <vt:lpstr>Calibri</vt:lpstr>
      <vt:lpstr>Cambria Math</vt:lpstr>
      <vt:lpstr>Comic Sans MS</vt:lpstr>
      <vt:lpstr>NimbusRomNo9L-Regu</vt:lpstr>
      <vt:lpstr>rtxmi7</vt:lpstr>
      <vt:lpstr>Symbol</vt:lpstr>
      <vt:lpstr>Times</vt:lpstr>
      <vt:lpstr>Times New Roman</vt:lpstr>
      <vt:lpstr>txsy</vt:lpstr>
      <vt:lpstr>Wingdings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Max-Planck-Institut fuer Mikrostrukturphysik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AZ</dc:creator>
  <cp:lastModifiedBy>hardy</cp:lastModifiedBy>
  <cp:revision>265</cp:revision>
  <dcterms:created xsi:type="dcterms:W3CDTF">2014-04-10T13:34:04Z</dcterms:created>
  <dcterms:modified xsi:type="dcterms:W3CDTF">2018-08-20T21:40:52Z</dcterms:modified>
</cp:coreProperties>
</file>