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tif" ContentType="image/t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51" r:id="rId3"/>
    <p:sldId id="341" r:id="rId4"/>
    <p:sldId id="352" r:id="rId5"/>
    <p:sldId id="344" r:id="rId6"/>
    <p:sldId id="269" r:id="rId7"/>
    <p:sldId id="271" r:id="rId8"/>
    <p:sldId id="362" r:id="rId9"/>
    <p:sldId id="347" r:id="rId10"/>
    <p:sldId id="366" r:id="rId11"/>
    <p:sldId id="369" r:id="rId12"/>
    <p:sldId id="363" r:id="rId13"/>
    <p:sldId id="364" r:id="rId14"/>
    <p:sldId id="365" r:id="rId15"/>
    <p:sldId id="350" r:id="rId16"/>
    <p:sldId id="370" r:id="rId17"/>
    <p:sldId id="346" r:id="rId18"/>
    <p:sldId id="372" r:id="rId19"/>
    <p:sldId id="356" r:id="rId20"/>
    <p:sldId id="371" r:id="rId21"/>
    <p:sldId id="383" r:id="rId22"/>
    <p:sldId id="377" r:id="rId23"/>
    <p:sldId id="385" r:id="rId24"/>
    <p:sldId id="384" r:id="rId25"/>
    <p:sldId id="373" r:id="rId26"/>
    <p:sldId id="374" r:id="rId27"/>
    <p:sldId id="375" r:id="rId28"/>
    <p:sldId id="382" r:id="rId29"/>
    <p:sldId id="376" r:id="rId30"/>
    <p:sldId id="379" r:id="rId31"/>
    <p:sldId id="387" r:id="rId32"/>
    <p:sldId id="381" r:id="rId33"/>
    <p:sldId id="386" r:id="rId34"/>
    <p:sldId id="354"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yler Neely" initials="T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500C0"/>
    <a:srgbClr val="77BA41"/>
    <a:srgbClr val="863797"/>
    <a:srgbClr val="DAB3FF"/>
    <a:srgbClr val="FF9400"/>
    <a:srgbClr val="0076BB"/>
    <a:srgbClr val="0274BE"/>
    <a:srgbClr val="FF9C06"/>
    <a:srgbClr val="0061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
          <a:latin typeface="Calibri"/>
          <a:ea typeface="Calibri"/>
          <a:cs typeface="Calibri"/>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
          <a:latin typeface="Calibri"/>
          <a:ea typeface="Calibri"/>
          <a:cs typeface="Calibri"/>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
          <a:latin typeface="Calibri"/>
          <a:ea typeface="Calibri"/>
          <a:cs typeface="Calibri"/>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
          <a:latin typeface="Calibri"/>
          <a:ea typeface="Calibri"/>
          <a:cs typeface="Calibri"/>
        </a:font>
        <a:srgbClr val="000000"/>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
          <a:latin typeface="Calibri"/>
          <a:ea typeface="Calibri"/>
          <a:cs typeface="Calibri"/>
        </a:font>
        <a:srgbClr val="000000"/>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
          <a:latin typeface="Calibri"/>
          <a:ea typeface="Calibri"/>
          <a:cs typeface="Calibri"/>
        </a:font>
        <a:srgbClr val="000000"/>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
          <a:latin typeface="Calibri"/>
          <a:ea typeface="Calibri"/>
          <a:cs typeface="Calibri"/>
        </a:font>
        <a:srgbClr val="000000"/>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
          <a:latin typeface="Calibri"/>
          <a:ea typeface="Calibri"/>
          <a:cs typeface="Calibri"/>
        </a:font>
        <a:srgbClr val="000000"/>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946" autoAdjust="0"/>
    <p:restoredTop sz="94628"/>
  </p:normalViewPr>
  <p:slideViewPr>
    <p:cSldViewPr snapToGrid="0" snapToObjects="1">
      <p:cViewPr varScale="1">
        <p:scale>
          <a:sx n="47" d="100"/>
          <a:sy n="47" d="100"/>
        </p:scale>
        <p:origin x="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76119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50640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70056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1" name="Shape 91"/>
          <p:cNvSpPr>
            <a:spLocks noGrp="1"/>
          </p:cNvSpPr>
          <p:nvPr>
            <p:ph type="pic" sz="quarter" idx="13"/>
          </p:nvPr>
        </p:nvSpPr>
        <p:spPr>
          <a:xfrm>
            <a:off x="6718300" y="5092700"/>
            <a:ext cx="5334000" cy="3898900"/>
          </a:xfrm>
          <a:prstGeom prst="rect">
            <a:avLst/>
          </a:prstGeom>
        </p:spPr>
        <p:txBody>
          <a:bodyPr lIns="91439" tIns="45719" rIns="91439" bIns="45719" anchor="t">
            <a:noAutofit/>
          </a:bodyPr>
          <a:lstStyle/>
          <a:p>
            <a:endParaRPr/>
          </a:p>
        </p:txBody>
      </p:sp>
      <p:sp>
        <p:nvSpPr>
          <p:cNvPr id="92" name="Shape 92"/>
          <p:cNvSpPr>
            <a:spLocks noGrp="1"/>
          </p:cNvSpPr>
          <p:nvPr>
            <p:ph type="pic" sz="quarter" idx="14"/>
          </p:nvPr>
        </p:nvSpPr>
        <p:spPr>
          <a:xfrm>
            <a:off x="6718300" y="762000"/>
            <a:ext cx="5334000" cy="3898900"/>
          </a:xfrm>
          <a:prstGeom prst="rect">
            <a:avLst/>
          </a:prstGeom>
        </p:spPr>
        <p:txBody>
          <a:bodyPr lIns="91439" tIns="45719" rIns="91439" bIns="45719" anchor="t">
            <a:noAutofit/>
          </a:bodyPr>
          <a:lstStyle/>
          <a:p>
            <a:endParaRPr/>
          </a:p>
        </p:txBody>
      </p:sp>
      <p:sp>
        <p:nvSpPr>
          <p:cNvPr id="93" name="Shape 93"/>
          <p:cNvSpPr>
            <a:spLocks noGrp="1"/>
          </p:cNvSpPr>
          <p:nvPr>
            <p:ph type="pic" sz="half" idx="15"/>
          </p:nvPr>
        </p:nvSpPr>
        <p:spPr>
          <a:xfrm>
            <a:off x="952500" y="762884"/>
            <a:ext cx="5334000" cy="8229601"/>
          </a:xfrm>
          <a:prstGeom prst="rect">
            <a:avLst/>
          </a:prstGeom>
        </p:spPr>
        <p:txBody>
          <a:bodyPr lIns="91439" tIns="45719" rIns="91439" bIns="45719" anchor="t">
            <a:noAutofit/>
          </a:bodyPr>
          <a:lstStyle/>
          <a:p>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–Johnny Appleseed</a:t>
            </a:r>
          </a:p>
        </p:txBody>
      </p:sp>
      <p:sp>
        <p:nvSpPr>
          <p:cNvPr id="102" name="Shape 102"/>
          <p:cNvSpPr>
            <a:spLocks noGrp="1"/>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tandard_talk">
    <p:spTree>
      <p:nvGrpSpPr>
        <p:cNvPr id="1" name=""/>
        <p:cNvGrpSpPr/>
        <p:nvPr/>
      </p:nvGrpSpPr>
      <p:grpSpPr>
        <a:xfrm>
          <a:off x="0" y="0"/>
          <a:ext cx="0" cy="0"/>
          <a:chOff x="0" y="0"/>
          <a:chExt cx="0" cy="0"/>
        </a:xfrm>
      </p:grpSpPr>
      <p:sp>
        <p:nvSpPr>
          <p:cNvPr id="125" name="Shape 125"/>
          <p:cNvSpPr/>
          <p:nvPr/>
        </p:nvSpPr>
        <p:spPr>
          <a:xfrm>
            <a:off x="-88744" y="768350"/>
            <a:ext cx="13182288" cy="0"/>
          </a:xfrm>
          <a:prstGeom prst="line">
            <a:avLst/>
          </a:prstGeom>
          <a:ln w="38100">
            <a:solidFill>
              <a:srgbClr val="363C3C"/>
            </a:solidFill>
            <a:miter lim="400000"/>
          </a:ln>
          <a:effectLst>
            <a:outerShdw blurRad="63500" dist="25400" dir="5400000" rotWithShape="0">
              <a:srgbClr val="000000">
                <a:alpha val="50000"/>
              </a:srgbClr>
            </a:outerShdw>
          </a:effectLst>
        </p:spPr>
        <p:txBody>
          <a:bodyPr lIns="50800" tIns="50800" rIns="50800" bIns="50800" anchor="ctr"/>
          <a:lstStyle/>
          <a:p>
            <a:pPr>
              <a:defRPr>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a:p>
        </p:txBody>
      </p:sp>
      <p:sp>
        <p:nvSpPr>
          <p:cNvPr id="126" name="Shape 1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tandard_talk">
    <p:spTree>
      <p:nvGrpSpPr>
        <p:cNvPr id="1" name=""/>
        <p:cNvGrpSpPr/>
        <p:nvPr/>
      </p:nvGrpSpPr>
      <p:grpSpPr>
        <a:xfrm>
          <a:off x="0" y="0"/>
          <a:ext cx="0" cy="0"/>
          <a:chOff x="0" y="0"/>
          <a:chExt cx="0" cy="0"/>
        </a:xfrm>
      </p:grpSpPr>
      <p:sp>
        <p:nvSpPr>
          <p:cNvPr id="133" name="Shape 133"/>
          <p:cNvSpPr/>
          <p:nvPr/>
        </p:nvSpPr>
        <p:spPr>
          <a:xfrm>
            <a:off x="-88744" y="768350"/>
            <a:ext cx="13182288" cy="0"/>
          </a:xfrm>
          <a:prstGeom prst="line">
            <a:avLst/>
          </a:prstGeom>
          <a:ln w="38100">
            <a:solidFill>
              <a:srgbClr val="363C3C"/>
            </a:solidFill>
            <a:miter lim="400000"/>
          </a:ln>
          <a:effectLst>
            <a:outerShdw blurRad="63500" dist="25400" dir="5400000" rotWithShape="0">
              <a:srgbClr val="000000">
                <a:alpha val="50000"/>
              </a:srgbClr>
            </a:outerShdw>
          </a:effectLst>
        </p:spPr>
        <p:txBody>
          <a:bodyPr lIns="50800" tIns="50800" rIns="50800" bIns="50800" anchor="ctr"/>
          <a:lstStyle/>
          <a:p>
            <a:pPr>
              <a:defRPr>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tandard_talk">
    <p:spTree>
      <p:nvGrpSpPr>
        <p:cNvPr id="1" name=""/>
        <p:cNvGrpSpPr/>
        <p:nvPr/>
      </p:nvGrpSpPr>
      <p:grpSpPr>
        <a:xfrm>
          <a:off x="0" y="0"/>
          <a:ext cx="0" cy="0"/>
          <a:chOff x="0" y="0"/>
          <a:chExt cx="0" cy="0"/>
        </a:xfrm>
      </p:grpSpPr>
      <p:sp>
        <p:nvSpPr>
          <p:cNvPr id="141" name="Shape 141"/>
          <p:cNvSpPr/>
          <p:nvPr/>
        </p:nvSpPr>
        <p:spPr>
          <a:xfrm>
            <a:off x="-88744" y="768350"/>
            <a:ext cx="13182288" cy="0"/>
          </a:xfrm>
          <a:prstGeom prst="line">
            <a:avLst/>
          </a:prstGeom>
          <a:ln w="38100">
            <a:solidFill>
              <a:srgbClr val="363C3C"/>
            </a:solidFill>
            <a:miter lim="400000"/>
          </a:ln>
          <a:effectLst>
            <a:outerShdw blurRad="63500" dist="25400" dir="5400000" rotWithShape="0">
              <a:srgbClr val="000000">
                <a:alpha val="50000"/>
              </a:srgbClr>
            </a:outerShdw>
          </a:effectLst>
        </p:spPr>
        <p:txBody>
          <a:bodyPr lIns="50800" tIns="50800" rIns="50800" bIns="50800" anchor="ctr"/>
          <a:lstStyle/>
          <a:p>
            <a:pPr>
              <a:defRPr>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a:p>
        </p:txBody>
      </p:sp>
      <p:sp>
        <p:nvSpPr>
          <p:cNvPr id="142" name="Shape 1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9" name="Shape 149"/>
          <p:cNvSpPr>
            <a:spLocks noGrp="1"/>
          </p:cNvSpPr>
          <p:nvPr>
            <p:ph type="title"/>
          </p:nvPr>
        </p:nvSpPr>
        <p:spPr>
          <a:xfrm>
            <a:off x="1270000" y="1638300"/>
            <a:ext cx="10464800" cy="3302000"/>
          </a:xfrm>
          <a:prstGeom prst="rect">
            <a:avLst/>
          </a:prstGeom>
        </p:spPr>
        <p:txBody>
          <a:bodyPr anchor="b"/>
          <a:lstStyle>
            <a:lvl1pPr>
              <a:defRPr>
                <a:solidFill>
                  <a:srgbClr val="000000"/>
                </a:solidFill>
                <a:latin typeface="Cambria"/>
                <a:ea typeface="Cambria"/>
                <a:cs typeface="Cambria"/>
                <a:sym typeface="Cambria"/>
              </a:defRPr>
            </a:lvl1pPr>
          </a:lstStyle>
          <a:p>
            <a:r>
              <a:t>Title Text</a:t>
            </a:r>
          </a:p>
        </p:txBody>
      </p:sp>
      <p:sp>
        <p:nvSpPr>
          <p:cNvPr id="150" name="Shape 150"/>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2500">
                <a:solidFill>
                  <a:srgbClr val="000000"/>
                </a:solidFill>
                <a:latin typeface="Cambria"/>
                <a:ea typeface="Cambria"/>
                <a:cs typeface="Cambria"/>
                <a:sym typeface="Cambria"/>
              </a:defRPr>
            </a:lvl1pPr>
            <a:lvl2pPr marL="0" indent="228600" algn="ctr">
              <a:spcBef>
                <a:spcPts val="0"/>
              </a:spcBef>
              <a:buSzTx/>
              <a:buNone/>
              <a:defRPr sz="2500">
                <a:solidFill>
                  <a:srgbClr val="000000"/>
                </a:solidFill>
                <a:latin typeface="Cambria"/>
                <a:ea typeface="Cambria"/>
                <a:cs typeface="Cambria"/>
                <a:sym typeface="Cambria"/>
              </a:defRPr>
            </a:lvl2pPr>
            <a:lvl3pPr marL="0" indent="457200" algn="ctr">
              <a:spcBef>
                <a:spcPts val="0"/>
              </a:spcBef>
              <a:buSzTx/>
              <a:buNone/>
              <a:defRPr sz="2500">
                <a:solidFill>
                  <a:srgbClr val="000000"/>
                </a:solidFill>
                <a:latin typeface="Cambria"/>
                <a:ea typeface="Cambria"/>
                <a:cs typeface="Cambria"/>
                <a:sym typeface="Cambria"/>
              </a:defRPr>
            </a:lvl3pPr>
            <a:lvl4pPr marL="0" indent="685800" algn="ctr">
              <a:spcBef>
                <a:spcPts val="0"/>
              </a:spcBef>
              <a:buSzTx/>
              <a:buNone/>
              <a:defRPr sz="2500">
                <a:solidFill>
                  <a:srgbClr val="000000"/>
                </a:solidFill>
                <a:latin typeface="Cambria"/>
                <a:ea typeface="Cambria"/>
                <a:cs typeface="Cambria"/>
                <a:sym typeface="Cambria"/>
              </a:defRPr>
            </a:lvl4pPr>
            <a:lvl5pPr marL="0" indent="914400" algn="ctr">
              <a:spcBef>
                <a:spcPts val="0"/>
              </a:spcBef>
              <a:buSzTx/>
              <a:buNone/>
              <a:defRPr sz="2500">
                <a:solidFill>
                  <a:srgbClr val="000000"/>
                </a:solidFill>
                <a:latin typeface="Cambria"/>
                <a:ea typeface="Cambria"/>
                <a:cs typeface="Cambria"/>
                <a:sym typeface="Cambria"/>
              </a:defRPr>
            </a:lvl5pPr>
          </a:lstStyle>
          <a:p>
            <a:r>
              <a:t>Body Level One</a:t>
            </a:r>
          </a:p>
          <a:p>
            <a:pPr lvl="1"/>
            <a:r>
              <a:t>Body Level Two</a:t>
            </a:r>
          </a:p>
          <a:p>
            <a:pPr lvl="2"/>
            <a:r>
              <a:t>Body Level Three</a:t>
            </a:r>
          </a:p>
          <a:p>
            <a:pPr lvl="3"/>
            <a:r>
              <a:t>Body Level Four</a:t>
            </a:r>
          </a:p>
          <a:p>
            <a:pPr lvl="4"/>
            <a:r>
              <a:t>Body Level Five</a:t>
            </a:r>
          </a:p>
        </p:txBody>
      </p:sp>
      <p:sp>
        <p:nvSpPr>
          <p:cNvPr id="151" name="Shape 151"/>
          <p:cNvSpPr/>
          <p:nvPr/>
        </p:nvSpPr>
        <p:spPr>
          <a:xfrm>
            <a:off x="132" y="811080"/>
            <a:ext cx="13004801" cy="1"/>
          </a:xfrm>
          <a:prstGeom prst="line">
            <a:avLst/>
          </a:prstGeom>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a:latin typeface="+mn-lt"/>
                <a:ea typeface="+mn-ea"/>
                <a:cs typeface="+mn-cs"/>
                <a:sym typeface="Helvetica Light"/>
              </a:defRPr>
            </a:pPr>
            <a:endParaRPr/>
          </a:p>
        </p:txBody>
      </p:sp>
      <p:sp>
        <p:nvSpPr>
          <p:cNvPr id="152" name="Shape 152"/>
          <p:cNvSpPr>
            <a:spLocks noGrp="1"/>
          </p:cNvSpPr>
          <p:nvPr>
            <p:ph type="sldNum" sz="quarter" idx="2"/>
          </p:nvPr>
        </p:nvSpPr>
        <p:spPr>
          <a:xfrm>
            <a:off x="6311798" y="9251950"/>
            <a:ext cx="368504" cy="3810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1F71EC3-5A2A-4248-8B09-606A4E7C9665}"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6303690" y="9245600"/>
            <a:ext cx="384721" cy="379591"/>
          </a:xfrm>
        </p:spPr>
        <p:txBody>
          <a:bodyPr/>
          <a:lstStyle/>
          <a:p>
            <a:fld id="{9DE1D2EC-731E-4B52-A557-36EED74ABD4E}" type="slidenum">
              <a:rPr lang="en-AU" smtClean="0"/>
              <a:t>‹#›</a:t>
            </a:fld>
            <a:endParaRPr lang="en-AU"/>
          </a:p>
        </p:txBody>
      </p:sp>
    </p:spTree>
    <p:extLst>
      <p:ext uri="{BB962C8B-B14F-4D97-AF65-F5344CB8AC3E}">
        <p14:creationId xmlns:p14="http://schemas.microsoft.com/office/powerpoint/2010/main" val="426142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020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762000"/>
            <a:ext cx="5334000" cy="82423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tandard_talk">
    <p:spTree>
      <p:nvGrpSpPr>
        <p:cNvPr id="1" name=""/>
        <p:cNvGrpSpPr/>
        <p:nvPr/>
      </p:nvGrpSpPr>
      <p:grpSpPr>
        <a:xfrm>
          <a:off x="0" y="0"/>
          <a:ext cx="0" cy="0"/>
          <a:chOff x="0" y="0"/>
          <a:chExt cx="0" cy="0"/>
        </a:xfrm>
      </p:grpSpPr>
      <p:sp>
        <p:nvSpPr>
          <p:cNvPr id="56" name="Shape 56"/>
          <p:cNvSpPr/>
          <p:nvPr/>
        </p:nvSpPr>
        <p:spPr>
          <a:xfrm>
            <a:off x="-88744" y="768350"/>
            <a:ext cx="13182288" cy="0"/>
          </a:xfrm>
          <a:prstGeom prst="line">
            <a:avLst/>
          </a:prstGeom>
          <a:ln w="38100">
            <a:solidFill>
              <a:srgbClr val="363C3C"/>
            </a:solidFill>
            <a:miter lim="400000"/>
          </a:ln>
          <a:effectLst>
            <a:outerShdw blurRad="63500" dist="25400" dir="5400000" rotWithShape="0">
              <a:srgbClr val="000000">
                <a:alpha val="50000"/>
              </a:srgbClr>
            </a:outerShdw>
          </a:effectLst>
        </p:spPr>
        <p:txBody>
          <a:bodyPr lIns="50800" tIns="50800" rIns="50800" bIns="50800" anchor="ctr"/>
          <a:lstStyle/>
          <a:p>
            <a:pPr>
              <a:defRPr>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r>
              <a:t>Title Text</a:t>
            </a:r>
          </a:p>
        </p:txBody>
      </p:sp>
      <p:sp>
        <p:nvSpPr>
          <p:cNvPr id="65" name="Shape 6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3" name="Shape 73"/>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74" name="Shape 74"/>
          <p:cNvSpPr>
            <a:spLocks noGrp="1"/>
          </p:cNvSpPr>
          <p:nvPr>
            <p:ph type="title"/>
          </p:nvPr>
        </p:nvSpPr>
        <p:spPr>
          <a:prstGeom prst="rect">
            <a:avLst/>
          </a:prstGeom>
        </p:spPr>
        <p:txBody>
          <a:bodyPr/>
          <a:lstStyle/>
          <a:p>
            <a:r>
              <a:t>Title Text</a:t>
            </a:r>
          </a:p>
        </p:txBody>
      </p:sp>
      <p:sp>
        <p:nvSpPr>
          <p:cNvPr id="75" name="Shape 75"/>
          <p:cNvSpPr>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3" name="Shape 83"/>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06400"/>
            <a:ext cx="11099800" cy="2120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solidFill>
                  <a:srgbClr val="FFFFFF"/>
                </a:solidFill>
                <a:latin typeface="+mn-lt"/>
                <a:ea typeface="+mn-ea"/>
                <a:cs typeface="+mn-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avi"/><Relationship Id="rId7" Type="http://schemas.openxmlformats.org/officeDocument/2006/relationships/image" Target="../media/image5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0.gif"/><Relationship Id="rId5" Type="http://schemas.openxmlformats.org/officeDocument/2006/relationships/slideLayout" Target="../slideLayouts/slideLayout6.xml"/><Relationship Id="rId4" Type="http://schemas.openxmlformats.org/officeDocument/2006/relationships/video" Target="../media/media2.avi"/><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emf"/><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slideLayout" Target="../slideLayouts/slideLayout6.xml"/><Relationship Id="rId7" Type="http://schemas.openxmlformats.org/officeDocument/2006/relationships/image" Target="../media/image106.png"/><Relationship Id="rId2" Type="http://schemas.openxmlformats.org/officeDocument/2006/relationships/video" Target="../media/media3.m4v"/><Relationship Id="rId1" Type="http://schemas.microsoft.com/office/2007/relationships/media" Target="../media/media3.m4v"/><Relationship Id="rId6" Type="http://schemas.openxmlformats.org/officeDocument/2006/relationships/image" Target="../media/image98.png"/><Relationship Id="rId5" Type="http://schemas.openxmlformats.org/officeDocument/2006/relationships/image" Target="../media/image95.png"/><Relationship Id="rId4" Type="http://schemas.openxmlformats.org/officeDocument/2006/relationships/image" Target="../media/image105.png"/><Relationship Id="rId9" Type="http://schemas.openxmlformats.org/officeDocument/2006/relationships/image" Target="../media/image108.emf"/></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g"/><Relationship Id="rId12" Type="http://schemas.openxmlformats.org/officeDocument/2006/relationships/image" Target="../media/image122.png"/><Relationship Id="rId2" Type="http://schemas.openxmlformats.org/officeDocument/2006/relationships/image" Target="../media/image112.jpg"/><Relationship Id="rId1" Type="http://schemas.openxmlformats.org/officeDocument/2006/relationships/slideLayout" Target="../slideLayouts/slideLayout6.xml"/><Relationship Id="rId6" Type="http://schemas.openxmlformats.org/officeDocument/2006/relationships/image" Target="../media/image116.jpg"/><Relationship Id="rId11" Type="http://schemas.openxmlformats.org/officeDocument/2006/relationships/image" Target="../media/image121.tif"/><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idx="4294967295"/>
          </p:nvPr>
        </p:nvSpPr>
        <p:spPr>
          <a:xfrm>
            <a:off x="0" y="-76200"/>
            <a:ext cx="13004800" cy="2311400"/>
          </a:xfrm>
          <a:prstGeom prst="rect">
            <a:avLst/>
          </a:prstGeom>
        </p:spPr>
        <p:txBody>
          <a:bodyPr>
            <a:normAutofit/>
          </a:bodyPr>
          <a:lstStyle>
            <a:lvl1pPr marL="181736" marR="242315" indent="-181736" defTabSz="242315">
              <a:defRPr sz="4399">
                <a:solidFill>
                  <a:srgbClr val="000000"/>
                </a:solidFill>
                <a:latin typeface="Cambria"/>
                <a:ea typeface="Cambria"/>
                <a:cs typeface="Cambria"/>
                <a:sym typeface="Cambria"/>
              </a:defRPr>
            </a:lvl1pPr>
          </a:lstStyle>
          <a:p>
            <a:r>
              <a:rPr lang="en-US" sz="4000" dirty="0" smtClean="0">
                <a:solidFill>
                  <a:schemeClr val="accent1"/>
                </a:solidFill>
              </a:rPr>
              <a:t>BEC superfluid dynamics in versatile optical potentials</a:t>
            </a:r>
            <a:endParaRPr sz="3600" dirty="0">
              <a:solidFill>
                <a:schemeClr val="accent1"/>
              </a:solidFill>
            </a:endParaRPr>
          </a:p>
        </p:txBody>
      </p:sp>
      <p:sp>
        <p:nvSpPr>
          <p:cNvPr id="163" name="Shape 163"/>
          <p:cNvSpPr/>
          <p:nvPr/>
        </p:nvSpPr>
        <p:spPr>
          <a:xfrm>
            <a:off x="2181193" y="4474553"/>
            <a:ext cx="8460303" cy="13029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500">
                <a:latin typeface="Cambria"/>
                <a:ea typeface="Cambria"/>
                <a:cs typeface="Cambria"/>
                <a:sym typeface="Cambria"/>
              </a:defRPr>
            </a:pPr>
            <a:r>
              <a:rPr lang="en-AU" b="1" dirty="0" smtClean="0">
                <a:latin typeface="Calibri" panose="020F0502020204030204" pitchFamily="34" charset="0"/>
                <a:ea typeface="Helvetica"/>
                <a:cs typeface="Calibri" panose="020F0502020204030204" pitchFamily="34" charset="0"/>
                <a:sym typeface="Helvetica"/>
              </a:rPr>
              <a:t>Mark Baker</a:t>
            </a:r>
            <a:r>
              <a:rPr lang="en-AU" sz="2800" b="1" baseline="30000" dirty="0" smtClean="0">
                <a:latin typeface="Helvetica"/>
                <a:ea typeface="Helvetica"/>
                <a:cs typeface="Helvetica"/>
                <a:sym typeface="Helvetica"/>
              </a:rPr>
              <a:t>1,3</a:t>
            </a:r>
            <a:r>
              <a:rPr dirty="0" smtClean="0">
                <a:latin typeface="Calibri" panose="020F0502020204030204" pitchFamily="34" charset="0"/>
                <a:cs typeface="Calibri" panose="020F0502020204030204" pitchFamily="34" charset="0"/>
              </a:rPr>
              <a:t>,</a:t>
            </a:r>
            <a:r>
              <a:rPr lang="en-AU" dirty="0" smtClean="0">
                <a:latin typeface="Calibri" panose="020F0502020204030204" pitchFamily="34" charset="0"/>
                <a:cs typeface="Calibri" panose="020F0502020204030204" pitchFamily="34" charset="0"/>
              </a:rPr>
              <a:t>Alexander Pritchard</a:t>
            </a:r>
            <a:r>
              <a:rPr lang="en-AU" sz="2800" b="1" baseline="30000" dirty="0" smtClean="0">
                <a:latin typeface="Helvetica"/>
                <a:ea typeface="Helvetica"/>
                <a:cs typeface="Helvetica"/>
                <a:sym typeface="Helvetica"/>
              </a:rPr>
              <a:t>1,3</a:t>
            </a:r>
            <a:r>
              <a:rPr lang="en-AU" dirty="0" smtClean="0">
                <a:latin typeface="Calibri" panose="020F0502020204030204" pitchFamily="34" charset="0"/>
                <a:cs typeface="Calibri" panose="020F0502020204030204" pitchFamily="34" charset="0"/>
              </a:rPr>
              <a:t>,Thomas Bell</a:t>
            </a:r>
            <a:r>
              <a:rPr lang="en-AU" sz="2800" b="1" baseline="30000" dirty="0" smtClean="0">
                <a:latin typeface="Helvetica"/>
                <a:ea typeface="Helvetica"/>
                <a:cs typeface="Helvetica"/>
                <a:sym typeface="Helvetica"/>
              </a:rPr>
              <a:t>1,3</a:t>
            </a:r>
            <a:r>
              <a:rPr lang="en-AU" dirty="0" smtClean="0">
                <a:latin typeface="Calibri" panose="020F0502020204030204" pitchFamily="34" charset="0"/>
                <a:cs typeface="Calibri" panose="020F0502020204030204" pitchFamily="34" charset="0"/>
              </a:rPr>
              <a:t>,</a:t>
            </a:r>
          </a:p>
          <a:p>
            <a:pPr>
              <a:defRPr sz="2500">
                <a:latin typeface="Cambria"/>
                <a:ea typeface="Cambria"/>
                <a:cs typeface="Cambria"/>
                <a:sym typeface="Cambria"/>
              </a:defRPr>
            </a:pPr>
            <a:r>
              <a:rPr lang="en-AU" dirty="0" smtClean="0">
                <a:latin typeface="Calibri" panose="020F0502020204030204" pitchFamily="34" charset="0"/>
                <a:cs typeface="Calibri" panose="020F0502020204030204" pitchFamily="34" charset="0"/>
              </a:rPr>
              <a:t>Guillaume Gauthier</a:t>
            </a:r>
            <a:r>
              <a:rPr lang="en-AU" sz="2800" b="1" baseline="30000" dirty="0">
                <a:latin typeface="Helvetica"/>
                <a:ea typeface="Helvetica"/>
                <a:cs typeface="Helvetica"/>
                <a:sym typeface="Helvetica"/>
              </a:rPr>
              <a:t>1,3</a:t>
            </a:r>
            <a:r>
              <a:rPr lang="en-AU" dirty="0" smtClean="0">
                <a:latin typeface="Calibri" panose="020F0502020204030204" pitchFamily="34" charset="0"/>
                <a:cs typeface="Calibri" panose="020F0502020204030204" pitchFamily="34" charset="0"/>
              </a:rPr>
              <a:t>, Matthew Reeves</a:t>
            </a:r>
            <a:r>
              <a:rPr lang="en-AU" sz="2800" b="1" baseline="30000" dirty="0" smtClean="0">
                <a:latin typeface="Helvetica"/>
                <a:ea typeface="Helvetica"/>
                <a:cs typeface="Helvetica"/>
                <a:sym typeface="Helvetica"/>
              </a:rPr>
              <a:t>1,2</a:t>
            </a:r>
            <a:r>
              <a:rPr lang="en-AU" dirty="0" smtClean="0">
                <a:latin typeface="Calibri" panose="020F0502020204030204" pitchFamily="34" charset="0"/>
                <a:cs typeface="Calibri" panose="020F0502020204030204" pitchFamily="34" charset="0"/>
              </a:rPr>
              <a:t>, Stuart Szigeti</a:t>
            </a:r>
            <a:r>
              <a:rPr lang="en-AU" b="1" baseline="30000" dirty="0">
                <a:latin typeface="Helvetica"/>
                <a:cs typeface="Helvetica"/>
                <a:sym typeface="Helvetica"/>
              </a:rPr>
              <a:t>4</a:t>
            </a:r>
            <a:r>
              <a:rPr lang="en-AU" dirty="0" smtClean="0">
                <a:latin typeface="Calibri" panose="020F0502020204030204" pitchFamily="34" charset="0"/>
                <a:cs typeface="Calibri" panose="020F0502020204030204" pitchFamily="34" charset="0"/>
              </a:rPr>
              <a:t>, Tyler Neely</a:t>
            </a:r>
            <a:r>
              <a:rPr lang="en-AU" sz="2800" b="1" baseline="30000" dirty="0">
                <a:latin typeface="Helvetica"/>
                <a:ea typeface="Helvetica"/>
                <a:cs typeface="Helvetica"/>
                <a:sym typeface="Helvetica"/>
              </a:rPr>
              <a:t>1,3</a:t>
            </a:r>
            <a:r>
              <a:rPr lang="en-AU" dirty="0" smtClean="0">
                <a:latin typeface="Calibri" panose="020F0502020204030204" pitchFamily="34" charset="0"/>
                <a:cs typeface="Calibri" panose="020F0502020204030204" pitchFamily="34" charset="0"/>
              </a:rPr>
              <a:t>, Matthew Davis</a:t>
            </a:r>
            <a:r>
              <a:rPr lang="en-AU" sz="2800" b="1" baseline="30000" dirty="0" smtClean="0">
                <a:latin typeface="Helvetica"/>
                <a:ea typeface="Helvetica"/>
                <a:cs typeface="Helvetica"/>
                <a:sym typeface="Helvetica"/>
              </a:rPr>
              <a:t>1,2,3</a:t>
            </a:r>
            <a:r>
              <a:rPr lang="en-AU" sz="2500" dirty="0" smtClean="0">
                <a:latin typeface="Calibri" panose="020F0502020204030204" pitchFamily="34" charset="0"/>
                <a:ea typeface="Helvetica"/>
                <a:cs typeface="Calibri" panose="020F0502020204030204" pitchFamily="34" charset="0"/>
                <a:sym typeface="Cambria"/>
              </a:rPr>
              <a:t>,</a:t>
            </a:r>
            <a:r>
              <a:rPr lang="en-AU" sz="2500" dirty="0">
                <a:latin typeface="Calibri" panose="020F0502020204030204" pitchFamily="34" charset="0"/>
                <a:ea typeface="Helvetica"/>
                <a:cs typeface="Calibri" panose="020F0502020204030204" pitchFamily="34" charset="0"/>
                <a:sym typeface="Cambria"/>
              </a:rPr>
              <a:t> </a:t>
            </a:r>
            <a:r>
              <a:rPr lang="en-AU" dirty="0" err="1" smtClean="0">
                <a:latin typeface="Calibri" panose="020F0502020204030204" pitchFamily="34" charset="0"/>
                <a:cs typeface="Calibri" panose="020F0502020204030204" pitchFamily="34" charset="0"/>
              </a:rPr>
              <a:t>Halina</a:t>
            </a:r>
            <a:r>
              <a:rPr lang="en-AU" dirty="0" smtClean="0">
                <a:latin typeface="Calibri" panose="020F0502020204030204" pitchFamily="34" charset="0"/>
                <a:cs typeface="Calibri" panose="020F0502020204030204" pitchFamily="34" charset="0"/>
              </a:rPr>
              <a:t> Rubinsztein-Dunlop</a:t>
            </a:r>
            <a:r>
              <a:rPr lang="en-AU" sz="2800" b="1" baseline="30000" dirty="0">
                <a:latin typeface="Helvetica"/>
                <a:ea typeface="Helvetica"/>
                <a:cs typeface="Helvetica"/>
                <a:sym typeface="Helvetica"/>
              </a:rPr>
              <a:t>1,3</a:t>
            </a:r>
            <a:endParaRPr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2823968" y="1729493"/>
            <a:ext cx="7086600" cy="2552700"/>
          </a:xfrm>
          <a:prstGeom prst="rect">
            <a:avLst/>
          </a:prstGeom>
        </p:spPr>
      </p:pic>
      <p:sp>
        <p:nvSpPr>
          <p:cNvPr id="3" name="TextBox 2"/>
          <p:cNvSpPr txBox="1"/>
          <p:nvPr/>
        </p:nvSpPr>
        <p:spPr>
          <a:xfrm>
            <a:off x="1033301" y="6065516"/>
            <a:ext cx="1093819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kumimoji="0" lang="en-AU" sz="2000" b="0" i="1" u="none" strike="noStrike" cap="none" spc="0" normalizeH="0" baseline="0" dirty="0" smtClean="0">
                <a:ln>
                  <a:noFill/>
                </a:ln>
                <a:solidFill>
                  <a:srgbClr val="000000"/>
                </a:solidFill>
                <a:effectLst/>
                <a:uFillTx/>
                <a:sym typeface="Calibri"/>
              </a:rPr>
              <a:t>1. ARC Centre of Excellence for Engineered Quantum Systems (EQUS), </a:t>
            </a:r>
          </a:p>
          <a:p>
            <a:pPr marR="0" defTabSz="584200" rtl="0" fontAlgn="auto" latinLnBrk="0" hangingPunct="0">
              <a:lnSpc>
                <a:spcPct val="100000"/>
              </a:lnSpc>
              <a:spcBef>
                <a:spcPts val="0"/>
              </a:spcBef>
              <a:spcAft>
                <a:spcPts val="0"/>
              </a:spcAft>
              <a:buClrTx/>
              <a:buSzTx/>
              <a:tabLst/>
            </a:pPr>
            <a:r>
              <a:rPr kumimoji="0" lang="en-AU" sz="2000" b="0" i="1" u="none" strike="noStrike" cap="none" spc="0" normalizeH="0" baseline="0" dirty="0" smtClean="0">
                <a:ln>
                  <a:noFill/>
                </a:ln>
                <a:solidFill>
                  <a:srgbClr val="000000"/>
                </a:solidFill>
                <a:effectLst/>
                <a:uFillTx/>
                <a:sym typeface="Calibri"/>
              </a:rPr>
              <a:t>The University</a:t>
            </a:r>
            <a:r>
              <a:rPr kumimoji="0" lang="en-AU" sz="2000" b="0" i="1" u="none" strike="noStrike" cap="none" spc="0" normalizeH="0" dirty="0" smtClean="0">
                <a:ln>
                  <a:noFill/>
                </a:ln>
                <a:solidFill>
                  <a:srgbClr val="000000"/>
                </a:solidFill>
                <a:effectLst/>
                <a:uFillTx/>
                <a:sym typeface="Calibri"/>
              </a:rPr>
              <a:t> of Queensland, St Lucia, QLD 4072 Australia.</a:t>
            </a:r>
            <a:endParaRPr kumimoji="0" lang="en-AU" sz="2000" b="0" i="1" u="none" strike="noStrike" cap="none" spc="0" normalizeH="0" baseline="0" dirty="0" smtClean="0">
              <a:ln>
                <a:noFill/>
              </a:ln>
              <a:solidFill>
                <a:srgbClr val="000000"/>
              </a:solidFill>
              <a:effectLst/>
              <a:uFillTx/>
              <a:sym typeface="Calibri"/>
            </a:endParaRPr>
          </a:p>
          <a:p>
            <a:pPr marL="0" marR="0" indent="0" defTabSz="584200" rtl="0" fontAlgn="auto" latinLnBrk="0" hangingPunct="0">
              <a:lnSpc>
                <a:spcPct val="100000"/>
              </a:lnSpc>
              <a:spcBef>
                <a:spcPts val="0"/>
              </a:spcBef>
              <a:spcAft>
                <a:spcPts val="0"/>
              </a:spcAft>
              <a:buClrTx/>
              <a:buSzTx/>
              <a:buFontTx/>
              <a:buNone/>
              <a:tabLst/>
            </a:pPr>
            <a:r>
              <a:rPr lang="en-AU" sz="2000" i="1" dirty="0" smtClean="0"/>
              <a:t>2. ARC Centre of Excellence for Future Low-Energy Electronic Technologies (FLEET), </a:t>
            </a:r>
          </a:p>
          <a:p>
            <a:pPr marL="0" marR="0" indent="0" defTabSz="584200" rtl="0" fontAlgn="auto" latinLnBrk="0" hangingPunct="0">
              <a:lnSpc>
                <a:spcPct val="100000"/>
              </a:lnSpc>
              <a:spcBef>
                <a:spcPts val="0"/>
              </a:spcBef>
              <a:spcAft>
                <a:spcPts val="0"/>
              </a:spcAft>
              <a:buClrTx/>
              <a:buSzTx/>
              <a:buFontTx/>
              <a:buNone/>
              <a:tabLst/>
            </a:pPr>
            <a:r>
              <a:rPr lang="en-AU" sz="2000" i="1" dirty="0" smtClean="0"/>
              <a:t>The University of Queensland, St Lucia, QLD 4072 Australia.</a:t>
            </a:r>
          </a:p>
          <a:p>
            <a:pPr marL="0" marR="0" indent="0" defTabSz="584200" rtl="0" fontAlgn="auto" latinLnBrk="0" hangingPunct="0">
              <a:lnSpc>
                <a:spcPct val="100000"/>
              </a:lnSpc>
              <a:spcBef>
                <a:spcPts val="0"/>
              </a:spcBef>
              <a:spcAft>
                <a:spcPts val="0"/>
              </a:spcAft>
              <a:buClrTx/>
              <a:buSzTx/>
              <a:buFontTx/>
              <a:buNone/>
              <a:tabLst/>
            </a:pPr>
            <a:r>
              <a:rPr lang="en-AU" sz="2000" i="1" dirty="0" smtClean="0"/>
              <a:t>3. School of Mathematics and Physics, The University of Queensland, St Lucia, QLD 4072, Australia</a:t>
            </a:r>
            <a:r>
              <a:rPr kumimoji="0" lang="en-AU" sz="2000" b="0" i="1" u="none" strike="noStrike" cap="none" spc="0" normalizeH="0" baseline="0" dirty="0" smtClean="0">
                <a:ln>
                  <a:noFill/>
                </a:ln>
                <a:solidFill>
                  <a:srgbClr val="000000"/>
                </a:solidFill>
                <a:effectLst/>
                <a:uFillTx/>
                <a:sym typeface="Calibri"/>
              </a:rPr>
              <a:t> </a:t>
            </a:r>
          </a:p>
          <a:p>
            <a:pPr marL="0" marR="0" indent="0" defTabSz="584200" rtl="0" fontAlgn="auto" latinLnBrk="0" hangingPunct="0">
              <a:lnSpc>
                <a:spcPct val="100000"/>
              </a:lnSpc>
              <a:spcBef>
                <a:spcPts val="0"/>
              </a:spcBef>
              <a:spcAft>
                <a:spcPts val="0"/>
              </a:spcAft>
              <a:buClrTx/>
              <a:buSzTx/>
              <a:buFontTx/>
              <a:buNone/>
              <a:tabLst/>
            </a:pPr>
            <a:r>
              <a:rPr lang="en-AU" sz="2000" i="1" dirty="0" smtClean="0"/>
              <a:t>4. Department of Quantum Science, Research School of Physics and Engineering, </a:t>
            </a:r>
          </a:p>
          <a:p>
            <a:pPr marL="0" marR="0" indent="0" defTabSz="584200" rtl="0" fontAlgn="auto" latinLnBrk="0" hangingPunct="0">
              <a:lnSpc>
                <a:spcPct val="100000"/>
              </a:lnSpc>
              <a:spcBef>
                <a:spcPts val="0"/>
              </a:spcBef>
              <a:spcAft>
                <a:spcPts val="0"/>
              </a:spcAft>
              <a:buClrTx/>
              <a:buSzTx/>
              <a:buFontTx/>
              <a:buNone/>
              <a:tabLst/>
            </a:pPr>
            <a:r>
              <a:rPr kumimoji="0" lang="en-AU" sz="2000" b="0" i="1" u="none" strike="noStrike" cap="none" spc="0" normalizeH="0" baseline="0" dirty="0" smtClean="0">
                <a:ln>
                  <a:noFill/>
                </a:ln>
                <a:solidFill>
                  <a:srgbClr val="000000"/>
                </a:solidFill>
                <a:effectLst/>
                <a:uFillTx/>
                <a:sym typeface="Calibri"/>
              </a:rPr>
              <a:t>Australian</a:t>
            </a:r>
            <a:r>
              <a:rPr kumimoji="0" lang="en-AU" sz="2000" b="0" i="1" u="none" strike="noStrike" cap="none" spc="0" normalizeH="0" dirty="0" smtClean="0">
                <a:ln>
                  <a:noFill/>
                </a:ln>
                <a:solidFill>
                  <a:srgbClr val="000000"/>
                </a:solidFill>
                <a:effectLst/>
                <a:uFillTx/>
                <a:sym typeface="Calibri"/>
              </a:rPr>
              <a:t> National University, Canberra 2601, Australia</a:t>
            </a:r>
            <a:endParaRPr kumimoji="0" lang="en-AU" sz="2000" b="0" i="1" u="none" strike="noStrike" cap="none" spc="0" normalizeH="0" baseline="0" dirty="0">
              <a:ln>
                <a:noFill/>
              </a:ln>
              <a:solidFill>
                <a:srgbClr val="000000"/>
              </a:solidFill>
              <a:effectLst/>
              <a:uFillTx/>
              <a:sym typeface="Calibri"/>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9"/>
          <p:cNvSpPr/>
          <p:nvPr/>
        </p:nvSpPr>
        <p:spPr>
          <a:xfrm>
            <a:off x="-1" y="-21177"/>
            <a:ext cx="959237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Phase behaviour in time-averaged ring traps</a:t>
            </a:r>
            <a:endParaRPr dirty="0"/>
          </a:p>
        </p:txBody>
      </p:sp>
      <p:pic>
        <p:nvPicPr>
          <p:cNvPr id="4" name="Picture 3"/>
          <p:cNvPicPr>
            <a:picLocks noChangeAspect="1"/>
          </p:cNvPicPr>
          <p:nvPr/>
        </p:nvPicPr>
        <p:blipFill>
          <a:blip r:embed="rId2"/>
          <a:stretch>
            <a:fillRect/>
          </a:stretch>
        </p:blipFill>
        <p:spPr>
          <a:xfrm>
            <a:off x="522030" y="4461615"/>
            <a:ext cx="9406137" cy="2802840"/>
          </a:xfrm>
          <a:prstGeom prst="rect">
            <a:avLst/>
          </a:prstGeom>
        </p:spPr>
      </p:pic>
      <p:pic>
        <p:nvPicPr>
          <p:cNvPr id="5" name="Picture 4"/>
          <p:cNvPicPr>
            <a:picLocks noChangeAspect="1"/>
          </p:cNvPicPr>
          <p:nvPr/>
        </p:nvPicPr>
        <p:blipFill>
          <a:blip r:embed="rId3"/>
          <a:stretch>
            <a:fillRect/>
          </a:stretch>
        </p:blipFill>
        <p:spPr>
          <a:xfrm>
            <a:off x="5968791" y="958786"/>
            <a:ext cx="6842356" cy="3339673"/>
          </a:xfrm>
          <a:prstGeom prst="rect">
            <a:avLst/>
          </a:prstGeom>
        </p:spPr>
      </p:pic>
      <p:pic>
        <p:nvPicPr>
          <p:cNvPr id="6" name="Picture 5"/>
          <p:cNvPicPr>
            <a:picLocks noChangeAspect="1"/>
          </p:cNvPicPr>
          <p:nvPr/>
        </p:nvPicPr>
        <p:blipFill>
          <a:blip r:embed="rId4"/>
          <a:stretch>
            <a:fillRect/>
          </a:stretch>
        </p:blipFill>
        <p:spPr>
          <a:xfrm>
            <a:off x="-9516" y="1264448"/>
            <a:ext cx="6359289" cy="2728350"/>
          </a:xfrm>
          <a:prstGeom prst="rect">
            <a:avLst/>
          </a:prstGeom>
        </p:spPr>
      </p:pic>
      <p:sp>
        <p:nvSpPr>
          <p:cNvPr id="7" name="TextBox 6"/>
          <p:cNvSpPr txBox="1"/>
          <p:nvPr/>
        </p:nvSpPr>
        <p:spPr>
          <a:xfrm>
            <a:off x="695354" y="7733272"/>
            <a:ext cx="295273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Top row f</a:t>
            </a:r>
            <a:r>
              <a:rPr kumimoji="0" lang="en-AU" sz="1600" b="0" i="0" u="none" strike="noStrike" cap="none" spc="0" normalizeH="0" baseline="0" dirty="0" smtClean="0">
                <a:ln>
                  <a:noFill/>
                </a:ln>
                <a:solidFill>
                  <a:srgbClr val="000000"/>
                </a:solidFill>
                <a:effectLst/>
                <a:uFillTx/>
                <a:latin typeface="Calibri"/>
                <a:ea typeface="Calibri"/>
                <a:cs typeface="Calibri"/>
                <a:sym typeface="Calibri"/>
              </a:rPr>
              <a:t>s</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=6.25 kHz,</a:t>
            </a:r>
          </a:p>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bottom row f</a:t>
            </a:r>
            <a:r>
              <a:rPr kumimoji="0" lang="en-AU" sz="1600" b="0" i="0" u="none" strike="noStrike" cap="none" spc="0" normalizeH="0" baseline="0" dirty="0" smtClean="0">
                <a:ln>
                  <a:noFill/>
                </a:ln>
                <a:solidFill>
                  <a:srgbClr val="000000"/>
                </a:solidFill>
                <a:effectLst/>
                <a:uFillTx/>
                <a:latin typeface="Calibri"/>
                <a:ea typeface="Calibri"/>
                <a:cs typeface="Calibri"/>
                <a:sym typeface="Calibri"/>
              </a:rPr>
              <a:t>s</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=500 Hz</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TextBox 7"/>
          <p:cNvSpPr txBox="1"/>
          <p:nvPr/>
        </p:nvSpPr>
        <p:spPr>
          <a:xfrm>
            <a:off x="4796184" y="7603932"/>
            <a:ext cx="732192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200" b="0" i="0" u="none" strike="noStrike" cap="none" spc="0" normalizeH="0" baseline="0" dirty="0" smtClean="0">
                <a:ln>
                  <a:noFill/>
                </a:ln>
                <a:solidFill>
                  <a:srgbClr val="000000"/>
                </a:solidFill>
                <a:effectLst/>
                <a:uFillTx/>
                <a:latin typeface="Calibri"/>
                <a:ea typeface="Calibri"/>
                <a:cs typeface="Calibri"/>
                <a:sym typeface="Calibri"/>
              </a:rPr>
              <a:t>T.A. Bell, et al, “Phase and </a:t>
            </a:r>
            <a:r>
              <a:rPr kumimoji="0" lang="en-AU" sz="2200" b="0" i="0" u="none" strike="noStrike" cap="none" spc="0" normalizeH="0" baseline="0" dirty="0" err="1" smtClean="0">
                <a:ln>
                  <a:noFill/>
                </a:ln>
                <a:solidFill>
                  <a:srgbClr val="000000"/>
                </a:solidFill>
                <a:effectLst/>
                <a:uFillTx/>
                <a:latin typeface="Calibri"/>
                <a:ea typeface="Calibri"/>
                <a:cs typeface="Calibri"/>
                <a:sym typeface="Calibri"/>
              </a:rPr>
              <a:t>micromotion</a:t>
            </a:r>
            <a:r>
              <a:rPr kumimoji="0" lang="en-AU" sz="2200" b="0" i="0" u="none" strike="noStrike" cap="none" spc="0" normalizeH="0" dirty="0" smtClean="0">
                <a:ln>
                  <a:noFill/>
                </a:ln>
                <a:solidFill>
                  <a:srgbClr val="000000"/>
                </a:solidFill>
                <a:effectLst/>
                <a:uFillTx/>
                <a:latin typeface="Calibri"/>
                <a:ea typeface="Calibri"/>
                <a:cs typeface="Calibri"/>
                <a:sym typeface="Calibri"/>
              </a:rPr>
              <a:t> of BEC in a time-averaged ring trap,”, </a:t>
            </a:r>
            <a:r>
              <a:rPr kumimoji="0" lang="en-AU" sz="2200" b="0" i="0" u="none" strike="noStrike" cap="none" spc="0" normalizeH="0" dirty="0" err="1" smtClean="0">
                <a:ln>
                  <a:noFill/>
                </a:ln>
                <a:solidFill>
                  <a:srgbClr val="000000"/>
                </a:solidFill>
                <a:effectLst/>
                <a:uFillTx/>
                <a:latin typeface="Calibri"/>
                <a:ea typeface="Calibri"/>
                <a:cs typeface="Calibri"/>
                <a:sym typeface="Calibri"/>
              </a:rPr>
              <a:t>Phys</a:t>
            </a:r>
            <a:r>
              <a:rPr kumimoji="0" lang="en-AU" sz="2200" b="0" i="0" u="none" strike="noStrike" cap="none" spc="0" normalizeH="0" dirty="0" smtClean="0">
                <a:ln>
                  <a:noFill/>
                </a:ln>
                <a:solidFill>
                  <a:srgbClr val="000000"/>
                </a:solidFill>
                <a:effectLst/>
                <a:uFillTx/>
                <a:latin typeface="Calibri"/>
                <a:ea typeface="Calibri"/>
                <a:cs typeface="Calibri"/>
                <a:sym typeface="Calibri"/>
              </a:rPr>
              <a:t> Rev A </a:t>
            </a:r>
            <a:r>
              <a:rPr kumimoji="0" lang="en-AU" sz="2200" b="1" i="0" u="none" strike="noStrike" cap="none" spc="0" normalizeH="0" dirty="0" smtClean="0">
                <a:ln>
                  <a:noFill/>
                </a:ln>
                <a:solidFill>
                  <a:srgbClr val="000000"/>
                </a:solidFill>
                <a:effectLst/>
                <a:uFillTx/>
                <a:latin typeface="Calibri"/>
                <a:ea typeface="Calibri"/>
                <a:cs typeface="Calibri"/>
                <a:sym typeface="Calibri"/>
              </a:rPr>
              <a:t>98</a:t>
            </a:r>
            <a:r>
              <a:rPr kumimoji="0" lang="en-AU" sz="2200" b="0" i="0" u="none" strike="noStrike" cap="none" spc="0" normalizeH="0" dirty="0" smtClean="0">
                <a:ln>
                  <a:noFill/>
                </a:ln>
                <a:solidFill>
                  <a:srgbClr val="000000"/>
                </a:solidFill>
                <a:effectLst/>
                <a:uFillTx/>
                <a:latin typeface="Calibri"/>
                <a:ea typeface="Calibri"/>
                <a:cs typeface="Calibri"/>
                <a:sym typeface="Calibri"/>
              </a:rPr>
              <a:t>, 013604 (2018).</a:t>
            </a:r>
            <a:endParaRPr kumimoji="0" lang="en-AU" sz="22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48825955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69"/>
          <p:cNvSpPr/>
          <p:nvPr/>
        </p:nvSpPr>
        <p:spPr>
          <a:xfrm>
            <a:off x="-1" y="-21177"/>
            <a:ext cx="10744929"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Controlling phase of ring trap through scan order</a:t>
            </a:r>
            <a:endParaRPr dirty="0"/>
          </a:p>
        </p:txBody>
      </p:sp>
      <p:sp>
        <p:nvSpPr>
          <p:cNvPr id="4" name="TextBox 3"/>
          <p:cNvSpPr txBox="1"/>
          <p:nvPr/>
        </p:nvSpPr>
        <p:spPr>
          <a:xfrm>
            <a:off x="0" y="931625"/>
            <a:ext cx="12754246"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AU" sz="3200" dirty="0" smtClean="0">
                <a:solidFill>
                  <a:schemeClr val="accent1"/>
                </a:solidFill>
              </a:rPr>
              <a:t>QUESTION: Can we remove this rotating phase gradient and step in the ring</a:t>
            </a:r>
          </a:p>
          <a:p>
            <a:pPr marL="0" marR="0" indent="0" algn="just" defTabSz="584200" rtl="0" fontAlgn="auto" latinLnBrk="0" hangingPunct="0">
              <a:lnSpc>
                <a:spcPct val="100000"/>
              </a:lnSpc>
              <a:spcBef>
                <a:spcPts val="0"/>
              </a:spcBef>
              <a:spcAft>
                <a:spcPts val="0"/>
              </a:spcAft>
              <a:buClrTx/>
              <a:buSzTx/>
              <a:buFontTx/>
              <a:buNone/>
              <a:tabLst/>
            </a:pPr>
            <a:endParaRPr lang="en-AU" sz="3200" dirty="0"/>
          </a:p>
          <a:p>
            <a:pPr marL="0" marR="0" indent="0" algn="just" defTabSz="584200" rtl="0" fontAlgn="auto" latinLnBrk="0" hangingPunct="0">
              <a:lnSpc>
                <a:spcPct val="100000"/>
              </a:lnSpc>
              <a:spcBef>
                <a:spcPts val="0"/>
              </a:spcBef>
              <a:spcAft>
                <a:spcPts val="0"/>
              </a:spcAft>
              <a:buClrTx/>
              <a:buSzTx/>
              <a:buFontTx/>
              <a:buNone/>
              <a:tabLst/>
            </a:pPr>
            <a:r>
              <a:rPr lang="en-AU" sz="3200" dirty="0" smtClean="0">
                <a:solidFill>
                  <a:srgbClr val="FF0000"/>
                </a:solidFill>
              </a:rPr>
              <a:t>ANSWER: YES (at least, </a:t>
            </a:r>
            <a:r>
              <a:rPr lang="en-AU" sz="3200" dirty="0" err="1" smtClean="0">
                <a:solidFill>
                  <a:srgbClr val="FF0000"/>
                </a:solidFill>
              </a:rPr>
              <a:t>periodiocally</a:t>
            </a:r>
            <a:r>
              <a:rPr lang="en-AU" sz="3200" dirty="0" smtClean="0">
                <a:solidFill>
                  <a:srgbClr val="FF0000"/>
                </a:solidFill>
              </a:rPr>
              <a:t>).</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0" marR="0" indent="0" algn="just" defTabSz="584200" rtl="0" fontAlgn="auto" latinLnBrk="0" hangingPunct="0">
              <a:lnSpc>
                <a:spcPct val="100000"/>
              </a:lnSpc>
              <a:spcBef>
                <a:spcPts val="0"/>
              </a:spcBef>
              <a:spcAft>
                <a:spcPts val="0"/>
              </a:spcAft>
              <a:buClrTx/>
              <a:buSzTx/>
              <a:buFontTx/>
              <a:buNone/>
              <a:tabLst/>
            </a:pPr>
            <a:r>
              <a:rPr lang="en-AU" sz="3200" dirty="0" smtClean="0"/>
              <a:t>SOLUTION: Use two counter-propagating beams, where the phase gradients are opposite, and cancel. Can be approximated by a </a:t>
            </a:r>
            <a:r>
              <a:rPr lang="en-AU" sz="3200" i="1" dirty="0" smtClean="0"/>
              <a:t>raster type </a:t>
            </a:r>
            <a:r>
              <a:rPr lang="en-AU" sz="3200" dirty="0" smtClean="0"/>
              <a:t>scan with 1 beam.</a:t>
            </a:r>
            <a:endParaRPr kumimoji="0" lang="en-AU" sz="3200" b="0" i="0" u="none" strike="noStrike" cap="none" spc="0" normalizeH="0" baseline="0" dirty="0">
              <a:ln>
                <a:noFill/>
              </a:ln>
              <a:solidFill>
                <a:srgbClr val="000000"/>
              </a:solidFill>
              <a:effectLst/>
              <a:uFillTx/>
              <a:sym typeface="Calibri"/>
            </a:endParaRPr>
          </a:p>
        </p:txBody>
      </p:sp>
      <p:pic>
        <p:nvPicPr>
          <p:cNvPr id="5" name="Picture 4"/>
          <p:cNvPicPr>
            <a:picLocks noChangeAspect="1"/>
          </p:cNvPicPr>
          <p:nvPr/>
        </p:nvPicPr>
        <p:blipFill>
          <a:blip r:embed="rId2"/>
          <a:stretch>
            <a:fillRect/>
          </a:stretch>
        </p:blipFill>
        <p:spPr>
          <a:xfrm>
            <a:off x="1212816" y="3884602"/>
            <a:ext cx="4159647" cy="3967713"/>
          </a:xfrm>
          <a:prstGeom prst="rect">
            <a:avLst/>
          </a:prstGeom>
        </p:spPr>
      </p:pic>
      <p:pic>
        <p:nvPicPr>
          <p:cNvPr id="6" name="Picture 5"/>
          <p:cNvPicPr>
            <a:picLocks noChangeAspect="1"/>
          </p:cNvPicPr>
          <p:nvPr/>
        </p:nvPicPr>
        <p:blipFill>
          <a:blip r:embed="rId3"/>
          <a:stretch>
            <a:fillRect/>
          </a:stretch>
        </p:blipFill>
        <p:spPr>
          <a:xfrm>
            <a:off x="5627214" y="4051500"/>
            <a:ext cx="1916129" cy="3633916"/>
          </a:xfrm>
          <a:prstGeom prst="rect">
            <a:avLst/>
          </a:prstGeom>
        </p:spPr>
      </p:pic>
      <p:sp>
        <p:nvSpPr>
          <p:cNvPr id="7" name="TextBox 6"/>
          <p:cNvSpPr txBox="1"/>
          <p:nvPr/>
        </p:nvSpPr>
        <p:spPr>
          <a:xfrm>
            <a:off x="5627214" y="7737622"/>
            <a:ext cx="732192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200" b="0" i="0" u="none" strike="noStrike" cap="none" spc="0" normalizeH="0" baseline="0" dirty="0" smtClean="0">
                <a:ln>
                  <a:noFill/>
                </a:ln>
                <a:solidFill>
                  <a:srgbClr val="000000"/>
                </a:solidFill>
                <a:effectLst/>
                <a:uFillTx/>
                <a:latin typeface="Calibri"/>
                <a:ea typeface="Calibri"/>
                <a:cs typeface="Calibri"/>
                <a:sym typeface="Calibri"/>
              </a:rPr>
              <a:t>T.A. Bell, et al, “Phase and </a:t>
            </a:r>
            <a:r>
              <a:rPr kumimoji="0" lang="en-AU" sz="2200" b="0" i="0" u="none" strike="noStrike" cap="none" spc="0" normalizeH="0" baseline="0" dirty="0" err="1" smtClean="0">
                <a:ln>
                  <a:noFill/>
                </a:ln>
                <a:solidFill>
                  <a:srgbClr val="000000"/>
                </a:solidFill>
                <a:effectLst/>
                <a:uFillTx/>
                <a:latin typeface="Calibri"/>
                <a:ea typeface="Calibri"/>
                <a:cs typeface="Calibri"/>
                <a:sym typeface="Calibri"/>
              </a:rPr>
              <a:t>micromotion</a:t>
            </a:r>
            <a:r>
              <a:rPr kumimoji="0" lang="en-AU" sz="2200" b="0" i="0" u="none" strike="noStrike" cap="none" spc="0" normalizeH="0" dirty="0" smtClean="0">
                <a:ln>
                  <a:noFill/>
                </a:ln>
                <a:solidFill>
                  <a:srgbClr val="000000"/>
                </a:solidFill>
                <a:effectLst/>
                <a:uFillTx/>
                <a:latin typeface="Calibri"/>
                <a:ea typeface="Calibri"/>
                <a:cs typeface="Calibri"/>
                <a:sym typeface="Calibri"/>
              </a:rPr>
              <a:t> of BEC in a time-averaged ring trap,”, </a:t>
            </a:r>
            <a:r>
              <a:rPr kumimoji="0" lang="en-AU" sz="2200" b="0" i="0" u="none" strike="noStrike" cap="none" spc="0" normalizeH="0" dirty="0" err="1" smtClean="0">
                <a:ln>
                  <a:noFill/>
                </a:ln>
                <a:solidFill>
                  <a:srgbClr val="000000"/>
                </a:solidFill>
                <a:effectLst/>
                <a:uFillTx/>
                <a:latin typeface="Calibri"/>
                <a:ea typeface="Calibri"/>
                <a:cs typeface="Calibri"/>
                <a:sym typeface="Calibri"/>
              </a:rPr>
              <a:t>Phys</a:t>
            </a:r>
            <a:r>
              <a:rPr kumimoji="0" lang="en-AU" sz="2200" b="0" i="0" u="none" strike="noStrike" cap="none" spc="0" normalizeH="0" dirty="0" smtClean="0">
                <a:ln>
                  <a:noFill/>
                </a:ln>
                <a:solidFill>
                  <a:srgbClr val="000000"/>
                </a:solidFill>
                <a:effectLst/>
                <a:uFillTx/>
                <a:latin typeface="Calibri"/>
                <a:ea typeface="Calibri"/>
                <a:cs typeface="Calibri"/>
                <a:sym typeface="Calibri"/>
              </a:rPr>
              <a:t> Rev A </a:t>
            </a:r>
            <a:r>
              <a:rPr kumimoji="0" lang="en-AU" sz="2200" b="1" i="0" u="none" strike="noStrike" cap="none" spc="0" normalizeH="0" dirty="0" smtClean="0">
                <a:ln>
                  <a:noFill/>
                </a:ln>
                <a:solidFill>
                  <a:srgbClr val="000000"/>
                </a:solidFill>
                <a:effectLst/>
                <a:uFillTx/>
                <a:latin typeface="Calibri"/>
                <a:ea typeface="Calibri"/>
                <a:cs typeface="Calibri"/>
                <a:sym typeface="Calibri"/>
              </a:rPr>
              <a:t>98</a:t>
            </a:r>
            <a:r>
              <a:rPr kumimoji="0" lang="en-AU" sz="2200" b="0" i="0" u="none" strike="noStrike" cap="none" spc="0" normalizeH="0" dirty="0" smtClean="0">
                <a:ln>
                  <a:noFill/>
                </a:ln>
                <a:solidFill>
                  <a:srgbClr val="000000"/>
                </a:solidFill>
                <a:effectLst/>
                <a:uFillTx/>
                <a:latin typeface="Calibri"/>
                <a:ea typeface="Calibri"/>
                <a:cs typeface="Calibri"/>
                <a:sym typeface="Calibri"/>
              </a:rPr>
              <a:t>, 013604 (2018).</a:t>
            </a:r>
            <a:endParaRPr kumimoji="0" lang="en-AU" sz="22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94342164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07" y="2553758"/>
            <a:ext cx="7588640" cy="3346622"/>
          </a:xfrm>
          <a:prstGeom prst="rect">
            <a:avLst/>
          </a:prstGeom>
        </p:spPr>
      </p:pic>
      <p:sp>
        <p:nvSpPr>
          <p:cNvPr id="3" name="Shape 357"/>
          <p:cNvSpPr/>
          <p:nvPr/>
        </p:nvSpPr>
        <p:spPr>
          <a:xfrm>
            <a:off x="-1" y="-21177"/>
            <a:ext cx="1147589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Phase imprinting superfluid circulation in a ring trap </a:t>
            </a:r>
            <a:endParaRPr dirty="0"/>
          </a:p>
        </p:txBody>
      </p:sp>
      <p:sp>
        <p:nvSpPr>
          <p:cNvPr id="4" name="TextBox 3"/>
          <p:cNvSpPr txBox="1"/>
          <p:nvPr/>
        </p:nvSpPr>
        <p:spPr>
          <a:xfrm>
            <a:off x="398507" y="1242629"/>
            <a:ext cx="1187662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3200" b="0" i="0" u="none" strike="noStrike" cap="none" spc="0" normalizeH="0" baseline="0" dirty="0" smtClean="0">
                <a:ln>
                  <a:noFill/>
                </a:ln>
                <a:solidFill>
                  <a:srgbClr val="000000"/>
                </a:solidFill>
                <a:effectLst/>
                <a:uFillTx/>
                <a:sym typeface="Calibri"/>
              </a:rPr>
              <a:t>QUESTION: Can we use this</a:t>
            </a:r>
            <a:r>
              <a:rPr kumimoji="0" lang="en-AU" sz="3200" b="0" i="0" u="none" strike="noStrike" cap="none" spc="0" normalizeH="0" dirty="0" smtClean="0">
                <a:ln>
                  <a:noFill/>
                </a:ln>
                <a:solidFill>
                  <a:srgbClr val="000000"/>
                </a:solidFill>
                <a:effectLst/>
                <a:uFillTx/>
                <a:sym typeface="Calibri"/>
              </a:rPr>
              <a:t> phas</a:t>
            </a:r>
            <a:r>
              <a:rPr lang="en-AU" sz="3200" dirty="0" smtClean="0"/>
              <a:t>e imprinting ideas to generate superfluid circulations in a ring? </a:t>
            </a:r>
            <a:endParaRPr kumimoji="0" lang="en-AU" sz="3200" b="0" i="0" u="none" strike="noStrike" cap="none" spc="0" normalizeH="0" baseline="0" dirty="0">
              <a:ln>
                <a:noFill/>
              </a:ln>
              <a:solidFill>
                <a:srgbClr val="000000"/>
              </a:solidFill>
              <a:effectLst/>
              <a:uFillTx/>
              <a:sym typeface="Calibri"/>
            </a:endParaRPr>
          </a:p>
        </p:txBody>
      </p:sp>
      <p:pic>
        <p:nvPicPr>
          <p:cNvPr id="5" name="Picture 4"/>
          <p:cNvPicPr>
            <a:picLocks noChangeAspect="1"/>
          </p:cNvPicPr>
          <p:nvPr/>
        </p:nvPicPr>
        <p:blipFill>
          <a:blip r:embed="rId3"/>
          <a:stretch>
            <a:fillRect/>
          </a:stretch>
        </p:blipFill>
        <p:spPr>
          <a:xfrm>
            <a:off x="854537" y="5900380"/>
            <a:ext cx="7241284" cy="2440055"/>
          </a:xfrm>
          <a:prstGeom prst="rect">
            <a:avLst/>
          </a:prstGeom>
        </p:spPr>
      </p:pic>
      <p:pic>
        <p:nvPicPr>
          <p:cNvPr id="6" name="Picture 5"/>
          <p:cNvPicPr>
            <a:picLocks noChangeAspect="1"/>
          </p:cNvPicPr>
          <p:nvPr/>
        </p:nvPicPr>
        <p:blipFill>
          <a:blip r:embed="rId4"/>
          <a:stretch>
            <a:fillRect/>
          </a:stretch>
        </p:blipFill>
        <p:spPr>
          <a:xfrm>
            <a:off x="8898727" y="6382563"/>
            <a:ext cx="2909751" cy="1202145"/>
          </a:xfrm>
          <a:prstGeom prst="rect">
            <a:avLst/>
          </a:prstGeom>
        </p:spPr>
      </p:pic>
      <p:sp>
        <p:nvSpPr>
          <p:cNvPr id="7" name="TextBox 6"/>
          <p:cNvSpPr txBox="1"/>
          <p:nvPr/>
        </p:nvSpPr>
        <p:spPr>
          <a:xfrm>
            <a:off x="8977749" y="5418196"/>
            <a:ext cx="329737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smtClean="0">
                <a:ln>
                  <a:noFill/>
                </a:ln>
                <a:solidFill>
                  <a:srgbClr val="000000"/>
                </a:solidFill>
                <a:effectLst/>
                <a:uFillTx/>
                <a:latin typeface="Calibri"/>
                <a:ea typeface="Calibri"/>
                <a:cs typeface="Calibri"/>
                <a:sym typeface="Calibri"/>
              </a:rPr>
              <a:t>Quantized circulation</a:t>
            </a:r>
          </a:p>
          <a:p>
            <a:pPr marL="0" marR="0" indent="0" algn="ctr" defTabSz="584200" rtl="0" fontAlgn="auto" latinLnBrk="0" hangingPunct="0">
              <a:lnSpc>
                <a:spcPct val="100000"/>
              </a:lnSpc>
              <a:spcBef>
                <a:spcPts val="0"/>
              </a:spcBef>
              <a:spcAft>
                <a:spcPts val="0"/>
              </a:spcAft>
              <a:buClrTx/>
              <a:buSzTx/>
              <a:buFontTx/>
              <a:buNone/>
              <a:tabLst/>
            </a:pPr>
            <a:endParaRPr kumimoji="0" lang="en-AU" sz="2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TextBox 7"/>
          <p:cNvSpPr txBox="1"/>
          <p:nvPr/>
        </p:nvSpPr>
        <p:spPr>
          <a:xfrm>
            <a:off x="8326600" y="2673141"/>
            <a:ext cx="30761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err="1" smtClean="0">
                <a:ln>
                  <a:noFill/>
                </a:ln>
                <a:solidFill>
                  <a:srgbClr val="000000"/>
                </a:solidFill>
                <a:effectLst/>
                <a:uFillTx/>
                <a:latin typeface="Calibri"/>
                <a:ea typeface="Calibri"/>
                <a:cs typeface="Calibri"/>
                <a:sym typeface="Calibri"/>
              </a:rPr>
              <a:t>Atomtronics</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 2017 talk, </a:t>
            </a:r>
          </a:p>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H.</a:t>
            </a:r>
            <a:r>
              <a:rPr kumimoji="0" lang="en-AU" sz="2400" b="1" i="0" u="none" strike="noStrike" cap="none" spc="0" normalizeH="0" dirty="0" smtClean="0">
                <a:ln>
                  <a:noFill/>
                </a:ln>
                <a:solidFill>
                  <a:srgbClr val="000000"/>
                </a:solidFill>
                <a:effectLst/>
                <a:uFillTx/>
                <a:latin typeface="Calibri"/>
                <a:ea typeface="Calibri"/>
                <a:cs typeface="Calibri"/>
                <a:sym typeface="Calibri"/>
              </a:rPr>
              <a:t> Perrin</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5064011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39881" y="3343566"/>
            <a:ext cx="9574356" cy="4195712"/>
          </a:xfrm>
          <a:prstGeom prst="rect">
            <a:avLst/>
          </a:prstGeom>
        </p:spPr>
      </p:pic>
      <p:sp>
        <p:nvSpPr>
          <p:cNvPr id="5" name="Shape 357"/>
          <p:cNvSpPr/>
          <p:nvPr/>
        </p:nvSpPr>
        <p:spPr>
          <a:xfrm>
            <a:off x="-1" y="-21177"/>
            <a:ext cx="5692264"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Phase imprinting protocol</a:t>
            </a:r>
            <a:endParaRPr dirty="0"/>
          </a:p>
        </p:txBody>
      </p:sp>
      <p:sp>
        <p:nvSpPr>
          <p:cNvPr id="8" name="TextBox 7"/>
          <p:cNvSpPr txBox="1"/>
          <p:nvPr/>
        </p:nvSpPr>
        <p:spPr>
          <a:xfrm>
            <a:off x="262342" y="803827"/>
            <a:ext cx="1256696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marR="0" indent="-514350" algn="l" defTabSz="584200" rtl="0" fontAlgn="auto" latinLnBrk="0" hangingPunct="0">
              <a:lnSpc>
                <a:spcPct val="100000"/>
              </a:lnSpc>
              <a:spcBef>
                <a:spcPts val="0"/>
              </a:spcBef>
              <a:spcAft>
                <a:spcPts val="0"/>
              </a:spcAft>
              <a:buClrTx/>
              <a:buSzTx/>
              <a:buFontTx/>
              <a:buAutoNum type="romanUcPeriod"/>
              <a:tabLst/>
            </a:pPr>
            <a:r>
              <a:rPr kumimoji="0" lang="en-AU" b="0" i="0" u="none" strike="noStrike" cap="none" spc="0" normalizeH="0" dirty="0" smtClean="0">
                <a:ln>
                  <a:noFill/>
                </a:ln>
                <a:solidFill>
                  <a:srgbClr val="000000"/>
                </a:solidFill>
                <a:effectLst/>
                <a:uFillTx/>
                <a:sym typeface="Calibri"/>
              </a:rPr>
              <a:t>Ring BEC with barrier</a:t>
            </a:r>
          </a:p>
          <a:p>
            <a:pPr marL="514350" marR="0" indent="-514350" algn="l" defTabSz="584200" rtl="0" fontAlgn="auto" latinLnBrk="0" hangingPunct="0">
              <a:lnSpc>
                <a:spcPct val="100000"/>
              </a:lnSpc>
              <a:spcBef>
                <a:spcPts val="0"/>
              </a:spcBef>
              <a:spcAft>
                <a:spcPts val="0"/>
              </a:spcAft>
              <a:buClrTx/>
              <a:buSzTx/>
              <a:buFontTx/>
              <a:buAutoNum type="romanUcPeriod"/>
              <a:tabLst/>
            </a:pPr>
            <a:r>
              <a:rPr lang="en-AU" dirty="0" smtClean="0"/>
              <a:t>Using DMD, apply azimuthal gradient in optical potential (532 nm). The BEC acquires acceleration</a:t>
            </a:r>
            <a:r>
              <a:rPr lang="en-AU" dirty="0"/>
              <a:t> </a:t>
            </a:r>
            <a:r>
              <a:rPr lang="en-AU" dirty="0" smtClean="0"/>
              <a:t>from the gradient in light potential, accumulating phase winding.</a:t>
            </a:r>
          </a:p>
          <a:p>
            <a:pPr marL="514350" marR="0" indent="-514350" algn="l" defTabSz="584200" rtl="0" fontAlgn="auto" latinLnBrk="0" hangingPunct="0">
              <a:lnSpc>
                <a:spcPct val="100000"/>
              </a:lnSpc>
              <a:spcBef>
                <a:spcPts val="0"/>
              </a:spcBef>
              <a:spcAft>
                <a:spcPts val="0"/>
              </a:spcAft>
              <a:buClrTx/>
              <a:buSzTx/>
              <a:buFontTx/>
              <a:buAutoNum type="romanUcPeriod" startAt="3"/>
              <a:tabLst/>
            </a:pPr>
            <a:r>
              <a:rPr lang="en-AU" dirty="0" smtClean="0"/>
              <a:t>Reduce barrier to zero, reconnecting ring.</a:t>
            </a:r>
          </a:p>
          <a:p>
            <a:pPr marL="514350" marR="0" indent="-514350" algn="l" defTabSz="584200" rtl="0" fontAlgn="auto" latinLnBrk="0" hangingPunct="0">
              <a:lnSpc>
                <a:spcPct val="100000"/>
              </a:lnSpc>
              <a:spcBef>
                <a:spcPts val="0"/>
              </a:spcBef>
              <a:spcAft>
                <a:spcPts val="0"/>
              </a:spcAft>
              <a:buClrTx/>
              <a:buSzTx/>
              <a:buFontTx/>
              <a:buAutoNum type="romanUcPeriod" startAt="3"/>
              <a:tabLst/>
            </a:pPr>
            <a:r>
              <a:rPr lang="en-AU" dirty="0" smtClean="0"/>
              <a:t>Interfere ring with target BEC, circulation observed in density (</a:t>
            </a:r>
            <a:r>
              <a:rPr lang="nb-NO" dirty="0" smtClean="0"/>
              <a:t>L</a:t>
            </a:r>
            <a:r>
              <a:rPr lang="nb-NO" dirty="0"/>
              <a:t>. Corman, et al, </a:t>
            </a:r>
            <a:r>
              <a:rPr lang="nb-NO" i="1" dirty="0"/>
              <a:t>Phys. Rev. Lett. </a:t>
            </a:r>
            <a:r>
              <a:rPr lang="nb-NO" b="1" dirty="0"/>
              <a:t>113</a:t>
            </a:r>
            <a:r>
              <a:rPr lang="nb-NO" dirty="0"/>
              <a:t>, 135302 (2014). </a:t>
            </a:r>
            <a:endParaRPr lang="en-AU" dirty="0" smtClean="0"/>
          </a:p>
        </p:txBody>
      </p:sp>
      <p:sp>
        <p:nvSpPr>
          <p:cNvPr id="16" name="TextBox 15"/>
          <p:cNvSpPr txBox="1"/>
          <p:nvPr/>
        </p:nvSpPr>
        <p:spPr>
          <a:xfrm>
            <a:off x="10014239" y="7748813"/>
            <a:ext cx="26072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i="1" dirty="0" smtClean="0"/>
              <a:t>n</a:t>
            </a:r>
            <a:r>
              <a:rPr lang="en-AU" dirty="0" smtClean="0"/>
              <a:t>=22 winding</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10189166" y="2872013"/>
            <a:ext cx="2257425" cy="4876800"/>
          </a:xfrm>
          <a:prstGeom prst="rect">
            <a:avLst/>
          </a:prstGeom>
        </p:spPr>
      </p:pic>
      <p:sp>
        <p:nvSpPr>
          <p:cNvPr id="3" name="TextBox 2"/>
          <p:cNvSpPr txBox="1"/>
          <p:nvPr/>
        </p:nvSpPr>
        <p:spPr>
          <a:xfrm>
            <a:off x="7678863" y="8066189"/>
            <a:ext cx="25359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Imprint time 44 </a:t>
            </a:r>
            <a:r>
              <a:rPr kumimoji="0" lang="en-AU" sz="2400" b="1" i="0" u="none" strike="noStrike" cap="none" spc="0" normalizeH="0" baseline="0" dirty="0" err="1" smtClean="0">
                <a:ln>
                  <a:noFill/>
                </a:ln>
                <a:solidFill>
                  <a:srgbClr val="000000"/>
                </a:solidFill>
                <a:effectLst/>
                <a:uFillTx/>
                <a:latin typeface="Calibri"/>
                <a:ea typeface="Calibri"/>
                <a:cs typeface="Calibri"/>
                <a:sym typeface="Calibri"/>
              </a:rPr>
              <a:t>ms</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82988739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799" y="1554318"/>
            <a:ext cx="11776364" cy="637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07000"/>
              </a:lnSpc>
            </a:pPr>
            <a:r>
              <a:rPr lang="en-AU" sz="3200" b="1" dirty="0" smtClean="0">
                <a:latin typeface="Calibri" panose="020F0502020204030204" pitchFamily="34" charset="0"/>
                <a:ea typeface="Calibri" panose="020F0502020204030204" pitchFamily="34" charset="0"/>
                <a:cs typeface="Calibri" panose="020F0502020204030204" pitchFamily="34" charset="0"/>
              </a:rPr>
              <a:t>Motivation</a:t>
            </a:r>
          </a:p>
          <a:p>
            <a:pPr algn="just">
              <a:lnSpc>
                <a:spcPct val="107000"/>
              </a:lnSpc>
            </a:pPr>
            <a:r>
              <a:rPr lang="en-AU" dirty="0" smtClean="0">
                <a:latin typeface="Calibri" panose="020F0502020204030204" pitchFamily="34" charset="0"/>
                <a:ea typeface="Calibri" panose="020F0502020204030204" pitchFamily="34" charset="0"/>
                <a:cs typeface="Calibri" panose="020F0502020204030204" pitchFamily="34" charset="0"/>
              </a:rPr>
              <a:t>Interested in the superfluid interactions between two BEC superfluids, confined in a ring trap.</a:t>
            </a:r>
            <a:endParaRPr lang="en-AU"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Arial" panose="020B0604020202020204" pitchFamily="34" charset="0"/>
              <a:buChar char="•"/>
            </a:pPr>
            <a:endParaRPr lang="en-AU"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pPr>
            <a:r>
              <a:rPr lang="en-AU" sz="2200" dirty="0">
                <a:latin typeface="Calibri" panose="020F0502020204030204" pitchFamily="34" charset="0"/>
                <a:ea typeface="Calibri" panose="020F0502020204030204" pitchFamily="34" charset="0"/>
                <a:cs typeface="Calibri" panose="020F0502020204030204" pitchFamily="34" charset="0"/>
              </a:rPr>
              <a:t> </a:t>
            </a:r>
            <a:endParaRPr lang="en-AU" sz="22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Arial" panose="020B0604020202020204" pitchFamily="34" charset="0"/>
              <a:buChar char="•"/>
            </a:pPr>
            <a:r>
              <a:rPr lang="en-AU" sz="2200" b="1" dirty="0" smtClean="0">
                <a:latin typeface="Calibri" panose="020F0502020204030204" pitchFamily="34" charset="0"/>
                <a:ea typeface="Calibri" panose="020F0502020204030204" pitchFamily="34" charset="0"/>
                <a:cs typeface="Calibri" panose="020F0502020204030204" pitchFamily="34" charset="0"/>
              </a:rPr>
              <a:t>Superfluid drag: The Andreev-</a:t>
            </a:r>
            <a:r>
              <a:rPr lang="en-AU" sz="2200" b="1" dirty="0" err="1" smtClean="0">
                <a:latin typeface="Calibri" panose="020F0502020204030204" pitchFamily="34" charset="0"/>
                <a:ea typeface="Calibri" panose="020F0502020204030204" pitchFamily="34" charset="0"/>
                <a:cs typeface="Calibri" panose="020F0502020204030204" pitchFamily="34" charset="0"/>
              </a:rPr>
              <a:t>Bashkin</a:t>
            </a:r>
            <a:r>
              <a:rPr lang="en-AU" sz="2200" b="1" dirty="0" smtClean="0">
                <a:latin typeface="Calibri" panose="020F0502020204030204" pitchFamily="34" charset="0"/>
                <a:ea typeface="Calibri" panose="020F0502020204030204" pitchFamily="34" charset="0"/>
                <a:cs typeface="Calibri" panose="020F0502020204030204" pitchFamily="34" charset="0"/>
              </a:rPr>
              <a:t> effect in </a:t>
            </a:r>
            <a:r>
              <a:rPr lang="en-AU" sz="2200" b="1" dirty="0">
                <a:latin typeface="Calibri" panose="020F0502020204030204" pitchFamily="34" charset="0"/>
                <a:ea typeface="Calibri" panose="020F0502020204030204" pitchFamily="34" charset="0"/>
                <a:cs typeface="Calibri" panose="020F0502020204030204" pitchFamily="34" charset="0"/>
              </a:rPr>
              <a:t>B</a:t>
            </a:r>
            <a:r>
              <a:rPr lang="en-AU" sz="2200" b="1" dirty="0" smtClean="0">
                <a:latin typeface="Calibri" panose="020F0502020204030204" pitchFamily="34" charset="0"/>
                <a:ea typeface="Calibri" panose="020F0502020204030204" pitchFamily="34" charset="0"/>
                <a:cs typeface="Calibri" panose="020F0502020204030204" pitchFamily="34" charset="0"/>
              </a:rPr>
              <a:t>ose gases.</a:t>
            </a:r>
            <a:endParaRPr lang="en-AU" sz="2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AU" sz="2200" dirty="0">
                <a:latin typeface="Calibri" panose="020F0502020204030204" pitchFamily="34" charset="0"/>
                <a:ea typeface="Calibri" panose="020F0502020204030204" pitchFamily="34" charset="0"/>
                <a:cs typeface="Calibri" panose="020F0502020204030204" pitchFamily="34" charset="0"/>
              </a:rPr>
              <a:t> </a:t>
            </a:r>
            <a:r>
              <a:rPr lang="en-AU" sz="2200" dirty="0" smtClean="0">
                <a:latin typeface="Calibri" panose="020F0502020204030204" pitchFamily="34" charset="0"/>
                <a:ea typeface="Calibri" panose="020F0502020204030204" pitchFamily="34" charset="0"/>
                <a:cs typeface="Times New Roman" panose="02020603050405020304" pitchFamily="18" charset="0"/>
              </a:rPr>
              <a:t>Entrainment, or </a:t>
            </a:r>
            <a:r>
              <a:rPr lang="en-AU" sz="2200" dirty="0" err="1" smtClean="0">
                <a:latin typeface="Calibri" panose="020F0502020204030204" pitchFamily="34" charset="0"/>
                <a:ea typeface="Calibri" panose="020F0502020204030204" pitchFamily="34" charset="0"/>
                <a:cs typeface="Times New Roman" panose="02020603050405020304" pitchFamily="18" charset="0"/>
              </a:rPr>
              <a:t>dissipationless</a:t>
            </a:r>
            <a:r>
              <a:rPr lang="en-AU" sz="2200" dirty="0" smtClean="0">
                <a:latin typeface="Calibri" panose="020F0502020204030204" pitchFamily="34" charset="0"/>
                <a:ea typeface="Calibri" panose="020F0502020204030204" pitchFamily="34" charset="0"/>
                <a:cs typeface="Times New Roman" panose="02020603050405020304" pitchFamily="18" charset="0"/>
              </a:rPr>
              <a:t> drag between two superfluids. The superfluid current of one component will in general depend also on the superfluid velocity of the other component. (J. </a:t>
            </a:r>
            <a:r>
              <a:rPr lang="en-AU" sz="2200" dirty="0" err="1">
                <a:latin typeface="Calibri" panose="020F0502020204030204" pitchFamily="34" charset="0"/>
                <a:ea typeface="Calibri" panose="020F0502020204030204" pitchFamily="34" charset="0"/>
                <a:cs typeface="Times New Roman" panose="02020603050405020304" pitchFamily="18" charset="0"/>
              </a:rPr>
              <a:t>Nespolo</a:t>
            </a:r>
            <a:r>
              <a:rPr lang="en-AU" sz="2200" dirty="0">
                <a:latin typeface="Calibri" panose="020F0502020204030204" pitchFamily="34" charset="0"/>
                <a:ea typeface="Calibri" panose="020F0502020204030204" pitchFamily="34" charset="0"/>
                <a:cs typeface="Times New Roman" panose="02020603050405020304" pitchFamily="18" charset="0"/>
              </a:rPr>
              <a:t> et al, Andreev-</a:t>
            </a:r>
            <a:r>
              <a:rPr lang="en-AU" sz="2200" dirty="0" err="1">
                <a:latin typeface="Calibri" panose="020F0502020204030204" pitchFamily="34" charset="0"/>
                <a:ea typeface="Calibri" panose="020F0502020204030204" pitchFamily="34" charset="0"/>
                <a:cs typeface="Times New Roman" panose="02020603050405020304" pitchFamily="18" charset="0"/>
              </a:rPr>
              <a:t>Bashkin</a:t>
            </a:r>
            <a:r>
              <a:rPr lang="en-AU" sz="2200" dirty="0">
                <a:latin typeface="Calibri" panose="020F0502020204030204" pitchFamily="34" charset="0"/>
                <a:ea typeface="Calibri" panose="020F0502020204030204" pitchFamily="34" charset="0"/>
                <a:cs typeface="Times New Roman" panose="02020603050405020304" pitchFamily="18" charset="0"/>
              </a:rPr>
              <a:t> effect in superfluid cold gas mixtures, New J. Phys. 19, 125005 (2017</a:t>
            </a:r>
            <a:r>
              <a:rPr lang="en-AU" sz="22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pPr>
            <a:endParaRPr kumimoji="0" lang="en-AU" sz="2200" b="0" i="0" u="none" strike="noStrike" cap="none" spc="0" normalizeH="0" baseline="0" dirty="0">
              <a:ln>
                <a:noFill/>
              </a:ln>
              <a:solidFill>
                <a:srgbClr val="000000"/>
              </a:solidFill>
              <a:effectLst/>
              <a:uFillTx/>
              <a:latin typeface="Calibri" panose="020F0502020204030204" pitchFamily="34" charset="0"/>
              <a:cs typeface="Times New Roman" panose="02020603050405020304" pitchFamily="18" charset="0"/>
              <a:sym typeface="Calibri"/>
            </a:endParaRPr>
          </a:p>
          <a:p>
            <a:pPr marL="342900" indent="-342900" algn="just">
              <a:lnSpc>
                <a:spcPct val="107000"/>
              </a:lnSpc>
              <a:buFont typeface="Arial" panose="020B0604020202020204" pitchFamily="34" charset="0"/>
              <a:buChar char="•"/>
            </a:pPr>
            <a:r>
              <a:rPr lang="en-AU" sz="2200" b="1" dirty="0" smtClean="0"/>
              <a:t>Kelvin-Helmholtz and Rayleigh Taylor instabilities at superfluid interfaces</a:t>
            </a:r>
          </a:p>
          <a:p>
            <a:pPr algn="just">
              <a:lnSpc>
                <a:spcPct val="107000"/>
              </a:lnSpc>
            </a:pPr>
            <a:endParaRPr kumimoji="0" lang="en-AU" sz="2000" b="1" i="0" u="none" strike="noStrike" cap="none" spc="0" normalizeH="0" baseline="0" dirty="0">
              <a:ln>
                <a:noFill/>
              </a:ln>
              <a:solidFill>
                <a:srgbClr val="000000"/>
              </a:solidFill>
              <a:effectLst/>
              <a:uFillTx/>
              <a:sym typeface="Calibri"/>
            </a:endParaRPr>
          </a:p>
          <a:p>
            <a:pPr algn="just">
              <a:lnSpc>
                <a:spcPct val="107000"/>
              </a:lnSpc>
            </a:pPr>
            <a:r>
              <a:rPr lang="en-AU" sz="2200" dirty="0" smtClean="0"/>
              <a:t>“Crossover between Kelvin-Helmholtz and counter-</a:t>
            </a:r>
            <a:r>
              <a:rPr lang="en-AU" sz="2200" dirty="0" err="1" smtClean="0"/>
              <a:t>superflow</a:t>
            </a:r>
            <a:r>
              <a:rPr lang="en-AU" sz="2200" dirty="0" smtClean="0"/>
              <a:t> instabilities in two-component Bose-Einstein condensates, N Suzuki", et al, </a:t>
            </a:r>
            <a:r>
              <a:rPr lang="en-AU" sz="2200" dirty="0" err="1" smtClean="0"/>
              <a:t>Phys</a:t>
            </a:r>
            <a:r>
              <a:rPr lang="en-AU" sz="2200" dirty="0" smtClean="0"/>
              <a:t> Rev A </a:t>
            </a:r>
            <a:r>
              <a:rPr lang="en-AU" sz="2200" b="1" dirty="0" smtClean="0"/>
              <a:t>82</a:t>
            </a:r>
            <a:r>
              <a:rPr lang="en-AU" sz="2200" dirty="0" smtClean="0"/>
              <a:t>, 063604 (2010).</a:t>
            </a:r>
          </a:p>
          <a:p>
            <a:pPr algn="just">
              <a:lnSpc>
                <a:spcPct val="107000"/>
              </a:lnSpc>
            </a:pPr>
            <a:endParaRPr kumimoji="0" lang="en-AU" sz="2200" b="1" i="0" u="none" strike="noStrike" cap="none" spc="0" normalizeH="0" baseline="0" dirty="0">
              <a:ln>
                <a:noFill/>
              </a:ln>
              <a:solidFill>
                <a:srgbClr val="000000"/>
              </a:solidFill>
              <a:effectLst/>
              <a:uFillTx/>
              <a:sym typeface="Calibri"/>
            </a:endParaRPr>
          </a:p>
          <a:p>
            <a:pPr marL="342900" indent="-342900" algn="just">
              <a:lnSpc>
                <a:spcPct val="107000"/>
              </a:lnSpc>
              <a:buFont typeface="Arial" panose="020B0604020202020204" pitchFamily="34" charset="0"/>
              <a:buChar char="•"/>
            </a:pPr>
            <a:r>
              <a:rPr lang="en-AU" sz="2200" b="1" dirty="0" smtClean="0"/>
              <a:t>Two-component BEC interferometers</a:t>
            </a:r>
          </a:p>
          <a:p>
            <a:pPr algn="l"/>
            <a:r>
              <a:rPr lang="en-AU" sz="2200" dirty="0" smtClean="0"/>
              <a:t>P. </a:t>
            </a:r>
            <a:r>
              <a:rPr lang="en-AU" sz="2200" dirty="0" err="1" smtClean="0"/>
              <a:t>Halkyard</a:t>
            </a:r>
            <a:r>
              <a:rPr lang="en-AU" sz="2200" dirty="0" smtClean="0"/>
              <a:t>, et al, </a:t>
            </a:r>
            <a:r>
              <a:rPr lang="en-AU" sz="2200" dirty="0"/>
              <a:t>Rotational Response of Two-Component Bose-Einstein Condensates in Ring </a:t>
            </a:r>
            <a:r>
              <a:rPr lang="en-AU" sz="2200" dirty="0" smtClean="0"/>
              <a:t>Traps,</a:t>
            </a:r>
            <a:r>
              <a:rPr lang="en-AU" dirty="0"/>
              <a:t/>
            </a:r>
            <a:br>
              <a:rPr lang="en-AU" dirty="0"/>
            </a:br>
            <a:r>
              <a:rPr lang="en-AU" sz="2200" dirty="0" err="1" smtClean="0"/>
              <a:t>Phys</a:t>
            </a:r>
            <a:r>
              <a:rPr lang="en-AU" sz="2200" dirty="0" smtClean="0"/>
              <a:t> Rev A. </a:t>
            </a:r>
            <a:r>
              <a:rPr lang="en-AU" sz="2200" b="1" dirty="0" smtClean="0"/>
              <a:t>81</a:t>
            </a:r>
            <a:r>
              <a:rPr lang="en-AU" sz="2200" dirty="0" smtClean="0"/>
              <a:t> 061602, (2010)</a:t>
            </a:r>
            <a:endParaRPr kumimoji="0" lang="en-AU" sz="2200" b="1" i="0" u="none" strike="noStrike" cap="none" spc="0" normalizeH="0" baseline="0" dirty="0">
              <a:ln>
                <a:noFill/>
              </a:ln>
              <a:solidFill>
                <a:srgbClr val="000000"/>
              </a:solidFill>
              <a:effectLst/>
              <a:uFillTx/>
              <a:sym typeface="Calibri"/>
            </a:endParaRPr>
          </a:p>
        </p:txBody>
      </p:sp>
      <p:sp>
        <p:nvSpPr>
          <p:cNvPr id="4" name="Shape 357"/>
          <p:cNvSpPr/>
          <p:nvPr/>
        </p:nvSpPr>
        <p:spPr>
          <a:xfrm>
            <a:off x="-1" y="-21177"/>
            <a:ext cx="926856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New direction: Multi-component BEC rings</a:t>
            </a:r>
            <a:endParaRPr dirty="0"/>
          </a:p>
        </p:txBody>
      </p:sp>
    </p:spTree>
    <p:extLst>
      <p:ext uri="{BB962C8B-B14F-4D97-AF65-F5344CB8AC3E}">
        <p14:creationId xmlns:p14="http://schemas.microsoft.com/office/powerpoint/2010/main" val="348879973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2"/>
          <p:cNvSpPr/>
          <p:nvPr/>
        </p:nvSpPr>
        <p:spPr>
          <a:xfrm>
            <a:off x="-1" y="-21177"/>
            <a:ext cx="898803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Miscible and immiscible ring condensates</a:t>
            </a:r>
            <a:endParaRPr dirty="0"/>
          </a:p>
        </p:txBody>
      </p:sp>
      <p:grpSp>
        <p:nvGrpSpPr>
          <p:cNvPr id="5" name="Group 4"/>
          <p:cNvGrpSpPr/>
          <p:nvPr/>
        </p:nvGrpSpPr>
        <p:grpSpPr>
          <a:xfrm>
            <a:off x="1098078" y="4985346"/>
            <a:ext cx="4597819" cy="3612784"/>
            <a:chOff x="307336" y="1501553"/>
            <a:chExt cx="4597819" cy="3612784"/>
          </a:xfrm>
        </p:grpSpPr>
        <mc:AlternateContent xmlns:mc="http://schemas.openxmlformats.org/markup-compatibility/2006" xmlns:a14="http://schemas.microsoft.com/office/drawing/2010/main">
          <mc:Choice Requires="a14">
            <p:sp>
              <p:nvSpPr>
                <p:cNvPr id="3" name="TextBox 2"/>
                <p:cNvSpPr txBox="1"/>
                <p:nvPr/>
              </p:nvSpPr>
              <p:spPr>
                <a:xfrm>
                  <a:off x="307336" y="2109913"/>
                  <a:ext cx="4323886" cy="743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14:m>
                    <m:oMath xmlns:m="http://schemas.openxmlformats.org/officeDocument/2006/math">
                      <m:sSubSup>
                        <m:sSubSupPr>
                          <m:ctrlP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ctrlPr>
                        </m:sSubSupPr>
                        <m:e>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𝑔</m:t>
                          </m:r>
                        </m:e>
                        <m:sub>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12</m:t>
                          </m:r>
                        </m:sub>
                        <m:sup>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2</m:t>
                          </m:r>
                        </m:sup>
                      </m:sSubSup>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&lt;</m:t>
                      </m:r>
                      <m:sSub>
                        <m:sSubPr>
                          <m:ctrlP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ctrlPr>
                        </m:sSubPr>
                        <m:e>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𝑔</m:t>
                          </m:r>
                        </m:e>
                        <m:sub>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11</m:t>
                          </m:r>
                        </m:sub>
                      </m:sSub>
                      <m:sSub>
                        <m:sSubPr>
                          <m:ctrlP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ctrlPr>
                        </m:sSubPr>
                        <m:e>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𝑔</m:t>
                          </m:r>
                        </m:e>
                        <m:sub>
                          <m:r>
                            <a:rPr kumimoji="0" lang="en-AU" sz="2400" b="0" i="1" u="none" strike="noStrike" cap="none" spc="0" normalizeH="0" baseline="0" smtClean="0">
                              <a:ln>
                                <a:noFill/>
                              </a:ln>
                              <a:solidFill>
                                <a:srgbClr val="000000"/>
                              </a:solidFill>
                              <a:effectLst/>
                              <a:uFillTx/>
                              <a:latin typeface="Cambria Math" panose="02040503050406030204" pitchFamily="18" charset="0"/>
                              <a:cs typeface="Calibri"/>
                              <a:sym typeface="Calibri"/>
                            </a:rPr>
                            <m:t>22 </m:t>
                          </m:r>
                        </m:sub>
                      </m:sSub>
                    </m:oMath>
                  </a14:m>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14:m>
                    <m:oMath xmlns:m="http://schemas.openxmlformats.org/officeDocument/2006/math">
                      <m:sSubSup>
                        <m:sSubSupPr>
                          <m:ctrlPr>
                            <a:rPr lang="en-AU" i="1">
                              <a:latin typeface="Cambria Math" panose="02040503050406030204" pitchFamily="18" charset="0"/>
                            </a:rPr>
                          </m:ctrlPr>
                        </m:sSubSupPr>
                        <m:e>
                          <m:r>
                            <a:rPr lang="en-AU" i="1">
                              <a:latin typeface="Cambria Math" panose="02040503050406030204" pitchFamily="18" charset="0"/>
                            </a:rPr>
                            <m:t>𝑔</m:t>
                          </m:r>
                        </m:e>
                        <m:sub>
                          <m:r>
                            <a:rPr lang="en-AU" i="1">
                              <a:latin typeface="Cambria Math" panose="02040503050406030204" pitchFamily="18" charset="0"/>
                            </a:rPr>
                            <m:t>12</m:t>
                          </m:r>
                        </m:sub>
                        <m:sup>
                          <m:r>
                            <a:rPr lang="en-AU" i="1">
                              <a:latin typeface="Cambria Math" panose="02040503050406030204" pitchFamily="18" charset="0"/>
                            </a:rPr>
                            <m:t>2</m:t>
                          </m:r>
                        </m:sup>
                      </m:sSubSup>
                      <m:r>
                        <a:rPr lang="en-AU" i="1">
                          <a:latin typeface="Cambria Math" panose="02040503050406030204" pitchFamily="18" charset="0"/>
                        </a:rPr>
                        <m:t>&gt;</m:t>
                      </m:r>
                      <m:sSub>
                        <m:sSubPr>
                          <m:ctrlPr>
                            <a:rPr lang="en-AU" i="1">
                              <a:latin typeface="Cambria Math" panose="02040503050406030204" pitchFamily="18" charset="0"/>
                            </a:rPr>
                          </m:ctrlPr>
                        </m:sSubPr>
                        <m:e>
                          <m:r>
                            <a:rPr lang="en-AU" i="1">
                              <a:latin typeface="Cambria Math" panose="02040503050406030204" pitchFamily="18" charset="0"/>
                            </a:rPr>
                            <m:t>𝑔</m:t>
                          </m:r>
                        </m:e>
                        <m:sub>
                          <m:r>
                            <a:rPr lang="en-AU" i="1">
                              <a:latin typeface="Cambria Math" panose="02040503050406030204" pitchFamily="18" charset="0"/>
                            </a:rPr>
                            <m:t>11</m:t>
                          </m:r>
                        </m:sub>
                      </m:sSub>
                      <m:sSub>
                        <m:sSubPr>
                          <m:ctrlPr>
                            <a:rPr lang="en-AU" i="1">
                              <a:latin typeface="Cambria Math" panose="02040503050406030204" pitchFamily="18" charset="0"/>
                            </a:rPr>
                          </m:ctrlPr>
                        </m:sSubPr>
                        <m:e>
                          <m:r>
                            <a:rPr lang="en-AU" i="1">
                              <a:latin typeface="Cambria Math" panose="02040503050406030204" pitchFamily="18" charset="0"/>
                            </a:rPr>
                            <m:t>𝑔</m:t>
                          </m:r>
                        </m:e>
                        <m:sub>
                          <m:r>
                            <a:rPr lang="en-AU" i="1">
                              <a:latin typeface="Cambria Math" panose="02040503050406030204" pitchFamily="18" charset="0"/>
                            </a:rPr>
                            <m:t>22</m:t>
                          </m:r>
                        </m:sub>
                      </m:sSub>
                    </m:oMath>
                  </a14:m>
                  <a:endParaRPr lang="en-AU" dirty="0"/>
                </a:p>
                <a:p>
                  <a:pPr marL="0" marR="0" indent="0" algn="ctr"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7336" y="2109913"/>
                  <a:ext cx="4323886" cy="743665"/>
                </a:xfrm>
                <a:prstGeom prst="rect">
                  <a:avLst/>
                </a:prstGeom>
                <a:blipFill>
                  <a:blip r:embed="rId2"/>
                  <a:stretch>
                    <a:fillRect/>
                  </a:stretch>
                </a:blipFill>
                <a:ln w="12700" cap="flat">
                  <a:noFill/>
                  <a:miter lim="400000"/>
                </a:ln>
                <a:effectLst/>
              </p:spPr>
              <p:txBody>
                <a:bodyPr/>
                <a:lstStyle/>
                <a:p>
                  <a:r>
                    <a:rPr lang="en-AU">
                      <a:noFill/>
                    </a:rPr>
                    <a:t> </a:t>
                  </a:r>
                </a:p>
              </p:txBody>
            </p:sp>
          </mc:Fallback>
        </mc:AlternateContent>
        <p:sp>
          <p:nvSpPr>
            <p:cNvPr id="13" name="TextBox 12"/>
            <p:cNvSpPr txBox="1"/>
            <p:nvPr/>
          </p:nvSpPr>
          <p:spPr>
            <a:xfrm>
              <a:off x="666530" y="1501553"/>
              <a:ext cx="36054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Miscible                Immiscible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p:nvPicPr>
          <p:blipFill>
            <a:blip r:embed="rId3"/>
            <a:stretch>
              <a:fillRect/>
            </a:stretch>
          </p:blipFill>
          <p:spPr>
            <a:xfrm>
              <a:off x="666530" y="2666412"/>
              <a:ext cx="4238625" cy="2447925"/>
            </a:xfrm>
            <a:prstGeom prst="rect">
              <a:avLst/>
            </a:prstGeom>
          </p:spPr>
        </p:pic>
      </p:grpSp>
      <p:pic>
        <p:nvPicPr>
          <p:cNvPr id="4" name="Picture 3"/>
          <p:cNvPicPr>
            <a:picLocks noChangeAspect="1"/>
          </p:cNvPicPr>
          <p:nvPr/>
        </p:nvPicPr>
        <p:blipFill>
          <a:blip r:embed="rId4"/>
          <a:stretch>
            <a:fillRect/>
          </a:stretch>
        </p:blipFill>
        <p:spPr>
          <a:xfrm>
            <a:off x="859722" y="1138155"/>
            <a:ext cx="6209578" cy="2782256"/>
          </a:xfrm>
          <a:prstGeom prst="rect">
            <a:avLst/>
          </a:prstGeom>
        </p:spPr>
      </p:pic>
      <p:sp>
        <p:nvSpPr>
          <p:cNvPr id="7" name="TextBox 6"/>
          <p:cNvSpPr txBox="1"/>
          <p:nvPr/>
        </p:nvSpPr>
        <p:spPr>
          <a:xfrm>
            <a:off x="6102631" y="6807843"/>
            <a:ext cx="663483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For immiscible</a:t>
            </a:r>
            <a:r>
              <a:rPr kumimoji="0" lang="en-AU" sz="2400" b="0" i="0" u="none" strike="noStrike" cap="none" spc="0" normalizeH="0" dirty="0" smtClean="0">
                <a:ln>
                  <a:noFill/>
                </a:ln>
                <a:solidFill>
                  <a:srgbClr val="000000"/>
                </a:solidFill>
                <a:effectLst/>
                <a:uFillTx/>
                <a:latin typeface="Calibri"/>
                <a:ea typeface="Calibri"/>
                <a:cs typeface="Calibri"/>
                <a:sym typeface="Calibri"/>
              </a:rPr>
              <a:t> condensates, will rotate as an </a:t>
            </a:r>
          </a:p>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dirty="0" smtClean="0">
                <a:ln>
                  <a:noFill/>
                </a:ln>
                <a:solidFill>
                  <a:srgbClr val="000000"/>
                </a:solidFill>
                <a:effectLst/>
                <a:uFillTx/>
                <a:latin typeface="Calibri"/>
                <a:ea typeface="Calibri"/>
                <a:cs typeface="Calibri"/>
                <a:sym typeface="Calibri"/>
              </a:rPr>
              <a:t>effective solid body within th</a:t>
            </a:r>
            <a:r>
              <a:rPr lang="en-AU" dirty="0" smtClean="0"/>
              <a:t>e two component flow</a:t>
            </a:r>
            <a:r>
              <a:rPr kumimoji="0" lang="en-AU" sz="2400" b="0" i="0" u="none" strike="noStrike" cap="none" spc="0" normalizeH="0" dirty="0" smtClean="0">
                <a:ln>
                  <a:noFill/>
                </a:ln>
                <a:solidFill>
                  <a:srgbClr val="000000"/>
                </a:solidFill>
                <a:effectLst/>
                <a:uFillTx/>
                <a:latin typeface="Calibri"/>
                <a:ea typeface="Calibri"/>
                <a:cs typeface="Calibri"/>
                <a:sym typeface="Calibri"/>
              </a:rPr>
              <a:t>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p:nvPicPr>
        <p:blipFill>
          <a:blip r:embed="rId5"/>
          <a:stretch>
            <a:fillRect/>
          </a:stretch>
        </p:blipFill>
        <p:spPr>
          <a:xfrm>
            <a:off x="918750" y="4009129"/>
            <a:ext cx="5744796" cy="887499"/>
          </a:xfrm>
          <a:prstGeom prst="rect">
            <a:avLst/>
          </a:prstGeom>
        </p:spPr>
      </p:pic>
      <p:pic>
        <p:nvPicPr>
          <p:cNvPr id="12" name="Picture 11"/>
          <p:cNvPicPr>
            <a:picLocks noChangeAspect="1"/>
          </p:cNvPicPr>
          <p:nvPr/>
        </p:nvPicPr>
        <p:blipFill>
          <a:blip r:embed="rId6"/>
          <a:stretch>
            <a:fillRect/>
          </a:stretch>
        </p:blipFill>
        <p:spPr>
          <a:xfrm>
            <a:off x="7631195" y="1873480"/>
            <a:ext cx="4524375" cy="4276725"/>
          </a:xfrm>
          <a:prstGeom prst="rect">
            <a:avLst/>
          </a:prstGeom>
        </p:spPr>
      </p:pic>
    </p:spTree>
    <p:extLst>
      <p:ext uri="{BB962C8B-B14F-4D97-AF65-F5344CB8AC3E}">
        <p14:creationId xmlns:p14="http://schemas.microsoft.com/office/powerpoint/2010/main" val="182455298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566" y="1604160"/>
            <a:ext cx="5127870" cy="4739841"/>
          </a:xfrm>
          <a:prstGeom prst="rect">
            <a:avLst/>
          </a:prstGeom>
        </p:spPr>
      </p:pic>
      <p:sp>
        <p:nvSpPr>
          <p:cNvPr id="3" name="TextBox 2"/>
          <p:cNvSpPr txBox="1"/>
          <p:nvPr/>
        </p:nvSpPr>
        <p:spPr>
          <a:xfrm>
            <a:off x="5612362" y="1750994"/>
            <a:ext cx="117019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Miscible</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4" name="TextBox 3"/>
          <p:cNvSpPr txBox="1"/>
          <p:nvPr/>
        </p:nvSpPr>
        <p:spPr>
          <a:xfrm>
            <a:off x="5489725" y="3582031"/>
            <a:ext cx="148277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Immiscible</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Rectangle 4"/>
          <p:cNvSpPr/>
          <p:nvPr/>
        </p:nvSpPr>
        <p:spPr>
          <a:xfrm>
            <a:off x="5493733" y="5595294"/>
            <a:ext cx="7113903" cy="1938992"/>
          </a:xfrm>
          <a:prstGeom prst="rect">
            <a:avLst/>
          </a:prstGeom>
        </p:spPr>
        <p:txBody>
          <a:bodyPr wrap="square">
            <a:spAutoFit/>
          </a:bodyPr>
          <a:lstStyle/>
          <a:p>
            <a:pPr algn="just"/>
            <a:r>
              <a:rPr lang="en-AU" dirty="0" smtClean="0"/>
              <a:t>To </a:t>
            </a:r>
            <a:r>
              <a:rPr lang="en-AU" dirty="0"/>
              <a:t>minimize the energy of the system, the boundary between the two condensate components has to always be aligned in the radial direction and therefore rotates as an effective solid body within the two-component </a:t>
            </a:r>
            <a:r>
              <a:rPr lang="en-AU" dirty="0" smtClean="0"/>
              <a:t>flow. </a:t>
            </a:r>
            <a:endParaRPr lang="en-AU" dirty="0"/>
          </a:p>
        </p:txBody>
      </p:sp>
      <p:sp>
        <p:nvSpPr>
          <p:cNvPr id="6" name="Shape 292"/>
          <p:cNvSpPr/>
          <p:nvPr/>
        </p:nvSpPr>
        <p:spPr>
          <a:xfrm>
            <a:off x="-1" y="-21177"/>
            <a:ext cx="1062951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Phase and velocity profile of two-component ring</a:t>
            </a:r>
            <a:endParaRPr dirty="0"/>
          </a:p>
        </p:txBody>
      </p:sp>
      <p:sp>
        <p:nvSpPr>
          <p:cNvPr id="7" name="TextBox 6"/>
          <p:cNvSpPr txBox="1"/>
          <p:nvPr/>
        </p:nvSpPr>
        <p:spPr>
          <a:xfrm>
            <a:off x="7427081" y="1601602"/>
            <a:ext cx="468076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AU" baseline="0" dirty="0" smtClean="0"/>
              <a:t>Each component</a:t>
            </a:r>
            <a:r>
              <a:rPr lang="en-AU" dirty="0" smtClean="0"/>
              <a:t> multiply connected</a:t>
            </a:r>
          </a:p>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Quantized</a:t>
            </a:r>
            <a:r>
              <a:rPr kumimoji="0" lang="en-AU" sz="2400" b="0" i="0" u="none" strike="noStrike" cap="none" spc="0" normalizeH="0" dirty="0" smtClean="0">
                <a:ln>
                  <a:noFill/>
                </a:ln>
                <a:solidFill>
                  <a:srgbClr val="000000"/>
                </a:solidFill>
                <a:effectLst/>
                <a:uFillTx/>
                <a:latin typeface="Calibri"/>
                <a:ea typeface="Calibri"/>
                <a:cs typeface="Calibri"/>
                <a:sym typeface="Calibri"/>
              </a:rPr>
              <a:t> azimuthal flow</a:t>
            </a:r>
          </a:p>
          <a:p>
            <a:pPr marL="0" marR="0" indent="0" algn="l" defTabSz="584200" rtl="0" fontAlgn="auto" latinLnBrk="0" hangingPunct="0">
              <a:lnSpc>
                <a:spcPct val="100000"/>
              </a:lnSpc>
              <a:spcBef>
                <a:spcPts val="0"/>
              </a:spcBef>
              <a:spcAft>
                <a:spcPts val="0"/>
              </a:spcAft>
              <a:buClrTx/>
              <a:buSzTx/>
              <a:buFontTx/>
              <a:buNone/>
              <a:tabLst/>
            </a:pPr>
            <a:endParaRPr lang="en-AU" baseline="0" dirty="0"/>
          </a:p>
          <a:p>
            <a:pPr marL="0" marR="0" indent="0" algn="l" defTabSz="584200" rtl="0" fontAlgn="auto" latinLnBrk="0" hangingPunct="0">
              <a:lnSpc>
                <a:spcPct val="100000"/>
              </a:lnSpc>
              <a:spcBef>
                <a:spcPts val="0"/>
              </a:spcBef>
              <a:spcAft>
                <a:spcPts val="0"/>
              </a:spcAft>
              <a:buClrTx/>
              <a:buSzTx/>
              <a:buFontTx/>
              <a:buNone/>
              <a:tabLst/>
            </a:pPr>
            <a:r>
              <a:rPr lang="en-AU" dirty="0" smtClean="0"/>
              <a:t>Superfluid velocity profile </a:t>
            </a:r>
            <a:r>
              <a:rPr lang="el-GR" dirty="0" smtClean="0"/>
              <a:t>α</a:t>
            </a:r>
            <a:r>
              <a:rPr lang="en-AU" dirty="0" smtClean="0"/>
              <a:t> 1/r</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TextBox 7"/>
          <p:cNvSpPr txBox="1"/>
          <p:nvPr/>
        </p:nvSpPr>
        <p:spPr>
          <a:xfrm>
            <a:off x="7427081" y="3579591"/>
            <a:ext cx="53412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AU" dirty="0" smtClean="0"/>
              <a:t>No longer multiply connected – can rotate with arbitrary angular momentum</a:t>
            </a:r>
            <a:endParaRPr lang="en-AU" dirty="0"/>
          </a:p>
          <a:p>
            <a:pPr marL="0" marR="0" indent="0" algn="l" defTabSz="584200" rtl="0" fontAlgn="auto" latinLnBrk="0" hangingPunct="0">
              <a:lnSpc>
                <a:spcPct val="100000"/>
              </a:lnSpc>
              <a:spcBef>
                <a:spcPts val="0"/>
              </a:spcBef>
              <a:spcAft>
                <a:spcPts val="0"/>
              </a:spcAft>
              <a:buClrTx/>
              <a:buSzTx/>
              <a:buFontTx/>
              <a:buNone/>
              <a:tabLst/>
            </a:pPr>
            <a:r>
              <a:rPr lang="en-AU" dirty="0" smtClean="0"/>
              <a:t>Modified superfluid velocity profile - Azimuthal </a:t>
            </a:r>
            <a:r>
              <a:rPr lang="en-AU" b="1" i="1" dirty="0" smtClean="0"/>
              <a:t>and</a:t>
            </a:r>
            <a:r>
              <a:rPr lang="en-AU" dirty="0" smtClean="0"/>
              <a:t> radial</a:t>
            </a:r>
            <a:r>
              <a:rPr kumimoji="0" lang="en-AU" sz="2400" b="0" i="0" u="none" strike="noStrike" cap="none" spc="0" normalizeH="0" dirty="0" smtClean="0">
                <a:ln>
                  <a:noFill/>
                </a:ln>
                <a:solidFill>
                  <a:srgbClr val="000000"/>
                </a:solidFill>
                <a:effectLst/>
                <a:uFillTx/>
                <a:latin typeface="Calibri"/>
                <a:ea typeface="Calibri"/>
                <a:cs typeface="Calibri"/>
                <a:sym typeface="Calibri"/>
              </a:rPr>
              <a:t> flow.</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TextBox 9"/>
          <p:cNvSpPr txBox="1"/>
          <p:nvPr/>
        </p:nvSpPr>
        <p:spPr>
          <a:xfrm>
            <a:off x="1849246" y="1084055"/>
            <a:ext cx="232756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l-GR" sz="2400" b="0" i="0" u="none" strike="noStrike" cap="none" spc="0" normalizeH="0" baseline="0" dirty="0" smtClean="0">
                <a:ln>
                  <a:noFill/>
                </a:ln>
                <a:solidFill>
                  <a:srgbClr val="000000"/>
                </a:solidFill>
                <a:effectLst/>
                <a:uFillTx/>
                <a:latin typeface="Calibri"/>
                <a:ea typeface="Calibri"/>
                <a:cs typeface="Calibri"/>
                <a:sym typeface="Calibri"/>
              </a:rPr>
              <a:t>Ψ</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1  				</a:t>
            </a:r>
            <a:r>
              <a:rPr lang="el-GR" dirty="0" smtClean="0"/>
              <a:t>Ψ</a:t>
            </a:r>
            <a:r>
              <a:rPr lang="en-AU" dirty="0" smtClean="0"/>
              <a:t>2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Rectangle 11"/>
          <p:cNvSpPr/>
          <p:nvPr/>
        </p:nvSpPr>
        <p:spPr>
          <a:xfrm>
            <a:off x="645939" y="8154734"/>
            <a:ext cx="6136616" cy="461665"/>
          </a:xfrm>
          <a:prstGeom prst="rect">
            <a:avLst/>
          </a:prstGeom>
        </p:spPr>
        <p:txBody>
          <a:bodyPr wrap="none">
            <a:spAutoFit/>
          </a:bodyPr>
          <a:lstStyle/>
          <a:p>
            <a:r>
              <a:rPr lang="en-AU" dirty="0" smtClean="0">
                <a:latin typeface="Times-Roman"/>
              </a:rPr>
              <a:t>A. White, et al, </a:t>
            </a:r>
            <a:r>
              <a:rPr lang="en-AU" dirty="0" err="1" smtClean="0">
                <a:latin typeface="Times-Roman"/>
              </a:rPr>
              <a:t>Phys</a:t>
            </a:r>
            <a:r>
              <a:rPr lang="en-AU" dirty="0" smtClean="0">
                <a:latin typeface="Times-Roman"/>
              </a:rPr>
              <a:t> Rev. A, </a:t>
            </a:r>
            <a:r>
              <a:rPr lang="en-AU" dirty="0">
                <a:latin typeface="Times-Roman"/>
              </a:rPr>
              <a:t>033601 (2016)</a:t>
            </a:r>
            <a:endParaRPr lang="en-AU" dirty="0"/>
          </a:p>
        </p:txBody>
      </p:sp>
    </p:spTree>
    <p:extLst>
      <p:ext uri="{BB962C8B-B14F-4D97-AF65-F5344CB8AC3E}">
        <p14:creationId xmlns:p14="http://schemas.microsoft.com/office/powerpoint/2010/main" val="388625480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57"/>
          <p:cNvSpPr/>
          <p:nvPr/>
        </p:nvSpPr>
        <p:spPr>
          <a:xfrm>
            <a:off x="-1" y="-21177"/>
            <a:ext cx="6522619"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Experimental implementation</a:t>
            </a:r>
            <a:endParaRPr dirty="0"/>
          </a:p>
        </p:txBody>
      </p:sp>
      <p:sp>
        <p:nvSpPr>
          <p:cNvPr id="6" name="TextBox 5"/>
          <p:cNvSpPr txBox="1"/>
          <p:nvPr/>
        </p:nvSpPr>
        <p:spPr>
          <a:xfrm>
            <a:off x="273793" y="1126182"/>
            <a:ext cx="1194616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Start with |F=1,m</a:t>
            </a:r>
            <a:r>
              <a:rPr kumimoji="0" lang="en-AU" sz="1600" b="0" i="0" u="none" strike="noStrike" cap="none" spc="0" normalizeH="0" baseline="0" dirty="0" smtClean="0">
                <a:ln>
                  <a:noFill/>
                </a:ln>
                <a:solidFill>
                  <a:srgbClr val="000000"/>
                </a:solidFill>
                <a:effectLst/>
                <a:uFillTx/>
                <a:latin typeface="Calibri"/>
                <a:ea typeface="Calibri"/>
                <a:cs typeface="Calibri"/>
                <a:sym typeface="Calibri"/>
              </a:rPr>
              <a:t>F</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=-1&gt; condensate</a:t>
            </a:r>
            <a:r>
              <a:rPr lang="en-AU" dirty="0" smtClean="0"/>
              <a:t>. U</a:t>
            </a:r>
            <a:r>
              <a:rPr kumimoji="0" lang="en-AU" sz="2400" b="0" i="0" u="none" strike="noStrike" cap="none" spc="0" normalizeH="0" dirty="0" smtClean="0">
                <a:ln>
                  <a:noFill/>
                </a:ln>
                <a:solidFill>
                  <a:srgbClr val="000000"/>
                </a:solidFill>
                <a:effectLst/>
                <a:uFillTx/>
                <a:latin typeface="Calibri"/>
                <a:ea typeface="Calibri"/>
                <a:cs typeface="Calibri"/>
                <a:sym typeface="Calibri"/>
              </a:rPr>
              <a:t>se RF transitions to transfer to </a:t>
            </a:r>
            <a:r>
              <a:rPr lang="en-AU" dirty="0"/>
              <a:t>|</a:t>
            </a:r>
            <a:r>
              <a:rPr lang="en-AU" dirty="0" smtClean="0"/>
              <a:t>F=1,m</a:t>
            </a:r>
            <a:r>
              <a:rPr lang="en-AU" sz="1600" dirty="0" smtClean="0"/>
              <a:t>F</a:t>
            </a:r>
            <a:r>
              <a:rPr lang="en-AU" dirty="0" smtClean="0"/>
              <a:t>=0&gt; and </a:t>
            </a:r>
            <a:r>
              <a:rPr lang="en-AU" dirty="0"/>
              <a:t>|F=1,m</a:t>
            </a:r>
            <a:r>
              <a:rPr lang="en-AU" sz="1600" dirty="0"/>
              <a:t>F</a:t>
            </a:r>
            <a:r>
              <a:rPr lang="en-AU" dirty="0" smtClean="0"/>
              <a:t>=+1&gt; states. Use microwave pulse and imaging light to extinguish any stray unwanted component.</a:t>
            </a:r>
          </a:p>
          <a:p>
            <a:pPr algn="l"/>
            <a:endParaRPr lang="en-AU" dirty="0"/>
          </a:p>
          <a:p>
            <a:pPr algn="l"/>
            <a:r>
              <a:rPr lang="en-AU" dirty="0" smtClean="0"/>
              <a:t>Rotate cloud by accelerating </a:t>
            </a:r>
            <a:r>
              <a:rPr lang="en-AU" b="1" i="1" dirty="0" smtClean="0">
                <a:solidFill>
                  <a:schemeClr val="tx1"/>
                </a:solidFill>
              </a:rPr>
              <a:t>a rotating gradient </a:t>
            </a:r>
            <a:r>
              <a:rPr lang="en-AU" dirty="0" smtClean="0"/>
              <a:t>in the magnetic field.</a:t>
            </a:r>
          </a:p>
          <a:p>
            <a:pPr algn="l"/>
            <a:endParaRPr lang="en-AU" dirty="0"/>
          </a:p>
          <a:p>
            <a:pPr algn="l"/>
            <a:r>
              <a:rPr lang="en-AU" dirty="0" smtClean="0"/>
              <a:t>Separate using </a:t>
            </a:r>
            <a:r>
              <a:rPr lang="en-AU" b="1" i="1" dirty="0" smtClean="0"/>
              <a:t>Stern-</a:t>
            </a:r>
            <a:r>
              <a:rPr lang="en-AU" b="1" i="1" dirty="0" err="1" smtClean="0"/>
              <a:t>Gerlach</a:t>
            </a:r>
            <a:r>
              <a:rPr lang="en-AU" b="1" i="1" dirty="0"/>
              <a:t> </a:t>
            </a:r>
            <a:r>
              <a:rPr lang="en-AU" b="1" i="1" dirty="0" smtClean="0"/>
              <a:t>gradient </a:t>
            </a:r>
            <a:r>
              <a:rPr lang="en-AU" dirty="0" smtClean="0"/>
              <a:t>field in time-of-flight.</a:t>
            </a:r>
          </a:p>
          <a:p>
            <a:pPr algn="l"/>
            <a:endParaRPr lang="en-AU" dirty="0"/>
          </a:p>
          <a:p>
            <a:pPr algn="l"/>
            <a:endParaRPr kumimoji="0" lang="en-AU" sz="2400" b="0" i="0" u="none" strike="noStrike" cap="none" spc="0" normalizeH="0" baseline="0" dirty="0">
              <a:ln>
                <a:noFill/>
              </a:ln>
              <a:solidFill>
                <a:srgbClr val="FF0000"/>
              </a:solidFill>
              <a:effectLst/>
              <a:uFillTx/>
              <a:latin typeface="Calibri"/>
              <a:ea typeface="Calibri"/>
              <a:cs typeface="Calibri"/>
              <a:sym typeface="Calibri"/>
            </a:endParaRPr>
          </a:p>
        </p:txBody>
      </p:sp>
      <p:pic>
        <p:nvPicPr>
          <p:cNvPr id="7" name="Picture 6"/>
          <p:cNvPicPr>
            <a:picLocks noChangeAspect="1"/>
          </p:cNvPicPr>
          <p:nvPr/>
        </p:nvPicPr>
        <p:blipFill>
          <a:blip r:embed="rId2"/>
          <a:stretch>
            <a:fillRect/>
          </a:stretch>
        </p:blipFill>
        <p:spPr>
          <a:xfrm>
            <a:off x="8205943" y="3256814"/>
            <a:ext cx="4369984" cy="2164722"/>
          </a:xfrm>
          <a:prstGeom prst="rect">
            <a:avLst/>
          </a:prstGeom>
        </p:spPr>
      </p:pic>
      <p:pic>
        <p:nvPicPr>
          <p:cNvPr id="3" name="Picture 2"/>
          <p:cNvPicPr>
            <a:picLocks noChangeAspect="1"/>
          </p:cNvPicPr>
          <p:nvPr/>
        </p:nvPicPr>
        <p:blipFill>
          <a:blip r:embed="rId3"/>
          <a:stretch>
            <a:fillRect/>
          </a:stretch>
        </p:blipFill>
        <p:spPr>
          <a:xfrm>
            <a:off x="540327" y="5144575"/>
            <a:ext cx="6522619" cy="3001205"/>
          </a:xfrm>
          <a:prstGeom prst="rect">
            <a:avLst/>
          </a:prstGeom>
        </p:spPr>
      </p:pic>
      <p:sp>
        <p:nvSpPr>
          <p:cNvPr id="5" name="Rectangle 4"/>
          <p:cNvSpPr/>
          <p:nvPr/>
        </p:nvSpPr>
        <p:spPr>
          <a:xfrm>
            <a:off x="194414" y="4108343"/>
            <a:ext cx="4884671" cy="461665"/>
          </a:xfrm>
          <a:prstGeom prst="rect">
            <a:avLst/>
          </a:prstGeom>
        </p:spPr>
        <p:txBody>
          <a:bodyPr wrap="none">
            <a:spAutoFit/>
          </a:bodyPr>
          <a:lstStyle/>
          <a:p>
            <a:r>
              <a:rPr lang="en-AU" dirty="0" smtClean="0">
                <a:solidFill>
                  <a:srgbClr val="FF0000"/>
                </a:solidFill>
              </a:rPr>
              <a:t>|m</a:t>
            </a:r>
            <a:r>
              <a:rPr lang="en-AU" sz="1600" dirty="0" smtClean="0">
                <a:solidFill>
                  <a:srgbClr val="FF0000"/>
                </a:solidFill>
              </a:rPr>
              <a:t>F</a:t>
            </a:r>
            <a:r>
              <a:rPr lang="en-AU" dirty="0">
                <a:solidFill>
                  <a:srgbClr val="FF0000"/>
                </a:solidFill>
              </a:rPr>
              <a:t>=-1</a:t>
            </a:r>
            <a:r>
              <a:rPr lang="en-AU" dirty="0" smtClean="0">
                <a:solidFill>
                  <a:srgbClr val="FF0000"/>
                </a:solidFill>
              </a:rPr>
              <a:t>&gt; and |m</a:t>
            </a:r>
            <a:r>
              <a:rPr lang="en-AU" sz="1600" dirty="0" smtClean="0">
                <a:solidFill>
                  <a:srgbClr val="FF0000"/>
                </a:solidFill>
              </a:rPr>
              <a:t>F</a:t>
            </a:r>
            <a:r>
              <a:rPr lang="en-AU" dirty="0" smtClean="0">
                <a:solidFill>
                  <a:srgbClr val="FF0000"/>
                </a:solidFill>
              </a:rPr>
              <a:t>=+1&gt; are immiscible </a:t>
            </a:r>
            <a:endParaRPr lang="en-AU" dirty="0">
              <a:solidFill>
                <a:srgbClr val="FF0000"/>
              </a:solidFill>
            </a:endParaRPr>
          </a:p>
        </p:txBody>
      </p:sp>
    </p:spTree>
    <p:extLst>
      <p:ext uri="{BB962C8B-B14F-4D97-AF65-F5344CB8AC3E}">
        <p14:creationId xmlns:p14="http://schemas.microsoft.com/office/powerpoint/2010/main" val="340929717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7342" y="2435113"/>
            <a:ext cx="8944672" cy="3682061"/>
          </a:xfrm>
          <a:prstGeom prst="rect">
            <a:avLst/>
          </a:prstGeom>
        </p:spPr>
      </p:pic>
      <p:sp>
        <p:nvSpPr>
          <p:cNvPr id="3" name="Shape 357"/>
          <p:cNvSpPr/>
          <p:nvPr/>
        </p:nvSpPr>
        <p:spPr>
          <a:xfrm>
            <a:off x="-1" y="-21177"/>
            <a:ext cx="963404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Stability of flow in presence of imperfections</a:t>
            </a:r>
            <a:endParaRPr dirty="0"/>
          </a:p>
        </p:txBody>
      </p:sp>
      <p:sp>
        <p:nvSpPr>
          <p:cNvPr id="5" name="TextBox 4"/>
          <p:cNvSpPr txBox="1"/>
          <p:nvPr/>
        </p:nvSpPr>
        <p:spPr>
          <a:xfrm>
            <a:off x="542325" y="1015219"/>
            <a:ext cx="1183033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b="1" i="0" u="none" strike="noStrike" cap="none" spc="0" normalizeH="0" baseline="0" dirty="0" smtClean="0">
                <a:ln>
                  <a:noFill/>
                </a:ln>
                <a:solidFill>
                  <a:srgbClr val="000000"/>
                </a:solidFill>
                <a:effectLst/>
                <a:uFillTx/>
                <a:latin typeface="Calibri"/>
                <a:ea typeface="Calibri"/>
                <a:cs typeface="Calibri"/>
                <a:sym typeface="Calibri"/>
              </a:rPr>
              <a:t>Background gradients:</a:t>
            </a:r>
          </a:p>
          <a:p>
            <a:pPr marL="0" marR="0" indent="0" algn="just"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For large radius </a:t>
            </a:r>
            <a:r>
              <a:rPr kumimoji="0" lang="en-AU" b="0" i="1" u="none" strike="noStrike" cap="none" spc="0" normalizeH="0" baseline="0" dirty="0" smtClean="0">
                <a:ln>
                  <a:noFill/>
                </a:ln>
                <a:solidFill>
                  <a:srgbClr val="000000"/>
                </a:solidFill>
                <a:effectLst/>
                <a:uFillTx/>
                <a:latin typeface="Calibri"/>
                <a:ea typeface="Calibri"/>
                <a:cs typeface="Calibri"/>
                <a:sym typeface="Calibri"/>
              </a:rPr>
              <a:t>r</a:t>
            </a:r>
            <a:r>
              <a:rPr kumimoji="0" lang="en-AU" b="0" i="0" u="none" strike="noStrike" cap="none" spc="0" normalizeH="0" baseline="0" dirty="0" smtClean="0">
                <a:ln>
                  <a:noFill/>
                </a:ln>
                <a:solidFill>
                  <a:srgbClr val="000000"/>
                </a:solidFill>
                <a:effectLst/>
                <a:uFillTx/>
                <a:latin typeface="Calibri"/>
                <a:ea typeface="Calibri"/>
                <a:cs typeface="Calibri"/>
                <a:sym typeface="Calibri"/>
              </a:rPr>
              <a:t>,</a:t>
            </a:r>
            <a:r>
              <a:rPr kumimoji="0" lang="en-AU" b="0" i="0" u="none" strike="noStrike" cap="none" spc="0" normalizeH="0" dirty="0" smtClean="0">
                <a:ln>
                  <a:noFill/>
                </a:ln>
                <a:solidFill>
                  <a:srgbClr val="000000"/>
                </a:solidFill>
                <a:effectLst/>
                <a:uFillTx/>
                <a:latin typeface="Calibri"/>
                <a:ea typeface="Calibri"/>
                <a:cs typeface="Calibri"/>
                <a:sym typeface="Calibri"/>
              </a:rPr>
              <a:t> and small velocity (circulation </a:t>
            </a:r>
            <a:r>
              <a:rPr kumimoji="0" lang="en-AU" b="0" i="1" u="none" strike="noStrike" cap="none" spc="0" normalizeH="0" dirty="0" smtClean="0">
                <a:ln>
                  <a:noFill/>
                </a:ln>
                <a:solidFill>
                  <a:srgbClr val="000000"/>
                </a:solidFill>
                <a:effectLst/>
                <a:uFillTx/>
                <a:latin typeface="Calibri"/>
                <a:ea typeface="Calibri"/>
                <a:cs typeface="Calibri"/>
                <a:sym typeface="Calibri"/>
              </a:rPr>
              <a:t>n</a:t>
            </a:r>
            <a:r>
              <a:rPr kumimoji="0" lang="en-AU" b="0" i="0" u="none" strike="noStrike" cap="none" spc="0" normalizeH="0" dirty="0" smtClean="0">
                <a:ln>
                  <a:noFill/>
                </a:ln>
                <a:solidFill>
                  <a:srgbClr val="000000"/>
                </a:solidFill>
                <a:effectLst/>
                <a:uFillTx/>
                <a:latin typeface="Calibri"/>
                <a:ea typeface="Calibri"/>
                <a:cs typeface="Calibri"/>
                <a:sym typeface="Calibri"/>
              </a:rPr>
              <a:t>), the system is sensitive to stray background field gradients. The two components </a:t>
            </a:r>
            <a:r>
              <a:rPr kumimoji="0" lang="en-AU" b="1" i="1" u="none" strike="noStrike" cap="none" spc="0" normalizeH="0" dirty="0" smtClean="0">
                <a:ln>
                  <a:noFill/>
                </a:ln>
                <a:solidFill>
                  <a:srgbClr val="000000"/>
                </a:solidFill>
                <a:effectLst/>
                <a:uFillTx/>
                <a:latin typeface="Calibri"/>
                <a:ea typeface="Calibri"/>
                <a:cs typeface="Calibri"/>
                <a:sym typeface="Calibri"/>
              </a:rPr>
              <a:t>oscillate</a:t>
            </a:r>
            <a:r>
              <a:rPr kumimoji="0" lang="en-AU" b="0" i="0" u="none" strike="noStrike" cap="none" spc="0" normalizeH="0" dirty="0" smtClean="0">
                <a:ln>
                  <a:noFill/>
                </a:ln>
                <a:solidFill>
                  <a:srgbClr val="000000"/>
                </a:solidFill>
                <a:effectLst/>
                <a:uFillTx/>
                <a:latin typeface="Calibri"/>
                <a:ea typeface="Calibri"/>
                <a:cs typeface="Calibri"/>
                <a:sym typeface="Calibri"/>
              </a:rPr>
              <a:t>, and do not complete full rotation around the ring.</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6" name="Picture 5"/>
          <p:cNvPicPr>
            <a:picLocks noChangeAspect="1"/>
          </p:cNvPicPr>
          <p:nvPr/>
        </p:nvPicPr>
        <p:blipFill>
          <a:blip r:embed="rId3"/>
          <a:stretch>
            <a:fillRect/>
          </a:stretch>
        </p:blipFill>
        <p:spPr>
          <a:xfrm>
            <a:off x="5938784" y="7296128"/>
            <a:ext cx="5193230" cy="2004066"/>
          </a:xfrm>
          <a:prstGeom prst="rect">
            <a:avLst/>
          </a:prstGeom>
        </p:spPr>
      </p:pic>
      <p:sp>
        <p:nvSpPr>
          <p:cNvPr id="9" name="TextBox 8"/>
          <p:cNvSpPr txBox="1"/>
          <p:nvPr/>
        </p:nvSpPr>
        <p:spPr>
          <a:xfrm>
            <a:off x="542325" y="5656376"/>
            <a:ext cx="1183033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b="1" i="0" u="none" strike="noStrike" cap="none" spc="0" normalizeH="0" baseline="0" dirty="0" smtClean="0">
                <a:ln>
                  <a:noFill/>
                </a:ln>
                <a:solidFill>
                  <a:srgbClr val="000000"/>
                </a:solidFill>
                <a:effectLst/>
                <a:uFillTx/>
                <a:latin typeface="Calibri"/>
                <a:ea typeface="Calibri"/>
                <a:cs typeface="Calibri"/>
                <a:sym typeface="Calibri"/>
              </a:rPr>
              <a:t>Ring</a:t>
            </a:r>
            <a:r>
              <a:rPr kumimoji="0" lang="en-AU" b="1" i="0" u="none" strike="noStrike" cap="none" spc="0" normalizeH="0" dirty="0" smtClean="0">
                <a:ln>
                  <a:noFill/>
                </a:ln>
                <a:solidFill>
                  <a:srgbClr val="000000"/>
                </a:solidFill>
                <a:effectLst/>
                <a:uFillTx/>
                <a:latin typeface="Calibri"/>
                <a:ea typeface="Calibri"/>
                <a:cs typeface="Calibri"/>
                <a:sym typeface="Calibri"/>
              </a:rPr>
              <a:t> </a:t>
            </a:r>
            <a:r>
              <a:rPr kumimoji="0" lang="en-AU" b="1" i="0" u="none" strike="noStrike" cap="none" spc="0" normalizeH="0" dirty="0" err="1" smtClean="0">
                <a:ln>
                  <a:noFill/>
                </a:ln>
                <a:solidFill>
                  <a:srgbClr val="000000"/>
                </a:solidFill>
                <a:effectLst/>
                <a:uFillTx/>
                <a:latin typeface="Calibri"/>
                <a:ea typeface="Calibri"/>
                <a:cs typeface="Calibri"/>
                <a:sym typeface="Calibri"/>
              </a:rPr>
              <a:t>ellipticity</a:t>
            </a:r>
            <a:r>
              <a:rPr kumimoji="0" lang="en-AU" b="1" i="0" u="none" strike="noStrike" cap="none" spc="0" normalizeH="0" dirty="0" smtClean="0">
                <a:ln>
                  <a:noFill/>
                </a:ln>
                <a:solidFill>
                  <a:srgbClr val="000000"/>
                </a:solidFill>
                <a:effectLst/>
                <a:uFillTx/>
                <a:latin typeface="Calibri"/>
                <a:ea typeface="Calibri"/>
                <a:cs typeface="Calibri"/>
                <a:sym typeface="Calibri"/>
              </a:rPr>
              <a:t> and constrictions</a:t>
            </a:r>
            <a:endParaRPr kumimoji="0" lang="en-AU" b="1" i="0" u="none" strike="noStrike" cap="none" spc="0" normalizeH="0" baseline="0" dirty="0" smtClean="0">
              <a:ln>
                <a:noFill/>
              </a:ln>
              <a:solidFill>
                <a:srgbClr val="000000"/>
              </a:solidFill>
              <a:effectLst/>
              <a:uFillTx/>
              <a:latin typeface="Calibri"/>
              <a:ea typeface="Calibri"/>
              <a:cs typeface="Calibri"/>
              <a:sym typeface="Calibri"/>
            </a:endParaRPr>
          </a:p>
          <a:p>
            <a:pPr marL="0" marR="0" indent="0" algn="just"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Similarly, for elliptical rings or constrictions in the ring, the phase boundary changes size – this interaction energy comes at the expenses of kinetic energy</a:t>
            </a:r>
            <a:r>
              <a:rPr kumimoji="0" lang="en-AU" b="0" i="0" u="none" strike="noStrike" cap="none" spc="0" normalizeH="0" dirty="0" smtClean="0">
                <a:ln>
                  <a:noFill/>
                </a:ln>
                <a:solidFill>
                  <a:srgbClr val="000000"/>
                </a:solidFill>
                <a:effectLst/>
                <a:uFillTx/>
                <a:latin typeface="Calibri"/>
                <a:ea typeface="Calibri"/>
                <a:cs typeface="Calibri"/>
                <a:sym typeface="Calibri"/>
              </a:rPr>
              <a:t>.</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Rectangle 9"/>
          <p:cNvSpPr/>
          <p:nvPr/>
        </p:nvSpPr>
        <p:spPr>
          <a:xfrm>
            <a:off x="356895" y="8067329"/>
            <a:ext cx="4310795" cy="461665"/>
          </a:xfrm>
          <a:prstGeom prst="rect">
            <a:avLst/>
          </a:prstGeom>
        </p:spPr>
        <p:txBody>
          <a:bodyPr wrap="none">
            <a:spAutoFit/>
          </a:bodyPr>
          <a:lstStyle/>
          <a:p>
            <a:r>
              <a:rPr lang="en-AU" dirty="0" smtClean="0"/>
              <a:t>A. White, et al, </a:t>
            </a:r>
            <a:r>
              <a:rPr lang="en-AU" dirty="0" err="1" smtClean="0"/>
              <a:t>arxiv</a:t>
            </a:r>
            <a:r>
              <a:rPr lang="en-AU" dirty="0" smtClean="0"/>
              <a:t>: 1712.07363</a:t>
            </a:r>
            <a:endParaRPr lang="en-AU" dirty="0"/>
          </a:p>
        </p:txBody>
      </p:sp>
    </p:spTree>
    <p:extLst>
      <p:ext uri="{BB962C8B-B14F-4D97-AF65-F5344CB8AC3E}">
        <p14:creationId xmlns:p14="http://schemas.microsoft.com/office/powerpoint/2010/main" val="113932600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57"/>
          <p:cNvSpPr/>
          <p:nvPr/>
        </p:nvSpPr>
        <p:spPr>
          <a:xfrm>
            <a:off x="-1" y="-21177"/>
            <a:ext cx="10499669"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Classical rotation of a two-component superfluid</a:t>
            </a:r>
            <a:endParaRPr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8396" y="1760535"/>
            <a:ext cx="3558411" cy="3776616"/>
          </a:xfrm>
          <a:prstGeom prst="rect">
            <a:avLst/>
          </a:prstGeom>
        </p:spPr>
      </p:pic>
      <p:pic>
        <p:nvPicPr>
          <p:cNvPr id="3" name="movie_x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5917" y="1288610"/>
            <a:ext cx="2110654" cy="4039025"/>
          </a:xfrm>
          <a:prstGeom prst="rect">
            <a:avLst/>
          </a:prstGeom>
        </p:spPr>
      </p:pic>
      <p:sp>
        <p:nvSpPr>
          <p:cNvPr id="10" name="TextBox 9"/>
          <p:cNvSpPr txBox="1"/>
          <p:nvPr/>
        </p:nvSpPr>
        <p:spPr>
          <a:xfrm>
            <a:off x="48744" y="2413994"/>
            <a:ext cx="164788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dirty="0" smtClean="0"/>
              <a:t>100 </a:t>
            </a:r>
            <a:r>
              <a:rPr lang="en-AU" dirty="0" smtClean="0">
                <a:latin typeface="Symbol" panose="05050102010706020507" pitchFamily="18" charset="2"/>
              </a:rPr>
              <a:t>m</a:t>
            </a:r>
            <a:r>
              <a:rPr lang="en-AU" dirty="0" smtClean="0"/>
              <a:t>m</a:t>
            </a:r>
          </a:p>
          <a:p>
            <a:pPr marL="0" marR="0" indent="0" algn="ctr" defTabSz="584200" rtl="0" fontAlgn="auto" latinLnBrk="0" hangingPunct="0">
              <a:lnSpc>
                <a:spcPct val="100000"/>
              </a:lnSpc>
              <a:spcBef>
                <a:spcPts val="0"/>
              </a:spcBef>
              <a:spcAft>
                <a:spcPts val="0"/>
              </a:spcAft>
              <a:buClrTx/>
              <a:buSzTx/>
              <a:buFontTx/>
              <a:buNone/>
              <a:tabLst/>
            </a:pPr>
            <a:r>
              <a:rPr lang="en-AU" dirty="0"/>
              <a:t>d</a:t>
            </a:r>
            <a:r>
              <a:rPr lang="en-AU" dirty="0" smtClean="0"/>
              <a:t>iameter,</a:t>
            </a:r>
          </a:p>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f=1.25 Hz,</a:t>
            </a:r>
          </a:p>
          <a:p>
            <a:pPr marL="0" marR="0" indent="0" algn="ctr" defTabSz="584200" rtl="0" fontAlgn="auto" latinLnBrk="0" hangingPunct="0">
              <a:lnSpc>
                <a:spcPct val="100000"/>
              </a:lnSpc>
              <a:spcBef>
                <a:spcPts val="0"/>
              </a:spcBef>
              <a:spcAft>
                <a:spcPts val="0"/>
              </a:spcAft>
              <a:buClrTx/>
              <a:buSzTx/>
              <a:buFontTx/>
              <a:buNone/>
              <a:tabLst/>
            </a:pPr>
            <a:r>
              <a:rPr lang="en-AU" dirty="0" smtClean="0"/>
              <a:t>10 </a:t>
            </a:r>
            <a:r>
              <a:rPr lang="en-AU" dirty="0" err="1" smtClean="0"/>
              <a:t>mG</a:t>
            </a:r>
            <a:r>
              <a:rPr lang="en-AU" dirty="0" smtClean="0"/>
              <a:t>/cm </a:t>
            </a:r>
          </a:p>
          <a:p>
            <a:pPr marL="0" marR="0" indent="0" algn="ctr" defTabSz="584200" rtl="0" fontAlgn="auto" latinLnBrk="0" hangingPunct="0">
              <a:lnSpc>
                <a:spcPct val="100000"/>
              </a:lnSpc>
              <a:spcBef>
                <a:spcPts val="0"/>
              </a:spcBef>
              <a:spcAft>
                <a:spcPts val="0"/>
              </a:spcAft>
              <a:buClrTx/>
              <a:buSzTx/>
              <a:buFontTx/>
              <a:buNone/>
              <a:tabLst/>
            </a:pPr>
            <a:r>
              <a:rPr lang="en-AU" dirty="0" smtClean="0"/>
              <a:t>driving field</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TextBox 11"/>
          <p:cNvSpPr txBox="1"/>
          <p:nvPr/>
        </p:nvSpPr>
        <p:spPr>
          <a:xfrm>
            <a:off x="5167999" y="1865556"/>
            <a:ext cx="200856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Centre of mass</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ClassNumeric_18120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696653" y="1760534"/>
            <a:ext cx="3048300" cy="3199671"/>
          </a:xfrm>
          <a:prstGeom prst="rect">
            <a:avLst/>
          </a:prstGeom>
        </p:spPr>
      </p:pic>
      <p:pic>
        <p:nvPicPr>
          <p:cNvPr id="5" name="Picture 4"/>
          <p:cNvPicPr>
            <a:picLocks noChangeAspect="1"/>
          </p:cNvPicPr>
          <p:nvPr/>
        </p:nvPicPr>
        <p:blipFill>
          <a:blip r:embed="rId9"/>
          <a:stretch>
            <a:fillRect/>
          </a:stretch>
        </p:blipFill>
        <p:spPr>
          <a:xfrm>
            <a:off x="872687" y="5537151"/>
            <a:ext cx="1431111" cy="3108966"/>
          </a:xfrm>
          <a:prstGeom prst="rect">
            <a:avLst/>
          </a:prstGeom>
        </p:spPr>
      </p:pic>
      <p:sp>
        <p:nvSpPr>
          <p:cNvPr id="7" name="TextBox 6"/>
          <p:cNvSpPr txBox="1"/>
          <p:nvPr/>
        </p:nvSpPr>
        <p:spPr>
          <a:xfrm>
            <a:off x="3091244" y="6119332"/>
            <a:ext cx="8653709"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Even without rotation, but with X,Y bias fields carefully corrected (but</a:t>
            </a:r>
            <a:r>
              <a:rPr kumimoji="0" lang="en-AU" sz="2400" b="0" i="0" u="none" strike="noStrike" cap="none" spc="0" normalizeH="0" dirty="0" smtClean="0">
                <a:ln>
                  <a:noFill/>
                </a:ln>
                <a:solidFill>
                  <a:srgbClr val="000000"/>
                </a:solidFill>
                <a:effectLst/>
                <a:uFillTx/>
                <a:latin typeface="Calibri"/>
                <a:ea typeface="Calibri"/>
                <a:cs typeface="Calibri"/>
                <a:sym typeface="Calibri"/>
              </a:rPr>
              <a:t> Z field on to maintain spin polarization)</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we observe</a:t>
            </a:r>
            <a:r>
              <a:rPr kumimoji="0" lang="en-AU" sz="2400" b="0" i="0" u="none" strike="noStrike" cap="none" spc="0" normalizeH="0" dirty="0" smtClean="0">
                <a:ln>
                  <a:noFill/>
                </a:ln>
                <a:solidFill>
                  <a:srgbClr val="000000"/>
                </a:solidFill>
                <a:effectLst/>
                <a:uFillTx/>
                <a:latin typeface="Calibri"/>
                <a:ea typeface="Calibri"/>
                <a:cs typeface="Calibri"/>
                <a:sym typeface="Calibri"/>
              </a:rPr>
              <a:t> domain structure</a:t>
            </a:r>
            <a:r>
              <a:rPr lang="en-AU" dirty="0" smtClean="0"/>
              <a:t>.</a:t>
            </a:r>
          </a:p>
          <a:p>
            <a:pPr marL="0" marR="0" indent="0" algn="just"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dirty="0">
              <a:ln>
                <a:noFill/>
              </a:ln>
              <a:solidFill>
                <a:srgbClr val="000000"/>
              </a:solidFill>
              <a:effectLst/>
              <a:uFillTx/>
              <a:latin typeface="Calibri"/>
              <a:ea typeface="Calibri"/>
              <a:cs typeface="Calibri"/>
              <a:sym typeface="Calibri"/>
            </a:endParaRPr>
          </a:p>
          <a:p>
            <a:pPr marL="0" marR="0" indent="0" algn="just" defTabSz="584200" rtl="0" fontAlgn="auto" latinLnBrk="0" hangingPunct="0">
              <a:lnSpc>
                <a:spcPct val="100000"/>
              </a:lnSpc>
              <a:spcBef>
                <a:spcPts val="0"/>
              </a:spcBef>
              <a:spcAft>
                <a:spcPts val="0"/>
              </a:spcAft>
              <a:buClrTx/>
              <a:buSzTx/>
              <a:buFontTx/>
              <a:buNone/>
              <a:tabLst/>
            </a:pPr>
            <a:r>
              <a:rPr lang="en-AU" dirty="0" smtClean="0"/>
              <a:t>The ground state ideally should be two azimuthally separated components. </a:t>
            </a:r>
            <a:r>
              <a:rPr lang="en-AU" dirty="0" err="1" smtClean="0"/>
              <a:t>Metastability</a:t>
            </a:r>
            <a:r>
              <a:rPr lang="en-AU" dirty="0" smtClean="0"/>
              <a:t>? </a:t>
            </a:r>
            <a:endParaRPr kumimoji="0" lang="en-AU" sz="2400" b="0" i="0" u="none" strike="noStrike" cap="none" spc="0" normalizeH="0" dirty="0" smtClean="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80912671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video>
              <p:cMediaNode vol="80000">
                <p:cTn id="13" fill="hold" display="0">
                  <p:stCondLst>
                    <p:cond delay="indefinite"/>
                  </p:stCondLst>
                </p:cTn>
                <p:tgtEl>
                  <p:spTgt spid="1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69"/>
          <p:cNvSpPr/>
          <p:nvPr/>
        </p:nvSpPr>
        <p:spPr>
          <a:xfrm>
            <a:off x="-1" y="-21177"/>
            <a:ext cx="1673535"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Outline</a:t>
            </a:r>
            <a:endParaRPr dirty="0"/>
          </a:p>
        </p:txBody>
      </p:sp>
      <p:sp>
        <p:nvSpPr>
          <p:cNvPr id="4" name="TextBox 3"/>
          <p:cNvSpPr txBox="1"/>
          <p:nvPr/>
        </p:nvSpPr>
        <p:spPr>
          <a:xfrm>
            <a:off x="615326" y="1094355"/>
            <a:ext cx="11576673" cy="7427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smtClean="0">
                <a:ln>
                  <a:noFill/>
                </a:ln>
                <a:solidFill>
                  <a:srgbClr val="000000"/>
                </a:solidFill>
                <a:effectLst/>
                <a:uFillTx/>
                <a:sym typeface="Calibri"/>
              </a:rPr>
              <a:t>Part I – </a:t>
            </a:r>
            <a:r>
              <a:rPr kumimoji="0" lang="en-AU" sz="2800" b="1" i="0" u="none" strike="noStrike" cap="none" spc="0" normalizeH="0" baseline="0" dirty="0" err="1" smtClean="0">
                <a:ln>
                  <a:noFill/>
                </a:ln>
                <a:solidFill>
                  <a:schemeClr val="accent1"/>
                </a:solidFill>
                <a:effectLst/>
                <a:uFillTx/>
                <a:sym typeface="Calibri"/>
              </a:rPr>
              <a:t>Atomtronic</a:t>
            </a:r>
            <a:r>
              <a:rPr kumimoji="0" lang="en-AU" sz="2800" b="1" i="0" u="none" strike="noStrike" cap="none" spc="0" normalizeH="0" baseline="0" dirty="0" smtClean="0">
                <a:ln>
                  <a:noFill/>
                </a:ln>
                <a:solidFill>
                  <a:schemeClr val="accent1"/>
                </a:solidFill>
                <a:effectLst/>
                <a:uFillTx/>
                <a:sym typeface="Calibri"/>
              </a:rPr>
              <a:t> rings</a:t>
            </a:r>
          </a:p>
          <a:p>
            <a:pPr marR="0" algn="l" defTabSz="584200" rtl="0" fontAlgn="auto" latinLnBrk="0" hangingPunct="0">
              <a:lnSpc>
                <a:spcPct val="100000"/>
              </a:lnSpc>
              <a:spcBef>
                <a:spcPts val="0"/>
              </a:spcBef>
              <a:spcAft>
                <a:spcPts val="0"/>
              </a:spcAft>
              <a:buClrTx/>
              <a:buSzTx/>
              <a:tabLst/>
            </a:pPr>
            <a:endParaRPr lang="en-AU" sz="2800" b="1" dirty="0" smtClean="0"/>
          </a:p>
          <a:p>
            <a:pPr marR="0" algn="l" defTabSz="584200" rtl="0" fontAlgn="auto" latinLnBrk="0" hangingPunct="0">
              <a:lnSpc>
                <a:spcPct val="100000"/>
              </a:lnSpc>
              <a:spcBef>
                <a:spcPts val="0"/>
              </a:spcBef>
              <a:spcAft>
                <a:spcPts val="0"/>
              </a:spcAft>
              <a:buClrTx/>
              <a:buSzTx/>
              <a:tabLst/>
            </a:pPr>
            <a:r>
              <a:rPr kumimoji="0" lang="en-AU" sz="2800" b="1" i="0" u="none" strike="noStrike" cap="none" spc="0" normalizeH="0" baseline="0" dirty="0" smtClean="0">
                <a:ln>
                  <a:noFill/>
                </a:ln>
                <a:solidFill>
                  <a:srgbClr val="000000"/>
                </a:solidFill>
                <a:effectLst/>
                <a:uFillTx/>
                <a:sym typeface="Calibri"/>
              </a:rPr>
              <a:t>- BEC@</a:t>
            </a:r>
            <a:r>
              <a:rPr kumimoji="0" lang="en-AU" sz="2800" b="1" i="0" u="none" strike="noStrike" cap="none" spc="0" normalizeH="0" dirty="0" smtClean="0">
                <a:ln>
                  <a:noFill/>
                </a:ln>
                <a:solidFill>
                  <a:srgbClr val="000000"/>
                </a:solidFill>
                <a:effectLst/>
                <a:uFillTx/>
                <a:sym typeface="Calibri"/>
              </a:rPr>
              <a:t> UQ</a:t>
            </a:r>
          </a:p>
          <a:p>
            <a:pPr marR="0" algn="l" defTabSz="584200" rtl="0" fontAlgn="auto" latinLnBrk="0" hangingPunct="0">
              <a:lnSpc>
                <a:spcPct val="100000"/>
              </a:lnSpc>
              <a:spcBef>
                <a:spcPts val="0"/>
              </a:spcBef>
              <a:spcAft>
                <a:spcPts val="0"/>
              </a:spcAft>
              <a:buClrTx/>
              <a:buSzTx/>
              <a:tabLst/>
            </a:pPr>
            <a:r>
              <a:rPr lang="en-AU" sz="2800" b="1" dirty="0"/>
              <a:t>	</a:t>
            </a:r>
            <a:r>
              <a:rPr lang="en-AU" sz="2800" b="1" dirty="0" smtClean="0"/>
              <a:t>	- Time-averaged optical potentials.</a:t>
            </a:r>
          </a:p>
          <a:p>
            <a:pPr marR="0" algn="l" defTabSz="584200" rtl="0" fontAlgn="auto" latinLnBrk="0" hangingPunct="0">
              <a:lnSpc>
                <a:spcPct val="100000"/>
              </a:lnSpc>
              <a:spcBef>
                <a:spcPts val="0"/>
              </a:spcBef>
              <a:spcAft>
                <a:spcPts val="0"/>
              </a:spcAft>
              <a:buClrTx/>
              <a:buSzTx/>
              <a:tabLst/>
            </a:pPr>
            <a:r>
              <a:rPr kumimoji="0" lang="en-AU" sz="2800" b="1" i="0" u="none" strike="noStrike" cap="none" spc="0" normalizeH="0" baseline="0" dirty="0">
                <a:ln>
                  <a:noFill/>
                </a:ln>
                <a:solidFill>
                  <a:srgbClr val="000000"/>
                </a:solidFill>
                <a:effectLst/>
                <a:uFillTx/>
                <a:sym typeface="Calibri"/>
              </a:rPr>
              <a:t>	</a:t>
            </a:r>
            <a:r>
              <a:rPr kumimoji="0" lang="en-AU" sz="2800" b="1" i="0" u="none" strike="noStrike" cap="none" spc="0" normalizeH="0" baseline="0" dirty="0" smtClean="0">
                <a:ln>
                  <a:noFill/>
                </a:ln>
                <a:solidFill>
                  <a:srgbClr val="000000"/>
                </a:solidFill>
                <a:effectLst/>
                <a:uFillTx/>
                <a:sym typeface="Calibri"/>
              </a:rPr>
              <a:t>	-</a:t>
            </a:r>
            <a:r>
              <a:rPr kumimoji="0" lang="en-AU" sz="2800" b="1" i="0" u="none" strike="noStrike" cap="none" spc="0" normalizeH="0" dirty="0" smtClean="0">
                <a:ln>
                  <a:noFill/>
                </a:ln>
                <a:solidFill>
                  <a:srgbClr val="000000"/>
                </a:solidFill>
                <a:effectLst/>
                <a:uFillTx/>
                <a:sym typeface="Calibri"/>
              </a:rPr>
              <a:t> Novel optical potentials from digital </a:t>
            </a:r>
            <a:r>
              <a:rPr kumimoji="0" lang="en-AU" sz="2800" b="1" i="0" u="none" strike="noStrike" cap="none" spc="0" normalizeH="0" dirty="0" err="1" smtClean="0">
                <a:ln>
                  <a:noFill/>
                </a:ln>
                <a:solidFill>
                  <a:srgbClr val="000000"/>
                </a:solidFill>
                <a:effectLst/>
                <a:uFillTx/>
                <a:sym typeface="Calibri"/>
              </a:rPr>
              <a:t>micromirror</a:t>
            </a:r>
            <a:r>
              <a:rPr kumimoji="0" lang="en-AU" sz="2800" b="1" i="0" u="none" strike="noStrike" cap="none" spc="0" normalizeH="0" dirty="0" smtClean="0">
                <a:ln>
                  <a:noFill/>
                </a:ln>
                <a:solidFill>
                  <a:srgbClr val="000000"/>
                </a:solidFill>
                <a:effectLst/>
                <a:uFillTx/>
                <a:sym typeface="Calibri"/>
              </a:rPr>
              <a:t> device (DMD).</a:t>
            </a:r>
            <a:endParaRPr kumimoji="0" lang="en-AU" sz="2800" b="1" i="0" u="none" strike="noStrike" cap="none" spc="0" normalizeH="0" baseline="0" dirty="0" smtClean="0">
              <a:ln>
                <a:noFill/>
              </a:ln>
              <a:solidFill>
                <a:srgbClr val="000000"/>
              </a:solidFill>
              <a:effectLst/>
              <a:uFillTx/>
              <a:sym typeface="Calibri"/>
            </a:endParaRPr>
          </a:p>
          <a:p>
            <a:pPr marL="0" marR="0" indent="0" algn="l" defTabSz="584200" rtl="0" fontAlgn="auto" latinLnBrk="0" hangingPunct="0">
              <a:lnSpc>
                <a:spcPct val="100000"/>
              </a:lnSpc>
              <a:spcBef>
                <a:spcPts val="0"/>
              </a:spcBef>
              <a:spcAft>
                <a:spcPts val="0"/>
              </a:spcAft>
              <a:buClrTx/>
              <a:buSzTx/>
              <a:buFontTx/>
              <a:buNone/>
              <a:tabLst/>
            </a:pPr>
            <a:r>
              <a:rPr lang="en-AU" sz="2800" dirty="0" smtClean="0"/>
              <a:t> 	</a:t>
            </a:r>
            <a:endParaRPr lang="en-AU" sz="2800" dirty="0"/>
          </a:p>
          <a:p>
            <a:pPr marR="0" algn="l" defTabSz="584200" rtl="0" fontAlgn="auto" latinLnBrk="0" hangingPunct="0">
              <a:lnSpc>
                <a:spcPct val="100000"/>
              </a:lnSpc>
              <a:spcBef>
                <a:spcPts val="0"/>
              </a:spcBef>
              <a:spcAft>
                <a:spcPts val="0"/>
              </a:spcAft>
              <a:buClrTx/>
              <a:buSzTx/>
              <a:tabLst/>
            </a:pPr>
            <a:r>
              <a:rPr lang="en-AU" sz="2800" b="1" dirty="0" smtClean="0">
                <a:solidFill>
                  <a:schemeClr val="tx1"/>
                </a:solidFill>
              </a:rPr>
              <a:t>- Phase behaviour in time-averaged rings.</a:t>
            </a:r>
          </a:p>
          <a:p>
            <a:pPr marR="0" algn="l" defTabSz="584200" rtl="0" fontAlgn="auto" latinLnBrk="0" hangingPunct="0">
              <a:lnSpc>
                <a:spcPct val="100000"/>
              </a:lnSpc>
              <a:spcBef>
                <a:spcPts val="0"/>
              </a:spcBef>
              <a:spcAft>
                <a:spcPts val="0"/>
              </a:spcAft>
              <a:buClrTx/>
              <a:buSzTx/>
              <a:tabLst/>
            </a:pPr>
            <a:endParaRPr lang="en-AU" sz="2800" b="1" dirty="0" smtClean="0">
              <a:solidFill>
                <a:schemeClr val="tx1"/>
              </a:solidFill>
            </a:endParaRPr>
          </a:p>
          <a:p>
            <a:pPr marR="0" algn="l" defTabSz="584200" rtl="0" fontAlgn="auto" latinLnBrk="0" hangingPunct="0">
              <a:lnSpc>
                <a:spcPct val="100000"/>
              </a:lnSpc>
              <a:spcBef>
                <a:spcPts val="0"/>
              </a:spcBef>
              <a:spcAft>
                <a:spcPts val="0"/>
              </a:spcAft>
              <a:buClrTx/>
              <a:buSzTx/>
              <a:tabLst/>
            </a:pPr>
            <a:r>
              <a:rPr lang="en-AU" sz="2800" b="1" dirty="0" smtClean="0">
                <a:solidFill>
                  <a:schemeClr val="tx1"/>
                </a:solidFill>
              </a:rPr>
              <a:t>- Phase imprinting currents in a ring</a:t>
            </a:r>
          </a:p>
          <a:p>
            <a:pPr marL="457200" marR="0" indent="-457200" algn="l" defTabSz="584200" rtl="0" fontAlgn="auto" latinLnBrk="0" hangingPunct="0">
              <a:lnSpc>
                <a:spcPct val="100000"/>
              </a:lnSpc>
              <a:spcBef>
                <a:spcPts val="0"/>
              </a:spcBef>
              <a:spcAft>
                <a:spcPts val="0"/>
              </a:spcAft>
              <a:buClrTx/>
              <a:buSzTx/>
              <a:buFontTx/>
              <a:buChar char="-"/>
              <a:tabLst/>
            </a:pPr>
            <a:endParaRPr lang="en-AU" sz="2800" b="1" dirty="0">
              <a:solidFill>
                <a:schemeClr val="tx1"/>
              </a:solidFill>
            </a:endParaRPr>
          </a:p>
          <a:p>
            <a:pPr marR="0" algn="l" defTabSz="584200" rtl="0" fontAlgn="auto" latinLnBrk="0" hangingPunct="0">
              <a:lnSpc>
                <a:spcPct val="100000"/>
              </a:lnSpc>
              <a:spcBef>
                <a:spcPts val="0"/>
              </a:spcBef>
              <a:spcAft>
                <a:spcPts val="0"/>
              </a:spcAft>
              <a:buClrTx/>
              <a:buSzTx/>
              <a:tabLst/>
            </a:pPr>
            <a:r>
              <a:rPr lang="en-AU" sz="2800" b="1" dirty="0" smtClean="0">
                <a:solidFill>
                  <a:schemeClr val="tx1"/>
                </a:solidFill>
              </a:rPr>
              <a:t>- Multi-component BECs in a ring.</a:t>
            </a:r>
          </a:p>
          <a:p>
            <a:pPr marL="0" marR="0" indent="0" algn="l" defTabSz="584200" rtl="0" fontAlgn="auto" latinLnBrk="0" hangingPunct="0">
              <a:lnSpc>
                <a:spcPct val="100000"/>
              </a:lnSpc>
              <a:spcBef>
                <a:spcPts val="0"/>
              </a:spcBef>
              <a:spcAft>
                <a:spcPts val="0"/>
              </a:spcAft>
              <a:buClrTx/>
              <a:buSzTx/>
              <a:buFontTx/>
              <a:buNone/>
              <a:tabLst/>
            </a:pPr>
            <a:endParaRPr lang="en-AU" sz="2800" b="1" dirty="0">
              <a:solidFill>
                <a:srgbClr val="FF0000"/>
              </a:solidFill>
            </a:endParaRPr>
          </a:p>
          <a:p>
            <a:pPr marL="0" marR="0" indent="0" algn="l" defTabSz="584200" rtl="0" fontAlgn="auto" latinLnBrk="0" hangingPunct="0">
              <a:lnSpc>
                <a:spcPct val="100000"/>
              </a:lnSpc>
              <a:spcBef>
                <a:spcPts val="0"/>
              </a:spcBef>
              <a:spcAft>
                <a:spcPts val="0"/>
              </a:spcAft>
              <a:buClrTx/>
              <a:buSzTx/>
              <a:buFontTx/>
              <a:buNone/>
              <a:tabLst/>
            </a:pPr>
            <a:r>
              <a:rPr lang="en-AU" sz="2800" b="1" dirty="0" smtClean="0">
                <a:solidFill>
                  <a:schemeClr val="tx1"/>
                </a:solidFill>
              </a:rPr>
              <a:t>Part II – </a:t>
            </a:r>
            <a:r>
              <a:rPr lang="en-AU" sz="2800" b="1" dirty="0" err="1" smtClean="0">
                <a:solidFill>
                  <a:schemeClr val="accent1"/>
                </a:solidFill>
              </a:rPr>
              <a:t>Atomtronic</a:t>
            </a:r>
            <a:r>
              <a:rPr lang="en-AU" sz="2800" b="1" dirty="0" smtClean="0">
                <a:solidFill>
                  <a:schemeClr val="accent1"/>
                </a:solidFill>
              </a:rPr>
              <a:t> oscillators</a:t>
            </a:r>
          </a:p>
          <a:p>
            <a:pPr marL="0" marR="0" indent="0" algn="l" defTabSz="584200" rtl="0" fontAlgn="auto" latinLnBrk="0" hangingPunct="0">
              <a:lnSpc>
                <a:spcPct val="100000"/>
              </a:lnSpc>
              <a:spcBef>
                <a:spcPts val="0"/>
              </a:spcBef>
              <a:spcAft>
                <a:spcPts val="0"/>
              </a:spcAft>
              <a:buClrTx/>
              <a:buSzTx/>
              <a:buFontTx/>
              <a:buNone/>
              <a:tabLst/>
            </a:pPr>
            <a:endParaRPr lang="en-AU" sz="2800" b="1" dirty="0">
              <a:solidFill>
                <a:schemeClr val="tx1"/>
              </a:solidFill>
            </a:endParaRPr>
          </a:p>
          <a:p>
            <a:pPr marL="457200" marR="0" indent="-457200" algn="l" defTabSz="584200" rtl="0" fontAlgn="auto" latinLnBrk="0" hangingPunct="0">
              <a:lnSpc>
                <a:spcPct val="100000"/>
              </a:lnSpc>
              <a:spcBef>
                <a:spcPts val="0"/>
              </a:spcBef>
              <a:spcAft>
                <a:spcPts val="0"/>
              </a:spcAft>
              <a:buClrTx/>
              <a:buSzTx/>
              <a:buFontTx/>
              <a:buChar char="-"/>
              <a:tabLst/>
            </a:pPr>
            <a:r>
              <a:rPr lang="en-AU" sz="2800" b="1" dirty="0" smtClean="0">
                <a:solidFill>
                  <a:schemeClr val="tx1"/>
                </a:solidFill>
              </a:rPr>
              <a:t>Acoustic lumped element models for </a:t>
            </a:r>
            <a:r>
              <a:rPr lang="en-AU" sz="2800" b="1" dirty="0" err="1" smtClean="0">
                <a:solidFill>
                  <a:schemeClr val="tx1"/>
                </a:solidFill>
              </a:rPr>
              <a:t>atomtronic</a:t>
            </a:r>
            <a:r>
              <a:rPr lang="en-AU" sz="2800" b="1" dirty="0" smtClean="0">
                <a:solidFill>
                  <a:schemeClr val="tx1"/>
                </a:solidFill>
              </a:rPr>
              <a:t> circuits.</a:t>
            </a:r>
          </a:p>
          <a:p>
            <a:pPr marL="457200" marR="0" indent="-457200" algn="l" defTabSz="584200" rtl="0" fontAlgn="auto" latinLnBrk="0" hangingPunct="0">
              <a:lnSpc>
                <a:spcPct val="100000"/>
              </a:lnSpc>
              <a:spcBef>
                <a:spcPts val="0"/>
              </a:spcBef>
              <a:spcAft>
                <a:spcPts val="0"/>
              </a:spcAft>
              <a:buClrTx/>
              <a:buSzTx/>
              <a:buFontTx/>
              <a:buChar char="-"/>
              <a:tabLst/>
            </a:pPr>
            <a:r>
              <a:rPr lang="en-AU" sz="2800" b="1" dirty="0" smtClean="0">
                <a:solidFill>
                  <a:schemeClr val="tx1"/>
                </a:solidFill>
              </a:rPr>
              <a:t>Dissipation and conductance models. </a:t>
            </a:r>
          </a:p>
          <a:p>
            <a:pPr marL="0" marR="0" indent="0" algn="l" defTabSz="584200" rtl="0" fontAlgn="auto" latinLnBrk="0" hangingPunct="0">
              <a:lnSpc>
                <a:spcPct val="100000"/>
              </a:lnSpc>
              <a:spcBef>
                <a:spcPts val="0"/>
              </a:spcBef>
              <a:spcAft>
                <a:spcPts val="0"/>
              </a:spcAft>
              <a:buClrTx/>
              <a:buSzTx/>
              <a:buFontTx/>
              <a:buNone/>
              <a:tabLst/>
            </a:pPr>
            <a:endParaRPr kumimoji="0" lang="en-AU" sz="28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423959814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57"/>
          <p:cNvSpPr/>
          <p:nvPr/>
        </p:nvSpPr>
        <p:spPr>
          <a:xfrm>
            <a:off x="-1" y="-21177"/>
            <a:ext cx="381033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Future directions</a:t>
            </a:r>
            <a:endParaRPr dirty="0"/>
          </a:p>
        </p:txBody>
      </p:sp>
      <p:sp>
        <p:nvSpPr>
          <p:cNvPr id="6" name="TextBox 5"/>
          <p:cNvSpPr txBox="1"/>
          <p:nvPr/>
        </p:nvSpPr>
        <p:spPr>
          <a:xfrm>
            <a:off x="3561579" y="3048000"/>
            <a:ext cx="9446497"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err="1" smtClean="0">
                <a:ln>
                  <a:noFill/>
                </a:ln>
                <a:solidFill>
                  <a:srgbClr val="000000"/>
                </a:solidFill>
                <a:effectLst/>
                <a:uFillTx/>
                <a:latin typeface="Calibri"/>
                <a:ea typeface="Calibri"/>
                <a:cs typeface="Calibri"/>
                <a:sym typeface="Calibri"/>
              </a:rPr>
              <a:t>Tunable</a:t>
            </a:r>
            <a:r>
              <a:rPr kumimoji="0" lang="en-AU" sz="2400" b="1" i="0" u="none" strike="noStrike" cap="none" spc="0" normalizeH="0" dirty="0" smtClean="0">
                <a:ln>
                  <a:noFill/>
                </a:ln>
                <a:solidFill>
                  <a:srgbClr val="000000"/>
                </a:solidFill>
                <a:effectLst/>
                <a:uFillTx/>
                <a:latin typeface="Calibri"/>
                <a:ea typeface="Calibri"/>
                <a:cs typeface="Calibri"/>
                <a:sym typeface="Calibri"/>
              </a:rPr>
              <a:t> size barriers using immiscible mf states</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 </a:t>
            </a:r>
          </a:p>
          <a:p>
            <a:pPr marL="0" marR="0" indent="0" algn="l" defTabSz="584200" rtl="0" fontAlgn="auto" latinLnBrk="0" hangingPunct="0">
              <a:lnSpc>
                <a:spcPct val="100000"/>
              </a:lnSpc>
              <a:spcBef>
                <a:spcPts val="0"/>
              </a:spcBef>
              <a:spcAft>
                <a:spcPts val="0"/>
              </a:spcAft>
              <a:buClrTx/>
              <a:buSzTx/>
              <a:buFontTx/>
              <a:buNone/>
              <a:tabLst/>
            </a:pPr>
            <a:endParaRPr lang="en-AU" dirty="0"/>
          </a:p>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Tunnel junction/weak link using one state as</a:t>
            </a:r>
            <a:r>
              <a:rPr kumimoji="0" lang="en-AU" sz="2400" b="0" i="0" u="none" strike="noStrike" cap="none" spc="0" normalizeH="0" dirty="0" smtClean="0">
                <a:ln>
                  <a:noFill/>
                </a:ln>
                <a:solidFill>
                  <a:srgbClr val="000000"/>
                </a:solidFill>
                <a:effectLst/>
                <a:uFillTx/>
                <a:latin typeface="Calibri"/>
                <a:ea typeface="Calibri"/>
                <a:cs typeface="Calibri"/>
                <a:sym typeface="Calibri"/>
              </a:rPr>
              <a:t> barrier: </a:t>
            </a:r>
          </a:p>
          <a:p>
            <a:pPr marL="0" marR="0" indent="0" algn="l" defTabSz="584200" rtl="0" fontAlgn="auto" latinLnBrk="0" hangingPunct="0">
              <a:lnSpc>
                <a:spcPct val="100000"/>
              </a:lnSpc>
              <a:spcBef>
                <a:spcPts val="0"/>
              </a:spcBef>
              <a:spcAft>
                <a:spcPts val="0"/>
              </a:spcAft>
              <a:buClrTx/>
              <a:buSzTx/>
              <a:buFontTx/>
              <a:buNone/>
              <a:tabLst/>
            </a:pPr>
            <a:r>
              <a:rPr lang="en-AU" baseline="0" dirty="0" err="1" smtClean="0"/>
              <a:t>Atomtronic</a:t>
            </a:r>
            <a:r>
              <a:rPr lang="en-AU" baseline="0" dirty="0" smtClean="0"/>
              <a:t> SQUID</a:t>
            </a:r>
            <a:r>
              <a:rPr lang="en-AU" dirty="0" smtClean="0"/>
              <a:t> for rotation sensing</a:t>
            </a:r>
          </a:p>
          <a:p>
            <a:pPr marL="0" marR="0" indent="0" algn="l" defTabSz="584200" rtl="0" fontAlgn="auto" latinLnBrk="0" hangingPunct="0">
              <a:lnSpc>
                <a:spcPct val="100000"/>
              </a:lnSpc>
              <a:spcBef>
                <a:spcPts val="0"/>
              </a:spcBef>
              <a:spcAft>
                <a:spcPts val="0"/>
              </a:spcAft>
              <a:buClrTx/>
              <a:buSzTx/>
              <a:buFontTx/>
              <a:buNone/>
              <a:tabLst/>
            </a:pPr>
            <a:endParaRPr lang="en-AU" b="1" dirty="0" smtClean="0"/>
          </a:p>
          <a:p>
            <a:pPr marL="0" marR="0" indent="0" algn="l" defTabSz="584200" rtl="0" fontAlgn="auto" latinLnBrk="0" hangingPunct="0">
              <a:lnSpc>
                <a:spcPct val="100000"/>
              </a:lnSpc>
              <a:spcBef>
                <a:spcPts val="0"/>
              </a:spcBef>
              <a:spcAft>
                <a:spcPts val="0"/>
              </a:spcAft>
              <a:buClrTx/>
              <a:buSzTx/>
              <a:buFontTx/>
              <a:buNone/>
              <a:tabLst/>
            </a:pPr>
            <a:r>
              <a:rPr lang="en-AU" b="1" dirty="0" smtClean="0"/>
              <a:t>State dependent optical dipole potentials</a:t>
            </a:r>
          </a:p>
          <a:p>
            <a:pPr marL="0" marR="0" indent="0" algn="l"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584200" rtl="0" fontAlgn="auto" latinLnBrk="0" hangingPunct="0">
              <a:lnSpc>
                <a:spcPct val="100000"/>
              </a:lnSpc>
              <a:spcBef>
                <a:spcPts val="0"/>
              </a:spcBef>
              <a:spcAft>
                <a:spcPts val="0"/>
              </a:spcAft>
              <a:buClrTx/>
              <a:buSzTx/>
              <a:buFontTx/>
              <a:buNone/>
              <a:tabLst/>
            </a:pPr>
            <a:r>
              <a:rPr lang="en-AU" dirty="0" smtClean="0"/>
              <a:t>Use tune-out wavelengths at 790 nm, vector polarizability m</a:t>
            </a:r>
            <a:r>
              <a:rPr lang="en-AU" sz="1800" dirty="0" smtClean="0"/>
              <a:t>F</a:t>
            </a:r>
            <a:r>
              <a:rPr lang="en-AU" dirty="0" smtClean="0"/>
              <a:t> dependent</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64" y="6179127"/>
            <a:ext cx="2121115" cy="2132770"/>
          </a:xfrm>
          <a:prstGeom prst="rect">
            <a:avLst/>
          </a:prstGeom>
        </p:spPr>
      </p:pic>
      <p:sp>
        <p:nvSpPr>
          <p:cNvPr id="8" name="Rectangle 7"/>
          <p:cNvSpPr/>
          <p:nvPr/>
        </p:nvSpPr>
        <p:spPr>
          <a:xfrm>
            <a:off x="3561578" y="6331341"/>
            <a:ext cx="7161839" cy="1569660"/>
          </a:xfrm>
          <a:prstGeom prst="rect">
            <a:avLst/>
          </a:prstGeom>
        </p:spPr>
        <p:txBody>
          <a:bodyPr wrap="square">
            <a:spAutoFit/>
          </a:bodyPr>
          <a:lstStyle/>
          <a:p>
            <a:pPr algn="l"/>
            <a:r>
              <a:rPr lang="en-AU" b="1" dirty="0" smtClean="0"/>
              <a:t>Radial phase boundary of immiscible BEC </a:t>
            </a:r>
          </a:p>
          <a:p>
            <a:pPr algn="l"/>
            <a:endParaRPr lang="en-AU" dirty="0"/>
          </a:p>
          <a:p>
            <a:pPr algn="l"/>
            <a:r>
              <a:rPr lang="en-AU" dirty="0" smtClean="0"/>
              <a:t>Idea: Use rapidly rotating magnetic field gradient</a:t>
            </a:r>
          </a:p>
          <a:p>
            <a:pPr algn="l"/>
            <a:r>
              <a:rPr lang="en-AU" dirty="0" smtClean="0"/>
              <a:t>Rayleigh-Taylor and Kelvin Helmholtz instabilities, </a:t>
            </a:r>
            <a:endParaRPr lang="en-AU" dirty="0"/>
          </a:p>
        </p:txBody>
      </p:sp>
      <p:sp>
        <p:nvSpPr>
          <p:cNvPr id="9" name="TextBox 8"/>
          <p:cNvSpPr txBox="1"/>
          <p:nvPr/>
        </p:nvSpPr>
        <p:spPr>
          <a:xfrm>
            <a:off x="3561579" y="987838"/>
            <a:ext cx="668612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Onset of turbulence</a:t>
            </a:r>
            <a:r>
              <a:rPr kumimoji="0" lang="en-AU" sz="2400" b="1" i="0" u="none" strike="noStrike" cap="none" spc="0" normalizeH="0" dirty="0" smtClean="0">
                <a:ln>
                  <a:noFill/>
                </a:ln>
                <a:solidFill>
                  <a:srgbClr val="000000"/>
                </a:solidFill>
                <a:effectLst/>
                <a:uFillTx/>
                <a:latin typeface="Calibri"/>
                <a:ea typeface="Calibri"/>
                <a:cs typeface="Calibri"/>
                <a:sym typeface="Calibri"/>
              </a:rPr>
              <a:t> </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in miscible/immiscible systems</a:t>
            </a:r>
          </a:p>
          <a:p>
            <a:pPr marL="0" marR="0" indent="0" algn="l" defTabSz="584200" rtl="0" fontAlgn="auto" latinLnBrk="0" hangingPunct="0">
              <a:lnSpc>
                <a:spcPct val="100000"/>
              </a:lnSpc>
              <a:spcBef>
                <a:spcPts val="0"/>
              </a:spcBef>
              <a:spcAft>
                <a:spcPts val="0"/>
              </a:spcAft>
              <a:buClrTx/>
              <a:buSzTx/>
              <a:buFontTx/>
              <a:buNone/>
              <a:tabLst/>
            </a:pPr>
            <a:endParaRPr lang="en-AU" b="1" dirty="0"/>
          </a:p>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Spin</a:t>
            </a:r>
            <a:r>
              <a:rPr kumimoji="0" lang="en-AU" sz="2400" b="1" i="0" u="none" strike="noStrike" cap="none" spc="0" normalizeH="0" dirty="0" smtClean="0">
                <a:ln>
                  <a:noFill/>
                </a:ln>
                <a:solidFill>
                  <a:srgbClr val="000000"/>
                </a:solidFill>
                <a:effectLst/>
                <a:uFillTx/>
                <a:latin typeface="Calibri"/>
                <a:ea typeface="Calibri"/>
                <a:cs typeface="Calibri"/>
                <a:sym typeface="Calibri"/>
              </a:rPr>
              <a:t> exchange collisions:</a:t>
            </a:r>
          </a:p>
          <a:p>
            <a:pPr marL="0" marR="0" indent="0" algn="l" defTabSz="584200" rtl="0" fontAlgn="auto" latinLnBrk="0" hangingPunct="0">
              <a:lnSpc>
                <a:spcPct val="100000"/>
              </a:lnSpc>
              <a:spcBef>
                <a:spcPts val="0"/>
              </a:spcBef>
              <a:spcAft>
                <a:spcPts val="0"/>
              </a:spcAft>
              <a:buClrTx/>
              <a:buSzTx/>
              <a:buFontTx/>
              <a:buNone/>
              <a:tabLst/>
            </a:pPr>
            <a:endParaRPr lang="en-AU" b="1" baseline="0" dirty="0"/>
          </a:p>
          <a:p>
            <a:pPr marL="0" marR="0" indent="0" algn="l" defTabSz="584200" rtl="0" fontAlgn="auto" latinLnBrk="0" hangingPunct="0">
              <a:lnSpc>
                <a:spcPct val="100000"/>
              </a:lnSpc>
              <a:spcBef>
                <a:spcPts val="0"/>
              </a:spcBef>
              <a:spcAft>
                <a:spcPts val="0"/>
              </a:spcAft>
              <a:buClrTx/>
              <a:buSzTx/>
              <a:buFontTx/>
              <a:buNone/>
              <a:tabLst/>
            </a:pPr>
            <a:r>
              <a:rPr lang="en-AU" b="1" dirty="0" smtClean="0"/>
              <a:t>	</a:t>
            </a:r>
            <a:r>
              <a:rPr lang="en-AU" i="1" dirty="0" smtClean="0"/>
              <a:t>|1,-1&gt; + |1,1&gt; = 2 |1,0&gt;</a:t>
            </a:r>
            <a:endParaRPr kumimoji="0" lang="en-AU" sz="2400" i="1" u="none" strike="noStrike" cap="none" spc="0" normalizeH="0" baseline="0" dirty="0" smtClean="0">
              <a:ln>
                <a:noFill/>
              </a:ln>
              <a:solidFill>
                <a:srgbClr val="000000"/>
              </a:solidFill>
              <a:effectLst/>
              <a:uFillTx/>
              <a:sym typeface="Calibri"/>
            </a:endParaRPr>
          </a:p>
          <a:p>
            <a:pPr marL="0" marR="0" indent="0" algn="l" defTabSz="584200" rtl="0" fontAlgn="auto" latinLnBrk="0" hangingPunct="0">
              <a:lnSpc>
                <a:spcPct val="100000"/>
              </a:lnSpc>
              <a:spcBef>
                <a:spcPts val="0"/>
              </a:spcBef>
              <a:spcAft>
                <a:spcPts val="0"/>
              </a:spcAft>
              <a:buClrTx/>
              <a:buSzTx/>
              <a:buFontTx/>
              <a:buNone/>
              <a:tabLst/>
            </a:pPr>
            <a:endParaRPr lang="en-AU" dirty="0"/>
          </a:p>
        </p:txBody>
      </p:sp>
      <p:pic>
        <p:nvPicPr>
          <p:cNvPr id="10" name="Picture 9"/>
          <p:cNvPicPr>
            <a:picLocks noChangeAspect="1"/>
          </p:cNvPicPr>
          <p:nvPr/>
        </p:nvPicPr>
        <p:blipFill>
          <a:blip r:embed="rId3"/>
          <a:stretch>
            <a:fillRect/>
          </a:stretch>
        </p:blipFill>
        <p:spPr>
          <a:xfrm>
            <a:off x="782961" y="3524141"/>
            <a:ext cx="1897722" cy="2551243"/>
          </a:xfrm>
          <a:prstGeom prst="rect">
            <a:avLst/>
          </a:prstGeom>
        </p:spPr>
      </p:pic>
      <p:pic>
        <p:nvPicPr>
          <p:cNvPr id="11" name="Picture 10"/>
          <p:cNvPicPr>
            <a:picLocks noChangeAspect="1"/>
          </p:cNvPicPr>
          <p:nvPr/>
        </p:nvPicPr>
        <p:blipFill>
          <a:blip r:embed="rId4"/>
          <a:stretch>
            <a:fillRect/>
          </a:stretch>
        </p:blipFill>
        <p:spPr>
          <a:xfrm>
            <a:off x="805619" y="976601"/>
            <a:ext cx="1875064" cy="1776376"/>
          </a:xfrm>
          <a:prstGeom prst="rect">
            <a:avLst/>
          </a:prstGeom>
        </p:spPr>
      </p:pic>
      <p:sp>
        <p:nvSpPr>
          <p:cNvPr id="12" name="TextBox 11"/>
          <p:cNvSpPr txBox="1"/>
          <p:nvPr/>
        </p:nvSpPr>
        <p:spPr>
          <a:xfrm>
            <a:off x="150102" y="3529227"/>
            <a:ext cx="508151"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smtClean="0">
                <a:ln>
                  <a:noFill/>
                </a:ln>
                <a:solidFill>
                  <a:srgbClr val="000000"/>
                </a:solidFill>
                <a:effectLst/>
                <a:uFillTx/>
                <a:sym typeface="Calibri"/>
              </a:rPr>
              <a:t>mf</a:t>
            </a:r>
          </a:p>
          <a:p>
            <a:pPr marL="0" marR="0" indent="0" algn="ctr"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000000"/>
                </a:solidFill>
                <a:effectLst/>
                <a:uFillTx/>
                <a:sym typeface="Calibri"/>
              </a:rPr>
              <a:t>-1</a:t>
            </a:r>
          </a:p>
          <a:p>
            <a:pPr marL="0" marR="0" indent="0" algn="ctr" defTabSz="584200" rtl="0" fontAlgn="auto" latinLnBrk="0" hangingPunct="0">
              <a:lnSpc>
                <a:spcPct val="100000"/>
              </a:lnSpc>
              <a:spcBef>
                <a:spcPts val="0"/>
              </a:spcBef>
              <a:spcAft>
                <a:spcPts val="0"/>
              </a:spcAft>
              <a:buClrTx/>
              <a:buSzTx/>
              <a:buFontTx/>
              <a:buNone/>
              <a:tabLst/>
            </a:pPr>
            <a:endParaRPr lang="en-AU" sz="2800" dirty="0"/>
          </a:p>
          <a:p>
            <a:pPr marL="0" marR="0" indent="0" algn="ctr" defTabSz="584200" rtl="0" fontAlgn="auto" latinLnBrk="0" hangingPunct="0">
              <a:lnSpc>
                <a:spcPct val="100000"/>
              </a:lnSpc>
              <a:spcBef>
                <a:spcPts val="0"/>
              </a:spcBef>
              <a:spcAft>
                <a:spcPts val="0"/>
              </a:spcAft>
              <a:buClrTx/>
              <a:buSzTx/>
              <a:buFontTx/>
              <a:buNone/>
              <a:tabLst/>
            </a:pPr>
            <a:endParaRPr kumimoji="0" lang="en-AU" sz="2800" b="0" i="0" u="none" strike="noStrike" cap="none" spc="0" normalizeH="0" baseline="0" dirty="0" smtClean="0">
              <a:ln>
                <a:noFill/>
              </a:ln>
              <a:solidFill>
                <a:srgbClr val="000000"/>
              </a:solidFill>
              <a:effectLst/>
              <a:uFillTx/>
              <a:sym typeface="Calibri"/>
            </a:endParaRPr>
          </a:p>
          <a:p>
            <a:pPr marL="0" marR="0" indent="0" algn="ctr"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000000"/>
                </a:solidFill>
                <a:effectLst/>
                <a:uFillTx/>
                <a:sym typeface="Calibri"/>
              </a:rPr>
              <a:t>0</a:t>
            </a:r>
            <a:endParaRPr kumimoji="0" lang="en-AU" sz="28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7605876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0542" y="1165918"/>
            <a:ext cx="361958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9600" b="0" i="0" u="none" strike="noStrike" cap="none" spc="0" normalizeH="0" baseline="0" dirty="0" smtClean="0">
                <a:ln>
                  <a:noFill/>
                </a:ln>
                <a:solidFill>
                  <a:schemeClr val="accent1"/>
                </a:solidFill>
                <a:effectLst/>
                <a:uFillTx/>
                <a:latin typeface="Calibri"/>
                <a:ea typeface="Calibri"/>
                <a:cs typeface="Calibri"/>
                <a:sym typeface="Calibri"/>
              </a:rPr>
              <a:t>PART II</a:t>
            </a:r>
            <a:endParaRPr kumimoji="0" lang="en-AU" sz="9600" b="0" i="0" u="none" strike="noStrike" cap="none" spc="0" normalizeH="0" baseline="0" dirty="0">
              <a:ln>
                <a:noFill/>
              </a:ln>
              <a:solidFill>
                <a:schemeClr val="accent1"/>
              </a:solidFill>
              <a:effectLst/>
              <a:uFillTx/>
              <a:latin typeface="Calibri"/>
              <a:ea typeface="Calibri"/>
              <a:cs typeface="Calibri"/>
              <a:sym typeface="Calibri"/>
            </a:endParaRPr>
          </a:p>
        </p:txBody>
      </p:sp>
      <p:grpSp>
        <p:nvGrpSpPr>
          <p:cNvPr id="4" name="Group 3"/>
          <p:cNvGrpSpPr>
            <a:grpSpLocks noChangeAspect="1"/>
          </p:cNvGrpSpPr>
          <p:nvPr/>
        </p:nvGrpSpPr>
        <p:grpSpPr>
          <a:xfrm>
            <a:off x="4439434" y="3031545"/>
            <a:ext cx="3480721" cy="4056997"/>
            <a:chOff x="1330285" y="1324065"/>
            <a:chExt cx="1764590" cy="2056740"/>
          </a:xfrm>
        </p:grpSpPr>
        <p:pic>
          <p:nvPicPr>
            <p:cNvPr id="5" name="BEC_dumbbell.png"/>
            <p:cNvPicPr>
              <a:picLocks noChangeAspect="1"/>
            </p:cNvPicPr>
            <p:nvPr/>
          </p:nvPicPr>
          <p:blipFill>
            <a:blip r:embed="rId2">
              <a:extLst/>
            </a:blip>
            <a:srcRect l="25825" t="16465" r="27336" b="23329"/>
            <a:stretch>
              <a:fillRect/>
            </a:stretch>
          </p:blipFill>
          <p:spPr>
            <a:xfrm>
              <a:off x="1330285" y="1324065"/>
              <a:ext cx="1764590" cy="1701155"/>
            </a:xfrm>
            <a:prstGeom prst="rect">
              <a:avLst/>
            </a:prstGeom>
            <a:ln w="12700">
              <a:miter lim="400000"/>
            </a:ln>
          </p:spPr>
        </p:pic>
        <p:sp>
          <p:nvSpPr>
            <p:cNvPr id="6" name="TextBox 5"/>
            <p:cNvSpPr txBox="1"/>
            <p:nvPr/>
          </p:nvSpPr>
          <p:spPr>
            <a:xfrm>
              <a:off x="1775003" y="3141558"/>
              <a:ext cx="950812" cy="239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b="1" dirty="0" smtClean="0"/>
                <a:t>BEC dumbbell</a:t>
              </a:r>
              <a:endParaRPr kumimoji="0" lang="en-AU" sz="2400" b="1" i="0" u="none" strike="noStrike" cap="none" spc="0" normalizeH="0" baseline="0" dirty="0">
                <a:ln>
                  <a:noFill/>
                </a:ln>
                <a:solidFill>
                  <a:srgbClr val="000000"/>
                </a:solidFill>
                <a:effectLst/>
                <a:uFillTx/>
                <a:sym typeface="Calibri"/>
              </a:endParaRPr>
            </a:p>
          </p:txBody>
        </p:sp>
      </p:grpSp>
      <p:sp>
        <p:nvSpPr>
          <p:cNvPr id="9" name="TextBox 8"/>
          <p:cNvSpPr txBox="1"/>
          <p:nvPr/>
        </p:nvSpPr>
        <p:spPr>
          <a:xfrm>
            <a:off x="3397222" y="7228469"/>
            <a:ext cx="59985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G. Gauthier</a:t>
            </a:r>
            <a:r>
              <a:rPr kumimoji="0" lang="en-AU" sz="2400" b="0" i="0" u="none" strike="noStrike" cap="none" spc="0" normalizeH="0" dirty="0" smtClean="0">
                <a:ln>
                  <a:noFill/>
                </a:ln>
                <a:solidFill>
                  <a:srgbClr val="000000"/>
                </a:solidFill>
                <a:effectLst/>
                <a:uFillTx/>
                <a:latin typeface="Calibri"/>
                <a:ea typeface="Calibri"/>
                <a:cs typeface="Calibri"/>
                <a:sym typeface="Calibri"/>
              </a:rPr>
              <a:t> et al, “</a:t>
            </a:r>
            <a:r>
              <a:rPr kumimoji="0" lang="en-AU" sz="2400" b="0" i="1" u="none" strike="noStrike" cap="none" spc="0" normalizeH="0" dirty="0" smtClean="0">
                <a:ln>
                  <a:noFill/>
                </a:ln>
                <a:solidFill>
                  <a:srgbClr val="000000"/>
                </a:solidFill>
                <a:effectLst/>
                <a:uFillTx/>
                <a:sym typeface="Calibri"/>
              </a:rPr>
              <a:t>An </a:t>
            </a:r>
            <a:r>
              <a:rPr kumimoji="0" lang="en-AU" sz="2400" b="0" i="1" u="none" strike="noStrike" cap="none" spc="0" normalizeH="0" dirty="0" err="1" smtClean="0">
                <a:ln>
                  <a:noFill/>
                </a:ln>
                <a:solidFill>
                  <a:srgbClr val="000000"/>
                </a:solidFill>
                <a:effectLst/>
                <a:uFillTx/>
                <a:sym typeface="Calibri"/>
              </a:rPr>
              <a:t>atomtronic</a:t>
            </a:r>
            <a:r>
              <a:rPr kumimoji="0" lang="en-AU" sz="2400" b="0" i="1" u="none" strike="noStrike" cap="none" spc="0" normalizeH="0" dirty="0" smtClean="0">
                <a:ln>
                  <a:noFill/>
                </a:ln>
                <a:solidFill>
                  <a:srgbClr val="000000"/>
                </a:solidFill>
                <a:effectLst/>
                <a:uFillTx/>
                <a:sym typeface="Calibri"/>
              </a:rPr>
              <a:t> oscillator circuit f</a:t>
            </a:r>
            <a:r>
              <a:rPr lang="en-AU" i="1" baseline="0" dirty="0" smtClean="0"/>
              <a:t>or quantum gases</a:t>
            </a:r>
            <a:r>
              <a:rPr lang="en-AU" baseline="0" dirty="0" smtClean="0"/>
              <a:t>”, </a:t>
            </a:r>
            <a:r>
              <a:rPr lang="en-AU" baseline="0" dirty="0" smtClean="0">
                <a:solidFill>
                  <a:schemeClr val="accent4"/>
                </a:solidFill>
              </a:rPr>
              <a:t>arXiv:1903.04086</a:t>
            </a:r>
            <a:r>
              <a:rPr lang="en-AU" baseline="0" dirty="0" smtClean="0"/>
              <a:t> (2019)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46319554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424795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err="1" smtClean="0"/>
              <a:t>Atomtronic</a:t>
            </a:r>
            <a:r>
              <a:rPr lang="en-AU" dirty="0" smtClean="0"/>
              <a:t> circuits</a:t>
            </a:r>
            <a:endParaRPr dirty="0"/>
          </a:p>
        </p:txBody>
      </p:sp>
      <p:sp>
        <p:nvSpPr>
          <p:cNvPr id="4" name="TextBox 3"/>
          <p:cNvSpPr txBox="1"/>
          <p:nvPr/>
        </p:nvSpPr>
        <p:spPr>
          <a:xfrm>
            <a:off x="358295" y="878909"/>
            <a:ext cx="12304643"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AU" b="1" dirty="0" smtClean="0"/>
              <a:t>Understanding transport and dynamics of atomic gas superfluids is fundamental to developing </a:t>
            </a:r>
            <a:r>
              <a:rPr lang="en-AU" b="1" dirty="0" err="1" smtClean="0"/>
              <a:t>atomtronic</a:t>
            </a:r>
            <a:r>
              <a:rPr lang="en-AU" b="1" dirty="0" smtClean="0"/>
              <a:t> circuits.</a:t>
            </a:r>
            <a:endParaRPr lang="en-AU" b="1" dirty="0"/>
          </a:p>
          <a:p>
            <a:pPr marL="0" marR="0" indent="0" algn="just" defTabSz="584200" rtl="0" fontAlgn="auto" latinLnBrk="0" hangingPunct="0">
              <a:lnSpc>
                <a:spcPct val="100000"/>
              </a:lnSpc>
              <a:spcBef>
                <a:spcPts val="0"/>
              </a:spcBef>
              <a:spcAft>
                <a:spcPts val="0"/>
              </a:spcAft>
              <a:buClrTx/>
              <a:buSzTx/>
              <a:buFontTx/>
              <a:buNone/>
              <a:tabLst/>
            </a:pPr>
            <a:endParaRPr lang="en-AU" dirty="0" smtClean="0"/>
          </a:p>
          <a:p>
            <a:pPr marL="0" marR="0" indent="0" algn="just" defTabSz="584200" rtl="0" fontAlgn="auto" latinLnBrk="0" hangingPunct="0">
              <a:lnSpc>
                <a:spcPct val="100000"/>
              </a:lnSpc>
              <a:spcBef>
                <a:spcPts val="0"/>
              </a:spcBef>
              <a:spcAft>
                <a:spcPts val="0"/>
              </a:spcAft>
              <a:buClrTx/>
              <a:buSzTx/>
              <a:buFontTx/>
              <a:buNone/>
              <a:tabLst/>
            </a:pPr>
            <a:r>
              <a:rPr lang="en-AU" b="1" dirty="0" smtClean="0"/>
              <a:t>Tunnel junctions</a:t>
            </a:r>
          </a:p>
          <a:p>
            <a:pPr marL="0" marR="0" indent="0" algn="just" defTabSz="584200" rtl="0" fontAlgn="auto" latinLnBrk="0" hangingPunct="0">
              <a:lnSpc>
                <a:spcPct val="100000"/>
              </a:lnSpc>
              <a:spcBef>
                <a:spcPts val="0"/>
              </a:spcBef>
              <a:spcAft>
                <a:spcPts val="0"/>
              </a:spcAft>
              <a:buClrTx/>
              <a:buSzTx/>
              <a:buFontTx/>
              <a:buNone/>
              <a:tabLst/>
            </a:pPr>
            <a:endParaRPr lang="en-AU" dirty="0" smtClean="0"/>
          </a:p>
          <a:p>
            <a:pPr marL="0" marR="0" indent="0" algn="just" defTabSz="584200" rtl="0" fontAlgn="auto" latinLnBrk="0" hangingPunct="0">
              <a:lnSpc>
                <a:spcPct val="100000"/>
              </a:lnSpc>
              <a:spcBef>
                <a:spcPts val="0"/>
              </a:spcBef>
              <a:spcAft>
                <a:spcPts val="0"/>
              </a:spcAft>
              <a:buClrTx/>
              <a:buSzTx/>
              <a:buFontTx/>
              <a:buNone/>
              <a:tabLst/>
            </a:pPr>
            <a:r>
              <a:rPr lang="en-AU" dirty="0" smtClean="0"/>
              <a:t>S. Levy, et al, </a:t>
            </a:r>
            <a:r>
              <a:rPr lang="en-AU" i="1" dirty="0" smtClean="0"/>
              <a:t>Nature</a:t>
            </a:r>
            <a:r>
              <a:rPr lang="en-AU" dirty="0" smtClean="0"/>
              <a:t> </a:t>
            </a:r>
            <a:r>
              <a:rPr lang="en-AU" b="1" dirty="0" smtClean="0"/>
              <a:t>449</a:t>
            </a:r>
            <a:r>
              <a:rPr lang="en-AU" dirty="0" smtClean="0"/>
              <a:t>, 579-583 (2007), </a:t>
            </a:r>
          </a:p>
          <a:p>
            <a:pPr algn="just"/>
            <a:r>
              <a:rPr lang="en-AU" dirty="0" smtClean="0"/>
              <a:t>C. </a:t>
            </a:r>
            <a:r>
              <a:rPr lang="en-AU" dirty="0" err="1" smtClean="0"/>
              <a:t>Ryu</a:t>
            </a:r>
            <a:r>
              <a:rPr lang="en-AU" dirty="0" smtClean="0"/>
              <a:t>, et al, </a:t>
            </a:r>
            <a:r>
              <a:rPr lang="en-AU" i="1" dirty="0"/>
              <a:t>Phys. Rev. Lett.</a:t>
            </a:r>
            <a:r>
              <a:rPr lang="en-AU" dirty="0"/>
              <a:t> </a:t>
            </a:r>
            <a:r>
              <a:rPr lang="en-AU" b="1" dirty="0"/>
              <a:t>111</a:t>
            </a:r>
            <a:r>
              <a:rPr lang="en-AU" dirty="0"/>
              <a:t>, 205301 </a:t>
            </a:r>
            <a:r>
              <a:rPr lang="en-AU" dirty="0" smtClean="0"/>
              <a:t>(2013).</a:t>
            </a:r>
            <a:endParaRPr lang="en-AU" dirty="0"/>
          </a:p>
          <a:p>
            <a:pPr marL="0" marR="0" indent="0" algn="just" defTabSz="584200" rtl="0" fontAlgn="auto" latinLnBrk="0" hangingPunct="0">
              <a:lnSpc>
                <a:spcPct val="100000"/>
              </a:lnSpc>
              <a:spcBef>
                <a:spcPts val="0"/>
              </a:spcBef>
              <a:spcAft>
                <a:spcPts val="0"/>
              </a:spcAft>
              <a:buClrTx/>
              <a:buSzTx/>
              <a:buFontTx/>
              <a:buNone/>
              <a:tabLst/>
            </a:pPr>
            <a:r>
              <a:rPr lang="en-AU" dirty="0" smtClean="0"/>
              <a:t>A. </a:t>
            </a:r>
            <a:r>
              <a:rPr lang="en-AU" dirty="0" err="1" smtClean="0"/>
              <a:t>Burchianti</a:t>
            </a:r>
            <a:r>
              <a:rPr lang="en-AU" dirty="0" smtClean="0"/>
              <a:t> et al, </a:t>
            </a:r>
            <a:r>
              <a:rPr lang="en-AU" i="1" dirty="0" smtClean="0"/>
              <a:t>Phys. Rev. Lett </a:t>
            </a:r>
            <a:r>
              <a:rPr lang="en-AU" b="1" dirty="0" smtClean="0"/>
              <a:t>120</a:t>
            </a:r>
            <a:r>
              <a:rPr lang="en-AU" dirty="0" smtClean="0"/>
              <a:t>, 025302 (2018).</a:t>
            </a:r>
            <a:endParaRPr lang="en-AU" dirty="0"/>
          </a:p>
          <a:p>
            <a:pPr marL="0" marR="0" indent="0" algn="just" defTabSz="584200" rtl="0" fontAlgn="auto" latinLnBrk="0" hangingPunct="0">
              <a:lnSpc>
                <a:spcPct val="100000"/>
              </a:lnSpc>
              <a:spcBef>
                <a:spcPts val="0"/>
              </a:spcBef>
              <a:spcAft>
                <a:spcPts val="0"/>
              </a:spcAft>
              <a:buClrTx/>
              <a:buSzTx/>
              <a:buFontTx/>
              <a:buNone/>
              <a:tabLst/>
            </a:pPr>
            <a:endParaRPr lang="en-AU" b="1" dirty="0" smtClean="0"/>
          </a:p>
          <a:p>
            <a:pPr marL="0" marR="0" indent="0" algn="just" defTabSz="584200" rtl="0" fontAlgn="auto" latinLnBrk="0" hangingPunct="0">
              <a:lnSpc>
                <a:spcPct val="100000"/>
              </a:lnSpc>
              <a:spcBef>
                <a:spcPts val="0"/>
              </a:spcBef>
              <a:spcAft>
                <a:spcPts val="0"/>
              </a:spcAft>
              <a:buClrTx/>
              <a:buSzTx/>
              <a:buFontTx/>
              <a:buNone/>
              <a:tabLst/>
            </a:pPr>
            <a:r>
              <a:rPr lang="en-AU" b="1" dirty="0" smtClean="0"/>
              <a:t>Weak links</a:t>
            </a:r>
          </a:p>
          <a:p>
            <a:pPr marL="0" marR="0" indent="0" algn="just" defTabSz="584200" rtl="0" fontAlgn="auto" latinLnBrk="0" hangingPunct="0">
              <a:lnSpc>
                <a:spcPct val="100000"/>
              </a:lnSpc>
              <a:spcBef>
                <a:spcPts val="0"/>
              </a:spcBef>
              <a:spcAft>
                <a:spcPts val="0"/>
              </a:spcAft>
              <a:buClrTx/>
              <a:buSzTx/>
              <a:buFontTx/>
              <a:buNone/>
              <a:tabLst/>
            </a:pPr>
            <a:endParaRPr lang="en-AU" dirty="0" smtClean="0"/>
          </a:p>
          <a:p>
            <a:pPr algn="just"/>
            <a:r>
              <a:rPr lang="en-AU" dirty="0"/>
              <a:t>S. Moulder, et al, </a:t>
            </a:r>
            <a:r>
              <a:rPr lang="en-AU" i="1" dirty="0"/>
              <a:t>Phys. Rev. A </a:t>
            </a:r>
            <a:r>
              <a:rPr lang="en-AU" b="1" dirty="0"/>
              <a:t>86</a:t>
            </a:r>
            <a:r>
              <a:rPr lang="en-AU" dirty="0"/>
              <a:t>, 013629 (2012).</a:t>
            </a:r>
          </a:p>
          <a:p>
            <a:pPr marL="0" marR="0" indent="0" algn="just" defTabSz="584200" rtl="0" fontAlgn="auto" latinLnBrk="0" hangingPunct="0">
              <a:lnSpc>
                <a:spcPct val="100000"/>
              </a:lnSpc>
              <a:spcBef>
                <a:spcPts val="0"/>
              </a:spcBef>
              <a:spcAft>
                <a:spcPts val="0"/>
              </a:spcAft>
              <a:buClrTx/>
              <a:buSzTx/>
              <a:buFontTx/>
              <a:buNone/>
              <a:tabLst/>
            </a:pPr>
            <a:r>
              <a:rPr lang="en-AU" dirty="0" smtClean="0"/>
              <a:t>K.C. Wright, et al, </a:t>
            </a:r>
            <a:r>
              <a:rPr lang="en-AU" i="1" dirty="0" smtClean="0"/>
              <a:t>Phys. Rev. Lett. </a:t>
            </a:r>
            <a:r>
              <a:rPr lang="en-AU" b="1" dirty="0" smtClean="0"/>
              <a:t>110</a:t>
            </a:r>
            <a:r>
              <a:rPr lang="en-AU" dirty="0" smtClean="0"/>
              <a:t>, 025302 (2013).</a:t>
            </a:r>
          </a:p>
          <a:p>
            <a:pPr marL="0" marR="0" indent="0" algn="just" defTabSz="584200" rtl="0" fontAlgn="auto" latinLnBrk="0" hangingPunct="0">
              <a:lnSpc>
                <a:spcPct val="100000"/>
              </a:lnSpc>
              <a:spcBef>
                <a:spcPts val="0"/>
              </a:spcBef>
              <a:spcAft>
                <a:spcPts val="0"/>
              </a:spcAft>
              <a:buClrTx/>
              <a:buSzTx/>
              <a:buFontTx/>
              <a:buNone/>
              <a:tabLst/>
            </a:pPr>
            <a:r>
              <a:rPr lang="en-AU" dirty="0" smtClean="0"/>
              <a:t>F. </a:t>
            </a:r>
            <a:r>
              <a:rPr lang="en-AU" dirty="0" err="1" smtClean="0"/>
              <a:t>Jendrzejewski</a:t>
            </a:r>
            <a:r>
              <a:rPr lang="en-AU" dirty="0" smtClean="0"/>
              <a:t>, et al, </a:t>
            </a:r>
            <a:r>
              <a:rPr lang="en-AU" i="1" dirty="0" smtClean="0"/>
              <a:t>Phys. Rev. Lett. </a:t>
            </a:r>
            <a:r>
              <a:rPr lang="en-AU" b="1" dirty="0" smtClean="0"/>
              <a:t>113</a:t>
            </a:r>
            <a:r>
              <a:rPr lang="en-AU" dirty="0" smtClean="0"/>
              <a:t>, 045305 (2014).</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0" marR="0" indent="0" algn="just" defTabSz="584200" rtl="0" fontAlgn="auto" latinLnBrk="0" hangingPunct="0">
              <a:lnSpc>
                <a:spcPct val="100000"/>
              </a:lnSpc>
              <a:spcBef>
                <a:spcPts val="0"/>
              </a:spcBef>
              <a:spcAft>
                <a:spcPts val="0"/>
              </a:spcAft>
              <a:buClrTx/>
              <a:buSzTx/>
              <a:buFontTx/>
              <a:buNone/>
              <a:tabLst/>
            </a:pPr>
            <a:r>
              <a:rPr lang="en-AU" b="1" dirty="0" smtClean="0"/>
              <a:t>Mesoscopic channels</a:t>
            </a:r>
          </a:p>
          <a:p>
            <a:pPr marL="0" marR="0" indent="0" algn="just" defTabSz="584200" rtl="0" fontAlgn="auto" latinLnBrk="0" hangingPunct="0">
              <a:lnSpc>
                <a:spcPct val="100000"/>
              </a:lnSpc>
              <a:spcBef>
                <a:spcPts val="0"/>
              </a:spcBef>
              <a:spcAft>
                <a:spcPts val="0"/>
              </a:spcAft>
              <a:buClrTx/>
              <a:buSzTx/>
              <a:buFontTx/>
              <a:buNone/>
              <a:tabLst/>
            </a:pPr>
            <a:endParaRPr lang="en-AU" b="1" dirty="0"/>
          </a:p>
          <a:p>
            <a:pPr marL="0" marR="0" indent="0" algn="just" defTabSz="584200" rtl="0" fontAlgn="auto" latinLnBrk="0" hangingPunct="0">
              <a:lnSpc>
                <a:spcPct val="100000"/>
              </a:lnSpc>
              <a:spcBef>
                <a:spcPts val="0"/>
              </a:spcBef>
              <a:spcAft>
                <a:spcPts val="0"/>
              </a:spcAft>
              <a:buClrTx/>
              <a:buSzTx/>
              <a:buFontTx/>
              <a:buNone/>
              <a:tabLst/>
            </a:pPr>
            <a:r>
              <a:rPr lang="en-AU" dirty="0" smtClean="0"/>
              <a:t>D. </a:t>
            </a:r>
            <a:r>
              <a:rPr lang="en-AU" dirty="0" err="1" smtClean="0"/>
              <a:t>Stadler</a:t>
            </a:r>
            <a:r>
              <a:rPr lang="en-AU" dirty="0" smtClean="0"/>
              <a:t>, et al, </a:t>
            </a:r>
            <a:r>
              <a:rPr lang="en-AU" i="1" dirty="0" smtClean="0"/>
              <a:t>Nature</a:t>
            </a:r>
            <a:r>
              <a:rPr lang="en-AU" dirty="0" smtClean="0"/>
              <a:t> </a:t>
            </a:r>
            <a:r>
              <a:rPr lang="en-AU" b="1" dirty="0" smtClean="0"/>
              <a:t>491</a:t>
            </a:r>
            <a:r>
              <a:rPr lang="en-AU" dirty="0" smtClean="0"/>
              <a:t>, 736 (2012)</a:t>
            </a:r>
          </a:p>
          <a:p>
            <a:pPr algn="just"/>
            <a:r>
              <a:rPr lang="en-AU" dirty="0"/>
              <a:t>D. </a:t>
            </a:r>
            <a:r>
              <a:rPr lang="en-AU" dirty="0" err="1"/>
              <a:t>Papoular</a:t>
            </a:r>
            <a:r>
              <a:rPr lang="en-AU" dirty="0"/>
              <a:t>, et al Phys. Rev. Lett. 113, 170601 (2014)</a:t>
            </a:r>
          </a:p>
          <a:p>
            <a:pPr marL="0" marR="0" indent="0" algn="just" defTabSz="584200" rtl="0" fontAlgn="auto" latinLnBrk="0" hangingPunct="0">
              <a:lnSpc>
                <a:spcPct val="100000"/>
              </a:lnSpc>
              <a:spcBef>
                <a:spcPts val="0"/>
              </a:spcBef>
              <a:spcAft>
                <a:spcPts val="0"/>
              </a:spcAft>
              <a:buClrTx/>
              <a:buSzTx/>
              <a:buFontTx/>
              <a:buNone/>
              <a:tabLst/>
            </a:pPr>
            <a:r>
              <a:rPr lang="en-AU" dirty="0" smtClean="0"/>
              <a:t>S. </a:t>
            </a:r>
            <a:r>
              <a:rPr lang="en-AU" dirty="0" err="1" smtClean="0"/>
              <a:t>Eckel</a:t>
            </a:r>
            <a:r>
              <a:rPr lang="en-AU" dirty="0" smtClean="0"/>
              <a:t> et al, </a:t>
            </a:r>
            <a:r>
              <a:rPr lang="en-AU" i="1" dirty="0" smtClean="0"/>
              <a:t>Phys. Rev. A </a:t>
            </a:r>
            <a:r>
              <a:rPr lang="en-AU" b="1" dirty="0" smtClean="0"/>
              <a:t>93</a:t>
            </a:r>
            <a:r>
              <a:rPr lang="en-AU" dirty="0" smtClean="0"/>
              <a:t>, 063619 (2016)</a:t>
            </a:r>
          </a:p>
          <a:p>
            <a:pPr marL="0" marR="0" indent="0" algn="just" defTabSz="584200" rtl="0" fontAlgn="auto" latinLnBrk="0" hangingPunct="0">
              <a:lnSpc>
                <a:spcPct val="100000"/>
              </a:lnSpc>
              <a:spcBef>
                <a:spcPts val="0"/>
              </a:spcBef>
              <a:spcAft>
                <a:spcPts val="0"/>
              </a:spcAft>
              <a:buClrTx/>
              <a:buSzTx/>
              <a:buFontTx/>
              <a:buNone/>
              <a:tabLst/>
            </a:pPr>
            <a:r>
              <a:rPr lang="en-AU" dirty="0" smtClean="0"/>
              <a:t>A. Li, et al </a:t>
            </a:r>
            <a:r>
              <a:rPr lang="en-AU" i="1" dirty="0" smtClean="0"/>
              <a:t>Phys. Rev. A </a:t>
            </a:r>
            <a:r>
              <a:rPr lang="en-AU" b="1" dirty="0" smtClean="0"/>
              <a:t>94</a:t>
            </a:r>
            <a:r>
              <a:rPr lang="en-AU" dirty="0" smtClean="0"/>
              <a:t>, 023626 (2014).</a:t>
            </a:r>
            <a:endParaRPr lang="en-AU" b="1" dirty="0" smtClean="0"/>
          </a:p>
          <a:p>
            <a:pPr marL="0" marR="0" indent="0" algn="just" defTabSz="584200" rtl="0" fontAlgn="auto" latinLnBrk="0" hangingPunct="0">
              <a:lnSpc>
                <a:spcPct val="100000"/>
              </a:lnSpc>
              <a:spcBef>
                <a:spcPts val="0"/>
              </a:spcBef>
              <a:spcAft>
                <a:spcPts val="0"/>
              </a:spcAft>
              <a:buClrTx/>
              <a:buSzTx/>
              <a:buFontTx/>
              <a:buNone/>
              <a:tabLst/>
            </a:pPr>
            <a:endParaRPr lang="en-AU" b="1" dirty="0" smtClean="0"/>
          </a:p>
        </p:txBody>
      </p:sp>
      <p:pic>
        <p:nvPicPr>
          <p:cNvPr id="6" name="Picture 5"/>
          <p:cNvPicPr>
            <a:picLocks noChangeAspect="1"/>
          </p:cNvPicPr>
          <p:nvPr/>
        </p:nvPicPr>
        <p:blipFill>
          <a:blip r:embed="rId2"/>
          <a:stretch>
            <a:fillRect/>
          </a:stretch>
        </p:blipFill>
        <p:spPr>
          <a:xfrm>
            <a:off x="7625704" y="2286511"/>
            <a:ext cx="3453075" cy="986000"/>
          </a:xfrm>
          <a:prstGeom prst="rect">
            <a:avLst/>
          </a:prstGeom>
        </p:spPr>
      </p:pic>
      <p:pic>
        <p:nvPicPr>
          <p:cNvPr id="8" name="Picture 7"/>
          <p:cNvPicPr>
            <a:picLocks noChangeAspect="1"/>
          </p:cNvPicPr>
          <p:nvPr/>
        </p:nvPicPr>
        <p:blipFill>
          <a:blip r:embed="rId3"/>
          <a:stretch>
            <a:fillRect/>
          </a:stretch>
        </p:blipFill>
        <p:spPr>
          <a:xfrm>
            <a:off x="7625704" y="3411065"/>
            <a:ext cx="4759560" cy="832190"/>
          </a:xfrm>
          <a:prstGeom prst="rect">
            <a:avLst/>
          </a:prstGeom>
        </p:spPr>
      </p:pic>
      <p:pic>
        <p:nvPicPr>
          <p:cNvPr id="9" name="Picture 8"/>
          <p:cNvPicPr>
            <a:picLocks noChangeAspect="1"/>
          </p:cNvPicPr>
          <p:nvPr/>
        </p:nvPicPr>
        <p:blipFill>
          <a:blip r:embed="rId4"/>
          <a:stretch>
            <a:fillRect/>
          </a:stretch>
        </p:blipFill>
        <p:spPr>
          <a:xfrm>
            <a:off x="9734527" y="4504424"/>
            <a:ext cx="1344252" cy="1492888"/>
          </a:xfrm>
          <a:prstGeom prst="rect">
            <a:avLst/>
          </a:prstGeom>
        </p:spPr>
      </p:pic>
      <p:pic>
        <p:nvPicPr>
          <p:cNvPr id="10" name="Picture 9"/>
          <p:cNvPicPr>
            <a:picLocks noChangeAspect="1"/>
          </p:cNvPicPr>
          <p:nvPr/>
        </p:nvPicPr>
        <p:blipFill>
          <a:blip r:embed="rId5"/>
          <a:stretch>
            <a:fillRect/>
          </a:stretch>
        </p:blipFill>
        <p:spPr>
          <a:xfrm>
            <a:off x="7087695" y="6851464"/>
            <a:ext cx="2556336" cy="1360712"/>
          </a:xfrm>
          <a:prstGeom prst="rect">
            <a:avLst/>
          </a:prstGeom>
        </p:spPr>
      </p:pic>
      <p:pic>
        <p:nvPicPr>
          <p:cNvPr id="11" name="Picture 10"/>
          <p:cNvPicPr>
            <a:picLocks noChangeAspect="1"/>
          </p:cNvPicPr>
          <p:nvPr/>
        </p:nvPicPr>
        <p:blipFill>
          <a:blip r:embed="rId6"/>
          <a:stretch>
            <a:fillRect/>
          </a:stretch>
        </p:blipFill>
        <p:spPr>
          <a:xfrm>
            <a:off x="9644031" y="6737954"/>
            <a:ext cx="3345777" cy="1587733"/>
          </a:xfrm>
          <a:prstGeom prst="rect">
            <a:avLst/>
          </a:prstGeom>
        </p:spPr>
      </p:pic>
      <p:pic>
        <p:nvPicPr>
          <p:cNvPr id="12" name="Picture 11"/>
          <p:cNvPicPr>
            <a:picLocks noChangeAspect="1"/>
          </p:cNvPicPr>
          <p:nvPr/>
        </p:nvPicPr>
        <p:blipFill>
          <a:blip r:embed="rId7"/>
          <a:stretch>
            <a:fillRect/>
          </a:stretch>
        </p:blipFill>
        <p:spPr>
          <a:xfrm>
            <a:off x="11078779" y="4504424"/>
            <a:ext cx="1584159" cy="1486751"/>
          </a:xfrm>
          <a:prstGeom prst="rect">
            <a:avLst/>
          </a:prstGeom>
        </p:spPr>
      </p:pic>
      <p:pic>
        <p:nvPicPr>
          <p:cNvPr id="13" name="Picture 12"/>
          <p:cNvPicPr>
            <a:picLocks noChangeAspect="1"/>
          </p:cNvPicPr>
          <p:nvPr/>
        </p:nvPicPr>
        <p:blipFill>
          <a:blip r:embed="rId8"/>
          <a:stretch>
            <a:fillRect/>
          </a:stretch>
        </p:blipFill>
        <p:spPr>
          <a:xfrm>
            <a:off x="11359368" y="2295451"/>
            <a:ext cx="1089710" cy="1032445"/>
          </a:xfrm>
          <a:prstGeom prst="rect">
            <a:avLst/>
          </a:prstGeom>
        </p:spPr>
      </p:pic>
      <p:pic>
        <p:nvPicPr>
          <p:cNvPr id="14" name="Picture 13"/>
          <p:cNvPicPr>
            <a:picLocks noChangeAspect="1"/>
          </p:cNvPicPr>
          <p:nvPr/>
        </p:nvPicPr>
        <p:blipFill>
          <a:blip r:embed="rId9"/>
          <a:stretch>
            <a:fillRect/>
          </a:stretch>
        </p:blipFill>
        <p:spPr>
          <a:xfrm>
            <a:off x="7836154" y="4559523"/>
            <a:ext cx="1807877" cy="1344076"/>
          </a:xfrm>
          <a:prstGeom prst="rect">
            <a:avLst/>
          </a:prstGeom>
        </p:spPr>
      </p:pic>
    </p:spTree>
    <p:extLst>
      <p:ext uri="{BB962C8B-B14F-4D97-AF65-F5344CB8AC3E}">
        <p14:creationId xmlns:p14="http://schemas.microsoft.com/office/powerpoint/2010/main" val="333868672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6777496"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a:t>A</a:t>
            </a:r>
            <a:r>
              <a:rPr lang="en-AU" dirty="0" smtClean="0"/>
              <a:t> </a:t>
            </a:r>
            <a:r>
              <a:rPr lang="en-AU" dirty="0" err="1" smtClean="0"/>
              <a:t>tunable</a:t>
            </a:r>
            <a:r>
              <a:rPr lang="en-AU" dirty="0" smtClean="0"/>
              <a:t> “dumbbell” oscillator</a:t>
            </a:r>
            <a:endParaRPr dirty="0"/>
          </a:p>
        </p:txBody>
      </p:sp>
      <p:sp>
        <p:nvSpPr>
          <p:cNvPr id="12" name="TextBox 11"/>
          <p:cNvSpPr txBox="1"/>
          <p:nvPr/>
        </p:nvSpPr>
        <p:spPr>
          <a:xfrm>
            <a:off x="480149" y="930327"/>
            <a:ext cx="1151306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The DMD allows</a:t>
            </a:r>
            <a:r>
              <a:rPr kumimoji="0" lang="en-AU" sz="2400" b="1" i="0" u="none" strike="noStrike" cap="none" spc="0" normalizeH="0" dirty="0" smtClean="0">
                <a:ln>
                  <a:noFill/>
                </a:ln>
                <a:solidFill>
                  <a:srgbClr val="000000"/>
                </a:solidFill>
                <a:effectLst/>
                <a:uFillTx/>
                <a:latin typeface="Calibri"/>
                <a:ea typeface="Calibri"/>
                <a:cs typeface="Calibri"/>
                <a:sym typeface="Calibri"/>
              </a:rPr>
              <a:t> us to v</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ary channel</a:t>
            </a:r>
            <a:r>
              <a:rPr kumimoji="0" lang="en-AU" sz="2400" b="1" i="0" u="none" strike="noStrike" cap="none" spc="0" normalizeH="0" dirty="0" smtClean="0">
                <a:ln>
                  <a:noFill/>
                </a:ln>
                <a:solidFill>
                  <a:srgbClr val="000000"/>
                </a:solidFill>
                <a:effectLst/>
                <a:uFillTx/>
                <a:latin typeface="Calibri"/>
                <a:ea typeface="Calibri"/>
                <a:cs typeface="Calibri"/>
                <a:sym typeface="Calibri"/>
              </a:rPr>
              <a:t> length, width, and initial imbalance of the dumbbell geometry.</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977" y="2020331"/>
            <a:ext cx="9089585" cy="6701143"/>
          </a:xfrm>
          <a:prstGeom prst="rect">
            <a:avLst/>
          </a:prstGeom>
        </p:spPr>
      </p:pic>
      <p:sp>
        <p:nvSpPr>
          <p:cNvPr id="15" name="TextBox 14"/>
          <p:cNvSpPr txBox="1"/>
          <p:nvPr/>
        </p:nvSpPr>
        <p:spPr>
          <a:xfrm>
            <a:off x="9973412" y="6680093"/>
            <a:ext cx="297837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Large initial imbalance</a:t>
            </a:r>
          </a:p>
          <a:p>
            <a:pPr marL="0" marR="0" indent="0" algn="l" defTabSz="584200" rtl="0" fontAlgn="auto" latinLnBrk="0" hangingPunct="0">
              <a:lnSpc>
                <a:spcPct val="100000"/>
              </a:lnSpc>
              <a:spcBef>
                <a:spcPts val="0"/>
              </a:spcBef>
              <a:spcAft>
                <a:spcPts val="0"/>
              </a:spcAft>
              <a:buClrTx/>
              <a:buSzTx/>
              <a:buFontTx/>
              <a:buNone/>
              <a:tabLst/>
            </a:pPr>
            <a:r>
              <a:rPr lang="en-AU" b="1" dirty="0"/>
              <a:t>(</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Dissipative regime)</a:t>
            </a:r>
          </a:p>
          <a:p>
            <a:pPr marL="0" marR="0" indent="0" algn="l" defTabSz="584200" rtl="0" fontAlgn="auto" latinLnBrk="0" hangingPunct="0">
              <a:lnSpc>
                <a:spcPct val="100000"/>
              </a:lnSpc>
              <a:spcBef>
                <a:spcPts val="0"/>
              </a:spcBef>
              <a:spcAft>
                <a:spcPts val="0"/>
              </a:spcAft>
              <a:buClrTx/>
              <a:buSzTx/>
              <a:buFontTx/>
              <a:buNone/>
              <a:tabLst/>
            </a:pP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TextBox 15"/>
          <p:cNvSpPr txBox="1"/>
          <p:nvPr/>
        </p:nvSpPr>
        <p:spPr>
          <a:xfrm>
            <a:off x="9973412" y="5150375"/>
            <a:ext cx="284144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Small imbalance</a:t>
            </a:r>
          </a:p>
          <a:p>
            <a:pPr marL="0" marR="0" indent="0" algn="l" defTabSz="584200" rtl="0" fontAlgn="auto" latinLnBrk="0" hangingPunct="0">
              <a:lnSpc>
                <a:spcPct val="100000"/>
              </a:lnSpc>
              <a:spcBef>
                <a:spcPts val="0"/>
              </a:spcBef>
              <a:spcAft>
                <a:spcPts val="0"/>
              </a:spcAft>
              <a:buClrTx/>
              <a:buSzTx/>
              <a:buFontTx/>
              <a:buNone/>
              <a:tabLst/>
            </a:pPr>
            <a:r>
              <a:rPr lang="en-AU" b="1" dirty="0" smtClean="0"/>
              <a:t>(</a:t>
            </a:r>
            <a:r>
              <a:rPr lang="en-AU" b="1" dirty="0" err="1" smtClean="0"/>
              <a:t>undamped</a:t>
            </a:r>
            <a:r>
              <a:rPr lang="en-AU" b="1" dirty="0" smtClean="0"/>
              <a:t>)</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17" name="Right Arrow 16"/>
          <p:cNvSpPr/>
          <p:nvPr/>
        </p:nvSpPr>
        <p:spPr>
          <a:xfrm rot="10800000">
            <a:off x="9028631" y="5292707"/>
            <a:ext cx="689343" cy="556592"/>
          </a:xfrm>
          <a:prstGeom prst="rightArrow">
            <a:avLst/>
          </a:prstGeom>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18" name="Right Arrow 17"/>
          <p:cNvSpPr/>
          <p:nvPr/>
        </p:nvSpPr>
        <p:spPr>
          <a:xfrm rot="10800000">
            <a:off x="9059754" y="6728794"/>
            <a:ext cx="689343" cy="556592"/>
          </a:xfrm>
          <a:prstGeom prst="rightArrow">
            <a:avLst/>
          </a:prstGeom>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pic>
        <p:nvPicPr>
          <p:cNvPr id="19" name="Picture 18"/>
          <p:cNvPicPr>
            <a:picLocks noChangeAspect="1"/>
          </p:cNvPicPr>
          <p:nvPr/>
        </p:nvPicPr>
        <p:blipFill>
          <a:blip r:embed="rId3"/>
          <a:stretch>
            <a:fillRect/>
          </a:stretch>
        </p:blipFill>
        <p:spPr>
          <a:xfrm>
            <a:off x="8933039" y="3221519"/>
            <a:ext cx="3881813" cy="435000"/>
          </a:xfrm>
          <a:prstGeom prst="rect">
            <a:avLst/>
          </a:prstGeom>
        </p:spPr>
      </p:pic>
    </p:spTree>
    <p:extLst>
      <p:ext uri="{BB962C8B-B14F-4D97-AF65-F5344CB8AC3E}">
        <p14:creationId xmlns:p14="http://schemas.microsoft.com/office/powerpoint/2010/main" val="141385587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961" y="866457"/>
            <a:ext cx="11450664" cy="2677656"/>
          </a:xfrm>
          <a:prstGeom prst="rect">
            <a:avLst/>
          </a:prstGeom>
        </p:spPr>
        <p:txBody>
          <a:bodyPr wrap="square">
            <a:spAutoFit/>
          </a:bodyPr>
          <a:lstStyle/>
          <a:p>
            <a:pPr algn="just"/>
            <a:r>
              <a:rPr lang="en-AU" b="1" dirty="0" smtClean="0">
                <a:solidFill>
                  <a:srgbClr val="222222"/>
                </a:solidFill>
                <a:latin typeface="Arial" panose="020B0604020202020204" pitchFamily="34" charset="0"/>
              </a:rPr>
              <a:t>Lumped </a:t>
            </a:r>
            <a:r>
              <a:rPr lang="en-AU" b="1" dirty="0">
                <a:solidFill>
                  <a:srgbClr val="222222"/>
                </a:solidFill>
                <a:latin typeface="Arial" panose="020B0604020202020204" pitchFamily="34" charset="0"/>
              </a:rPr>
              <a:t>element </a:t>
            </a:r>
            <a:r>
              <a:rPr lang="en-AU" b="1" dirty="0" smtClean="0">
                <a:solidFill>
                  <a:srgbClr val="222222"/>
                </a:solidFill>
                <a:latin typeface="Arial" panose="020B0604020202020204" pitchFamily="34" charset="0"/>
              </a:rPr>
              <a:t>models</a:t>
            </a:r>
            <a:r>
              <a:rPr lang="en-AU" dirty="0">
                <a:solidFill>
                  <a:srgbClr val="222222"/>
                </a:solidFill>
                <a:latin typeface="Arial" panose="020B0604020202020204" pitchFamily="34" charset="0"/>
              </a:rPr>
              <a:t> </a:t>
            </a:r>
            <a:r>
              <a:rPr lang="en-AU" dirty="0" smtClean="0">
                <a:solidFill>
                  <a:srgbClr val="222222"/>
                </a:solidFill>
                <a:latin typeface="Arial" panose="020B0604020202020204" pitchFamily="34" charset="0"/>
              </a:rPr>
              <a:t>simplify </a:t>
            </a:r>
            <a:r>
              <a:rPr lang="en-AU" dirty="0">
                <a:solidFill>
                  <a:srgbClr val="222222"/>
                </a:solidFill>
                <a:latin typeface="Arial" panose="020B0604020202020204" pitchFamily="34" charset="0"/>
              </a:rPr>
              <a:t>the description of </a:t>
            </a:r>
            <a:r>
              <a:rPr lang="en-AU" dirty="0" smtClean="0">
                <a:solidFill>
                  <a:srgbClr val="222222"/>
                </a:solidFill>
                <a:latin typeface="Arial" panose="020B0604020202020204" pitchFamily="34" charset="0"/>
              </a:rPr>
              <a:t>complex systems by attributing properties to discrete components and approximate </a:t>
            </a:r>
            <a:r>
              <a:rPr lang="en-AU" dirty="0">
                <a:solidFill>
                  <a:srgbClr val="222222"/>
                </a:solidFill>
                <a:latin typeface="Arial" panose="020B0604020202020204" pitchFamily="34" charset="0"/>
              </a:rPr>
              <a:t>the behaviour of the </a:t>
            </a:r>
            <a:r>
              <a:rPr lang="en-AU" dirty="0" smtClean="0">
                <a:solidFill>
                  <a:srgbClr val="222222"/>
                </a:solidFill>
                <a:latin typeface="Arial" panose="020B0604020202020204" pitchFamily="34" charset="0"/>
              </a:rPr>
              <a:t>system under </a:t>
            </a:r>
            <a:r>
              <a:rPr lang="en-AU" dirty="0">
                <a:solidFill>
                  <a:srgbClr val="222222"/>
                </a:solidFill>
                <a:latin typeface="Arial" panose="020B0604020202020204" pitchFamily="34" charset="0"/>
              </a:rPr>
              <a:t>certain </a:t>
            </a:r>
            <a:r>
              <a:rPr lang="en-AU" dirty="0" smtClean="0">
                <a:solidFill>
                  <a:srgbClr val="222222"/>
                </a:solidFill>
                <a:latin typeface="Arial" panose="020B0604020202020204" pitchFamily="34" charset="0"/>
              </a:rPr>
              <a:t>assumptions.</a:t>
            </a:r>
          </a:p>
          <a:p>
            <a:pPr algn="just"/>
            <a:endParaRPr lang="en-AU" dirty="0">
              <a:solidFill>
                <a:srgbClr val="222222"/>
              </a:solidFill>
              <a:latin typeface="Arial" panose="020B0604020202020204" pitchFamily="34" charset="0"/>
            </a:endParaRPr>
          </a:p>
          <a:p>
            <a:pPr algn="just"/>
            <a:r>
              <a:rPr lang="en-AU" dirty="0" smtClean="0">
                <a:solidFill>
                  <a:srgbClr val="222222"/>
                </a:solidFill>
                <a:latin typeface="Arial" panose="020B0604020202020204" pitchFamily="34" charset="0"/>
              </a:rPr>
              <a:t>The lumped element model of </a:t>
            </a:r>
            <a:r>
              <a:rPr lang="en-AU" i="1" dirty="0" smtClean="0">
                <a:solidFill>
                  <a:srgbClr val="222222"/>
                </a:solidFill>
                <a:latin typeface="Arial" panose="020B0604020202020204" pitchFamily="34" charset="0"/>
              </a:rPr>
              <a:t>electrical circuits</a:t>
            </a:r>
            <a:r>
              <a:rPr lang="en-AU" dirty="0">
                <a:solidFill>
                  <a:srgbClr val="222222"/>
                </a:solidFill>
                <a:latin typeface="Arial" panose="020B0604020202020204" pitchFamily="34" charset="0"/>
              </a:rPr>
              <a:t> </a:t>
            </a:r>
            <a:r>
              <a:rPr lang="en-AU" dirty="0" smtClean="0">
                <a:solidFill>
                  <a:srgbClr val="222222"/>
                </a:solidFill>
                <a:latin typeface="Arial" panose="020B0604020202020204" pitchFamily="34" charset="0"/>
              </a:rPr>
              <a:t>describes the behaviour in terms of </a:t>
            </a:r>
            <a:r>
              <a:rPr lang="en-AU" i="1" dirty="0" smtClean="0">
                <a:solidFill>
                  <a:srgbClr val="222222"/>
                </a:solidFill>
                <a:latin typeface="Arial" panose="020B0604020202020204" pitchFamily="34" charset="0"/>
              </a:rPr>
              <a:t>independent</a:t>
            </a:r>
            <a:r>
              <a:rPr lang="en-AU" dirty="0" smtClean="0">
                <a:solidFill>
                  <a:srgbClr val="222222"/>
                </a:solidFill>
                <a:latin typeface="Arial" panose="020B0604020202020204" pitchFamily="34" charset="0"/>
              </a:rPr>
              <a:t> discrete components (inductors, resistors, capacitor)</a:t>
            </a:r>
          </a:p>
          <a:p>
            <a:pPr algn="just"/>
            <a:endParaRPr lang="en-AU" dirty="0"/>
          </a:p>
        </p:txBody>
      </p:sp>
      <p:sp>
        <p:nvSpPr>
          <p:cNvPr id="3" name="Shape 357"/>
          <p:cNvSpPr/>
          <p:nvPr/>
        </p:nvSpPr>
        <p:spPr>
          <a:xfrm>
            <a:off x="-1" y="-21177"/>
            <a:ext cx="537166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Lumped element models</a:t>
            </a:r>
            <a:endParaRPr dirty="0"/>
          </a:p>
        </p:txBody>
      </p:sp>
      <p:sp>
        <p:nvSpPr>
          <p:cNvPr id="6" name="TextBox 5"/>
          <p:cNvSpPr txBox="1"/>
          <p:nvPr/>
        </p:nvSpPr>
        <p:spPr>
          <a:xfrm>
            <a:off x="407961" y="3551121"/>
            <a:ext cx="8444491"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endParaRPr lang="en-AU" b="1" dirty="0" smtClean="0"/>
          </a:p>
          <a:p>
            <a:pPr marL="0" marR="0" indent="0" algn="just" defTabSz="584200" rtl="0" fontAlgn="auto" latinLnBrk="0" hangingPunct="0">
              <a:lnSpc>
                <a:spcPct val="100000"/>
              </a:lnSpc>
              <a:spcBef>
                <a:spcPts val="0"/>
              </a:spcBef>
              <a:spcAft>
                <a:spcPts val="0"/>
              </a:spcAft>
              <a:buClrTx/>
              <a:buSzTx/>
              <a:buFontTx/>
              <a:buNone/>
              <a:tabLst/>
            </a:pPr>
            <a:r>
              <a:rPr lang="en-AU" b="1" dirty="0" smtClean="0"/>
              <a:t>Acoustical systems can also be treated as lumped elements</a:t>
            </a:r>
            <a:endParaRPr lang="en-AU" b="1" dirty="0"/>
          </a:p>
          <a:p>
            <a:pPr marL="0" marR="0" indent="0" algn="just" defTabSz="584200" rtl="0" fontAlgn="auto" latinLnBrk="0" hangingPunct="0">
              <a:lnSpc>
                <a:spcPct val="100000"/>
              </a:lnSpc>
              <a:spcBef>
                <a:spcPts val="0"/>
              </a:spcBef>
              <a:spcAft>
                <a:spcPts val="0"/>
              </a:spcAft>
              <a:buClrTx/>
              <a:buSzTx/>
              <a:buFontTx/>
              <a:buNone/>
              <a:tabLst/>
            </a:pPr>
            <a:endParaRPr lang="en-AU" b="1" dirty="0"/>
          </a:p>
          <a:p>
            <a:pPr marL="342900" indent="-342900" algn="just">
              <a:buFontTx/>
              <a:buChar char="-"/>
            </a:pPr>
            <a:r>
              <a:rPr lang="en-AU" dirty="0" smtClean="0"/>
              <a:t>A </a:t>
            </a:r>
            <a:r>
              <a:rPr lang="en-AU" b="1" i="1" dirty="0"/>
              <a:t>rigid-walled </a:t>
            </a:r>
            <a:r>
              <a:rPr lang="en-AU" b="1" i="1" dirty="0" smtClean="0"/>
              <a:t>reservoir </a:t>
            </a:r>
            <a:r>
              <a:rPr lang="en-AU" dirty="0" smtClean="0"/>
              <a:t>containing compressible fluid may </a:t>
            </a:r>
            <a:r>
              <a:rPr lang="en-AU" dirty="0"/>
              <a:t>be approximated as a </a:t>
            </a:r>
            <a:r>
              <a:rPr lang="en-AU" b="1" i="1" dirty="0" smtClean="0"/>
              <a:t>capacitor.</a:t>
            </a:r>
          </a:p>
          <a:p>
            <a:pPr marL="342900" indent="-342900" algn="just">
              <a:buFontTx/>
              <a:buChar char="-"/>
            </a:pPr>
            <a:endParaRPr kumimoji="0" lang="en-AU" sz="2400" b="1" i="0" u="none" strike="noStrike" cap="none" spc="0" normalizeH="0" baseline="0" dirty="0" smtClean="0">
              <a:ln>
                <a:noFill/>
              </a:ln>
              <a:solidFill>
                <a:srgbClr val="000000"/>
              </a:solidFill>
              <a:effectLst/>
              <a:uFillTx/>
              <a:latin typeface="Calibri"/>
              <a:ea typeface="Calibri"/>
              <a:cs typeface="Calibri"/>
              <a:sym typeface="Calibri"/>
            </a:endParaRPr>
          </a:p>
          <a:p>
            <a:pPr marL="342900" indent="-342900" algn="just">
              <a:buFontTx/>
              <a:buChar char="-"/>
            </a:pPr>
            <a:r>
              <a:rPr lang="en-AU" dirty="0" smtClean="0"/>
              <a:t>A </a:t>
            </a:r>
            <a:r>
              <a:rPr lang="en-AU" b="1" i="1" dirty="0" smtClean="0"/>
              <a:t>tube/channel</a:t>
            </a:r>
            <a:r>
              <a:rPr lang="en-AU" dirty="0" smtClean="0"/>
              <a:t> carrying flow/current be treated as an </a:t>
            </a:r>
            <a:r>
              <a:rPr lang="en-AU" b="1" i="1" dirty="0" smtClean="0"/>
              <a:t>inductor</a:t>
            </a:r>
            <a:r>
              <a:rPr lang="en-AU" dirty="0" smtClean="0"/>
              <a:t>.</a:t>
            </a:r>
          </a:p>
          <a:p>
            <a:pPr marL="342900" indent="-342900" algn="just">
              <a:buFontTx/>
              <a:buChar char="-"/>
            </a:pPr>
            <a:endParaRPr kumimoji="0" lang="en-AU" sz="2400" i="0" u="none" strike="noStrike" cap="none" spc="0" normalizeH="0" baseline="0" dirty="0">
              <a:ln>
                <a:noFill/>
              </a:ln>
              <a:solidFill>
                <a:srgbClr val="000000"/>
              </a:solidFill>
              <a:effectLst/>
              <a:uFillTx/>
              <a:sym typeface="Calibri"/>
            </a:endParaRPr>
          </a:p>
          <a:p>
            <a:pPr marL="342900" indent="-342900" algn="just">
              <a:buFontTx/>
              <a:buChar char="-"/>
            </a:pPr>
            <a:r>
              <a:rPr lang="en-AU" dirty="0" smtClean="0"/>
              <a:t>The </a:t>
            </a:r>
            <a:r>
              <a:rPr lang="en-AU" b="1" i="1" dirty="0" err="1" smtClean="0"/>
              <a:t>viscocity</a:t>
            </a:r>
            <a:r>
              <a:rPr lang="en-AU" b="1" i="1" dirty="0" smtClean="0"/>
              <a:t>/turbulence</a:t>
            </a:r>
            <a:r>
              <a:rPr lang="en-AU" dirty="0" smtClean="0"/>
              <a:t> in the flow gives the </a:t>
            </a:r>
            <a:r>
              <a:rPr lang="en-AU" b="1" i="1" dirty="0" smtClean="0"/>
              <a:t>resistance.</a:t>
            </a:r>
            <a:endParaRPr kumimoji="0" lang="en-AU" sz="2400" b="1" i="1" u="none" strike="noStrike" cap="none" spc="0" normalizeH="0" baseline="0" dirty="0">
              <a:ln>
                <a:noFill/>
              </a:ln>
              <a:solidFill>
                <a:srgbClr val="000000"/>
              </a:solidFill>
              <a:effectLst/>
              <a:uFillTx/>
              <a:sym typeface="Calibri"/>
            </a:endParaRPr>
          </a:p>
          <a:p>
            <a:pPr algn="just"/>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TextBox 6"/>
          <p:cNvSpPr txBox="1"/>
          <p:nvPr/>
        </p:nvSpPr>
        <p:spPr>
          <a:xfrm>
            <a:off x="4588509" y="7664974"/>
            <a:ext cx="453750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AU" sz="2000" dirty="0" smtClean="0"/>
              <a:t>Adapted from </a:t>
            </a:r>
            <a:r>
              <a:rPr lang="en-AU" sz="2000" dirty="0" err="1" smtClean="0"/>
              <a:t>Kinsler</a:t>
            </a:r>
            <a:r>
              <a:rPr lang="en-AU" sz="2000" dirty="0" smtClean="0"/>
              <a:t>, Frey, Coppers &amp; Sanders, </a:t>
            </a:r>
            <a:r>
              <a:rPr lang="en-AU" sz="2000" i="1" dirty="0" smtClean="0"/>
              <a:t>Fundamentals of Acoustics</a:t>
            </a:r>
            <a:r>
              <a:rPr lang="en-AU" sz="2000" dirty="0" smtClean="0"/>
              <a:t>, 3</a:t>
            </a:r>
            <a:r>
              <a:rPr lang="en-AU" sz="2000" baseline="30000" dirty="0" smtClean="0"/>
              <a:t>rd</a:t>
            </a:r>
            <a:r>
              <a:rPr lang="en-AU" sz="2000" dirty="0" smtClean="0"/>
              <a:t> Ed (1982).</a:t>
            </a:r>
            <a:endParaRPr kumimoji="0" lang="en-AU" sz="2000" b="0" i="1" u="none" strike="noStrike" cap="none" spc="0" normalizeH="0" baseline="0" dirty="0">
              <a:ln>
                <a:noFill/>
              </a:ln>
              <a:solidFill>
                <a:srgbClr val="000000"/>
              </a:solidFill>
              <a:effectLst/>
              <a:uFillTx/>
              <a:sym typeface="Calibri"/>
            </a:endParaRPr>
          </a:p>
        </p:txBody>
      </p:sp>
      <p:pic>
        <p:nvPicPr>
          <p:cNvPr id="8" name="Picture 7"/>
          <p:cNvPicPr>
            <a:picLocks noChangeAspect="1"/>
          </p:cNvPicPr>
          <p:nvPr/>
        </p:nvPicPr>
        <p:blipFill>
          <a:blip r:embed="rId2"/>
          <a:stretch>
            <a:fillRect/>
          </a:stretch>
        </p:blipFill>
        <p:spPr>
          <a:xfrm>
            <a:off x="9232033" y="3361373"/>
            <a:ext cx="3525831" cy="5026679"/>
          </a:xfrm>
          <a:prstGeom prst="rect">
            <a:avLst/>
          </a:prstGeom>
        </p:spPr>
      </p:pic>
    </p:spTree>
    <p:extLst>
      <p:ext uri="{BB962C8B-B14F-4D97-AF65-F5344CB8AC3E}">
        <p14:creationId xmlns:p14="http://schemas.microsoft.com/office/powerpoint/2010/main" val="281098578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441306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Superfluid acoustics</a:t>
            </a:r>
            <a:endParaRPr dirty="0"/>
          </a:p>
        </p:txBody>
      </p:sp>
      <p:sp>
        <p:nvSpPr>
          <p:cNvPr id="6" name="TextBox 5"/>
          <p:cNvSpPr txBox="1"/>
          <p:nvPr/>
        </p:nvSpPr>
        <p:spPr>
          <a:xfrm>
            <a:off x="392772" y="974010"/>
            <a:ext cx="11931749"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AU" b="0" i="0" u="none" strike="noStrike" cap="none" spc="0" normalizeH="0" baseline="0" dirty="0" smtClean="0">
                <a:ln>
                  <a:noFill/>
                </a:ln>
                <a:solidFill>
                  <a:srgbClr val="000000"/>
                </a:solidFill>
                <a:effectLst/>
                <a:uFillTx/>
                <a:sym typeface="Calibri"/>
              </a:rPr>
              <a:t>The geometry of our </a:t>
            </a:r>
            <a:r>
              <a:rPr kumimoji="0" lang="en-AU" b="0" i="0" u="none" strike="noStrike" cap="none" spc="0" normalizeH="0" baseline="0" dirty="0" err="1" smtClean="0">
                <a:ln>
                  <a:noFill/>
                </a:ln>
                <a:solidFill>
                  <a:srgbClr val="000000"/>
                </a:solidFill>
                <a:effectLst/>
                <a:uFillTx/>
                <a:sym typeface="Calibri"/>
              </a:rPr>
              <a:t>atomtronic</a:t>
            </a:r>
            <a:r>
              <a:rPr kumimoji="0" lang="en-AU" b="0" i="0" u="none" strike="noStrike" cap="none" spc="0" normalizeH="0" baseline="0" dirty="0" smtClean="0">
                <a:ln>
                  <a:noFill/>
                </a:ln>
                <a:solidFill>
                  <a:srgbClr val="000000"/>
                </a:solidFill>
                <a:effectLst/>
                <a:uFillTx/>
                <a:sym typeface="Calibri"/>
              </a:rPr>
              <a:t> dumbbell</a:t>
            </a:r>
            <a:r>
              <a:rPr kumimoji="0" lang="en-AU" b="0" i="0" u="none" strike="noStrike" cap="none" spc="0" normalizeH="0" dirty="0" smtClean="0">
                <a:ln>
                  <a:noFill/>
                </a:ln>
                <a:solidFill>
                  <a:srgbClr val="000000"/>
                </a:solidFill>
                <a:effectLst/>
                <a:uFillTx/>
                <a:sym typeface="Calibri"/>
              </a:rPr>
              <a:t> circuit, of rigid walled reservoirs and connecting channels, has elements amenable to an acoustic lumped element model.</a:t>
            </a:r>
            <a:endParaRPr kumimoji="0" lang="en-AU" b="0" i="0" u="none" strike="noStrike" cap="none" spc="0" normalizeH="0" baseline="0" dirty="0" smtClean="0">
              <a:ln>
                <a:noFill/>
              </a:ln>
              <a:solidFill>
                <a:srgbClr val="000000"/>
              </a:solidFill>
              <a:effectLst/>
              <a:uFillTx/>
              <a:sym typeface="Calibri"/>
            </a:endParaRP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r>
              <a:rPr lang="en-AU" dirty="0" smtClean="0"/>
              <a:t>Since </a:t>
            </a:r>
            <a:r>
              <a:rPr kumimoji="0" lang="en-AU" b="0" i="0" u="none" strike="noStrike" cap="none" spc="0" normalizeH="0" baseline="0" dirty="0" smtClean="0">
                <a:ln>
                  <a:noFill/>
                </a:ln>
                <a:solidFill>
                  <a:srgbClr val="000000"/>
                </a:solidFill>
                <a:effectLst/>
                <a:uFillTx/>
                <a:sym typeface="Calibri"/>
              </a:rPr>
              <a:t> BEC forms a compressible superfluid, the macroscopic parameters (circuit</a:t>
            </a:r>
            <a:r>
              <a:rPr kumimoji="0" lang="en-AU" b="0" i="0" u="none" strike="noStrike" cap="none" spc="0" normalizeH="0" dirty="0" smtClean="0">
                <a:ln>
                  <a:noFill/>
                </a:ln>
                <a:solidFill>
                  <a:srgbClr val="000000"/>
                </a:solidFill>
                <a:effectLst/>
                <a:uFillTx/>
                <a:sym typeface="Calibri"/>
              </a:rPr>
              <a:t> geometry, fluid density, pressure) can be modelled using acoustics.</a:t>
            </a:r>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AU" dirty="0"/>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AU" b="0" i="0" u="none" strike="noStrike" cap="none" spc="0" normalizeH="0" dirty="0" smtClean="0">
                <a:ln>
                  <a:noFill/>
                </a:ln>
                <a:solidFill>
                  <a:srgbClr val="000000"/>
                </a:solidFill>
                <a:effectLst/>
                <a:uFillTx/>
                <a:sym typeface="Calibri"/>
              </a:rPr>
              <a:t>Lumped element model applies as long as sound waves larger than length scales of system.</a:t>
            </a:r>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AU" dirty="0"/>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AU" b="0" i="0" u="none" strike="noStrike" cap="none" spc="0" normalizeH="0" dirty="0" smtClean="0">
              <a:ln>
                <a:noFill/>
              </a:ln>
              <a:solidFill>
                <a:srgbClr val="000000"/>
              </a:solidFill>
              <a:effectLst/>
              <a:uFillTx/>
              <a:sym typeface="Calibri"/>
            </a:endParaRPr>
          </a:p>
          <a:p>
            <a:pPr marL="342900" marR="0" indent="-342900" algn="just"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AU" baseline="0" dirty="0"/>
          </a:p>
          <a:p>
            <a:pPr marR="0" algn="just" defTabSz="584200" rtl="0" fontAlgn="auto" latinLnBrk="0" hangingPunct="0">
              <a:lnSpc>
                <a:spcPct val="100000"/>
              </a:lnSpc>
              <a:spcBef>
                <a:spcPts val="0"/>
              </a:spcBef>
              <a:spcAft>
                <a:spcPts val="0"/>
              </a:spcAft>
              <a:buClrTx/>
              <a:buSzTx/>
              <a:tabLst/>
            </a:pPr>
            <a:endParaRPr kumimoji="0" lang="en-AU" b="0" i="0" u="none" strike="noStrike" cap="none" spc="0" normalizeH="0" baseline="0" dirty="0" smtClean="0">
              <a:ln>
                <a:noFill/>
              </a:ln>
              <a:solidFill>
                <a:srgbClr val="000000"/>
              </a:solidFill>
              <a:effectLst/>
              <a:uFillTx/>
              <a:sym typeface="Calibri"/>
            </a:endParaRPr>
          </a:p>
          <a:p>
            <a:pPr marL="0" marR="0" indent="0" algn="just" defTabSz="584200" rtl="0" fontAlgn="auto" latinLnBrk="0" hangingPunct="0">
              <a:lnSpc>
                <a:spcPct val="100000"/>
              </a:lnSpc>
              <a:spcBef>
                <a:spcPts val="0"/>
              </a:spcBef>
              <a:spcAft>
                <a:spcPts val="0"/>
              </a:spcAft>
              <a:buClrTx/>
              <a:buSzTx/>
              <a:buFontTx/>
              <a:buNone/>
              <a:tabLst/>
            </a:pPr>
            <a:endParaRPr lang="en-AU"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776" y="3988904"/>
            <a:ext cx="7960745" cy="43666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18" y="3775218"/>
            <a:ext cx="2527430" cy="508026"/>
          </a:xfrm>
          <a:prstGeom prst="rect">
            <a:avLst/>
          </a:prstGeom>
        </p:spPr>
      </p:pic>
      <p:sp>
        <p:nvSpPr>
          <p:cNvPr id="10" name="TextBox 9"/>
          <p:cNvSpPr txBox="1"/>
          <p:nvPr/>
        </p:nvSpPr>
        <p:spPr>
          <a:xfrm>
            <a:off x="515440" y="4940741"/>
            <a:ext cx="407323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AU" b="1" dirty="0" smtClean="0"/>
              <a:t>Mapping Acoustics to LC circuit</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0" marR="0" indent="0" algn="just" defTabSz="584200" rtl="0" fontAlgn="auto" latinLnBrk="0" hangingPunct="0">
              <a:lnSpc>
                <a:spcPct val="100000"/>
              </a:lnSpc>
              <a:spcBef>
                <a:spcPts val="0"/>
              </a:spcBef>
              <a:spcAft>
                <a:spcPts val="0"/>
              </a:spcAft>
              <a:buClrTx/>
              <a:buSzTx/>
              <a:buFontTx/>
              <a:buNone/>
              <a:tabLst/>
            </a:pPr>
            <a:r>
              <a:rPr lang="en-AU" dirty="0" smtClean="0"/>
              <a:t>Pressure change </a:t>
            </a:r>
            <a:r>
              <a:rPr lang="en-AU" b="1" dirty="0" err="1" smtClean="0"/>
              <a:t>dp</a:t>
            </a:r>
            <a:r>
              <a:rPr lang="en-AU" dirty="0" smtClean="0"/>
              <a:t> = </a:t>
            </a:r>
            <a:r>
              <a:rPr lang="en-AU" b="1" i="1" dirty="0" smtClean="0"/>
              <a:t>V</a:t>
            </a:r>
          </a:p>
          <a:p>
            <a:pPr marL="0" marR="0" indent="0" algn="just"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just" defTabSz="584200" rtl="0" fontAlgn="auto" latinLnBrk="0" hangingPunct="0">
              <a:lnSpc>
                <a:spcPct val="100000"/>
              </a:lnSpc>
              <a:spcBef>
                <a:spcPts val="0"/>
              </a:spcBef>
              <a:spcAft>
                <a:spcPts val="0"/>
              </a:spcAft>
              <a:buClrTx/>
              <a:buSzTx/>
              <a:buFontTx/>
              <a:buNone/>
              <a:tabLst/>
            </a:pPr>
            <a:r>
              <a:rPr lang="en-AU" dirty="0" smtClean="0"/>
              <a:t>Volume velocity </a:t>
            </a:r>
            <a:r>
              <a:rPr lang="en-AU" b="1" dirty="0" err="1" smtClean="0"/>
              <a:t>S.u</a:t>
            </a:r>
            <a:r>
              <a:rPr lang="en-AU" dirty="0" smtClean="0"/>
              <a:t>= </a:t>
            </a:r>
            <a:r>
              <a:rPr lang="en-AU" b="1" i="1" dirty="0" smtClean="0"/>
              <a:t>I</a:t>
            </a:r>
            <a:endParaRPr kumimoji="0" lang="en-AU" sz="2400" b="1" i="1"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46905000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57125" y="2259245"/>
            <a:ext cx="30359" cy="33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283" y="1930948"/>
            <a:ext cx="9792203" cy="1000176"/>
          </a:xfrm>
          <a:prstGeom prst="rect">
            <a:avLst/>
          </a:prstGeom>
        </p:spPr>
      </p:pic>
      <p:sp>
        <p:nvSpPr>
          <p:cNvPr id="18" name="Shape 357"/>
          <p:cNvSpPr/>
          <p:nvPr/>
        </p:nvSpPr>
        <p:spPr>
          <a:xfrm>
            <a:off x="-1" y="-21177"/>
            <a:ext cx="695543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Acoustic lumped element model</a:t>
            </a:r>
            <a:endParaRPr dirty="0"/>
          </a:p>
        </p:txBody>
      </p:sp>
      <p:sp>
        <p:nvSpPr>
          <p:cNvPr id="22" name="TextBox 21"/>
          <p:cNvSpPr txBox="1"/>
          <p:nvPr/>
        </p:nvSpPr>
        <p:spPr>
          <a:xfrm>
            <a:off x="7700057" y="1459024"/>
            <a:ext cx="10804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KINETIC</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27" name="Group 26"/>
          <p:cNvGrpSpPr/>
          <p:nvPr/>
        </p:nvGrpSpPr>
        <p:grpSpPr>
          <a:xfrm>
            <a:off x="654703" y="3065086"/>
            <a:ext cx="7045354" cy="1856311"/>
            <a:chOff x="816900" y="5973776"/>
            <a:chExt cx="7045354" cy="1856311"/>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00" y="6899058"/>
              <a:ext cx="452461" cy="4286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408" y="7348737"/>
              <a:ext cx="2055919" cy="47627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00" y="6056027"/>
              <a:ext cx="468336" cy="3572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408" y="6541852"/>
              <a:ext cx="325454" cy="357206"/>
            </a:xfrm>
            <a:prstGeom prst="rect">
              <a:avLst/>
            </a:prstGeom>
          </p:spPr>
        </p:pic>
        <p:sp>
          <p:nvSpPr>
            <p:cNvPr id="20" name="TextBox 19"/>
            <p:cNvSpPr txBox="1"/>
            <p:nvPr/>
          </p:nvSpPr>
          <p:spPr>
            <a:xfrm>
              <a:off x="1359854" y="5973776"/>
              <a:ext cx="621484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AU" dirty="0" smtClean="0"/>
                <a:t>superfluid mass density (hydrostatic equilibrium)</a:t>
              </a:r>
            </a:p>
            <a:p>
              <a:pPr marL="0" marR="0" indent="0" algn="l"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3" name="Rectangle 22"/>
            <p:cNvSpPr/>
            <p:nvPr/>
          </p:nvSpPr>
          <p:spPr>
            <a:xfrm>
              <a:off x="1359854" y="6463295"/>
              <a:ext cx="6502400" cy="461665"/>
            </a:xfrm>
            <a:prstGeom prst="rect">
              <a:avLst/>
            </a:prstGeom>
          </p:spPr>
          <p:txBody>
            <a:bodyPr>
              <a:spAutoFit/>
            </a:bodyPr>
            <a:lstStyle/>
            <a:p>
              <a:pPr algn="l"/>
              <a:r>
                <a:rPr lang="en-AU" dirty="0" smtClean="0"/>
                <a:t>superfluid velocity.</a:t>
              </a:r>
              <a:endParaRPr lang="en-AU" dirty="0"/>
            </a:p>
          </p:txBody>
        </p:sp>
        <p:sp>
          <p:nvSpPr>
            <p:cNvPr id="24" name="Rectangle 23"/>
            <p:cNvSpPr/>
            <p:nvPr/>
          </p:nvSpPr>
          <p:spPr>
            <a:xfrm>
              <a:off x="1359854" y="6899058"/>
              <a:ext cx="6502400" cy="461665"/>
            </a:xfrm>
            <a:prstGeom prst="rect">
              <a:avLst/>
            </a:prstGeom>
          </p:spPr>
          <p:txBody>
            <a:bodyPr>
              <a:spAutoFit/>
            </a:bodyPr>
            <a:lstStyle/>
            <a:p>
              <a:pPr algn="l"/>
              <a:r>
                <a:rPr lang="en-AU" dirty="0" smtClean="0"/>
                <a:t>pressure </a:t>
              </a:r>
              <a:r>
                <a:rPr lang="en-AU" dirty="0"/>
                <a:t>changes under superfluid flow. </a:t>
              </a:r>
            </a:p>
          </p:txBody>
        </p:sp>
        <p:sp>
          <p:nvSpPr>
            <p:cNvPr id="25" name="Rectangle 24"/>
            <p:cNvSpPr/>
            <p:nvPr/>
          </p:nvSpPr>
          <p:spPr>
            <a:xfrm>
              <a:off x="2918327" y="7368422"/>
              <a:ext cx="2704587" cy="461665"/>
            </a:xfrm>
            <a:prstGeom prst="rect">
              <a:avLst/>
            </a:prstGeom>
          </p:spPr>
          <p:txBody>
            <a:bodyPr wrap="none">
              <a:spAutoFit/>
            </a:bodyPr>
            <a:lstStyle/>
            <a:p>
              <a:pPr algn="l"/>
              <a:r>
                <a:rPr lang="en-AU" dirty="0"/>
                <a:t> the </a:t>
              </a:r>
              <a:r>
                <a:rPr lang="en-AU" dirty="0" smtClean="0"/>
                <a:t>compressibility.</a:t>
              </a:r>
              <a:endParaRPr lang="en-AU" dirty="0"/>
            </a:p>
          </p:txBody>
        </p:sp>
      </p:grpSp>
      <p:sp>
        <p:nvSpPr>
          <p:cNvPr id="28" name="TextBox 27"/>
          <p:cNvSpPr txBox="1"/>
          <p:nvPr/>
        </p:nvSpPr>
        <p:spPr>
          <a:xfrm>
            <a:off x="9707094" y="1459024"/>
            <a:ext cx="15004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POTENTIAL</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3" name="TextBox 32"/>
          <p:cNvSpPr txBox="1"/>
          <p:nvPr/>
        </p:nvSpPr>
        <p:spPr>
          <a:xfrm>
            <a:off x="245039" y="1066226"/>
            <a:ext cx="605774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smtClean="0">
                <a:ln>
                  <a:noFill/>
                </a:ln>
                <a:solidFill>
                  <a:srgbClr val="000000"/>
                </a:solidFill>
                <a:effectLst/>
                <a:uFillTx/>
                <a:latin typeface="Calibri"/>
                <a:ea typeface="Calibri"/>
                <a:cs typeface="Calibri"/>
                <a:sym typeface="Calibri"/>
              </a:rPr>
              <a:t>Energy of sound</a:t>
            </a:r>
            <a:r>
              <a:rPr kumimoji="0" lang="en-AU" sz="2800" b="1" i="0" u="none" strike="noStrike" cap="none" spc="0" normalizeH="0" dirty="0" smtClean="0">
                <a:ln>
                  <a:noFill/>
                </a:ln>
                <a:solidFill>
                  <a:srgbClr val="000000"/>
                </a:solidFill>
                <a:effectLst/>
                <a:uFillTx/>
                <a:latin typeface="Calibri"/>
                <a:ea typeface="Calibri"/>
                <a:cs typeface="Calibri"/>
                <a:sym typeface="Calibri"/>
              </a:rPr>
              <a:t> waves in the superfluid</a:t>
            </a:r>
            <a:endParaRPr kumimoji="0" lang="en-AU" sz="2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34" name="TextBox 33"/>
          <p:cNvSpPr txBox="1"/>
          <p:nvPr/>
        </p:nvSpPr>
        <p:spPr>
          <a:xfrm>
            <a:off x="654703" y="5941791"/>
            <a:ext cx="1129617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For the kinetic (inductive) term, superfluid</a:t>
            </a:r>
            <a:r>
              <a:rPr kumimoji="0" lang="en-AU" sz="2400" b="0" i="0" u="none" strike="noStrike" cap="none" spc="0" normalizeH="0" dirty="0" smtClean="0">
                <a:ln>
                  <a:noFill/>
                </a:ln>
                <a:solidFill>
                  <a:srgbClr val="000000"/>
                </a:solidFill>
                <a:effectLst/>
                <a:uFillTx/>
                <a:latin typeface="Calibri"/>
                <a:ea typeface="Calibri"/>
                <a:cs typeface="Calibri"/>
                <a:sym typeface="Calibri"/>
              </a:rPr>
              <a:t> velocity     uniform over the channel (the volume of interest)</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p>
          <a:p>
            <a:pPr marL="0" marR="0" indent="0" algn="l" defTabSz="584200" rtl="0" fontAlgn="auto" latinLnBrk="0" hangingPunct="0">
              <a:lnSpc>
                <a:spcPct val="100000"/>
              </a:lnSpc>
              <a:spcBef>
                <a:spcPts val="0"/>
              </a:spcBef>
              <a:spcAft>
                <a:spcPts val="0"/>
              </a:spcAft>
              <a:buClrTx/>
              <a:buSzTx/>
              <a:buFontTx/>
              <a:buNone/>
              <a:tabLst/>
            </a:pPr>
            <a:endParaRPr lang="en-AU" dirty="0"/>
          </a:p>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For the potential (capacitive</a:t>
            </a:r>
            <a:r>
              <a:rPr lang="en-AU" dirty="0" smtClean="0"/>
              <a:t>) term</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pressure changes      </a:t>
            </a:r>
            <a:r>
              <a:rPr lang="en-AU" dirty="0"/>
              <a:t> </a:t>
            </a:r>
            <a:r>
              <a:rPr lang="en-AU" dirty="0" smtClean="0"/>
              <a:t> </a:t>
            </a:r>
            <a:r>
              <a:rPr kumimoji="0" lang="en-AU" sz="2400" b="0" i="0" u="none" strike="noStrike" cap="none" spc="0" normalizeH="0" dirty="0" smtClean="0">
                <a:ln>
                  <a:noFill/>
                </a:ln>
                <a:solidFill>
                  <a:srgbClr val="000000"/>
                </a:solidFill>
                <a:effectLst/>
                <a:uFillTx/>
                <a:latin typeface="Calibri"/>
                <a:ea typeface="Calibri"/>
                <a:cs typeface="Calibri"/>
                <a:sym typeface="Calibri"/>
              </a:rPr>
              <a:t>uniform across reservoir.</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1427" y="5100507"/>
            <a:ext cx="2527430" cy="508026"/>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883" y="7026937"/>
            <a:ext cx="452461" cy="428648"/>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429" y="6030367"/>
            <a:ext cx="325454" cy="357206"/>
          </a:xfrm>
          <a:prstGeom prst="rect">
            <a:avLst/>
          </a:prstGeom>
        </p:spPr>
      </p:pic>
      <p:sp>
        <p:nvSpPr>
          <p:cNvPr id="39" name="TextBox 38"/>
          <p:cNvSpPr txBox="1"/>
          <p:nvPr/>
        </p:nvSpPr>
        <p:spPr>
          <a:xfrm>
            <a:off x="712256" y="5136609"/>
            <a:ext cx="108202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Assume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9780675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21" y="5078503"/>
            <a:ext cx="6207444" cy="1190686"/>
          </a:xfrm>
          <a:prstGeom prst="rect">
            <a:avLst/>
          </a:prstGeom>
        </p:spPr>
      </p:pic>
      <p:sp>
        <p:nvSpPr>
          <p:cNvPr id="3" name="TextBox 2"/>
          <p:cNvSpPr txBox="1"/>
          <p:nvPr/>
        </p:nvSpPr>
        <p:spPr>
          <a:xfrm>
            <a:off x="716500" y="967393"/>
            <a:ext cx="1157368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Equating terms, and integrating KE and</a:t>
            </a:r>
            <a:r>
              <a:rPr kumimoji="0" lang="en-AU" sz="2400" b="0" i="0" u="none" strike="noStrike" cap="none" spc="0" normalizeH="0" dirty="0" smtClean="0">
                <a:ln>
                  <a:noFill/>
                </a:ln>
                <a:solidFill>
                  <a:srgbClr val="000000"/>
                </a:solidFill>
                <a:effectLst/>
                <a:uFillTx/>
                <a:latin typeface="Calibri"/>
                <a:ea typeface="Calibri"/>
                <a:cs typeface="Calibri"/>
                <a:sym typeface="Calibri"/>
              </a:rPr>
              <a:t> P.E. terms </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across channel</a:t>
            </a:r>
            <a:r>
              <a:rPr kumimoji="0" lang="en-AU" sz="2400" b="0" i="0" u="none" strike="noStrike" cap="none" spc="0" normalizeH="0" dirty="0" smtClean="0">
                <a:ln>
                  <a:noFill/>
                </a:ln>
                <a:solidFill>
                  <a:srgbClr val="000000"/>
                </a:solidFill>
                <a:effectLst/>
                <a:uFillTx/>
                <a:latin typeface="Calibri"/>
                <a:ea typeface="Calibri"/>
                <a:cs typeface="Calibri"/>
                <a:sym typeface="Calibri"/>
              </a:rPr>
              <a:t> and reservoirs respectively</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 name="Shape 357"/>
          <p:cNvSpPr/>
          <p:nvPr/>
        </p:nvSpPr>
        <p:spPr>
          <a:xfrm>
            <a:off x="-1" y="-21177"/>
            <a:ext cx="8500725"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Acoustic model of </a:t>
            </a:r>
            <a:r>
              <a:rPr lang="en-AU" dirty="0" err="1" smtClean="0"/>
              <a:t>atomtronic</a:t>
            </a:r>
            <a:r>
              <a:rPr lang="en-AU" dirty="0" smtClean="0"/>
              <a:t> oscillator</a:t>
            </a:r>
            <a:endParaRP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405" y="1737149"/>
            <a:ext cx="3579996" cy="5080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91" y="1770416"/>
            <a:ext cx="2571883" cy="444523"/>
          </a:xfrm>
          <a:prstGeom prst="rect">
            <a:avLst/>
          </a:prstGeom>
        </p:spPr>
      </p:pic>
      <p:sp>
        <p:nvSpPr>
          <p:cNvPr id="11" name="Rectangle 10"/>
          <p:cNvSpPr/>
          <p:nvPr/>
        </p:nvSpPr>
        <p:spPr>
          <a:xfrm>
            <a:off x="522960" y="3158582"/>
            <a:ext cx="8457267" cy="1569660"/>
          </a:xfrm>
          <a:prstGeom prst="rect">
            <a:avLst/>
          </a:prstGeom>
        </p:spPr>
        <p:txBody>
          <a:bodyPr wrap="square">
            <a:spAutoFit/>
          </a:bodyPr>
          <a:lstStyle/>
          <a:p>
            <a:pPr algn="just"/>
            <a:endParaRPr lang="en-AU" dirty="0">
              <a:latin typeface="Calibri" panose="020F0502020204030204" pitchFamily="34" charset="0"/>
              <a:cs typeface="Calibri" panose="020F0502020204030204" pitchFamily="34" charset="0"/>
            </a:endParaRPr>
          </a:p>
          <a:p>
            <a:pPr algn="just"/>
            <a:r>
              <a:rPr lang="en-AU" dirty="0" smtClean="0">
                <a:latin typeface="Calibri" panose="020F0502020204030204" pitchFamily="34" charset="0"/>
                <a:cs typeface="Calibri" panose="020F0502020204030204" pitchFamily="34" charset="0"/>
              </a:rPr>
              <a:t>This length correction accounts </a:t>
            </a:r>
            <a:r>
              <a:rPr lang="en-AU" dirty="0">
                <a:latin typeface="Calibri" panose="020F0502020204030204" pitchFamily="34" charset="0"/>
                <a:cs typeface="Calibri" panose="020F0502020204030204" pitchFamily="34" charset="0"/>
              </a:rPr>
              <a:t>for the extension of the </a:t>
            </a:r>
            <a:r>
              <a:rPr lang="en-AU" dirty="0" smtClean="0">
                <a:latin typeface="Calibri" panose="020F0502020204030204" pitchFamily="34" charset="0"/>
                <a:cs typeface="Calibri" panose="020F0502020204030204" pitchFamily="34" charset="0"/>
              </a:rPr>
              <a:t>superfluid flow </a:t>
            </a:r>
            <a:r>
              <a:rPr lang="en-AU" dirty="0">
                <a:latin typeface="Calibri" panose="020F0502020204030204" pitchFamily="34" charset="0"/>
                <a:cs typeface="Calibri" panose="020F0502020204030204" pitchFamily="34" charset="0"/>
              </a:rPr>
              <a:t>beyond the physical channel </a:t>
            </a:r>
            <a:r>
              <a:rPr lang="en-AU" dirty="0" smtClean="0">
                <a:latin typeface="Calibri" panose="020F0502020204030204" pitchFamily="34" charset="0"/>
                <a:cs typeface="Calibri" panose="020F0502020204030204" pitchFamily="34" charset="0"/>
              </a:rPr>
              <a:t>length; </a:t>
            </a:r>
            <a:r>
              <a:rPr lang="en-AU" dirty="0">
                <a:latin typeface="Calibri" panose="020F0502020204030204" pitchFamily="34" charset="0"/>
                <a:cs typeface="Calibri" panose="020F0502020204030204" pitchFamily="34" charset="0"/>
              </a:rPr>
              <a:t>in the </a:t>
            </a:r>
            <a:r>
              <a:rPr lang="en-AU" dirty="0" smtClean="0">
                <a:latin typeface="Calibri" panose="020F0502020204030204" pitchFamily="34" charset="0"/>
                <a:cs typeface="Calibri" panose="020F0502020204030204" pitchFamily="34" charset="0"/>
              </a:rPr>
              <a:t>electronic analogy,  it accounts </a:t>
            </a:r>
            <a:r>
              <a:rPr lang="en-AU" dirty="0">
                <a:latin typeface="Calibri" panose="020F0502020204030204" pitchFamily="34" charset="0"/>
                <a:cs typeface="Calibri" panose="020F0502020204030204" pitchFamily="34" charset="0"/>
              </a:rPr>
              <a:t>for the residual inductance </a:t>
            </a:r>
            <a:r>
              <a:rPr lang="en-AU" dirty="0" smtClean="0">
                <a:latin typeface="Calibri" panose="020F0502020204030204" pitchFamily="34" charset="0"/>
                <a:cs typeface="Calibri" panose="020F0502020204030204" pitchFamily="34" charset="0"/>
              </a:rPr>
              <a:t>of the </a:t>
            </a:r>
            <a:r>
              <a:rPr lang="en-AU" dirty="0">
                <a:latin typeface="Calibri" panose="020F0502020204030204" pitchFamily="34" charset="0"/>
                <a:cs typeface="Calibri" panose="020F0502020204030204" pitchFamily="34" charset="0"/>
              </a:rPr>
              <a:t>reservoirs.</a:t>
            </a:r>
          </a:p>
        </p:txBody>
      </p:sp>
      <p:grpSp>
        <p:nvGrpSpPr>
          <p:cNvPr id="17" name="Group 16"/>
          <p:cNvGrpSpPr/>
          <p:nvPr/>
        </p:nvGrpSpPr>
        <p:grpSpPr>
          <a:xfrm>
            <a:off x="716500" y="2811522"/>
            <a:ext cx="9134784" cy="547716"/>
            <a:chOff x="838457" y="3132612"/>
            <a:chExt cx="9134784" cy="54771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191" y="3132612"/>
              <a:ext cx="984300" cy="54771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457" y="3181840"/>
              <a:ext cx="1230376" cy="444523"/>
            </a:xfrm>
            <a:prstGeom prst="rect">
              <a:avLst/>
            </a:prstGeom>
          </p:spPr>
        </p:pic>
        <p:sp>
          <p:nvSpPr>
            <p:cNvPr id="14" name="TextBox 13"/>
            <p:cNvSpPr txBox="1"/>
            <p:nvPr/>
          </p:nvSpPr>
          <p:spPr>
            <a:xfrm>
              <a:off x="2068833" y="3154439"/>
              <a:ext cx="79044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AU" dirty="0" smtClean="0">
                  <a:latin typeface="Calibri" panose="020F0502020204030204" pitchFamily="34" charset="0"/>
                  <a:cs typeface="Calibri" panose="020F0502020204030204" pitchFamily="34" charset="0"/>
                </a:rPr>
                <a:t>is </a:t>
              </a:r>
              <a:r>
                <a:rPr lang="en-AU" dirty="0">
                  <a:latin typeface="Calibri" panose="020F0502020204030204" pitchFamily="34" charset="0"/>
                  <a:cs typeface="Calibri" panose="020F0502020204030204" pitchFamily="34" charset="0"/>
                </a:rPr>
                <a:t>the effective channel length</a:t>
              </a:r>
              <a:r>
                <a:rPr lang="en-AU" dirty="0" smtClean="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 </a:t>
              </a:r>
              <a:r>
                <a:rPr lang="en-AU" dirty="0" smtClean="0">
                  <a:latin typeface="Calibri" panose="020F0502020204030204" pitchFamily="34" charset="0"/>
                  <a:cs typeface="Calibri" panose="020F0502020204030204" pitchFamily="34" charset="0"/>
                </a:rPr>
                <a:t>= volume of reservoirs </a:t>
              </a:r>
              <a:endParaRPr lang="en-AU" dirty="0">
                <a:latin typeface="Calibri" panose="020F0502020204030204" pitchFamily="34" charset="0"/>
                <a:cs typeface="Calibri" panose="020F0502020204030204" pitchFamily="34" charset="0"/>
              </a:endParaRPr>
            </a:p>
          </p:txBody>
        </p:sp>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5470" y="4394729"/>
            <a:ext cx="4305521" cy="2775093"/>
          </a:xfrm>
          <a:prstGeom prst="rect">
            <a:avLst/>
          </a:prstGeom>
        </p:spPr>
      </p:pic>
      <p:sp>
        <p:nvSpPr>
          <p:cNvPr id="18" name="TextBox 17"/>
          <p:cNvSpPr txBox="1"/>
          <p:nvPr/>
        </p:nvSpPr>
        <p:spPr>
          <a:xfrm>
            <a:off x="568868" y="6619450"/>
            <a:ext cx="805530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Function of </a:t>
            </a:r>
            <a:r>
              <a:rPr kumimoji="0" lang="en-AU" sz="2400" b="1" i="0" u="none" strike="noStrike" cap="none" spc="0" normalizeH="0" baseline="0" dirty="0" smtClean="0">
                <a:ln>
                  <a:noFill/>
                </a:ln>
                <a:solidFill>
                  <a:srgbClr val="000000"/>
                </a:solidFill>
                <a:effectLst/>
                <a:uFillTx/>
                <a:sym typeface="Calibri"/>
              </a:rPr>
              <a:t>geometry,</a:t>
            </a:r>
            <a:r>
              <a:rPr kumimoji="0" lang="en-AU" sz="2400" b="1" i="0" u="none" strike="noStrike" cap="none" spc="0" normalizeH="0" dirty="0" smtClean="0">
                <a:ln>
                  <a:noFill/>
                </a:ln>
                <a:solidFill>
                  <a:srgbClr val="000000"/>
                </a:solidFill>
                <a:effectLst/>
                <a:uFillTx/>
                <a:sym typeface="Calibri"/>
              </a:rPr>
              <a:t> end correction, </a:t>
            </a:r>
            <a:r>
              <a:rPr kumimoji="0" lang="en-AU" sz="2400" b="1" i="0" u="none" strike="noStrike" cap="none" spc="0" normalizeH="0" baseline="0" dirty="0" smtClean="0">
                <a:ln>
                  <a:noFill/>
                </a:ln>
                <a:solidFill>
                  <a:srgbClr val="000000"/>
                </a:solidFill>
                <a:effectLst/>
                <a:uFillTx/>
                <a:sym typeface="Calibri"/>
              </a:rPr>
              <a:t>and speed</a:t>
            </a:r>
            <a:r>
              <a:rPr kumimoji="0" lang="en-AU" sz="2400" b="1" i="0" u="none" strike="noStrike" cap="none" spc="0" normalizeH="0" dirty="0" smtClean="0">
                <a:ln>
                  <a:noFill/>
                </a:ln>
                <a:solidFill>
                  <a:srgbClr val="000000"/>
                </a:solidFill>
                <a:effectLst/>
                <a:uFillTx/>
                <a:sym typeface="Calibri"/>
              </a:rPr>
              <a:t> of sound</a:t>
            </a:r>
            <a:r>
              <a:rPr lang="en-AU" b="1" dirty="0" smtClean="0"/>
              <a:t> </a:t>
            </a:r>
            <a:r>
              <a:rPr lang="en-AU" dirty="0" smtClean="0"/>
              <a:t>– the model describes </a:t>
            </a:r>
            <a:r>
              <a:rPr lang="en-AU" b="1" dirty="0" smtClean="0"/>
              <a:t>acoustic </a:t>
            </a:r>
            <a:r>
              <a:rPr kumimoji="0" lang="en-AU" sz="2400" b="1" i="0" u="none" strike="noStrike" cap="none" spc="0" normalizeH="0" dirty="0" smtClean="0">
                <a:ln>
                  <a:noFill/>
                </a:ln>
                <a:solidFill>
                  <a:srgbClr val="000000"/>
                </a:solidFill>
                <a:effectLst/>
                <a:uFillTx/>
                <a:sym typeface="Calibri"/>
              </a:rPr>
              <a:t>Helmholtz resonator </a:t>
            </a:r>
          </a:p>
        </p:txBody>
      </p:sp>
      <p:grpSp>
        <p:nvGrpSpPr>
          <p:cNvPr id="20" name="Group 19"/>
          <p:cNvGrpSpPr/>
          <p:nvPr/>
        </p:nvGrpSpPr>
        <p:grpSpPr>
          <a:xfrm>
            <a:off x="9483692" y="7422407"/>
            <a:ext cx="2709076" cy="970250"/>
            <a:chOff x="9851284" y="3398286"/>
            <a:chExt cx="2709076" cy="97025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1284" y="3947827"/>
              <a:ext cx="2032105" cy="420709"/>
            </a:xfrm>
            <a:prstGeom prst="rect">
              <a:avLst/>
            </a:prstGeom>
          </p:spPr>
        </p:pic>
        <p:sp>
          <p:nvSpPr>
            <p:cNvPr id="19" name="TextBox 18"/>
            <p:cNvSpPr txBox="1"/>
            <p:nvPr/>
          </p:nvSpPr>
          <p:spPr>
            <a:xfrm>
              <a:off x="9851284" y="3398286"/>
              <a:ext cx="27090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For circular</a:t>
              </a:r>
              <a:r>
                <a:rPr kumimoji="0" lang="en-AU" sz="2400" b="0" i="0" u="none" strike="noStrike" cap="none" spc="0" normalizeH="0" dirty="0" smtClean="0">
                  <a:ln>
                    <a:noFill/>
                  </a:ln>
                  <a:solidFill>
                    <a:srgbClr val="000000"/>
                  </a:solidFill>
                  <a:effectLst/>
                  <a:uFillTx/>
                  <a:latin typeface="Calibri"/>
                  <a:ea typeface="Calibri"/>
                  <a:cs typeface="Calibri"/>
                  <a:sym typeface="Calibri"/>
                </a:rPr>
                <a:t> channel,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grpSp>
      <p:sp>
        <p:nvSpPr>
          <p:cNvPr id="21" name="TextBox 20"/>
          <p:cNvSpPr txBox="1"/>
          <p:nvPr/>
        </p:nvSpPr>
        <p:spPr>
          <a:xfrm>
            <a:off x="568868" y="7551320"/>
            <a:ext cx="757418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Single GPE simulation</a:t>
            </a:r>
            <a:r>
              <a:rPr kumimoji="0" lang="en-AU" sz="2400" b="0" i="0" u="none" strike="noStrike" cap="none" spc="0" normalizeH="0" dirty="0" smtClean="0">
                <a:ln>
                  <a:noFill/>
                </a:ln>
                <a:solidFill>
                  <a:srgbClr val="000000"/>
                </a:solidFill>
                <a:effectLst/>
                <a:uFillTx/>
                <a:latin typeface="Calibri"/>
                <a:ea typeface="Calibri"/>
                <a:cs typeface="Calibri"/>
                <a:sym typeface="Calibri"/>
              </a:rPr>
              <a:t> for given channel, and fit to equation </a:t>
            </a:r>
          </a:p>
          <a:p>
            <a:pPr marL="0" marR="0" indent="0" algn="l" defTabSz="584200" rtl="0" fontAlgn="auto" latinLnBrk="0" hangingPunct="0">
              <a:lnSpc>
                <a:spcPct val="100000"/>
              </a:lnSpc>
              <a:spcBef>
                <a:spcPts val="0"/>
              </a:spcBef>
              <a:spcAft>
                <a:spcPts val="0"/>
              </a:spcAft>
              <a:buClrTx/>
              <a:buSzTx/>
              <a:buFontTx/>
              <a:buNone/>
              <a:tabLst/>
            </a:pPr>
            <a:r>
              <a:rPr lang="en-AU" dirty="0" smtClean="0"/>
              <a:t>gives</a:t>
            </a:r>
            <a:r>
              <a:rPr kumimoji="0" lang="en-AU" sz="2400" b="0" i="0" u="none" strike="noStrike" cap="none" spc="0" normalizeH="0" dirty="0" smtClean="0">
                <a:ln>
                  <a:noFill/>
                </a:ln>
                <a:solidFill>
                  <a:srgbClr val="000000"/>
                </a:solidFill>
                <a:effectLst/>
                <a:uFillTx/>
                <a:latin typeface="Calibri"/>
                <a:ea typeface="Calibri"/>
                <a:cs typeface="Calibri"/>
                <a:sym typeface="Calibri"/>
              </a:rPr>
              <a:t> end correction</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60839228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012" y="988394"/>
            <a:ext cx="8515788" cy="7420356"/>
          </a:xfrm>
          <a:prstGeom prst="rect">
            <a:avLst/>
          </a:prstGeom>
        </p:spPr>
      </p:pic>
      <p:sp>
        <p:nvSpPr>
          <p:cNvPr id="4" name="Shape 357"/>
          <p:cNvSpPr/>
          <p:nvPr/>
        </p:nvSpPr>
        <p:spPr>
          <a:xfrm>
            <a:off x="-1" y="-21177"/>
            <a:ext cx="4905189"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Low imbalance results</a:t>
            </a:r>
            <a:endParaRPr dirty="0"/>
          </a:p>
        </p:txBody>
      </p:sp>
      <p:sp>
        <p:nvSpPr>
          <p:cNvPr id="5" name="TextBox 4"/>
          <p:cNvSpPr txBox="1"/>
          <p:nvPr/>
        </p:nvSpPr>
        <p:spPr>
          <a:xfrm>
            <a:off x="224425" y="2265179"/>
            <a:ext cx="445633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We observe </a:t>
            </a:r>
            <a:r>
              <a:rPr kumimoji="0" lang="en-AU" sz="2400" b="0" i="0" u="none" strike="noStrike" cap="none" spc="0" normalizeH="0" baseline="0" dirty="0" err="1" smtClean="0">
                <a:ln>
                  <a:noFill/>
                </a:ln>
                <a:solidFill>
                  <a:srgbClr val="000000"/>
                </a:solidFill>
                <a:effectLst/>
                <a:uFillTx/>
                <a:latin typeface="Calibri"/>
                <a:ea typeface="Calibri"/>
                <a:cs typeface="Calibri"/>
                <a:sym typeface="Calibri"/>
              </a:rPr>
              <a:t>undamped</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oscillations</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0" marR="0" indent="0" algn="just" defTabSz="584200" rtl="0" fontAlgn="auto" latinLnBrk="0" hangingPunct="0">
              <a:lnSpc>
                <a:spcPct val="100000"/>
              </a:lnSpc>
              <a:spcBef>
                <a:spcPts val="0"/>
              </a:spcBef>
              <a:spcAft>
                <a:spcPts val="0"/>
              </a:spcAft>
              <a:buClrTx/>
              <a:buSzTx/>
              <a:buFontTx/>
              <a:buNone/>
              <a:tabLst/>
            </a:pPr>
            <a:r>
              <a:rPr lang="en-AU" dirty="0" smtClean="0"/>
              <a:t>Acoustic model correctly predicts the f</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requency</a:t>
            </a:r>
            <a:r>
              <a:rPr kumimoji="0" lang="en-AU" sz="2400" b="0" i="0" u="none" strike="noStrike" cap="none" spc="0" normalizeH="0" dirty="0" smtClean="0">
                <a:ln>
                  <a:noFill/>
                </a:ln>
                <a:solidFill>
                  <a:srgbClr val="000000"/>
                </a:solidFill>
                <a:effectLst/>
                <a:uFillTx/>
                <a:latin typeface="Calibri"/>
                <a:ea typeface="Calibri"/>
                <a:cs typeface="Calibri"/>
                <a:sym typeface="Calibri"/>
              </a:rPr>
              <a:t> of oscillation for various length and width channels</a:t>
            </a:r>
          </a:p>
        </p:txBody>
      </p:sp>
      <p:sp>
        <p:nvSpPr>
          <p:cNvPr id="14" name="TextBox 13"/>
          <p:cNvSpPr txBox="1"/>
          <p:nvPr/>
        </p:nvSpPr>
        <p:spPr>
          <a:xfrm>
            <a:off x="224424" y="4294984"/>
            <a:ext cx="445633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Black dash-dot</a:t>
            </a:r>
            <a:r>
              <a:rPr kumimoji="0" lang="en-AU" sz="2400" b="0" i="0" u="none" strike="noStrike" cap="none" spc="0" normalizeH="0" dirty="0" smtClean="0">
                <a:ln>
                  <a:noFill/>
                </a:ln>
                <a:solidFill>
                  <a:srgbClr val="000000"/>
                </a:solidFill>
                <a:effectLst/>
                <a:uFillTx/>
                <a:latin typeface="Calibri"/>
                <a:ea typeface="Calibri"/>
                <a:cs typeface="Calibri"/>
                <a:sym typeface="Calibri"/>
              </a:rPr>
              <a:t> line is one parameter </a:t>
            </a:r>
            <a:r>
              <a:rPr lang="en-AU" dirty="0" smtClean="0"/>
              <a:t>fit of GPE data to acoustic model.</a:t>
            </a:r>
            <a:endParaRPr kumimoji="0" lang="en-AU" sz="2400" b="0" i="0" u="none" strike="noStrike" cap="none" spc="0" normalizeH="0" dirty="0" smtClean="0">
              <a:ln>
                <a:noFill/>
              </a:ln>
              <a:solidFill>
                <a:srgbClr val="000000"/>
              </a:solidFill>
              <a:effectLst/>
              <a:uFillTx/>
              <a:latin typeface="Calibri"/>
              <a:ea typeface="Calibri"/>
              <a:cs typeface="Calibri"/>
              <a:sym typeface="Calibri"/>
            </a:endParaRPr>
          </a:p>
        </p:txBody>
      </p:sp>
      <p:sp>
        <p:nvSpPr>
          <p:cNvPr id="15" name="TextBox 14"/>
          <p:cNvSpPr txBox="1"/>
          <p:nvPr/>
        </p:nvSpPr>
        <p:spPr>
          <a:xfrm>
            <a:off x="9989604" y="8234981"/>
            <a:ext cx="119904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l=1.5 µm</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TextBox 15"/>
          <p:cNvSpPr txBox="1"/>
          <p:nvPr/>
        </p:nvSpPr>
        <p:spPr>
          <a:xfrm>
            <a:off x="5786489" y="8214446"/>
            <a:ext cx="15501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w=12.5 µm</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8" name="Picture 17"/>
          <p:cNvPicPr>
            <a:picLocks noChangeAspect="1"/>
          </p:cNvPicPr>
          <p:nvPr/>
        </p:nvPicPr>
        <p:blipFill>
          <a:blip r:embed="rId3"/>
          <a:stretch>
            <a:fillRect/>
          </a:stretch>
        </p:blipFill>
        <p:spPr>
          <a:xfrm>
            <a:off x="1239777" y="5797529"/>
            <a:ext cx="1943100" cy="419100"/>
          </a:xfrm>
          <a:prstGeom prst="rect">
            <a:avLst/>
          </a:prstGeom>
        </p:spPr>
      </p:pic>
    </p:spTree>
    <p:extLst>
      <p:ext uri="{BB962C8B-B14F-4D97-AF65-F5344CB8AC3E}">
        <p14:creationId xmlns:p14="http://schemas.microsoft.com/office/powerpoint/2010/main" val="40717942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747320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Dissipation regime – resistive flow</a:t>
            </a:r>
            <a:endParaRPr dirty="0"/>
          </a:p>
        </p:txBody>
      </p:sp>
      <p:sp>
        <p:nvSpPr>
          <p:cNvPr id="5" name="TextBox 4"/>
          <p:cNvSpPr txBox="1"/>
          <p:nvPr/>
        </p:nvSpPr>
        <p:spPr>
          <a:xfrm>
            <a:off x="320170" y="1025543"/>
            <a:ext cx="1209020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AU" dirty="0" smtClean="0"/>
              <a:t>The superfluid velocity </a:t>
            </a:r>
            <a:r>
              <a:rPr lang="en-AU" dirty="0"/>
              <a:t>is given by the phase gradient along the </a:t>
            </a:r>
            <a:r>
              <a:rPr lang="en-AU" dirty="0" smtClean="0"/>
              <a:t>channel, </a:t>
            </a:r>
          </a:p>
          <a:p>
            <a:pPr algn="just"/>
            <a:endParaRPr lang="en-AU" dirty="0" smtClean="0"/>
          </a:p>
          <a:p>
            <a:pPr algn="just"/>
            <a:endParaRPr lang="en-AU" dirty="0"/>
          </a:p>
          <a:p>
            <a:pPr algn="just"/>
            <a:endParaRPr lang="en-AU" dirty="0" smtClean="0"/>
          </a:p>
          <a:p>
            <a:pPr algn="just"/>
            <a:r>
              <a:rPr lang="en-AU" dirty="0" smtClean="0"/>
              <a:t>Large initial imbalance results in </a:t>
            </a:r>
            <a:r>
              <a:rPr lang="en-AU" b="1" dirty="0" smtClean="0">
                <a:latin typeface="+mj-lt"/>
              </a:rPr>
              <a:t>v</a:t>
            </a:r>
            <a:r>
              <a:rPr lang="en-AU" dirty="0" smtClean="0">
                <a:latin typeface="+mj-lt"/>
              </a:rPr>
              <a:t> &gt; </a:t>
            </a:r>
            <a:r>
              <a:rPr lang="en-AU" b="1" dirty="0">
                <a:latin typeface="+mj-lt"/>
              </a:rPr>
              <a:t>v</a:t>
            </a:r>
            <a:r>
              <a:rPr lang="en-AU" b="1" baseline="-25000" dirty="0">
                <a:latin typeface="+mj-lt"/>
              </a:rPr>
              <a:t>c</a:t>
            </a:r>
            <a:r>
              <a:rPr lang="en-AU" dirty="0" smtClean="0">
                <a:latin typeface="+mj-lt"/>
              </a:rPr>
              <a:t> </a:t>
            </a:r>
            <a:r>
              <a:rPr lang="en-AU" dirty="0" smtClean="0"/>
              <a:t>, critical velocity of the superfluid. Above </a:t>
            </a:r>
            <a:r>
              <a:rPr lang="en-AU" b="1" dirty="0" smtClean="0">
                <a:latin typeface="+mj-lt"/>
              </a:rPr>
              <a:t>v</a:t>
            </a:r>
            <a:r>
              <a:rPr lang="en-AU" b="1" baseline="-25000" dirty="0" smtClean="0">
                <a:latin typeface="+mj-lt"/>
              </a:rPr>
              <a:t>c</a:t>
            </a:r>
            <a:r>
              <a:rPr lang="en-AU" dirty="0" smtClean="0"/>
              <a:t>, it is energetically favourable for the phase to slip through 2</a:t>
            </a:r>
            <a:r>
              <a:rPr lang="el-GR" dirty="0" smtClean="0"/>
              <a:t>π</a:t>
            </a:r>
            <a:r>
              <a:rPr lang="en-AU" dirty="0" smtClean="0"/>
              <a:t>, resulting in excitations that dissipate energy. We can ignore microscopic details of the excitation, and state that phase slips realize an </a:t>
            </a:r>
            <a:r>
              <a:rPr lang="en-AU" dirty="0" err="1" smtClean="0"/>
              <a:t>Ohmic</a:t>
            </a:r>
            <a:r>
              <a:rPr lang="en-AU" dirty="0" smtClean="0"/>
              <a:t> resistive current</a:t>
            </a:r>
          </a:p>
          <a:p>
            <a:pPr algn="just"/>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613" y="1804982"/>
            <a:ext cx="2484565" cy="43658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11" y="6575217"/>
            <a:ext cx="1754278" cy="4286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613" y="6554756"/>
            <a:ext cx="1690775" cy="4286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335" y="5690128"/>
            <a:ext cx="603281" cy="42864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283" y="6544380"/>
            <a:ext cx="2286118" cy="476275"/>
          </a:xfrm>
          <a:prstGeom prst="rect">
            <a:avLst/>
          </a:prstGeom>
        </p:spPr>
      </p:pic>
      <p:sp>
        <p:nvSpPr>
          <p:cNvPr id="13" name="TextBox 12"/>
          <p:cNvSpPr txBox="1"/>
          <p:nvPr/>
        </p:nvSpPr>
        <p:spPr>
          <a:xfrm>
            <a:off x="8004344" y="3871267"/>
            <a:ext cx="465191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it-IT" sz="2000" dirty="0"/>
              <a:t>A. Burchianti, F. Scazza, A. </a:t>
            </a:r>
            <a:r>
              <a:rPr lang="it-IT" sz="2000" dirty="0" smtClean="0"/>
              <a:t>Amico et al,</a:t>
            </a:r>
            <a:endParaRPr lang="it-IT" sz="2000" dirty="0"/>
          </a:p>
          <a:p>
            <a:pPr algn="l"/>
            <a:r>
              <a:rPr lang="en-AU" sz="2000" i="1" dirty="0"/>
              <a:t>Physical Review Letters </a:t>
            </a:r>
            <a:r>
              <a:rPr lang="en-AU" sz="2000" b="1" dirty="0"/>
              <a:t>120</a:t>
            </a:r>
            <a:r>
              <a:rPr lang="en-AU" sz="2000" dirty="0"/>
              <a:t>, 025302 (2018).</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6520" y="4602945"/>
            <a:ext cx="603281" cy="4286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6613" y="4602945"/>
            <a:ext cx="2595696" cy="476275"/>
          </a:xfrm>
          <a:prstGeom prst="rect">
            <a:avLst/>
          </a:prstGeom>
        </p:spPr>
      </p:pic>
      <p:sp>
        <p:nvSpPr>
          <p:cNvPr id="17" name="TextBox 16"/>
          <p:cNvSpPr txBox="1"/>
          <p:nvPr/>
        </p:nvSpPr>
        <p:spPr>
          <a:xfrm>
            <a:off x="315782" y="5518108"/>
            <a:ext cx="1209459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AU" dirty="0" smtClean="0"/>
              <a:t>Assume each resulting </a:t>
            </a:r>
            <a:r>
              <a:rPr lang="en-AU" dirty="0"/>
              <a:t>excitation </a:t>
            </a:r>
            <a:r>
              <a:rPr lang="en-AU" dirty="0" smtClean="0"/>
              <a:t>contains           atoms. From the Josephson-Anderson relations , the rate of phase slips, </a:t>
            </a:r>
          </a:p>
          <a:p>
            <a:pPr algn="l"/>
            <a:endParaRPr lang="en-AU" dirty="0"/>
          </a:p>
        </p:txBody>
      </p:sp>
      <p:sp>
        <p:nvSpPr>
          <p:cNvPr id="19" name="TextBox 18"/>
          <p:cNvSpPr txBox="1"/>
          <p:nvPr/>
        </p:nvSpPr>
        <p:spPr>
          <a:xfrm>
            <a:off x="6289801" y="4553298"/>
            <a:ext cx="40572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chemical potential difference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0" name="Picture 19"/>
          <p:cNvPicPr>
            <a:picLocks noChangeAspect="1"/>
          </p:cNvPicPr>
          <p:nvPr/>
        </p:nvPicPr>
        <p:blipFill>
          <a:blip r:embed="rId9"/>
          <a:stretch>
            <a:fillRect/>
          </a:stretch>
        </p:blipFill>
        <p:spPr>
          <a:xfrm>
            <a:off x="5762510" y="4980800"/>
            <a:ext cx="647700" cy="485775"/>
          </a:xfrm>
          <a:prstGeom prst="rect">
            <a:avLst/>
          </a:prstGeom>
        </p:spPr>
      </p:pic>
      <p:sp>
        <p:nvSpPr>
          <p:cNvPr id="21" name="TextBox 20"/>
          <p:cNvSpPr txBox="1"/>
          <p:nvPr/>
        </p:nvSpPr>
        <p:spPr>
          <a:xfrm>
            <a:off x="6410210" y="5050795"/>
            <a:ext cx="51937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r>
              <a:rPr kumimoji="0" lang="en-AU" sz="2400" b="0" i="0" u="none" strike="noStrike" cap="none" spc="0" normalizeH="0" dirty="0" smtClean="0">
                <a:ln>
                  <a:noFill/>
                </a:ln>
                <a:solidFill>
                  <a:srgbClr val="000000"/>
                </a:solidFill>
                <a:effectLst/>
                <a:uFillTx/>
                <a:latin typeface="Calibri"/>
                <a:ea typeface="Calibri"/>
                <a:cs typeface="Calibri"/>
                <a:sym typeface="Calibri"/>
              </a:rPr>
              <a:t>conductance in presence of phase slips</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4041" y="7494991"/>
            <a:ext cx="2960840" cy="1174810"/>
          </a:xfrm>
          <a:prstGeom prst="rect">
            <a:avLst/>
          </a:prstGeom>
        </p:spPr>
      </p:pic>
      <p:sp>
        <p:nvSpPr>
          <p:cNvPr id="23" name="Rectangle 22"/>
          <p:cNvSpPr/>
          <p:nvPr/>
        </p:nvSpPr>
        <p:spPr>
          <a:xfrm>
            <a:off x="320170" y="7151027"/>
            <a:ext cx="12512427" cy="461665"/>
          </a:xfrm>
          <a:prstGeom prst="rect">
            <a:avLst/>
          </a:prstGeom>
        </p:spPr>
        <p:txBody>
          <a:bodyPr wrap="square">
            <a:spAutoFit/>
          </a:bodyPr>
          <a:lstStyle/>
          <a:p>
            <a:pPr algn="l"/>
            <a:r>
              <a:rPr lang="en-AU" dirty="0" smtClean="0"/>
              <a:t>Resulting conductance </a:t>
            </a:r>
            <a:r>
              <a:rPr lang="en-AU" dirty="0"/>
              <a:t>for this phase-slip </a:t>
            </a:r>
            <a:r>
              <a:rPr lang="en-AU" dirty="0" smtClean="0"/>
              <a:t>model, acting like a classical resistor,  </a:t>
            </a:r>
            <a:r>
              <a:rPr lang="en-AU" dirty="0"/>
              <a:t>is </a:t>
            </a:r>
          </a:p>
        </p:txBody>
      </p:sp>
      <p:pic>
        <p:nvPicPr>
          <p:cNvPr id="25" name="Picture 24"/>
          <p:cNvPicPr>
            <a:picLocks noChangeAspect="1"/>
          </p:cNvPicPr>
          <p:nvPr/>
        </p:nvPicPr>
        <p:blipFill>
          <a:blip r:embed="rId11"/>
          <a:stretch>
            <a:fillRect/>
          </a:stretch>
        </p:blipFill>
        <p:spPr>
          <a:xfrm>
            <a:off x="5396007" y="7793602"/>
            <a:ext cx="726281" cy="500063"/>
          </a:xfrm>
          <a:prstGeom prst="rect">
            <a:avLst/>
          </a:prstGeom>
        </p:spPr>
      </p:pic>
      <p:sp>
        <p:nvSpPr>
          <p:cNvPr id="26" name="TextBox 25"/>
          <p:cNvSpPr txBox="1"/>
          <p:nvPr/>
        </p:nvSpPr>
        <p:spPr>
          <a:xfrm>
            <a:off x="6263258" y="7834931"/>
            <a:ext cx="21287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scaling factor,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7" name="Picture 26"/>
          <p:cNvPicPr>
            <a:picLocks noChangeAspect="1"/>
          </p:cNvPicPr>
          <p:nvPr/>
        </p:nvPicPr>
        <p:blipFill>
          <a:blip r:embed="rId12"/>
          <a:stretch>
            <a:fillRect/>
          </a:stretch>
        </p:blipFill>
        <p:spPr>
          <a:xfrm>
            <a:off x="8489455" y="7791274"/>
            <a:ext cx="1000125" cy="504825"/>
          </a:xfrm>
          <a:prstGeom prst="rect">
            <a:avLst/>
          </a:prstGeom>
        </p:spPr>
      </p:pic>
    </p:spTree>
    <p:extLst>
      <p:ext uri="{BB962C8B-B14F-4D97-AF65-F5344CB8AC3E}">
        <p14:creationId xmlns:p14="http://schemas.microsoft.com/office/powerpoint/2010/main" val="376025273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ec.equs.org/sites/all/themes/equs15/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80" y="1231926"/>
            <a:ext cx="1898906" cy="1898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ass cell and object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480" y="4435391"/>
            <a:ext cx="2114594" cy="2135953"/>
          </a:xfrm>
          <a:prstGeom prst="rect">
            <a:avLst/>
          </a:prstGeom>
          <a:noFill/>
          <a:extLst>
            <a:ext uri="{909E8E84-426E-40DD-AFC4-6F175D3DCCD1}">
              <a14:hiddenFill xmlns:a14="http://schemas.microsoft.com/office/drawing/2010/main">
                <a:solidFill>
                  <a:srgbClr val="FFFFFF"/>
                </a:solidFill>
              </a14:hiddenFill>
            </a:ext>
          </a:extLst>
        </p:spPr>
      </p:pic>
      <p:sp>
        <p:nvSpPr>
          <p:cNvPr id="9" name="Shape 169"/>
          <p:cNvSpPr/>
          <p:nvPr/>
        </p:nvSpPr>
        <p:spPr>
          <a:xfrm>
            <a:off x="-1" y="-21177"/>
            <a:ext cx="207108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BEC@UQ</a:t>
            </a:r>
            <a:endParaRPr dirty="0"/>
          </a:p>
        </p:txBody>
      </p:sp>
      <p:pic>
        <p:nvPicPr>
          <p:cNvPr id="3074" name="Picture 2" descr="https://bec.equs.org/sites/default/files/styles/medium/public/images/content/research-program/image/0003roi.png?itok=dUUuIXJ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646" y="4435391"/>
            <a:ext cx="1638503" cy="1593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39589" y="996397"/>
            <a:ext cx="96710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endParaRPr kumimoji="0" lang="en-AU" sz="2400" b="0" i="0" u="none" strike="noStrike" cap="none" spc="0" normalizeH="0" dirty="0" smtClean="0">
              <a:ln>
                <a:noFill/>
              </a:ln>
              <a:solidFill>
                <a:srgbClr val="000000"/>
              </a:solidFill>
              <a:effectLst/>
              <a:uFillTx/>
              <a:latin typeface="Calibri"/>
              <a:ea typeface="Calibri"/>
              <a:cs typeface="Calibri"/>
              <a:sym typeface="Calibri"/>
            </a:endParaRPr>
          </a:p>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dirty="0" smtClean="0">
                <a:ln>
                  <a:noFill/>
                </a:ln>
                <a:solidFill>
                  <a:srgbClr val="000000"/>
                </a:solidFill>
                <a:effectLst/>
                <a:uFillTx/>
                <a:latin typeface="Calibri"/>
                <a:ea typeface="Calibri"/>
                <a:cs typeface="Calibri"/>
                <a:sym typeface="Calibri"/>
              </a:rPr>
              <a:t>Two separate experimental systems capable of configurable optical potentials for 87Rb BEC, using time-averaged optical potentials, and spatial light modulators (digital </a:t>
            </a:r>
            <a:r>
              <a:rPr kumimoji="0" lang="en-AU" sz="2400" b="0" i="0" u="none" strike="noStrike" cap="none" spc="0" normalizeH="0" dirty="0" err="1" smtClean="0">
                <a:ln>
                  <a:noFill/>
                </a:ln>
                <a:solidFill>
                  <a:srgbClr val="000000"/>
                </a:solidFill>
                <a:effectLst/>
                <a:uFillTx/>
                <a:latin typeface="Calibri"/>
                <a:ea typeface="Calibri"/>
                <a:cs typeface="Calibri"/>
                <a:sym typeface="Calibri"/>
              </a:rPr>
              <a:t>micromirror</a:t>
            </a:r>
            <a:r>
              <a:rPr kumimoji="0" lang="en-AU" sz="2400" b="0" i="0" u="none" strike="noStrike" cap="none" spc="0" normalizeH="0" dirty="0" smtClean="0">
                <a:ln>
                  <a:noFill/>
                </a:ln>
                <a:solidFill>
                  <a:srgbClr val="000000"/>
                </a:solidFill>
                <a:effectLst/>
                <a:uFillTx/>
                <a:latin typeface="Calibri"/>
                <a:ea typeface="Calibri"/>
                <a:cs typeface="Calibri"/>
                <a:sym typeface="Calibri"/>
              </a:rPr>
              <a:t> devices (DMD).</a:t>
            </a:r>
          </a:p>
        </p:txBody>
      </p:sp>
      <p:sp>
        <p:nvSpPr>
          <p:cNvPr id="4" name="TextBox 3"/>
          <p:cNvSpPr txBox="1"/>
          <p:nvPr/>
        </p:nvSpPr>
        <p:spPr>
          <a:xfrm>
            <a:off x="639460" y="3564100"/>
            <a:ext cx="1314943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Time-averaged</a:t>
            </a:r>
            <a:r>
              <a:rPr kumimoji="0" lang="en-AU" sz="2400" b="1" i="0" u="none" strike="noStrike" cap="none" spc="0" normalizeH="0" dirty="0" smtClean="0">
                <a:ln>
                  <a:noFill/>
                </a:ln>
                <a:solidFill>
                  <a:srgbClr val="000000"/>
                </a:solidFill>
                <a:effectLst/>
                <a:uFillTx/>
                <a:latin typeface="Calibri"/>
                <a:ea typeface="Calibri"/>
                <a:cs typeface="Calibri"/>
                <a:sym typeface="Calibri"/>
              </a:rPr>
              <a:t> optical potentials				Configurable optical potentials from DMD		 </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60" y="4435391"/>
            <a:ext cx="2370269" cy="176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5330" y="7134656"/>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p:nvPicPr>
        <p:blipFill>
          <a:blip r:embed="rId6"/>
          <a:stretch>
            <a:fillRect/>
          </a:stretch>
        </p:blipFill>
        <p:spPr>
          <a:xfrm>
            <a:off x="9672927" y="4397718"/>
            <a:ext cx="1733220" cy="1803572"/>
          </a:xfrm>
          <a:prstGeom prst="rect">
            <a:avLst/>
          </a:prstGeom>
        </p:spPr>
      </p:pic>
      <p:sp>
        <p:nvSpPr>
          <p:cNvPr id="8" name="TextBox 7"/>
          <p:cNvSpPr txBox="1"/>
          <p:nvPr/>
        </p:nvSpPr>
        <p:spPr>
          <a:xfrm>
            <a:off x="523580" y="6664333"/>
            <a:ext cx="53091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sng" strike="noStrike" cap="none" spc="0" normalizeH="0" baseline="0" dirty="0" smtClean="0">
                <a:ln>
                  <a:noFill/>
                </a:ln>
                <a:solidFill>
                  <a:srgbClr val="000000"/>
                </a:solidFill>
                <a:effectLst/>
                <a:uFillTx/>
                <a:latin typeface="Calibri"/>
                <a:ea typeface="Calibri"/>
                <a:cs typeface="Calibri"/>
                <a:sym typeface="Calibri"/>
              </a:rPr>
              <a:t>Research focus</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Ring traps for BEC,</a:t>
            </a:r>
          </a:p>
          <a:p>
            <a:pPr marL="0" marR="0" indent="0" algn="l" defTabSz="584200" rtl="0" fontAlgn="auto" latinLnBrk="0" hangingPunct="0">
              <a:lnSpc>
                <a:spcPct val="100000"/>
              </a:lnSpc>
              <a:spcBef>
                <a:spcPts val="0"/>
              </a:spcBef>
              <a:spcAft>
                <a:spcPts val="0"/>
              </a:spcAft>
              <a:buClrTx/>
              <a:buSzTx/>
              <a:buFontTx/>
              <a:buNone/>
              <a:tabLst/>
            </a:pPr>
            <a:r>
              <a:rPr lang="en-AU" dirty="0" smtClean="0"/>
              <a:t> multi-component BEC superfluids.</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TextBox 15"/>
          <p:cNvSpPr txBox="1"/>
          <p:nvPr/>
        </p:nvSpPr>
        <p:spPr>
          <a:xfrm>
            <a:off x="6624271" y="6655488"/>
            <a:ext cx="56010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400" b="0" i="0" u="sng" strike="noStrike" cap="none" spc="0" normalizeH="0" baseline="0" dirty="0" smtClean="0">
                <a:ln>
                  <a:noFill/>
                </a:ln>
                <a:solidFill>
                  <a:srgbClr val="000000"/>
                </a:solidFill>
                <a:effectLst/>
                <a:uFillTx/>
                <a:latin typeface="Calibri"/>
                <a:ea typeface="Calibri"/>
                <a:cs typeface="Calibri"/>
                <a:sym typeface="Calibri"/>
              </a:rPr>
              <a:t>Research focus: </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Vortex dynamics</a:t>
            </a:r>
            <a:r>
              <a:rPr kumimoji="0" lang="en-AU" sz="2400" b="0" i="0" u="none" strike="noStrike" cap="none" spc="0" normalizeH="0" dirty="0" smtClean="0">
                <a:ln>
                  <a:noFill/>
                </a:ln>
                <a:solidFill>
                  <a:srgbClr val="000000"/>
                </a:solidFill>
                <a:effectLst/>
                <a:uFillTx/>
                <a:latin typeface="Calibri"/>
                <a:ea typeface="Calibri"/>
                <a:cs typeface="Calibri"/>
                <a:sym typeface="Calibri"/>
              </a:rPr>
              <a:t> in BEC superfluids</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r>
              <a:rPr lang="en-AU" dirty="0" err="1" smtClean="0"/>
              <a:t>atomtronic</a:t>
            </a:r>
            <a:r>
              <a:rPr lang="en-AU" dirty="0" smtClean="0"/>
              <a:t> circuits.</a:t>
            </a:r>
            <a:endParaRPr kumimoji="0" lang="en-AU" sz="2400" b="0" i="0" u="none" strike="noStrike" cap="none" spc="0" normalizeH="0" baseline="0" dirty="0" smtClean="0">
              <a:ln>
                <a:noFill/>
              </a:ln>
              <a:solidFill>
                <a:srgbClr val="000000"/>
              </a:solidFill>
              <a:effectLst/>
              <a:uFillTx/>
              <a:latin typeface="Calibri"/>
              <a:ea typeface="Calibri"/>
              <a:cs typeface="Calibri"/>
              <a:sym typeface="Calibri"/>
            </a:endParaRPr>
          </a:p>
        </p:txBody>
      </p:sp>
      <p:cxnSp>
        <p:nvCxnSpPr>
          <p:cNvPr id="22" name="Straight Connector 21"/>
          <p:cNvCxnSpPr/>
          <p:nvPr/>
        </p:nvCxnSpPr>
        <p:spPr>
          <a:xfrm flipH="1">
            <a:off x="6169908" y="3719753"/>
            <a:ext cx="27709" cy="4862945"/>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4" name="TextBox 23"/>
          <p:cNvSpPr txBox="1"/>
          <p:nvPr/>
        </p:nvSpPr>
        <p:spPr>
          <a:xfrm>
            <a:off x="415046" y="7904956"/>
            <a:ext cx="31455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Project led by</a:t>
            </a:r>
            <a:r>
              <a:rPr kumimoji="0" lang="en-AU" sz="2400" b="0" i="0" u="none" strike="noStrike" cap="none" spc="0" normalizeH="0" dirty="0" smtClean="0">
                <a:ln>
                  <a:noFill/>
                </a:ln>
                <a:solidFill>
                  <a:srgbClr val="000000"/>
                </a:solidFill>
                <a:effectLst/>
                <a:uFillTx/>
                <a:latin typeface="Calibri"/>
                <a:ea typeface="Calibri"/>
                <a:cs typeface="Calibri"/>
                <a:sym typeface="Calibri"/>
              </a:rPr>
              <a:t> M. </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Baker</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1" name="TextBox 30"/>
          <p:cNvSpPr txBox="1"/>
          <p:nvPr/>
        </p:nvSpPr>
        <p:spPr>
          <a:xfrm>
            <a:off x="6491546" y="7821394"/>
            <a:ext cx="31455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Project led by</a:t>
            </a:r>
            <a:r>
              <a:rPr kumimoji="0" lang="en-AU" sz="2400" b="0" i="0" u="none" strike="noStrike" cap="none" spc="0" normalizeH="0" dirty="0" smtClean="0">
                <a:ln>
                  <a:noFill/>
                </a:ln>
                <a:solidFill>
                  <a:srgbClr val="000000"/>
                </a:solidFill>
                <a:effectLst/>
                <a:uFillTx/>
                <a:latin typeface="Calibri"/>
                <a:ea typeface="Calibri"/>
                <a:cs typeface="Calibri"/>
                <a:sym typeface="Calibri"/>
              </a:rPr>
              <a:t> T. Neely</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10713364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8132034"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Feynman superfluid resistance model</a:t>
            </a:r>
            <a:endParaRPr dirty="0"/>
          </a:p>
        </p:txBody>
      </p:sp>
      <p:sp>
        <p:nvSpPr>
          <p:cNvPr id="3" name="TextBox 2"/>
          <p:cNvSpPr txBox="1"/>
          <p:nvPr/>
        </p:nvSpPr>
        <p:spPr>
          <a:xfrm>
            <a:off x="3809664" y="926548"/>
            <a:ext cx="856786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Feynman</a:t>
            </a:r>
            <a:r>
              <a:rPr kumimoji="0" lang="en-AU" sz="2400" b="0" i="0" u="none" strike="noStrike" cap="none" spc="0" normalizeH="0" dirty="0" smtClean="0">
                <a:ln>
                  <a:noFill/>
                </a:ln>
                <a:solidFill>
                  <a:srgbClr val="000000"/>
                </a:solidFill>
                <a:effectLst/>
                <a:uFillTx/>
                <a:latin typeface="Calibri"/>
                <a:ea typeface="Calibri"/>
                <a:cs typeface="Calibri"/>
                <a:sym typeface="Calibri"/>
              </a:rPr>
              <a:t> suggested dissipation from the superfluid flow can be accounted for in the production of vortex pairs and resulting  vortex-vortex interaction.</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dirty="0" smtClean="0">
                <a:ln>
                  <a:noFill/>
                </a:ln>
                <a:solidFill>
                  <a:srgbClr val="000000"/>
                </a:solidFill>
                <a:effectLst/>
                <a:uFillTx/>
                <a:latin typeface="Calibri"/>
                <a:ea typeface="Calibri"/>
                <a:cs typeface="Calibri"/>
                <a:sym typeface="Calibri"/>
              </a:rPr>
              <a:t>The model assumes adjacent vortex pairs do not significantly interact within the channel, satisfied if d&lt; 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293" y="4625000"/>
            <a:ext cx="4611925" cy="12224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94" y="6825219"/>
            <a:ext cx="388958" cy="4286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570" y="7215820"/>
            <a:ext cx="531840" cy="4445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794" y="6448505"/>
            <a:ext cx="388958" cy="325454"/>
          </a:xfrm>
          <a:prstGeom prst="rect">
            <a:avLst/>
          </a:prstGeom>
        </p:spPr>
      </p:pic>
      <p:sp>
        <p:nvSpPr>
          <p:cNvPr id="8" name="TextBox 7"/>
          <p:cNvSpPr txBox="1"/>
          <p:nvPr/>
        </p:nvSpPr>
        <p:spPr>
          <a:xfrm>
            <a:off x="2078476" y="6302749"/>
            <a:ext cx="5573642"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000000"/>
                </a:solidFill>
                <a:effectLst/>
                <a:uFillTx/>
                <a:sym typeface="Calibri"/>
              </a:rPr>
              <a:t>channel width</a:t>
            </a:r>
          </a:p>
          <a:p>
            <a:pPr marL="0" marR="0" indent="0" algn="l" defTabSz="584200" rtl="0" fontAlgn="auto" latinLnBrk="0" hangingPunct="0">
              <a:lnSpc>
                <a:spcPct val="100000"/>
              </a:lnSpc>
              <a:spcBef>
                <a:spcPts val="0"/>
              </a:spcBef>
              <a:spcAft>
                <a:spcPts val="0"/>
              </a:spcAft>
              <a:buClrTx/>
              <a:buSzTx/>
              <a:buFontTx/>
              <a:buNone/>
              <a:tabLst/>
            </a:pPr>
            <a:r>
              <a:rPr lang="en-AU" sz="2800" dirty="0" smtClean="0"/>
              <a:t>average number density of superfluid</a:t>
            </a:r>
          </a:p>
          <a:p>
            <a:pPr marL="0" marR="0" indent="0" algn="l" defTabSz="584200" rtl="0" fontAlgn="auto" latinLnBrk="0" hangingPunct="0">
              <a:lnSpc>
                <a:spcPct val="100000"/>
              </a:lnSpc>
              <a:spcBef>
                <a:spcPts val="0"/>
              </a:spcBef>
              <a:spcAft>
                <a:spcPts val="0"/>
              </a:spcAft>
              <a:buClrTx/>
              <a:buSzTx/>
              <a:buFontTx/>
              <a:buNone/>
              <a:tabLst/>
            </a:pPr>
            <a:r>
              <a:rPr lang="en-AU" sz="2800" dirty="0"/>
              <a:t>s</a:t>
            </a:r>
            <a:r>
              <a:rPr lang="en-AU" sz="2800" dirty="0" smtClean="0"/>
              <a:t>caling factor</a:t>
            </a:r>
          </a:p>
          <a:p>
            <a:pPr marL="0" marR="0" indent="0" algn="l" defTabSz="584200" rtl="0" fontAlgn="auto" latinLnBrk="0" hangingPunct="0">
              <a:lnSpc>
                <a:spcPct val="100000"/>
              </a:lnSpc>
              <a:spcBef>
                <a:spcPts val="0"/>
              </a:spcBef>
              <a:spcAft>
                <a:spcPts val="0"/>
              </a:spcAft>
              <a:buClrTx/>
              <a:buSzTx/>
              <a:buFontTx/>
              <a:buNone/>
              <a:tabLst/>
            </a:pPr>
            <a:r>
              <a:rPr lang="en-AU" sz="2800" dirty="0"/>
              <a:t>h</a:t>
            </a:r>
            <a:r>
              <a:rPr lang="en-AU" sz="2800" dirty="0" smtClean="0"/>
              <a:t>ealing length</a:t>
            </a:r>
          </a:p>
        </p:txBody>
      </p:sp>
      <p:sp>
        <p:nvSpPr>
          <p:cNvPr id="10" name="TextBox 9"/>
          <p:cNvSpPr txBox="1"/>
          <p:nvPr/>
        </p:nvSpPr>
        <p:spPr>
          <a:xfrm>
            <a:off x="980884" y="3899672"/>
            <a:ext cx="396422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Define Feynman conductance,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1" name="Rectangle 10"/>
          <p:cNvSpPr/>
          <p:nvPr/>
        </p:nvSpPr>
        <p:spPr>
          <a:xfrm>
            <a:off x="8093597" y="7195555"/>
            <a:ext cx="4126935" cy="830997"/>
          </a:xfrm>
          <a:prstGeom prst="rect">
            <a:avLst/>
          </a:prstGeom>
        </p:spPr>
        <p:txBody>
          <a:bodyPr wrap="square">
            <a:spAutoFit/>
          </a:bodyPr>
          <a:lstStyle/>
          <a:p>
            <a:pPr algn="l"/>
            <a:r>
              <a:rPr lang="en-AU" dirty="0">
                <a:latin typeface="Calibri" panose="020F0502020204030204" pitchFamily="34" charset="0"/>
                <a:cs typeface="Calibri" panose="020F0502020204030204" pitchFamily="34" charset="0"/>
              </a:rPr>
              <a:t>S. </a:t>
            </a:r>
            <a:r>
              <a:rPr lang="en-AU" dirty="0" err="1">
                <a:latin typeface="Calibri" panose="020F0502020204030204" pitchFamily="34" charset="0"/>
                <a:cs typeface="Calibri" panose="020F0502020204030204" pitchFamily="34" charset="0"/>
              </a:rPr>
              <a:t>Eckel</a:t>
            </a:r>
            <a:r>
              <a:rPr lang="en-AU" dirty="0">
                <a:latin typeface="Calibri" panose="020F0502020204030204" pitchFamily="34" charset="0"/>
                <a:cs typeface="Calibri" panose="020F0502020204030204" pitchFamily="34" charset="0"/>
              </a:rPr>
              <a:t>, J. G. </a:t>
            </a:r>
            <a:r>
              <a:rPr lang="en-AU" dirty="0" smtClean="0">
                <a:latin typeface="Calibri" panose="020F0502020204030204" pitchFamily="34" charset="0"/>
                <a:cs typeface="Calibri" panose="020F0502020204030204" pitchFamily="34" charset="0"/>
              </a:rPr>
              <a:t>Lee, et al, </a:t>
            </a:r>
            <a:r>
              <a:rPr lang="en-AU" i="1" dirty="0">
                <a:latin typeface="Calibri" panose="020F0502020204030204" pitchFamily="34" charset="0"/>
                <a:cs typeface="Calibri" panose="020F0502020204030204" pitchFamily="34" charset="0"/>
              </a:rPr>
              <a:t>Physical Review A </a:t>
            </a:r>
            <a:r>
              <a:rPr lang="en-AU" b="1" dirty="0">
                <a:latin typeface="Calibri" panose="020F0502020204030204" pitchFamily="34" charset="0"/>
                <a:cs typeface="Calibri" panose="020F0502020204030204" pitchFamily="34" charset="0"/>
              </a:rPr>
              <a:t>93</a:t>
            </a:r>
            <a:r>
              <a:rPr lang="en-AU" dirty="0">
                <a:latin typeface="Calibri" panose="020F0502020204030204" pitchFamily="34" charset="0"/>
                <a:cs typeface="Calibri" panose="020F0502020204030204" pitchFamily="34" charset="0"/>
              </a:rPr>
              <a:t>, </a:t>
            </a:r>
            <a:r>
              <a:rPr lang="en-AU" dirty="0" smtClean="0">
                <a:latin typeface="Calibri" panose="020F0502020204030204" pitchFamily="34" charset="0"/>
                <a:cs typeface="Calibri" panose="020F0502020204030204" pitchFamily="34" charset="0"/>
              </a:rPr>
              <a:t>063619, (</a:t>
            </a:r>
            <a:r>
              <a:rPr lang="en-AU" dirty="0">
                <a:latin typeface="Calibri" panose="020F0502020204030204" pitchFamily="34" charset="0"/>
                <a:cs typeface="Calibri" panose="020F0502020204030204" pitchFamily="34" charset="0"/>
              </a:rPr>
              <a:t>2016).</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3385" y="7689607"/>
            <a:ext cx="388958" cy="428648"/>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42788"/>
          <a:stretch/>
        </p:blipFill>
        <p:spPr>
          <a:xfrm>
            <a:off x="6266285" y="3289722"/>
            <a:ext cx="5998600" cy="2694983"/>
          </a:xfrm>
          <a:prstGeom prst="rect">
            <a:avLst/>
          </a:prstGeom>
        </p:spPr>
      </p:pic>
      <p:pic>
        <p:nvPicPr>
          <p:cNvPr id="14" name="Picture 13"/>
          <p:cNvPicPr>
            <a:picLocks noChangeAspect="1"/>
          </p:cNvPicPr>
          <p:nvPr/>
        </p:nvPicPr>
        <p:blipFill rotWithShape="1">
          <a:blip r:embed="rId8"/>
          <a:srcRect l="26092" t="26966" r="28746" b="25723"/>
          <a:stretch/>
        </p:blipFill>
        <p:spPr>
          <a:xfrm>
            <a:off x="980884" y="971988"/>
            <a:ext cx="2350765" cy="2462676"/>
          </a:xfrm>
          <a:prstGeom prst="rect">
            <a:avLst/>
          </a:prstGeom>
        </p:spPr>
      </p:pic>
    </p:spTree>
    <p:extLst>
      <p:ext uri="{BB962C8B-B14F-4D97-AF65-F5344CB8AC3E}">
        <p14:creationId xmlns:p14="http://schemas.microsoft.com/office/powerpoint/2010/main" val="351208254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616675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Testing conductance models</a:t>
            </a:r>
            <a:endParaRPr dirty="0"/>
          </a:p>
        </p:txBody>
      </p:sp>
      <mc:AlternateContent xmlns:mc="http://schemas.openxmlformats.org/markup-compatibility/2006" xmlns:a14="http://schemas.microsoft.com/office/drawing/2010/main">
        <mc:Choice Requires="a14">
          <p:sp>
            <p:nvSpPr>
              <p:cNvPr id="3" name="TextBox 2"/>
              <p:cNvSpPr txBox="1"/>
              <p:nvPr/>
            </p:nvSpPr>
            <p:spPr>
              <a:xfrm>
                <a:off x="716219" y="877460"/>
                <a:ext cx="1061439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i="0" u="none" strike="noStrike" cap="none" spc="0" normalizeH="0" baseline="0" dirty="0" smtClean="0">
                    <a:ln>
                      <a:noFill/>
                    </a:ln>
                    <a:solidFill>
                      <a:srgbClr val="000000"/>
                    </a:solidFill>
                    <a:effectLst/>
                    <a:uFillTx/>
                    <a:sym typeface="Calibri"/>
                  </a:rPr>
                  <a:t>Experimentally, and in GPE simulations,</a:t>
                </a:r>
                <a:r>
                  <a:rPr kumimoji="0" lang="en-AU" sz="2400" i="0" u="none" strike="noStrike" cap="none" spc="0" normalizeH="0" dirty="0" smtClean="0">
                    <a:ln>
                      <a:noFill/>
                    </a:ln>
                    <a:solidFill>
                      <a:srgbClr val="000000"/>
                    </a:solidFill>
                    <a:effectLst/>
                    <a:uFillTx/>
                    <a:sym typeface="Calibri"/>
                  </a:rPr>
                  <a:t> use f</a:t>
                </a:r>
                <a:r>
                  <a:rPr kumimoji="0" lang="en-AU" sz="2400" i="0" u="none" strike="noStrike" cap="none" spc="0" normalizeH="0" baseline="0" dirty="0" smtClean="0">
                    <a:ln>
                      <a:noFill/>
                    </a:ln>
                    <a:solidFill>
                      <a:srgbClr val="000000"/>
                    </a:solidFill>
                    <a:effectLst/>
                    <a:uFillTx/>
                    <a:sym typeface="Calibri"/>
                  </a:rPr>
                  <a:t>ixed length of 10 </a:t>
                </a:r>
                <a14:m>
                  <m:oMath xmlns:m="http://schemas.openxmlformats.org/officeDocument/2006/math">
                    <m:r>
                      <a:rPr kumimoji="0" lang="en-AU" sz="2400" i="1" u="none" strike="noStrike" cap="none" spc="0" normalizeH="0" baseline="0" dirty="0" smtClean="0">
                        <a:ln>
                          <a:noFill/>
                        </a:ln>
                        <a:solidFill>
                          <a:srgbClr val="000000"/>
                        </a:solidFill>
                        <a:effectLst/>
                        <a:uFillTx/>
                        <a:latin typeface="Cambria Math" panose="02040503050406030204" pitchFamily="18" charset="0"/>
                        <a:sym typeface="Calibri"/>
                      </a:rPr>
                      <m:t>µ</m:t>
                    </m:r>
                  </m:oMath>
                </a14:m>
                <a:r>
                  <a:rPr kumimoji="0" lang="en-AU" sz="2400" i="0" u="none" strike="noStrike" cap="none" spc="0" normalizeH="0" baseline="0" dirty="0" smtClean="0">
                    <a:ln>
                      <a:noFill/>
                    </a:ln>
                    <a:solidFill>
                      <a:srgbClr val="000000"/>
                    </a:solidFill>
                    <a:effectLst/>
                    <a:uFillTx/>
                    <a:sym typeface="Calibri"/>
                  </a:rPr>
                  <a:t>m, vary widths </a:t>
                </a:r>
                <a:r>
                  <a:rPr kumimoji="0" lang="en-AU" sz="2400" i="1" u="none" strike="noStrike" cap="none" spc="0" normalizeH="0" baseline="0" dirty="0" smtClean="0">
                    <a:ln>
                      <a:noFill/>
                    </a:ln>
                    <a:solidFill>
                      <a:srgbClr val="000000"/>
                    </a:solidFill>
                    <a:effectLst/>
                    <a:uFillTx/>
                    <a:sym typeface="Calibri"/>
                  </a:rPr>
                  <a:t>w</a:t>
                </a:r>
                <a:r>
                  <a:rPr kumimoji="0" lang="en-AU" sz="2400" i="0" u="none" strike="noStrike" cap="none" spc="0" normalizeH="0" baseline="0" dirty="0" smtClean="0">
                    <a:ln>
                      <a:noFill/>
                    </a:ln>
                    <a:solidFill>
                      <a:srgbClr val="000000"/>
                    </a:solidFill>
                    <a:effectLst/>
                    <a:uFillTx/>
                    <a:sym typeface="Calibri"/>
                  </a:rPr>
                  <a:t>=0.75</a:t>
                </a:r>
                <a:r>
                  <a:rPr kumimoji="0" lang="en-AU" sz="2400" i="0" u="none" strike="noStrike" cap="none" spc="0" normalizeH="0" dirty="0" smtClean="0">
                    <a:ln>
                      <a:noFill/>
                    </a:ln>
                    <a:solidFill>
                      <a:srgbClr val="000000"/>
                    </a:solidFill>
                    <a:effectLst/>
                    <a:uFillTx/>
                    <a:sym typeface="Calibri"/>
                  </a:rPr>
                  <a:t> µm – 15 µm to test the conductance models.</a:t>
                </a:r>
              </a:p>
              <a:p>
                <a:pPr marL="0" marR="0" indent="0" algn="just" defTabSz="584200" rtl="0" fontAlgn="auto" latinLnBrk="0" hangingPunct="0">
                  <a:lnSpc>
                    <a:spcPct val="100000"/>
                  </a:lnSpc>
                  <a:spcBef>
                    <a:spcPts val="0"/>
                  </a:spcBef>
                  <a:spcAft>
                    <a:spcPts val="0"/>
                  </a:spcAft>
                  <a:buClrTx/>
                  <a:buSzTx/>
                  <a:buFontTx/>
                  <a:buNone/>
                  <a:tabLst/>
                </a:pPr>
                <a:endParaRPr lang="en-AU" baseline="0" dirty="0"/>
              </a:p>
              <a:p>
                <a:pPr marL="0" marR="0" indent="0" algn="just" defTabSz="584200" rtl="0" fontAlgn="auto" latinLnBrk="0" hangingPunct="0">
                  <a:lnSpc>
                    <a:spcPct val="100000"/>
                  </a:lnSpc>
                  <a:spcBef>
                    <a:spcPts val="0"/>
                  </a:spcBef>
                  <a:spcAft>
                    <a:spcPts val="0"/>
                  </a:spcAft>
                  <a:buClrTx/>
                  <a:buSzTx/>
                  <a:buFontTx/>
                  <a:buNone/>
                  <a:tabLst/>
                </a:pPr>
                <a:r>
                  <a:rPr lang="en-AU" dirty="0" smtClean="0"/>
                  <a:t>Both models linear with n</a:t>
                </a:r>
                <a:r>
                  <a:rPr lang="en-AU" baseline="-25000" dirty="0" smtClean="0"/>
                  <a:t>1D</a:t>
                </a:r>
                <a:r>
                  <a:rPr lang="en-AU" dirty="0" smtClean="0"/>
                  <a:t> which we vary over</a:t>
                </a:r>
              </a:p>
              <a:p>
                <a:pPr marL="0" marR="0" indent="0" algn="just" defTabSz="584200" rtl="0" fontAlgn="auto" latinLnBrk="0" hangingPunct="0">
                  <a:lnSpc>
                    <a:spcPct val="100000"/>
                  </a:lnSpc>
                  <a:spcBef>
                    <a:spcPts val="0"/>
                  </a:spcBef>
                  <a:spcAft>
                    <a:spcPts val="0"/>
                  </a:spcAft>
                  <a:buClrTx/>
                  <a:buSzTx/>
                  <a:buFontTx/>
                  <a:buNone/>
                  <a:tabLst/>
                </a:pPr>
                <a:r>
                  <a:rPr lang="en-AU" dirty="0" smtClean="0"/>
                  <a:t> 2 orders of magnitude.</a:t>
                </a:r>
                <a:endParaRPr kumimoji="0" lang="en-AU" sz="2400" i="0" u="none" strike="noStrike" cap="none" spc="0" normalizeH="0" baseline="0" dirty="0">
                  <a:ln>
                    <a:noFill/>
                  </a:ln>
                  <a:solidFill>
                    <a:srgbClr val="000000"/>
                  </a:solidFill>
                  <a:effectLst/>
                  <a:uFillTx/>
                  <a:sym typeface="Calibri"/>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16219" y="877460"/>
                <a:ext cx="10614390" cy="1949252"/>
              </a:xfrm>
              <a:prstGeom prst="rect">
                <a:avLst/>
              </a:prstGeom>
              <a:blipFill>
                <a:blip r:embed="rId4"/>
                <a:stretch>
                  <a:fillRect l="-1263" t="-1875" r="-1206" b="-6250"/>
                </a:stretch>
              </a:blipFill>
              <a:ln w="12700" cap="flat">
                <a:noFill/>
                <a:miter lim="400000"/>
              </a:ln>
              <a:effectLst/>
            </p:spPr>
            <p:txBody>
              <a:bodyPr/>
              <a:lstStyle/>
              <a:p>
                <a:r>
                  <a:rPr lang="en-AU">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379" y="2924439"/>
            <a:ext cx="2960840" cy="11748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379" y="1467577"/>
            <a:ext cx="4611925" cy="1222438"/>
          </a:xfrm>
          <a:prstGeom prst="rect">
            <a:avLst/>
          </a:prstGeom>
        </p:spPr>
      </p:pic>
      <p:pic>
        <p:nvPicPr>
          <p:cNvPr id="6" name="ResistiveDumbbellChannelWidth_1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9726" y="3286541"/>
            <a:ext cx="6633863" cy="3731548"/>
          </a:xfrm>
          <a:prstGeom prst="rect">
            <a:avLst/>
          </a:prstGeom>
        </p:spPr>
      </p:pic>
      <p:sp>
        <p:nvSpPr>
          <p:cNvPr id="10" name="TextBox 9"/>
          <p:cNvSpPr txBox="1"/>
          <p:nvPr/>
        </p:nvSpPr>
        <p:spPr>
          <a:xfrm>
            <a:off x="7820379" y="4311059"/>
            <a:ext cx="485911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Conductance determined</a:t>
            </a:r>
            <a:r>
              <a:rPr kumimoji="0" lang="en-AU" sz="2400" b="0" i="0" u="none" strike="noStrike" cap="none" spc="0" normalizeH="0" dirty="0" smtClean="0">
                <a:ln>
                  <a:noFill/>
                </a:ln>
                <a:solidFill>
                  <a:srgbClr val="000000"/>
                </a:solidFill>
                <a:effectLst/>
                <a:uFillTx/>
                <a:latin typeface="Calibri"/>
                <a:ea typeface="Calibri"/>
                <a:cs typeface="Calibri"/>
                <a:sym typeface="Calibri"/>
              </a:rPr>
              <a:t> by RC decay model for decay constant time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p:nvPicPr>
        <p:blipFill>
          <a:blip r:embed="rId8"/>
          <a:stretch>
            <a:fillRect/>
          </a:stretch>
        </p:blipFill>
        <p:spPr>
          <a:xfrm>
            <a:off x="7842066" y="5892765"/>
            <a:ext cx="1535344" cy="449500"/>
          </a:xfrm>
          <a:prstGeom prst="rect">
            <a:avLst/>
          </a:prstGeom>
        </p:spPr>
      </p:pic>
      <p:pic>
        <p:nvPicPr>
          <p:cNvPr id="14" name="Picture 13"/>
          <p:cNvPicPr>
            <a:picLocks noChangeAspect="1"/>
          </p:cNvPicPr>
          <p:nvPr/>
        </p:nvPicPr>
        <p:blipFill>
          <a:blip r:embed="rId9"/>
          <a:stretch>
            <a:fillRect/>
          </a:stretch>
        </p:blipFill>
        <p:spPr>
          <a:xfrm>
            <a:off x="7903813" y="7018089"/>
            <a:ext cx="3128625" cy="413250"/>
          </a:xfrm>
          <a:prstGeom prst="rect">
            <a:avLst/>
          </a:prstGeom>
        </p:spPr>
      </p:pic>
      <p:sp>
        <p:nvSpPr>
          <p:cNvPr id="15" name="TextBox 14"/>
          <p:cNvSpPr txBox="1"/>
          <p:nvPr/>
        </p:nvSpPr>
        <p:spPr>
          <a:xfrm>
            <a:off x="7842066" y="5286948"/>
            <a:ext cx="29174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Chemical conductance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7" name="TextBox 16"/>
          <p:cNvSpPr txBox="1"/>
          <p:nvPr/>
        </p:nvSpPr>
        <p:spPr>
          <a:xfrm>
            <a:off x="7820379" y="6391456"/>
            <a:ext cx="279724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Chemical capacitance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8" name="Rectangle 17"/>
          <p:cNvSpPr/>
          <p:nvPr/>
        </p:nvSpPr>
        <p:spPr>
          <a:xfrm>
            <a:off x="7840181" y="7627220"/>
            <a:ext cx="4126935" cy="830997"/>
          </a:xfrm>
          <a:prstGeom prst="rect">
            <a:avLst/>
          </a:prstGeom>
        </p:spPr>
        <p:txBody>
          <a:bodyPr wrap="square">
            <a:spAutoFit/>
          </a:bodyPr>
          <a:lstStyle/>
          <a:p>
            <a:pPr algn="l"/>
            <a:r>
              <a:rPr lang="en-AU" dirty="0">
                <a:latin typeface="Calibri" panose="020F0502020204030204" pitchFamily="34" charset="0"/>
                <a:cs typeface="Calibri" panose="020F0502020204030204" pitchFamily="34" charset="0"/>
              </a:rPr>
              <a:t>S. </a:t>
            </a:r>
            <a:r>
              <a:rPr lang="en-AU" dirty="0" err="1">
                <a:latin typeface="Calibri" panose="020F0502020204030204" pitchFamily="34" charset="0"/>
                <a:cs typeface="Calibri" panose="020F0502020204030204" pitchFamily="34" charset="0"/>
              </a:rPr>
              <a:t>Eckel</a:t>
            </a:r>
            <a:r>
              <a:rPr lang="en-AU" dirty="0">
                <a:latin typeface="Calibri" panose="020F0502020204030204" pitchFamily="34" charset="0"/>
                <a:cs typeface="Calibri" panose="020F0502020204030204" pitchFamily="34" charset="0"/>
              </a:rPr>
              <a:t>, J. G. </a:t>
            </a:r>
            <a:r>
              <a:rPr lang="en-AU" dirty="0" smtClean="0">
                <a:latin typeface="Calibri" panose="020F0502020204030204" pitchFamily="34" charset="0"/>
                <a:cs typeface="Calibri" panose="020F0502020204030204" pitchFamily="34" charset="0"/>
              </a:rPr>
              <a:t>Lee, et al, </a:t>
            </a:r>
            <a:r>
              <a:rPr lang="en-AU" i="1" dirty="0">
                <a:latin typeface="Calibri" panose="020F0502020204030204" pitchFamily="34" charset="0"/>
                <a:cs typeface="Calibri" panose="020F0502020204030204" pitchFamily="34" charset="0"/>
              </a:rPr>
              <a:t>Physical Review A </a:t>
            </a:r>
            <a:r>
              <a:rPr lang="en-AU" b="1" dirty="0">
                <a:latin typeface="Calibri" panose="020F0502020204030204" pitchFamily="34" charset="0"/>
                <a:cs typeface="Calibri" panose="020F0502020204030204" pitchFamily="34" charset="0"/>
              </a:rPr>
              <a:t>93</a:t>
            </a:r>
            <a:r>
              <a:rPr lang="en-AU" dirty="0">
                <a:latin typeface="Calibri" panose="020F0502020204030204" pitchFamily="34" charset="0"/>
                <a:cs typeface="Calibri" panose="020F0502020204030204" pitchFamily="34" charset="0"/>
              </a:rPr>
              <a:t>, </a:t>
            </a:r>
            <a:r>
              <a:rPr lang="en-AU" dirty="0" smtClean="0">
                <a:latin typeface="Calibri" panose="020F0502020204030204" pitchFamily="34" charset="0"/>
                <a:cs typeface="Calibri" panose="020F0502020204030204" pitchFamily="34" charset="0"/>
              </a:rPr>
              <a:t>063619, (</a:t>
            </a:r>
            <a:r>
              <a:rPr lang="en-AU" dirty="0">
                <a:latin typeface="Calibri" panose="020F0502020204030204" pitchFamily="34" charset="0"/>
                <a:cs typeface="Calibri" panose="020F0502020204030204" pitchFamily="34" charset="0"/>
              </a:rPr>
              <a:t>2016).</a:t>
            </a:r>
          </a:p>
        </p:txBody>
      </p:sp>
    </p:spTree>
    <p:extLst>
      <p:ext uri="{BB962C8B-B14F-4D97-AF65-F5344CB8AC3E}">
        <p14:creationId xmlns:p14="http://schemas.microsoft.com/office/powerpoint/2010/main" val="59084053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561" y="3275299"/>
            <a:ext cx="9631890" cy="5344675"/>
          </a:xfrm>
          <a:prstGeom prst="rect">
            <a:avLst/>
          </a:prstGeom>
        </p:spPr>
      </p:pic>
      <p:sp>
        <p:nvSpPr>
          <p:cNvPr id="3" name="TextBox 2"/>
          <p:cNvSpPr txBox="1"/>
          <p:nvPr/>
        </p:nvSpPr>
        <p:spPr>
          <a:xfrm>
            <a:off x="1757593" y="6860577"/>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 name="Shape 357"/>
          <p:cNvSpPr/>
          <p:nvPr/>
        </p:nvSpPr>
        <p:spPr>
          <a:xfrm>
            <a:off x="-1" y="-21177"/>
            <a:ext cx="6884898"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Dissipative regime conductance</a:t>
            </a: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204" y="1993949"/>
            <a:ext cx="1992415" cy="523903"/>
          </a:xfrm>
          <a:prstGeom prst="rect">
            <a:avLst/>
          </a:prstGeom>
        </p:spPr>
      </p:pic>
      <p:pic>
        <p:nvPicPr>
          <p:cNvPr id="6" name="Picture 5"/>
          <p:cNvPicPr>
            <a:picLocks noChangeAspect="1"/>
          </p:cNvPicPr>
          <p:nvPr/>
        </p:nvPicPr>
        <p:blipFill>
          <a:blip r:embed="rId4"/>
          <a:stretch>
            <a:fillRect/>
          </a:stretch>
        </p:blipFill>
        <p:spPr>
          <a:xfrm>
            <a:off x="7166518" y="945023"/>
            <a:ext cx="4700588" cy="2621756"/>
          </a:xfrm>
          <a:prstGeom prst="rect">
            <a:avLst/>
          </a:prstGeom>
        </p:spPr>
      </p:pic>
      <p:sp>
        <p:nvSpPr>
          <p:cNvPr id="7" name="TextBox 6"/>
          <p:cNvSpPr txBox="1"/>
          <p:nvPr/>
        </p:nvSpPr>
        <p:spPr>
          <a:xfrm>
            <a:off x="2011204" y="1379264"/>
            <a:ext cx="282769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Fit data to power law</a:t>
            </a:r>
            <a:r>
              <a:rPr kumimoji="0" lang="en-AU" sz="2400" b="0" i="0" u="none" strike="noStrike" cap="none" spc="0" normalizeH="0" dirty="0" smtClean="0">
                <a:ln>
                  <a:noFill/>
                </a:ln>
                <a:solidFill>
                  <a:srgbClr val="000000"/>
                </a:solidFill>
                <a:effectLst/>
                <a:uFillTx/>
                <a:latin typeface="Calibri"/>
                <a:ea typeface="Calibri"/>
                <a:cs typeface="Calibri"/>
                <a:sym typeface="Calibri"/>
              </a:rPr>
              <a:t>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67876650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57"/>
          <p:cNvSpPr/>
          <p:nvPr/>
        </p:nvSpPr>
        <p:spPr>
          <a:xfrm>
            <a:off x="-1" y="-21177"/>
            <a:ext cx="2677015"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Conclusions</a:t>
            </a:r>
            <a:endParaRPr dirty="0"/>
          </a:p>
        </p:txBody>
      </p:sp>
      <p:sp>
        <p:nvSpPr>
          <p:cNvPr id="4" name="TextBox 3"/>
          <p:cNvSpPr txBox="1"/>
          <p:nvPr/>
        </p:nvSpPr>
        <p:spPr>
          <a:xfrm>
            <a:off x="1013745" y="1621319"/>
            <a:ext cx="10528898" cy="5704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000000"/>
                </a:solidFill>
                <a:effectLst/>
                <a:uFillTx/>
                <a:sym typeface="Calibri"/>
              </a:rPr>
              <a:t>At low imbalance/currents, frequency</a:t>
            </a:r>
            <a:r>
              <a:rPr kumimoji="0" lang="en-AU" sz="2800" b="0" i="0" u="none" strike="noStrike" cap="none" spc="0" normalizeH="0" dirty="0" smtClean="0">
                <a:ln>
                  <a:noFill/>
                </a:ln>
                <a:solidFill>
                  <a:srgbClr val="000000"/>
                </a:solidFill>
                <a:effectLst/>
                <a:uFillTx/>
                <a:sym typeface="Calibri"/>
              </a:rPr>
              <a:t> and amplitude </a:t>
            </a:r>
            <a:r>
              <a:rPr kumimoji="0" lang="en-AU" sz="2800" b="0" i="0" u="none" strike="noStrike" cap="none" spc="0" normalizeH="0" baseline="0" dirty="0" smtClean="0">
                <a:ln>
                  <a:noFill/>
                </a:ln>
                <a:solidFill>
                  <a:srgbClr val="000000"/>
                </a:solidFill>
                <a:effectLst/>
                <a:uFillTx/>
                <a:sym typeface="Calibri"/>
              </a:rPr>
              <a:t>is accurately described by acoustic lumped</a:t>
            </a:r>
            <a:r>
              <a:rPr kumimoji="0" lang="en-AU" sz="2800" b="0" i="0" u="none" strike="noStrike" cap="none" spc="0" normalizeH="0" dirty="0" smtClean="0">
                <a:ln>
                  <a:noFill/>
                </a:ln>
                <a:solidFill>
                  <a:srgbClr val="000000"/>
                </a:solidFill>
                <a:effectLst/>
                <a:uFillTx/>
                <a:sym typeface="Calibri"/>
              </a:rPr>
              <a:t> model (</a:t>
            </a:r>
            <a:r>
              <a:rPr kumimoji="0" lang="en-AU" sz="2800" b="0" i="0" u="none" strike="noStrike" cap="none" spc="0" normalizeH="0" baseline="0" dirty="0" smtClean="0">
                <a:ln>
                  <a:noFill/>
                </a:ln>
                <a:solidFill>
                  <a:srgbClr val="000000"/>
                </a:solidFill>
                <a:effectLst/>
                <a:uFillTx/>
                <a:sym typeface="Calibri"/>
              </a:rPr>
              <a:t>Helmholtz resonators).</a:t>
            </a:r>
            <a:endParaRPr lang="en-AU" sz="2800" dirty="0"/>
          </a:p>
          <a:p>
            <a:pPr marL="0" marR="0" indent="0" algn="just" defTabSz="584200" rtl="0" fontAlgn="auto" latinLnBrk="0" hangingPunct="0">
              <a:lnSpc>
                <a:spcPct val="100000"/>
              </a:lnSpc>
              <a:spcBef>
                <a:spcPts val="0"/>
              </a:spcBef>
              <a:spcAft>
                <a:spcPts val="0"/>
              </a:spcAft>
              <a:buClrTx/>
              <a:buSzTx/>
              <a:buFontTx/>
              <a:buNone/>
              <a:tabLst/>
            </a:pPr>
            <a:endParaRPr kumimoji="0" lang="en-AU" sz="2800" b="0" i="0" u="none" strike="noStrike" cap="none" spc="0" normalizeH="0" baseline="0" dirty="0" smtClean="0">
              <a:ln>
                <a:noFill/>
              </a:ln>
              <a:solidFill>
                <a:srgbClr val="000000"/>
              </a:solidFill>
              <a:effectLst/>
              <a:uFillTx/>
              <a:sym typeface="Calibri"/>
            </a:endParaRPr>
          </a:p>
          <a:p>
            <a:pPr marL="0" marR="0" indent="0" algn="just" defTabSz="584200" rtl="0" fontAlgn="auto" latinLnBrk="0" hangingPunct="0">
              <a:lnSpc>
                <a:spcPct val="100000"/>
              </a:lnSpc>
              <a:spcBef>
                <a:spcPts val="0"/>
              </a:spcBef>
              <a:spcAft>
                <a:spcPts val="0"/>
              </a:spcAft>
              <a:buClrTx/>
              <a:buSzTx/>
              <a:buFontTx/>
              <a:buNone/>
              <a:tabLst/>
            </a:pPr>
            <a:r>
              <a:rPr lang="en-AU" sz="2800" dirty="0" smtClean="0"/>
              <a:t>At high imbalance/large currents, we observe vortices and sound in GPE and experiment. The resulting conductance is supported by a phase-slip model with excellent agreement, and consistent with previous observations. </a:t>
            </a:r>
          </a:p>
          <a:p>
            <a:pPr marL="0" marR="0" indent="0" algn="just" defTabSz="584200" rtl="0" fontAlgn="auto" latinLnBrk="0" hangingPunct="0">
              <a:lnSpc>
                <a:spcPct val="100000"/>
              </a:lnSpc>
              <a:spcBef>
                <a:spcPts val="0"/>
              </a:spcBef>
              <a:spcAft>
                <a:spcPts val="0"/>
              </a:spcAft>
              <a:buClrTx/>
              <a:buSzTx/>
              <a:buFontTx/>
              <a:buNone/>
              <a:tabLst/>
            </a:pPr>
            <a:endParaRPr kumimoji="0" lang="en-AU" sz="2800" b="0" i="0" u="none" strike="noStrike" cap="none" spc="0" normalizeH="0" baseline="0" dirty="0">
              <a:ln>
                <a:noFill/>
              </a:ln>
              <a:solidFill>
                <a:srgbClr val="000000"/>
              </a:solidFill>
              <a:effectLst/>
              <a:uFillTx/>
              <a:sym typeface="Calibri"/>
            </a:endParaRPr>
          </a:p>
          <a:p>
            <a:pPr marL="0" marR="0" indent="0" algn="just"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000000"/>
                </a:solidFill>
                <a:effectLst/>
                <a:uFillTx/>
                <a:sym typeface="Calibri"/>
              </a:rPr>
              <a:t>Feynman</a:t>
            </a:r>
            <a:r>
              <a:rPr kumimoji="0" lang="en-AU" sz="2800" b="0" i="0" u="none" strike="noStrike" cap="none" spc="0" normalizeH="0" dirty="0" smtClean="0">
                <a:ln>
                  <a:noFill/>
                </a:ln>
                <a:solidFill>
                  <a:srgbClr val="000000"/>
                </a:solidFill>
                <a:effectLst/>
                <a:uFillTx/>
                <a:sym typeface="Calibri"/>
              </a:rPr>
              <a:t> model of (solely) vortex interactions does not explain total energy dissipation. </a:t>
            </a:r>
          </a:p>
          <a:p>
            <a:pPr marL="0" marR="0" indent="0" algn="just" defTabSz="584200" rtl="0" fontAlgn="auto" latinLnBrk="0" hangingPunct="0">
              <a:lnSpc>
                <a:spcPct val="100000"/>
              </a:lnSpc>
              <a:spcBef>
                <a:spcPts val="0"/>
              </a:spcBef>
              <a:spcAft>
                <a:spcPts val="0"/>
              </a:spcAft>
              <a:buClrTx/>
              <a:buSzTx/>
              <a:buFontTx/>
              <a:buNone/>
              <a:tabLst/>
            </a:pPr>
            <a:endParaRPr lang="en-AU" sz="2800" baseline="0" dirty="0"/>
          </a:p>
          <a:p>
            <a:pPr marL="0" marR="0" indent="0" algn="just" defTabSz="584200" rtl="0" fontAlgn="auto" latinLnBrk="0" hangingPunct="0">
              <a:lnSpc>
                <a:spcPct val="100000"/>
              </a:lnSpc>
              <a:spcBef>
                <a:spcPts val="0"/>
              </a:spcBef>
              <a:spcAft>
                <a:spcPts val="0"/>
              </a:spcAft>
              <a:buClrTx/>
              <a:buSzTx/>
              <a:buFontTx/>
              <a:buNone/>
              <a:tabLst/>
            </a:pPr>
            <a:r>
              <a:rPr kumimoji="0" lang="en-AU" sz="2800" b="0" i="0" u="none" strike="noStrike" cap="none" spc="0" normalizeH="0" dirty="0" smtClean="0">
                <a:ln>
                  <a:noFill/>
                </a:ln>
                <a:solidFill>
                  <a:srgbClr val="000000"/>
                </a:solidFill>
                <a:effectLst/>
                <a:uFillTx/>
                <a:sym typeface="Calibri"/>
              </a:rPr>
              <a:t>Future work: characterise critical velocity </a:t>
            </a:r>
            <a:r>
              <a:rPr kumimoji="0" lang="en-AU" sz="2800" b="1" i="0" u="none" strike="noStrike" cap="none" spc="0" normalizeH="0" dirty="0" smtClean="0">
                <a:ln>
                  <a:noFill/>
                </a:ln>
                <a:solidFill>
                  <a:srgbClr val="000000"/>
                </a:solidFill>
                <a:effectLst/>
                <a:uFillTx/>
                <a:sym typeface="Calibri"/>
              </a:rPr>
              <a:t>v</a:t>
            </a:r>
            <a:r>
              <a:rPr kumimoji="0" lang="en-AU" sz="2800" b="1" i="0" u="none" strike="noStrike" cap="none" spc="0" normalizeH="0" baseline="-25000" dirty="0" smtClean="0">
                <a:ln>
                  <a:noFill/>
                </a:ln>
                <a:solidFill>
                  <a:srgbClr val="000000"/>
                </a:solidFill>
                <a:effectLst/>
                <a:uFillTx/>
                <a:sym typeface="Calibri"/>
              </a:rPr>
              <a:t>c</a:t>
            </a:r>
            <a:r>
              <a:rPr kumimoji="0" lang="en-AU" sz="2800" b="0" i="0" u="none" strike="noStrike" cap="none" spc="0" normalizeH="0" dirty="0" smtClean="0">
                <a:ln>
                  <a:noFill/>
                </a:ln>
                <a:solidFill>
                  <a:srgbClr val="000000"/>
                </a:solidFill>
                <a:effectLst/>
                <a:uFillTx/>
                <a:sym typeface="Calibri"/>
              </a:rPr>
              <a:t> more accurately as function of geometry. </a:t>
            </a:r>
            <a:endParaRPr kumimoji="0" lang="en-AU" sz="28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329183833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7"/>
          <p:cNvSpPr/>
          <p:nvPr/>
        </p:nvSpPr>
        <p:spPr>
          <a:xfrm>
            <a:off x="-1" y="-21177"/>
            <a:ext cx="430246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Acknowledgements</a:t>
            </a:r>
            <a:endParaRPr dirty="0"/>
          </a:p>
        </p:txBody>
      </p:sp>
      <p:sp>
        <p:nvSpPr>
          <p:cNvPr id="10" name="TextBox 9"/>
          <p:cNvSpPr txBox="1"/>
          <p:nvPr/>
        </p:nvSpPr>
        <p:spPr>
          <a:xfrm>
            <a:off x="17769521" y="16322527"/>
            <a:ext cx="1278550" cy="2246769"/>
          </a:xfrm>
          <a:prstGeom prst="rect">
            <a:avLst/>
          </a:prstGeom>
          <a:noFill/>
        </p:spPr>
        <p:txBody>
          <a:bodyPr wrap="square" rtlCol="0">
            <a:spAutoFit/>
          </a:bodyPr>
          <a:lstStyle/>
          <a:p>
            <a:r>
              <a:rPr lang="en-AU" sz="2800" dirty="0" err="1" smtClean="0"/>
              <a:t>Halina</a:t>
            </a:r>
            <a:r>
              <a:rPr lang="en-AU" sz="2800" dirty="0" smtClean="0"/>
              <a:t> </a:t>
            </a:r>
            <a:r>
              <a:rPr lang="en-AU" sz="2800" dirty="0" err="1"/>
              <a:t>Rubinsztein</a:t>
            </a:r>
            <a:r>
              <a:rPr lang="en-AU" sz="2800" dirty="0"/>
              <a:t>- Dunlop</a:t>
            </a:r>
          </a:p>
          <a:p>
            <a:endParaRPr lang="en-AU" sz="2800" dirty="0"/>
          </a:p>
        </p:txBody>
      </p:sp>
      <p:grpSp>
        <p:nvGrpSpPr>
          <p:cNvPr id="12" name="Group 11"/>
          <p:cNvGrpSpPr/>
          <p:nvPr/>
        </p:nvGrpSpPr>
        <p:grpSpPr>
          <a:xfrm>
            <a:off x="196067" y="1026051"/>
            <a:ext cx="12524524" cy="2858001"/>
            <a:chOff x="109889" y="1204772"/>
            <a:chExt cx="11290862" cy="2511916"/>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323" y="1269439"/>
              <a:ext cx="1988889" cy="201670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232" y="1293476"/>
              <a:ext cx="2084530" cy="1990727"/>
            </a:xfrm>
            <a:prstGeom prst="rect">
              <a:avLst/>
            </a:prstGeom>
          </p:spPr>
        </p:pic>
        <p:sp>
          <p:nvSpPr>
            <p:cNvPr id="16" name="TextBox 15"/>
            <p:cNvSpPr txBox="1"/>
            <p:nvPr/>
          </p:nvSpPr>
          <p:spPr>
            <a:xfrm>
              <a:off x="109889" y="1204772"/>
              <a:ext cx="1263717" cy="434209"/>
            </a:xfrm>
            <a:prstGeom prst="rect">
              <a:avLst/>
            </a:prstGeom>
            <a:noFill/>
          </p:spPr>
          <p:txBody>
            <a:bodyPr wrap="none" rtlCol="0">
              <a:spAutoFit/>
            </a:bodyPr>
            <a:lstStyle/>
            <a:p>
              <a:r>
                <a:rPr lang="en-AU" sz="3413" b="1" dirty="0"/>
                <a:t>Students</a:t>
              </a:r>
            </a:p>
          </p:txBody>
        </p:sp>
        <p:sp>
          <p:nvSpPr>
            <p:cNvPr id="17" name="TextBox 16"/>
            <p:cNvSpPr txBox="1"/>
            <p:nvPr/>
          </p:nvSpPr>
          <p:spPr>
            <a:xfrm>
              <a:off x="1938599" y="3310928"/>
              <a:ext cx="9462152" cy="405760"/>
            </a:xfrm>
            <a:prstGeom prst="rect">
              <a:avLst/>
            </a:prstGeom>
            <a:noFill/>
          </p:spPr>
          <p:txBody>
            <a:bodyPr wrap="square" rtlCol="0">
              <a:spAutoFit/>
            </a:bodyPr>
            <a:lstStyle/>
            <a:p>
              <a:pPr algn="l"/>
              <a:r>
                <a:rPr lang="en-AU" dirty="0" smtClean="0"/>
                <a:t>Guillaume Gauthier    Thomas </a:t>
              </a:r>
              <a:r>
                <a:rPr lang="en-AU"/>
                <a:t>Bell </a:t>
              </a:r>
              <a:r>
                <a:rPr lang="en-AU" smtClean="0"/>
                <a:t>       </a:t>
              </a:r>
              <a:r>
                <a:rPr lang="en-AU" smtClean="0"/>
                <a:t>      Alex </a:t>
              </a:r>
              <a:r>
                <a:rPr lang="en-AU" dirty="0" smtClean="0"/>
                <a:t>Pritchard 		Kwan </a:t>
              </a:r>
              <a:r>
                <a:rPr lang="en-AU" dirty="0" smtClean="0"/>
                <a:t>Goddard-Lee</a:t>
              </a:r>
              <a:endParaRPr lang="en-AU" dirty="0"/>
            </a:p>
          </p:txBody>
        </p:sp>
      </p:grpSp>
      <p:pic>
        <p:nvPicPr>
          <p:cNvPr id="13" name="Picture 2" descr="https://bec.equs.org/sites/default/files/styles/small/public/images/accounts/alex_pritchard.jpg?itok=8-A_4V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517" y="1127469"/>
            <a:ext cx="2113496" cy="226672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a:grpSpLocks noChangeAspect="1"/>
          </p:cNvGrpSpPr>
          <p:nvPr/>
        </p:nvGrpSpPr>
        <p:grpSpPr>
          <a:xfrm>
            <a:off x="3382266" y="4196493"/>
            <a:ext cx="9441271" cy="2003830"/>
            <a:chOff x="267405" y="5574204"/>
            <a:chExt cx="11012516" cy="2337314"/>
          </a:xfrm>
        </p:grpSpPr>
        <p:pic>
          <p:nvPicPr>
            <p:cNvPr id="3" name="Picture 2" descr="Tyler Nee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05" y="5587929"/>
              <a:ext cx="2570114" cy="231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958" y="5575292"/>
              <a:ext cx="3499963" cy="233622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1951" y="5575292"/>
              <a:ext cx="2075020" cy="230327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3664" y="5574204"/>
              <a:ext cx="2314772" cy="2314772"/>
            </a:xfrm>
            <a:prstGeom prst="rect">
              <a:avLst/>
            </a:prstGeom>
          </p:spPr>
        </p:pic>
      </p:grpSp>
      <p:sp>
        <p:nvSpPr>
          <p:cNvPr id="33" name="TextBox 32"/>
          <p:cNvSpPr txBox="1"/>
          <p:nvPr/>
        </p:nvSpPr>
        <p:spPr>
          <a:xfrm>
            <a:off x="67108" y="3450868"/>
            <a:ext cx="1035861" cy="617541"/>
          </a:xfrm>
          <a:prstGeom prst="rect">
            <a:avLst/>
          </a:prstGeom>
          <a:noFill/>
        </p:spPr>
        <p:txBody>
          <a:bodyPr wrap="none" rtlCol="0">
            <a:spAutoFit/>
          </a:bodyPr>
          <a:lstStyle/>
          <a:p>
            <a:r>
              <a:rPr lang="en-AU" sz="3413" b="1" dirty="0"/>
              <a:t>Staff</a:t>
            </a:r>
          </a:p>
        </p:txBody>
      </p:sp>
      <p:sp>
        <p:nvSpPr>
          <p:cNvPr id="20" name="TextBox 19"/>
          <p:cNvSpPr txBox="1"/>
          <p:nvPr/>
        </p:nvSpPr>
        <p:spPr>
          <a:xfrm>
            <a:off x="59010" y="7426539"/>
            <a:ext cx="1641796" cy="617541"/>
          </a:xfrm>
          <a:prstGeom prst="rect">
            <a:avLst/>
          </a:prstGeom>
          <a:noFill/>
        </p:spPr>
        <p:txBody>
          <a:bodyPr wrap="none" rtlCol="0">
            <a:spAutoFit/>
          </a:bodyPr>
          <a:lstStyle/>
          <a:p>
            <a:r>
              <a:rPr lang="en-AU" sz="3413" b="1" dirty="0" smtClean="0"/>
              <a:t>Funding</a:t>
            </a:r>
            <a:endParaRPr lang="en-AU" sz="3413" b="1" dirty="0"/>
          </a:p>
        </p:txBody>
      </p:sp>
      <p:pic>
        <p:nvPicPr>
          <p:cNvPr id="19" name="Picture 18"/>
          <p:cNvPicPr>
            <a:picLocks noChangeAspect="1"/>
          </p:cNvPicPr>
          <p:nvPr/>
        </p:nvPicPr>
        <p:blipFill>
          <a:blip r:embed="rId9"/>
          <a:stretch>
            <a:fillRect/>
          </a:stretch>
        </p:blipFill>
        <p:spPr>
          <a:xfrm>
            <a:off x="1821050" y="7311318"/>
            <a:ext cx="4099560" cy="1108710"/>
          </a:xfrm>
          <a:prstGeom prst="rect">
            <a:avLst/>
          </a:prstGeom>
        </p:spPr>
      </p:pic>
      <p:sp>
        <p:nvSpPr>
          <p:cNvPr id="22" name="TextBox 21"/>
          <p:cNvSpPr txBox="1"/>
          <p:nvPr/>
        </p:nvSpPr>
        <p:spPr>
          <a:xfrm>
            <a:off x="10083880" y="6409922"/>
            <a:ext cx="241572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err="1" smtClean="0">
                <a:ln>
                  <a:noFill/>
                </a:ln>
                <a:solidFill>
                  <a:srgbClr val="000000"/>
                </a:solidFill>
                <a:effectLst/>
                <a:uFillTx/>
                <a:latin typeface="Calibri"/>
                <a:ea typeface="Calibri"/>
                <a:cs typeface="Calibri"/>
                <a:sym typeface="Calibri"/>
              </a:rPr>
              <a:t>Halina</a:t>
            </a:r>
            <a:r>
              <a:rPr kumimoji="0" lang="en-AU" b="0" i="0" u="none" strike="noStrike" cap="none" spc="0" normalizeH="0" baseline="0" dirty="0" smtClean="0">
                <a:ln>
                  <a:noFill/>
                </a:ln>
                <a:solidFill>
                  <a:srgbClr val="000000"/>
                </a:solidFill>
                <a:effectLst/>
                <a:uFillTx/>
                <a:latin typeface="Calibri"/>
                <a:ea typeface="Calibri"/>
                <a:cs typeface="Calibri"/>
                <a:sym typeface="Calibri"/>
              </a:rPr>
              <a:t> </a:t>
            </a:r>
            <a:r>
              <a:rPr kumimoji="0" lang="en-AU" b="0" i="0" u="none" strike="noStrike" cap="none" spc="0" normalizeH="0" baseline="0" dirty="0" err="1" smtClean="0">
                <a:ln>
                  <a:noFill/>
                </a:ln>
                <a:solidFill>
                  <a:srgbClr val="000000"/>
                </a:solidFill>
                <a:effectLst/>
                <a:uFillTx/>
                <a:latin typeface="Calibri"/>
                <a:ea typeface="Calibri"/>
                <a:cs typeface="Calibri"/>
                <a:sym typeface="Calibri"/>
              </a:rPr>
              <a:t>Rubinsztein</a:t>
            </a:r>
            <a:endParaRPr kumimoji="0" lang="en-AU" b="0" i="0" u="none" strike="noStrike" cap="none" spc="0" normalizeH="0" baseline="0" dirty="0" smtClean="0">
              <a:ln>
                <a:noFill/>
              </a:ln>
              <a:solidFill>
                <a:srgbClr val="000000"/>
              </a:solidFill>
              <a:effectLst/>
              <a:uFillTx/>
              <a:latin typeface="Calibri"/>
              <a:ea typeface="Calibri"/>
              <a:cs typeface="Calibri"/>
              <a:sym typeface="Calibri"/>
            </a:endParaRP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-Dunlop</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8" name="TextBox 17"/>
          <p:cNvSpPr txBox="1"/>
          <p:nvPr/>
        </p:nvSpPr>
        <p:spPr>
          <a:xfrm>
            <a:off x="41548" y="6513366"/>
            <a:ext cx="180498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Stuart</a:t>
            </a: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 </a:t>
            </a:r>
            <a:r>
              <a:rPr lang="en-AU" dirty="0" smtClean="0"/>
              <a:t>Szigeti (ANU)</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7" name="TextBox 26"/>
          <p:cNvSpPr txBox="1"/>
          <p:nvPr/>
        </p:nvSpPr>
        <p:spPr>
          <a:xfrm>
            <a:off x="8188456" y="6382831"/>
            <a:ext cx="114775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dirty="0" smtClean="0"/>
              <a:t>Michael</a:t>
            </a: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sym typeface="Calibri"/>
              </a:rPr>
              <a:t>Bromley</a:t>
            </a:r>
          </a:p>
        </p:txBody>
      </p:sp>
      <p:sp>
        <p:nvSpPr>
          <p:cNvPr id="28" name="TextBox 27"/>
          <p:cNvSpPr txBox="1"/>
          <p:nvPr/>
        </p:nvSpPr>
        <p:spPr>
          <a:xfrm>
            <a:off x="5920610" y="6382832"/>
            <a:ext cx="12535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Matthew</a:t>
            </a: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 Davis</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9" name="TextBox 28"/>
          <p:cNvSpPr txBox="1"/>
          <p:nvPr/>
        </p:nvSpPr>
        <p:spPr>
          <a:xfrm>
            <a:off x="3983682" y="6409922"/>
            <a:ext cx="8880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Tyler</a:t>
            </a: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 Neely</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4" name="Picture 23"/>
          <p:cNvPicPr>
            <a:picLocks noChangeAspect="1"/>
          </p:cNvPicPr>
          <p:nvPr/>
        </p:nvPicPr>
        <p:blipFill>
          <a:blip r:embed="rId10"/>
          <a:stretch>
            <a:fillRect/>
          </a:stretch>
        </p:blipFill>
        <p:spPr>
          <a:xfrm>
            <a:off x="9650173" y="1117322"/>
            <a:ext cx="1939136" cy="2233526"/>
          </a:xfrm>
          <a:prstGeom prst="rect">
            <a:avLst/>
          </a:prstGeom>
        </p:spPr>
      </p:pic>
      <p:pic>
        <p:nvPicPr>
          <p:cNvPr id="31" name="Image" descr="Image"/>
          <p:cNvPicPr>
            <a:picLocks noChangeAspect="1"/>
          </p:cNvPicPr>
          <p:nvPr/>
        </p:nvPicPr>
        <p:blipFill>
          <a:blip r:embed="rId11">
            <a:extLst/>
          </a:blip>
          <a:stretch>
            <a:fillRect/>
          </a:stretch>
        </p:blipFill>
        <p:spPr>
          <a:xfrm>
            <a:off x="1958886" y="4208259"/>
            <a:ext cx="1311023" cy="1962697"/>
          </a:xfrm>
          <a:prstGeom prst="rect">
            <a:avLst/>
          </a:prstGeom>
          <a:ln w="12700" cap="flat">
            <a:solidFill>
              <a:srgbClr val="000000"/>
            </a:solidFill>
            <a:prstDash val="solid"/>
            <a:miter lim="400000"/>
          </a:ln>
          <a:effectLst/>
        </p:spPr>
      </p:pic>
      <p:sp>
        <p:nvSpPr>
          <p:cNvPr id="4" name="TextBox 3"/>
          <p:cNvSpPr txBox="1"/>
          <p:nvPr/>
        </p:nvSpPr>
        <p:spPr>
          <a:xfrm>
            <a:off x="6197480" y="7354622"/>
            <a:ext cx="652311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AU" sz="1800" dirty="0" smtClean="0"/>
              <a:t>Australian </a:t>
            </a:r>
            <a:r>
              <a:rPr lang="en-AU" sz="1800" dirty="0"/>
              <a:t>Research Council (ARC) Centre of Excellence for Engineered Quantum Systems (CE1101013), Centre of Excellence for Future Low Energy Technologies (CE170100039), ARC Discovery Projects (DP160102085),</a:t>
            </a:r>
            <a:endParaRPr kumimoji="0" lang="en-AU" sz="1800" b="0" i="0" u="none" strike="noStrike" cap="none" spc="0" normalizeH="0" baseline="0" dirty="0">
              <a:ln>
                <a:noFill/>
              </a:ln>
              <a:solidFill>
                <a:srgbClr val="000000"/>
              </a:solidFill>
              <a:effectLst/>
              <a:uFillTx/>
              <a:sym typeface="Calibri"/>
            </a:endParaRPr>
          </a:p>
        </p:txBody>
      </p:sp>
      <p:pic>
        <p:nvPicPr>
          <p:cNvPr id="11" name="Picture 10"/>
          <p:cNvPicPr>
            <a:picLocks noChangeAspect="1"/>
          </p:cNvPicPr>
          <p:nvPr/>
        </p:nvPicPr>
        <p:blipFill>
          <a:blip r:embed="rId12"/>
          <a:stretch>
            <a:fillRect/>
          </a:stretch>
        </p:blipFill>
        <p:spPr>
          <a:xfrm>
            <a:off x="118284" y="4184486"/>
            <a:ext cx="1728245" cy="1969101"/>
          </a:xfrm>
          <a:prstGeom prst="rect">
            <a:avLst/>
          </a:prstGeom>
        </p:spPr>
      </p:pic>
      <p:sp>
        <p:nvSpPr>
          <p:cNvPr id="35" name="TextBox 34"/>
          <p:cNvSpPr txBox="1"/>
          <p:nvPr/>
        </p:nvSpPr>
        <p:spPr>
          <a:xfrm>
            <a:off x="2062199" y="6495163"/>
            <a:ext cx="105958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Matt</a:t>
            </a:r>
          </a:p>
          <a:p>
            <a:pPr marL="0" marR="0" indent="0" algn="ctr" defTabSz="5842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rgbClr val="000000"/>
                </a:solidFill>
                <a:effectLst/>
                <a:uFillTx/>
                <a:latin typeface="Calibri"/>
                <a:ea typeface="Calibri"/>
                <a:cs typeface="Calibri"/>
                <a:sym typeface="Calibri"/>
              </a:rPr>
              <a:t> Reeves</a:t>
            </a:r>
            <a:endParaRPr kumimoji="0" lang="en-AU"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9" name="Straight Connector 8"/>
          <p:cNvCxnSpPr/>
          <p:nvPr/>
        </p:nvCxnSpPr>
        <p:spPr>
          <a:xfrm>
            <a:off x="9225887" y="3124650"/>
            <a:ext cx="914400" cy="91440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0290891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9"/>
          <p:cNvSpPr/>
          <p:nvPr/>
        </p:nvSpPr>
        <p:spPr>
          <a:xfrm>
            <a:off x="-1" y="-21177"/>
            <a:ext cx="7622279"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BEC with painted optical potentials</a:t>
            </a:r>
            <a:endParaRPr dirty="0"/>
          </a:p>
        </p:txBody>
      </p:sp>
      <p:sp>
        <p:nvSpPr>
          <p:cNvPr id="4" name="Text Box 12"/>
          <p:cNvSpPr txBox="1">
            <a:spLocks noChangeArrowheads="1"/>
          </p:cNvSpPr>
          <p:nvPr/>
        </p:nvSpPr>
        <p:spPr bwMode="auto">
          <a:xfrm>
            <a:off x="111512" y="7655516"/>
            <a:ext cx="6819838" cy="792781"/>
          </a:xfrm>
          <a:prstGeom prst="rect">
            <a:avLst/>
          </a:prstGeom>
          <a:noFill/>
          <a:ln w="9525">
            <a:noFill/>
            <a:miter lim="800000"/>
            <a:headEnd/>
            <a:tailEnd/>
          </a:ln>
        </p:spPr>
        <p:txBody>
          <a:bodyPr wrap="square">
            <a:spAutoFit/>
          </a:bodyPr>
          <a:lstStyle/>
          <a:p>
            <a:pPr algn="l"/>
            <a:r>
              <a:rPr lang="en-US" sz="2276" dirty="0"/>
              <a:t>S.K. </a:t>
            </a:r>
            <a:r>
              <a:rPr lang="en-US" sz="2276" dirty="0" err="1"/>
              <a:t>Schnelle</a:t>
            </a:r>
            <a:r>
              <a:rPr lang="en-US" sz="2276" dirty="0"/>
              <a:t>, “Versatile 2D optical </a:t>
            </a:r>
            <a:r>
              <a:rPr lang="en-US" sz="2276" dirty="0" smtClean="0"/>
              <a:t>potentials </a:t>
            </a:r>
            <a:r>
              <a:rPr lang="en-US" sz="2276" dirty="0"/>
              <a:t>for </a:t>
            </a:r>
            <a:r>
              <a:rPr lang="en-US" sz="2276" dirty="0" err="1"/>
              <a:t>ultracold</a:t>
            </a:r>
            <a:r>
              <a:rPr lang="en-US" sz="2276" dirty="0"/>
              <a:t> atoms”, </a:t>
            </a:r>
            <a:r>
              <a:rPr lang="en-US" sz="2276" i="1" dirty="0"/>
              <a:t>Opt. Express. </a:t>
            </a:r>
            <a:r>
              <a:rPr lang="en-US" sz="2276" b="1" dirty="0"/>
              <a:t>16</a:t>
            </a:r>
            <a:r>
              <a:rPr lang="en-US" sz="2276" dirty="0"/>
              <a:t>, 1405 (2008)</a:t>
            </a:r>
          </a:p>
        </p:txBody>
      </p:sp>
      <p:sp>
        <p:nvSpPr>
          <p:cNvPr id="5" name="TextBox 4"/>
          <p:cNvSpPr txBox="1"/>
          <p:nvPr/>
        </p:nvSpPr>
        <p:spPr>
          <a:xfrm>
            <a:off x="117586" y="6423331"/>
            <a:ext cx="6363313" cy="1143005"/>
          </a:xfrm>
          <a:prstGeom prst="rect">
            <a:avLst/>
          </a:prstGeom>
          <a:noFill/>
        </p:spPr>
        <p:txBody>
          <a:bodyPr wrap="square" rtlCol="0">
            <a:spAutoFit/>
          </a:bodyPr>
          <a:lstStyle/>
          <a:p>
            <a:pPr algn="l"/>
            <a:r>
              <a:rPr lang="en-AU" sz="2276" dirty="0"/>
              <a:t>K. Henderson, et al, “Experimental demonstration of painting arbitrary and dynamic potentials for BEC” </a:t>
            </a:r>
            <a:r>
              <a:rPr lang="en-AU" sz="2276" i="1" dirty="0"/>
              <a:t>New Journal Physics</a:t>
            </a:r>
            <a:r>
              <a:rPr lang="en-AU" sz="2276" dirty="0"/>
              <a:t> </a:t>
            </a:r>
            <a:r>
              <a:rPr lang="en-AU" sz="2276" b="1" dirty="0"/>
              <a:t>11</a:t>
            </a:r>
            <a:r>
              <a:rPr lang="en-AU" sz="2276" dirty="0"/>
              <a:t>(4), 043030 (2009)</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2364792"/>
            <a:ext cx="5327857" cy="396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9379" y="977772"/>
            <a:ext cx="11605446" cy="830997"/>
          </a:xfrm>
          <a:prstGeom prst="rect">
            <a:avLst/>
          </a:prstGeom>
          <a:noFill/>
        </p:spPr>
        <p:txBody>
          <a:bodyPr wrap="square" rtlCol="0">
            <a:spAutoFit/>
          </a:bodyPr>
          <a:lstStyle/>
          <a:p>
            <a:pPr algn="just"/>
            <a:r>
              <a:rPr lang="en-AU" b="1" dirty="0" smtClean="0"/>
              <a:t>The BEC apparatus incorporates a 2D </a:t>
            </a:r>
            <a:r>
              <a:rPr lang="en-AU" b="1" dirty="0" err="1" smtClean="0"/>
              <a:t>acousto</a:t>
            </a:r>
            <a:r>
              <a:rPr lang="en-AU" b="1" dirty="0" smtClean="0"/>
              <a:t>-optical deflector (2D-AOD) to steer and rapidly scan (up to 8 kHz) a laser beam (1064 nm).</a:t>
            </a:r>
            <a:endParaRPr lang="en-AU"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895" y="2859085"/>
            <a:ext cx="6511028" cy="149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350" y="5412449"/>
            <a:ext cx="2578389" cy="263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1089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35123481"/>
              </p:ext>
            </p:extLst>
          </p:nvPr>
        </p:nvGraphicFramePr>
        <p:xfrm>
          <a:off x="815479" y="6326934"/>
          <a:ext cx="7120711" cy="2283838"/>
        </p:xfrm>
        <a:graphic>
          <a:graphicData uri="http://schemas.openxmlformats.org/presentationml/2006/ole">
            <mc:AlternateContent xmlns:mc="http://schemas.openxmlformats.org/markup-compatibility/2006">
              <mc:Choice xmlns:v="urn:schemas-microsoft-com:vml" Requires="v">
                <p:oleObj spid="_x0000_s1416" name="Acrobat Document" r:id="rId3" imgW="7810290" imgH="2504895" progId="AcroExch.Document.DC">
                  <p:embed/>
                </p:oleObj>
              </mc:Choice>
              <mc:Fallback>
                <p:oleObj name="Acrobat Document" r:id="rId3" imgW="7810290" imgH="2504895" progId="AcroExch.Document.DC">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79" y="6326934"/>
                        <a:ext cx="7120711" cy="2283838"/>
                      </a:xfrm>
                      <a:prstGeom prst="rect">
                        <a:avLst/>
                      </a:prstGeom>
                      <a:noFill/>
                      <a:ln>
                        <a:noFill/>
                      </a:ln>
                      <a:extLst/>
                    </p:spPr>
                  </p:pic>
                </p:oleObj>
              </mc:Fallback>
            </mc:AlternateContent>
          </a:graphicData>
        </a:graphic>
      </p:graphicFrame>
      <p:pic>
        <p:nvPicPr>
          <p:cNvPr id="8" name="RingContour.pdf"/>
          <p:cNvPicPr>
            <a:picLocks noChangeAspect="1"/>
          </p:cNvPicPr>
          <p:nvPr/>
        </p:nvPicPr>
        <p:blipFill>
          <a:blip r:embed="rId5">
            <a:extLst/>
          </a:blip>
          <a:stretch>
            <a:fillRect/>
          </a:stretch>
        </p:blipFill>
        <p:spPr>
          <a:xfrm>
            <a:off x="382462" y="3386743"/>
            <a:ext cx="7373619" cy="2518865"/>
          </a:xfrm>
          <a:prstGeom prst="rect">
            <a:avLst/>
          </a:prstGeom>
          <a:ln w="12700" cap="flat">
            <a:noFill/>
            <a:miter lim="400000"/>
          </a:ln>
          <a:effectLst/>
        </p:spPr>
      </p:pic>
      <p:sp>
        <p:nvSpPr>
          <p:cNvPr id="6" name="Shape 169"/>
          <p:cNvSpPr/>
          <p:nvPr/>
        </p:nvSpPr>
        <p:spPr>
          <a:xfrm>
            <a:off x="-1" y="-21177"/>
            <a:ext cx="741068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Large, smooth ring traps with BEC</a:t>
            </a:r>
            <a:endParaRPr dirty="0"/>
          </a:p>
        </p:txBody>
      </p:sp>
      <p:sp>
        <p:nvSpPr>
          <p:cNvPr id="4" name="TextBox 3"/>
          <p:cNvSpPr txBox="1"/>
          <p:nvPr/>
        </p:nvSpPr>
        <p:spPr>
          <a:xfrm>
            <a:off x="551036" y="771736"/>
            <a:ext cx="1245376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AU" dirty="0" smtClean="0"/>
              <a:t>The ring trap is formed from the intersection of the rapidly scanning beam with a cylindrically focused sheet beam (1064 nm).</a:t>
            </a:r>
          </a:p>
          <a:p>
            <a:pPr marL="0" marR="0" indent="0" algn="l" defTabSz="584200" rtl="0" fontAlgn="auto" latinLnBrk="0" hangingPunct="0">
              <a:lnSpc>
                <a:spcPct val="100000"/>
              </a:lnSpc>
              <a:spcBef>
                <a:spcPts val="0"/>
              </a:spcBef>
              <a:spcAft>
                <a:spcPts val="0"/>
              </a:spcAft>
              <a:buClrTx/>
              <a:buSzTx/>
              <a:buFontTx/>
              <a:buNone/>
              <a:tabLst/>
            </a:pPr>
            <a:endParaRPr lang="en-AU" dirty="0" smtClean="0"/>
          </a:p>
          <a:p>
            <a:pPr marL="0" marR="0" indent="0" algn="l" defTabSz="584200" rtl="0" fontAlgn="auto" latinLnBrk="0" hangingPunct="0">
              <a:lnSpc>
                <a:spcPct val="100000"/>
              </a:lnSpc>
              <a:spcBef>
                <a:spcPts val="0"/>
              </a:spcBef>
              <a:spcAft>
                <a:spcPts val="0"/>
              </a:spcAft>
              <a:buClrTx/>
              <a:buSzTx/>
              <a:buFontTx/>
              <a:buNone/>
              <a:tabLst/>
            </a:pPr>
            <a:r>
              <a:rPr lang="en-AU" dirty="0" smtClean="0"/>
              <a:t>To correct for the Gaussian potential landscape geometry of the optical sheet, and deflection efficiency of 2D-AOD, we measure the azimuthal atom density and apply step-wise feedforward correction to the ring intensity.</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TextBox 9"/>
          <p:cNvSpPr txBox="1"/>
          <p:nvPr/>
        </p:nvSpPr>
        <p:spPr>
          <a:xfrm>
            <a:off x="8644809" y="3386743"/>
            <a:ext cx="3921264" cy="3416320"/>
          </a:xfrm>
          <a:prstGeom prst="rect">
            <a:avLst/>
          </a:prstGeom>
          <a:noFill/>
        </p:spPr>
        <p:txBody>
          <a:bodyPr wrap="square" rtlCol="0">
            <a:spAutoFit/>
          </a:bodyPr>
          <a:lstStyle/>
          <a:p>
            <a:pPr algn="l"/>
            <a:r>
              <a:rPr lang="en-AU" b="1" dirty="0" smtClean="0">
                <a:latin typeface="Calibri" panose="020F0502020204030204" pitchFamily="34" charset="0"/>
                <a:cs typeface="Calibri" panose="020F0502020204030204" pitchFamily="34" charset="0"/>
              </a:rPr>
              <a:t>BEC Ring parameters</a:t>
            </a:r>
          </a:p>
          <a:p>
            <a:pPr algn="l"/>
            <a:endParaRPr lang="en-AU" b="1" dirty="0">
              <a:latin typeface="Calibri" panose="020F0502020204030204" pitchFamily="34" charset="0"/>
              <a:cs typeface="Calibri" panose="020F0502020204030204" pitchFamily="34" charset="0"/>
            </a:endParaRPr>
          </a:p>
          <a:p>
            <a:pPr algn="l"/>
            <a:r>
              <a:rPr lang="en-AU" b="1" dirty="0" smtClean="0">
                <a:latin typeface="Calibri" panose="020F0502020204030204" pitchFamily="34" charset="0"/>
                <a:cs typeface="Calibri" panose="020F0502020204030204" pitchFamily="34" charset="0"/>
              </a:rPr>
              <a:t>N=2.5 </a:t>
            </a:r>
            <a:r>
              <a:rPr lang="en-AU" b="1" dirty="0">
                <a:latin typeface="Calibri" panose="020F0502020204030204" pitchFamily="34" charset="0"/>
                <a:cs typeface="Calibri" panose="020F0502020204030204" pitchFamily="34" charset="0"/>
                <a:sym typeface="Symbol"/>
              </a:rPr>
              <a:t> </a:t>
            </a:r>
            <a:r>
              <a:rPr lang="en-AU" b="1" dirty="0" smtClean="0">
                <a:latin typeface="Calibri" panose="020F0502020204030204" pitchFamily="34" charset="0"/>
                <a:cs typeface="Calibri" panose="020F0502020204030204" pitchFamily="34" charset="0"/>
                <a:sym typeface="Symbol"/>
              </a:rPr>
              <a:t>10</a:t>
            </a:r>
            <a:r>
              <a:rPr lang="en-AU" b="1" baseline="30000" dirty="0" smtClean="0">
                <a:latin typeface="Calibri" panose="020F0502020204030204" pitchFamily="34" charset="0"/>
                <a:cs typeface="Calibri" panose="020F0502020204030204" pitchFamily="34" charset="0"/>
                <a:sym typeface="Symbol"/>
              </a:rPr>
              <a:t>6</a:t>
            </a:r>
            <a:r>
              <a:rPr lang="en-AU" b="1" dirty="0" smtClean="0">
                <a:latin typeface="Calibri" panose="020F0502020204030204" pitchFamily="34" charset="0"/>
                <a:cs typeface="Calibri" panose="020F0502020204030204" pitchFamily="34" charset="0"/>
              </a:rPr>
              <a:t>, T=60 </a:t>
            </a:r>
            <a:r>
              <a:rPr lang="en-AU" b="1" dirty="0" err="1" smtClean="0">
                <a:latin typeface="Calibri" panose="020F0502020204030204" pitchFamily="34" charset="0"/>
                <a:cs typeface="Calibri" panose="020F0502020204030204" pitchFamily="34" charset="0"/>
              </a:rPr>
              <a:t>nK</a:t>
            </a:r>
            <a:r>
              <a:rPr lang="en-AU" dirty="0" smtClean="0">
                <a:latin typeface="Calibri" panose="020F0502020204030204" pitchFamily="34" charset="0"/>
                <a:cs typeface="Calibri" panose="020F0502020204030204" pitchFamily="34" charset="0"/>
              </a:rPr>
              <a:t>.</a:t>
            </a:r>
          </a:p>
          <a:p>
            <a:pPr algn="l"/>
            <a:endParaRPr lang="en-AU" dirty="0" smtClean="0">
              <a:latin typeface="Calibri" panose="020F0502020204030204" pitchFamily="34" charset="0"/>
              <a:cs typeface="Calibri" panose="020F0502020204030204" pitchFamily="34" charset="0"/>
              <a:sym typeface="Symbol" panose="05050102010706020507" pitchFamily="18" charset="2"/>
            </a:endParaRPr>
          </a:p>
          <a:p>
            <a:pPr algn="l"/>
            <a:r>
              <a:rPr lang="en-AU" dirty="0" smtClean="0">
                <a:latin typeface="Calibri" panose="020F0502020204030204" pitchFamily="34" charset="0"/>
                <a:cs typeface="Calibri" panose="020F0502020204030204" pitchFamily="34" charset="0"/>
                <a:sym typeface="Symbol" panose="05050102010706020507" pitchFamily="18" charset="2"/>
              </a:rPr>
              <a:t></a:t>
            </a:r>
            <a:r>
              <a:rPr lang="en-AU" sz="1400" dirty="0" err="1" smtClean="0">
                <a:latin typeface="Calibri" panose="020F0502020204030204" pitchFamily="34" charset="0"/>
                <a:cs typeface="Calibri" panose="020F0502020204030204" pitchFamily="34" charset="0"/>
                <a:sym typeface="Symbol" panose="05050102010706020507" pitchFamily="18" charset="2"/>
              </a:rPr>
              <a:t>r</a:t>
            </a:r>
            <a:r>
              <a:rPr lang="en-AU" dirty="0" err="1" smtClean="0">
                <a:latin typeface="Calibri" panose="020F0502020204030204" pitchFamily="34" charset="0"/>
                <a:cs typeface="Calibri" panose="020F0502020204030204" pitchFamily="34" charset="0"/>
              </a:rPr>
              <a:t>,</a:t>
            </a:r>
            <a:r>
              <a:rPr lang="en-AU" dirty="0" err="1" smtClean="0">
                <a:latin typeface="Calibri" panose="020F0502020204030204" pitchFamily="34" charset="0"/>
                <a:cs typeface="Calibri" panose="020F0502020204030204" pitchFamily="34" charset="0"/>
                <a:sym typeface="Symbol" panose="05050102010706020507" pitchFamily="18" charset="2"/>
              </a:rPr>
              <a:t></a:t>
            </a:r>
            <a:r>
              <a:rPr lang="en-AU" sz="1600" dirty="0" err="1" smtClean="0">
                <a:latin typeface="Calibri" panose="020F0502020204030204" pitchFamily="34" charset="0"/>
                <a:cs typeface="Calibri" panose="020F0502020204030204" pitchFamily="34" charset="0"/>
              </a:rPr>
              <a:t>z</a:t>
            </a:r>
            <a:r>
              <a:rPr lang="en-AU" dirty="0" smtClean="0">
                <a:latin typeface="Calibri" panose="020F0502020204030204" pitchFamily="34" charset="0"/>
                <a:cs typeface="Calibri" panose="020F0502020204030204" pitchFamily="34" charset="0"/>
              </a:rPr>
              <a:t>=2</a:t>
            </a:r>
            <a:r>
              <a:rPr lang="el-GR" dirty="0" smtClean="0">
                <a:latin typeface="Calibri" panose="020F0502020204030204" pitchFamily="34" charset="0"/>
                <a:cs typeface="Calibri" panose="020F0502020204030204" pitchFamily="34" charset="0"/>
              </a:rPr>
              <a:t>π</a:t>
            </a:r>
            <a:r>
              <a:rPr lang="en-AU" dirty="0" smtClean="0">
                <a:latin typeface="Calibri" panose="020F0502020204030204" pitchFamily="34" charset="0"/>
                <a:cs typeface="Calibri" panose="020F0502020204030204" pitchFamily="34" charset="0"/>
              </a:rPr>
              <a:t> (47,110</a:t>
            </a:r>
            <a:r>
              <a:rPr lang="en-AU" dirty="0">
                <a:latin typeface="Calibri" panose="020F0502020204030204" pitchFamily="34" charset="0"/>
                <a:cs typeface="Calibri" panose="020F0502020204030204" pitchFamily="34" charset="0"/>
              </a:rPr>
              <a:t>) </a:t>
            </a:r>
            <a:r>
              <a:rPr lang="en-AU" dirty="0" smtClean="0">
                <a:latin typeface="Calibri" panose="020F0502020204030204" pitchFamily="34" charset="0"/>
                <a:cs typeface="Calibri" panose="020F0502020204030204" pitchFamily="34" charset="0"/>
              </a:rPr>
              <a:t>Hz.  </a:t>
            </a:r>
          </a:p>
          <a:p>
            <a:pPr algn="l"/>
            <a:endParaRPr lang="en-AU" dirty="0">
              <a:latin typeface="Calibri" panose="020F0502020204030204" pitchFamily="34" charset="0"/>
              <a:cs typeface="Calibri" panose="020F0502020204030204" pitchFamily="34" charset="0"/>
            </a:endParaRPr>
          </a:p>
          <a:p>
            <a:pPr algn="l"/>
            <a:r>
              <a:rPr lang="en-AU" dirty="0" smtClean="0">
                <a:latin typeface="Calibri" panose="020F0502020204030204" pitchFamily="34" charset="0"/>
                <a:cs typeface="Calibri" panose="020F0502020204030204" pitchFamily="34" charset="0"/>
              </a:rPr>
              <a:t>Diameters to 400 micron.</a:t>
            </a:r>
          </a:p>
          <a:p>
            <a:pPr algn="l"/>
            <a:endParaRPr lang="en-AU" dirty="0">
              <a:latin typeface="Calibri" panose="020F0502020204030204" pitchFamily="34" charset="0"/>
              <a:cs typeface="Calibri" panose="020F0502020204030204" pitchFamily="34" charset="0"/>
            </a:endParaRPr>
          </a:p>
          <a:p>
            <a:pPr algn="l"/>
            <a:r>
              <a:rPr lang="en-AU" dirty="0" smtClean="0">
                <a:latin typeface="Calibri" panose="020F0502020204030204" pitchFamily="34" charset="0"/>
                <a:cs typeface="Calibri" panose="020F0502020204030204" pitchFamily="34" charset="0"/>
              </a:rPr>
              <a:t>BEC lifetime ~ 16 s.</a:t>
            </a: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536299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92"/>
          <p:cNvSpPr/>
          <p:nvPr/>
        </p:nvSpPr>
        <p:spPr>
          <a:xfrm>
            <a:off x="-1" y="-21177"/>
            <a:ext cx="9109866"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Configurable optical potentials using DMD</a:t>
            </a:r>
            <a:endParaRPr dirty="0"/>
          </a:p>
        </p:txBody>
      </p:sp>
      <p:sp>
        <p:nvSpPr>
          <p:cNvPr id="15" name="Shape 297"/>
          <p:cNvSpPr/>
          <p:nvPr/>
        </p:nvSpPr>
        <p:spPr>
          <a:xfrm>
            <a:off x="0" y="853659"/>
            <a:ext cx="12260521" cy="4873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228600" algn="l">
              <a:buSzPct val="100000"/>
              <a:defRPr sz="2500"/>
            </a:pPr>
            <a:r>
              <a:rPr dirty="0"/>
              <a:t>Optical traps —</a:t>
            </a:r>
            <a:r>
              <a:rPr lang="en-AU" dirty="0"/>
              <a:t> </a:t>
            </a:r>
            <a:r>
              <a:rPr dirty="0"/>
              <a:t>easily patterned microscopically</a:t>
            </a:r>
            <a:r>
              <a:rPr lang="en-AU" dirty="0"/>
              <a:t>, typically limited to Gaussian beams</a:t>
            </a:r>
            <a:r>
              <a:rPr dirty="0"/>
              <a:t>. </a:t>
            </a:r>
            <a:endParaRPr b="1" dirty="0">
              <a:solidFill>
                <a:srgbClr val="E8222A"/>
              </a:solidFill>
              <a:latin typeface="Helvetica"/>
              <a:ea typeface="Helvetica"/>
              <a:cs typeface="Helvetica"/>
              <a:sym typeface="Helvetica"/>
            </a:endParaRPr>
          </a:p>
        </p:txBody>
      </p:sp>
      <p:pic>
        <p:nvPicPr>
          <p:cNvPr id="16" name="pasted-image.pdf"/>
          <p:cNvPicPr>
            <a:picLocks noChangeAspect="1"/>
          </p:cNvPicPr>
          <p:nvPr/>
        </p:nvPicPr>
        <p:blipFill rotWithShape="1">
          <a:blip r:embed="rId2">
            <a:extLst/>
          </a:blip>
          <a:srcRect b="44136"/>
          <a:stretch/>
        </p:blipFill>
        <p:spPr>
          <a:xfrm>
            <a:off x="474830" y="1394282"/>
            <a:ext cx="2142129" cy="638642"/>
          </a:xfrm>
          <a:prstGeom prst="rect">
            <a:avLst/>
          </a:prstGeom>
          <a:ln w="12700" cap="flat">
            <a:noFill/>
            <a:miter lim="400000"/>
          </a:ln>
          <a:effectLst/>
        </p:spPr>
      </p:pic>
      <p:pic>
        <p:nvPicPr>
          <p:cNvPr id="17" name="pasted-image.png"/>
          <p:cNvPicPr>
            <a:picLocks noChangeAspect="1"/>
          </p:cNvPicPr>
          <p:nvPr/>
        </p:nvPicPr>
        <p:blipFill>
          <a:blip r:embed="rId3">
            <a:extLst/>
          </a:blip>
          <a:srcRect/>
          <a:stretch>
            <a:fillRect/>
          </a:stretch>
        </p:blipFill>
        <p:spPr>
          <a:xfrm>
            <a:off x="374583" y="2455229"/>
            <a:ext cx="4810294" cy="1833476"/>
          </a:xfrm>
          <a:prstGeom prst="rect">
            <a:avLst/>
          </a:prstGeom>
          <a:ln w="12700" cap="flat">
            <a:noFill/>
            <a:miter lim="400000"/>
          </a:ln>
          <a:effectLst/>
        </p:spPr>
      </p:pic>
      <p:pic>
        <p:nvPicPr>
          <p:cNvPr id="18" name="pasted-image.pdf"/>
          <p:cNvPicPr>
            <a:picLocks noChangeAspect="1"/>
          </p:cNvPicPr>
          <p:nvPr/>
        </p:nvPicPr>
        <p:blipFill>
          <a:blip r:embed="rId4">
            <a:extLst/>
          </a:blip>
          <a:srcRect/>
          <a:stretch>
            <a:fillRect/>
          </a:stretch>
        </p:blipFill>
        <p:spPr>
          <a:xfrm>
            <a:off x="430993" y="2323956"/>
            <a:ext cx="7663655" cy="253235"/>
          </a:xfrm>
          <a:prstGeom prst="rect">
            <a:avLst/>
          </a:prstGeom>
          <a:ln w="12700" cap="flat">
            <a:noFill/>
            <a:miter lim="400000"/>
          </a:ln>
          <a:effectLst/>
        </p:spPr>
      </p:pic>
      <p:grpSp>
        <p:nvGrpSpPr>
          <p:cNvPr id="317" name="Group 317"/>
          <p:cNvGrpSpPr/>
          <p:nvPr/>
        </p:nvGrpSpPr>
        <p:grpSpPr>
          <a:xfrm>
            <a:off x="1019684" y="4898776"/>
            <a:ext cx="6296679" cy="2879875"/>
            <a:chOff x="188619" y="-129362"/>
            <a:chExt cx="6952019" cy="3179602"/>
          </a:xfrm>
        </p:grpSpPr>
        <p:sp>
          <p:nvSpPr>
            <p:cNvPr id="312" name="Shape 312"/>
            <p:cNvSpPr/>
            <p:nvPr/>
          </p:nvSpPr>
          <p:spPr>
            <a:xfrm>
              <a:off x="1059078" y="-129362"/>
              <a:ext cx="3898955" cy="521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r>
                <a:rPr dirty="0"/>
                <a:t>Direct imaging (</a:t>
              </a:r>
              <a:r>
                <a:rPr lang="en-AU" dirty="0"/>
                <a:t>projection</a:t>
              </a:r>
              <a:r>
                <a:rPr dirty="0"/>
                <a:t>):</a:t>
              </a:r>
            </a:p>
          </p:txBody>
        </p:sp>
        <p:pic>
          <p:nvPicPr>
            <p:cNvPr id="313" name="pasted-image.pdf"/>
            <p:cNvPicPr>
              <a:picLocks noChangeAspect="1"/>
            </p:cNvPicPr>
            <p:nvPr/>
          </p:nvPicPr>
          <p:blipFill>
            <a:blip r:embed="rId5">
              <a:extLst/>
            </a:blip>
            <a:stretch>
              <a:fillRect/>
            </a:stretch>
          </p:blipFill>
          <p:spPr>
            <a:xfrm>
              <a:off x="188619" y="361418"/>
              <a:ext cx="6952019" cy="2688822"/>
            </a:xfrm>
            <a:prstGeom prst="rect">
              <a:avLst/>
            </a:prstGeom>
            <a:ln w="12700" cap="flat">
              <a:noFill/>
              <a:miter lim="400000"/>
            </a:ln>
            <a:effectLst/>
          </p:spPr>
        </p:pic>
      </p:grpSp>
      <p:sp>
        <p:nvSpPr>
          <p:cNvPr id="2" name="Rectangle 1"/>
          <p:cNvSpPr/>
          <p:nvPr/>
        </p:nvSpPr>
        <p:spPr>
          <a:xfrm>
            <a:off x="224556" y="4913114"/>
            <a:ext cx="12676141" cy="4158698"/>
          </a:xfrm>
          <a:prstGeom prst="rect">
            <a:avLst/>
          </a:prstGeom>
          <a:noFill/>
          <a:ln w="12700" cap="flat">
            <a:solidFill>
              <a:schemeClr val="tx1"/>
            </a:solid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3" name="TextBox 2"/>
          <p:cNvSpPr txBox="1"/>
          <p:nvPr/>
        </p:nvSpPr>
        <p:spPr>
          <a:xfrm>
            <a:off x="277880" y="4330328"/>
            <a:ext cx="73193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Beyond Gaussian Beams: Spatial  Light Modulators (SLMs)</a:t>
            </a:r>
          </a:p>
        </p:txBody>
      </p:sp>
      <p:cxnSp>
        <p:nvCxnSpPr>
          <p:cNvPr id="20" name="Straight Connector 19"/>
          <p:cNvCxnSpPr/>
          <p:nvPr/>
        </p:nvCxnSpPr>
        <p:spPr>
          <a:xfrm>
            <a:off x="0" y="679451"/>
            <a:ext cx="13004800" cy="0"/>
          </a:xfrm>
          <a:prstGeom prst="line">
            <a:avLst/>
          </a:prstGeom>
          <a:noFill/>
          <a:ln w="25400" cap="flat">
            <a:solidFill>
              <a:schemeClr val="tx1"/>
            </a:solidFill>
            <a:prstDash val="solid"/>
            <a:miter lim="400000"/>
          </a:ln>
          <a:effectLst>
            <a:outerShdw blurRad="50800" dist="25400" dir="5400000" algn="t" rotWithShape="0">
              <a:prstClr val="black">
                <a:alpha val="40000"/>
              </a:prstClr>
            </a:outerShdw>
          </a:effectLst>
          <a:sp3d/>
        </p:spPr>
        <p:style>
          <a:lnRef idx="0">
            <a:scrgbClr r="0" g="0" b="0"/>
          </a:lnRef>
          <a:fillRef idx="0">
            <a:scrgbClr r="0" g="0" b="0"/>
          </a:fillRef>
          <a:effectRef idx="0">
            <a:scrgbClr r="0" g="0" b="0"/>
          </a:effectRef>
          <a:fontRef idx="none"/>
        </p:style>
      </p:cxnSp>
      <p:sp>
        <p:nvSpPr>
          <p:cNvPr id="22" name="Shape 312"/>
          <p:cNvSpPr/>
          <p:nvPr/>
        </p:nvSpPr>
        <p:spPr>
          <a:xfrm>
            <a:off x="599139" y="7888757"/>
            <a:ext cx="7085273" cy="4719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r>
              <a:rPr lang="en-AU" dirty="0"/>
              <a:t>Digital </a:t>
            </a:r>
            <a:r>
              <a:rPr lang="en-AU" dirty="0" err="1"/>
              <a:t>micromirror</a:t>
            </a:r>
            <a:r>
              <a:rPr lang="en-AU" dirty="0"/>
              <a:t> device - a configurable binary object</a:t>
            </a:r>
            <a:endParaRPr dirty="0"/>
          </a:p>
        </p:txBody>
      </p:sp>
      <p:grpSp>
        <p:nvGrpSpPr>
          <p:cNvPr id="23" name="Group 22"/>
          <p:cNvGrpSpPr/>
          <p:nvPr/>
        </p:nvGrpSpPr>
        <p:grpSpPr>
          <a:xfrm>
            <a:off x="8058993" y="5227717"/>
            <a:ext cx="3237557" cy="3395523"/>
            <a:chOff x="727037" y="5826234"/>
            <a:chExt cx="5137060" cy="5387709"/>
          </a:xfrm>
        </p:grpSpPr>
        <p:pic>
          <p:nvPicPr>
            <p:cNvPr id="24" name="pasted-image.pdf"/>
            <p:cNvPicPr>
              <a:picLocks noChangeAspect="1"/>
            </p:cNvPicPr>
            <p:nvPr/>
          </p:nvPicPr>
          <p:blipFill>
            <a:blip r:embed="rId6">
              <a:extLst/>
            </a:blip>
            <a:stretch>
              <a:fillRect/>
            </a:stretch>
          </p:blipFill>
          <p:spPr>
            <a:xfrm>
              <a:off x="1139916" y="5826234"/>
              <a:ext cx="4311303" cy="2801830"/>
            </a:xfrm>
            <a:prstGeom prst="rect">
              <a:avLst/>
            </a:prstGeom>
            <a:ln w="12700">
              <a:miter lim="400000"/>
            </a:ln>
          </p:spPr>
        </p:pic>
        <p:grpSp>
          <p:nvGrpSpPr>
            <p:cNvPr id="25" name="Group 939"/>
            <p:cNvGrpSpPr/>
            <p:nvPr/>
          </p:nvGrpSpPr>
          <p:grpSpPr>
            <a:xfrm>
              <a:off x="727037" y="8568297"/>
              <a:ext cx="5137060" cy="2645646"/>
              <a:chOff x="-6729594" y="3405460"/>
              <a:chExt cx="6536091" cy="3366163"/>
            </a:xfrm>
          </p:grpSpPr>
          <p:pic>
            <p:nvPicPr>
              <p:cNvPr id="26" name="pasted-image.png"/>
              <p:cNvPicPr>
                <a:picLocks noChangeAspect="1"/>
              </p:cNvPicPr>
              <p:nvPr/>
            </p:nvPicPr>
            <p:blipFill>
              <a:blip r:embed="rId7">
                <a:extLst/>
              </a:blip>
              <a:stretch>
                <a:fillRect/>
              </a:stretch>
            </p:blipFill>
            <p:spPr>
              <a:xfrm>
                <a:off x="-6729594" y="3405460"/>
                <a:ext cx="6536091" cy="3366163"/>
              </a:xfrm>
              <a:prstGeom prst="rect">
                <a:avLst/>
              </a:prstGeom>
              <a:ln w="12700" cap="flat">
                <a:noFill/>
                <a:miter lim="400000"/>
              </a:ln>
              <a:effectLst/>
            </p:spPr>
          </p:pic>
          <p:sp>
            <p:nvSpPr>
              <p:cNvPr id="27" name="Shape 934"/>
              <p:cNvSpPr/>
              <p:nvPr/>
            </p:nvSpPr>
            <p:spPr>
              <a:xfrm>
                <a:off x="-6295817" y="3513085"/>
                <a:ext cx="1052318" cy="5488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600">
                    <a:latin typeface="Gill Sans MT"/>
                    <a:ea typeface="Gill Sans MT"/>
                    <a:cs typeface="Gill Sans MT"/>
                    <a:sym typeface="Gill Sans MT"/>
                  </a:defRPr>
                </a:lvl1pPr>
              </a:lstStyle>
              <a:p>
                <a:r>
                  <a:rPr sz="1100" dirty="0"/>
                  <a:t>mirror</a:t>
                </a:r>
              </a:p>
            </p:txBody>
          </p:sp>
          <p:sp>
            <p:nvSpPr>
              <p:cNvPr id="28" name="Shape 935"/>
              <p:cNvSpPr/>
              <p:nvPr/>
            </p:nvSpPr>
            <p:spPr>
              <a:xfrm>
                <a:off x="-5991815" y="4398223"/>
                <a:ext cx="1052318" cy="890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600">
                    <a:latin typeface="Gill Sans MT"/>
                    <a:ea typeface="Gill Sans MT"/>
                    <a:cs typeface="Gill Sans MT"/>
                    <a:sym typeface="Gill Sans MT"/>
                  </a:defRPr>
                </a:lvl1pPr>
              </a:lstStyle>
              <a:p>
                <a:r>
                  <a:rPr sz="1000" dirty="0"/>
                  <a:t>torsion </a:t>
                </a:r>
                <a:r>
                  <a:rPr sz="1200" dirty="0"/>
                  <a:t>hinge</a:t>
                </a:r>
              </a:p>
            </p:txBody>
          </p:sp>
          <p:sp>
            <p:nvSpPr>
              <p:cNvPr id="30" name="Shape 937"/>
              <p:cNvSpPr/>
              <p:nvPr/>
            </p:nvSpPr>
            <p:spPr>
              <a:xfrm>
                <a:off x="-1660533" y="4846947"/>
                <a:ext cx="1376976" cy="5488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600">
                    <a:latin typeface="Gill Sans MT"/>
                    <a:ea typeface="Gill Sans MT"/>
                    <a:cs typeface="Gill Sans MT"/>
                    <a:sym typeface="Gill Sans MT"/>
                  </a:defRPr>
                </a:lvl1pPr>
              </a:lstStyle>
              <a:p>
                <a:r>
                  <a:rPr sz="1100" dirty="0"/>
                  <a:t>electrode</a:t>
                </a:r>
              </a:p>
            </p:txBody>
          </p:sp>
        </p:grpSp>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p:nvPr/>
        </p:nvSpPr>
        <p:spPr>
          <a:xfrm>
            <a:off x="-1" y="-21177"/>
            <a:ext cx="12331902"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dirty="0"/>
              <a:t>Experimental BEC production and </a:t>
            </a:r>
            <a:r>
              <a:rPr lang="en-AU" dirty="0"/>
              <a:t>versatile </a:t>
            </a:r>
            <a:r>
              <a:rPr dirty="0"/>
              <a:t>optical trap</a:t>
            </a:r>
            <a:r>
              <a:rPr lang="en-AU" dirty="0"/>
              <a:t>s</a:t>
            </a:r>
            <a:endParaRPr dirty="0"/>
          </a:p>
        </p:txBody>
      </p:sp>
      <p:sp>
        <p:nvSpPr>
          <p:cNvPr id="340" name="Shape 340"/>
          <p:cNvSpPr/>
          <p:nvPr/>
        </p:nvSpPr>
        <p:spPr>
          <a:xfrm>
            <a:off x="3148681" y="1219070"/>
            <a:ext cx="9008684" cy="219547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dirty="0"/>
              <a:t>1. Laser cool, then trap and transfer the atoms</a:t>
            </a:r>
          </a:p>
          <a:p>
            <a:pPr algn="l"/>
            <a:r>
              <a:rPr dirty="0"/>
              <a:t>2. Load into an optical </a:t>
            </a:r>
            <a:r>
              <a:rPr lang="en-AU" dirty="0"/>
              <a:t>sheet</a:t>
            </a:r>
            <a:r>
              <a:rPr dirty="0"/>
              <a:t> and force evaporation</a:t>
            </a:r>
            <a:r>
              <a:rPr lang="en-AU" dirty="0"/>
              <a:t>, confine radially with the DMD </a:t>
            </a:r>
            <a:r>
              <a:rPr lang="en-AU" dirty="0" smtClean="0"/>
              <a:t>projection</a:t>
            </a:r>
            <a:r>
              <a:rPr lang="en-AU" dirty="0"/>
              <a:t> </a:t>
            </a:r>
            <a:r>
              <a:rPr lang="en-AU" dirty="0" smtClean="0"/>
              <a:t>(532 nm light).</a:t>
            </a:r>
          </a:p>
          <a:p>
            <a:pPr algn="l"/>
            <a:endParaRPr lang="en-AU" dirty="0"/>
          </a:p>
          <a:p>
            <a:pPr algn="l"/>
            <a:r>
              <a:rPr lang="en-AU" dirty="0" smtClean="0"/>
              <a:t>Features: Sub-micron projection and imaging resolution, N &gt; 2 x 10</a:t>
            </a:r>
            <a:r>
              <a:rPr lang="en-AU" baseline="30000" dirty="0" smtClean="0"/>
              <a:t>6</a:t>
            </a:r>
          </a:p>
          <a:p>
            <a:pPr algn="l"/>
            <a:endParaRPr lang="en-AU" baseline="30000" dirty="0" smtClean="0"/>
          </a:p>
        </p:txBody>
      </p:sp>
      <p:cxnSp>
        <p:nvCxnSpPr>
          <p:cNvPr id="10" name="Straight Connector 9"/>
          <p:cNvCxnSpPr/>
          <p:nvPr/>
        </p:nvCxnSpPr>
        <p:spPr>
          <a:xfrm>
            <a:off x="0" y="679451"/>
            <a:ext cx="13004800" cy="0"/>
          </a:xfrm>
          <a:prstGeom prst="line">
            <a:avLst/>
          </a:prstGeom>
          <a:noFill/>
          <a:ln w="25400" cap="flat">
            <a:solidFill>
              <a:schemeClr val="tx1"/>
            </a:solidFill>
            <a:prstDash val="solid"/>
            <a:miter lim="400000"/>
          </a:ln>
          <a:effectLst>
            <a:outerShdw blurRad="50800" dist="25400" dir="5400000" algn="t" rotWithShape="0">
              <a:prstClr val="black">
                <a:alpha val="40000"/>
              </a:prstClr>
            </a:outerShdw>
          </a:effectLst>
          <a:sp3d/>
        </p:spPr>
        <p:style>
          <a:lnRef idx="0">
            <a:scrgbClr r="0" g="0" b="0"/>
          </a:lnRef>
          <a:fillRef idx="0">
            <a:scrgbClr r="0" g="0" b="0"/>
          </a:fillRef>
          <a:effectRef idx="0">
            <a:scrgbClr r="0" g="0" b="0"/>
          </a:effectRef>
          <a:fontRef idx="none"/>
        </p:style>
      </p:cxnSp>
      <p:grpSp>
        <p:nvGrpSpPr>
          <p:cNvPr id="11" name="Group 10"/>
          <p:cNvGrpSpPr/>
          <p:nvPr/>
        </p:nvGrpSpPr>
        <p:grpSpPr>
          <a:xfrm>
            <a:off x="258760" y="910452"/>
            <a:ext cx="2632665" cy="3525699"/>
            <a:chOff x="3017134" y="1311819"/>
            <a:chExt cx="2632665" cy="3525699"/>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8731" t="18695" r="45170" b="1200"/>
            <a:stretch/>
          </p:blipFill>
          <p:spPr>
            <a:xfrm>
              <a:off x="3017134" y="1311819"/>
              <a:ext cx="2632665" cy="3525699"/>
            </a:xfrm>
            <a:prstGeom prst="rect">
              <a:avLst/>
            </a:prstGeom>
          </p:spPr>
        </p:pic>
        <p:cxnSp>
          <p:nvCxnSpPr>
            <p:cNvPr id="14" name="Straight Connector 13"/>
            <p:cNvCxnSpPr/>
            <p:nvPr/>
          </p:nvCxnSpPr>
          <p:spPr>
            <a:xfrm>
              <a:off x="3979718" y="3457977"/>
              <a:ext cx="727163" cy="540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979718" y="2922493"/>
              <a:ext cx="605431" cy="444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88014" y="2645494"/>
              <a:ext cx="1180901" cy="276999"/>
            </a:xfrm>
            <a:prstGeom prst="rect">
              <a:avLst/>
            </a:prstGeom>
            <a:noFill/>
          </p:spPr>
          <p:txBody>
            <a:bodyPr wrap="none" rtlCol="0">
              <a:spAutoFit/>
            </a:bodyPr>
            <a:lstStyle/>
            <a:p>
              <a:r>
                <a:rPr lang="en-US" sz="1200" dirty="0">
                  <a:latin typeface="Arial Hebrew" charset="-79"/>
                  <a:ea typeface="Arial Hebrew" charset="-79"/>
                  <a:cs typeface="Arial Hebrew" charset="-79"/>
                </a:rPr>
                <a:t>DMD projection</a:t>
              </a:r>
            </a:p>
          </p:txBody>
        </p:sp>
        <p:sp>
          <p:nvSpPr>
            <p:cNvPr id="17" name="TextBox 16"/>
            <p:cNvSpPr txBox="1"/>
            <p:nvPr/>
          </p:nvSpPr>
          <p:spPr>
            <a:xfrm>
              <a:off x="4391010" y="3952620"/>
              <a:ext cx="1121654" cy="276999"/>
            </a:xfrm>
            <a:prstGeom prst="rect">
              <a:avLst/>
            </a:prstGeom>
            <a:noFill/>
          </p:spPr>
          <p:txBody>
            <a:bodyPr wrap="none" rtlCol="0">
              <a:spAutoFit/>
            </a:bodyPr>
            <a:lstStyle/>
            <a:p>
              <a:r>
                <a:rPr lang="en-US" sz="1200" dirty="0">
                  <a:latin typeface="Arial Hebrew" charset="-79"/>
                  <a:ea typeface="Arial Hebrew" charset="-79"/>
                  <a:cs typeface="Arial Hebrew" charset="-79"/>
                </a:rPr>
                <a:t>1064 nm sheet</a:t>
              </a:r>
            </a:p>
          </p:txBody>
        </p:sp>
      </p:grpSp>
      <p:grpSp>
        <p:nvGrpSpPr>
          <p:cNvPr id="27" name="Group 26"/>
          <p:cNvGrpSpPr/>
          <p:nvPr/>
        </p:nvGrpSpPr>
        <p:grpSpPr>
          <a:xfrm>
            <a:off x="-229328" y="4625107"/>
            <a:ext cx="7336709" cy="2714269"/>
            <a:chOff x="618985" y="4375092"/>
            <a:chExt cx="7555114" cy="2689986"/>
          </a:xfrm>
        </p:grpSpPr>
        <p:grpSp>
          <p:nvGrpSpPr>
            <p:cNvPr id="28" name="Group 331"/>
            <p:cNvGrpSpPr/>
            <p:nvPr/>
          </p:nvGrpSpPr>
          <p:grpSpPr>
            <a:xfrm>
              <a:off x="1417908" y="6569509"/>
              <a:ext cx="6251016" cy="431801"/>
              <a:chOff x="-1602376" y="2457354"/>
              <a:chExt cx="6251012" cy="431801"/>
            </a:xfrm>
          </p:grpSpPr>
          <p:sp>
            <p:nvSpPr>
              <p:cNvPr id="33" name="Shape 329"/>
              <p:cNvSpPr/>
              <p:nvPr/>
            </p:nvSpPr>
            <p:spPr>
              <a:xfrm>
                <a:off x="-1602376" y="2457354"/>
                <a:ext cx="1574329" cy="431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lvl1pPr>
              </a:lstStyle>
              <a:p>
                <a:r>
                  <a:rPr dirty="0"/>
                  <a:t>Input binary</a:t>
                </a:r>
              </a:p>
            </p:txBody>
          </p:sp>
          <p:sp>
            <p:nvSpPr>
              <p:cNvPr id="34" name="Shape 330"/>
              <p:cNvSpPr/>
              <p:nvPr/>
            </p:nvSpPr>
            <p:spPr>
              <a:xfrm>
                <a:off x="3034654" y="2465943"/>
                <a:ext cx="1613982" cy="4146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lvl1pPr>
              </a:lstStyle>
              <a:p>
                <a:r>
                  <a:rPr dirty="0"/>
                  <a:t>Trapped BEC</a:t>
                </a:r>
                <a:r>
                  <a:rPr lang="en-AU" baseline="30000" dirty="0"/>
                  <a:t>2</a:t>
                </a:r>
                <a:endParaRPr baseline="30000" dirty="0"/>
              </a:p>
            </p:txBody>
          </p:sp>
        </p:grpSp>
        <p:grpSp>
          <p:nvGrpSpPr>
            <p:cNvPr id="29" name="Group 28"/>
            <p:cNvGrpSpPr/>
            <p:nvPr/>
          </p:nvGrpSpPr>
          <p:grpSpPr>
            <a:xfrm>
              <a:off x="618985" y="4375092"/>
              <a:ext cx="7555114" cy="2689986"/>
              <a:chOff x="618985" y="4333925"/>
              <a:chExt cx="7555114" cy="2689986"/>
            </a:xfrm>
          </p:grpSpPr>
          <p:pic>
            <p:nvPicPr>
              <p:cNvPr id="30" name="Picture 29"/>
              <p:cNvPicPr>
                <a:picLocks noChangeAspect="1"/>
              </p:cNvPicPr>
              <p:nvPr/>
            </p:nvPicPr>
            <p:blipFill rotWithShape="1">
              <a:blip r:embed="rId3"/>
              <a:srcRect l="-1" t="80971" r="28099"/>
              <a:stretch/>
            </p:blipFill>
            <p:spPr>
              <a:xfrm>
                <a:off x="618985" y="4333925"/>
                <a:ext cx="7555114" cy="2180668"/>
              </a:xfrm>
              <a:prstGeom prst="rect">
                <a:avLst/>
              </a:prstGeom>
            </p:spPr>
          </p:pic>
          <p:sp>
            <p:nvSpPr>
              <p:cNvPr id="32" name="Shape 330"/>
              <p:cNvSpPr/>
              <p:nvPr/>
            </p:nvSpPr>
            <p:spPr>
              <a:xfrm>
                <a:off x="3591414" y="6582765"/>
                <a:ext cx="1772921"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lvl1pPr>
              </a:lstStyle>
              <a:p>
                <a:r>
                  <a:rPr lang="en-AU"/>
                  <a:t>Projected light</a:t>
                </a:r>
                <a:endParaRPr dirty="0"/>
              </a:p>
            </p:txBody>
          </p:sp>
        </p:grpSp>
      </p:grpSp>
      <p:sp>
        <p:nvSpPr>
          <p:cNvPr id="3" name="TextBox 2"/>
          <p:cNvSpPr txBox="1"/>
          <p:nvPr/>
        </p:nvSpPr>
        <p:spPr>
          <a:xfrm>
            <a:off x="524272" y="7600007"/>
            <a:ext cx="7269037"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200" dirty="0"/>
              <a:t>G. Gauthier, T.W. Neely, et al. "Direct imaging of a digital-</a:t>
            </a:r>
            <a:r>
              <a:rPr lang="en-US" sz="2200" dirty="0" err="1"/>
              <a:t>micromirror</a:t>
            </a:r>
            <a:r>
              <a:rPr lang="en-US" sz="2200" dirty="0"/>
              <a:t> device for configurable microscopic optical potentials." </a:t>
            </a:r>
            <a:r>
              <a:rPr lang="en-US" sz="2200" i="1" dirty="0" err="1"/>
              <a:t>Optica</a:t>
            </a:r>
            <a:r>
              <a:rPr lang="en-US" sz="2200" dirty="0"/>
              <a:t> </a:t>
            </a:r>
            <a:r>
              <a:rPr lang="en-US" sz="2200" b="1" dirty="0"/>
              <a:t>3</a:t>
            </a:r>
            <a:r>
              <a:rPr lang="en-US" sz="2200" dirty="0"/>
              <a:t> (2016): 1136-1143.</a:t>
            </a:r>
            <a:endParaRPr kumimoji="0" lang="en-AU" sz="2200" b="0" i="0" u="none" strike="noStrike" cap="none" spc="0" normalizeH="0" baseline="0" dirty="0">
              <a:ln>
                <a:noFill/>
              </a:ln>
              <a:solidFill>
                <a:srgbClr val="000000"/>
              </a:solidFill>
              <a:effectLst/>
              <a:uFillTx/>
              <a:sym typeface="Calibri"/>
            </a:endParaRPr>
          </a:p>
        </p:txBody>
      </p:sp>
      <p:sp>
        <p:nvSpPr>
          <p:cNvPr id="23" name="TextBox 22">
            <a:extLst>
              <a:ext uri="{FF2B5EF4-FFF2-40B4-BE49-F238E27FC236}">
                <a16:creationId xmlns:a16="http://schemas.microsoft.com/office/drawing/2014/main" id="{4A405595-678A-0B43-85A3-34068181E00A}"/>
              </a:ext>
            </a:extLst>
          </p:cNvPr>
          <p:cNvSpPr txBox="1"/>
          <p:nvPr/>
        </p:nvSpPr>
        <p:spPr>
          <a:xfrm>
            <a:off x="1524059" y="2866234"/>
            <a:ext cx="1358065" cy="276999"/>
          </a:xfrm>
          <a:prstGeom prst="rect">
            <a:avLst/>
          </a:prstGeom>
          <a:noFill/>
        </p:spPr>
        <p:txBody>
          <a:bodyPr wrap="none" rtlCol="0">
            <a:spAutoFit/>
          </a:bodyPr>
          <a:lstStyle/>
          <a:p>
            <a:r>
              <a:rPr lang="en-US" sz="1200" dirty="0">
                <a:latin typeface="Arial Hebrew" charset="-79"/>
                <a:ea typeface="Arial Hebrew" charset="-79"/>
                <a:cs typeface="Arial Hebrew" charset="-79"/>
              </a:rPr>
              <a:t>Glass vacuum cell</a:t>
            </a:r>
          </a:p>
        </p:txBody>
      </p:sp>
      <p:pic>
        <p:nvPicPr>
          <p:cNvPr id="22" name="Picture 21"/>
          <p:cNvPicPr>
            <a:picLocks noChangeAspect="1"/>
          </p:cNvPicPr>
          <p:nvPr/>
        </p:nvPicPr>
        <p:blipFill>
          <a:blip r:embed="rId4"/>
          <a:stretch>
            <a:fillRect/>
          </a:stretch>
        </p:blipFill>
        <p:spPr>
          <a:xfrm>
            <a:off x="8032517" y="4975745"/>
            <a:ext cx="4299384" cy="3183389"/>
          </a:xfrm>
          <a:prstGeom prst="rect">
            <a:avLst/>
          </a:prstGeom>
        </p:spPr>
      </p:pic>
      <p:sp>
        <p:nvSpPr>
          <p:cNvPr id="4" name="TextBox 3"/>
          <p:cNvSpPr txBox="1"/>
          <p:nvPr/>
        </p:nvSpPr>
        <p:spPr>
          <a:xfrm>
            <a:off x="8063155" y="3551253"/>
            <a:ext cx="465893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AU" b="1" dirty="0" smtClean="0"/>
              <a:t>Recent improvements: </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Versatile</a:t>
            </a:r>
            <a:r>
              <a:rPr kumimoji="0" lang="en-AU" sz="2400" b="0" i="0" u="none" strike="noStrike" cap="none" spc="0" normalizeH="0" dirty="0" smtClean="0">
                <a:ln>
                  <a:noFill/>
                </a:ln>
                <a:solidFill>
                  <a:srgbClr val="000000"/>
                </a:solidFill>
                <a:effectLst/>
                <a:uFillTx/>
                <a:latin typeface="Calibri"/>
                <a:ea typeface="Calibri"/>
                <a:cs typeface="Calibri"/>
                <a:sym typeface="Calibri"/>
              </a:rPr>
              <a:t> potentials by using </a:t>
            </a:r>
            <a:r>
              <a:rPr kumimoji="0" lang="en-AU" sz="2400" b="0" i="0" u="none" strike="noStrike" cap="none" spc="0" normalizeH="0" dirty="0" err="1" smtClean="0">
                <a:ln>
                  <a:noFill/>
                </a:ln>
                <a:solidFill>
                  <a:srgbClr val="000000"/>
                </a:solidFill>
                <a:effectLst/>
                <a:uFillTx/>
                <a:latin typeface="Calibri"/>
                <a:ea typeface="Calibri"/>
                <a:cs typeface="Calibri"/>
                <a:sym typeface="Calibri"/>
              </a:rPr>
              <a:t>gray</a:t>
            </a:r>
            <a:r>
              <a:rPr kumimoji="0" lang="en-AU" sz="2400" b="0" i="0" u="none" strike="noStrike" cap="none" spc="0" normalizeH="0" dirty="0" smtClean="0">
                <a:ln>
                  <a:noFill/>
                </a:ln>
                <a:solidFill>
                  <a:srgbClr val="000000"/>
                </a:solidFill>
                <a:effectLst/>
                <a:uFillTx/>
                <a:latin typeface="Calibri"/>
                <a:ea typeface="Calibri"/>
                <a:cs typeface="Calibri"/>
                <a:sym typeface="Calibri"/>
              </a:rPr>
              <a:t>-scaling</a:t>
            </a:r>
            <a:r>
              <a:rPr lang="en-AU" dirty="0"/>
              <a:t> </a:t>
            </a:r>
            <a:r>
              <a:rPr lang="en-AU" dirty="0" smtClean="0"/>
              <a:t>and </a:t>
            </a:r>
            <a:r>
              <a:rPr lang="en-AU" dirty="0" err="1" smtClean="0"/>
              <a:t>halftoning</a:t>
            </a:r>
            <a:r>
              <a:rPr lang="en-AU" dirty="0" smtClean="0"/>
              <a:t>.</a:t>
            </a:r>
            <a:endParaRPr kumimoji="0" lang="en-AU" sz="2400" b="0" i="0" u="none" strike="noStrike" cap="none" spc="0" normalizeH="0" dirty="0" smtClean="0">
              <a:ln>
                <a:noFill/>
              </a:ln>
              <a:solidFill>
                <a:srgbClr val="000000"/>
              </a:solidFill>
              <a:effectLst/>
              <a:uFillTx/>
              <a:latin typeface="Calibri"/>
              <a:ea typeface="Calibri"/>
              <a:cs typeface="Calibri"/>
              <a:sym typeface="Calibri"/>
            </a:endParaRPr>
          </a:p>
        </p:txBody>
      </p:sp>
      <p:sp>
        <p:nvSpPr>
          <p:cNvPr id="5" name="TextBox 4"/>
          <p:cNvSpPr txBox="1"/>
          <p:nvPr/>
        </p:nvSpPr>
        <p:spPr>
          <a:xfrm>
            <a:off x="8113269" y="8137076"/>
            <a:ext cx="428001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dirty="0" smtClean="0"/>
              <a:t>(To be published, in preparation) </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03635" y="1775597"/>
            <a:ext cx="6206281"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AU" dirty="0" smtClean="0"/>
              <a:t>G</a:t>
            </a:r>
            <a:r>
              <a:rPr lang="en-AU" dirty="0"/>
              <a:t>. Gauthier, M. T. Reeves, </a:t>
            </a:r>
            <a:r>
              <a:rPr lang="en-AU" dirty="0" smtClean="0"/>
              <a:t>et al, </a:t>
            </a:r>
            <a:r>
              <a:rPr lang="en-AU" i="1" dirty="0" smtClean="0"/>
              <a:t>Negative temperature Onsager vortex clusters in a quantum fluid</a:t>
            </a:r>
            <a:r>
              <a:rPr lang="en-AU" dirty="0" smtClean="0"/>
              <a:t>, </a:t>
            </a:r>
            <a:r>
              <a:rPr lang="en-AU" dirty="0" err="1" smtClean="0"/>
              <a:t>arXiv</a:t>
            </a:r>
            <a:r>
              <a:rPr lang="en-AU" dirty="0" smtClean="0"/>
              <a:t>: 1801.06951 (2018) (accepted </a:t>
            </a:r>
            <a:r>
              <a:rPr lang="en-AU" i="1" dirty="0" smtClean="0"/>
              <a:t>Science</a:t>
            </a:r>
            <a:r>
              <a:rPr lang="en-AU" dirty="0" smtClean="0"/>
              <a:t>)</a:t>
            </a:r>
          </a:p>
          <a:p>
            <a:pPr algn="l"/>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a:p>
            <a:pPr algn="l"/>
            <a:r>
              <a:rPr lang="en-AU" b="1" dirty="0" smtClean="0"/>
              <a:t>(Ashton Bradley, Thurs May 9, 12:15 )</a:t>
            </a:r>
          </a:p>
          <a:p>
            <a:pPr algn="l"/>
            <a:endParaRPr kumimoji="0" lang="en-AU" sz="2400" b="1" i="0" u="none" strike="noStrike" cap="none" spc="0" normalizeH="0" baseline="0" dirty="0">
              <a:ln>
                <a:noFill/>
              </a:ln>
              <a:solidFill>
                <a:srgbClr val="000000"/>
              </a:solidFill>
              <a:effectLst/>
              <a:uFillTx/>
              <a:sym typeface="Calibri"/>
            </a:endParaRPr>
          </a:p>
        </p:txBody>
      </p:sp>
      <p:pic>
        <p:nvPicPr>
          <p:cNvPr id="5" name="Picture 4"/>
          <p:cNvPicPr>
            <a:picLocks noChangeAspect="1"/>
          </p:cNvPicPr>
          <p:nvPr/>
        </p:nvPicPr>
        <p:blipFill>
          <a:blip r:embed="rId2"/>
          <a:stretch>
            <a:fillRect/>
          </a:stretch>
        </p:blipFill>
        <p:spPr>
          <a:xfrm>
            <a:off x="275079" y="1510145"/>
            <a:ext cx="6656954" cy="2413717"/>
          </a:xfrm>
          <a:prstGeom prst="rect">
            <a:avLst/>
          </a:prstGeom>
        </p:spPr>
      </p:pic>
      <p:sp>
        <p:nvSpPr>
          <p:cNvPr id="7" name="Shape 357"/>
          <p:cNvSpPr/>
          <p:nvPr/>
        </p:nvSpPr>
        <p:spPr>
          <a:xfrm>
            <a:off x="-1" y="-21177"/>
            <a:ext cx="7256795"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Recent results – DMD experiment</a:t>
            </a:r>
            <a:endParaRPr dirty="0"/>
          </a:p>
        </p:txBody>
      </p:sp>
      <p:sp>
        <p:nvSpPr>
          <p:cNvPr id="8" name="TextBox 7"/>
          <p:cNvSpPr txBox="1"/>
          <p:nvPr/>
        </p:nvSpPr>
        <p:spPr>
          <a:xfrm>
            <a:off x="7142879" y="1304332"/>
            <a:ext cx="31803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Onsager vortex</a:t>
            </a:r>
            <a:r>
              <a:rPr kumimoji="0" lang="en-AU" sz="2400" b="1" i="0" u="none" strike="noStrike" cap="none" spc="0" normalizeH="0" dirty="0" smtClean="0">
                <a:ln>
                  <a:noFill/>
                </a:ln>
                <a:solidFill>
                  <a:srgbClr val="000000"/>
                </a:solidFill>
                <a:effectLst/>
                <a:uFillTx/>
                <a:latin typeface="Calibri"/>
                <a:ea typeface="Calibri"/>
                <a:cs typeface="Calibri"/>
                <a:sym typeface="Calibri"/>
              </a:rPr>
              <a:t> clusters</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 </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p:cNvSpPr txBox="1"/>
          <p:nvPr/>
        </p:nvSpPr>
        <p:spPr>
          <a:xfrm>
            <a:off x="8631934" y="4777719"/>
            <a:ext cx="29334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BEC and </a:t>
            </a:r>
            <a:r>
              <a:rPr lang="en-AU" b="1" dirty="0" smtClean="0"/>
              <a:t>s</a:t>
            </a:r>
            <a:r>
              <a:rPr kumimoji="0" lang="en-AU" sz="2400" b="1" i="0" u="none" strike="noStrike" cap="none" spc="0" normalizeH="0" baseline="0" dirty="0" smtClean="0">
                <a:ln>
                  <a:noFill/>
                </a:ln>
                <a:solidFill>
                  <a:srgbClr val="000000"/>
                </a:solidFill>
                <a:effectLst/>
                <a:uFillTx/>
                <a:latin typeface="Calibri"/>
                <a:ea typeface="Calibri"/>
                <a:cs typeface="Calibri"/>
                <a:sym typeface="Calibri"/>
              </a:rPr>
              <a:t>culpted</a:t>
            </a:r>
            <a:r>
              <a:rPr lang="en-AU" b="1" dirty="0"/>
              <a:t> </a:t>
            </a:r>
            <a:r>
              <a:rPr lang="en-AU" b="1" dirty="0" smtClean="0"/>
              <a:t>l</a:t>
            </a:r>
            <a:r>
              <a:rPr kumimoji="0" lang="en-AU" sz="2400" b="1" i="0" u="none" strike="noStrike" cap="none" spc="0" normalizeH="0" dirty="0" smtClean="0">
                <a:ln>
                  <a:noFill/>
                </a:ln>
                <a:solidFill>
                  <a:srgbClr val="000000"/>
                </a:solidFill>
                <a:effectLst/>
                <a:uFillTx/>
                <a:latin typeface="Calibri"/>
                <a:ea typeface="Calibri"/>
                <a:cs typeface="Calibri"/>
                <a:sym typeface="Calibri"/>
              </a:rPr>
              <a:t>ight</a:t>
            </a:r>
            <a:endParaRPr kumimoji="0" lang="en-AU" sz="24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TextBox 9"/>
          <p:cNvSpPr txBox="1"/>
          <p:nvPr/>
        </p:nvSpPr>
        <p:spPr>
          <a:xfrm>
            <a:off x="8604683" y="5362325"/>
            <a:ext cx="620628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AU" b="1" dirty="0" smtClean="0"/>
              <a:t>(</a:t>
            </a:r>
            <a:r>
              <a:rPr lang="en-AU" b="1" dirty="0" err="1" smtClean="0"/>
              <a:t>Halina</a:t>
            </a:r>
            <a:r>
              <a:rPr lang="en-AU" b="1" dirty="0" smtClean="0"/>
              <a:t> </a:t>
            </a:r>
            <a:r>
              <a:rPr lang="en-AU" b="1" dirty="0" err="1" smtClean="0"/>
              <a:t>Rubinsztein</a:t>
            </a:r>
            <a:r>
              <a:rPr lang="en-AU" b="1" dirty="0" smtClean="0"/>
              <a:t>-Dunlop, </a:t>
            </a:r>
          </a:p>
          <a:p>
            <a:pPr algn="l"/>
            <a:r>
              <a:rPr lang="en-AU" b="1" dirty="0" smtClean="0"/>
              <a:t>Fri May 17, 9:30)</a:t>
            </a:r>
            <a:endParaRPr kumimoji="0" lang="en-AU" sz="2400" b="1" u="none" strike="noStrike" cap="none" spc="0" normalizeH="0" baseline="0" dirty="0">
              <a:ln>
                <a:noFill/>
              </a:ln>
              <a:solidFill>
                <a:srgbClr val="000000"/>
              </a:solidFill>
              <a:effectLst/>
              <a:uFillTx/>
              <a:sym typeface="Calibri"/>
            </a:endParaRPr>
          </a:p>
        </p:txBody>
      </p:sp>
      <p:grpSp>
        <p:nvGrpSpPr>
          <p:cNvPr id="11" name="Group 10"/>
          <p:cNvGrpSpPr/>
          <p:nvPr/>
        </p:nvGrpSpPr>
        <p:grpSpPr>
          <a:xfrm>
            <a:off x="275078" y="4754688"/>
            <a:ext cx="4320808" cy="3146895"/>
            <a:chOff x="1928579" y="5100678"/>
            <a:chExt cx="4320808" cy="3146895"/>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31" t="11584" r="2456" b="7286"/>
            <a:stretch/>
          </p:blipFill>
          <p:spPr>
            <a:xfrm>
              <a:off x="1928579" y="5100678"/>
              <a:ext cx="4320808" cy="2726952"/>
            </a:xfrm>
            <a:prstGeom prst="rect">
              <a:avLst/>
            </a:prstGeom>
          </p:spPr>
        </p:pic>
        <p:sp>
          <p:nvSpPr>
            <p:cNvPr id="13" name="Shape 363"/>
            <p:cNvSpPr/>
            <p:nvPr/>
          </p:nvSpPr>
          <p:spPr>
            <a:xfrm>
              <a:off x="3491762" y="7775649"/>
              <a:ext cx="1126912"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AU" dirty="0" smtClean="0"/>
                <a:t>Leopard</a:t>
              </a:r>
              <a:endParaRPr baseline="30000" dirty="0"/>
            </a:p>
          </p:txBody>
        </p:sp>
      </p:grpSp>
      <p:pic>
        <p:nvPicPr>
          <p:cNvPr id="14" name="Picture 13"/>
          <p:cNvPicPr>
            <a:picLocks noChangeAspect="1"/>
          </p:cNvPicPr>
          <p:nvPr/>
        </p:nvPicPr>
        <p:blipFill>
          <a:blip r:embed="rId4"/>
          <a:stretch>
            <a:fillRect/>
          </a:stretch>
        </p:blipFill>
        <p:spPr>
          <a:xfrm>
            <a:off x="4757872" y="4934777"/>
            <a:ext cx="3684825" cy="3456800"/>
          </a:xfrm>
          <a:prstGeom prst="rect">
            <a:avLst/>
          </a:prstGeom>
        </p:spPr>
      </p:pic>
    </p:spTree>
    <p:extLst>
      <p:ext uri="{BB962C8B-B14F-4D97-AF65-F5344CB8AC3E}">
        <p14:creationId xmlns:p14="http://schemas.microsoft.com/office/powerpoint/2010/main" val="247206480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9"/>
          <p:cNvSpPr/>
          <p:nvPr/>
        </p:nvSpPr>
        <p:spPr>
          <a:xfrm>
            <a:off x="0" y="2706"/>
            <a:ext cx="93006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342900" indent="-342900" algn="l" defTabSz="457200">
              <a:defRPr sz="3900">
                <a:latin typeface="Cambria"/>
                <a:ea typeface="Cambria"/>
                <a:cs typeface="Cambria"/>
                <a:sym typeface="Cambria"/>
              </a:defRPr>
            </a:lvl1pPr>
          </a:lstStyle>
          <a:p>
            <a:r>
              <a:rPr lang="en-AU" dirty="0" smtClean="0"/>
              <a:t>Phase behaviour in time-averaged ring trap</a:t>
            </a:r>
            <a:endParaRPr dirty="0"/>
          </a:p>
        </p:txBody>
      </p:sp>
      <p:sp>
        <p:nvSpPr>
          <p:cNvPr id="8" name="TextBox 7"/>
          <p:cNvSpPr txBox="1"/>
          <p:nvPr/>
        </p:nvSpPr>
        <p:spPr>
          <a:xfrm>
            <a:off x="350198" y="1297670"/>
            <a:ext cx="11235073"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The in-trap</a:t>
            </a:r>
            <a:r>
              <a:rPr kumimoji="0" lang="en-AU" sz="2400" b="0" i="0" u="none" strike="noStrike" cap="none" spc="0" normalizeH="0" dirty="0" smtClean="0">
                <a:ln>
                  <a:noFill/>
                </a:ln>
                <a:solidFill>
                  <a:srgbClr val="000000"/>
                </a:solidFill>
                <a:effectLst/>
                <a:uFillTx/>
                <a:latin typeface="Calibri"/>
                <a:ea typeface="Calibri"/>
                <a:cs typeface="Calibri"/>
                <a:sym typeface="Calibri"/>
              </a:rPr>
              <a:t> density of the time-averaged ring trap is uniform. However, under long</a:t>
            </a:r>
            <a:r>
              <a:rPr kumimoji="0" lang="en-AU" sz="2400" b="1" i="0" u="none" strike="noStrike" cap="none" spc="0" normalizeH="0" dirty="0" smtClean="0">
                <a:ln>
                  <a:noFill/>
                </a:ln>
                <a:solidFill>
                  <a:srgbClr val="000000"/>
                </a:solidFill>
                <a:effectLst/>
                <a:uFillTx/>
                <a:latin typeface="Calibri"/>
                <a:ea typeface="Calibri"/>
                <a:cs typeface="Calibri"/>
                <a:sym typeface="Calibri"/>
              </a:rPr>
              <a:t> time-of-flight</a:t>
            </a:r>
            <a:r>
              <a:rPr kumimoji="0" lang="en-AU" sz="2400" b="0" i="0" u="none" strike="noStrike" cap="none" spc="0" normalizeH="0" dirty="0" smtClean="0">
                <a:ln>
                  <a:noFill/>
                </a:ln>
                <a:solidFill>
                  <a:srgbClr val="000000"/>
                </a:solidFill>
                <a:effectLst/>
                <a:uFillTx/>
                <a:latin typeface="Calibri"/>
                <a:ea typeface="Calibri"/>
                <a:cs typeface="Calibri"/>
                <a:sym typeface="Calibri"/>
              </a:rPr>
              <a:t>, “excitations” in the density can be seen, in particular, </a:t>
            </a:r>
            <a:r>
              <a:rPr kumimoji="0" lang="en-AU" sz="2400" b="1" i="1" u="none" strike="noStrike" cap="none" spc="0" normalizeH="0" dirty="0" smtClean="0">
                <a:ln>
                  <a:noFill/>
                </a:ln>
                <a:solidFill>
                  <a:srgbClr val="000000"/>
                </a:solidFill>
                <a:effectLst/>
                <a:uFillTx/>
                <a:latin typeface="Calibri"/>
                <a:ea typeface="Calibri"/>
                <a:cs typeface="Calibri"/>
                <a:sym typeface="Calibri"/>
              </a:rPr>
              <a:t>a density feature that tracks with the position of the scanning beam.</a:t>
            </a:r>
          </a:p>
          <a:p>
            <a:pPr marL="0" marR="0" indent="0" algn="just" defTabSz="584200" rtl="0" fontAlgn="auto" latinLnBrk="0" hangingPunct="0">
              <a:lnSpc>
                <a:spcPct val="100000"/>
              </a:lnSpc>
              <a:spcBef>
                <a:spcPts val="0"/>
              </a:spcBef>
              <a:spcAft>
                <a:spcPts val="0"/>
              </a:spcAft>
              <a:buClrTx/>
              <a:buSzTx/>
              <a:buFontTx/>
              <a:buNone/>
              <a:tabLst/>
            </a:pPr>
            <a:endParaRPr lang="en-AU" dirty="0"/>
          </a:p>
          <a:p>
            <a:pPr algn="just"/>
            <a:r>
              <a:rPr lang="en-AU" dirty="0"/>
              <a:t>Time averaged condition is that </a:t>
            </a:r>
            <a:r>
              <a:rPr lang="en-AU" dirty="0" err="1"/>
              <a:t>f</a:t>
            </a:r>
            <a:r>
              <a:rPr lang="en-AU" sz="1600" dirty="0" err="1"/>
              <a:t>scan</a:t>
            </a:r>
            <a:r>
              <a:rPr lang="en-AU" dirty="0" smtClean="0"/>
              <a:t>&gt;&gt;</a:t>
            </a:r>
            <a:r>
              <a:rPr lang="en-AU" dirty="0" err="1" smtClean="0"/>
              <a:t>f</a:t>
            </a:r>
            <a:r>
              <a:rPr lang="en-AU" sz="1600" dirty="0" err="1" smtClean="0"/>
              <a:t>trap</a:t>
            </a:r>
            <a:r>
              <a:rPr lang="en-AU" dirty="0"/>
              <a:t>. True for density, but not </a:t>
            </a:r>
            <a:r>
              <a:rPr lang="en-AU" dirty="0" smtClean="0"/>
              <a:t>necessarily for phase.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grpSp>
        <p:nvGrpSpPr>
          <p:cNvPr id="15" name="Group 14"/>
          <p:cNvGrpSpPr/>
          <p:nvPr/>
        </p:nvGrpSpPr>
        <p:grpSpPr>
          <a:xfrm>
            <a:off x="350198" y="5864104"/>
            <a:ext cx="8950425" cy="1668700"/>
            <a:chOff x="350198" y="3560077"/>
            <a:chExt cx="8950425" cy="1668700"/>
          </a:xfrm>
        </p:grpSpPr>
        <p:pic>
          <p:nvPicPr>
            <p:cNvPr id="5" name="Picture 4"/>
            <p:cNvPicPr>
              <a:picLocks noChangeAspect="1"/>
            </p:cNvPicPr>
            <p:nvPr/>
          </p:nvPicPr>
          <p:blipFill>
            <a:blip r:embed="rId2"/>
            <a:stretch>
              <a:fillRect/>
            </a:stretch>
          </p:blipFill>
          <p:spPr>
            <a:xfrm>
              <a:off x="535429" y="4032001"/>
              <a:ext cx="5977432" cy="1196776"/>
            </a:xfrm>
            <a:prstGeom prst="rect">
              <a:avLst/>
            </a:prstGeom>
          </p:spPr>
        </p:pic>
        <p:pic>
          <p:nvPicPr>
            <p:cNvPr id="7" name="Picture 6"/>
            <p:cNvPicPr>
              <a:picLocks noChangeAspect="1"/>
            </p:cNvPicPr>
            <p:nvPr/>
          </p:nvPicPr>
          <p:blipFill>
            <a:blip r:embed="rId3"/>
            <a:stretch>
              <a:fillRect/>
            </a:stretch>
          </p:blipFill>
          <p:spPr>
            <a:xfrm>
              <a:off x="6850294" y="4130456"/>
              <a:ext cx="2450329" cy="758191"/>
            </a:xfrm>
            <a:prstGeom prst="rect">
              <a:avLst/>
            </a:prstGeom>
          </p:spPr>
        </p:pic>
        <p:sp>
          <p:nvSpPr>
            <p:cNvPr id="12" name="TextBox 11"/>
            <p:cNvSpPr txBox="1"/>
            <p:nvPr/>
          </p:nvSpPr>
          <p:spPr>
            <a:xfrm>
              <a:off x="350198" y="3560077"/>
              <a:ext cx="48346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AU" dirty="0" smtClean="0"/>
                <a:t>Time-varying potential </a:t>
              </a:r>
              <a:r>
                <a:rPr lang="en-AU" i="1" dirty="0" smtClean="0"/>
                <a:t>V </a:t>
              </a:r>
              <a:r>
                <a:rPr lang="en-AU" dirty="0" smtClean="0"/>
                <a:t>described by</a:t>
              </a:r>
              <a:endParaRPr kumimoji="0" lang="en-AU" sz="2400" b="0" i="1" u="none" strike="noStrike" cap="none" spc="0" normalizeH="0" baseline="0" dirty="0">
                <a:ln>
                  <a:noFill/>
                </a:ln>
                <a:solidFill>
                  <a:srgbClr val="000000"/>
                </a:solidFill>
                <a:effectLst/>
                <a:uFillTx/>
                <a:sym typeface="Calibri"/>
              </a:endParaRPr>
            </a:p>
          </p:txBody>
        </p:sp>
      </p:grpSp>
      <p:pic>
        <p:nvPicPr>
          <p:cNvPr id="1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311" y="3446080"/>
            <a:ext cx="2288433" cy="174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113" y="3482554"/>
            <a:ext cx="1702837" cy="165618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9256" y="3482554"/>
            <a:ext cx="1671367" cy="1671367"/>
          </a:xfrm>
          <a:prstGeom prst="rect">
            <a:avLst/>
          </a:prstGeom>
        </p:spPr>
      </p:pic>
      <p:sp>
        <p:nvSpPr>
          <p:cNvPr id="18" name="TextBox 17"/>
          <p:cNvSpPr txBox="1"/>
          <p:nvPr/>
        </p:nvSpPr>
        <p:spPr>
          <a:xfrm>
            <a:off x="2057114" y="5208614"/>
            <a:ext cx="80625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In trap                  20 </a:t>
            </a:r>
            <a:r>
              <a:rPr kumimoji="0" lang="en-AU" sz="2400" b="0" i="0" u="none" strike="noStrike" cap="none" spc="0" normalizeH="0" baseline="0" dirty="0" err="1" smtClean="0">
                <a:ln>
                  <a:noFill/>
                </a:ln>
                <a:solidFill>
                  <a:srgbClr val="000000"/>
                </a:solidFill>
                <a:effectLst/>
                <a:uFillTx/>
                <a:latin typeface="Calibri"/>
                <a:ea typeface="Calibri"/>
                <a:cs typeface="Calibri"/>
                <a:sym typeface="Calibri"/>
              </a:rPr>
              <a:t>ms</a:t>
            </a: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 </a:t>
            </a:r>
            <a:r>
              <a:rPr kumimoji="0" lang="en-AU" sz="2400" b="0" i="0" u="none" strike="noStrike" cap="none" spc="0" normalizeH="0" dirty="0" smtClean="0">
                <a:ln>
                  <a:noFill/>
                </a:ln>
                <a:solidFill>
                  <a:srgbClr val="000000"/>
                </a:solidFill>
                <a:effectLst/>
                <a:uFillTx/>
                <a:latin typeface="Calibri"/>
                <a:ea typeface="Calibri"/>
                <a:cs typeface="Calibri"/>
                <a:sym typeface="Calibri"/>
              </a:rPr>
              <a:t>  (</a:t>
            </a:r>
            <a:r>
              <a:rPr kumimoji="0" lang="en-AU" sz="2400" b="0" i="0" u="none" strike="noStrike" cap="none" spc="0" normalizeH="0" dirty="0" err="1" smtClean="0">
                <a:ln>
                  <a:noFill/>
                </a:ln>
                <a:solidFill>
                  <a:srgbClr val="000000"/>
                </a:solidFill>
                <a:effectLst/>
                <a:uFillTx/>
                <a:latin typeface="Calibri"/>
                <a:ea typeface="Calibri"/>
                <a:cs typeface="Calibri"/>
                <a:sym typeface="Calibri"/>
              </a:rPr>
              <a:t>f</a:t>
            </a:r>
            <a:r>
              <a:rPr kumimoji="0" lang="en-AU" sz="1600" b="0" i="0" u="none" strike="noStrike" cap="none" spc="0" normalizeH="0" dirty="0" err="1" smtClean="0">
                <a:ln>
                  <a:noFill/>
                </a:ln>
                <a:solidFill>
                  <a:srgbClr val="000000"/>
                </a:solidFill>
                <a:effectLst/>
                <a:uFillTx/>
                <a:latin typeface="Calibri"/>
                <a:ea typeface="Calibri"/>
                <a:cs typeface="Calibri"/>
                <a:sym typeface="Calibri"/>
              </a:rPr>
              <a:t>scan</a:t>
            </a:r>
            <a:r>
              <a:rPr kumimoji="0" lang="en-AU" sz="2400" b="0" i="0" u="none" strike="noStrike" cap="none" spc="0" normalizeH="0" dirty="0" smtClean="0">
                <a:ln>
                  <a:noFill/>
                </a:ln>
                <a:solidFill>
                  <a:srgbClr val="000000"/>
                </a:solidFill>
                <a:effectLst/>
                <a:uFillTx/>
                <a:latin typeface="Calibri"/>
                <a:ea typeface="Calibri"/>
                <a:cs typeface="Calibri"/>
                <a:sym typeface="Calibri"/>
              </a:rPr>
              <a:t>=6.25 kHz)      20 </a:t>
            </a:r>
            <a:r>
              <a:rPr kumimoji="0" lang="en-AU" sz="2400" b="0" i="0" u="none" strike="noStrike" cap="none" spc="0" normalizeH="0" dirty="0" err="1" smtClean="0">
                <a:ln>
                  <a:noFill/>
                </a:ln>
                <a:solidFill>
                  <a:srgbClr val="000000"/>
                </a:solidFill>
                <a:effectLst/>
                <a:uFillTx/>
                <a:latin typeface="Calibri"/>
                <a:ea typeface="Calibri"/>
                <a:cs typeface="Calibri"/>
                <a:sym typeface="Calibri"/>
              </a:rPr>
              <a:t>ms</a:t>
            </a:r>
            <a:r>
              <a:rPr kumimoji="0" lang="en-AU" sz="2400" b="0" i="0" u="none" strike="noStrike" cap="none" spc="0" normalizeH="0" dirty="0" smtClean="0">
                <a:ln>
                  <a:noFill/>
                </a:ln>
                <a:solidFill>
                  <a:srgbClr val="000000"/>
                </a:solidFill>
                <a:effectLst/>
                <a:uFillTx/>
                <a:latin typeface="Calibri"/>
                <a:ea typeface="Calibri"/>
                <a:cs typeface="Calibri"/>
                <a:sym typeface="Calibri"/>
              </a:rPr>
              <a:t> (</a:t>
            </a:r>
            <a:r>
              <a:rPr kumimoji="0" lang="en-AU" sz="2400" b="0" i="0" u="none" strike="noStrike" cap="none" spc="0" normalizeH="0" dirty="0" err="1" smtClean="0">
                <a:ln>
                  <a:noFill/>
                </a:ln>
                <a:solidFill>
                  <a:srgbClr val="000000"/>
                </a:solidFill>
                <a:effectLst/>
                <a:uFillTx/>
                <a:latin typeface="Calibri"/>
                <a:ea typeface="Calibri"/>
                <a:cs typeface="Calibri"/>
                <a:sym typeface="Calibri"/>
              </a:rPr>
              <a:t>f</a:t>
            </a:r>
            <a:r>
              <a:rPr kumimoji="0" lang="en-AU" sz="1600" b="0" i="0" u="none" strike="noStrike" cap="none" spc="0" normalizeH="0" dirty="0" err="1" smtClean="0">
                <a:ln>
                  <a:noFill/>
                </a:ln>
                <a:solidFill>
                  <a:srgbClr val="000000"/>
                </a:solidFill>
                <a:effectLst/>
                <a:uFillTx/>
                <a:latin typeface="Calibri"/>
                <a:ea typeface="Calibri"/>
                <a:cs typeface="Calibri"/>
                <a:sym typeface="Calibri"/>
              </a:rPr>
              <a:t>scan</a:t>
            </a:r>
            <a:r>
              <a:rPr kumimoji="0" lang="en-AU" sz="2400" b="0" i="0" u="none" strike="noStrike" cap="none" spc="0" normalizeH="0" dirty="0" smtClean="0">
                <a:ln>
                  <a:noFill/>
                </a:ln>
                <a:solidFill>
                  <a:srgbClr val="000000"/>
                </a:solidFill>
                <a:effectLst/>
                <a:uFillTx/>
                <a:latin typeface="Calibri"/>
                <a:ea typeface="Calibri"/>
                <a:cs typeface="Calibri"/>
                <a:sym typeface="Calibri"/>
              </a:rPr>
              <a:t>=1 kHz)</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9" name="Picture 18"/>
          <p:cNvPicPr>
            <a:picLocks noChangeAspect="1"/>
          </p:cNvPicPr>
          <p:nvPr/>
        </p:nvPicPr>
        <p:blipFill>
          <a:blip r:embed="rId7"/>
          <a:stretch>
            <a:fillRect/>
          </a:stretch>
        </p:blipFill>
        <p:spPr>
          <a:xfrm>
            <a:off x="2210673" y="7418436"/>
            <a:ext cx="4302188" cy="1187708"/>
          </a:xfrm>
          <a:prstGeom prst="rect">
            <a:avLst/>
          </a:prstGeom>
        </p:spPr>
      </p:pic>
      <p:sp>
        <p:nvSpPr>
          <p:cNvPr id="20" name="TextBox 19"/>
          <p:cNvSpPr txBox="1"/>
          <p:nvPr/>
        </p:nvSpPr>
        <p:spPr>
          <a:xfrm>
            <a:off x="562198" y="7754042"/>
            <a:ext cx="134171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000000"/>
                </a:solidFill>
                <a:effectLst/>
                <a:uFillTx/>
                <a:latin typeface="Calibri"/>
                <a:ea typeface="Calibri"/>
                <a:cs typeface="Calibri"/>
                <a:sym typeface="Calibri"/>
              </a:rPr>
              <a:t>Solve GPE</a:t>
            </a:r>
            <a:endParaRPr kumimoji="0" lang="en-AU" sz="24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1" name="Picture 20"/>
          <p:cNvPicPr>
            <a:picLocks noChangeAspect="1"/>
          </p:cNvPicPr>
          <p:nvPr/>
        </p:nvPicPr>
        <p:blipFill>
          <a:blip r:embed="rId8"/>
          <a:stretch>
            <a:fillRect/>
          </a:stretch>
        </p:blipFill>
        <p:spPr>
          <a:xfrm>
            <a:off x="6938744" y="7412375"/>
            <a:ext cx="3506933" cy="1033978"/>
          </a:xfrm>
          <a:prstGeom prst="rect">
            <a:avLst/>
          </a:prstGeom>
        </p:spPr>
      </p:pic>
    </p:spTree>
    <p:extLst>
      <p:ext uri="{BB962C8B-B14F-4D97-AF65-F5344CB8AC3E}">
        <p14:creationId xmlns:p14="http://schemas.microsoft.com/office/powerpoint/2010/main" val="115217976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73292</TotalTime>
  <Words>2291</Words>
  <Application>Microsoft Office PowerPoint</Application>
  <PresentationFormat>Custom</PresentationFormat>
  <Paragraphs>337</Paragraphs>
  <Slides>34</Slides>
  <Notes>3</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8" baseType="lpstr">
      <vt:lpstr>Arial</vt:lpstr>
      <vt:lpstr>Arial Hebrew</vt:lpstr>
      <vt:lpstr>Calibri</vt:lpstr>
      <vt:lpstr>Cambria</vt:lpstr>
      <vt:lpstr>Cambria Math</vt:lpstr>
      <vt:lpstr>Gill Sans MT</vt:lpstr>
      <vt:lpstr>Helvetica</vt:lpstr>
      <vt:lpstr>Helvetica Light</vt:lpstr>
      <vt:lpstr>Helvetica Neue</vt:lpstr>
      <vt:lpstr>Symbol</vt:lpstr>
      <vt:lpstr>Times New Roman</vt:lpstr>
      <vt:lpstr>Times-Roman</vt:lpstr>
      <vt:lpstr>Gradient</vt:lpstr>
      <vt:lpstr>Acrobat Document</vt:lpstr>
      <vt:lpstr>BEC superfluid dynamics in versatile optical potentials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Optical Trapping of Ultracold Atoms for Studying Superfluid Turbulence</dc:title>
  <dc:creator>Mark Baker</dc:creator>
  <cp:lastModifiedBy>Mark Baker</cp:lastModifiedBy>
  <cp:revision>664</cp:revision>
  <dcterms:modified xsi:type="dcterms:W3CDTF">2019-05-14T05:15:37Z</dcterms:modified>
</cp:coreProperties>
</file>