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1429" r:id="rId3"/>
    <p:sldId id="1433" r:id="rId4"/>
    <p:sldId id="358" r:id="rId5"/>
    <p:sldId id="1427" r:id="rId6"/>
    <p:sldId id="317" r:id="rId7"/>
    <p:sldId id="1435" r:id="rId8"/>
    <p:sldId id="1446" r:id="rId9"/>
    <p:sldId id="309" r:id="rId10"/>
    <p:sldId id="311" r:id="rId11"/>
    <p:sldId id="262" r:id="rId12"/>
    <p:sldId id="320" r:id="rId13"/>
    <p:sldId id="321" r:id="rId14"/>
    <p:sldId id="322" r:id="rId15"/>
    <p:sldId id="323" r:id="rId16"/>
    <p:sldId id="324" r:id="rId17"/>
    <p:sldId id="1445" r:id="rId18"/>
    <p:sldId id="313" r:id="rId19"/>
    <p:sldId id="315" r:id="rId20"/>
    <p:sldId id="316" r:id="rId21"/>
    <p:sldId id="1437" r:id="rId22"/>
    <p:sldId id="1408" r:id="rId23"/>
    <p:sldId id="1440" r:id="rId24"/>
    <p:sldId id="1443" r:id="rId25"/>
    <p:sldId id="1444" r:id="rId26"/>
    <p:sldId id="1441" r:id="rId27"/>
    <p:sldId id="1432" r:id="rId28"/>
    <p:sldId id="1442" r:id="rId29"/>
    <p:sldId id="266" r:id="rId30"/>
    <p:sldId id="327" r:id="rId31"/>
    <p:sldId id="286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>
        <p:scale>
          <a:sx n="110" d="100"/>
          <a:sy n="110" d="100"/>
        </p:scale>
        <p:origin x="252" y="-15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0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0.wmf"/><Relationship Id="rId4" Type="http://schemas.openxmlformats.org/officeDocument/2006/relationships/image" Target="../media/image15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832F9-74A3-48C3-A46A-3F60AAB5EC0E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7BC4C-5C8D-4D90-9414-9767B63B6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841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26EA3-BE10-4966-991B-D5675FCDCEE7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BE8B3-DB7B-4C44-81BC-BF93345A0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5B104-973A-4729-87D8-B5C018F4C1E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617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BE6D5-9ECB-430A-900A-F4191FC939C5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250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2BE6D5-9ECB-430A-900A-F4191FC939C5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295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1F9E92A-CBFE-4579-B37B-78C5E15BAE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36ADFF7-C83B-43CB-A2A6-6A28E6E9143F}" type="slidenum">
              <a:rPr lang="en-US" altLang="en-US"/>
              <a:pPr eaLnBrk="1" hangingPunct="1"/>
              <a:t>29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184DEF2-EE6D-486A-85ED-9215DEEE3C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CBC2319-8768-495A-A1F3-54057B0EC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1F2-67B4-4CD0-A56A-870132DF6D03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2429-D748-46A7-81D9-2C0590A63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14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1F2-67B4-4CD0-A56A-870132DF6D03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2429-D748-46A7-81D9-2C0590A63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09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1F2-67B4-4CD0-A56A-870132DF6D03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2429-D748-46A7-81D9-2C0590A63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95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1F2-67B4-4CD0-A56A-870132DF6D03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2429-D748-46A7-81D9-2C0590A63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8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1F2-67B4-4CD0-A56A-870132DF6D03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2429-D748-46A7-81D9-2C0590A63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8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1F2-67B4-4CD0-A56A-870132DF6D03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2429-D748-46A7-81D9-2C0590A63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9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1F2-67B4-4CD0-A56A-870132DF6D03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2429-D748-46A7-81D9-2C0590A63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824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1F2-67B4-4CD0-A56A-870132DF6D03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2429-D748-46A7-81D9-2C0590A63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73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1F2-67B4-4CD0-A56A-870132DF6D03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2429-D748-46A7-81D9-2C0590A63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52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1F2-67B4-4CD0-A56A-870132DF6D03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2429-D748-46A7-81D9-2C0590A63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27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A1F2-67B4-4CD0-A56A-870132DF6D03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2429-D748-46A7-81D9-2C0590A63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98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DA1F2-67B4-4CD0-A56A-870132DF6D03}" type="datetimeFigureOut">
              <a:rPr lang="en-GB" smtClean="0"/>
              <a:t>08/05/2019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2429-D748-46A7-81D9-2C0590A63C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48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19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50" Type="http://schemas.openxmlformats.org/officeDocument/2006/relationships/image" Target="../media/image66.png"/><Relationship Id="rId55" Type="http://schemas.openxmlformats.org/officeDocument/2006/relationships/image" Target="../media/image71.png"/><Relationship Id="rId63" Type="http://schemas.openxmlformats.org/officeDocument/2006/relationships/image" Target="../media/image79.png"/><Relationship Id="rId68" Type="http://schemas.openxmlformats.org/officeDocument/2006/relationships/image" Target="../media/image84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6" Type="http://schemas.openxmlformats.org/officeDocument/2006/relationships/image" Target="../media/image36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21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3" Type="http://schemas.openxmlformats.org/officeDocument/2006/relationships/image" Target="../media/image69.png"/><Relationship Id="rId58" Type="http://schemas.openxmlformats.org/officeDocument/2006/relationships/image" Target="../media/image74.png"/><Relationship Id="rId66" Type="http://schemas.openxmlformats.org/officeDocument/2006/relationships/image" Target="../media/image82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0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61" Type="http://schemas.openxmlformats.org/officeDocument/2006/relationships/image" Target="../media/image77.png"/><Relationship Id="rId10" Type="http://schemas.openxmlformats.org/officeDocument/2006/relationships/image" Target="../media/image30.png"/><Relationship Id="rId19" Type="http://schemas.openxmlformats.org/officeDocument/2006/relationships/image" Target="../media/image10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image" Target="../media/image81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14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64" Type="http://schemas.openxmlformats.org/officeDocument/2006/relationships/image" Target="../media/image80.png"/><Relationship Id="rId8" Type="http://schemas.openxmlformats.org/officeDocument/2006/relationships/image" Target="../media/image28.png"/><Relationship Id="rId51" Type="http://schemas.openxmlformats.org/officeDocument/2006/relationships/image" Target="../media/image67.png"/><Relationship Id="rId3" Type="http://schemas.openxmlformats.org/officeDocument/2006/relationships/image" Target="../media/image22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59" Type="http://schemas.openxmlformats.org/officeDocument/2006/relationships/image" Target="../media/image75.png"/><Relationship Id="rId67" Type="http://schemas.openxmlformats.org/officeDocument/2006/relationships/image" Target="../media/image83.png"/><Relationship Id="rId20" Type="http://schemas.openxmlformats.org/officeDocument/2006/relationships/image" Target="../media/image39.png"/><Relationship Id="rId41" Type="http://schemas.openxmlformats.org/officeDocument/2006/relationships/image" Target="../media/image57.png"/><Relationship Id="rId54" Type="http://schemas.openxmlformats.org/officeDocument/2006/relationships/image" Target="../media/image70.png"/><Relationship Id="rId62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jpe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3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emf"/><Relationship Id="rId2" Type="http://schemas.openxmlformats.org/officeDocument/2006/relationships/image" Target="../media/image1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emf"/><Relationship Id="rId3" Type="http://schemas.openxmlformats.org/officeDocument/2006/relationships/image" Target="../media/image122.emf"/><Relationship Id="rId7" Type="http://schemas.openxmlformats.org/officeDocument/2006/relationships/image" Target="../media/image126.emf"/><Relationship Id="rId2" Type="http://schemas.openxmlformats.org/officeDocument/2006/relationships/image" Target="../media/image12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.emf"/><Relationship Id="rId5" Type="http://schemas.openxmlformats.org/officeDocument/2006/relationships/image" Target="../media/image124.emf"/><Relationship Id="rId4" Type="http://schemas.openxmlformats.org/officeDocument/2006/relationships/image" Target="../media/image123.emf"/><Relationship Id="rId9" Type="http://schemas.openxmlformats.org/officeDocument/2006/relationships/image" Target="../media/image128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30.png"/><Relationship Id="rId21" Type="http://schemas.openxmlformats.org/officeDocument/2006/relationships/image" Target="../media/image149.png"/><Relationship Id="rId7" Type="http://schemas.openxmlformats.org/officeDocument/2006/relationships/image" Target="../media/image134.png"/><Relationship Id="rId12" Type="http://schemas.openxmlformats.org/officeDocument/2006/relationships/image" Target="../media/image139.png"/><Relationship Id="rId17" Type="http://schemas.openxmlformats.org/officeDocument/2006/relationships/image" Target="../media/image144.png"/><Relationship Id="rId2" Type="http://schemas.openxmlformats.org/officeDocument/2006/relationships/image" Target="../media/image129.png"/><Relationship Id="rId16" Type="http://schemas.openxmlformats.org/officeDocument/2006/relationships/image" Target="../media/image143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11" Type="http://schemas.openxmlformats.org/officeDocument/2006/relationships/image" Target="../media/image138.png"/><Relationship Id="rId5" Type="http://schemas.openxmlformats.org/officeDocument/2006/relationships/image" Target="../media/image132.png"/><Relationship Id="rId15" Type="http://schemas.openxmlformats.org/officeDocument/2006/relationships/image" Target="../media/image142.png"/><Relationship Id="rId10" Type="http://schemas.openxmlformats.org/officeDocument/2006/relationships/image" Target="../media/image137.png"/><Relationship Id="rId19" Type="http://schemas.openxmlformats.org/officeDocument/2006/relationships/image" Target="../media/image14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Relationship Id="rId14" Type="http://schemas.openxmlformats.org/officeDocument/2006/relationships/image" Target="../media/image14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6.png"/><Relationship Id="rId3" Type="http://schemas.openxmlformats.org/officeDocument/2006/relationships/image" Target="../media/image154.jpeg"/><Relationship Id="rId7" Type="http://schemas.openxmlformats.org/officeDocument/2006/relationships/image" Target="../media/image151.wmf"/><Relationship Id="rId12" Type="http://schemas.openxmlformats.org/officeDocument/2006/relationships/image" Target="../media/image1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3.wmf"/><Relationship Id="rId5" Type="http://schemas.openxmlformats.org/officeDocument/2006/relationships/image" Target="../media/image150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2.wmf"/><Relationship Id="rId14" Type="http://schemas.openxmlformats.org/officeDocument/2006/relationships/image" Target="../media/image157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jpeg"/><Relationship Id="rId3" Type="http://schemas.openxmlformats.org/officeDocument/2006/relationships/image" Target="../media/image158.wmf"/><Relationship Id="rId7" Type="http://schemas.openxmlformats.org/officeDocument/2006/relationships/image" Target="../media/image1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1.jpeg"/><Relationship Id="rId5" Type="http://schemas.openxmlformats.org/officeDocument/2006/relationships/image" Target="../media/image160.jpeg"/><Relationship Id="rId4" Type="http://schemas.openxmlformats.org/officeDocument/2006/relationships/image" Target="../media/image159.jpeg"/><Relationship Id="rId9" Type="http://schemas.openxmlformats.org/officeDocument/2006/relationships/image" Target="../media/image1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677090" y="4726498"/>
            <a:ext cx="3789820" cy="2587036"/>
            <a:chOff x="5027166" y="760454"/>
            <a:chExt cx="3789820" cy="2587036"/>
          </a:xfrm>
        </p:grpSpPr>
        <p:sp>
          <p:nvSpPr>
            <p:cNvPr id="7" name="Donut 6"/>
            <p:cNvSpPr/>
            <p:nvPr/>
          </p:nvSpPr>
          <p:spPr>
            <a:xfrm rot="20140031">
              <a:off x="5112320" y="760454"/>
              <a:ext cx="3529752" cy="2587036"/>
            </a:xfrm>
            <a:prstGeom prst="donut">
              <a:avLst>
                <a:gd name="adj" fmla="val 6678"/>
              </a:avLst>
            </a:prstGeom>
            <a:solidFill>
              <a:schemeClr val="accent1">
                <a:alpha val="47000"/>
              </a:schemeClr>
            </a:solidFill>
            <a:ln>
              <a:solidFill>
                <a:schemeClr val="accent1">
                  <a:shade val="50000"/>
                  <a:alpha val="38000"/>
                </a:schemeClr>
              </a:solidFill>
            </a:ln>
            <a:scene3d>
              <a:camera prst="isometricOffAxis2Top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27166" y="1683353"/>
              <a:ext cx="3789820" cy="830997"/>
            </a:xfrm>
            <a:prstGeom prst="rect">
              <a:avLst/>
            </a:prstGeom>
            <a:gradFill>
              <a:gsLst>
                <a:gs pos="91000">
                  <a:schemeClr val="bg1">
                    <a:alpha val="0"/>
                  </a:schemeClr>
                </a:gs>
                <a:gs pos="32000">
                  <a:schemeClr val="bg1"/>
                </a:gs>
              </a:gsLst>
              <a:path path="shape">
                <a:fillToRect l="50000" t="50000" r="50000" b="50000"/>
              </a:path>
            </a:gradFill>
          </p:spPr>
          <p:txBody>
            <a:bodyPr wrap="none" rtlCol="0">
              <a:spAutoFit/>
            </a:bodyPr>
            <a:lstStyle/>
            <a:p>
              <a:r>
                <a:rPr lang="en-GB" sz="4800" b="1" i="1" dirty="0">
                  <a:solidFill>
                    <a:schemeClr val="accent5">
                      <a:lumMod val="75000"/>
                      <a:alpha val="68000"/>
                    </a:schemeClr>
                  </a:solidFill>
                  <a:latin typeface="+mj-lt"/>
                </a:rPr>
                <a:t>ATOMTRONICS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8" r="9730"/>
            <a:stretch/>
          </p:blipFill>
          <p:spPr>
            <a:xfrm rot="20819343">
              <a:off x="5661486" y="2498607"/>
              <a:ext cx="1251293" cy="310037"/>
            </a:xfrm>
            <a:prstGeom prst="ellipse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68" r="9730"/>
            <a:stretch/>
          </p:blipFill>
          <p:spPr>
            <a:xfrm rot="21083727" flipH="1">
              <a:off x="6956862" y="1341906"/>
              <a:ext cx="1251293" cy="310037"/>
            </a:xfrm>
            <a:prstGeom prst="ellipse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842310" y="3842493"/>
            <a:ext cx="54593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Donatella Cassettari</a:t>
            </a:r>
          </a:p>
          <a:p>
            <a:pPr algn="ctr"/>
            <a:endParaRPr lang="en-GB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Atomtronics@Benasque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May 5-18 2019</a:t>
            </a: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67B0528-4F03-47C4-9ED2-FA6A33994B1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011876"/>
            <a:ext cx="9144000" cy="1731287"/>
          </a:xfrm>
          <a:prstGeom prst="rect">
            <a:avLst/>
          </a:prstGeom>
          <a:solidFill>
            <a:srgbClr val="0000FF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Holographically-generated optical traps for ultracold atoms</a:t>
            </a:r>
            <a:endParaRPr 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0CE556A9-570B-44EF-8906-959D2F4E1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435322"/>
            <a:ext cx="2017713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8" descr="logo">
            <a:extLst>
              <a:ext uri="{FF2B5EF4-FFF2-40B4-BE49-F238E27FC236}">
                <a16:creationId xmlns:a16="http://schemas.microsoft.com/office/drawing/2014/main" id="{84DB1908-7E1D-4C51-ACE5-12CF1D41D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8284"/>
            <a:ext cx="146685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610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0" y="260350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Iterative Fourier Transform Algorithm</a:t>
            </a:r>
          </a:p>
        </p:txBody>
      </p:sp>
      <p:pic>
        <p:nvPicPr>
          <p:cNvPr id="13" name="Picture 20" descr="phase 1 SLM pla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8700" y="3814763"/>
            <a:ext cx="2438400" cy="2438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39" descr="phase 2 SLM pl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0" descr="phase 3 SLM pl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1" descr="phase 4 SLM pla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2" descr="phase 5 SLM pla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3" descr="phase 10 SLM pla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4" descr="phase 20 SLM pla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5" descr="phase 30 SLM pla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6" descr="phase 40 SLM plan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7" descr="phase 50 SLM plan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8" descr="phase 60 SLM plan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9" descr="phase 70 SLM pla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0" descr="phase 80 SLM plan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1" descr="phase 90 SLM plan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2" descr="phase 100 SLM pla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3" descr="phase 110 SLM plan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4" descr="phase 116 SLM plan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814763"/>
            <a:ext cx="2438400" cy="2438400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187825" y="3389313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1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4187825" y="3389313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2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1609725" y="760413"/>
            <a:ext cx="11608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SLM plane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105525" y="760413"/>
            <a:ext cx="14350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Fourier plane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4" name="Picture 14" descr="intensity 1 Fourier plane before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>
          <a:xfrm>
            <a:off x="5640388" y="1190625"/>
            <a:ext cx="2460625" cy="2460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6" descr="intensity 1 SLM plane before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>
          <a:xfrm>
            <a:off x="1020763" y="1190625"/>
            <a:ext cx="2460625" cy="2460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18" descr="phase 1 Fourier plan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814763"/>
            <a:ext cx="2438400" cy="2438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" name="Text Box 22"/>
          <p:cNvSpPr txBox="1">
            <a:spLocks noChangeArrowheads="1"/>
          </p:cNvSpPr>
          <p:nvPr/>
        </p:nvSpPr>
        <p:spPr bwMode="auto">
          <a:xfrm>
            <a:off x="4184650" y="3389313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3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4184650" y="3390900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4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4184650" y="3390900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5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4184650" y="3390900"/>
            <a:ext cx="69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10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4184650" y="3390900"/>
            <a:ext cx="69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20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auto">
          <a:xfrm>
            <a:off x="4184650" y="3390900"/>
            <a:ext cx="69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30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4184650" y="3390900"/>
            <a:ext cx="69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40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>
            <a:off x="4184650" y="3390900"/>
            <a:ext cx="69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50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>
            <a:off x="4184650" y="3390900"/>
            <a:ext cx="69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60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Text Box 31"/>
          <p:cNvSpPr txBox="1">
            <a:spLocks noChangeArrowheads="1"/>
          </p:cNvSpPr>
          <p:nvPr/>
        </p:nvSpPr>
        <p:spPr bwMode="auto">
          <a:xfrm>
            <a:off x="4184650" y="3390900"/>
            <a:ext cx="69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70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Text Box 32"/>
          <p:cNvSpPr txBox="1">
            <a:spLocks noChangeArrowheads="1"/>
          </p:cNvSpPr>
          <p:nvPr/>
        </p:nvSpPr>
        <p:spPr bwMode="auto">
          <a:xfrm>
            <a:off x="4184650" y="3390900"/>
            <a:ext cx="69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80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Text Box 33"/>
          <p:cNvSpPr txBox="1">
            <a:spLocks noChangeArrowheads="1"/>
          </p:cNvSpPr>
          <p:nvPr/>
        </p:nvSpPr>
        <p:spPr bwMode="auto">
          <a:xfrm>
            <a:off x="4184650" y="3390900"/>
            <a:ext cx="6928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90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Text Box 34"/>
          <p:cNvSpPr txBox="1">
            <a:spLocks noChangeArrowheads="1"/>
          </p:cNvSpPr>
          <p:nvPr/>
        </p:nvSpPr>
        <p:spPr bwMode="auto">
          <a:xfrm>
            <a:off x="4184650" y="3390900"/>
            <a:ext cx="809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100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4184650" y="3390900"/>
            <a:ext cx="809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110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Text Box 36"/>
          <p:cNvSpPr txBox="1">
            <a:spLocks noChangeArrowheads="1"/>
          </p:cNvSpPr>
          <p:nvPr/>
        </p:nvSpPr>
        <p:spPr bwMode="auto">
          <a:xfrm>
            <a:off x="4184650" y="3390900"/>
            <a:ext cx="809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>
                    <a:lumMod val="50000"/>
                  </a:schemeClr>
                </a:solidFill>
              </a:rPr>
              <a:t>i = 116</a:t>
            </a:r>
            <a:endParaRPr lang="en-US" altLang="en-US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2" name="Picture 37" descr="intensity 2 Fourier plane before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8" descr="intensity 2 SLM plane before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6221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phase 2 Fourier plane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1" descr="intensity 3 Fourier plane before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9" descr="intensity 4 Fourier plane before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50" descr="intensity 5 Fourier plane before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1" descr="intensity 11 Fourier plane befor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2" descr="intensity 20 Fourier plane before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3" descr="intensity 30 Fourier plane before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4" descr="intensity 40 Fourier plane before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5" descr="intensity 50 Fourier plane before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6" descr="intensity 60 Fourier plane before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7" descr="intensity 70 Fourier plane before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8" descr="intensity 80 Fourier plane before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59" descr="intensity 90 Fourier plane before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0" descr="intensity 100 Fourier plane before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1" descr="intensity 110 Fourier plane before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2" descr="intensity 116 Fourier plane before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8" t="19868" r="41946" b="41946"/>
          <a:stretch>
            <a:fillRect/>
          </a:stretch>
        </p:blipFill>
        <p:spPr bwMode="auto">
          <a:xfrm>
            <a:off x="5638800" y="1190625"/>
            <a:ext cx="2462213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3" descr="phase 3 Fourier plane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4" descr="phase 4 Fourier plane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5" descr="phase 5 Fourier plane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6" descr="phase 10 Fourier plane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67" descr="phase 20 Fourier plane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8" descr="phase 30 Fourier plane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9" descr="phase 40 Fourier plane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0" descr="phase 50 Fourier plane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2" descr="phase 60 Fourier plane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3" descr="phase 70 Fourier plane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74" descr="phase 80 Fourier plane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75" descr="phase 90 Fourier plane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6" descr="phase 100 Fourier plane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77" descr="phase 110 Fourier plane"/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79" descr="phase 116 Fourier plane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38147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95" descr="intensity 3 SLM plane before"/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62212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6" descr="intensity 4 SLM plane before"/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6221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97" descr="intensity 5 SLM plane before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6221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98" descr="intensity 10 SLM plane before"/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6221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99" descr="intensity 20 SLM plane before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57450" cy="24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0" descr="intensity 30 SLM plane before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57450" cy="24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01" descr="intensity 40 SLM plane before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57450" cy="24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02" descr="intensity 50 SLM plane before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6221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03" descr="intensity 60 SLM plane before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6221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04" descr="intensity 70 SLM plane before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6221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106" descr="intensity 80 SLM plane before"/>
          <p:cNvPicPr>
            <a:picLocks noChangeAspect="1" noChangeArrowheads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6221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07" descr="intensity 90 SLM plane before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6221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108" descr="intensity 100 SLM plane before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6221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09" descr="intensity 116 SLM plane before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7" t="30907" r="30907" b="30907"/>
          <a:stretch>
            <a:fillRect/>
          </a:stretch>
        </p:blipFill>
        <p:spPr bwMode="auto">
          <a:xfrm>
            <a:off x="1020763" y="1190625"/>
            <a:ext cx="2462212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1" grpId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52" name="Group 44">
            <a:extLst>
              <a:ext uri="{FF2B5EF4-FFF2-40B4-BE49-F238E27FC236}">
                <a16:creationId xmlns:a16="http://schemas.microsoft.com/office/drawing/2014/main" id="{C7276782-C775-456C-9E2F-28DC88A3DFB2}"/>
              </a:ext>
            </a:extLst>
          </p:cNvPr>
          <p:cNvGrpSpPr>
            <a:grpSpLocks/>
          </p:cNvGrpSpPr>
          <p:nvPr/>
        </p:nvGrpSpPr>
        <p:grpSpPr bwMode="auto">
          <a:xfrm>
            <a:off x="600075" y="1614488"/>
            <a:ext cx="3598863" cy="3598862"/>
            <a:chOff x="378" y="1026"/>
            <a:chExt cx="2267" cy="2267"/>
          </a:xfrm>
        </p:grpSpPr>
        <p:pic>
          <p:nvPicPr>
            <p:cNvPr id="17450" name="Picture 42" descr="1">
              <a:extLst>
                <a:ext uri="{FF2B5EF4-FFF2-40B4-BE49-F238E27FC236}">
                  <a16:creationId xmlns:a16="http://schemas.microsoft.com/office/drawing/2014/main" id="{56C86E88-3571-445B-BDCF-548158B02B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" y="1026"/>
              <a:ext cx="2267" cy="2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51" name="Text Box 43">
              <a:extLst>
                <a:ext uri="{FF2B5EF4-FFF2-40B4-BE49-F238E27FC236}">
                  <a16:creationId xmlns:a16="http://schemas.microsoft.com/office/drawing/2014/main" id="{4A21F24F-CA9F-468E-86B8-26BF5F2016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6" y="1031"/>
              <a:ext cx="20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2000" b="1">
                  <a:solidFill>
                    <a:schemeClr val="bg1"/>
                  </a:solidFill>
                </a:rPr>
                <a:t>1</a:t>
              </a:r>
              <a:endParaRPr lang="en-US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454" name="Group 46">
            <a:extLst>
              <a:ext uri="{FF2B5EF4-FFF2-40B4-BE49-F238E27FC236}">
                <a16:creationId xmlns:a16="http://schemas.microsoft.com/office/drawing/2014/main" id="{321C817A-250A-40E2-8963-1FB5DE80F598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1614488"/>
            <a:ext cx="3598862" cy="3598862"/>
            <a:chOff x="3103" y="1017"/>
            <a:chExt cx="2267" cy="2267"/>
          </a:xfrm>
        </p:grpSpPr>
        <p:pic>
          <p:nvPicPr>
            <p:cNvPr id="17421" name="Picture 13" descr="1">
              <a:extLst>
                <a:ext uri="{FF2B5EF4-FFF2-40B4-BE49-F238E27FC236}">
                  <a16:creationId xmlns:a16="http://schemas.microsoft.com/office/drawing/2014/main" id="{CA73FD4E-C02E-4CC6-B899-BA1A894C9E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" y="1017"/>
              <a:ext cx="2267" cy="2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2" name="Text Box 14">
              <a:extLst>
                <a:ext uri="{FF2B5EF4-FFF2-40B4-BE49-F238E27FC236}">
                  <a16:creationId xmlns:a16="http://schemas.microsoft.com/office/drawing/2014/main" id="{8E92B6BF-19DC-48A1-AEB7-D89430576D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1" y="1022"/>
              <a:ext cx="20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2000" b="1">
                  <a:solidFill>
                    <a:schemeClr val="bg1"/>
                  </a:solidFill>
                </a:rPr>
                <a:t>1</a:t>
              </a:r>
              <a:endParaRPr lang="en-US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453" name="Group 45">
            <a:extLst>
              <a:ext uri="{FF2B5EF4-FFF2-40B4-BE49-F238E27FC236}">
                <a16:creationId xmlns:a16="http://schemas.microsoft.com/office/drawing/2014/main" id="{43261E07-5AA2-4CC7-97C1-3ED30A74E728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1614488"/>
            <a:ext cx="3598862" cy="3598862"/>
            <a:chOff x="3103" y="1017"/>
            <a:chExt cx="2267" cy="2267"/>
          </a:xfrm>
        </p:grpSpPr>
        <p:pic>
          <p:nvPicPr>
            <p:cNvPr id="17420" name="Picture 12" descr="2">
              <a:extLst>
                <a:ext uri="{FF2B5EF4-FFF2-40B4-BE49-F238E27FC236}">
                  <a16:creationId xmlns:a16="http://schemas.microsoft.com/office/drawing/2014/main" id="{746429C1-CC87-4240-9C47-BB4BBD1CD8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" y="1017"/>
              <a:ext cx="2267" cy="2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3" name="Text Box 15">
              <a:extLst>
                <a:ext uri="{FF2B5EF4-FFF2-40B4-BE49-F238E27FC236}">
                  <a16:creationId xmlns:a16="http://schemas.microsoft.com/office/drawing/2014/main" id="{847C5B03-091B-4C8E-8CDF-FC1A929C2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0" y="1025"/>
              <a:ext cx="20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2000" b="1">
                  <a:solidFill>
                    <a:schemeClr val="bg1"/>
                  </a:solidFill>
                </a:rPr>
                <a:t>2</a:t>
              </a:r>
              <a:endParaRPr lang="en-US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441" name="Group 33">
            <a:extLst>
              <a:ext uri="{FF2B5EF4-FFF2-40B4-BE49-F238E27FC236}">
                <a16:creationId xmlns:a16="http://schemas.microsoft.com/office/drawing/2014/main" id="{DE31FE64-D89C-48DA-8ECF-8FA1A287FC72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1614488"/>
            <a:ext cx="3598862" cy="3598862"/>
            <a:chOff x="2339" y="607"/>
            <a:chExt cx="2267" cy="2267"/>
          </a:xfrm>
        </p:grpSpPr>
        <p:pic>
          <p:nvPicPr>
            <p:cNvPr id="17419" name="Picture 11" descr="3">
              <a:extLst>
                <a:ext uri="{FF2B5EF4-FFF2-40B4-BE49-F238E27FC236}">
                  <a16:creationId xmlns:a16="http://schemas.microsoft.com/office/drawing/2014/main" id="{EDE150F5-39CB-409D-AE4C-75A5E390E5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" y="607"/>
              <a:ext cx="2267" cy="2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5" name="Text Box 17">
              <a:extLst>
                <a:ext uri="{FF2B5EF4-FFF2-40B4-BE49-F238E27FC236}">
                  <a16:creationId xmlns:a16="http://schemas.microsoft.com/office/drawing/2014/main" id="{308A3A21-CAC8-4026-B4EF-1EFD09BEB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2" y="607"/>
              <a:ext cx="20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2000" b="1">
                  <a:solidFill>
                    <a:schemeClr val="bg1"/>
                  </a:solidFill>
                </a:rPr>
                <a:t>3</a:t>
              </a:r>
              <a:endParaRPr lang="en-US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442" name="Group 34">
            <a:extLst>
              <a:ext uri="{FF2B5EF4-FFF2-40B4-BE49-F238E27FC236}">
                <a16:creationId xmlns:a16="http://schemas.microsoft.com/office/drawing/2014/main" id="{20053A45-14C0-4851-BD9F-E9901CBE8D4F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1614488"/>
            <a:ext cx="3598862" cy="3598862"/>
            <a:chOff x="3473" y="834"/>
            <a:chExt cx="2267" cy="2267"/>
          </a:xfrm>
        </p:grpSpPr>
        <p:pic>
          <p:nvPicPr>
            <p:cNvPr id="17418" name="Picture 10" descr="4">
              <a:extLst>
                <a:ext uri="{FF2B5EF4-FFF2-40B4-BE49-F238E27FC236}">
                  <a16:creationId xmlns:a16="http://schemas.microsoft.com/office/drawing/2014/main" id="{BD4CE6A4-0F63-4018-8829-3D0F5014A8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" y="834"/>
              <a:ext cx="2267" cy="2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4" name="Text Box 16">
              <a:extLst>
                <a:ext uri="{FF2B5EF4-FFF2-40B4-BE49-F238E27FC236}">
                  <a16:creationId xmlns:a16="http://schemas.microsoft.com/office/drawing/2014/main" id="{CEF8176E-9186-499A-83E9-33B5BD5BE4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3" y="834"/>
              <a:ext cx="20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2000" b="1">
                  <a:solidFill>
                    <a:schemeClr val="bg1"/>
                  </a:solidFill>
                </a:rPr>
                <a:t>4</a:t>
              </a:r>
              <a:endParaRPr lang="en-US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443" name="Group 35">
            <a:extLst>
              <a:ext uri="{FF2B5EF4-FFF2-40B4-BE49-F238E27FC236}">
                <a16:creationId xmlns:a16="http://schemas.microsoft.com/office/drawing/2014/main" id="{2B0E66E7-3C4D-4813-8143-2DB368997B1B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1614488"/>
            <a:ext cx="3598862" cy="3598862"/>
            <a:chOff x="4606" y="1061"/>
            <a:chExt cx="2267" cy="2267"/>
          </a:xfrm>
        </p:grpSpPr>
        <p:pic>
          <p:nvPicPr>
            <p:cNvPr id="17417" name="Picture 9" descr="5">
              <a:extLst>
                <a:ext uri="{FF2B5EF4-FFF2-40B4-BE49-F238E27FC236}">
                  <a16:creationId xmlns:a16="http://schemas.microsoft.com/office/drawing/2014/main" id="{09125F43-CAD5-4D02-A04E-DD6B8639AC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" y="1061"/>
              <a:ext cx="2267" cy="2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1" name="Text Box 23">
              <a:extLst>
                <a:ext uri="{FF2B5EF4-FFF2-40B4-BE49-F238E27FC236}">
                  <a16:creationId xmlns:a16="http://schemas.microsoft.com/office/drawing/2014/main" id="{FBA41A3B-6779-44C6-AAE3-EB43A41BE0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59" y="1061"/>
              <a:ext cx="20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2000" b="1">
                  <a:solidFill>
                    <a:schemeClr val="bg1"/>
                  </a:solidFill>
                </a:rPr>
                <a:t>5</a:t>
              </a:r>
              <a:endParaRPr lang="en-US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444" name="Group 36">
            <a:extLst>
              <a:ext uri="{FF2B5EF4-FFF2-40B4-BE49-F238E27FC236}">
                <a16:creationId xmlns:a16="http://schemas.microsoft.com/office/drawing/2014/main" id="{3081BE7E-F772-4656-ADFA-685666AB97A4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1614488"/>
            <a:ext cx="3598862" cy="3606800"/>
            <a:chOff x="4607" y="2271"/>
            <a:chExt cx="2267" cy="2272"/>
          </a:xfrm>
        </p:grpSpPr>
        <p:pic>
          <p:nvPicPr>
            <p:cNvPr id="17416" name="Picture 8" descr="6">
              <a:extLst>
                <a:ext uri="{FF2B5EF4-FFF2-40B4-BE49-F238E27FC236}">
                  <a16:creationId xmlns:a16="http://schemas.microsoft.com/office/drawing/2014/main" id="{411A3ACB-EB9B-4003-8758-50ABB23D08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" y="2276"/>
              <a:ext cx="2267" cy="2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0" name="Text Box 22">
              <a:extLst>
                <a:ext uri="{FF2B5EF4-FFF2-40B4-BE49-F238E27FC236}">
                  <a16:creationId xmlns:a16="http://schemas.microsoft.com/office/drawing/2014/main" id="{56D06E8A-DCAD-45A6-95CA-C78B7778E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1" y="2271"/>
              <a:ext cx="20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2000" b="1">
                  <a:solidFill>
                    <a:schemeClr val="bg1"/>
                  </a:solidFill>
                </a:rPr>
                <a:t>6</a:t>
              </a:r>
              <a:endParaRPr lang="en-US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445" name="Group 37">
            <a:extLst>
              <a:ext uri="{FF2B5EF4-FFF2-40B4-BE49-F238E27FC236}">
                <a16:creationId xmlns:a16="http://schemas.microsoft.com/office/drawing/2014/main" id="{21E4ACDB-D1EB-4F9F-8277-EBCE8ACF7817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1614488"/>
            <a:ext cx="3598862" cy="3609975"/>
            <a:chOff x="3473" y="2505"/>
            <a:chExt cx="2267" cy="2274"/>
          </a:xfrm>
        </p:grpSpPr>
        <p:pic>
          <p:nvPicPr>
            <p:cNvPr id="17415" name="Picture 7" descr="7">
              <a:extLst>
                <a:ext uri="{FF2B5EF4-FFF2-40B4-BE49-F238E27FC236}">
                  <a16:creationId xmlns:a16="http://schemas.microsoft.com/office/drawing/2014/main" id="{3A886FCA-0E39-43B4-BF16-D6CD580EF3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" y="2512"/>
              <a:ext cx="2267" cy="2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9" name="Text Box 21">
              <a:extLst>
                <a:ext uri="{FF2B5EF4-FFF2-40B4-BE49-F238E27FC236}">
                  <a16:creationId xmlns:a16="http://schemas.microsoft.com/office/drawing/2014/main" id="{D7BC5712-916B-4966-9BB6-81872A2AFB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1" y="2505"/>
              <a:ext cx="20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2000" b="1">
                  <a:solidFill>
                    <a:schemeClr val="bg1"/>
                  </a:solidFill>
                </a:rPr>
                <a:t>7</a:t>
              </a:r>
              <a:endParaRPr lang="en-US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446" name="Group 38">
            <a:extLst>
              <a:ext uri="{FF2B5EF4-FFF2-40B4-BE49-F238E27FC236}">
                <a16:creationId xmlns:a16="http://schemas.microsoft.com/office/drawing/2014/main" id="{D7066CA4-FC3D-49A2-9438-BCF1D735AE6C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1614488"/>
            <a:ext cx="3598862" cy="3598862"/>
            <a:chOff x="2339" y="2729"/>
            <a:chExt cx="2267" cy="2267"/>
          </a:xfrm>
        </p:grpSpPr>
        <p:pic>
          <p:nvPicPr>
            <p:cNvPr id="17414" name="Picture 6" descr="8">
              <a:extLst>
                <a:ext uri="{FF2B5EF4-FFF2-40B4-BE49-F238E27FC236}">
                  <a16:creationId xmlns:a16="http://schemas.microsoft.com/office/drawing/2014/main" id="{286B0826-A066-4567-9F84-C66265238A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" y="2729"/>
              <a:ext cx="2267" cy="2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8" name="Text Box 20">
              <a:extLst>
                <a:ext uri="{FF2B5EF4-FFF2-40B4-BE49-F238E27FC236}">
                  <a16:creationId xmlns:a16="http://schemas.microsoft.com/office/drawing/2014/main" id="{E8F62C7B-1DB1-4142-BDE6-E56EAE8E9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3" y="2729"/>
              <a:ext cx="20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2000" b="1">
                  <a:solidFill>
                    <a:schemeClr val="bg1"/>
                  </a:solidFill>
                </a:rPr>
                <a:t>8</a:t>
              </a:r>
              <a:endParaRPr lang="en-US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447" name="Group 39">
            <a:extLst>
              <a:ext uri="{FF2B5EF4-FFF2-40B4-BE49-F238E27FC236}">
                <a16:creationId xmlns:a16="http://schemas.microsoft.com/office/drawing/2014/main" id="{909FEC70-C3B1-4554-A035-447B9712B9A9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1614488"/>
            <a:ext cx="3598862" cy="3598862"/>
            <a:chOff x="1205" y="2503"/>
            <a:chExt cx="2267" cy="2267"/>
          </a:xfrm>
        </p:grpSpPr>
        <p:pic>
          <p:nvPicPr>
            <p:cNvPr id="17413" name="Picture 5" descr="9">
              <a:extLst>
                <a:ext uri="{FF2B5EF4-FFF2-40B4-BE49-F238E27FC236}">
                  <a16:creationId xmlns:a16="http://schemas.microsoft.com/office/drawing/2014/main" id="{B45F886C-D42C-4D49-931A-1247D604D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5" y="2503"/>
              <a:ext cx="2267" cy="2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6" name="Text Box 18">
              <a:extLst>
                <a:ext uri="{FF2B5EF4-FFF2-40B4-BE49-F238E27FC236}">
                  <a16:creationId xmlns:a16="http://schemas.microsoft.com/office/drawing/2014/main" id="{A0FFB7DC-DA79-4E5F-9D8B-762B9BD13E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" y="2505"/>
              <a:ext cx="205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2000" b="1">
                  <a:solidFill>
                    <a:schemeClr val="bg1"/>
                  </a:solidFill>
                </a:rPr>
                <a:t>9</a:t>
              </a:r>
              <a:endParaRPr lang="en-US" altLang="en-US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448" name="Group 40">
            <a:extLst>
              <a:ext uri="{FF2B5EF4-FFF2-40B4-BE49-F238E27FC236}">
                <a16:creationId xmlns:a16="http://schemas.microsoft.com/office/drawing/2014/main" id="{893CDE46-EEC7-48CA-A1F8-586A9235AB15}"/>
              </a:ext>
            </a:extLst>
          </p:cNvPr>
          <p:cNvGrpSpPr>
            <a:grpSpLocks/>
          </p:cNvGrpSpPr>
          <p:nvPr/>
        </p:nvGrpSpPr>
        <p:grpSpPr bwMode="auto">
          <a:xfrm>
            <a:off x="4926013" y="1614488"/>
            <a:ext cx="3598862" cy="3598862"/>
            <a:chOff x="2779" y="1844"/>
            <a:chExt cx="2267" cy="2267"/>
          </a:xfrm>
        </p:grpSpPr>
        <p:pic>
          <p:nvPicPr>
            <p:cNvPr id="17412" name="Picture 4" descr="10">
              <a:extLst>
                <a:ext uri="{FF2B5EF4-FFF2-40B4-BE49-F238E27FC236}">
                  <a16:creationId xmlns:a16="http://schemas.microsoft.com/office/drawing/2014/main" id="{062041ED-C6DF-4E89-A19D-A2EE4C7521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9" y="1844"/>
              <a:ext cx="2267" cy="2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7" name="Text Box 19">
              <a:extLst>
                <a:ext uri="{FF2B5EF4-FFF2-40B4-BE49-F238E27FC236}">
                  <a16:creationId xmlns:a16="http://schemas.microsoft.com/office/drawing/2014/main" id="{F1552D4F-D14B-4A2D-B58A-63D429BC6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" y="1848"/>
              <a:ext cx="29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sz="2000" b="1">
                  <a:solidFill>
                    <a:schemeClr val="bg1"/>
                  </a:solidFill>
                </a:rPr>
                <a:t>10</a:t>
              </a:r>
              <a:endParaRPr lang="en-US" altLang="en-US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17432" name="Text Box 24">
            <a:extLst>
              <a:ext uri="{FF2B5EF4-FFF2-40B4-BE49-F238E27FC236}">
                <a16:creationId xmlns:a16="http://schemas.microsoft.com/office/drawing/2014/main" id="{859C5094-3170-4BA5-B04B-134B4E6C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225" y="5373688"/>
            <a:ext cx="501650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2000" b="1">
                <a:solidFill>
                  <a:srgbClr val="0000FF"/>
                </a:solidFill>
              </a:rPr>
              <a:t>Quality progression within 10 iterations.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grpSp>
        <p:nvGrpSpPr>
          <p:cNvPr id="17464" name="Group 56">
            <a:extLst>
              <a:ext uri="{FF2B5EF4-FFF2-40B4-BE49-F238E27FC236}">
                <a16:creationId xmlns:a16="http://schemas.microsoft.com/office/drawing/2014/main" id="{1E465651-544E-4EA5-BFF6-1E0D61D41DBB}"/>
              </a:ext>
            </a:extLst>
          </p:cNvPr>
          <p:cNvGrpSpPr>
            <a:grpSpLocks/>
          </p:cNvGrpSpPr>
          <p:nvPr/>
        </p:nvGrpSpPr>
        <p:grpSpPr bwMode="auto">
          <a:xfrm>
            <a:off x="5834063" y="771525"/>
            <a:ext cx="1774825" cy="1774825"/>
            <a:chOff x="3675" y="486"/>
            <a:chExt cx="1118" cy="1118"/>
          </a:xfrm>
        </p:grpSpPr>
        <p:pic>
          <p:nvPicPr>
            <p:cNvPr id="17455" name="Picture 47" descr="oldT">
              <a:extLst>
                <a:ext uri="{FF2B5EF4-FFF2-40B4-BE49-F238E27FC236}">
                  <a16:creationId xmlns:a16="http://schemas.microsoft.com/office/drawing/2014/main" id="{53C7F261-BCFD-46DB-8A86-DC0740C394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486"/>
              <a:ext cx="1118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59" name="Text Box 51">
              <a:extLst>
                <a:ext uri="{FF2B5EF4-FFF2-40B4-BE49-F238E27FC236}">
                  <a16:creationId xmlns:a16="http://schemas.microsoft.com/office/drawing/2014/main" id="{20246C9E-5541-4BDE-8B29-92350371D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8" y="488"/>
              <a:ext cx="10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>
                  <a:solidFill>
                    <a:schemeClr val="bg1"/>
                  </a:solidFill>
                </a:rPr>
                <a:t>Original Target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463" name="Group 55">
            <a:extLst>
              <a:ext uri="{FF2B5EF4-FFF2-40B4-BE49-F238E27FC236}">
                <a16:creationId xmlns:a16="http://schemas.microsoft.com/office/drawing/2014/main" id="{E527D235-5463-47F4-B139-3F7331EA7421}"/>
              </a:ext>
            </a:extLst>
          </p:cNvPr>
          <p:cNvGrpSpPr>
            <a:grpSpLocks/>
          </p:cNvGrpSpPr>
          <p:nvPr/>
        </p:nvGrpSpPr>
        <p:grpSpPr bwMode="auto">
          <a:xfrm>
            <a:off x="5834063" y="2565400"/>
            <a:ext cx="1774825" cy="1774825"/>
            <a:chOff x="3675" y="1616"/>
            <a:chExt cx="1118" cy="1118"/>
          </a:xfrm>
        </p:grpSpPr>
        <p:pic>
          <p:nvPicPr>
            <p:cNvPr id="17456" name="Picture 48" descr="diff1">
              <a:extLst>
                <a:ext uri="{FF2B5EF4-FFF2-40B4-BE49-F238E27FC236}">
                  <a16:creationId xmlns:a16="http://schemas.microsoft.com/office/drawing/2014/main" id="{2D0C3412-0365-440E-97F5-6E2644D7F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5" y="1616"/>
              <a:ext cx="1118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0" name="Text Box 52">
              <a:extLst>
                <a:ext uri="{FF2B5EF4-FFF2-40B4-BE49-F238E27FC236}">
                  <a16:creationId xmlns:a16="http://schemas.microsoft.com/office/drawing/2014/main" id="{6B28E2E9-38AD-40C1-9776-52503906D3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8" y="1616"/>
              <a:ext cx="9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>
                  <a:solidFill>
                    <a:schemeClr val="bg1"/>
                  </a:solidFill>
                </a:rPr>
                <a:t>Discrepancy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462" name="Group 54">
            <a:extLst>
              <a:ext uri="{FF2B5EF4-FFF2-40B4-BE49-F238E27FC236}">
                <a16:creationId xmlns:a16="http://schemas.microsoft.com/office/drawing/2014/main" id="{12EC5BBA-57D7-4AAC-B855-FBDF2F7730F8}"/>
              </a:ext>
            </a:extLst>
          </p:cNvPr>
          <p:cNvGrpSpPr>
            <a:grpSpLocks/>
          </p:cNvGrpSpPr>
          <p:nvPr/>
        </p:nvGrpSpPr>
        <p:grpSpPr bwMode="auto">
          <a:xfrm>
            <a:off x="5835650" y="4352925"/>
            <a:ext cx="1774825" cy="1778000"/>
            <a:chOff x="3676" y="2742"/>
            <a:chExt cx="1118" cy="1120"/>
          </a:xfrm>
        </p:grpSpPr>
        <p:pic>
          <p:nvPicPr>
            <p:cNvPr id="17457" name="Picture 49" descr="newT1">
              <a:extLst>
                <a:ext uri="{FF2B5EF4-FFF2-40B4-BE49-F238E27FC236}">
                  <a16:creationId xmlns:a16="http://schemas.microsoft.com/office/drawing/2014/main" id="{612941A9-75D1-447B-AF18-B40DA430C1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6" y="2744"/>
              <a:ext cx="1118" cy="1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61" name="Text Box 53">
              <a:extLst>
                <a:ext uri="{FF2B5EF4-FFF2-40B4-BE49-F238E27FC236}">
                  <a16:creationId xmlns:a16="http://schemas.microsoft.com/office/drawing/2014/main" id="{F7B82A88-9D90-4660-87FC-7EE569007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8" y="2742"/>
              <a:ext cx="8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>
                  <a:solidFill>
                    <a:schemeClr val="bg1"/>
                  </a:solidFill>
                </a:rPr>
                <a:t>New Target</a:t>
              </a:r>
              <a:endParaRPr lang="en-US" alt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7436" name="Picture 28" descr="graph3-large">
            <a:extLst>
              <a:ext uri="{FF2B5EF4-FFF2-40B4-BE49-F238E27FC236}">
                <a16:creationId xmlns:a16="http://schemas.microsoft.com/office/drawing/2014/main" id="{DCFD01B7-E949-4592-8839-5E023245B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5078" b="3520"/>
          <a:stretch>
            <a:fillRect/>
          </a:stretch>
        </p:blipFill>
        <p:spPr bwMode="auto">
          <a:xfrm>
            <a:off x="2536825" y="1773238"/>
            <a:ext cx="4070350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65" name="Text Box 57">
            <a:extLst>
              <a:ext uri="{FF2B5EF4-FFF2-40B4-BE49-F238E27FC236}">
                <a16:creationId xmlns:a16="http://schemas.microsoft.com/office/drawing/2014/main" id="{296DCA83-BDB5-4738-9AC5-0870A6250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3638" y="3733800"/>
            <a:ext cx="23288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500" b="1">
                <a:solidFill>
                  <a:srgbClr val="FF0000"/>
                </a:solidFill>
              </a:rPr>
              <a:t>Before: 8.5% rms error</a:t>
            </a:r>
          </a:p>
          <a:p>
            <a:pPr algn="ctr"/>
            <a:r>
              <a:rPr lang="en-GB" altLang="en-US" sz="1500" b="1">
                <a:solidFill>
                  <a:srgbClr val="FF0000"/>
                </a:solidFill>
              </a:rPr>
              <a:t>After: 3.9% rms error</a:t>
            </a:r>
            <a:endParaRPr lang="en-US" altLang="en-US" sz="1500" b="1">
              <a:solidFill>
                <a:srgbClr val="FF0000"/>
              </a:solidFill>
            </a:endParaRPr>
          </a:p>
        </p:txBody>
      </p:sp>
      <p:grpSp>
        <p:nvGrpSpPr>
          <p:cNvPr id="17470" name="Group 62">
            <a:extLst>
              <a:ext uri="{FF2B5EF4-FFF2-40B4-BE49-F238E27FC236}">
                <a16:creationId xmlns:a16="http://schemas.microsoft.com/office/drawing/2014/main" id="{F75B07F9-1814-4650-BD21-68A69F0D9E82}"/>
              </a:ext>
            </a:extLst>
          </p:cNvPr>
          <p:cNvGrpSpPr>
            <a:grpSpLocks/>
          </p:cNvGrpSpPr>
          <p:nvPr/>
        </p:nvGrpSpPr>
        <p:grpSpPr bwMode="auto">
          <a:xfrm>
            <a:off x="2128838" y="4824413"/>
            <a:ext cx="573087" cy="420687"/>
            <a:chOff x="578" y="2885"/>
            <a:chExt cx="361" cy="265"/>
          </a:xfrm>
        </p:grpSpPr>
        <p:sp>
          <p:nvSpPr>
            <p:cNvPr id="17466" name="Line 58">
              <a:extLst>
                <a:ext uri="{FF2B5EF4-FFF2-40B4-BE49-F238E27FC236}">
                  <a16:creationId xmlns:a16="http://schemas.microsoft.com/office/drawing/2014/main" id="{27E0BA4D-611E-4886-97B7-91CAFA41EF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8" y="2885"/>
              <a:ext cx="0" cy="14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67" name="Line 59">
              <a:extLst>
                <a:ext uri="{FF2B5EF4-FFF2-40B4-BE49-F238E27FC236}">
                  <a16:creationId xmlns:a16="http://schemas.microsoft.com/office/drawing/2014/main" id="{0BD60F11-E5DA-4DAB-852C-0BD2ABFD9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6" y="2885"/>
              <a:ext cx="0" cy="14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68" name="Line 60">
              <a:extLst>
                <a:ext uri="{FF2B5EF4-FFF2-40B4-BE49-F238E27FC236}">
                  <a16:creationId xmlns:a16="http://schemas.microsoft.com/office/drawing/2014/main" id="{B6DC3ED8-0BD4-4D59-AEDD-CF0A198AC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" y="2956"/>
              <a:ext cx="18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469" name="Text Box 61">
              <a:extLst>
                <a:ext uri="{FF2B5EF4-FFF2-40B4-BE49-F238E27FC236}">
                  <a16:creationId xmlns:a16="http://schemas.microsoft.com/office/drawing/2014/main" id="{9FFF94EE-2C40-4425-8046-885AD9780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8" y="2996"/>
              <a:ext cx="36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altLang="en-US" sz="1000">
                  <a:solidFill>
                    <a:schemeClr val="bg1"/>
                  </a:solidFill>
                </a:rPr>
                <a:t>200</a:t>
              </a:r>
              <a:r>
                <a:rPr lang="en-GB" altLang="en-US" sz="1000">
                  <a:solidFill>
                    <a:schemeClr val="bg1"/>
                  </a:solidFill>
                  <a:latin typeface="Symbol" panose="05050102010706020507" pitchFamily="18" charset="2"/>
                </a:rPr>
                <a:t>m</a:t>
              </a:r>
              <a:r>
                <a:rPr lang="en-GB" altLang="en-US" sz="1000">
                  <a:solidFill>
                    <a:schemeClr val="bg1"/>
                  </a:solidFill>
                </a:rPr>
                <a:t>m</a:t>
              </a:r>
              <a:endParaRPr lang="en-US" altLang="en-US" sz="1000">
                <a:solidFill>
                  <a:schemeClr val="bg1"/>
                </a:solidFill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151AD99-FA52-42C9-BA0E-BF551E42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4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74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2" grpId="0"/>
      <p:bldP spid="174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260350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Multi-wavelength holography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0743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/>
              <a:t>D Bowman et al Opt Express </a:t>
            </a:r>
            <a:r>
              <a:rPr lang="en-GB" sz="1200" b="1" i="1" dirty="0"/>
              <a:t>23,</a:t>
            </a:r>
            <a:r>
              <a:rPr lang="en-GB" sz="1200" i="1" dirty="0"/>
              <a:t> 8365 (2015)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88900" y="850900"/>
            <a:ext cx="8534400" cy="22860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>
                <a:solidFill>
                  <a:schemeClr val="accent2"/>
                </a:solidFill>
              </a:rPr>
              <a:t>Controlling multiple colours with a single SLM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40074" y="2760861"/>
            <a:ext cx="289174" cy="2808312"/>
            <a:chOff x="1186483" y="2708920"/>
            <a:chExt cx="289174" cy="2808312"/>
          </a:xfrm>
        </p:grpSpPr>
        <p:grpSp>
          <p:nvGrpSpPr>
            <p:cNvPr id="18" name="Group 17"/>
            <p:cNvGrpSpPr/>
            <p:nvPr/>
          </p:nvGrpSpPr>
          <p:grpSpPr>
            <a:xfrm>
              <a:off x="1186483" y="2708920"/>
              <a:ext cx="289174" cy="2580109"/>
              <a:chOff x="1186483" y="2708920"/>
              <a:chExt cx="289174" cy="2580109"/>
            </a:xfrm>
          </p:grpSpPr>
          <p:cxnSp>
            <p:nvCxnSpPr>
              <p:cNvPr id="20" name="Elbow Connector 19"/>
              <p:cNvCxnSpPr/>
              <p:nvPr/>
            </p:nvCxnSpPr>
            <p:spPr>
              <a:xfrm rot="16200000" flipH="1">
                <a:off x="1007604" y="2888940"/>
                <a:ext cx="648072" cy="288032"/>
              </a:xfrm>
              <a:prstGeom prst="bentConnector3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1187624" y="3356992"/>
                <a:ext cx="28803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21"/>
              <p:cNvCxnSpPr/>
              <p:nvPr/>
            </p:nvCxnSpPr>
            <p:spPr>
              <a:xfrm rot="16200000" flipH="1">
                <a:off x="1006463" y="3531493"/>
                <a:ext cx="648072" cy="288032"/>
              </a:xfrm>
              <a:prstGeom prst="bentConnector3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1186483" y="3999545"/>
                <a:ext cx="28803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Elbow Connector 23"/>
              <p:cNvCxnSpPr/>
              <p:nvPr/>
            </p:nvCxnSpPr>
            <p:spPr>
              <a:xfrm rot="16200000" flipH="1">
                <a:off x="1007604" y="4178424"/>
                <a:ext cx="648072" cy="288032"/>
              </a:xfrm>
              <a:prstGeom prst="bentConnector3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1187624" y="4646476"/>
                <a:ext cx="28803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Elbow Connector 25"/>
              <p:cNvCxnSpPr/>
              <p:nvPr/>
            </p:nvCxnSpPr>
            <p:spPr>
              <a:xfrm rot="16200000" flipH="1">
                <a:off x="1006463" y="4820977"/>
                <a:ext cx="648072" cy="288032"/>
              </a:xfrm>
              <a:prstGeom prst="bentConnector3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186483" y="5289029"/>
                <a:ext cx="288033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Straight Connector 18"/>
            <p:cNvCxnSpPr/>
            <p:nvPr/>
          </p:nvCxnSpPr>
          <p:spPr>
            <a:xfrm>
              <a:off x="1187624" y="5289029"/>
              <a:ext cx="0" cy="22820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ight Arrow 27"/>
          <p:cNvSpPr/>
          <p:nvPr/>
        </p:nvSpPr>
        <p:spPr>
          <a:xfrm>
            <a:off x="3129447" y="3717535"/>
            <a:ext cx="1944216" cy="43714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897200" y="5747097"/>
            <a:ext cx="115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Wavefronts</a:t>
            </a:r>
            <a:endParaRPr lang="en-GB" sz="1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544129" y="2761556"/>
            <a:ext cx="289174" cy="2808312"/>
            <a:chOff x="1186483" y="2708920"/>
            <a:chExt cx="289174" cy="2808312"/>
          </a:xfrm>
        </p:grpSpPr>
        <p:grpSp>
          <p:nvGrpSpPr>
            <p:cNvPr id="31" name="Group 30"/>
            <p:cNvGrpSpPr/>
            <p:nvPr/>
          </p:nvGrpSpPr>
          <p:grpSpPr>
            <a:xfrm>
              <a:off x="1186483" y="2708920"/>
              <a:ext cx="289174" cy="2580109"/>
              <a:chOff x="1186483" y="2708920"/>
              <a:chExt cx="289174" cy="2580109"/>
            </a:xfrm>
          </p:grpSpPr>
          <p:cxnSp>
            <p:nvCxnSpPr>
              <p:cNvPr id="33" name="Elbow Connector 32"/>
              <p:cNvCxnSpPr/>
              <p:nvPr/>
            </p:nvCxnSpPr>
            <p:spPr>
              <a:xfrm rot="16200000" flipH="1">
                <a:off x="1007604" y="2888940"/>
                <a:ext cx="648072" cy="288032"/>
              </a:xfrm>
              <a:prstGeom prst="bentConnector3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1187624" y="3356992"/>
                <a:ext cx="288033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lbow Connector 34"/>
              <p:cNvCxnSpPr/>
              <p:nvPr/>
            </p:nvCxnSpPr>
            <p:spPr>
              <a:xfrm rot="16200000" flipH="1">
                <a:off x="1006463" y="3531493"/>
                <a:ext cx="648072" cy="288032"/>
              </a:xfrm>
              <a:prstGeom prst="bentConnector3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1186483" y="3999545"/>
                <a:ext cx="288033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lbow Connector 36"/>
              <p:cNvCxnSpPr/>
              <p:nvPr/>
            </p:nvCxnSpPr>
            <p:spPr>
              <a:xfrm rot="16200000" flipH="1">
                <a:off x="1007604" y="4178424"/>
                <a:ext cx="648072" cy="288032"/>
              </a:xfrm>
              <a:prstGeom prst="bentConnector3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1187624" y="4646476"/>
                <a:ext cx="288033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Elbow Connector 38"/>
              <p:cNvCxnSpPr/>
              <p:nvPr/>
            </p:nvCxnSpPr>
            <p:spPr>
              <a:xfrm rot="16200000" flipH="1">
                <a:off x="1006463" y="4820977"/>
                <a:ext cx="648072" cy="288032"/>
              </a:xfrm>
              <a:prstGeom prst="bentConnector3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1186483" y="5289029"/>
                <a:ext cx="288033" cy="0"/>
              </a:xfrm>
              <a:prstGeom prst="line">
                <a:avLst/>
              </a:prstGeom>
              <a:ln w="254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>
              <a:off x="1187624" y="5289029"/>
              <a:ext cx="0" cy="228203"/>
            </a:xfrm>
            <a:prstGeom prst="lin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ight Arrow 40"/>
          <p:cNvSpPr/>
          <p:nvPr/>
        </p:nvSpPr>
        <p:spPr>
          <a:xfrm>
            <a:off x="3129447" y="4249578"/>
            <a:ext cx="1944216" cy="43714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659796" y="3362719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λ</a:t>
            </a:r>
            <a:r>
              <a:rPr lang="el-GR" baseline="-25000" dirty="0">
                <a:solidFill>
                  <a:srgbClr val="FF0000"/>
                </a:solidFill>
              </a:rPr>
              <a:t>1</a:t>
            </a:r>
            <a:r>
              <a:rPr lang="en-GB" dirty="0"/>
              <a:t>&gt;</a:t>
            </a:r>
            <a:r>
              <a:rPr lang="el-GR" dirty="0"/>
              <a:t>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GB" baseline="-25000" dirty="0">
                <a:solidFill>
                  <a:srgbClr val="0070C0"/>
                </a:solidFill>
              </a:rPr>
              <a:t>2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6980300" y="4141578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980300" y="4525177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6981753" y="3758480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6980300" y="490411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6980300" y="3380462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6980300" y="2984569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6980300" y="529985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998300" y="4166935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6998300" y="4463207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6996800" y="3860000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996800" y="4750951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6996800" y="3532323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6996800" y="3241171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6996800" y="5074695"/>
            <a:ext cx="72000" cy="720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51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260350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Multi-wavelength holography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0743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/>
              <a:t>D Bowman et al Opt Express </a:t>
            </a:r>
            <a:r>
              <a:rPr lang="en-GB" sz="1200" b="1" i="1" dirty="0"/>
              <a:t>23,</a:t>
            </a:r>
            <a:r>
              <a:rPr lang="en-GB" sz="1200" i="1" dirty="0"/>
              <a:t> 8365 (2015)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88900" y="850900"/>
            <a:ext cx="8534400" cy="22860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>
                <a:solidFill>
                  <a:schemeClr val="accent2"/>
                </a:solidFill>
              </a:rPr>
              <a:t>Overlap spots at 780nm and 1064nm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3262" r="373" b="4696"/>
          <a:stretch/>
        </p:blipFill>
        <p:spPr bwMode="auto">
          <a:xfrm>
            <a:off x="1001836" y="1901323"/>
            <a:ext cx="7441580" cy="231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1746672" y="4371144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Target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352172" y="4364792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209685" y="4940856"/>
                <a:ext cx="1761123" cy="576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sz="1400" i="1">
                              <a:latin typeface="Cambria Math"/>
                            </a:rPr>
                            <m:t>780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/>
                                </a:rPr>
                                <m:t>1064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/>
                                </a:rPr>
                                <m:t>780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1064</m:t>
                          </m:r>
                        </m:sub>
                      </m:sSub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85" y="4940856"/>
                <a:ext cx="1761123" cy="5763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6933883" y="4371144"/>
            <a:ext cx="76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Result</a:t>
            </a:r>
          </a:p>
        </p:txBody>
      </p:sp>
    </p:spTree>
    <p:extLst>
      <p:ext uri="{BB962C8B-B14F-4D97-AF65-F5344CB8AC3E}">
        <p14:creationId xmlns:p14="http://schemas.microsoft.com/office/powerpoint/2010/main" val="1448659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260350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Sub-diffraction limited patterns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0743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/>
              <a:t>D Bowman et al Opt Express </a:t>
            </a:r>
            <a:r>
              <a:rPr lang="en-GB" sz="1200" b="1" i="1" dirty="0"/>
              <a:t>23,</a:t>
            </a:r>
            <a:r>
              <a:rPr lang="en-GB" sz="1200" i="1" dirty="0"/>
              <a:t> 8365 (2015)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88900" y="850900"/>
            <a:ext cx="8534400" cy="22860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>
                <a:solidFill>
                  <a:schemeClr val="accent2"/>
                </a:solidFill>
              </a:rPr>
              <a:t>Overlap diffraction-limited spots at 780nm and 1064nm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19" y="2066049"/>
            <a:ext cx="7725481" cy="289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88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260350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Multi-wavelength holography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0743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/>
              <a:t>D Bowman et al Opt Express </a:t>
            </a:r>
            <a:r>
              <a:rPr lang="en-GB" sz="1200" b="1" i="1" dirty="0"/>
              <a:t>23,</a:t>
            </a:r>
            <a:r>
              <a:rPr lang="en-GB" sz="1200" i="1" dirty="0"/>
              <a:t> 8365 (2015)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88900" y="850900"/>
            <a:ext cx="8534400" cy="22860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>
                <a:solidFill>
                  <a:schemeClr val="accent2"/>
                </a:solidFill>
              </a:rPr>
              <a:t>1064nm ring trap with 780nm barrier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4744" y="449135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en-GB" dirty="0"/>
              <a:t> = 1064nm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70046" y="4485006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λ</a:t>
            </a:r>
            <a:r>
              <a:rPr lang="en-GB" dirty="0"/>
              <a:t> = 780nm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07556" y="448500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Both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06" y="1843515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0532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812" y="1840553"/>
            <a:ext cx="336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837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0" y="260350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Multi-wavelength holography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074322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/>
              <a:t>D Bowman et al Opt Express </a:t>
            </a:r>
            <a:r>
              <a:rPr lang="en-GB" sz="1200" b="1" i="1" dirty="0"/>
              <a:t>23,</a:t>
            </a:r>
            <a:r>
              <a:rPr lang="en-GB" sz="1200" i="1" dirty="0"/>
              <a:t> 8365 (2015)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88900" y="850900"/>
            <a:ext cx="8534400" cy="22860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800" dirty="0" err="1">
                <a:solidFill>
                  <a:schemeClr val="accent2"/>
                </a:solidFill>
              </a:rPr>
              <a:t>Bichromatic</a:t>
            </a:r>
            <a:r>
              <a:rPr lang="en-GB" altLang="en-US" sz="2800" dirty="0">
                <a:solidFill>
                  <a:schemeClr val="accent2"/>
                </a:solidFill>
              </a:rPr>
              <a:t> pattern gallery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50" y="1628800"/>
            <a:ext cx="4218274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12515" y="2060848"/>
            <a:ext cx="216024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1.4% </a:t>
            </a:r>
            <a:r>
              <a:rPr lang="en-GB" sz="1400" dirty="0" err="1"/>
              <a:t>rms</a:t>
            </a:r>
            <a:r>
              <a:rPr lang="en-GB" sz="1400" dirty="0"/>
              <a:t> error for elliptical Gaussian</a:t>
            </a:r>
          </a:p>
          <a:p>
            <a:r>
              <a:rPr lang="en-GB" sz="1400" dirty="0"/>
              <a:t>1.7% </a:t>
            </a:r>
            <a:r>
              <a:rPr lang="en-GB" sz="1400" dirty="0" err="1"/>
              <a:t>rms</a:t>
            </a:r>
            <a:r>
              <a:rPr lang="en-GB" sz="1400" dirty="0"/>
              <a:t> variation for super-Lorentzian</a:t>
            </a:r>
          </a:p>
          <a:p>
            <a:r>
              <a:rPr lang="en-GB" sz="1400" dirty="0"/>
              <a:t>in the flat-top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8323" y="4624561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3.3% </a:t>
            </a:r>
            <a:r>
              <a:rPr lang="en-GB" sz="1400" dirty="0" err="1"/>
              <a:t>rms</a:t>
            </a:r>
            <a:r>
              <a:rPr lang="en-GB" sz="1400" dirty="0"/>
              <a:t> variation along the conduction channel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66224" y="4593783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1.3% </a:t>
            </a:r>
            <a:r>
              <a:rPr lang="en-GB" sz="1400" dirty="0" err="1"/>
              <a:t>rms</a:t>
            </a:r>
            <a:r>
              <a:rPr lang="en-GB" sz="1400" dirty="0"/>
              <a:t> error for red-detuned dimple trap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66224" y="2107014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4.5% </a:t>
            </a:r>
            <a:r>
              <a:rPr lang="en-GB" sz="1400" dirty="0" err="1"/>
              <a:t>rms</a:t>
            </a:r>
            <a:r>
              <a:rPr lang="en-GB" sz="1400" dirty="0"/>
              <a:t> variation around the circumference of the ring</a:t>
            </a:r>
          </a:p>
          <a:p>
            <a:r>
              <a:rPr lang="en-GB" sz="1400" dirty="0"/>
              <a:t>4.3% </a:t>
            </a:r>
            <a:r>
              <a:rPr lang="en-GB" sz="1400" dirty="0" err="1"/>
              <a:t>rms</a:t>
            </a:r>
            <a:r>
              <a:rPr lang="en-GB" sz="1400" dirty="0"/>
              <a:t> for barrier</a:t>
            </a:r>
          </a:p>
        </p:txBody>
      </p:sp>
    </p:spTree>
    <p:extLst>
      <p:ext uri="{BB962C8B-B14F-4D97-AF65-F5344CB8AC3E}">
        <p14:creationId xmlns:p14="http://schemas.microsoft.com/office/powerpoint/2010/main" val="623686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4CD5E-5C75-4A14-B48D-689B85DFF6F7}"/>
              </a:ext>
            </a:extLst>
          </p:cNvPr>
          <p:cNvSpPr txBox="1"/>
          <p:nvPr/>
        </p:nvSpPr>
        <p:spPr>
          <a:xfrm>
            <a:off x="760952" y="526995"/>
            <a:ext cx="50802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methods to calculate holograms: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Fourier transform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Conjugate-gradient minimisation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30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0" y="260350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Conjugate Gradient Minimisation Algorithm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9513" y="991578"/>
            <a:ext cx="8534400" cy="228600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2800" dirty="0">
                <a:solidFill>
                  <a:schemeClr val="accent2"/>
                </a:solidFill>
              </a:rPr>
              <a:t>- Efficient multidimensional minimisation</a:t>
            </a:r>
          </a:p>
          <a:p>
            <a:pPr marL="0" indent="0">
              <a:buNone/>
            </a:pPr>
            <a:r>
              <a:rPr lang="en-GB" altLang="en-US" sz="2800" dirty="0">
                <a:solidFill>
                  <a:schemeClr val="accent2"/>
                </a:solidFill>
              </a:rPr>
              <a:t>- Quantify output plane error by cost function, e.g.</a:t>
            </a:r>
          </a:p>
          <a:p>
            <a:pPr marL="0" indent="0">
              <a:buNone/>
            </a:pPr>
            <a:endParaRPr lang="en-GB" alt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GB" altLang="en-US" sz="2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altLang="en-US" sz="2800" dirty="0">
                <a:solidFill>
                  <a:schemeClr val="accent2"/>
                </a:solidFill>
              </a:rPr>
              <a:t>- Minimise cost with respect to SLM pixel values</a:t>
            </a:r>
          </a:p>
          <a:p>
            <a:pPr marL="201168" lvl="1" indent="0">
              <a:buNone/>
            </a:pPr>
            <a:endParaRPr lang="en-GB" altLang="en-US" sz="3600" dirty="0">
              <a:solidFill>
                <a:schemeClr val="accent2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690456" y="6500847"/>
            <a:ext cx="3453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/>
              <a:t>T Harte et al Opt Express </a:t>
            </a:r>
            <a:r>
              <a:rPr lang="en-GB" sz="1200" b="1" i="1" dirty="0"/>
              <a:t>22,</a:t>
            </a:r>
            <a:r>
              <a:rPr lang="en-GB" sz="1200" i="1" dirty="0"/>
              <a:t> 26548 (2014)</a:t>
            </a:r>
            <a:endParaRPr lang="en-GB" sz="12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89BA176-F5B5-4159-815D-15A3B5580872}"/>
              </a:ext>
            </a:extLst>
          </p:cNvPr>
          <p:cNvGrpSpPr/>
          <p:nvPr/>
        </p:nvGrpSpPr>
        <p:grpSpPr>
          <a:xfrm>
            <a:off x="-1529413" y="2994416"/>
            <a:ext cx="12384001" cy="5920031"/>
            <a:chOff x="4997414" y="1162375"/>
            <a:chExt cx="12384001" cy="5920031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3BB51F8-D8C9-414A-980E-1195B2EB1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7414" y="1162375"/>
              <a:ext cx="12384001" cy="5920031"/>
            </a:xfrm>
            <a:prstGeom prst="rect">
              <a:avLst/>
            </a:prstGeom>
          </p:spPr>
        </p:pic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1AC7139-0305-4A66-8008-9C69C0F86FA5}"/>
                </a:ext>
              </a:extLst>
            </p:cNvPr>
            <p:cNvCxnSpPr/>
            <p:nvPr/>
          </p:nvCxnSpPr>
          <p:spPr>
            <a:xfrm flipV="1">
              <a:off x="11404387" y="4141522"/>
              <a:ext cx="1756703" cy="245707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  <a:headEnd type="triangle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A9AA26E-39EF-4C83-8BA5-A8177AE28E17}"/>
                </a:ext>
              </a:extLst>
            </p:cNvPr>
            <p:cNvCxnSpPr/>
            <p:nvPr/>
          </p:nvCxnSpPr>
          <p:spPr>
            <a:xfrm flipV="1">
              <a:off x="13161090" y="2663534"/>
              <a:ext cx="577368" cy="1512000"/>
            </a:xfrm>
            <a:prstGeom prst="line">
              <a:avLst/>
            </a:prstGeom>
            <a:noFill/>
            <a:ln w="25400" cap="flat">
              <a:solidFill>
                <a:srgbClr val="FF0000"/>
              </a:solidFill>
              <a:prstDash val="solid"/>
              <a:bevel/>
              <a:headEnd type="triangle"/>
            </a:ln>
            <a:effectLst>
              <a:outerShdw blurRad="50800" dist="254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26640A0-75EB-4057-96A3-ED46C69C548B}"/>
              </a:ext>
            </a:extLst>
          </p:cNvPr>
          <p:cNvSpPr txBox="1"/>
          <p:nvPr/>
        </p:nvSpPr>
        <p:spPr>
          <a:xfrm>
            <a:off x="215298" y="4264513"/>
            <a:ext cx="3063081" cy="869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5023" tIns="65023" rIns="65023" bIns="65023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Contours of </a:t>
            </a:r>
            <a:r>
              <a:rPr kumimoji="0" lang="en-GB" sz="24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imes" panose="02020603050405020304" pitchFamily="18" charset="0"/>
                <a:ea typeface="Calibri"/>
                <a:cs typeface="Times" panose="02020603050405020304" pitchFamily="18" charset="0"/>
                <a:sym typeface="Calibri"/>
              </a:rPr>
              <a:t>C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(Basis is the SLM pixels)</a:t>
            </a:r>
            <a:endParaRPr kumimoji="0" lang="en-GB" sz="2400" b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BEC6774-1758-408B-AB6D-AB7EEF1B9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1176" y="2194053"/>
            <a:ext cx="3638550" cy="900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201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 txBox="1">
            <a:spLocks/>
          </p:cNvSpPr>
          <p:nvPr/>
        </p:nvSpPr>
        <p:spPr>
          <a:xfrm>
            <a:off x="0" y="260350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Choosing a cost function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90456" y="6074322"/>
            <a:ext cx="3453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/>
              <a:t>T Harte et al Opt Express </a:t>
            </a:r>
            <a:r>
              <a:rPr lang="en-GB" sz="1200" b="1" i="1" dirty="0"/>
              <a:t>22,</a:t>
            </a:r>
            <a:r>
              <a:rPr lang="en-GB" sz="1200" i="1" dirty="0"/>
              <a:t> 26548 (2014)</a:t>
            </a:r>
            <a:endParaRPr lang="en-GB" sz="1200" dirty="0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71763" y="1081088"/>
            <a:ext cx="3638550" cy="900112"/>
          </a:xfrm>
          <a:prstGeom prst="rect">
            <a:avLst/>
          </a:prstGeom>
          <a:noFill/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2060575"/>
            <a:ext cx="869473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799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0C8ED-A127-4FA2-A5F0-563F2195C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84336" cy="685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3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019300" y="771525"/>
            <a:ext cx="4657725" cy="1143000"/>
            <a:chOff x="1739899" y="238663"/>
            <a:chExt cx="4657725" cy="1142461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899" y="238663"/>
              <a:ext cx="4657725" cy="1142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643" y="614352"/>
              <a:ext cx="1105714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2"/>
          <p:cNvSpPr txBox="1">
            <a:spLocks/>
          </p:cNvSpPr>
          <p:nvPr/>
        </p:nvSpPr>
        <p:spPr>
          <a:xfrm>
            <a:off x="0" y="260350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Choosing a cost function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690456" y="6074322"/>
            <a:ext cx="34535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200" i="1" dirty="0"/>
              <a:t>T Harte et al Opt Express </a:t>
            </a:r>
            <a:r>
              <a:rPr lang="en-GB" sz="1200" b="1" i="1" dirty="0"/>
              <a:t>22,</a:t>
            </a:r>
            <a:r>
              <a:rPr lang="en-GB" sz="1200" i="1" dirty="0"/>
              <a:t> 26548 (2014)</a:t>
            </a:r>
            <a:endParaRPr lang="en-GB" sz="12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2032000"/>
            <a:ext cx="8929687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120900"/>
            <a:ext cx="3937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5853113"/>
            <a:ext cx="14001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290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930" y="1103459"/>
            <a:ext cx="5497390" cy="1800000"/>
          </a:xfrm>
          <a:prstGeom prst="rect">
            <a:avLst/>
          </a:prstGeom>
        </p:spPr>
      </p:pic>
      <p:sp>
        <p:nvSpPr>
          <p:cNvPr id="16" name="Rechteck 83"/>
          <p:cNvSpPr/>
          <p:nvPr/>
        </p:nvSpPr>
        <p:spPr>
          <a:xfrm>
            <a:off x="5766476" y="6606731"/>
            <a:ext cx="337168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i="1">
                <a:latin typeface="Calibri" panose="020F0502020204030204" pitchFamily="34" charset="0"/>
              </a:rPr>
              <a:t>D Bowman et al., </a:t>
            </a:r>
            <a:r>
              <a:rPr lang="en-GB" sz="1100" i="1" err="1">
                <a:solidFill>
                  <a:prstClr val="black"/>
                </a:solidFill>
              </a:rPr>
              <a:t>Opt</a:t>
            </a:r>
            <a:r>
              <a:rPr lang="en-GB" sz="1100" i="1">
                <a:solidFill>
                  <a:prstClr val="black"/>
                </a:solidFill>
              </a:rPr>
              <a:t> Express </a:t>
            </a:r>
            <a:r>
              <a:rPr lang="en-GB" sz="1100" b="1" i="1">
                <a:solidFill>
                  <a:prstClr val="black"/>
                </a:solidFill>
              </a:rPr>
              <a:t>25,</a:t>
            </a:r>
            <a:r>
              <a:rPr lang="en-GB" sz="1100" i="1">
                <a:solidFill>
                  <a:prstClr val="black"/>
                </a:solidFill>
              </a:rPr>
              <a:t> 11692 (2017)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2412764"/>
            <a:ext cx="8534400" cy="41939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R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indent="-34290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4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kumimoji="0" lang="en-GB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     Ca</a:t>
            </a: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lculated fidelity: 0.999997 – highest in the literature</a:t>
            </a: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4385" y="4072050"/>
            <a:ext cx="5797935" cy="1800000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6D8953ED-80BF-403D-BC01-D155FA4B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4" y="1015807"/>
            <a:ext cx="4319999" cy="2160000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 extrusionH="3810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A9F8BC-7AAD-443D-81F8-3DDCCF476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353" y="2187286"/>
            <a:ext cx="4319997" cy="2160000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 extrusionH="3810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407D04-AC5F-4EA4-B215-3D3C9355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474" y="3711111"/>
            <a:ext cx="4310690" cy="2160000"/>
          </a:xfrm>
          <a:prstGeom prst="rect">
            <a:avLst/>
          </a:prstGeom>
          <a:noFill/>
          <a:ln>
            <a:noFill/>
          </a:ln>
          <a:scene3d>
            <a:camera prst="isometricOffAxis1Right"/>
            <a:lightRig rig="threePt" dir="t"/>
          </a:scene3d>
          <a:sp3d extrusionH="3810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8E80987D-280B-45FB-B7E4-C3E639D7C738}"/>
              </a:ext>
            </a:extLst>
          </p:cNvPr>
          <p:cNvSpPr txBox="1">
            <a:spLocks/>
          </p:cNvSpPr>
          <p:nvPr/>
        </p:nvSpPr>
        <p:spPr>
          <a:xfrm>
            <a:off x="900730" y="80474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Controlling amplitude and phase</a:t>
            </a:r>
          </a:p>
        </p:txBody>
      </p:sp>
    </p:spTree>
    <p:extLst>
      <p:ext uri="{BB962C8B-B14F-4D97-AF65-F5344CB8AC3E}">
        <p14:creationId xmlns:p14="http://schemas.microsoft.com/office/powerpoint/2010/main" val="247266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885174"/>
            <a:ext cx="8534400" cy="8699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spAutoFit/>
          </a:bodyPr>
          <a:lstStyle/>
          <a:p>
            <a:pPr marR="0" algn="just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kumimoji="0" lang="en-GB" sz="2400" b="0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o achieve smooth potentials, control over amplitude and phase is desirable.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EAA6DE-3212-43E2-8F1A-AA2062B6DDD6}"/>
              </a:ext>
            </a:extLst>
          </p:cNvPr>
          <p:cNvGrpSpPr/>
          <p:nvPr/>
        </p:nvGrpSpPr>
        <p:grpSpPr>
          <a:xfrm>
            <a:off x="-1" y="925994"/>
            <a:ext cx="9144000" cy="4986213"/>
            <a:chOff x="-1" y="1963227"/>
            <a:chExt cx="9144000" cy="498621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0025" y="1963227"/>
              <a:ext cx="5497390" cy="1800000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9D653004-A6A4-4DAD-B263-BA448514F7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4800" y="2453749"/>
              <a:ext cx="2759242" cy="682587"/>
            </a:xfrm>
            <a:prstGeom prst="rect">
              <a:avLst/>
            </a:prstGeom>
            <a:noFill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A01399-ADB3-4C6D-AD71-89A180008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8523"/>
            <a:stretch/>
          </p:blipFill>
          <p:spPr>
            <a:xfrm>
              <a:off x="-1" y="3763227"/>
              <a:ext cx="9144000" cy="31862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E6673F-D27A-4018-9881-8C5B3B74F45D}"/>
                </a:ext>
              </a:extLst>
            </p:cNvPr>
            <p:cNvSpPr txBox="1"/>
            <p:nvPr/>
          </p:nvSpPr>
          <p:spPr>
            <a:xfrm>
              <a:off x="3090672" y="6403019"/>
              <a:ext cx="11064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-2 </a:t>
              </a:r>
              <a:r>
                <a:rPr lang="en-GB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GB" i="1" baseline="-250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120D98-FD30-405A-8B43-96AD5BF61480}"/>
                </a:ext>
              </a:extLst>
            </p:cNvPr>
            <p:cNvSpPr txBox="1"/>
            <p:nvPr/>
          </p:nvSpPr>
          <p:spPr>
            <a:xfrm>
              <a:off x="1984248" y="6390611"/>
              <a:ext cx="11064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-7 </a:t>
              </a:r>
              <a:r>
                <a:rPr lang="en-GB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GB" i="1" baseline="-250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C99857-E798-48F3-8F62-59D3250E7D97}"/>
                </a:ext>
              </a:extLst>
            </p:cNvPr>
            <p:cNvSpPr txBox="1"/>
            <p:nvPr/>
          </p:nvSpPr>
          <p:spPr>
            <a:xfrm>
              <a:off x="877824" y="6390611"/>
              <a:ext cx="11064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-12 </a:t>
              </a:r>
              <a:r>
                <a:rPr lang="en-GB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GB" i="1" baseline="-250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D56FAD-B6B3-4BC0-9F20-50B8D93740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733" t="8979" r="92267" b="83509"/>
            <a:stretch/>
          </p:blipFill>
          <p:spPr>
            <a:xfrm>
              <a:off x="304800" y="2537065"/>
              <a:ext cx="365760" cy="4649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EC3D8D5-055C-4031-AED4-946007740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333" t="29071" r="91367" b="63690"/>
            <a:stretch/>
          </p:blipFill>
          <p:spPr>
            <a:xfrm>
              <a:off x="3533835" y="2229721"/>
              <a:ext cx="484632" cy="44805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2F69B7-8CAC-4321-826C-01E6F80F1836}"/>
                </a:ext>
              </a:extLst>
            </p:cNvPr>
            <p:cNvSpPr txBox="1"/>
            <p:nvPr/>
          </p:nvSpPr>
          <p:spPr>
            <a:xfrm>
              <a:off x="5487923" y="6388445"/>
              <a:ext cx="11064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+2 </a:t>
              </a:r>
              <a:r>
                <a:rPr lang="en-GB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GB" i="1" baseline="-250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F304D9F-AC5C-4809-9B77-61581D4C67C8}"/>
                </a:ext>
              </a:extLst>
            </p:cNvPr>
            <p:cNvSpPr txBox="1"/>
            <p:nvPr/>
          </p:nvSpPr>
          <p:spPr>
            <a:xfrm>
              <a:off x="6594347" y="6412524"/>
              <a:ext cx="11064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+7 </a:t>
              </a:r>
              <a:r>
                <a:rPr lang="en-GB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GB" i="1" baseline="-250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E313587-A999-4B24-A6AD-F7CC194A03DC}"/>
                </a:ext>
              </a:extLst>
            </p:cNvPr>
            <p:cNvSpPr txBox="1"/>
            <p:nvPr/>
          </p:nvSpPr>
          <p:spPr>
            <a:xfrm>
              <a:off x="7732776" y="6388445"/>
              <a:ext cx="11064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+12 </a:t>
              </a:r>
              <a:r>
                <a:rPr lang="en-GB" i="1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r>
                <a:rPr lang="en-GB" i="1" baseline="-2500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endParaRPr lang="en-GB" i="1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Title 2">
            <a:extLst>
              <a:ext uri="{FF2B5EF4-FFF2-40B4-BE49-F238E27FC236}">
                <a16:creationId xmlns:a16="http://schemas.microsoft.com/office/drawing/2014/main" id="{3AEA0B5A-AA89-4F64-AC65-556009743033}"/>
              </a:ext>
            </a:extLst>
          </p:cNvPr>
          <p:cNvSpPr txBox="1">
            <a:spLocks/>
          </p:cNvSpPr>
          <p:nvPr/>
        </p:nvSpPr>
        <p:spPr>
          <a:xfrm>
            <a:off x="900730" y="332264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Controlling amplitude and phase</a:t>
            </a:r>
          </a:p>
        </p:txBody>
      </p:sp>
    </p:spTree>
    <p:extLst>
      <p:ext uri="{BB962C8B-B14F-4D97-AF65-F5344CB8AC3E}">
        <p14:creationId xmlns:p14="http://schemas.microsoft.com/office/powerpoint/2010/main" val="3294064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D87E5-D6CA-48BB-9373-6BBD0677F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put it all together?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D1D6B2-ECD6-4029-9680-2AA9C890E749}"/>
              </a:ext>
            </a:extLst>
          </p:cNvPr>
          <p:cNvGrpSpPr>
            <a:grpSpLocks noChangeAspect="1"/>
          </p:cNvGrpSpPr>
          <p:nvPr/>
        </p:nvGrpSpPr>
        <p:grpSpPr>
          <a:xfrm>
            <a:off x="2396233" y="2490688"/>
            <a:ext cx="4351533" cy="2160000"/>
            <a:chOff x="3340100" y="3365500"/>
            <a:chExt cx="3505200" cy="1739900"/>
          </a:xfrm>
          <a:scene3d>
            <a:camera prst="orthographicFront">
              <a:rot lat="1080000" lon="20040000" rev="0"/>
            </a:camera>
            <a:lightRig rig="threePt" dir="t"/>
          </a:scene3d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9AF50F-4345-4478-B97D-943C24E90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102" t="7270" r="25780" b="12179"/>
            <a:stretch/>
          </p:blipFill>
          <p:spPr>
            <a:xfrm>
              <a:off x="5092700" y="3365500"/>
              <a:ext cx="1752600" cy="1739900"/>
            </a:xfrm>
            <a:prstGeom prst="rect">
              <a:avLst/>
            </a:prstGeom>
            <a:sp3d extrusionH="381000"/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9346BAF-4D9F-4A4D-9EE9-6D0A36AF48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9262" t="7270" r="25621" b="12179"/>
            <a:stretch/>
          </p:blipFill>
          <p:spPr>
            <a:xfrm>
              <a:off x="3340100" y="3365500"/>
              <a:ext cx="1752600" cy="1739900"/>
            </a:xfrm>
            <a:prstGeom prst="rect">
              <a:avLst/>
            </a:prstGeom>
            <a:sp3d extrusionH="381000"/>
          </p:spPr>
        </p:pic>
      </p:grpSp>
    </p:spTree>
    <p:extLst>
      <p:ext uri="{BB962C8B-B14F-4D97-AF65-F5344CB8AC3E}">
        <p14:creationId xmlns:p14="http://schemas.microsoft.com/office/powerpoint/2010/main" val="3544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097261-ABFC-46E0-9ED5-800775C19BD5}"/>
              </a:ext>
            </a:extLst>
          </p:cNvPr>
          <p:cNvSpPr txBox="1"/>
          <p:nvPr/>
        </p:nvSpPr>
        <p:spPr>
          <a:xfrm>
            <a:off x="130402" y="464223"/>
            <a:ext cx="917212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Methods to calculate holograms – conclusions: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Multi-wavelength holography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can control the phase (not just the intensity) on the trapping plane.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This can be useful e.g. for imparting momentum to the atoms via </a:t>
            </a: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Raman transitions.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utilisation efficiency can in principle be good.</a:t>
            </a:r>
          </a:p>
          <a:p>
            <a:pPr marL="285750" indent="-285750">
              <a:buFontTx/>
              <a:buChar char="-"/>
            </a:pP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and it’s possible to have 3D patterns too.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47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. 2">
            <a:extLst>
              <a:ext uri="{FF2B5EF4-FFF2-40B4-BE49-F238E27FC236}">
                <a16:creationId xmlns:a16="http://schemas.microsoft.com/office/drawing/2014/main" id="{C728359B-8B50-41FA-ABA1-D394C8470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06" y="0"/>
            <a:ext cx="5575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655AB7-E8A6-4EA2-B7F7-5FA55DCFE663}"/>
              </a:ext>
            </a:extLst>
          </p:cNvPr>
          <p:cNvSpPr/>
          <p:nvPr/>
        </p:nvSpPr>
        <p:spPr>
          <a:xfrm>
            <a:off x="6664706" y="6583362"/>
            <a:ext cx="25426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i="1" dirty="0" err="1"/>
              <a:t>Barredo</a:t>
            </a:r>
            <a:r>
              <a:rPr lang="en-GB" sz="1100" i="1" dirty="0"/>
              <a:t>, et al, Nature 561, 79–82 (2018) </a:t>
            </a:r>
          </a:p>
        </p:txBody>
      </p:sp>
    </p:spTree>
    <p:extLst>
      <p:ext uri="{BB962C8B-B14F-4D97-AF65-F5344CB8AC3E}">
        <p14:creationId xmlns:p14="http://schemas.microsoft.com/office/powerpoint/2010/main" val="2801894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785123-AAA4-4D68-A63F-CABA7BB697F8}"/>
              </a:ext>
            </a:extLst>
          </p:cNvPr>
          <p:cNvSpPr txBox="1"/>
          <p:nvPr/>
        </p:nvSpPr>
        <p:spPr>
          <a:xfrm>
            <a:off x="338197" y="5091778"/>
            <a:ext cx="5300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Optical trapping </a:t>
            </a:r>
            <a:r>
              <a:rPr lang="en-GB" dirty="0">
                <a:latin typeface="Symbol" panose="05050102010706020507" pitchFamily="18" charset="2"/>
              </a:rPr>
              <a:t>l</a:t>
            </a:r>
            <a:r>
              <a:rPr lang="en-GB" dirty="0"/>
              <a:t> = 1064 nm</a:t>
            </a:r>
          </a:p>
          <a:p>
            <a:r>
              <a:rPr lang="en-GB" dirty="0"/>
              <a:t>Conjugate gradient minimisation with phase control</a:t>
            </a:r>
          </a:p>
          <a:p>
            <a:r>
              <a:rPr lang="en-GB" dirty="0"/>
              <a:t>N = 10^6 in ring trap</a:t>
            </a:r>
          </a:p>
          <a:p>
            <a:r>
              <a:rPr lang="en-GB" dirty="0"/>
              <a:t>Ring trap depth = 225 </a:t>
            </a:r>
            <a:r>
              <a:rPr lang="en-GB" dirty="0" err="1"/>
              <a:t>nK</a:t>
            </a:r>
            <a:endParaRPr lang="en-GB" dirty="0"/>
          </a:p>
          <a:p>
            <a:r>
              <a:rPr lang="en-GB" dirty="0"/>
              <a:t>TOF = 2 </a:t>
            </a:r>
            <a:r>
              <a:rPr lang="en-GB" dirty="0" err="1"/>
              <a:t>ms</a:t>
            </a:r>
            <a:endParaRPr lang="en-GB" dirty="0"/>
          </a:p>
          <a:p>
            <a:r>
              <a:rPr lang="en-GB" dirty="0"/>
              <a:t>Light sheet = 15 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dirty="0"/>
              <a:t>m x 543 </a:t>
            </a:r>
            <a:r>
              <a:rPr lang="en-GB" dirty="0">
                <a:latin typeface="Symbol" panose="05050102010706020507" pitchFamily="18" charset="2"/>
              </a:rPr>
              <a:t>m</a:t>
            </a:r>
            <a:r>
              <a:rPr lang="en-GB" dirty="0"/>
              <a:t>m (1/e^2 waist radius)</a:t>
            </a:r>
            <a:r>
              <a:rPr lang="en-GB" dirty="0">
                <a:latin typeface="Symbol" panose="05050102010706020507" pitchFamily="18" charset="2"/>
              </a:rPr>
              <a:t>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156E5-987A-46A0-8E74-7D0E75267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901" y="1140684"/>
            <a:ext cx="2080271" cy="1931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EE5FF0-EFCF-4543-8790-EE06FC59A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2404" y="1127667"/>
            <a:ext cx="2033524" cy="1955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EC91E1-24E7-4931-9827-2AD73AD53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668" y="3080503"/>
            <a:ext cx="2080271" cy="1955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A18739-145C-4701-B7C3-E6D07C2D7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7171" y="3088538"/>
            <a:ext cx="2010150" cy="1949165"/>
          </a:xfrm>
          <a:prstGeom prst="rect">
            <a:avLst/>
          </a:prstGeom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64FD1CC0-2538-4AF7-9A5F-0E2BE148E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6390" y="6548438"/>
            <a:ext cx="2495940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Phil Ireland, PhD Thesis (2019)</a:t>
            </a:r>
            <a:endParaRPr lang="en-US" altLang="en-US" sz="14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79536A-582E-4C54-B143-9B68723DE0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8" y="1109937"/>
            <a:ext cx="2251077" cy="1973026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05E9C169-743E-4A41-8D34-E3FA49AC9427}"/>
              </a:ext>
            </a:extLst>
          </p:cNvPr>
          <p:cNvSpPr txBox="1">
            <a:spLocks noChangeArrowheads="1"/>
          </p:cNvSpPr>
          <p:nvPr/>
        </p:nvSpPr>
        <p:spPr>
          <a:xfrm>
            <a:off x="950072" y="157722"/>
            <a:ext cx="7942136" cy="77665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dirty="0"/>
              <a:t>Atomtronic Circuits at St Andrews  </a:t>
            </a:r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37E8AD-DB4C-4A97-BA44-9ECBAA7C5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7132" y="1127667"/>
            <a:ext cx="2251077" cy="1944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D011E9-FC28-461C-A82D-02F9A22024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0" y="3092210"/>
            <a:ext cx="2281574" cy="19443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60D6731-A975-4FB8-8073-5F58430420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8828" y="3082685"/>
            <a:ext cx="2305891" cy="19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45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8" name="Picture 24" descr="1">
            <a:extLst>
              <a:ext uri="{FF2B5EF4-FFF2-40B4-BE49-F238E27FC236}">
                <a16:creationId xmlns:a16="http://schemas.microsoft.com/office/drawing/2014/main" id="{11AB3913-4B47-4D8E-8CFD-3B3E0755B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9" name="Picture 25" descr="2">
            <a:extLst>
              <a:ext uri="{FF2B5EF4-FFF2-40B4-BE49-F238E27FC236}">
                <a16:creationId xmlns:a16="http://schemas.microsoft.com/office/drawing/2014/main" id="{9ACB18B3-1B08-48E2-AB29-688BBA327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0" name="Picture 26" descr="3">
            <a:extLst>
              <a:ext uri="{FF2B5EF4-FFF2-40B4-BE49-F238E27FC236}">
                <a16:creationId xmlns:a16="http://schemas.microsoft.com/office/drawing/2014/main" id="{68866FB6-FDFF-469D-8065-974ADE55B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1" name="Picture 27" descr="4">
            <a:extLst>
              <a:ext uri="{FF2B5EF4-FFF2-40B4-BE49-F238E27FC236}">
                <a16:creationId xmlns:a16="http://schemas.microsoft.com/office/drawing/2014/main" id="{CADA9952-AF0E-4DCF-995E-BFF34D024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3" name="Picture 29" descr="5">
            <a:extLst>
              <a:ext uri="{FF2B5EF4-FFF2-40B4-BE49-F238E27FC236}">
                <a16:creationId xmlns:a16="http://schemas.microsoft.com/office/drawing/2014/main" id="{F170C332-C2FD-45A6-9304-262F468A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4" name="Picture 30" descr="6">
            <a:extLst>
              <a:ext uri="{FF2B5EF4-FFF2-40B4-BE49-F238E27FC236}">
                <a16:creationId xmlns:a16="http://schemas.microsoft.com/office/drawing/2014/main" id="{69BD5616-4C70-49A8-9737-172740939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5" name="Picture 31" descr="7">
            <a:extLst>
              <a:ext uri="{FF2B5EF4-FFF2-40B4-BE49-F238E27FC236}">
                <a16:creationId xmlns:a16="http://schemas.microsoft.com/office/drawing/2014/main" id="{174D06B0-3C24-4F71-BF90-00D0E2D84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32" descr="8">
            <a:extLst>
              <a:ext uri="{FF2B5EF4-FFF2-40B4-BE49-F238E27FC236}">
                <a16:creationId xmlns:a16="http://schemas.microsoft.com/office/drawing/2014/main" id="{3F9865CA-6598-4438-8CF8-A607C9D62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7" name="Picture 33" descr="9">
            <a:extLst>
              <a:ext uri="{FF2B5EF4-FFF2-40B4-BE49-F238E27FC236}">
                <a16:creationId xmlns:a16="http://schemas.microsoft.com/office/drawing/2014/main" id="{0863CE18-270D-475E-958D-06A38CCA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8" name="Picture 34" descr="10">
            <a:extLst>
              <a:ext uri="{FF2B5EF4-FFF2-40B4-BE49-F238E27FC236}">
                <a16:creationId xmlns:a16="http://schemas.microsoft.com/office/drawing/2014/main" id="{A4B6DFAA-3A8E-41F6-809F-EF5AE8DBA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Picture 35" descr="11">
            <a:extLst>
              <a:ext uri="{FF2B5EF4-FFF2-40B4-BE49-F238E27FC236}">
                <a16:creationId xmlns:a16="http://schemas.microsoft.com/office/drawing/2014/main" id="{2679C13A-0F88-4904-AE56-054584DC8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0" name="Picture 36" descr="12">
            <a:extLst>
              <a:ext uri="{FF2B5EF4-FFF2-40B4-BE49-F238E27FC236}">
                <a16:creationId xmlns:a16="http://schemas.microsoft.com/office/drawing/2014/main" id="{49DC5485-4592-47A0-99D9-8C2CD248D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1" name="Picture 37" descr="13">
            <a:extLst>
              <a:ext uri="{FF2B5EF4-FFF2-40B4-BE49-F238E27FC236}">
                <a16:creationId xmlns:a16="http://schemas.microsoft.com/office/drawing/2014/main" id="{E7F77B44-69A4-49EB-ABDA-990DF1084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2" name="Picture 38" descr="14">
            <a:extLst>
              <a:ext uri="{FF2B5EF4-FFF2-40B4-BE49-F238E27FC236}">
                <a16:creationId xmlns:a16="http://schemas.microsoft.com/office/drawing/2014/main" id="{3B9FC34B-E74D-45FD-953E-45B1FB0D2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3" name="Picture 39" descr="15">
            <a:extLst>
              <a:ext uri="{FF2B5EF4-FFF2-40B4-BE49-F238E27FC236}">
                <a16:creationId xmlns:a16="http://schemas.microsoft.com/office/drawing/2014/main" id="{8C99F651-8539-41EF-8E95-FA7932F49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4" name="Picture 40" descr="16">
            <a:extLst>
              <a:ext uri="{FF2B5EF4-FFF2-40B4-BE49-F238E27FC236}">
                <a16:creationId xmlns:a16="http://schemas.microsoft.com/office/drawing/2014/main" id="{847A51B1-49DE-464B-8970-98A7F58B7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5" name="Picture 41" descr="17">
            <a:extLst>
              <a:ext uri="{FF2B5EF4-FFF2-40B4-BE49-F238E27FC236}">
                <a16:creationId xmlns:a16="http://schemas.microsoft.com/office/drawing/2014/main" id="{6BFE051D-1012-4BAE-B818-0E63D4D10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6" name="Picture 42" descr="18">
            <a:extLst>
              <a:ext uri="{FF2B5EF4-FFF2-40B4-BE49-F238E27FC236}">
                <a16:creationId xmlns:a16="http://schemas.microsoft.com/office/drawing/2014/main" id="{8D585CEC-9B42-4E9C-8F28-ECC7271B2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7" name="Picture 43" descr="19">
            <a:extLst>
              <a:ext uri="{FF2B5EF4-FFF2-40B4-BE49-F238E27FC236}">
                <a16:creationId xmlns:a16="http://schemas.microsoft.com/office/drawing/2014/main" id="{ABA22B7D-0B98-48AA-88AD-642B41713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8" name="Picture 44" descr="20">
            <a:extLst>
              <a:ext uri="{FF2B5EF4-FFF2-40B4-BE49-F238E27FC236}">
                <a16:creationId xmlns:a16="http://schemas.microsoft.com/office/drawing/2014/main" id="{7E76A451-6487-4015-A50B-56546C557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9" name="Picture 45" descr="21">
            <a:extLst>
              <a:ext uri="{FF2B5EF4-FFF2-40B4-BE49-F238E27FC236}">
                <a16:creationId xmlns:a16="http://schemas.microsoft.com/office/drawing/2014/main" id="{30AF5512-A99E-423A-8426-45A8F8B2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0" name="Picture 46" descr="22">
            <a:extLst>
              <a:ext uri="{FF2B5EF4-FFF2-40B4-BE49-F238E27FC236}">
                <a16:creationId xmlns:a16="http://schemas.microsoft.com/office/drawing/2014/main" id="{D25CCEB2-ED28-42BF-AE45-6FB5088D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1" name="Picture 47" descr="23">
            <a:extLst>
              <a:ext uri="{FF2B5EF4-FFF2-40B4-BE49-F238E27FC236}">
                <a16:creationId xmlns:a16="http://schemas.microsoft.com/office/drawing/2014/main" id="{68DFBEAE-8832-4B67-995B-CC2B0A10B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2" name="Picture 48" descr="24">
            <a:extLst>
              <a:ext uri="{FF2B5EF4-FFF2-40B4-BE49-F238E27FC236}">
                <a16:creationId xmlns:a16="http://schemas.microsoft.com/office/drawing/2014/main" id="{1299DA05-F740-42A6-8403-9D38EA21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3" name="Picture 49" descr="25">
            <a:extLst>
              <a:ext uri="{FF2B5EF4-FFF2-40B4-BE49-F238E27FC236}">
                <a16:creationId xmlns:a16="http://schemas.microsoft.com/office/drawing/2014/main" id="{5FE70E3A-3048-4935-A7F7-830E4047D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4" name="Picture 50" descr="26">
            <a:extLst>
              <a:ext uri="{FF2B5EF4-FFF2-40B4-BE49-F238E27FC236}">
                <a16:creationId xmlns:a16="http://schemas.microsoft.com/office/drawing/2014/main" id="{339C48B1-8EE3-459B-B428-3C422075D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5" name="Picture 51" descr="27">
            <a:extLst>
              <a:ext uri="{FF2B5EF4-FFF2-40B4-BE49-F238E27FC236}">
                <a16:creationId xmlns:a16="http://schemas.microsoft.com/office/drawing/2014/main" id="{04867A49-C386-473F-945C-717C59C7A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6" name="Picture 52" descr="28">
            <a:extLst>
              <a:ext uri="{FF2B5EF4-FFF2-40B4-BE49-F238E27FC236}">
                <a16:creationId xmlns:a16="http://schemas.microsoft.com/office/drawing/2014/main" id="{4F06D7BA-92EA-427D-8C65-514446D54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7" name="Picture 53" descr="29">
            <a:extLst>
              <a:ext uri="{FF2B5EF4-FFF2-40B4-BE49-F238E27FC236}">
                <a16:creationId xmlns:a16="http://schemas.microsoft.com/office/drawing/2014/main" id="{70D5B0B1-E576-4B3F-B712-4D071B426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30">
            <a:extLst>
              <a:ext uri="{FF2B5EF4-FFF2-40B4-BE49-F238E27FC236}">
                <a16:creationId xmlns:a16="http://schemas.microsoft.com/office/drawing/2014/main" id="{A42CEF07-D59A-43D4-AD15-A53524667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31">
            <a:extLst>
              <a:ext uri="{FF2B5EF4-FFF2-40B4-BE49-F238E27FC236}">
                <a16:creationId xmlns:a16="http://schemas.microsoft.com/office/drawing/2014/main" id="{A5560AA1-7C1D-45B4-85D5-0F357F276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0" name="Picture 56" descr="32">
            <a:extLst>
              <a:ext uri="{FF2B5EF4-FFF2-40B4-BE49-F238E27FC236}">
                <a16:creationId xmlns:a16="http://schemas.microsoft.com/office/drawing/2014/main" id="{2B64FB04-7B3F-4D87-9FE5-099BE13FB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1" name="Picture 57" descr="33">
            <a:extLst>
              <a:ext uri="{FF2B5EF4-FFF2-40B4-BE49-F238E27FC236}">
                <a16:creationId xmlns:a16="http://schemas.microsoft.com/office/drawing/2014/main" id="{63E9841E-7ED5-4AE3-B739-9459277A6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2" name="Picture 58" descr="34">
            <a:extLst>
              <a:ext uri="{FF2B5EF4-FFF2-40B4-BE49-F238E27FC236}">
                <a16:creationId xmlns:a16="http://schemas.microsoft.com/office/drawing/2014/main" id="{17479B68-D7D7-4172-A6A5-BD27AD272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3" name="Picture 59" descr="35">
            <a:extLst>
              <a:ext uri="{FF2B5EF4-FFF2-40B4-BE49-F238E27FC236}">
                <a16:creationId xmlns:a16="http://schemas.microsoft.com/office/drawing/2014/main" id="{6F7C6438-DD56-4B80-8833-76C7E1F22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4" name="Picture 60" descr="36">
            <a:extLst>
              <a:ext uri="{FF2B5EF4-FFF2-40B4-BE49-F238E27FC236}">
                <a16:creationId xmlns:a16="http://schemas.microsoft.com/office/drawing/2014/main" id="{5D5E91AB-4990-4746-B7F8-606C0F82B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5" name="Picture 61" descr="37">
            <a:extLst>
              <a:ext uri="{FF2B5EF4-FFF2-40B4-BE49-F238E27FC236}">
                <a16:creationId xmlns:a16="http://schemas.microsoft.com/office/drawing/2014/main" id="{47C7EDBA-D5C7-4352-BE94-E5F815B90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6" name="Picture 62" descr="38">
            <a:extLst>
              <a:ext uri="{FF2B5EF4-FFF2-40B4-BE49-F238E27FC236}">
                <a16:creationId xmlns:a16="http://schemas.microsoft.com/office/drawing/2014/main" id="{E64B08C4-CAAB-4A25-BB6A-A74665682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87" name="Picture 63" descr="39">
            <a:extLst>
              <a:ext uri="{FF2B5EF4-FFF2-40B4-BE49-F238E27FC236}">
                <a16:creationId xmlns:a16="http://schemas.microsoft.com/office/drawing/2014/main" id="{C82EEC91-B3D1-405D-A60E-2BB63C31E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6200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>
            <a:extLst>
              <a:ext uri="{FF2B5EF4-FFF2-40B4-BE49-F238E27FC236}">
                <a16:creationId xmlns:a16="http://schemas.microsoft.com/office/drawing/2014/main" id="{5A2F9FDD-9C7E-4020-A1E8-A2EE45BF2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2358" y="16853"/>
            <a:ext cx="4537696" cy="1325563"/>
          </a:xfrm>
        </p:spPr>
        <p:txBody>
          <a:bodyPr/>
          <a:lstStyle/>
          <a:p>
            <a:r>
              <a:rPr lang="en-GB" altLang="en-US" dirty="0"/>
              <a:t>Inducing </a:t>
            </a:r>
            <a:r>
              <a:rPr lang="en-GB" altLang="en-US" dirty="0" err="1"/>
              <a:t>Superflow</a:t>
            </a:r>
            <a:endParaRPr lang="en-US" altLang="en-US" dirty="0"/>
          </a:p>
        </p:txBody>
      </p:sp>
      <p:sp>
        <p:nvSpPr>
          <p:cNvPr id="26642" name="Text Box 18">
            <a:extLst>
              <a:ext uri="{FF2B5EF4-FFF2-40B4-BE49-F238E27FC236}">
                <a16:creationId xmlns:a16="http://schemas.microsoft.com/office/drawing/2014/main" id="{1C0B5166-A322-48F1-9448-66F0AE495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476" y="6548438"/>
            <a:ext cx="3675493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GB et al, </a:t>
            </a:r>
            <a:r>
              <a:rPr lang="fr-FR" altLang="en-US" sz="1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Physica</a:t>
            </a:r>
            <a:r>
              <a:rPr lang="fr-FR" altLang="en-US" sz="1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Scripta T143, 014008 (2011)</a:t>
            </a:r>
            <a:endParaRPr lang="en-US" altLang="en-US" sz="1400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52" name="Picture 28" descr="40">
            <a:extLst>
              <a:ext uri="{FF2B5EF4-FFF2-40B4-BE49-F238E27FC236}">
                <a16:creationId xmlns:a16="http://schemas.microsoft.com/office/drawing/2014/main" id="{5870240F-9526-4A94-B62E-E43A283B4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2505075" y="1344613"/>
            <a:ext cx="4132263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00"/>
                            </p:stCondLst>
                            <p:childTnLst>
                              <p:par>
                                <p:cTn id="20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0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21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1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2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2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6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26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7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28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29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96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29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305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3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3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ED1F731D-501F-436A-8663-F64279C03ED1}"/>
              </a:ext>
            </a:extLst>
          </p:cNvPr>
          <p:cNvSpPr txBox="1">
            <a:spLocks/>
          </p:cNvSpPr>
          <p:nvPr/>
        </p:nvSpPr>
        <p:spPr>
          <a:xfrm>
            <a:off x="0" y="260350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Topological Kondo Effect in Cold Atoms</a:t>
            </a:r>
          </a:p>
        </p:txBody>
      </p:sp>
      <p:pic>
        <p:nvPicPr>
          <p:cNvPr id="3" name="Picture 2" descr="Figure 2.">
            <a:extLst>
              <a:ext uri="{FF2B5EF4-FFF2-40B4-BE49-F238E27FC236}">
                <a16:creationId xmlns:a16="http://schemas.microsoft.com/office/drawing/2014/main" id="{79B4BA75-BBB2-45E5-9484-8D25F0AA5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92" y="973325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6EF7474-6E25-4179-963F-75D4483CE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102110"/>
              </p:ext>
            </p:extLst>
          </p:nvPr>
        </p:nvGraphicFramePr>
        <p:xfrm>
          <a:off x="2979797" y="1948730"/>
          <a:ext cx="5938982" cy="735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4" imgW="3898800" imgH="482400" progId="Equation.3">
                  <p:embed/>
                </p:oleObj>
              </mc:Choice>
              <mc:Fallback>
                <p:oleObj name="Equation" r:id="rId4" imgW="3898800" imgH="48240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97" y="1948730"/>
                        <a:ext cx="5938982" cy="735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523F2C5-9B83-4B26-A93B-70F7F2F6A5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302692"/>
              </p:ext>
            </p:extLst>
          </p:nvPr>
        </p:nvGraphicFramePr>
        <p:xfrm>
          <a:off x="3650138" y="954089"/>
          <a:ext cx="1699854" cy="664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6" imgW="1104840" imgH="431640" progId="Equation.3">
                  <p:embed/>
                </p:oleObj>
              </mc:Choice>
              <mc:Fallback>
                <p:oleObj name="Equation" r:id="rId6" imgW="1104840" imgH="431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138" y="954089"/>
                        <a:ext cx="1699854" cy="664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CBA18C5-1F0F-466D-840D-37F2D4EA717D}"/>
              </a:ext>
            </a:extLst>
          </p:cNvPr>
          <p:cNvSpPr txBox="1"/>
          <p:nvPr/>
        </p:nvSpPr>
        <p:spPr>
          <a:xfrm>
            <a:off x="2875961" y="1600311"/>
            <a:ext cx="500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each arm alpha, the </a:t>
            </a:r>
            <a:r>
              <a:rPr lang="en-GB" dirty="0" err="1"/>
              <a:t>Lieb</a:t>
            </a:r>
            <a:r>
              <a:rPr lang="en-GB" dirty="0"/>
              <a:t>-Lininger Hamiltonian 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DC43153-0FB0-43AC-9A80-DCC4FB0A5A04}"/>
              </a:ext>
            </a:extLst>
          </p:cNvPr>
          <p:cNvGrpSpPr/>
          <p:nvPr/>
        </p:nvGrpSpPr>
        <p:grpSpPr>
          <a:xfrm>
            <a:off x="2943613" y="2816851"/>
            <a:ext cx="5975166" cy="1170645"/>
            <a:chOff x="2978334" y="4310103"/>
            <a:chExt cx="8402454" cy="1646196"/>
          </a:xfrm>
        </p:grpSpPr>
        <p:graphicFrame>
          <p:nvGraphicFramePr>
            <p:cNvPr id="8" name="Object 7">
              <a:extLst>
                <a:ext uri="{FF2B5EF4-FFF2-40B4-BE49-F238E27FC236}">
                  <a16:creationId xmlns:a16="http://schemas.microsoft.com/office/drawing/2014/main" id="{9F0A3E80-3283-47E9-8E5F-4AB987BDE48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2978334" y="4310103"/>
            <a:ext cx="8398814" cy="10616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6" name="Equation" r:id="rId8" imgW="3517560" imgH="444240" progId="Equation.3">
                    <p:embed/>
                  </p:oleObj>
                </mc:Choice>
                <mc:Fallback>
                  <p:oleObj name="Equation" r:id="rId8" imgW="3517560" imgH="444240" progId="Equation.3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8334" y="4310103"/>
                          <a:ext cx="8398814" cy="10616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eft Brace 8">
              <a:extLst>
                <a:ext uri="{FF2B5EF4-FFF2-40B4-BE49-F238E27FC236}">
                  <a16:creationId xmlns:a16="http://schemas.microsoft.com/office/drawing/2014/main" id="{68CA28B3-1C7B-455B-9FB2-C53CFAF0E93E}"/>
                </a:ext>
              </a:extLst>
            </p:cNvPr>
            <p:cNvSpPr/>
            <p:nvPr/>
          </p:nvSpPr>
          <p:spPr>
            <a:xfrm rot="16200000">
              <a:off x="9511026" y="3619184"/>
              <a:ext cx="234325" cy="3505199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82C3C3BB-8DEF-49B1-B973-1C91277A0F76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9531349" y="5453062"/>
            <a:ext cx="782638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7" name="Equation" r:id="rId10" imgW="355320" imgH="228600" progId="Equation.3">
                    <p:embed/>
                  </p:oleObj>
                </mc:Choice>
                <mc:Fallback>
                  <p:oleObj name="Equation" r:id="rId10" imgW="355320" imgH="228600" progId="Equation.3">
                    <p:embed/>
                    <p:pic>
                      <p:nvPicPr>
                        <p:cNvPr id="1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31349" y="5453062"/>
                          <a:ext cx="782638" cy="503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Right Arrow 13">
            <a:extLst>
              <a:ext uri="{FF2B5EF4-FFF2-40B4-BE49-F238E27FC236}">
                <a16:creationId xmlns:a16="http://schemas.microsoft.com/office/drawing/2014/main" id="{DA84EB93-F0D0-4C35-BE7C-E3C2E7450FEF}"/>
              </a:ext>
            </a:extLst>
          </p:cNvPr>
          <p:cNvSpPr/>
          <p:nvPr/>
        </p:nvSpPr>
        <p:spPr>
          <a:xfrm rot="5400000">
            <a:off x="5878810" y="2678826"/>
            <a:ext cx="395116" cy="2541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2" name="Picture 2" descr="Figure 2">
            <a:extLst>
              <a:ext uri="{FF2B5EF4-FFF2-40B4-BE49-F238E27FC236}">
                <a16:creationId xmlns:a16="http://schemas.microsoft.com/office/drawing/2014/main" id="{75B3D268-1229-4FC2-8D0B-A134548A4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55" y="4249588"/>
            <a:ext cx="3159358" cy="226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988173-B112-45A5-A6D0-E2A299539E91}"/>
              </a:ext>
            </a:extLst>
          </p:cNvPr>
          <p:cNvSpPr/>
          <p:nvPr/>
        </p:nvSpPr>
        <p:spPr>
          <a:xfrm>
            <a:off x="4202732" y="6571042"/>
            <a:ext cx="3246518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1200" i="1" kern="0" dirty="0">
                <a:solidFill>
                  <a:sysClr val="windowText" lastClr="000000"/>
                </a:solidFill>
              </a:rPr>
              <a:t>B </a:t>
            </a:r>
            <a:r>
              <a:rPr lang="fr-FR" sz="1200" i="1" kern="0" dirty="0" err="1">
                <a:solidFill>
                  <a:sysClr val="windowText" lastClr="000000"/>
                </a:solidFill>
              </a:rPr>
              <a:t>Beri</a:t>
            </a:r>
            <a:r>
              <a:rPr lang="fr-FR" sz="1200" i="1" kern="0" dirty="0">
                <a:solidFill>
                  <a:sysClr val="windowText" lastClr="000000"/>
                </a:solidFill>
              </a:rPr>
              <a:t> &amp; NR Cooper, PRL</a:t>
            </a:r>
            <a:r>
              <a:rPr lang="fr-FR" sz="1200" b="1" i="1" kern="0" dirty="0">
                <a:solidFill>
                  <a:sysClr val="windowText" lastClr="000000"/>
                </a:solidFill>
              </a:rPr>
              <a:t>109</a:t>
            </a:r>
            <a:r>
              <a:rPr lang="fr-FR" sz="1200" i="1" kern="0" dirty="0">
                <a:solidFill>
                  <a:sysClr val="windowText" lastClr="000000"/>
                </a:solidFill>
              </a:rPr>
              <a:t>, 156803 (2012)</a:t>
            </a:r>
            <a:endParaRPr lang="en-US" altLang="en-US" sz="2400" kern="0" dirty="0">
              <a:solidFill>
                <a:schemeClr val="accent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12E773-5C11-484F-84BA-541303F13715}"/>
              </a:ext>
            </a:extLst>
          </p:cNvPr>
          <p:cNvSpPr/>
          <p:nvPr/>
        </p:nvSpPr>
        <p:spPr>
          <a:xfrm>
            <a:off x="166930" y="3585655"/>
            <a:ext cx="29033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100" i="1" kern="0" dirty="0">
                <a:solidFill>
                  <a:sysClr val="windowText" lastClr="000000"/>
                </a:solidFill>
              </a:rPr>
              <a:t>F </a:t>
            </a:r>
            <a:r>
              <a:rPr lang="fr-FR" sz="1100" i="1" kern="0" dirty="0" err="1">
                <a:solidFill>
                  <a:sysClr val="windowText" lastClr="000000"/>
                </a:solidFill>
              </a:rPr>
              <a:t>Buccheri</a:t>
            </a:r>
            <a:r>
              <a:rPr lang="fr-FR" sz="1100" i="1" kern="0" dirty="0">
                <a:solidFill>
                  <a:sysClr val="windowText" lastClr="000000"/>
                </a:solidFill>
              </a:rPr>
              <a:t> et al</a:t>
            </a:r>
            <a:r>
              <a:rPr lang="en-GB" sz="1100" i="1" kern="0" dirty="0">
                <a:solidFill>
                  <a:sysClr val="windowText" lastClr="000000"/>
                </a:solidFill>
              </a:rPr>
              <a:t>, New J. Phys. </a:t>
            </a:r>
            <a:r>
              <a:rPr lang="en-GB" sz="1100" b="1" i="1" kern="0" dirty="0">
                <a:solidFill>
                  <a:sysClr val="windowText" lastClr="000000"/>
                </a:solidFill>
              </a:rPr>
              <a:t>18,</a:t>
            </a:r>
            <a:r>
              <a:rPr lang="en-GB" sz="1100" i="1" kern="0" dirty="0">
                <a:solidFill>
                  <a:sysClr val="windowText" lastClr="000000"/>
                </a:solidFill>
              </a:rPr>
              <a:t> 075012 (2016)</a:t>
            </a:r>
            <a:endParaRPr lang="en-GB" sz="11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F350EB-E940-4932-8E3E-7691F10870AF}"/>
              </a:ext>
            </a:extLst>
          </p:cNvPr>
          <p:cNvGrpSpPr/>
          <p:nvPr/>
        </p:nvGrpSpPr>
        <p:grpSpPr>
          <a:xfrm>
            <a:off x="115678" y="3973349"/>
            <a:ext cx="4758597" cy="2154622"/>
            <a:chOff x="-1471490" y="3972331"/>
            <a:chExt cx="4758597" cy="215462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8A3094F-5ABD-436F-9453-C51D49DD7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-1053837" y="4592882"/>
              <a:ext cx="3152775" cy="1104900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51264DE-0E2E-4F26-89F3-AA1073DC45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4814" y="5415842"/>
              <a:ext cx="171509" cy="384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F61037-D2FA-480B-A15B-267768658FB9}"/>
                </a:ext>
              </a:extLst>
            </p:cNvPr>
            <p:cNvSpPr txBox="1"/>
            <p:nvPr/>
          </p:nvSpPr>
          <p:spPr>
            <a:xfrm>
              <a:off x="593627" y="5751839"/>
              <a:ext cx="18813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</a:rPr>
                <a:t>Majorana fermion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6C9FC7D-CDAB-4F78-8CC2-17BE986A417C}"/>
                </a:ext>
              </a:extLst>
            </p:cNvPr>
            <p:cNvCxnSpPr>
              <a:cxnSpLocks/>
            </p:cNvCxnSpPr>
            <p:nvPr/>
          </p:nvCxnSpPr>
          <p:spPr>
            <a:xfrm>
              <a:off x="-251066" y="4284057"/>
              <a:ext cx="429768" cy="39112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4C0754-77B9-4857-950C-FFCF06185327}"/>
                </a:ext>
              </a:extLst>
            </p:cNvPr>
            <p:cNvSpPr txBox="1"/>
            <p:nvPr/>
          </p:nvSpPr>
          <p:spPr>
            <a:xfrm>
              <a:off x="-1221507" y="3972331"/>
              <a:ext cx="23706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Superconducting island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449C94B-CA75-4CE3-A3DF-72F46E3D93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379721" y="5456990"/>
              <a:ext cx="96324" cy="3023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5A3527-041B-4A47-95A3-4FCD54762BDA}"/>
                </a:ext>
              </a:extLst>
            </p:cNvPr>
            <p:cNvSpPr txBox="1"/>
            <p:nvPr/>
          </p:nvSpPr>
          <p:spPr>
            <a:xfrm>
              <a:off x="-1471490" y="5757621"/>
              <a:ext cx="20651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Tunnelling junctions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0A9EA2D-DC58-43A6-B547-089387C6E81B}"/>
                </a:ext>
              </a:extLst>
            </p:cNvPr>
            <p:cNvCxnSpPr/>
            <p:nvPr/>
          </p:nvCxnSpPr>
          <p:spPr>
            <a:xfrm flipH="1">
              <a:off x="1382281" y="4471832"/>
              <a:ext cx="292608" cy="36929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0D70A85-810D-48B5-AE52-E42209FBB18F}"/>
                </a:ext>
              </a:extLst>
            </p:cNvPr>
            <p:cNvSpPr txBox="1"/>
            <p:nvPr/>
          </p:nvSpPr>
          <p:spPr>
            <a:xfrm>
              <a:off x="1133119" y="4120860"/>
              <a:ext cx="21539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Semiconductor wires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6609DB01-FFAA-423A-8848-19006FB916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86459" y="6187771"/>
            <a:ext cx="3246518" cy="56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D872573-0137-48A5-86F8-ABAD07B21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2700"/>
            <a:ext cx="9144000" cy="757238"/>
          </a:xfrm>
        </p:spPr>
        <p:txBody>
          <a:bodyPr/>
          <a:lstStyle/>
          <a:p>
            <a:pPr algn="ctr" eaLnBrk="1" hangingPunct="1"/>
            <a:r>
              <a:rPr lang="en-GB" altLang="en-US"/>
              <a:t>www.st-andrews.ac.uk/coldatoms</a:t>
            </a:r>
            <a:endParaRPr lang="en-US" altLang="en-US"/>
          </a:p>
        </p:txBody>
      </p:sp>
      <p:pic>
        <p:nvPicPr>
          <p:cNvPr id="12291" name="Picture 5" descr="EPSRC">
            <a:extLst>
              <a:ext uri="{FF2B5EF4-FFF2-40B4-BE49-F238E27FC236}">
                <a16:creationId xmlns:a16="http://schemas.microsoft.com/office/drawing/2014/main" id="{728FE059-08AB-42D5-9499-1F8C4A956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5517355"/>
            <a:ext cx="27543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3" descr="http://leverhulme.ac.uk/cmsfiles/assets/440.jpg">
            <a:extLst>
              <a:ext uri="{FF2B5EF4-FFF2-40B4-BE49-F238E27FC236}">
                <a16:creationId xmlns:a16="http://schemas.microsoft.com/office/drawing/2014/main" id="{268155AA-E7F9-4E14-AC3C-158E31AC7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688" y="5379243"/>
            <a:ext cx="19161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mage6.jpeg">
            <a:extLst>
              <a:ext uri="{FF2B5EF4-FFF2-40B4-BE49-F238E27FC236}">
                <a16:creationId xmlns:a16="http://schemas.microsoft.com/office/drawing/2014/main" id="{2FEA1689-EDE7-4940-81C5-B2739F1DA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5320505"/>
            <a:ext cx="2508250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1" name="Picture 2" descr="DSCN5045-1-800x600">
            <a:extLst>
              <a:ext uri="{FF2B5EF4-FFF2-40B4-BE49-F238E27FC236}">
                <a16:creationId xmlns:a16="http://schemas.microsoft.com/office/drawing/2014/main" id="{BF901CCF-13F8-4EB6-8D2B-83DB6A7B2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" t="11332" r="12501" b="12501"/>
          <a:stretch/>
        </p:blipFill>
        <p:spPr bwMode="auto">
          <a:xfrm>
            <a:off x="569844" y="813436"/>
            <a:ext cx="6278079" cy="438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oldatoms.wp.st-andrews.ac.uk/files/2014/03/AndreaT-thumb.jpg">
            <a:extLst>
              <a:ext uri="{FF2B5EF4-FFF2-40B4-BE49-F238E27FC236}">
                <a16:creationId xmlns:a16="http://schemas.microsoft.com/office/drawing/2014/main" id="{96FCC5BC-B1B3-4FAD-8EE7-CA4C8D41C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042" y="813436"/>
            <a:ext cx="1317114" cy="131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st-andrews.ac.uk/physics/pandaweb/admin/staffpages/images/Oct_08/jmjk/keeling_bdr.jpg">
            <a:extLst>
              <a:ext uri="{FF2B5EF4-FFF2-40B4-BE49-F238E27FC236}">
                <a16:creationId xmlns:a16="http://schemas.microsoft.com/office/drawing/2014/main" id="{0D713827-6166-4B8F-98CC-AACE8DF05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" t="2758" r="3647" b="16700"/>
          <a:stretch/>
        </p:blipFill>
        <p:spPr bwMode="auto">
          <a:xfrm>
            <a:off x="7257041" y="3721389"/>
            <a:ext cx="1317113" cy="131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5" descr="http://coldatoms.wp.st-andrews.ac.uk/files/2014/03/tiffanyprize.jpg">
            <a:extLst>
              <a:ext uri="{FF2B5EF4-FFF2-40B4-BE49-F238E27FC236}">
                <a16:creationId xmlns:a16="http://schemas.microsoft.com/office/drawing/2014/main" id="{8330E172-A16F-4DFF-8BE7-FE9196E8C9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4624" r="57835" b="59701"/>
          <a:stretch/>
        </p:blipFill>
        <p:spPr bwMode="auto">
          <a:xfrm>
            <a:off x="7257042" y="2267413"/>
            <a:ext cx="1317114" cy="131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E5252A2-C039-42BD-998F-624F274F2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7708"/>
            <a:ext cx="9144000" cy="757238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/>
        </p:spPr>
        <p:txBody>
          <a:bodyPr anchor="ctr"/>
          <a:lstStyle>
            <a:lvl1pPr algn="just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just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just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just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just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just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just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just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just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kern="0" dirty="0"/>
              <a:t>Atomtronic Circuits</a:t>
            </a:r>
            <a:endParaRPr lang="en-US" altLang="en-US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84DDE-458A-4DD9-ACC4-80302319CD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09" t="66743"/>
          <a:stretch/>
        </p:blipFill>
        <p:spPr>
          <a:xfrm>
            <a:off x="2756453" y="1702162"/>
            <a:ext cx="4114800" cy="31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73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8000" y="1381125"/>
            <a:ext cx="4826000" cy="42497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800" u="sng" dirty="0">
                <a:solidFill>
                  <a:schemeClr val="accent1"/>
                </a:solidFill>
              </a:rPr>
              <a:t>The BNS P256 SLM:</a:t>
            </a:r>
            <a:r>
              <a:rPr lang="en-GB" altLang="en-US" sz="2800" dirty="0">
                <a:solidFill>
                  <a:schemeClr val="accent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GB" altLang="en-US" sz="2800" dirty="0" err="1">
                <a:solidFill>
                  <a:schemeClr val="accent1"/>
                </a:solidFill>
              </a:rPr>
              <a:t>Nematic</a:t>
            </a:r>
            <a:r>
              <a:rPr lang="en-GB" altLang="en-US" sz="2800" dirty="0">
                <a:solidFill>
                  <a:schemeClr val="accent1"/>
                </a:solidFill>
              </a:rPr>
              <a:t> liquid crystal device</a:t>
            </a:r>
          </a:p>
          <a:p>
            <a:pPr>
              <a:lnSpc>
                <a:spcPct val="80000"/>
              </a:lnSpc>
            </a:pPr>
            <a:r>
              <a:rPr lang="en-GB" altLang="en-US" sz="2800" dirty="0">
                <a:solidFill>
                  <a:schemeClr val="accent1"/>
                </a:solidFill>
              </a:rPr>
              <a:t>Active area: 6.14x6.14 mm</a:t>
            </a:r>
          </a:p>
          <a:p>
            <a:pPr>
              <a:lnSpc>
                <a:spcPct val="80000"/>
              </a:lnSpc>
            </a:pPr>
            <a:r>
              <a:rPr lang="en-GB" altLang="en-US" sz="2800" dirty="0">
                <a:solidFill>
                  <a:schemeClr val="accent1"/>
                </a:solidFill>
              </a:rPr>
              <a:t>256x256 pixels</a:t>
            </a:r>
          </a:p>
          <a:p>
            <a:pPr>
              <a:lnSpc>
                <a:spcPct val="80000"/>
              </a:lnSpc>
            </a:pPr>
            <a:r>
              <a:rPr lang="en-GB" altLang="en-US" sz="2800" dirty="0">
                <a:solidFill>
                  <a:schemeClr val="accent1"/>
                </a:solidFill>
              </a:rPr>
              <a:t>Phase shifts on the incident light: </a:t>
            </a:r>
          </a:p>
          <a:p>
            <a:pPr lvl="1">
              <a:lnSpc>
                <a:spcPct val="80000"/>
              </a:lnSpc>
            </a:pPr>
            <a:r>
              <a:rPr lang="en-GB" altLang="en-US" sz="2400" dirty="0">
                <a:solidFill>
                  <a:schemeClr val="accent1"/>
                </a:solidFill>
              </a:rPr>
              <a:t>256 levels between 0 and 2</a:t>
            </a:r>
            <a:r>
              <a:rPr lang="en-GB" altLang="en-US" sz="2400" dirty="0">
                <a:solidFill>
                  <a:schemeClr val="accent1"/>
                </a:solidFill>
                <a:latin typeface="Symbol" panose="05050102010706020507" pitchFamily="18" charset="2"/>
              </a:rPr>
              <a:t>p</a:t>
            </a:r>
            <a:r>
              <a:rPr lang="en-GB" altLang="en-US" sz="2400" dirty="0">
                <a:solidFill>
                  <a:schemeClr val="accent1"/>
                </a:solidFill>
              </a:rPr>
              <a:t> in steps of 2</a:t>
            </a:r>
            <a:r>
              <a:rPr lang="en-GB" altLang="en-US" sz="2400" dirty="0">
                <a:solidFill>
                  <a:schemeClr val="accent1"/>
                </a:solidFill>
                <a:latin typeface="Symbol" panose="05050102010706020507" pitchFamily="18" charset="2"/>
              </a:rPr>
              <a:t>p</a:t>
            </a:r>
            <a:r>
              <a:rPr lang="en-GB" altLang="en-US" sz="2400" dirty="0">
                <a:solidFill>
                  <a:schemeClr val="accent1"/>
                </a:solidFill>
              </a:rPr>
              <a:t>/255</a:t>
            </a:r>
          </a:p>
          <a:p>
            <a:pPr>
              <a:lnSpc>
                <a:spcPct val="80000"/>
              </a:lnSpc>
            </a:pPr>
            <a:r>
              <a:rPr lang="en-GB" altLang="en-US" sz="2800" dirty="0">
                <a:solidFill>
                  <a:schemeClr val="accent1"/>
                </a:solidFill>
              </a:rPr>
              <a:t>Maximum Frame Rate: 75Hz</a:t>
            </a:r>
            <a:endParaRPr lang="en-US" altLang="en-US" sz="2800" dirty="0">
              <a:solidFill>
                <a:schemeClr val="accent1"/>
              </a:solidFill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365125" y="1403350"/>
            <a:ext cx="3751263" cy="4105275"/>
            <a:chOff x="358" y="884"/>
            <a:chExt cx="2363" cy="2586"/>
          </a:xfrm>
        </p:grpSpPr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" y="913"/>
              <a:ext cx="2285" cy="2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 flipV="1">
              <a:off x="358" y="884"/>
              <a:ext cx="277" cy="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US" altLang="en-US" b="1"/>
                <a:t>www.bnonlinear.com</a:t>
              </a:r>
            </a:p>
          </p:txBody>
        </p:sp>
      </p:grp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2635250" y="4402138"/>
            <a:ext cx="371475" cy="371475"/>
          </a:xfrm>
          <a:prstGeom prst="ellipse">
            <a:avLst/>
          </a:prstGeom>
          <a:noFill/>
          <a:ln w="28448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0" y="260350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Experimental Realisation</a:t>
            </a:r>
          </a:p>
        </p:txBody>
      </p:sp>
    </p:spTree>
    <p:extLst>
      <p:ext uri="{BB962C8B-B14F-4D97-AF65-F5344CB8AC3E}">
        <p14:creationId xmlns:p14="http://schemas.microsoft.com/office/powerpoint/2010/main" val="1250056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>
            <a:extLst>
              <a:ext uri="{FF2B5EF4-FFF2-40B4-BE49-F238E27FC236}">
                <a16:creationId xmlns:a16="http://schemas.microsoft.com/office/drawing/2014/main" id="{0F7F0748-C076-4462-AB91-5237D4CF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-52388"/>
            <a:ext cx="70612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A8C1892-A4B7-48C2-90D4-B11AE86EE994}"/>
              </a:ext>
            </a:extLst>
          </p:cNvPr>
          <p:cNvGrpSpPr/>
          <p:nvPr/>
        </p:nvGrpSpPr>
        <p:grpSpPr>
          <a:xfrm>
            <a:off x="330387" y="3409582"/>
            <a:ext cx="8404391" cy="1143828"/>
            <a:chOff x="330387" y="3504832"/>
            <a:chExt cx="8404391" cy="114382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A4B2C8B-EDCC-45A9-B04A-A75B1222B159}"/>
                </a:ext>
              </a:extLst>
            </p:cNvPr>
            <p:cNvSpPr/>
            <p:nvPr/>
          </p:nvSpPr>
          <p:spPr>
            <a:xfrm>
              <a:off x="365125" y="3543300"/>
              <a:ext cx="8369653" cy="1104900"/>
            </a:xfrm>
            <a:custGeom>
              <a:avLst/>
              <a:gdLst>
                <a:gd name="connsiteX0" fmla="*/ 0 w 7467600"/>
                <a:gd name="connsiteY0" fmla="*/ 952500 h 952500"/>
                <a:gd name="connsiteX1" fmla="*/ 3289300 w 7467600"/>
                <a:gd name="connsiteY1" fmla="*/ 723900 h 952500"/>
                <a:gd name="connsiteX2" fmla="*/ 7467600 w 7467600"/>
                <a:gd name="connsiteY2" fmla="*/ 812800 h 952500"/>
                <a:gd name="connsiteX3" fmla="*/ 6286500 w 7467600"/>
                <a:gd name="connsiteY3" fmla="*/ 266700 h 952500"/>
                <a:gd name="connsiteX4" fmla="*/ 5473700 w 7467600"/>
                <a:gd name="connsiteY4" fmla="*/ 0 h 952500"/>
                <a:gd name="connsiteX5" fmla="*/ 3009900 w 7467600"/>
                <a:gd name="connsiteY5" fmla="*/ 127000 h 952500"/>
                <a:gd name="connsiteX6" fmla="*/ 88900 w 7467600"/>
                <a:gd name="connsiteY6" fmla="*/ 114300 h 952500"/>
                <a:gd name="connsiteX7" fmla="*/ 0 w 7467600"/>
                <a:gd name="connsiteY7" fmla="*/ 952500 h 952500"/>
                <a:gd name="connsiteX0" fmla="*/ 0 w 7467600"/>
                <a:gd name="connsiteY0" fmla="*/ 952500 h 973051"/>
                <a:gd name="connsiteX1" fmla="*/ 3289300 w 7467600"/>
                <a:gd name="connsiteY1" fmla="*/ 723900 h 973051"/>
                <a:gd name="connsiteX2" fmla="*/ 7467600 w 7467600"/>
                <a:gd name="connsiteY2" fmla="*/ 812800 h 973051"/>
                <a:gd name="connsiteX3" fmla="*/ 6286500 w 7467600"/>
                <a:gd name="connsiteY3" fmla="*/ 266700 h 973051"/>
                <a:gd name="connsiteX4" fmla="*/ 5473700 w 7467600"/>
                <a:gd name="connsiteY4" fmla="*/ 0 h 973051"/>
                <a:gd name="connsiteX5" fmla="*/ 3009900 w 7467600"/>
                <a:gd name="connsiteY5" fmla="*/ 127000 h 973051"/>
                <a:gd name="connsiteX6" fmla="*/ 88900 w 7467600"/>
                <a:gd name="connsiteY6" fmla="*/ 114300 h 973051"/>
                <a:gd name="connsiteX7" fmla="*/ 0 w 7467600"/>
                <a:gd name="connsiteY7" fmla="*/ 952500 h 973051"/>
                <a:gd name="connsiteX0" fmla="*/ 0 w 7467600"/>
                <a:gd name="connsiteY0" fmla="*/ 955258 h 975809"/>
                <a:gd name="connsiteX1" fmla="*/ 3289300 w 7467600"/>
                <a:gd name="connsiteY1" fmla="*/ 726658 h 975809"/>
                <a:gd name="connsiteX2" fmla="*/ 7467600 w 7467600"/>
                <a:gd name="connsiteY2" fmla="*/ 815558 h 975809"/>
                <a:gd name="connsiteX3" fmla="*/ 6286500 w 7467600"/>
                <a:gd name="connsiteY3" fmla="*/ 269458 h 975809"/>
                <a:gd name="connsiteX4" fmla="*/ 5473700 w 7467600"/>
                <a:gd name="connsiteY4" fmla="*/ 2758 h 975809"/>
                <a:gd name="connsiteX5" fmla="*/ 3009900 w 7467600"/>
                <a:gd name="connsiteY5" fmla="*/ 129758 h 975809"/>
                <a:gd name="connsiteX6" fmla="*/ 88900 w 7467600"/>
                <a:gd name="connsiteY6" fmla="*/ 117058 h 975809"/>
                <a:gd name="connsiteX7" fmla="*/ 0 w 7467600"/>
                <a:gd name="connsiteY7" fmla="*/ 955258 h 975809"/>
                <a:gd name="connsiteX0" fmla="*/ 0 w 7467600"/>
                <a:gd name="connsiteY0" fmla="*/ 955258 h 955258"/>
                <a:gd name="connsiteX1" fmla="*/ 3289300 w 7467600"/>
                <a:gd name="connsiteY1" fmla="*/ 726658 h 955258"/>
                <a:gd name="connsiteX2" fmla="*/ 7467600 w 7467600"/>
                <a:gd name="connsiteY2" fmla="*/ 815558 h 955258"/>
                <a:gd name="connsiteX3" fmla="*/ 6286500 w 7467600"/>
                <a:gd name="connsiteY3" fmla="*/ 269458 h 955258"/>
                <a:gd name="connsiteX4" fmla="*/ 5473700 w 7467600"/>
                <a:gd name="connsiteY4" fmla="*/ 2758 h 955258"/>
                <a:gd name="connsiteX5" fmla="*/ 3009900 w 7467600"/>
                <a:gd name="connsiteY5" fmla="*/ 129758 h 955258"/>
                <a:gd name="connsiteX6" fmla="*/ 88900 w 7467600"/>
                <a:gd name="connsiteY6" fmla="*/ 117058 h 955258"/>
                <a:gd name="connsiteX7" fmla="*/ 0 w 7467600"/>
                <a:gd name="connsiteY7" fmla="*/ 955258 h 955258"/>
                <a:gd name="connsiteX0" fmla="*/ 0 w 7467600"/>
                <a:gd name="connsiteY0" fmla="*/ 955258 h 955258"/>
                <a:gd name="connsiteX1" fmla="*/ 3289300 w 7467600"/>
                <a:gd name="connsiteY1" fmla="*/ 726658 h 955258"/>
                <a:gd name="connsiteX2" fmla="*/ 7467600 w 7467600"/>
                <a:gd name="connsiteY2" fmla="*/ 815558 h 955258"/>
                <a:gd name="connsiteX3" fmla="*/ 6286500 w 7467600"/>
                <a:gd name="connsiteY3" fmla="*/ 269458 h 955258"/>
                <a:gd name="connsiteX4" fmla="*/ 5473700 w 7467600"/>
                <a:gd name="connsiteY4" fmla="*/ 2758 h 955258"/>
                <a:gd name="connsiteX5" fmla="*/ 3009900 w 7467600"/>
                <a:gd name="connsiteY5" fmla="*/ 129758 h 955258"/>
                <a:gd name="connsiteX6" fmla="*/ 88900 w 7467600"/>
                <a:gd name="connsiteY6" fmla="*/ 117058 h 955258"/>
                <a:gd name="connsiteX7" fmla="*/ 0 w 7467600"/>
                <a:gd name="connsiteY7" fmla="*/ 955258 h 955258"/>
                <a:gd name="connsiteX0" fmla="*/ 0 w 7467600"/>
                <a:gd name="connsiteY0" fmla="*/ 952500 h 952500"/>
                <a:gd name="connsiteX1" fmla="*/ 3289300 w 7467600"/>
                <a:gd name="connsiteY1" fmla="*/ 723900 h 952500"/>
                <a:gd name="connsiteX2" fmla="*/ 7467600 w 7467600"/>
                <a:gd name="connsiteY2" fmla="*/ 812800 h 952500"/>
                <a:gd name="connsiteX3" fmla="*/ 6286500 w 7467600"/>
                <a:gd name="connsiteY3" fmla="*/ 266700 h 952500"/>
                <a:gd name="connsiteX4" fmla="*/ 5473700 w 7467600"/>
                <a:gd name="connsiteY4" fmla="*/ 0 h 952500"/>
                <a:gd name="connsiteX5" fmla="*/ 3009900 w 7467600"/>
                <a:gd name="connsiteY5" fmla="*/ 127000 h 952500"/>
                <a:gd name="connsiteX6" fmla="*/ 88900 w 7467600"/>
                <a:gd name="connsiteY6" fmla="*/ 114300 h 952500"/>
                <a:gd name="connsiteX7" fmla="*/ 0 w 7467600"/>
                <a:gd name="connsiteY7" fmla="*/ 952500 h 952500"/>
                <a:gd name="connsiteX0" fmla="*/ 0 w 7467600"/>
                <a:gd name="connsiteY0" fmla="*/ 952500 h 952500"/>
                <a:gd name="connsiteX1" fmla="*/ 3289300 w 7467600"/>
                <a:gd name="connsiteY1" fmla="*/ 723900 h 952500"/>
                <a:gd name="connsiteX2" fmla="*/ 7467600 w 7467600"/>
                <a:gd name="connsiteY2" fmla="*/ 812800 h 952500"/>
                <a:gd name="connsiteX3" fmla="*/ 6286500 w 7467600"/>
                <a:gd name="connsiteY3" fmla="*/ 266700 h 952500"/>
                <a:gd name="connsiteX4" fmla="*/ 5473700 w 7467600"/>
                <a:gd name="connsiteY4" fmla="*/ 0 h 952500"/>
                <a:gd name="connsiteX5" fmla="*/ 3009900 w 7467600"/>
                <a:gd name="connsiteY5" fmla="*/ 127000 h 952500"/>
                <a:gd name="connsiteX6" fmla="*/ 88900 w 7467600"/>
                <a:gd name="connsiteY6" fmla="*/ 114300 h 952500"/>
                <a:gd name="connsiteX7" fmla="*/ 0 w 7467600"/>
                <a:gd name="connsiteY7" fmla="*/ 952500 h 952500"/>
                <a:gd name="connsiteX0" fmla="*/ 0 w 7467600"/>
                <a:gd name="connsiteY0" fmla="*/ 952500 h 952500"/>
                <a:gd name="connsiteX1" fmla="*/ 3289300 w 7467600"/>
                <a:gd name="connsiteY1" fmla="*/ 723900 h 952500"/>
                <a:gd name="connsiteX2" fmla="*/ 7467600 w 7467600"/>
                <a:gd name="connsiteY2" fmla="*/ 812800 h 952500"/>
                <a:gd name="connsiteX3" fmla="*/ 6286500 w 7467600"/>
                <a:gd name="connsiteY3" fmla="*/ 266700 h 952500"/>
                <a:gd name="connsiteX4" fmla="*/ 5473700 w 7467600"/>
                <a:gd name="connsiteY4" fmla="*/ 0 h 952500"/>
                <a:gd name="connsiteX5" fmla="*/ 3009900 w 7467600"/>
                <a:gd name="connsiteY5" fmla="*/ 127000 h 952500"/>
                <a:gd name="connsiteX6" fmla="*/ 88900 w 7467600"/>
                <a:gd name="connsiteY6" fmla="*/ 114300 h 952500"/>
                <a:gd name="connsiteX7" fmla="*/ 0 w 7467600"/>
                <a:gd name="connsiteY7" fmla="*/ 952500 h 952500"/>
                <a:gd name="connsiteX0" fmla="*/ 0 w 7467600"/>
                <a:gd name="connsiteY0" fmla="*/ 952500 h 952500"/>
                <a:gd name="connsiteX1" fmla="*/ 3289300 w 7467600"/>
                <a:gd name="connsiteY1" fmla="*/ 723900 h 952500"/>
                <a:gd name="connsiteX2" fmla="*/ 7467600 w 7467600"/>
                <a:gd name="connsiteY2" fmla="*/ 812800 h 952500"/>
                <a:gd name="connsiteX3" fmla="*/ 6286500 w 7467600"/>
                <a:gd name="connsiteY3" fmla="*/ 266700 h 952500"/>
                <a:gd name="connsiteX4" fmla="*/ 5473700 w 7467600"/>
                <a:gd name="connsiteY4" fmla="*/ 0 h 952500"/>
                <a:gd name="connsiteX5" fmla="*/ 3028950 w 7467600"/>
                <a:gd name="connsiteY5" fmla="*/ 174625 h 952500"/>
                <a:gd name="connsiteX6" fmla="*/ 88900 w 7467600"/>
                <a:gd name="connsiteY6" fmla="*/ 114300 h 952500"/>
                <a:gd name="connsiteX7" fmla="*/ 0 w 7467600"/>
                <a:gd name="connsiteY7" fmla="*/ 952500 h 952500"/>
                <a:gd name="connsiteX0" fmla="*/ 0 w 7467600"/>
                <a:gd name="connsiteY0" fmla="*/ 952500 h 952500"/>
                <a:gd name="connsiteX1" fmla="*/ 3251200 w 7467600"/>
                <a:gd name="connsiteY1" fmla="*/ 647700 h 952500"/>
                <a:gd name="connsiteX2" fmla="*/ 7467600 w 7467600"/>
                <a:gd name="connsiteY2" fmla="*/ 812800 h 952500"/>
                <a:gd name="connsiteX3" fmla="*/ 6286500 w 7467600"/>
                <a:gd name="connsiteY3" fmla="*/ 266700 h 952500"/>
                <a:gd name="connsiteX4" fmla="*/ 5473700 w 7467600"/>
                <a:gd name="connsiteY4" fmla="*/ 0 h 952500"/>
                <a:gd name="connsiteX5" fmla="*/ 3028950 w 7467600"/>
                <a:gd name="connsiteY5" fmla="*/ 174625 h 952500"/>
                <a:gd name="connsiteX6" fmla="*/ 88900 w 7467600"/>
                <a:gd name="connsiteY6" fmla="*/ 114300 h 952500"/>
                <a:gd name="connsiteX7" fmla="*/ 0 w 7467600"/>
                <a:gd name="connsiteY7" fmla="*/ 952500 h 952500"/>
                <a:gd name="connsiteX0" fmla="*/ 130175 w 7597775"/>
                <a:gd name="connsiteY0" fmla="*/ 952500 h 952500"/>
                <a:gd name="connsiteX1" fmla="*/ 3381375 w 7597775"/>
                <a:gd name="connsiteY1" fmla="*/ 647700 h 952500"/>
                <a:gd name="connsiteX2" fmla="*/ 7597775 w 7597775"/>
                <a:gd name="connsiteY2" fmla="*/ 812800 h 952500"/>
                <a:gd name="connsiteX3" fmla="*/ 6416675 w 7597775"/>
                <a:gd name="connsiteY3" fmla="*/ 266700 h 952500"/>
                <a:gd name="connsiteX4" fmla="*/ 5603875 w 7597775"/>
                <a:gd name="connsiteY4" fmla="*/ 0 h 952500"/>
                <a:gd name="connsiteX5" fmla="*/ 3159125 w 7597775"/>
                <a:gd name="connsiteY5" fmla="*/ 174625 h 952500"/>
                <a:gd name="connsiteX6" fmla="*/ 0 w 7597775"/>
                <a:gd name="connsiteY6" fmla="*/ 104775 h 952500"/>
                <a:gd name="connsiteX7" fmla="*/ 130175 w 7597775"/>
                <a:gd name="connsiteY7" fmla="*/ 952500 h 952500"/>
                <a:gd name="connsiteX0" fmla="*/ 130175 w 7597775"/>
                <a:gd name="connsiteY0" fmla="*/ 1009650 h 1009650"/>
                <a:gd name="connsiteX1" fmla="*/ 3381375 w 7597775"/>
                <a:gd name="connsiteY1" fmla="*/ 704850 h 1009650"/>
                <a:gd name="connsiteX2" fmla="*/ 7597775 w 7597775"/>
                <a:gd name="connsiteY2" fmla="*/ 869950 h 1009650"/>
                <a:gd name="connsiteX3" fmla="*/ 6416675 w 7597775"/>
                <a:gd name="connsiteY3" fmla="*/ 323850 h 1009650"/>
                <a:gd name="connsiteX4" fmla="*/ 5851525 w 7597775"/>
                <a:gd name="connsiteY4" fmla="*/ 0 h 1009650"/>
                <a:gd name="connsiteX5" fmla="*/ 3159125 w 7597775"/>
                <a:gd name="connsiteY5" fmla="*/ 231775 h 1009650"/>
                <a:gd name="connsiteX6" fmla="*/ 0 w 7597775"/>
                <a:gd name="connsiteY6" fmla="*/ 161925 h 1009650"/>
                <a:gd name="connsiteX7" fmla="*/ 130175 w 7597775"/>
                <a:gd name="connsiteY7" fmla="*/ 1009650 h 1009650"/>
                <a:gd name="connsiteX0" fmla="*/ 130175 w 7597775"/>
                <a:gd name="connsiteY0" fmla="*/ 1009650 h 1009650"/>
                <a:gd name="connsiteX1" fmla="*/ 3381375 w 7597775"/>
                <a:gd name="connsiteY1" fmla="*/ 704850 h 1009650"/>
                <a:gd name="connsiteX2" fmla="*/ 7597775 w 7597775"/>
                <a:gd name="connsiteY2" fmla="*/ 869950 h 1009650"/>
                <a:gd name="connsiteX3" fmla="*/ 6416675 w 7597775"/>
                <a:gd name="connsiteY3" fmla="*/ 323850 h 1009650"/>
                <a:gd name="connsiteX4" fmla="*/ 5851525 w 7597775"/>
                <a:gd name="connsiteY4" fmla="*/ 0 h 1009650"/>
                <a:gd name="connsiteX5" fmla="*/ 3159125 w 7597775"/>
                <a:gd name="connsiteY5" fmla="*/ 231775 h 1009650"/>
                <a:gd name="connsiteX6" fmla="*/ 0 w 7597775"/>
                <a:gd name="connsiteY6" fmla="*/ 161925 h 1009650"/>
                <a:gd name="connsiteX7" fmla="*/ 130175 w 7597775"/>
                <a:gd name="connsiteY7" fmla="*/ 1009650 h 1009650"/>
                <a:gd name="connsiteX0" fmla="*/ 130175 w 7597775"/>
                <a:gd name="connsiteY0" fmla="*/ 990600 h 990600"/>
                <a:gd name="connsiteX1" fmla="*/ 3381375 w 7597775"/>
                <a:gd name="connsiteY1" fmla="*/ 685800 h 990600"/>
                <a:gd name="connsiteX2" fmla="*/ 7597775 w 7597775"/>
                <a:gd name="connsiteY2" fmla="*/ 850900 h 990600"/>
                <a:gd name="connsiteX3" fmla="*/ 6416675 w 7597775"/>
                <a:gd name="connsiteY3" fmla="*/ 304800 h 990600"/>
                <a:gd name="connsiteX4" fmla="*/ 5737225 w 7597775"/>
                <a:gd name="connsiteY4" fmla="*/ 0 h 990600"/>
                <a:gd name="connsiteX5" fmla="*/ 3159125 w 7597775"/>
                <a:gd name="connsiteY5" fmla="*/ 212725 h 990600"/>
                <a:gd name="connsiteX6" fmla="*/ 0 w 7597775"/>
                <a:gd name="connsiteY6" fmla="*/ 142875 h 990600"/>
                <a:gd name="connsiteX7" fmla="*/ 130175 w 7597775"/>
                <a:gd name="connsiteY7" fmla="*/ 990600 h 990600"/>
                <a:gd name="connsiteX0" fmla="*/ 130175 w 7597775"/>
                <a:gd name="connsiteY0" fmla="*/ 990600 h 990600"/>
                <a:gd name="connsiteX1" fmla="*/ 3381375 w 7597775"/>
                <a:gd name="connsiteY1" fmla="*/ 685800 h 990600"/>
                <a:gd name="connsiteX2" fmla="*/ 7597775 w 7597775"/>
                <a:gd name="connsiteY2" fmla="*/ 850900 h 990600"/>
                <a:gd name="connsiteX3" fmla="*/ 6416675 w 7597775"/>
                <a:gd name="connsiteY3" fmla="*/ 304800 h 990600"/>
                <a:gd name="connsiteX4" fmla="*/ 5737225 w 7597775"/>
                <a:gd name="connsiteY4" fmla="*/ 0 h 990600"/>
                <a:gd name="connsiteX5" fmla="*/ 3159125 w 7597775"/>
                <a:gd name="connsiteY5" fmla="*/ 212725 h 990600"/>
                <a:gd name="connsiteX6" fmla="*/ 0 w 7597775"/>
                <a:gd name="connsiteY6" fmla="*/ 142875 h 990600"/>
                <a:gd name="connsiteX7" fmla="*/ 130175 w 7597775"/>
                <a:gd name="connsiteY7" fmla="*/ 990600 h 990600"/>
                <a:gd name="connsiteX0" fmla="*/ 130175 w 8073337"/>
                <a:gd name="connsiteY0" fmla="*/ 1104900 h 1104900"/>
                <a:gd name="connsiteX1" fmla="*/ 3381375 w 8073337"/>
                <a:gd name="connsiteY1" fmla="*/ 800100 h 1104900"/>
                <a:gd name="connsiteX2" fmla="*/ 7597775 w 8073337"/>
                <a:gd name="connsiteY2" fmla="*/ 965200 h 1104900"/>
                <a:gd name="connsiteX3" fmla="*/ 6416675 w 8073337"/>
                <a:gd name="connsiteY3" fmla="*/ 419100 h 1104900"/>
                <a:gd name="connsiteX4" fmla="*/ 7937500 w 8073337"/>
                <a:gd name="connsiteY4" fmla="*/ 0 h 1104900"/>
                <a:gd name="connsiteX5" fmla="*/ 3159125 w 8073337"/>
                <a:gd name="connsiteY5" fmla="*/ 327025 h 1104900"/>
                <a:gd name="connsiteX6" fmla="*/ 0 w 8073337"/>
                <a:gd name="connsiteY6" fmla="*/ 257175 h 1104900"/>
                <a:gd name="connsiteX7" fmla="*/ 130175 w 8073337"/>
                <a:gd name="connsiteY7" fmla="*/ 1104900 h 1104900"/>
                <a:gd name="connsiteX0" fmla="*/ 130175 w 8616950"/>
                <a:gd name="connsiteY0" fmla="*/ 1104900 h 1104900"/>
                <a:gd name="connsiteX1" fmla="*/ 3381375 w 8616950"/>
                <a:gd name="connsiteY1" fmla="*/ 800100 h 1104900"/>
                <a:gd name="connsiteX2" fmla="*/ 8616950 w 8616950"/>
                <a:gd name="connsiteY2" fmla="*/ 993775 h 1104900"/>
                <a:gd name="connsiteX3" fmla="*/ 6416675 w 8616950"/>
                <a:gd name="connsiteY3" fmla="*/ 419100 h 1104900"/>
                <a:gd name="connsiteX4" fmla="*/ 7937500 w 8616950"/>
                <a:gd name="connsiteY4" fmla="*/ 0 h 1104900"/>
                <a:gd name="connsiteX5" fmla="*/ 3159125 w 8616950"/>
                <a:gd name="connsiteY5" fmla="*/ 327025 h 1104900"/>
                <a:gd name="connsiteX6" fmla="*/ 0 w 8616950"/>
                <a:gd name="connsiteY6" fmla="*/ 257175 h 1104900"/>
                <a:gd name="connsiteX7" fmla="*/ 130175 w 8616950"/>
                <a:gd name="connsiteY7" fmla="*/ 1104900 h 1104900"/>
                <a:gd name="connsiteX0" fmla="*/ 130175 w 8616950"/>
                <a:gd name="connsiteY0" fmla="*/ 1104900 h 1104900"/>
                <a:gd name="connsiteX1" fmla="*/ 3381375 w 8616950"/>
                <a:gd name="connsiteY1" fmla="*/ 800100 h 1104900"/>
                <a:gd name="connsiteX2" fmla="*/ 8616950 w 8616950"/>
                <a:gd name="connsiteY2" fmla="*/ 993775 h 1104900"/>
                <a:gd name="connsiteX3" fmla="*/ 8121650 w 8616950"/>
                <a:gd name="connsiteY3" fmla="*/ 390525 h 1104900"/>
                <a:gd name="connsiteX4" fmla="*/ 7937500 w 8616950"/>
                <a:gd name="connsiteY4" fmla="*/ 0 h 1104900"/>
                <a:gd name="connsiteX5" fmla="*/ 3159125 w 8616950"/>
                <a:gd name="connsiteY5" fmla="*/ 327025 h 1104900"/>
                <a:gd name="connsiteX6" fmla="*/ 0 w 8616950"/>
                <a:gd name="connsiteY6" fmla="*/ 257175 h 1104900"/>
                <a:gd name="connsiteX7" fmla="*/ 130175 w 8616950"/>
                <a:gd name="connsiteY7" fmla="*/ 1104900 h 1104900"/>
                <a:gd name="connsiteX0" fmla="*/ 130175 w 8616950"/>
                <a:gd name="connsiteY0" fmla="*/ 1104900 h 1104900"/>
                <a:gd name="connsiteX1" fmla="*/ 3381375 w 8616950"/>
                <a:gd name="connsiteY1" fmla="*/ 800100 h 1104900"/>
                <a:gd name="connsiteX2" fmla="*/ 8616950 w 8616950"/>
                <a:gd name="connsiteY2" fmla="*/ 993775 h 1104900"/>
                <a:gd name="connsiteX3" fmla="*/ 8121650 w 8616950"/>
                <a:gd name="connsiteY3" fmla="*/ 390525 h 1104900"/>
                <a:gd name="connsiteX4" fmla="*/ 7937500 w 8616950"/>
                <a:gd name="connsiteY4" fmla="*/ 0 h 1104900"/>
                <a:gd name="connsiteX5" fmla="*/ 3159125 w 8616950"/>
                <a:gd name="connsiteY5" fmla="*/ 327025 h 1104900"/>
                <a:gd name="connsiteX6" fmla="*/ 0 w 8616950"/>
                <a:gd name="connsiteY6" fmla="*/ 257175 h 1104900"/>
                <a:gd name="connsiteX7" fmla="*/ 130175 w 8616950"/>
                <a:gd name="connsiteY7" fmla="*/ 1104900 h 1104900"/>
                <a:gd name="connsiteX0" fmla="*/ 130175 w 8616950"/>
                <a:gd name="connsiteY0" fmla="*/ 1104900 h 1104900"/>
                <a:gd name="connsiteX1" fmla="*/ 3381375 w 8616950"/>
                <a:gd name="connsiteY1" fmla="*/ 800100 h 1104900"/>
                <a:gd name="connsiteX2" fmla="*/ 8616950 w 8616950"/>
                <a:gd name="connsiteY2" fmla="*/ 993775 h 1104900"/>
                <a:gd name="connsiteX3" fmla="*/ 8121650 w 8616950"/>
                <a:gd name="connsiteY3" fmla="*/ 390525 h 1104900"/>
                <a:gd name="connsiteX4" fmla="*/ 7937500 w 8616950"/>
                <a:gd name="connsiteY4" fmla="*/ 0 h 1104900"/>
                <a:gd name="connsiteX5" fmla="*/ 3159125 w 8616950"/>
                <a:gd name="connsiteY5" fmla="*/ 327025 h 1104900"/>
                <a:gd name="connsiteX6" fmla="*/ 0 w 8616950"/>
                <a:gd name="connsiteY6" fmla="*/ 257175 h 1104900"/>
                <a:gd name="connsiteX7" fmla="*/ 130175 w 8616950"/>
                <a:gd name="connsiteY7" fmla="*/ 1104900 h 1104900"/>
                <a:gd name="connsiteX0" fmla="*/ 130175 w 8369300"/>
                <a:gd name="connsiteY0" fmla="*/ 1104900 h 1104900"/>
                <a:gd name="connsiteX1" fmla="*/ 3381375 w 8369300"/>
                <a:gd name="connsiteY1" fmla="*/ 800100 h 1104900"/>
                <a:gd name="connsiteX2" fmla="*/ 8369300 w 8369300"/>
                <a:gd name="connsiteY2" fmla="*/ 1006475 h 1104900"/>
                <a:gd name="connsiteX3" fmla="*/ 8121650 w 8369300"/>
                <a:gd name="connsiteY3" fmla="*/ 390525 h 1104900"/>
                <a:gd name="connsiteX4" fmla="*/ 7937500 w 8369300"/>
                <a:gd name="connsiteY4" fmla="*/ 0 h 1104900"/>
                <a:gd name="connsiteX5" fmla="*/ 3159125 w 8369300"/>
                <a:gd name="connsiteY5" fmla="*/ 327025 h 1104900"/>
                <a:gd name="connsiteX6" fmla="*/ 0 w 8369300"/>
                <a:gd name="connsiteY6" fmla="*/ 257175 h 1104900"/>
                <a:gd name="connsiteX7" fmla="*/ 130175 w 8369300"/>
                <a:gd name="connsiteY7" fmla="*/ 1104900 h 1104900"/>
                <a:gd name="connsiteX0" fmla="*/ 130175 w 8369300"/>
                <a:gd name="connsiteY0" fmla="*/ 1104900 h 1104900"/>
                <a:gd name="connsiteX1" fmla="*/ 3381375 w 8369300"/>
                <a:gd name="connsiteY1" fmla="*/ 800100 h 1104900"/>
                <a:gd name="connsiteX2" fmla="*/ 8369300 w 8369300"/>
                <a:gd name="connsiteY2" fmla="*/ 1006475 h 1104900"/>
                <a:gd name="connsiteX3" fmla="*/ 8121650 w 8369300"/>
                <a:gd name="connsiteY3" fmla="*/ 390525 h 1104900"/>
                <a:gd name="connsiteX4" fmla="*/ 7937500 w 8369300"/>
                <a:gd name="connsiteY4" fmla="*/ 0 h 1104900"/>
                <a:gd name="connsiteX5" fmla="*/ 3159125 w 8369300"/>
                <a:gd name="connsiteY5" fmla="*/ 327025 h 1104900"/>
                <a:gd name="connsiteX6" fmla="*/ 0 w 8369300"/>
                <a:gd name="connsiteY6" fmla="*/ 257175 h 1104900"/>
                <a:gd name="connsiteX7" fmla="*/ 130175 w 8369300"/>
                <a:gd name="connsiteY7" fmla="*/ 1104900 h 1104900"/>
                <a:gd name="connsiteX0" fmla="*/ 130175 w 8369300"/>
                <a:gd name="connsiteY0" fmla="*/ 1104900 h 1104900"/>
                <a:gd name="connsiteX1" fmla="*/ 3381375 w 8369300"/>
                <a:gd name="connsiteY1" fmla="*/ 800100 h 1104900"/>
                <a:gd name="connsiteX2" fmla="*/ 8369300 w 8369300"/>
                <a:gd name="connsiteY2" fmla="*/ 1006475 h 1104900"/>
                <a:gd name="connsiteX3" fmla="*/ 8121650 w 8369300"/>
                <a:gd name="connsiteY3" fmla="*/ 390525 h 1104900"/>
                <a:gd name="connsiteX4" fmla="*/ 7937500 w 8369300"/>
                <a:gd name="connsiteY4" fmla="*/ 0 h 1104900"/>
                <a:gd name="connsiteX5" fmla="*/ 3159125 w 8369300"/>
                <a:gd name="connsiteY5" fmla="*/ 327025 h 1104900"/>
                <a:gd name="connsiteX6" fmla="*/ 0 w 8369300"/>
                <a:gd name="connsiteY6" fmla="*/ 257175 h 1104900"/>
                <a:gd name="connsiteX7" fmla="*/ 130175 w 8369300"/>
                <a:gd name="connsiteY7" fmla="*/ 1104900 h 1104900"/>
                <a:gd name="connsiteX0" fmla="*/ 130175 w 8369461"/>
                <a:gd name="connsiteY0" fmla="*/ 1104900 h 1104900"/>
                <a:gd name="connsiteX1" fmla="*/ 3381375 w 8369461"/>
                <a:gd name="connsiteY1" fmla="*/ 800100 h 1104900"/>
                <a:gd name="connsiteX2" fmla="*/ 8369300 w 8369461"/>
                <a:gd name="connsiteY2" fmla="*/ 1006475 h 1104900"/>
                <a:gd name="connsiteX3" fmla="*/ 8121650 w 8369461"/>
                <a:gd name="connsiteY3" fmla="*/ 390525 h 1104900"/>
                <a:gd name="connsiteX4" fmla="*/ 7937500 w 8369461"/>
                <a:gd name="connsiteY4" fmla="*/ 0 h 1104900"/>
                <a:gd name="connsiteX5" fmla="*/ 3159125 w 8369461"/>
                <a:gd name="connsiteY5" fmla="*/ 327025 h 1104900"/>
                <a:gd name="connsiteX6" fmla="*/ 0 w 8369461"/>
                <a:gd name="connsiteY6" fmla="*/ 257175 h 1104900"/>
                <a:gd name="connsiteX7" fmla="*/ 130175 w 8369461"/>
                <a:gd name="connsiteY7" fmla="*/ 1104900 h 1104900"/>
                <a:gd name="connsiteX0" fmla="*/ 130175 w 8369855"/>
                <a:gd name="connsiteY0" fmla="*/ 1104900 h 1104900"/>
                <a:gd name="connsiteX1" fmla="*/ 3381375 w 8369855"/>
                <a:gd name="connsiteY1" fmla="*/ 800100 h 1104900"/>
                <a:gd name="connsiteX2" fmla="*/ 8369300 w 8369855"/>
                <a:gd name="connsiteY2" fmla="*/ 1006475 h 1104900"/>
                <a:gd name="connsiteX3" fmla="*/ 8255000 w 8369855"/>
                <a:gd name="connsiteY3" fmla="*/ 479425 h 1104900"/>
                <a:gd name="connsiteX4" fmla="*/ 7937500 w 8369855"/>
                <a:gd name="connsiteY4" fmla="*/ 0 h 1104900"/>
                <a:gd name="connsiteX5" fmla="*/ 3159125 w 8369855"/>
                <a:gd name="connsiteY5" fmla="*/ 327025 h 1104900"/>
                <a:gd name="connsiteX6" fmla="*/ 0 w 8369855"/>
                <a:gd name="connsiteY6" fmla="*/ 257175 h 1104900"/>
                <a:gd name="connsiteX7" fmla="*/ 130175 w 8369855"/>
                <a:gd name="connsiteY7" fmla="*/ 1104900 h 1104900"/>
                <a:gd name="connsiteX0" fmla="*/ 130175 w 8369653"/>
                <a:gd name="connsiteY0" fmla="*/ 1104900 h 1104900"/>
                <a:gd name="connsiteX1" fmla="*/ 3381375 w 8369653"/>
                <a:gd name="connsiteY1" fmla="*/ 800100 h 1104900"/>
                <a:gd name="connsiteX2" fmla="*/ 8369300 w 8369653"/>
                <a:gd name="connsiteY2" fmla="*/ 1006475 h 1104900"/>
                <a:gd name="connsiteX3" fmla="*/ 8223250 w 8369653"/>
                <a:gd name="connsiteY3" fmla="*/ 422275 h 1104900"/>
                <a:gd name="connsiteX4" fmla="*/ 7937500 w 8369653"/>
                <a:gd name="connsiteY4" fmla="*/ 0 h 1104900"/>
                <a:gd name="connsiteX5" fmla="*/ 3159125 w 8369653"/>
                <a:gd name="connsiteY5" fmla="*/ 327025 h 1104900"/>
                <a:gd name="connsiteX6" fmla="*/ 0 w 8369653"/>
                <a:gd name="connsiteY6" fmla="*/ 257175 h 1104900"/>
                <a:gd name="connsiteX7" fmla="*/ 130175 w 8369653"/>
                <a:gd name="connsiteY7" fmla="*/ 1104900 h 1104900"/>
                <a:gd name="connsiteX0" fmla="*/ 130175 w 8369653"/>
                <a:gd name="connsiteY0" fmla="*/ 1104900 h 1104900"/>
                <a:gd name="connsiteX1" fmla="*/ 3381375 w 8369653"/>
                <a:gd name="connsiteY1" fmla="*/ 800100 h 1104900"/>
                <a:gd name="connsiteX2" fmla="*/ 8369300 w 8369653"/>
                <a:gd name="connsiteY2" fmla="*/ 1006475 h 1104900"/>
                <a:gd name="connsiteX3" fmla="*/ 8223250 w 8369653"/>
                <a:gd name="connsiteY3" fmla="*/ 422275 h 1104900"/>
                <a:gd name="connsiteX4" fmla="*/ 7937500 w 8369653"/>
                <a:gd name="connsiteY4" fmla="*/ 0 h 1104900"/>
                <a:gd name="connsiteX5" fmla="*/ 3159125 w 8369653"/>
                <a:gd name="connsiteY5" fmla="*/ 327025 h 1104900"/>
                <a:gd name="connsiteX6" fmla="*/ 0 w 8369653"/>
                <a:gd name="connsiteY6" fmla="*/ 257175 h 1104900"/>
                <a:gd name="connsiteX7" fmla="*/ 130175 w 8369653"/>
                <a:gd name="connsiteY7" fmla="*/ 1104900 h 1104900"/>
                <a:gd name="connsiteX0" fmla="*/ 130175 w 8369653"/>
                <a:gd name="connsiteY0" fmla="*/ 1104900 h 1104900"/>
                <a:gd name="connsiteX1" fmla="*/ 3381375 w 8369653"/>
                <a:gd name="connsiteY1" fmla="*/ 800100 h 1104900"/>
                <a:gd name="connsiteX2" fmla="*/ 8369300 w 8369653"/>
                <a:gd name="connsiteY2" fmla="*/ 1006475 h 1104900"/>
                <a:gd name="connsiteX3" fmla="*/ 8223250 w 8369653"/>
                <a:gd name="connsiteY3" fmla="*/ 422275 h 1104900"/>
                <a:gd name="connsiteX4" fmla="*/ 7937500 w 8369653"/>
                <a:gd name="connsiteY4" fmla="*/ 0 h 1104900"/>
                <a:gd name="connsiteX5" fmla="*/ 3159125 w 8369653"/>
                <a:gd name="connsiteY5" fmla="*/ 327025 h 1104900"/>
                <a:gd name="connsiteX6" fmla="*/ 0 w 8369653"/>
                <a:gd name="connsiteY6" fmla="*/ 257175 h 1104900"/>
                <a:gd name="connsiteX7" fmla="*/ 130175 w 8369653"/>
                <a:gd name="connsiteY7" fmla="*/ 1104900 h 1104900"/>
                <a:gd name="connsiteX0" fmla="*/ 130175 w 8369653"/>
                <a:gd name="connsiteY0" fmla="*/ 1104900 h 1104900"/>
                <a:gd name="connsiteX1" fmla="*/ 3381375 w 8369653"/>
                <a:gd name="connsiteY1" fmla="*/ 800100 h 1104900"/>
                <a:gd name="connsiteX2" fmla="*/ 8369300 w 8369653"/>
                <a:gd name="connsiteY2" fmla="*/ 1006475 h 1104900"/>
                <a:gd name="connsiteX3" fmla="*/ 8223250 w 8369653"/>
                <a:gd name="connsiteY3" fmla="*/ 422275 h 1104900"/>
                <a:gd name="connsiteX4" fmla="*/ 7937500 w 8369653"/>
                <a:gd name="connsiteY4" fmla="*/ 0 h 1104900"/>
                <a:gd name="connsiteX5" fmla="*/ 3159125 w 8369653"/>
                <a:gd name="connsiteY5" fmla="*/ 327025 h 1104900"/>
                <a:gd name="connsiteX6" fmla="*/ 0 w 8369653"/>
                <a:gd name="connsiteY6" fmla="*/ 257175 h 1104900"/>
                <a:gd name="connsiteX7" fmla="*/ 130175 w 8369653"/>
                <a:gd name="connsiteY7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69653" h="1104900">
                  <a:moveTo>
                    <a:pt x="130175" y="1104900"/>
                  </a:moveTo>
                  <a:cubicBezTo>
                    <a:pt x="1774825" y="990600"/>
                    <a:pt x="2008188" y="816504"/>
                    <a:pt x="3381375" y="800100"/>
                  </a:cubicBezTo>
                  <a:cubicBezTo>
                    <a:pt x="4754562" y="783696"/>
                    <a:pt x="7850717" y="1044575"/>
                    <a:pt x="8369300" y="1006475"/>
                  </a:cubicBezTo>
                  <a:cubicBezTo>
                    <a:pt x="8375650" y="862542"/>
                    <a:pt x="8295217" y="590021"/>
                    <a:pt x="8223250" y="422275"/>
                  </a:cubicBezTo>
                  <a:cubicBezTo>
                    <a:pt x="8151283" y="254529"/>
                    <a:pt x="8210550" y="302683"/>
                    <a:pt x="7937500" y="0"/>
                  </a:cubicBezTo>
                  <a:cubicBezTo>
                    <a:pt x="6705600" y="63500"/>
                    <a:pt x="4482042" y="284163"/>
                    <a:pt x="3159125" y="327025"/>
                  </a:cubicBezTo>
                  <a:cubicBezTo>
                    <a:pt x="1836208" y="369888"/>
                    <a:pt x="501650" y="119592"/>
                    <a:pt x="0" y="257175"/>
                  </a:cubicBezTo>
                  <a:lnTo>
                    <a:pt x="130175" y="1104900"/>
                  </a:lnTo>
                  <a:close/>
                </a:path>
              </a:pathLst>
            </a:custGeom>
            <a:solidFill>
              <a:srgbClr val="F9A9A9"/>
            </a:solidFill>
            <a:ln>
              <a:solidFill>
                <a:srgbClr val="7D09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E81212F-75BE-4207-859C-37E9FCF9BA12}"/>
                </a:ext>
              </a:extLst>
            </p:cNvPr>
            <p:cNvSpPr/>
            <p:nvPr/>
          </p:nvSpPr>
          <p:spPr>
            <a:xfrm rot="21084955">
              <a:off x="330387" y="3789032"/>
              <a:ext cx="203835" cy="859628"/>
            </a:xfrm>
            <a:prstGeom prst="ellipse">
              <a:avLst/>
            </a:prstGeom>
            <a:solidFill>
              <a:srgbClr val="F9A9A9"/>
            </a:solidFill>
            <a:ln>
              <a:solidFill>
                <a:srgbClr val="7D09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6617668-A4D3-41E1-89F7-9B863B46BBDB}"/>
                </a:ext>
              </a:extLst>
            </p:cNvPr>
            <p:cNvSpPr/>
            <p:nvPr/>
          </p:nvSpPr>
          <p:spPr>
            <a:xfrm rot="20185307">
              <a:off x="8383466" y="3504832"/>
              <a:ext cx="240775" cy="1092879"/>
            </a:xfrm>
            <a:prstGeom prst="ellipse">
              <a:avLst/>
            </a:prstGeom>
            <a:solidFill>
              <a:srgbClr val="F9A9A9"/>
            </a:solidFill>
            <a:ln>
              <a:solidFill>
                <a:srgbClr val="7D09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57344AE-7244-40CB-9882-DCC18A0007F7}"/>
              </a:ext>
            </a:extLst>
          </p:cNvPr>
          <p:cNvSpPr/>
          <p:nvPr/>
        </p:nvSpPr>
        <p:spPr>
          <a:xfrm rot="10800000">
            <a:off x="1872348" y="1778004"/>
            <a:ext cx="303534" cy="2181225"/>
          </a:xfrm>
          <a:prstGeom prst="triangle">
            <a:avLst/>
          </a:prstGeom>
          <a:gradFill flip="none" rotWithShape="1">
            <a:gsLst>
              <a:gs pos="0">
                <a:srgbClr val="FF0000"/>
              </a:gs>
              <a:gs pos="74000">
                <a:srgbClr val="7D0909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1BFCDA-2017-4E0D-984F-8E6791223A3D}"/>
              </a:ext>
            </a:extLst>
          </p:cNvPr>
          <p:cNvSpPr txBox="1"/>
          <p:nvPr/>
        </p:nvSpPr>
        <p:spPr>
          <a:xfrm>
            <a:off x="1496838" y="510612"/>
            <a:ext cx="1061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Time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Averaged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99CE3-CAB1-468A-8036-76A164A71C16}"/>
              </a:ext>
            </a:extLst>
          </p:cNvPr>
          <p:cNvSpPr txBox="1"/>
          <p:nvPr/>
        </p:nvSpPr>
        <p:spPr>
          <a:xfrm>
            <a:off x="2205205" y="1790319"/>
            <a:ext cx="70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err="1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en-GB" baseline="-25000" err="1">
                <a:solidFill>
                  <a:schemeClr val="bg1"/>
                </a:solidFill>
              </a:rPr>
              <a:t>raster</a:t>
            </a:r>
            <a:endParaRPr lang="en-GB" baseline="-2500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C59A05F-5E0A-4D55-9612-3F2EB7734D17}"/>
              </a:ext>
            </a:extLst>
          </p:cNvPr>
          <p:cNvCxnSpPr/>
          <p:nvPr/>
        </p:nvCxnSpPr>
        <p:spPr>
          <a:xfrm>
            <a:off x="2104851" y="2286000"/>
            <a:ext cx="91440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78C2BD-541C-4C1B-9AFC-A111584806EB}"/>
              </a:ext>
            </a:extLst>
          </p:cNvPr>
          <p:cNvCxnSpPr>
            <a:cxnSpLocks/>
          </p:cNvCxnSpPr>
          <p:nvPr/>
        </p:nvCxnSpPr>
        <p:spPr>
          <a:xfrm>
            <a:off x="2152650" y="3959229"/>
            <a:ext cx="657225" cy="0"/>
          </a:xfrm>
          <a:prstGeom prst="line">
            <a:avLst/>
          </a:prstGeom>
          <a:ln w="63500">
            <a:solidFill>
              <a:srgbClr val="FF0000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F2032800-1678-4321-99F7-51471EE4D10E}"/>
              </a:ext>
            </a:extLst>
          </p:cNvPr>
          <p:cNvSpPr txBox="1"/>
          <p:nvPr/>
        </p:nvSpPr>
        <p:spPr>
          <a:xfrm>
            <a:off x="7377354" y="3527909"/>
            <a:ext cx="71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Light</a:t>
            </a:r>
          </a:p>
          <a:p>
            <a:r>
              <a:rPr lang="en-GB">
                <a:solidFill>
                  <a:schemeClr val="bg1"/>
                </a:solidFill>
              </a:rPr>
              <a:t>Sheet</a:t>
            </a:r>
          </a:p>
        </p:txBody>
      </p:sp>
    </p:spTree>
    <p:extLst>
      <p:ext uri="{BB962C8B-B14F-4D97-AF65-F5344CB8AC3E}">
        <p14:creationId xmlns:p14="http://schemas.microsoft.com/office/powerpoint/2010/main" val="3292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6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8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00174 0.03426 L 0.0033 2.96296E-6 L 0.00504 0.03426 L 0.00677 2.96296E-6 L 0.00833 0.03426 L 0.01007 2.96296E-6 L 0.01181 0.03426 L 0.01354 2.96296E-6 L 0.01528 0.03426 L 0.01702 2.96296E-6 L 0.01875 0.03426 L 0.02031 2.96296E-6 L 0.02205 0.03426 L 0.02379 2.96296E-6 L 0.02535 0.03426 L 0.02743 2.96296E-6 " pathEditMode="relative" rAng="0" ptsTypes="AAAAAAAAAAAAAAA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171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2726 2.96296E-6 L 0.07344 -0.000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-4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8" presetClass="path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7344 -0.00069 L 0.07535 0.03356 L 0.07726 -0.00069 L 0.07917 0.03356 L 0.08108 -0.00069 L 0.08299 0.03356 L 0.0849 -0.00069 L 0.08681 0.03356 L 0.08872 -0.00069 L 0.09063 0.03356 L 0.09254 -0.00069 L 0.09445 0.03356 L 0.09635 -0.00069 L 0.09826 0.03356 L 0.10017 -0.00069 L 0.10208 0.03356 L 0.10417 -0.00069 " pathEditMode="relative" rAng="0" ptsTypes="AAAAAAAAAAAAAAA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" y="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  <p:bldP spid="17" grpId="0"/>
      <p:bldP spid="26" grpId="0"/>
      <p:bldP spid="3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A8C1892-A4B7-48C2-90D4-B11AE86EE994}"/>
              </a:ext>
            </a:extLst>
          </p:cNvPr>
          <p:cNvGrpSpPr/>
          <p:nvPr/>
        </p:nvGrpSpPr>
        <p:grpSpPr>
          <a:xfrm>
            <a:off x="330387" y="3409582"/>
            <a:ext cx="8404391" cy="1143828"/>
            <a:chOff x="330387" y="3504832"/>
            <a:chExt cx="8404391" cy="114382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A4B2C8B-EDCC-45A9-B04A-A75B1222B159}"/>
                </a:ext>
              </a:extLst>
            </p:cNvPr>
            <p:cNvSpPr/>
            <p:nvPr/>
          </p:nvSpPr>
          <p:spPr>
            <a:xfrm>
              <a:off x="365125" y="3543300"/>
              <a:ext cx="8369653" cy="1104900"/>
            </a:xfrm>
            <a:custGeom>
              <a:avLst/>
              <a:gdLst>
                <a:gd name="connsiteX0" fmla="*/ 0 w 7467600"/>
                <a:gd name="connsiteY0" fmla="*/ 952500 h 952500"/>
                <a:gd name="connsiteX1" fmla="*/ 3289300 w 7467600"/>
                <a:gd name="connsiteY1" fmla="*/ 723900 h 952500"/>
                <a:gd name="connsiteX2" fmla="*/ 7467600 w 7467600"/>
                <a:gd name="connsiteY2" fmla="*/ 812800 h 952500"/>
                <a:gd name="connsiteX3" fmla="*/ 6286500 w 7467600"/>
                <a:gd name="connsiteY3" fmla="*/ 266700 h 952500"/>
                <a:gd name="connsiteX4" fmla="*/ 5473700 w 7467600"/>
                <a:gd name="connsiteY4" fmla="*/ 0 h 952500"/>
                <a:gd name="connsiteX5" fmla="*/ 3009900 w 7467600"/>
                <a:gd name="connsiteY5" fmla="*/ 127000 h 952500"/>
                <a:gd name="connsiteX6" fmla="*/ 88900 w 7467600"/>
                <a:gd name="connsiteY6" fmla="*/ 114300 h 952500"/>
                <a:gd name="connsiteX7" fmla="*/ 0 w 7467600"/>
                <a:gd name="connsiteY7" fmla="*/ 952500 h 952500"/>
                <a:gd name="connsiteX0" fmla="*/ 0 w 7467600"/>
                <a:gd name="connsiteY0" fmla="*/ 952500 h 973051"/>
                <a:gd name="connsiteX1" fmla="*/ 3289300 w 7467600"/>
                <a:gd name="connsiteY1" fmla="*/ 723900 h 973051"/>
                <a:gd name="connsiteX2" fmla="*/ 7467600 w 7467600"/>
                <a:gd name="connsiteY2" fmla="*/ 812800 h 973051"/>
                <a:gd name="connsiteX3" fmla="*/ 6286500 w 7467600"/>
                <a:gd name="connsiteY3" fmla="*/ 266700 h 973051"/>
                <a:gd name="connsiteX4" fmla="*/ 5473700 w 7467600"/>
                <a:gd name="connsiteY4" fmla="*/ 0 h 973051"/>
                <a:gd name="connsiteX5" fmla="*/ 3009900 w 7467600"/>
                <a:gd name="connsiteY5" fmla="*/ 127000 h 973051"/>
                <a:gd name="connsiteX6" fmla="*/ 88900 w 7467600"/>
                <a:gd name="connsiteY6" fmla="*/ 114300 h 973051"/>
                <a:gd name="connsiteX7" fmla="*/ 0 w 7467600"/>
                <a:gd name="connsiteY7" fmla="*/ 952500 h 973051"/>
                <a:gd name="connsiteX0" fmla="*/ 0 w 7467600"/>
                <a:gd name="connsiteY0" fmla="*/ 955258 h 975809"/>
                <a:gd name="connsiteX1" fmla="*/ 3289300 w 7467600"/>
                <a:gd name="connsiteY1" fmla="*/ 726658 h 975809"/>
                <a:gd name="connsiteX2" fmla="*/ 7467600 w 7467600"/>
                <a:gd name="connsiteY2" fmla="*/ 815558 h 975809"/>
                <a:gd name="connsiteX3" fmla="*/ 6286500 w 7467600"/>
                <a:gd name="connsiteY3" fmla="*/ 269458 h 975809"/>
                <a:gd name="connsiteX4" fmla="*/ 5473700 w 7467600"/>
                <a:gd name="connsiteY4" fmla="*/ 2758 h 975809"/>
                <a:gd name="connsiteX5" fmla="*/ 3009900 w 7467600"/>
                <a:gd name="connsiteY5" fmla="*/ 129758 h 975809"/>
                <a:gd name="connsiteX6" fmla="*/ 88900 w 7467600"/>
                <a:gd name="connsiteY6" fmla="*/ 117058 h 975809"/>
                <a:gd name="connsiteX7" fmla="*/ 0 w 7467600"/>
                <a:gd name="connsiteY7" fmla="*/ 955258 h 975809"/>
                <a:gd name="connsiteX0" fmla="*/ 0 w 7467600"/>
                <a:gd name="connsiteY0" fmla="*/ 955258 h 955258"/>
                <a:gd name="connsiteX1" fmla="*/ 3289300 w 7467600"/>
                <a:gd name="connsiteY1" fmla="*/ 726658 h 955258"/>
                <a:gd name="connsiteX2" fmla="*/ 7467600 w 7467600"/>
                <a:gd name="connsiteY2" fmla="*/ 815558 h 955258"/>
                <a:gd name="connsiteX3" fmla="*/ 6286500 w 7467600"/>
                <a:gd name="connsiteY3" fmla="*/ 269458 h 955258"/>
                <a:gd name="connsiteX4" fmla="*/ 5473700 w 7467600"/>
                <a:gd name="connsiteY4" fmla="*/ 2758 h 955258"/>
                <a:gd name="connsiteX5" fmla="*/ 3009900 w 7467600"/>
                <a:gd name="connsiteY5" fmla="*/ 129758 h 955258"/>
                <a:gd name="connsiteX6" fmla="*/ 88900 w 7467600"/>
                <a:gd name="connsiteY6" fmla="*/ 117058 h 955258"/>
                <a:gd name="connsiteX7" fmla="*/ 0 w 7467600"/>
                <a:gd name="connsiteY7" fmla="*/ 955258 h 955258"/>
                <a:gd name="connsiteX0" fmla="*/ 0 w 7467600"/>
                <a:gd name="connsiteY0" fmla="*/ 955258 h 955258"/>
                <a:gd name="connsiteX1" fmla="*/ 3289300 w 7467600"/>
                <a:gd name="connsiteY1" fmla="*/ 726658 h 955258"/>
                <a:gd name="connsiteX2" fmla="*/ 7467600 w 7467600"/>
                <a:gd name="connsiteY2" fmla="*/ 815558 h 955258"/>
                <a:gd name="connsiteX3" fmla="*/ 6286500 w 7467600"/>
                <a:gd name="connsiteY3" fmla="*/ 269458 h 955258"/>
                <a:gd name="connsiteX4" fmla="*/ 5473700 w 7467600"/>
                <a:gd name="connsiteY4" fmla="*/ 2758 h 955258"/>
                <a:gd name="connsiteX5" fmla="*/ 3009900 w 7467600"/>
                <a:gd name="connsiteY5" fmla="*/ 129758 h 955258"/>
                <a:gd name="connsiteX6" fmla="*/ 88900 w 7467600"/>
                <a:gd name="connsiteY6" fmla="*/ 117058 h 955258"/>
                <a:gd name="connsiteX7" fmla="*/ 0 w 7467600"/>
                <a:gd name="connsiteY7" fmla="*/ 955258 h 955258"/>
                <a:gd name="connsiteX0" fmla="*/ 0 w 7467600"/>
                <a:gd name="connsiteY0" fmla="*/ 952500 h 952500"/>
                <a:gd name="connsiteX1" fmla="*/ 3289300 w 7467600"/>
                <a:gd name="connsiteY1" fmla="*/ 723900 h 952500"/>
                <a:gd name="connsiteX2" fmla="*/ 7467600 w 7467600"/>
                <a:gd name="connsiteY2" fmla="*/ 812800 h 952500"/>
                <a:gd name="connsiteX3" fmla="*/ 6286500 w 7467600"/>
                <a:gd name="connsiteY3" fmla="*/ 266700 h 952500"/>
                <a:gd name="connsiteX4" fmla="*/ 5473700 w 7467600"/>
                <a:gd name="connsiteY4" fmla="*/ 0 h 952500"/>
                <a:gd name="connsiteX5" fmla="*/ 3009900 w 7467600"/>
                <a:gd name="connsiteY5" fmla="*/ 127000 h 952500"/>
                <a:gd name="connsiteX6" fmla="*/ 88900 w 7467600"/>
                <a:gd name="connsiteY6" fmla="*/ 114300 h 952500"/>
                <a:gd name="connsiteX7" fmla="*/ 0 w 7467600"/>
                <a:gd name="connsiteY7" fmla="*/ 952500 h 952500"/>
                <a:gd name="connsiteX0" fmla="*/ 0 w 7467600"/>
                <a:gd name="connsiteY0" fmla="*/ 952500 h 952500"/>
                <a:gd name="connsiteX1" fmla="*/ 3289300 w 7467600"/>
                <a:gd name="connsiteY1" fmla="*/ 723900 h 952500"/>
                <a:gd name="connsiteX2" fmla="*/ 7467600 w 7467600"/>
                <a:gd name="connsiteY2" fmla="*/ 812800 h 952500"/>
                <a:gd name="connsiteX3" fmla="*/ 6286500 w 7467600"/>
                <a:gd name="connsiteY3" fmla="*/ 266700 h 952500"/>
                <a:gd name="connsiteX4" fmla="*/ 5473700 w 7467600"/>
                <a:gd name="connsiteY4" fmla="*/ 0 h 952500"/>
                <a:gd name="connsiteX5" fmla="*/ 3009900 w 7467600"/>
                <a:gd name="connsiteY5" fmla="*/ 127000 h 952500"/>
                <a:gd name="connsiteX6" fmla="*/ 88900 w 7467600"/>
                <a:gd name="connsiteY6" fmla="*/ 114300 h 952500"/>
                <a:gd name="connsiteX7" fmla="*/ 0 w 7467600"/>
                <a:gd name="connsiteY7" fmla="*/ 952500 h 952500"/>
                <a:gd name="connsiteX0" fmla="*/ 0 w 7467600"/>
                <a:gd name="connsiteY0" fmla="*/ 952500 h 952500"/>
                <a:gd name="connsiteX1" fmla="*/ 3289300 w 7467600"/>
                <a:gd name="connsiteY1" fmla="*/ 723900 h 952500"/>
                <a:gd name="connsiteX2" fmla="*/ 7467600 w 7467600"/>
                <a:gd name="connsiteY2" fmla="*/ 812800 h 952500"/>
                <a:gd name="connsiteX3" fmla="*/ 6286500 w 7467600"/>
                <a:gd name="connsiteY3" fmla="*/ 266700 h 952500"/>
                <a:gd name="connsiteX4" fmla="*/ 5473700 w 7467600"/>
                <a:gd name="connsiteY4" fmla="*/ 0 h 952500"/>
                <a:gd name="connsiteX5" fmla="*/ 3009900 w 7467600"/>
                <a:gd name="connsiteY5" fmla="*/ 127000 h 952500"/>
                <a:gd name="connsiteX6" fmla="*/ 88900 w 7467600"/>
                <a:gd name="connsiteY6" fmla="*/ 114300 h 952500"/>
                <a:gd name="connsiteX7" fmla="*/ 0 w 7467600"/>
                <a:gd name="connsiteY7" fmla="*/ 952500 h 952500"/>
                <a:gd name="connsiteX0" fmla="*/ 0 w 7467600"/>
                <a:gd name="connsiteY0" fmla="*/ 952500 h 952500"/>
                <a:gd name="connsiteX1" fmla="*/ 3289300 w 7467600"/>
                <a:gd name="connsiteY1" fmla="*/ 723900 h 952500"/>
                <a:gd name="connsiteX2" fmla="*/ 7467600 w 7467600"/>
                <a:gd name="connsiteY2" fmla="*/ 812800 h 952500"/>
                <a:gd name="connsiteX3" fmla="*/ 6286500 w 7467600"/>
                <a:gd name="connsiteY3" fmla="*/ 266700 h 952500"/>
                <a:gd name="connsiteX4" fmla="*/ 5473700 w 7467600"/>
                <a:gd name="connsiteY4" fmla="*/ 0 h 952500"/>
                <a:gd name="connsiteX5" fmla="*/ 3028950 w 7467600"/>
                <a:gd name="connsiteY5" fmla="*/ 174625 h 952500"/>
                <a:gd name="connsiteX6" fmla="*/ 88900 w 7467600"/>
                <a:gd name="connsiteY6" fmla="*/ 114300 h 952500"/>
                <a:gd name="connsiteX7" fmla="*/ 0 w 7467600"/>
                <a:gd name="connsiteY7" fmla="*/ 952500 h 952500"/>
                <a:gd name="connsiteX0" fmla="*/ 0 w 7467600"/>
                <a:gd name="connsiteY0" fmla="*/ 952500 h 952500"/>
                <a:gd name="connsiteX1" fmla="*/ 3251200 w 7467600"/>
                <a:gd name="connsiteY1" fmla="*/ 647700 h 952500"/>
                <a:gd name="connsiteX2" fmla="*/ 7467600 w 7467600"/>
                <a:gd name="connsiteY2" fmla="*/ 812800 h 952500"/>
                <a:gd name="connsiteX3" fmla="*/ 6286500 w 7467600"/>
                <a:gd name="connsiteY3" fmla="*/ 266700 h 952500"/>
                <a:gd name="connsiteX4" fmla="*/ 5473700 w 7467600"/>
                <a:gd name="connsiteY4" fmla="*/ 0 h 952500"/>
                <a:gd name="connsiteX5" fmla="*/ 3028950 w 7467600"/>
                <a:gd name="connsiteY5" fmla="*/ 174625 h 952500"/>
                <a:gd name="connsiteX6" fmla="*/ 88900 w 7467600"/>
                <a:gd name="connsiteY6" fmla="*/ 114300 h 952500"/>
                <a:gd name="connsiteX7" fmla="*/ 0 w 7467600"/>
                <a:gd name="connsiteY7" fmla="*/ 952500 h 952500"/>
                <a:gd name="connsiteX0" fmla="*/ 130175 w 7597775"/>
                <a:gd name="connsiteY0" fmla="*/ 952500 h 952500"/>
                <a:gd name="connsiteX1" fmla="*/ 3381375 w 7597775"/>
                <a:gd name="connsiteY1" fmla="*/ 647700 h 952500"/>
                <a:gd name="connsiteX2" fmla="*/ 7597775 w 7597775"/>
                <a:gd name="connsiteY2" fmla="*/ 812800 h 952500"/>
                <a:gd name="connsiteX3" fmla="*/ 6416675 w 7597775"/>
                <a:gd name="connsiteY3" fmla="*/ 266700 h 952500"/>
                <a:gd name="connsiteX4" fmla="*/ 5603875 w 7597775"/>
                <a:gd name="connsiteY4" fmla="*/ 0 h 952500"/>
                <a:gd name="connsiteX5" fmla="*/ 3159125 w 7597775"/>
                <a:gd name="connsiteY5" fmla="*/ 174625 h 952500"/>
                <a:gd name="connsiteX6" fmla="*/ 0 w 7597775"/>
                <a:gd name="connsiteY6" fmla="*/ 104775 h 952500"/>
                <a:gd name="connsiteX7" fmla="*/ 130175 w 7597775"/>
                <a:gd name="connsiteY7" fmla="*/ 952500 h 952500"/>
                <a:gd name="connsiteX0" fmla="*/ 130175 w 7597775"/>
                <a:gd name="connsiteY0" fmla="*/ 1009650 h 1009650"/>
                <a:gd name="connsiteX1" fmla="*/ 3381375 w 7597775"/>
                <a:gd name="connsiteY1" fmla="*/ 704850 h 1009650"/>
                <a:gd name="connsiteX2" fmla="*/ 7597775 w 7597775"/>
                <a:gd name="connsiteY2" fmla="*/ 869950 h 1009650"/>
                <a:gd name="connsiteX3" fmla="*/ 6416675 w 7597775"/>
                <a:gd name="connsiteY3" fmla="*/ 323850 h 1009650"/>
                <a:gd name="connsiteX4" fmla="*/ 5851525 w 7597775"/>
                <a:gd name="connsiteY4" fmla="*/ 0 h 1009650"/>
                <a:gd name="connsiteX5" fmla="*/ 3159125 w 7597775"/>
                <a:gd name="connsiteY5" fmla="*/ 231775 h 1009650"/>
                <a:gd name="connsiteX6" fmla="*/ 0 w 7597775"/>
                <a:gd name="connsiteY6" fmla="*/ 161925 h 1009650"/>
                <a:gd name="connsiteX7" fmla="*/ 130175 w 7597775"/>
                <a:gd name="connsiteY7" fmla="*/ 1009650 h 1009650"/>
                <a:gd name="connsiteX0" fmla="*/ 130175 w 7597775"/>
                <a:gd name="connsiteY0" fmla="*/ 1009650 h 1009650"/>
                <a:gd name="connsiteX1" fmla="*/ 3381375 w 7597775"/>
                <a:gd name="connsiteY1" fmla="*/ 704850 h 1009650"/>
                <a:gd name="connsiteX2" fmla="*/ 7597775 w 7597775"/>
                <a:gd name="connsiteY2" fmla="*/ 869950 h 1009650"/>
                <a:gd name="connsiteX3" fmla="*/ 6416675 w 7597775"/>
                <a:gd name="connsiteY3" fmla="*/ 323850 h 1009650"/>
                <a:gd name="connsiteX4" fmla="*/ 5851525 w 7597775"/>
                <a:gd name="connsiteY4" fmla="*/ 0 h 1009650"/>
                <a:gd name="connsiteX5" fmla="*/ 3159125 w 7597775"/>
                <a:gd name="connsiteY5" fmla="*/ 231775 h 1009650"/>
                <a:gd name="connsiteX6" fmla="*/ 0 w 7597775"/>
                <a:gd name="connsiteY6" fmla="*/ 161925 h 1009650"/>
                <a:gd name="connsiteX7" fmla="*/ 130175 w 7597775"/>
                <a:gd name="connsiteY7" fmla="*/ 1009650 h 1009650"/>
                <a:gd name="connsiteX0" fmla="*/ 130175 w 7597775"/>
                <a:gd name="connsiteY0" fmla="*/ 990600 h 990600"/>
                <a:gd name="connsiteX1" fmla="*/ 3381375 w 7597775"/>
                <a:gd name="connsiteY1" fmla="*/ 685800 h 990600"/>
                <a:gd name="connsiteX2" fmla="*/ 7597775 w 7597775"/>
                <a:gd name="connsiteY2" fmla="*/ 850900 h 990600"/>
                <a:gd name="connsiteX3" fmla="*/ 6416675 w 7597775"/>
                <a:gd name="connsiteY3" fmla="*/ 304800 h 990600"/>
                <a:gd name="connsiteX4" fmla="*/ 5737225 w 7597775"/>
                <a:gd name="connsiteY4" fmla="*/ 0 h 990600"/>
                <a:gd name="connsiteX5" fmla="*/ 3159125 w 7597775"/>
                <a:gd name="connsiteY5" fmla="*/ 212725 h 990600"/>
                <a:gd name="connsiteX6" fmla="*/ 0 w 7597775"/>
                <a:gd name="connsiteY6" fmla="*/ 142875 h 990600"/>
                <a:gd name="connsiteX7" fmla="*/ 130175 w 7597775"/>
                <a:gd name="connsiteY7" fmla="*/ 990600 h 990600"/>
                <a:gd name="connsiteX0" fmla="*/ 130175 w 7597775"/>
                <a:gd name="connsiteY0" fmla="*/ 990600 h 990600"/>
                <a:gd name="connsiteX1" fmla="*/ 3381375 w 7597775"/>
                <a:gd name="connsiteY1" fmla="*/ 685800 h 990600"/>
                <a:gd name="connsiteX2" fmla="*/ 7597775 w 7597775"/>
                <a:gd name="connsiteY2" fmla="*/ 850900 h 990600"/>
                <a:gd name="connsiteX3" fmla="*/ 6416675 w 7597775"/>
                <a:gd name="connsiteY3" fmla="*/ 304800 h 990600"/>
                <a:gd name="connsiteX4" fmla="*/ 5737225 w 7597775"/>
                <a:gd name="connsiteY4" fmla="*/ 0 h 990600"/>
                <a:gd name="connsiteX5" fmla="*/ 3159125 w 7597775"/>
                <a:gd name="connsiteY5" fmla="*/ 212725 h 990600"/>
                <a:gd name="connsiteX6" fmla="*/ 0 w 7597775"/>
                <a:gd name="connsiteY6" fmla="*/ 142875 h 990600"/>
                <a:gd name="connsiteX7" fmla="*/ 130175 w 7597775"/>
                <a:gd name="connsiteY7" fmla="*/ 990600 h 990600"/>
                <a:gd name="connsiteX0" fmla="*/ 130175 w 8073337"/>
                <a:gd name="connsiteY0" fmla="*/ 1104900 h 1104900"/>
                <a:gd name="connsiteX1" fmla="*/ 3381375 w 8073337"/>
                <a:gd name="connsiteY1" fmla="*/ 800100 h 1104900"/>
                <a:gd name="connsiteX2" fmla="*/ 7597775 w 8073337"/>
                <a:gd name="connsiteY2" fmla="*/ 965200 h 1104900"/>
                <a:gd name="connsiteX3" fmla="*/ 6416675 w 8073337"/>
                <a:gd name="connsiteY3" fmla="*/ 419100 h 1104900"/>
                <a:gd name="connsiteX4" fmla="*/ 7937500 w 8073337"/>
                <a:gd name="connsiteY4" fmla="*/ 0 h 1104900"/>
                <a:gd name="connsiteX5" fmla="*/ 3159125 w 8073337"/>
                <a:gd name="connsiteY5" fmla="*/ 327025 h 1104900"/>
                <a:gd name="connsiteX6" fmla="*/ 0 w 8073337"/>
                <a:gd name="connsiteY6" fmla="*/ 257175 h 1104900"/>
                <a:gd name="connsiteX7" fmla="*/ 130175 w 8073337"/>
                <a:gd name="connsiteY7" fmla="*/ 1104900 h 1104900"/>
                <a:gd name="connsiteX0" fmla="*/ 130175 w 8616950"/>
                <a:gd name="connsiteY0" fmla="*/ 1104900 h 1104900"/>
                <a:gd name="connsiteX1" fmla="*/ 3381375 w 8616950"/>
                <a:gd name="connsiteY1" fmla="*/ 800100 h 1104900"/>
                <a:gd name="connsiteX2" fmla="*/ 8616950 w 8616950"/>
                <a:gd name="connsiteY2" fmla="*/ 993775 h 1104900"/>
                <a:gd name="connsiteX3" fmla="*/ 6416675 w 8616950"/>
                <a:gd name="connsiteY3" fmla="*/ 419100 h 1104900"/>
                <a:gd name="connsiteX4" fmla="*/ 7937500 w 8616950"/>
                <a:gd name="connsiteY4" fmla="*/ 0 h 1104900"/>
                <a:gd name="connsiteX5" fmla="*/ 3159125 w 8616950"/>
                <a:gd name="connsiteY5" fmla="*/ 327025 h 1104900"/>
                <a:gd name="connsiteX6" fmla="*/ 0 w 8616950"/>
                <a:gd name="connsiteY6" fmla="*/ 257175 h 1104900"/>
                <a:gd name="connsiteX7" fmla="*/ 130175 w 8616950"/>
                <a:gd name="connsiteY7" fmla="*/ 1104900 h 1104900"/>
                <a:gd name="connsiteX0" fmla="*/ 130175 w 8616950"/>
                <a:gd name="connsiteY0" fmla="*/ 1104900 h 1104900"/>
                <a:gd name="connsiteX1" fmla="*/ 3381375 w 8616950"/>
                <a:gd name="connsiteY1" fmla="*/ 800100 h 1104900"/>
                <a:gd name="connsiteX2" fmla="*/ 8616950 w 8616950"/>
                <a:gd name="connsiteY2" fmla="*/ 993775 h 1104900"/>
                <a:gd name="connsiteX3" fmla="*/ 8121650 w 8616950"/>
                <a:gd name="connsiteY3" fmla="*/ 390525 h 1104900"/>
                <a:gd name="connsiteX4" fmla="*/ 7937500 w 8616950"/>
                <a:gd name="connsiteY4" fmla="*/ 0 h 1104900"/>
                <a:gd name="connsiteX5" fmla="*/ 3159125 w 8616950"/>
                <a:gd name="connsiteY5" fmla="*/ 327025 h 1104900"/>
                <a:gd name="connsiteX6" fmla="*/ 0 w 8616950"/>
                <a:gd name="connsiteY6" fmla="*/ 257175 h 1104900"/>
                <a:gd name="connsiteX7" fmla="*/ 130175 w 8616950"/>
                <a:gd name="connsiteY7" fmla="*/ 1104900 h 1104900"/>
                <a:gd name="connsiteX0" fmla="*/ 130175 w 8616950"/>
                <a:gd name="connsiteY0" fmla="*/ 1104900 h 1104900"/>
                <a:gd name="connsiteX1" fmla="*/ 3381375 w 8616950"/>
                <a:gd name="connsiteY1" fmla="*/ 800100 h 1104900"/>
                <a:gd name="connsiteX2" fmla="*/ 8616950 w 8616950"/>
                <a:gd name="connsiteY2" fmla="*/ 993775 h 1104900"/>
                <a:gd name="connsiteX3" fmla="*/ 8121650 w 8616950"/>
                <a:gd name="connsiteY3" fmla="*/ 390525 h 1104900"/>
                <a:gd name="connsiteX4" fmla="*/ 7937500 w 8616950"/>
                <a:gd name="connsiteY4" fmla="*/ 0 h 1104900"/>
                <a:gd name="connsiteX5" fmla="*/ 3159125 w 8616950"/>
                <a:gd name="connsiteY5" fmla="*/ 327025 h 1104900"/>
                <a:gd name="connsiteX6" fmla="*/ 0 w 8616950"/>
                <a:gd name="connsiteY6" fmla="*/ 257175 h 1104900"/>
                <a:gd name="connsiteX7" fmla="*/ 130175 w 8616950"/>
                <a:gd name="connsiteY7" fmla="*/ 1104900 h 1104900"/>
                <a:gd name="connsiteX0" fmla="*/ 130175 w 8616950"/>
                <a:gd name="connsiteY0" fmla="*/ 1104900 h 1104900"/>
                <a:gd name="connsiteX1" fmla="*/ 3381375 w 8616950"/>
                <a:gd name="connsiteY1" fmla="*/ 800100 h 1104900"/>
                <a:gd name="connsiteX2" fmla="*/ 8616950 w 8616950"/>
                <a:gd name="connsiteY2" fmla="*/ 993775 h 1104900"/>
                <a:gd name="connsiteX3" fmla="*/ 8121650 w 8616950"/>
                <a:gd name="connsiteY3" fmla="*/ 390525 h 1104900"/>
                <a:gd name="connsiteX4" fmla="*/ 7937500 w 8616950"/>
                <a:gd name="connsiteY4" fmla="*/ 0 h 1104900"/>
                <a:gd name="connsiteX5" fmla="*/ 3159125 w 8616950"/>
                <a:gd name="connsiteY5" fmla="*/ 327025 h 1104900"/>
                <a:gd name="connsiteX6" fmla="*/ 0 w 8616950"/>
                <a:gd name="connsiteY6" fmla="*/ 257175 h 1104900"/>
                <a:gd name="connsiteX7" fmla="*/ 130175 w 8616950"/>
                <a:gd name="connsiteY7" fmla="*/ 1104900 h 1104900"/>
                <a:gd name="connsiteX0" fmla="*/ 130175 w 8369300"/>
                <a:gd name="connsiteY0" fmla="*/ 1104900 h 1104900"/>
                <a:gd name="connsiteX1" fmla="*/ 3381375 w 8369300"/>
                <a:gd name="connsiteY1" fmla="*/ 800100 h 1104900"/>
                <a:gd name="connsiteX2" fmla="*/ 8369300 w 8369300"/>
                <a:gd name="connsiteY2" fmla="*/ 1006475 h 1104900"/>
                <a:gd name="connsiteX3" fmla="*/ 8121650 w 8369300"/>
                <a:gd name="connsiteY3" fmla="*/ 390525 h 1104900"/>
                <a:gd name="connsiteX4" fmla="*/ 7937500 w 8369300"/>
                <a:gd name="connsiteY4" fmla="*/ 0 h 1104900"/>
                <a:gd name="connsiteX5" fmla="*/ 3159125 w 8369300"/>
                <a:gd name="connsiteY5" fmla="*/ 327025 h 1104900"/>
                <a:gd name="connsiteX6" fmla="*/ 0 w 8369300"/>
                <a:gd name="connsiteY6" fmla="*/ 257175 h 1104900"/>
                <a:gd name="connsiteX7" fmla="*/ 130175 w 8369300"/>
                <a:gd name="connsiteY7" fmla="*/ 1104900 h 1104900"/>
                <a:gd name="connsiteX0" fmla="*/ 130175 w 8369300"/>
                <a:gd name="connsiteY0" fmla="*/ 1104900 h 1104900"/>
                <a:gd name="connsiteX1" fmla="*/ 3381375 w 8369300"/>
                <a:gd name="connsiteY1" fmla="*/ 800100 h 1104900"/>
                <a:gd name="connsiteX2" fmla="*/ 8369300 w 8369300"/>
                <a:gd name="connsiteY2" fmla="*/ 1006475 h 1104900"/>
                <a:gd name="connsiteX3" fmla="*/ 8121650 w 8369300"/>
                <a:gd name="connsiteY3" fmla="*/ 390525 h 1104900"/>
                <a:gd name="connsiteX4" fmla="*/ 7937500 w 8369300"/>
                <a:gd name="connsiteY4" fmla="*/ 0 h 1104900"/>
                <a:gd name="connsiteX5" fmla="*/ 3159125 w 8369300"/>
                <a:gd name="connsiteY5" fmla="*/ 327025 h 1104900"/>
                <a:gd name="connsiteX6" fmla="*/ 0 w 8369300"/>
                <a:gd name="connsiteY6" fmla="*/ 257175 h 1104900"/>
                <a:gd name="connsiteX7" fmla="*/ 130175 w 8369300"/>
                <a:gd name="connsiteY7" fmla="*/ 1104900 h 1104900"/>
                <a:gd name="connsiteX0" fmla="*/ 130175 w 8369300"/>
                <a:gd name="connsiteY0" fmla="*/ 1104900 h 1104900"/>
                <a:gd name="connsiteX1" fmla="*/ 3381375 w 8369300"/>
                <a:gd name="connsiteY1" fmla="*/ 800100 h 1104900"/>
                <a:gd name="connsiteX2" fmla="*/ 8369300 w 8369300"/>
                <a:gd name="connsiteY2" fmla="*/ 1006475 h 1104900"/>
                <a:gd name="connsiteX3" fmla="*/ 8121650 w 8369300"/>
                <a:gd name="connsiteY3" fmla="*/ 390525 h 1104900"/>
                <a:gd name="connsiteX4" fmla="*/ 7937500 w 8369300"/>
                <a:gd name="connsiteY4" fmla="*/ 0 h 1104900"/>
                <a:gd name="connsiteX5" fmla="*/ 3159125 w 8369300"/>
                <a:gd name="connsiteY5" fmla="*/ 327025 h 1104900"/>
                <a:gd name="connsiteX6" fmla="*/ 0 w 8369300"/>
                <a:gd name="connsiteY6" fmla="*/ 257175 h 1104900"/>
                <a:gd name="connsiteX7" fmla="*/ 130175 w 8369300"/>
                <a:gd name="connsiteY7" fmla="*/ 1104900 h 1104900"/>
                <a:gd name="connsiteX0" fmla="*/ 130175 w 8369461"/>
                <a:gd name="connsiteY0" fmla="*/ 1104900 h 1104900"/>
                <a:gd name="connsiteX1" fmla="*/ 3381375 w 8369461"/>
                <a:gd name="connsiteY1" fmla="*/ 800100 h 1104900"/>
                <a:gd name="connsiteX2" fmla="*/ 8369300 w 8369461"/>
                <a:gd name="connsiteY2" fmla="*/ 1006475 h 1104900"/>
                <a:gd name="connsiteX3" fmla="*/ 8121650 w 8369461"/>
                <a:gd name="connsiteY3" fmla="*/ 390525 h 1104900"/>
                <a:gd name="connsiteX4" fmla="*/ 7937500 w 8369461"/>
                <a:gd name="connsiteY4" fmla="*/ 0 h 1104900"/>
                <a:gd name="connsiteX5" fmla="*/ 3159125 w 8369461"/>
                <a:gd name="connsiteY5" fmla="*/ 327025 h 1104900"/>
                <a:gd name="connsiteX6" fmla="*/ 0 w 8369461"/>
                <a:gd name="connsiteY6" fmla="*/ 257175 h 1104900"/>
                <a:gd name="connsiteX7" fmla="*/ 130175 w 8369461"/>
                <a:gd name="connsiteY7" fmla="*/ 1104900 h 1104900"/>
                <a:gd name="connsiteX0" fmla="*/ 130175 w 8369855"/>
                <a:gd name="connsiteY0" fmla="*/ 1104900 h 1104900"/>
                <a:gd name="connsiteX1" fmla="*/ 3381375 w 8369855"/>
                <a:gd name="connsiteY1" fmla="*/ 800100 h 1104900"/>
                <a:gd name="connsiteX2" fmla="*/ 8369300 w 8369855"/>
                <a:gd name="connsiteY2" fmla="*/ 1006475 h 1104900"/>
                <a:gd name="connsiteX3" fmla="*/ 8255000 w 8369855"/>
                <a:gd name="connsiteY3" fmla="*/ 479425 h 1104900"/>
                <a:gd name="connsiteX4" fmla="*/ 7937500 w 8369855"/>
                <a:gd name="connsiteY4" fmla="*/ 0 h 1104900"/>
                <a:gd name="connsiteX5" fmla="*/ 3159125 w 8369855"/>
                <a:gd name="connsiteY5" fmla="*/ 327025 h 1104900"/>
                <a:gd name="connsiteX6" fmla="*/ 0 w 8369855"/>
                <a:gd name="connsiteY6" fmla="*/ 257175 h 1104900"/>
                <a:gd name="connsiteX7" fmla="*/ 130175 w 8369855"/>
                <a:gd name="connsiteY7" fmla="*/ 1104900 h 1104900"/>
                <a:gd name="connsiteX0" fmla="*/ 130175 w 8369653"/>
                <a:gd name="connsiteY0" fmla="*/ 1104900 h 1104900"/>
                <a:gd name="connsiteX1" fmla="*/ 3381375 w 8369653"/>
                <a:gd name="connsiteY1" fmla="*/ 800100 h 1104900"/>
                <a:gd name="connsiteX2" fmla="*/ 8369300 w 8369653"/>
                <a:gd name="connsiteY2" fmla="*/ 1006475 h 1104900"/>
                <a:gd name="connsiteX3" fmla="*/ 8223250 w 8369653"/>
                <a:gd name="connsiteY3" fmla="*/ 422275 h 1104900"/>
                <a:gd name="connsiteX4" fmla="*/ 7937500 w 8369653"/>
                <a:gd name="connsiteY4" fmla="*/ 0 h 1104900"/>
                <a:gd name="connsiteX5" fmla="*/ 3159125 w 8369653"/>
                <a:gd name="connsiteY5" fmla="*/ 327025 h 1104900"/>
                <a:gd name="connsiteX6" fmla="*/ 0 w 8369653"/>
                <a:gd name="connsiteY6" fmla="*/ 257175 h 1104900"/>
                <a:gd name="connsiteX7" fmla="*/ 130175 w 8369653"/>
                <a:gd name="connsiteY7" fmla="*/ 1104900 h 1104900"/>
                <a:gd name="connsiteX0" fmla="*/ 130175 w 8369653"/>
                <a:gd name="connsiteY0" fmla="*/ 1104900 h 1104900"/>
                <a:gd name="connsiteX1" fmla="*/ 3381375 w 8369653"/>
                <a:gd name="connsiteY1" fmla="*/ 800100 h 1104900"/>
                <a:gd name="connsiteX2" fmla="*/ 8369300 w 8369653"/>
                <a:gd name="connsiteY2" fmla="*/ 1006475 h 1104900"/>
                <a:gd name="connsiteX3" fmla="*/ 8223250 w 8369653"/>
                <a:gd name="connsiteY3" fmla="*/ 422275 h 1104900"/>
                <a:gd name="connsiteX4" fmla="*/ 7937500 w 8369653"/>
                <a:gd name="connsiteY4" fmla="*/ 0 h 1104900"/>
                <a:gd name="connsiteX5" fmla="*/ 3159125 w 8369653"/>
                <a:gd name="connsiteY5" fmla="*/ 327025 h 1104900"/>
                <a:gd name="connsiteX6" fmla="*/ 0 w 8369653"/>
                <a:gd name="connsiteY6" fmla="*/ 257175 h 1104900"/>
                <a:gd name="connsiteX7" fmla="*/ 130175 w 8369653"/>
                <a:gd name="connsiteY7" fmla="*/ 1104900 h 1104900"/>
                <a:gd name="connsiteX0" fmla="*/ 130175 w 8369653"/>
                <a:gd name="connsiteY0" fmla="*/ 1104900 h 1104900"/>
                <a:gd name="connsiteX1" fmla="*/ 3381375 w 8369653"/>
                <a:gd name="connsiteY1" fmla="*/ 800100 h 1104900"/>
                <a:gd name="connsiteX2" fmla="*/ 8369300 w 8369653"/>
                <a:gd name="connsiteY2" fmla="*/ 1006475 h 1104900"/>
                <a:gd name="connsiteX3" fmla="*/ 8223250 w 8369653"/>
                <a:gd name="connsiteY3" fmla="*/ 422275 h 1104900"/>
                <a:gd name="connsiteX4" fmla="*/ 7937500 w 8369653"/>
                <a:gd name="connsiteY4" fmla="*/ 0 h 1104900"/>
                <a:gd name="connsiteX5" fmla="*/ 3159125 w 8369653"/>
                <a:gd name="connsiteY5" fmla="*/ 327025 h 1104900"/>
                <a:gd name="connsiteX6" fmla="*/ 0 w 8369653"/>
                <a:gd name="connsiteY6" fmla="*/ 257175 h 1104900"/>
                <a:gd name="connsiteX7" fmla="*/ 130175 w 8369653"/>
                <a:gd name="connsiteY7" fmla="*/ 1104900 h 1104900"/>
                <a:gd name="connsiteX0" fmla="*/ 130175 w 8369653"/>
                <a:gd name="connsiteY0" fmla="*/ 1104900 h 1104900"/>
                <a:gd name="connsiteX1" fmla="*/ 3381375 w 8369653"/>
                <a:gd name="connsiteY1" fmla="*/ 800100 h 1104900"/>
                <a:gd name="connsiteX2" fmla="*/ 8369300 w 8369653"/>
                <a:gd name="connsiteY2" fmla="*/ 1006475 h 1104900"/>
                <a:gd name="connsiteX3" fmla="*/ 8223250 w 8369653"/>
                <a:gd name="connsiteY3" fmla="*/ 422275 h 1104900"/>
                <a:gd name="connsiteX4" fmla="*/ 7937500 w 8369653"/>
                <a:gd name="connsiteY4" fmla="*/ 0 h 1104900"/>
                <a:gd name="connsiteX5" fmla="*/ 3159125 w 8369653"/>
                <a:gd name="connsiteY5" fmla="*/ 327025 h 1104900"/>
                <a:gd name="connsiteX6" fmla="*/ 0 w 8369653"/>
                <a:gd name="connsiteY6" fmla="*/ 257175 h 1104900"/>
                <a:gd name="connsiteX7" fmla="*/ 130175 w 8369653"/>
                <a:gd name="connsiteY7" fmla="*/ 1104900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69653" h="1104900">
                  <a:moveTo>
                    <a:pt x="130175" y="1104900"/>
                  </a:moveTo>
                  <a:cubicBezTo>
                    <a:pt x="1774825" y="990600"/>
                    <a:pt x="2008188" y="816504"/>
                    <a:pt x="3381375" y="800100"/>
                  </a:cubicBezTo>
                  <a:cubicBezTo>
                    <a:pt x="4754562" y="783696"/>
                    <a:pt x="7850717" y="1044575"/>
                    <a:pt x="8369300" y="1006475"/>
                  </a:cubicBezTo>
                  <a:cubicBezTo>
                    <a:pt x="8375650" y="862542"/>
                    <a:pt x="8295217" y="590021"/>
                    <a:pt x="8223250" y="422275"/>
                  </a:cubicBezTo>
                  <a:cubicBezTo>
                    <a:pt x="8151283" y="254529"/>
                    <a:pt x="8210550" y="302683"/>
                    <a:pt x="7937500" y="0"/>
                  </a:cubicBezTo>
                  <a:cubicBezTo>
                    <a:pt x="6705600" y="63500"/>
                    <a:pt x="4482042" y="284163"/>
                    <a:pt x="3159125" y="327025"/>
                  </a:cubicBezTo>
                  <a:cubicBezTo>
                    <a:pt x="1836208" y="369888"/>
                    <a:pt x="501650" y="119592"/>
                    <a:pt x="0" y="257175"/>
                  </a:cubicBezTo>
                  <a:lnTo>
                    <a:pt x="130175" y="1104900"/>
                  </a:lnTo>
                  <a:close/>
                </a:path>
              </a:pathLst>
            </a:custGeom>
            <a:solidFill>
              <a:srgbClr val="F9A9A9"/>
            </a:solidFill>
            <a:ln>
              <a:solidFill>
                <a:srgbClr val="7D09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E81212F-75BE-4207-859C-37E9FCF9BA12}"/>
                </a:ext>
              </a:extLst>
            </p:cNvPr>
            <p:cNvSpPr/>
            <p:nvPr/>
          </p:nvSpPr>
          <p:spPr>
            <a:xfrm rot="21084955">
              <a:off x="330387" y="3789032"/>
              <a:ext cx="203835" cy="859628"/>
            </a:xfrm>
            <a:prstGeom prst="ellipse">
              <a:avLst/>
            </a:prstGeom>
            <a:solidFill>
              <a:srgbClr val="F9A9A9"/>
            </a:solidFill>
            <a:ln>
              <a:solidFill>
                <a:srgbClr val="7D09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6617668-A4D3-41E1-89F7-9B863B46BBDB}"/>
                </a:ext>
              </a:extLst>
            </p:cNvPr>
            <p:cNvSpPr/>
            <p:nvPr/>
          </p:nvSpPr>
          <p:spPr>
            <a:xfrm rot="20185307">
              <a:off x="8383466" y="3504832"/>
              <a:ext cx="240775" cy="1092879"/>
            </a:xfrm>
            <a:prstGeom prst="ellipse">
              <a:avLst/>
            </a:prstGeom>
            <a:solidFill>
              <a:srgbClr val="F9A9A9"/>
            </a:solidFill>
            <a:ln>
              <a:solidFill>
                <a:srgbClr val="7D09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F57344AE-7244-40CB-9882-DCC18A0007F7}"/>
              </a:ext>
            </a:extLst>
          </p:cNvPr>
          <p:cNvSpPr/>
          <p:nvPr/>
        </p:nvSpPr>
        <p:spPr>
          <a:xfrm rot="10800000">
            <a:off x="1872348" y="1778004"/>
            <a:ext cx="303534" cy="2181225"/>
          </a:xfrm>
          <a:prstGeom prst="triangle">
            <a:avLst/>
          </a:prstGeom>
          <a:gradFill flip="none" rotWithShape="1">
            <a:gsLst>
              <a:gs pos="0">
                <a:srgbClr val="FF0000"/>
              </a:gs>
              <a:gs pos="74000">
                <a:srgbClr val="7D0909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1BFCDA-2017-4E0D-984F-8E6791223A3D}"/>
              </a:ext>
            </a:extLst>
          </p:cNvPr>
          <p:cNvSpPr txBox="1"/>
          <p:nvPr/>
        </p:nvSpPr>
        <p:spPr>
          <a:xfrm>
            <a:off x="1496838" y="510612"/>
            <a:ext cx="1061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Time</a:t>
            </a:r>
          </a:p>
          <a:p>
            <a:pPr algn="ctr"/>
            <a:r>
              <a:rPr lang="en-GB">
                <a:solidFill>
                  <a:schemeClr val="bg1"/>
                </a:solidFill>
              </a:rPr>
              <a:t>Averaged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499CE3-CAB1-468A-8036-76A164A71C16}"/>
              </a:ext>
            </a:extLst>
          </p:cNvPr>
          <p:cNvSpPr txBox="1"/>
          <p:nvPr/>
        </p:nvSpPr>
        <p:spPr>
          <a:xfrm>
            <a:off x="2205205" y="1790319"/>
            <a:ext cx="70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err="1">
                <a:solidFill>
                  <a:schemeClr val="bg1"/>
                </a:solidFill>
                <a:latin typeface="Symbol" panose="05050102010706020507" pitchFamily="18" charset="2"/>
              </a:rPr>
              <a:t>w</a:t>
            </a:r>
            <a:r>
              <a:rPr lang="en-GB" baseline="-25000" err="1">
                <a:solidFill>
                  <a:schemeClr val="bg1"/>
                </a:solidFill>
              </a:rPr>
              <a:t>raster</a:t>
            </a:r>
            <a:endParaRPr lang="en-GB" baseline="-25000">
              <a:solidFill>
                <a:schemeClr val="bg1"/>
              </a:solidFill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C59A05F-5E0A-4D55-9612-3F2EB7734D17}"/>
              </a:ext>
            </a:extLst>
          </p:cNvPr>
          <p:cNvCxnSpPr/>
          <p:nvPr/>
        </p:nvCxnSpPr>
        <p:spPr>
          <a:xfrm>
            <a:off x="2104851" y="2286000"/>
            <a:ext cx="914400" cy="0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A78C2BD-541C-4C1B-9AFC-A111584806EB}"/>
              </a:ext>
            </a:extLst>
          </p:cNvPr>
          <p:cNvCxnSpPr>
            <a:cxnSpLocks/>
          </p:cNvCxnSpPr>
          <p:nvPr/>
        </p:nvCxnSpPr>
        <p:spPr>
          <a:xfrm>
            <a:off x="2152650" y="3959229"/>
            <a:ext cx="657225" cy="0"/>
          </a:xfrm>
          <a:prstGeom prst="line">
            <a:avLst/>
          </a:prstGeom>
          <a:ln w="63500">
            <a:solidFill>
              <a:srgbClr val="FF0000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DF5B636-2963-405B-8750-E97D34CF3191}"/>
              </a:ext>
            </a:extLst>
          </p:cNvPr>
          <p:cNvGrpSpPr>
            <a:grpSpLocks noChangeAspect="1"/>
          </p:cNvGrpSpPr>
          <p:nvPr/>
        </p:nvGrpSpPr>
        <p:grpSpPr>
          <a:xfrm>
            <a:off x="3568805" y="1288885"/>
            <a:ext cx="1296000" cy="1296000"/>
            <a:chOff x="0" y="0"/>
            <a:chExt cx="5760000" cy="5760000"/>
          </a:xfrm>
          <a:solidFill>
            <a:schemeClr val="tx1"/>
          </a:solidFill>
          <a:scene3d>
            <a:camera prst="orthographicFront">
              <a:rot lat="3511496" lon="20434476" rev="20595614"/>
            </a:camera>
            <a:lightRig rig="threePt" dir="t"/>
          </a:scene3d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CA4A5D3-565A-4EFC-BFC0-47A686F17A2E}"/>
                </a:ext>
              </a:extLst>
            </p:cNvPr>
            <p:cNvSpPr/>
            <p:nvPr/>
          </p:nvSpPr>
          <p:spPr>
            <a:xfrm>
              <a:off x="288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500636E-BAED-4A1F-9514-F74B14241EF4}"/>
                </a:ext>
              </a:extLst>
            </p:cNvPr>
            <p:cNvSpPr/>
            <p:nvPr/>
          </p:nvSpPr>
          <p:spPr>
            <a:xfrm>
              <a:off x="324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F1CA5D9-2442-43AC-B13C-419E256F0253}"/>
                </a:ext>
              </a:extLst>
            </p:cNvPr>
            <p:cNvSpPr/>
            <p:nvPr/>
          </p:nvSpPr>
          <p:spPr>
            <a:xfrm>
              <a:off x="360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A6BCC13-098C-4A2B-94DC-0C81F7225E22}"/>
                </a:ext>
              </a:extLst>
            </p:cNvPr>
            <p:cNvSpPr/>
            <p:nvPr/>
          </p:nvSpPr>
          <p:spPr>
            <a:xfrm>
              <a:off x="396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6A0748E-3DC0-4F11-BA79-4F6EAD35D490}"/>
                </a:ext>
              </a:extLst>
            </p:cNvPr>
            <p:cNvSpPr/>
            <p:nvPr/>
          </p:nvSpPr>
          <p:spPr>
            <a:xfrm>
              <a:off x="432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9955608-4E2F-4837-8ABB-862A51708974}"/>
                </a:ext>
              </a:extLst>
            </p:cNvPr>
            <p:cNvSpPr/>
            <p:nvPr/>
          </p:nvSpPr>
          <p:spPr>
            <a:xfrm>
              <a:off x="468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F32F432-9107-4B99-AEB5-156298D1FCC4}"/>
                </a:ext>
              </a:extLst>
            </p:cNvPr>
            <p:cNvSpPr/>
            <p:nvPr/>
          </p:nvSpPr>
          <p:spPr>
            <a:xfrm>
              <a:off x="504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0DA3546-3FD5-477D-AB55-E8B39CA05383}"/>
                </a:ext>
              </a:extLst>
            </p:cNvPr>
            <p:cNvSpPr/>
            <p:nvPr/>
          </p:nvSpPr>
          <p:spPr>
            <a:xfrm>
              <a:off x="540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56BDA4B-B603-4355-BC3B-47510E3EBFEF}"/>
                </a:ext>
              </a:extLst>
            </p:cNvPr>
            <p:cNvSpPr/>
            <p:nvPr/>
          </p:nvSpPr>
          <p:spPr>
            <a:xfrm>
              <a:off x="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83C7368-C306-46FF-8184-E216B0017339}"/>
                </a:ext>
              </a:extLst>
            </p:cNvPr>
            <p:cNvSpPr/>
            <p:nvPr/>
          </p:nvSpPr>
          <p:spPr>
            <a:xfrm>
              <a:off x="36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82570DAA-C836-4606-A855-117D10698F7A}"/>
                </a:ext>
              </a:extLst>
            </p:cNvPr>
            <p:cNvSpPr/>
            <p:nvPr/>
          </p:nvSpPr>
          <p:spPr>
            <a:xfrm>
              <a:off x="72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1B0C129-1D4C-4936-8807-09D1DDB524B0}"/>
                </a:ext>
              </a:extLst>
            </p:cNvPr>
            <p:cNvSpPr/>
            <p:nvPr/>
          </p:nvSpPr>
          <p:spPr>
            <a:xfrm>
              <a:off x="108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B39F198-B27A-4147-BD76-0F20CC07F72B}"/>
                </a:ext>
              </a:extLst>
            </p:cNvPr>
            <p:cNvSpPr/>
            <p:nvPr/>
          </p:nvSpPr>
          <p:spPr>
            <a:xfrm>
              <a:off x="144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2466382-5E65-4112-99A5-F13936D1CEBC}"/>
                </a:ext>
              </a:extLst>
            </p:cNvPr>
            <p:cNvSpPr/>
            <p:nvPr/>
          </p:nvSpPr>
          <p:spPr>
            <a:xfrm>
              <a:off x="180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A662B9B-DE7C-45A4-91B2-E25A07F93406}"/>
                </a:ext>
              </a:extLst>
            </p:cNvPr>
            <p:cNvSpPr/>
            <p:nvPr/>
          </p:nvSpPr>
          <p:spPr>
            <a:xfrm>
              <a:off x="216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3A8814D-744C-4083-9FB8-08652DAC7CE9}"/>
                </a:ext>
              </a:extLst>
            </p:cNvPr>
            <p:cNvSpPr/>
            <p:nvPr/>
          </p:nvSpPr>
          <p:spPr>
            <a:xfrm>
              <a:off x="2520000" y="54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2DCB067-B91A-441C-84F8-6FC1717E286D}"/>
                </a:ext>
              </a:extLst>
            </p:cNvPr>
            <p:cNvSpPr/>
            <p:nvPr/>
          </p:nvSpPr>
          <p:spPr>
            <a:xfrm>
              <a:off x="288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C0A2CCC-4D36-4429-B7B0-E6A83D7B33AA}"/>
                </a:ext>
              </a:extLst>
            </p:cNvPr>
            <p:cNvSpPr/>
            <p:nvPr/>
          </p:nvSpPr>
          <p:spPr>
            <a:xfrm>
              <a:off x="324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50BA4748-5322-4330-AEF5-6B83A3C46292}"/>
                </a:ext>
              </a:extLst>
            </p:cNvPr>
            <p:cNvSpPr/>
            <p:nvPr/>
          </p:nvSpPr>
          <p:spPr>
            <a:xfrm>
              <a:off x="360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62DB4F3-8D98-4F0E-A3E2-915653D97F2C}"/>
                </a:ext>
              </a:extLst>
            </p:cNvPr>
            <p:cNvSpPr/>
            <p:nvPr/>
          </p:nvSpPr>
          <p:spPr>
            <a:xfrm>
              <a:off x="396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B6E458F5-797D-4326-A309-4DD046C4C5AF}"/>
                </a:ext>
              </a:extLst>
            </p:cNvPr>
            <p:cNvSpPr/>
            <p:nvPr/>
          </p:nvSpPr>
          <p:spPr>
            <a:xfrm>
              <a:off x="432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E53F4BC-CDC8-4A84-AF6B-632D0FE72EA4}"/>
                </a:ext>
              </a:extLst>
            </p:cNvPr>
            <p:cNvSpPr/>
            <p:nvPr/>
          </p:nvSpPr>
          <p:spPr>
            <a:xfrm>
              <a:off x="468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2048E5AD-AEE4-4E84-8B68-EF06E34BCB99}"/>
                </a:ext>
              </a:extLst>
            </p:cNvPr>
            <p:cNvSpPr/>
            <p:nvPr/>
          </p:nvSpPr>
          <p:spPr>
            <a:xfrm>
              <a:off x="504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B6669F5-22F3-48E8-81D5-7778019725C4}"/>
                </a:ext>
              </a:extLst>
            </p:cNvPr>
            <p:cNvSpPr/>
            <p:nvPr/>
          </p:nvSpPr>
          <p:spPr>
            <a:xfrm>
              <a:off x="540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2133B1A4-B659-474C-82D1-C951706D7776}"/>
                </a:ext>
              </a:extLst>
            </p:cNvPr>
            <p:cNvSpPr/>
            <p:nvPr/>
          </p:nvSpPr>
          <p:spPr>
            <a:xfrm>
              <a:off x="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61EF3E56-32F3-4BFE-A41C-E2FD98E15A6D}"/>
                </a:ext>
              </a:extLst>
            </p:cNvPr>
            <p:cNvSpPr/>
            <p:nvPr/>
          </p:nvSpPr>
          <p:spPr>
            <a:xfrm>
              <a:off x="36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5551F12-C43E-49B7-8A6C-BEA6915D0FC4}"/>
                </a:ext>
              </a:extLst>
            </p:cNvPr>
            <p:cNvSpPr/>
            <p:nvPr/>
          </p:nvSpPr>
          <p:spPr>
            <a:xfrm>
              <a:off x="72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5C28185F-D3B7-48DD-94B0-B933F68A7BD6}"/>
                </a:ext>
              </a:extLst>
            </p:cNvPr>
            <p:cNvSpPr/>
            <p:nvPr/>
          </p:nvSpPr>
          <p:spPr>
            <a:xfrm>
              <a:off x="108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AC05350-5216-415B-864B-84D2E606201F}"/>
                </a:ext>
              </a:extLst>
            </p:cNvPr>
            <p:cNvSpPr/>
            <p:nvPr/>
          </p:nvSpPr>
          <p:spPr>
            <a:xfrm>
              <a:off x="144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306AF98-F90C-49EB-AB32-9975B2F6BB0D}"/>
                </a:ext>
              </a:extLst>
            </p:cNvPr>
            <p:cNvSpPr/>
            <p:nvPr/>
          </p:nvSpPr>
          <p:spPr>
            <a:xfrm>
              <a:off x="180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573C037-AA0F-4E8D-8B69-818F7FB8263A}"/>
                </a:ext>
              </a:extLst>
            </p:cNvPr>
            <p:cNvSpPr/>
            <p:nvPr/>
          </p:nvSpPr>
          <p:spPr>
            <a:xfrm>
              <a:off x="216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2B6E918-BEB0-4538-B337-0B295393A3CA}"/>
                </a:ext>
              </a:extLst>
            </p:cNvPr>
            <p:cNvSpPr/>
            <p:nvPr/>
          </p:nvSpPr>
          <p:spPr>
            <a:xfrm>
              <a:off x="2520000" y="50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3FEE14B-C640-4CB6-BE72-6E8B68C513B4}"/>
                </a:ext>
              </a:extLst>
            </p:cNvPr>
            <p:cNvSpPr/>
            <p:nvPr/>
          </p:nvSpPr>
          <p:spPr>
            <a:xfrm>
              <a:off x="288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975C8E4B-71B9-4585-A5BC-E6B8B5EC5EF7}"/>
                </a:ext>
              </a:extLst>
            </p:cNvPr>
            <p:cNvSpPr/>
            <p:nvPr/>
          </p:nvSpPr>
          <p:spPr>
            <a:xfrm>
              <a:off x="324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0958A2B-F11D-459E-B253-F498A3146E85}"/>
                </a:ext>
              </a:extLst>
            </p:cNvPr>
            <p:cNvSpPr/>
            <p:nvPr/>
          </p:nvSpPr>
          <p:spPr>
            <a:xfrm>
              <a:off x="360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0BDC5A9D-0B5B-49F3-9C2D-E1A5AB23472A}"/>
                </a:ext>
              </a:extLst>
            </p:cNvPr>
            <p:cNvSpPr/>
            <p:nvPr/>
          </p:nvSpPr>
          <p:spPr>
            <a:xfrm>
              <a:off x="396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CC9F507-E767-46EB-A5BE-9056F2B77A46}"/>
                </a:ext>
              </a:extLst>
            </p:cNvPr>
            <p:cNvSpPr/>
            <p:nvPr/>
          </p:nvSpPr>
          <p:spPr>
            <a:xfrm>
              <a:off x="432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B72DA2D-33A4-4FF3-ACD6-AAD0E7E15335}"/>
                </a:ext>
              </a:extLst>
            </p:cNvPr>
            <p:cNvSpPr/>
            <p:nvPr/>
          </p:nvSpPr>
          <p:spPr>
            <a:xfrm>
              <a:off x="468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D1771B23-60AF-4A80-822F-13850F49808D}"/>
                </a:ext>
              </a:extLst>
            </p:cNvPr>
            <p:cNvSpPr/>
            <p:nvPr/>
          </p:nvSpPr>
          <p:spPr>
            <a:xfrm>
              <a:off x="504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313AA07-0F3C-4BEC-A6E7-5A83466F28FE}"/>
                </a:ext>
              </a:extLst>
            </p:cNvPr>
            <p:cNvSpPr/>
            <p:nvPr/>
          </p:nvSpPr>
          <p:spPr>
            <a:xfrm>
              <a:off x="540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C245F16-703B-4748-81A1-4BA94557B411}"/>
                </a:ext>
              </a:extLst>
            </p:cNvPr>
            <p:cNvSpPr/>
            <p:nvPr/>
          </p:nvSpPr>
          <p:spPr>
            <a:xfrm>
              <a:off x="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0191A5E8-3475-46CE-9EE9-E4F10D48CC8A}"/>
                </a:ext>
              </a:extLst>
            </p:cNvPr>
            <p:cNvSpPr/>
            <p:nvPr/>
          </p:nvSpPr>
          <p:spPr>
            <a:xfrm>
              <a:off x="36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117A1070-8A2D-49CD-ACBB-5A404B92985D}"/>
                </a:ext>
              </a:extLst>
            </p:cNvPr>
            <p:cNvSpPr/>
            <p:nvPr/>
          </p:nvSpPr>
          <p:spPr>
            <a:xfrm>
              <a:off x="72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5A7279CC-5814-44AB-B4CF-74E3AA59E2BB}"/>
                </a:ext>
              </a:extLst>
            </p:cNvPr>
            <p:cNvSpPr/>
            <p:nvPr/>
          </p:nvSpPr>
          <p:spPr>
            <a:xfrm>
              <a:off x="108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90DC3C2-07B5-4CAA-B3FD-0DF5C8C54DF9}"/>
                </a:ext>
              </a:extLst>
            </p:cNvPr>
            <p:cNvSpPr/>
            <p:nvPr/>
          </p:nvSpPr>
          <p:spPr>
            <a:xfrm>
              <a:off x="144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A7C0297-B96B-4783-BF75-969D030C72F4}"/>
                </a:ext>
              </a:extLst>
            </p:cNvPr>
            <p:cNvSpPr/>
            <p:nvPr/>
          </p:nvSpPr>
          <p:spPr>
            <a:xfrm>
              <a:off x="180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66FE6AA-65E5-448F-8E44-E1401A8FCBB9}"/>
                </a:ext>
              </a:extLst>
            </p:cNvPr>
            <p:cNvSpPr/>
            <p:nvPr/>
          </p:nvSpPr>
          <p:spPr>
            <a:xfrm>
              <a:off x="216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65D70FD-ED5B-4751-BBD8-A062003E94A5}"/>
                </a:ext>
              </a:extLst>
            </p:cNvPr>
            <p:cNvSpPr/>
            <p:nvPr/>
          </p:nvSpPr>
          <p:spPr>
            <a:xfrm>
              <a:off x="2520000" y="46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8EBCDBD-79D8-43BF-A7C3-E482523C73F4}"/>
                </a:ext>
              </a:extLst>
            </p:cNvPr>
            <p:cNvSpPr/>
            <p:nvPr/>
          </p:nvSpPr>
          <p:spPr>
            <a:xfrm>
              <a:off x="288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5798753-8064-40B5-A714-D7433F8AFB40}"/>
                </a:ext>
              </a:extLst>
            </p:cNvPr>
            <p:cNvSpPr/>
            <p:nvPr/>
          </p:nvSpPr>
          <p:spPr>
            <a:xfrm>
              <a:off x="324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42E86AF-D8A7-4EF8-972D-AE56A0691481}"/>
                </a:ext>
              </a:extLst>
            </p:cNvPr>
            <p:cNvSpPr/>
            <p:nvPr/>
          </p:nvSpPr>
          <p:spPr>
            <a:xfrm>
              <a:off x="360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84CFA23-E128-48DC-9232-88C9A11A133E}"/>
                </a:ext>
              </a:extLst>
            </p:cNvPr>
            <p:cNvSpPr/>
            <p:nvPr/>
          </p:nvSpPr>
          <p:spPr>
            <a:xfrm>
              <a:off x="396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C6157A2-BF25-42D9-897A-1DAD40F13FE1}"/>
                </a:ext>
              </a:extLst>
            </p:cNvPr>
            <p:cNvSpPr/>
            <p:nvPr/>
          </p:nvSpPr>
          <p:spPr>
            <a:xfrm>
              <a:off x="432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7C6B63AB-3EFD-4E86-8D39-7B66CA575467}"/>
                </a:ext>
              </a:extLst>
            </p:cNvPr>
            <p:cNvSpPr/>
            <p:nvPr/>
          </p:nvSpPr>
          <p:spPr>
            <a:xfrm>
              <a:off x="468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6795206-8EC2-4C66-BB71-CB8D8259FE7B}"/>
                </a:ext>
              </a:extLst>
            </p:cNvPr>
            <p:cNvSpPr/>
            <p:nvPr/>
          </p:nvSpPr>
          <p:spPr>
            <a:xfrm>
              <a:off x="504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F7120A1-9B09-4CC7-BDAA-4D49030CA671}"/>
                </a:ext>
              </a:extLst>
            </p:cNvPr>
            <p:cNvSpPr/>
            <p:nvPr/>
          </p:nvSpPr>
          <p:spPr>
            <a:xfrm>
              <a:off x="540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52D7E36-FDE0-439C-BD3C-D8FBE6F80605}"/>
                </a:ext>
              </a:extLst>
            </p:cNvPr>
            <p:cNvSpPr/>
            <p:nvPr/>
          </p:nvSpPr>
          <p:spPr>
            <a:xfrm>
              <a:off x="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56FF480B-85A4-49D0-B1BD-6FAF671CA29E}"/>
                </a:ext>
              </a:extLst>
            </p:cNvPr>
            <p:cNvSpPr/>
            <p:nvPr/>
          </p:nvSpPr>
          <p:spPr>
            <a:xfrm>
              <a:off x="36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C2946B0-094A-470B-988E-7525898F1873}"/>
                </a:ext>
              </a:extLst>
            </p:cNvPr>
            <p:cNvSpPr/>
            <p:nvPr/>
          </p:nvSpPr>
          <p:spPr>
            <a:xfrm>
              <a:off x="72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F7DFABD-A8AC-476E-9BF5-88B152180B0B}"/>
                </a:ext>
              </a:extLst>
            </p:cNvPr>
            <p:cNvSpPr/>
            <p:nvPr/>
          </p:nvSpPr>
          <p:spPr>
            <a:xfrm>
              <a:off x="108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C84DA60-2D52-4E93-9C03-526C301C0117}"/>
                </a:ext>
              </a:extLst>
            </p:cNvPr>
            <p:cNvSpPr/>
            <p:nvPr/>
          </p:nvSpPr>
          <p:spPr>
            <a:xfrm>
              <a:off x="144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2BAA5E6-B6F9-44CF-ACA4-C2B17125E9B5}"/>
                </a:ext>
              </a:extLst>
            </p:cNvPr>
            <p:cNvSpPr/>
            <p:nvPr/>
          </p:nvSpPr>
          <p:spPr>
            <a:xfrm>
              <a:off x="180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D5F1BB7-125B-4533-AC7B-5DB035C0606D}"/>
                </a:ext>
              </a:extLst>
            </p:cNvPr>
            <p:cNvSpPr/>
            <p:nvPr/>
          </p:nvSpPr>
          <p:spPr>
            <a:xfrm>
              <a:off x="216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5C4F4B79-5B0E-49C6-A00A-240A670778ED}"/>
                </a:ext>
              </a:extLst>
            </p:cNvPr>
            <p:cNvSpPr/>
            <p:nvPr/>
          </p:nvSpPr>
          <p:spPr>
            <a:xfrm>
              <a:off x="2520000" y="43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F4457B26-B70C-43A2-8BDA-045EFBDD10E7}"/>
                </a:ext>
              </a:extLst>
            </p:cNvPr>
            <p:cNvSpPr/>
            <p:nvPr/>
          </p:nvSpPr>
          <p:spPr>
            <a:xfrm>
              <a:off x="288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D8BF4E9C-B1A5-45CE-B2FB-7EECFCF85E6B}"/>
                </a:ext>
              </a:extLst>
            </p:cNvPr>
            <p:cNvSpPr/>
            <p:nvPr/>
          </p:nvSpPr>
          <p:spPr>
            <a:xfrm>
              <a:off x="324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83462672-A12B-4501-8BC2-36E67D0FEC81}"/>
                </a:ext>
              </a:extLst>
            </p:cNvPr>
            <p:cNvSpPr/>
            <p:nvPr/>
          </p:nvSpPr>
          <p:spPr>
            <a:xfrm>
              <a:off x="360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96C9AE7F-C549-4712-A467-4FF979ED5D00}"/>
                </a:ext>
              </a:extLst>
            </p:cNvPr>
            <p:cNvSpPr/>
            <p:nvPr/>
          </p:nvSpPr>
          <p:spPr>
            <a:xfrm>
              <a:off x="396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5D265A8-145F-4C78-A2A0-109F2A8E9F93}"/>
                </a:ext>
              </a:extLst>
            </p:cNvPr>
            <p:cNvSpPr/>
            <p:nvPr/>
          </p:nvSpPr>
          <p:spPr>
            <a:xfrm>
              <a:off x="432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57C03BF-70C7-4550-8348-31CFBDBCAD02}"/>
                </a:ext>
              </a:extLst>
            </p:cNvPr>
            <p:cNvSpPr/>
            <p:nvPr/>
          </p:nvSpPr>
          <p:spPr>
            <a:xfrm>
              <a:off x="468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EC03971-57D9-47FB-8AD8-9622F912E28D}"/>
                </a:ext>
              </a:extLst>
            </p:cNvPr>
            <p:cNvSpPr/>
            <p:nvPr/>
          </p:nvSpPr>
          <p:spPr>
            <a:xfrm>
              <a:off x="504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2F55044-458D-478C-AC07-2F78751FF17D}"/>
                </a:ext>
              </a:extLst>
            </p:cNvPr>
            <p:cNvSpPr/>
            <p:nvPr/>
          </p:nvSpPr>
          <p:spPr>
            <a:xfrm>
              <a:off x="540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76AF2F87-ECED-4103-8BBE-45B5E759A85D}"/>
                </a:ext>
              </a:extLst>
            </p:cNvPr>
            <p:cNvSpPr/>
            <p:nvPr/>
          </p:nvSpPr>
          <p:spPr>
            <a:xfrm>
              <a:off x="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04A4304-7CE7-47F7-B81D-F6F663CB251E}"/>
                </a:ext>
              </a:extLst>
            </p:cNvPr>
            <p:cNvSpPr/>
            <p:nvPr/>
          </p:nvSpPr>
          <p:spPr>
            <a:xfrm>
              <a:off x="36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C05613C-4634-4675-9290-D136E15B979E}"/>
                </a:ext>
              </a:extLst>
            </p:cNvPr>
            <p:cNvSpPr/>
            <p:nvPr/>
          </p:nvSpPr>
          <p:spPr>
            <a:xfrm>
              <a:off x="72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6BA8056-5001-40B4-879A-33FE954F6A9B}"/>
                </a:ext>
              </a:extLst>
            </p:cNvPr>
            <p:cNvSpPr/>
            <p:nvPr/>
          </p:nvSpPr>
          <p:spPr>
            <a:xfrm>
              <a:off x="108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A6244E1-80DF-49D0-8BF2-174886C206C6}"/>
                </a:ext>
              </a:extLst>
            </p:cNvPr>
            <p:cNvSpPr/>
            <p:nvPr/>
          </p:nvSpPr>
          <p:spPr>
            <a:xfrm>
              <a:off x="144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A995DDEB-7F68-49DC-804D-B29EC93AE96C}"/>
                </a:ext>
              </a:extLst>
            </p:cNvPr>
            <p:cNvSpPr/>
            <p:nvPr/>
          </p:nvSpPr>
          <p:spPr>
            <a:xfrm>
              <a:off x="180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1E22ED6A-28BE-4752-9806-A46B72D62A52}"/>
                </a:ext>
              </a:extLst>
            </p:cNvPr>
            <p:cNvSpPr/>
            <p:nvPr/>
          </p:nvSpPr>
          <p:spPr>
            <a:xfrm>
              <a:off x="216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7E407396-52B6-43D5-85DD-CF03010299E0}"/>
                </a:ext>
              </a:extLst>
            </p:cNvPr>
            <p:cNvSpPr/>
            <p:nvPr/>
          </p:nvSpPr>
          <p:spPr>
            <a:xfrm>
              <a:off x="2520000" y="39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10AF9B46-1205-40C4-B015-FB4292A3363E}"/>
                </a:ext>
              </a:extLst>
            </p:cNvPr>
            <p:cNvSpPr/>
            <p:nvPr/>
          </p:nvSpPr>
          <p:spPr>
            <a:xfrm>
              <a:off x="2880000" y="36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610BA687-487F-4EAC-9714-5049B82C2CB7}"/>
                </a:ext>
              </a:extLst>
            </p:cNvPr>
            <p:cNvSpPr/>
            <p:nvPr/>
          </p:nvSpPr>
          <p:spPr>
            <a:xfrm>
              <a:off x="3240000" y="36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1A0E6ADA-1301-48B7-A9B9-C36B12D18907}"/>
                </a:ext>
              </a:extLst>
            </p:cNvPr>
            <p:cNvSpPr/>
            <p:nvPr/>
          </p:nvSpPr>
          <p:spPr>
            <a:xfrm>
              <a:off x="3600000" y="36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BDF473F9-8304-4737-8074-8A249C0F2AF2}"/>
                </a:ext>
              </a:extLst>
            </p:cNvPr>
            <p:cNvSpPr/>
            <p:nvPr/>
          </p:nvSpPr>
          <p:spPr>
            <a:xfrm>
              <a:off x="3960000" y="360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4AA090C1-56C8-4AD7-ACAE-E9B666C51853}"/>
                </a:ext>
              </a:extLst>
            </p:cNvPr>
            <p:cNvSpPr/>
            <p:nvPr/>
          </p:nvSpPr>
          <p:spPr>
            <a:xfrm>
              <a:off x="4320000" y="360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1258388-E519-4197-B574-39E3A6928CCD}"/>
                </a:ext>
              </a:extLst>
            </p:cNvPr>
            <p:cNvSpPr/>
            <p:nvPr/>
          </p:nvSpPr>
          <p:spPr>
            <a:xfrm>
              <a:off x="4680000" y="360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CDC69D23-F67B-40F9-945A-C912825653EF}"/>
                </a:ext>
              </a:extLst>
            </p:cNvPr>
            <p:cNvSpPr/>
            <p:nvPr/>
          </p:nvSpPr>
          <p:spPr>
            <a:xfrm>
              <a:off x="5040000" y="36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7E86087-5386-4F98-B768-316E3C391BC5}"/>
                </a:ext>
              </a:extLst>
            </p:cNvPr>
            <p:cNvSpPr/>
            <p:nvPr/>
          </p:nvSpPr>
          <p:spPr>
            <a:xfrm>
              <a:off x="5400000" y="36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93BFA26-0FC9-41DB-A19D-2BB50A5FC9C4}"/>
                </a:ext>
              </a:extLst>
            </p:cNvPr>
            <p:cNvSpPr/>
            <p:nvPr/>
          </p:nvSpPr>
          <p:spPr>
            <a:xfrm>
              <a:off x="0" y="36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4DB5B506-56C5-400C-BA66-266D1F64444A}"/>
                </a:ext>
              </a:extLst>
            </p:cNvPr>
            <p:cNvSpPr/>
            <p:nvPr/>
          </p:nvSpPr>
          <p:spPr>
            <a:xfrm>
              <a:off x="360000" y="3600000"/>
              <a:ext cx="360000" cy="360000"/>
            </a:xfrm>
            <a:prstGeom prst="rect">
              <a:avLst/>
            </a:prstGeom>
            <a:solidFill>
              <a:schemeClr val="tx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3C2423F9-5E05-4EAE-A67F-BDFA2253D829}"/>
                </a:ext>
              </a:extLst>
            </p:cNvPr>
            <p:cNvSpPr/>
            <p:nvPr/>
          </p:nvSpPr>
          <p:spPr>
            <a:xfrm>
              <a:off x="720000" y="360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D79C7879-119B-40BC-9D1B-4890E9E996E0}"/>
                </a:ext>
              </a:extLst>
            </p:cNvPr>
            <p:cNvSpPr/>
            <p:nvPr/>
          </p:nvSpPr>
          <p:spPr>
            <a:xfrm>
              <a:off x="1080000" y="360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79E2533-0F73-4F3D-ADE7-2AA744DAF54D}"/>
                </a:ext>
              </a:extLst>
            </p:cNvPr>
            <p:cNvSpPr/>
            <p:nvPr/>
          </p:nvSpPr>
          <p:spPr>
            <a:xfrm>
              <a:off x="1440000" y="360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661CE51-22EC-47BC-BBDA-ED43E05688C8}"/>
                </a:ext>
              </a:extLst>
            </p:cNvPr>
            <p:cNvSpPr/>
            <p:nvPr/>
          </p:nvSpPr>
          <p:spPr>
            <a:xfrm>
              <a:off x="1800000" y="36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6C39AB5-1831-4279-92AB-F0D86B3ADF56}"/>
                </a:ext>
              </a:extLst>
            </p:cNvPr>
            <p:cNvSpPr/>
            <p:nvPr/>
          </p:nvSpPr>
          <p:spPr>
            <a:xfrm>
              <a:off x="2160000" y="36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BC1270EC-875B-4C46-9583-61A2D0F326B1}"/>
                </a:ext>
              </a:extLst>
            </p:cNvPr>
            <p:cNvSpPr/>
            <p:nvPr/>
          </p:nvSpPr>
          <p:spPr>
            <a:xfrm>
              <a:off x="2520000" y="36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8264A69E-1A74-43C2-B945-F75A0804FD15}"/>
                </a:ext>
              </a:extLst>
            </p:cNvPr>
            <p:cNvSpPr/>
            <p:nvPr/>
          </p:nvSpPr>
          <p:spPr>
            <a:xfrm>
              <a:off x="2880000" y="32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1061924-BF9A-4A4A-AB8A-91FD3FD4E794}"/>
                </a:ext>
              </a:extLst>
            </p:cNvPr>
            <p:cNvSpPr/>
            <p:nvPr/>
          </p:nvSpPr>
          <p:spPr>
            <a:xfrm>
              <a:off x="3240000" y="32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7D895E80-02BD-4466-95E3-2406B3C94480}"/>
                </a:ext>
              </a:extLst>
            </p:cNvPr>
            <p:cNvSpPr/>
            <p:nvPr/>
          </p:nvSpPr>
          <p:spPr>
            <a:xfrm>
              <a:off x="3600000" y="324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524A3FC-65BB-4F8E-96C2-511699C3BBB3}"/>
                </a:ext>
              </a:extLst>
            </p:cNvPr>
            <p:cNvSpPr/>
            <p:nvPr/>
          </p:nvSpPr>
          <p:spPr>
            <a:xfrm>
              <a:off x="3960000" y="324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F360A1A2-0A3A-4EAB-AFE5-D047C8CA2B57}"/>
                </a:ext>
              </a:extLst>
            </p:cNvPr>
            <p:cNvSpPr/>
            <p:nvPr/>
          </p:nvSpPr>
          <p:spPr>
            <a:xfrm>
              <a:off x="4320000" y="324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959D3B1E-81F5-4C74-A2F4-A4B4D95A0D6B}"/>
                </a:ext>
              </a:extLst>
            </p:cNvPr>
            <p:cNvSpPr/>
            <p:nvPr/>
          </p:nvSpPr>
          <p:spPr>
            <a:xfrm>
              <a:off x="4680000" y="324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61038159-5B1B-457C-B0C9-11DF83A14C63}"/>
                </a:ext>
              </a:extLst>
            </p:cNvPr>
            <p:cNvSpPr/>
            <p:nvPr/>
          </p:nvSpPr>
          <p:spPr>
            <a:xfrm>
              <a:off x="5040000" y="324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0D2F57B5-27AD-4CC4-B01B-F21057A6D9F9}"/>
                </a:ext>
              </a:extLst>
            </p:cNvPr>
            <p:cNvSpPr/>
            <p:nvPr/>
          </p:nvSpPr>
          <p:spPr>
            <a:xfrm>
              <a:off x="5400000" y="32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EEBF9797-F7B6-4B36-A600-5884000BE9A7}"/>
                </a:ext>
              </a:extLst>
            </p:cNvPr>
            <p:cNvSpPr/>
            <p:nvPr/>
          </p:nvSpPr>
          <p:spPr>
            <a:xfrm>
              <a:off x="0" y="3240000"/>
              <a:ext cx="360000" cy="360000"/>
            </a:xfrm>
            <a:prstGeom prst="rect">
              <a:avLst/>
            </a:prstGeom>
            <a:solidFill>
              <a:schemeClr val="tx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1509E5A-8733-4096-A6DD-74816BA4BA7A}"/>
                </a:ext>
              </a:extLst>
            </p:cNvPr>
            <p:cNvSpPr/>
            <p:nvPr/>
          </p:nvSpPr>
          <p:spPr>
            <a:xfrm>
              <a:off x="360000" y="324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181505F9-F5D3-4022-B179-9DB52303FA7D}"/>
                </a:ext>
              </a:extLst>
            </p:cNvPr>
            <p:cNvSpPr/>
            <p:nvPr/>
          </p:nvSpPr>
          <p:spPr>
            <a:xfrm>
              <a:off x="720000" y="324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8105C950-7EF4-4736-956D-2C3B63C8A54E}"/>
                </a:ext>
              </a:extLst>
            </p:cNvPr>
            <p:cNvSpPr/>
            <p:nvPr/>
          </p:nvSpPr>
          <p:spPr>
            <a:xfrm>
              <a:off x="1080000" y="324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BD73A04-D83E-437E-8FF9-1561AE09528F}"/>
                </a:ext>
              </a:extLst>
            </p:cNvPr>
            <p:cNvSpPr/>
            <p:nvPr/>
          </p:nvSpPr>
          <p:spPr>
            <a:xfrm>
              <a:off x="1440000" y="324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47384268-BC46-4D41-BEFA-C049B2A6EF94}"/>
                </a:ext>
              </a:extLst>
            </p:cNvPr>
            <p:cNvSpPr/>
            <p:nvPr/>
          </p:nvSpPr>
          <p:spPr>
            <a:xfrm>
              <a:off x="1800000" y="324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4DF2097-EA9B-4203-AFC2-2F28382E4CA1}"/>
                </a:ext>
              </a:extLst>
            </p:cNvPr>
            <p:cNvSpPr/>
            <p:nvPr/>
          </p:nvSpPr>
          <p:spPr>
            <a:xfrm>
              <a:off x="2160000" y="32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4C6B55C-ADD0-4FC1-A283-DB90A882CAA9}"/>
                </a:ext>
              </a:extLst>
            </p:cNvPr>
            <p:cNvSpPr/>
            <p:nvPr/>
          </p:nvSpPr>
          <p:spPr>
            <a:xfrm>
              <a:off x="2520000" y="32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A36102D2-F44F-43DD-9CD4-F4D8AB587232}"/>
                </a:ext>
              </a:extLst>
            </p:cNvPr>
            <p:cNvSpPr/>
            <p:nvPr/>
          </p:nvSpPr>
          <p:spPr>
            <a:xfrm>
              <a:off x="288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34695EB7-8EDC-43BE-93D8-452DD25C1F4A}"/>
                </a:ext>
              </a:extLst>
            </p:cNvPr>
            <p:cNvSpPr/>
            <p:nvPr/>
          </p:nvSpPr>
          <p:spPr>
            <a:xfrm>
              <a:off x="324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955E6A7C-3CB6-4EFD-94C7-30FA5526F5B6}"/>
                </a:ext>
              </a:extLst>
            </p:cNvPr>
            <p:cNvSpPr/>
            <p:nvPr/>
          </p:nvSpPr>
          <p:spPr>
            <a:xfrm>
              <a:off x="360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09B40B50-778C-4043-9391-F049C4053094}"/>
                </a:ext>
              </a:extLst>
            </p:cNvPr>
            <p:cNvSpPr/>
            <p:nvPr/>
          </p:nvSpPr>
          <p:spPr>
            <a:xfrm>
              <a:off x="396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5B58676-0ACB-412E-9A07-FCCF54CD4571}"/>
                </a:ext>
              </a:extLst>
            </p:cNvPr>
            <p:cNvSpPr/>
            <p:nvPr/>
          </p:nvSpPr>
          <p:spPr>
            <a:xfrm>
              <a:off x="432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45AF8131-A292-44B7-9E6F-2A4F2479825A}"/>
                </a:ext>
              </a:extLst>
            </p:cNvPr>
            <p:cNvSpPr/>
            <p:nvPr/>
          </p:nvSpPr>
          <p:spPr>
            <a:xfrm>
              <a:off x="468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57599B0E-38BC-468B-9455-92C319F5AE52}"/>
                </a:ext>
              </a:extLst>
            </p:cNvPr>
            <p:cNvSpPr/>
            <p:nvPr/>
          </p:nvSpPr>
          <p:spPr>
            <a:xfrm>
              <a:off x="504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BCFEB318-F463-4C29-838C-DD5906CE8501}"/>
                </a:ext>
              </a:extLst>
            </p:cNvPr>
            <p:cNvSpPr/>
            <p:nvPr/>
          </p:nvSpPr>
          <p:spPr>
            <a:xfrm>
              <a:off x="5400000" y="28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449586B-B0E7-499D-85B5-AF885A5355D6}"/>
                </a:ext>
              </a:extLst>
            </p:cNvPr>
            <p:cNvSpPr/>
            <p:nvPr/>
          </p:nvSpPr>
          <p:spPr>
            <a:xfrm>
              <a:off x="0" y="2880000"/>
              <a:ext cx="360000" cy="360000"/>
            </a:xfrm>
            <a:prstGeom prst="rect">
              <a:avLst/>
            </a:prstGeom>
            <a:solidFill>
              <a:schemeClr val="tx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3E3D0DB4-E9CA-4AA5-842A-3D87DAE5E759}"/>
                </a:ext>
              </a:extLst>
            </p:cNvPr>
            <p:cNvSpPr/>
            <p:nvPr/>
          </p:nvSpPr>
          <p:spPr>
            <a:xfrm>
              <a:off x="36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5EC3A0E-4F3C-4634-8FB7-35F59BDC7E7C}"/>
                </a:ext>
              </a:extLst>
            </p:cNvPr>
            <p:cNvSpPr/>
            <p:nvPr/>
          </p:nvSpPr>
          <p:spPr>
            <a:xfrm>
              <a:off x="72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A2A286C4-1291-494E-A4F9-F3FB07F60A01}"/>
                </a:ext>
              </a:extLst>
            </p:cNvPr>
            <p:cNvSpPr/>
            <p:nvPr/>
          </p:nvSpPr>
          <p:spPr>
            <a:xfrm>
              <a:off x="108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39845C91-11B8-4DB6-9CAA-BC36B819CEA8}"/>
                </a:ext>
              </a:extLst>
            </p:cNvPr>
            <p:cNvSpPr/>
            <p:nvPr/>
          </p:nvSpPr>
          <p:spPr>
            <a:xfrm>
              <a:off x="144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0E15C936-A82D-4B89-AA3F-61B90B6C5223}"/>
                </a:ext>
              </a:extLst>
            </p:cNvPr>
            <p:cNvSpPr/>
            <p:nvPr/>
          </p:nvSpPr>
          <p:spPr>
            <a:xfrm>
              <a:off x="180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DB8D50E0-F219-42E5-B583-AE7FC45012EB}"/>
                </a:ext>
              </a:extLst>
            </p:cNvPr>
            <p:cNvSpPr/>
            <p:nvPr/>
          </p:nvSpPr>
          <p:spPr>
            <a:xfrm>
              <a:off x="216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F3AB4D19-2EFC-4C02-84D4-18A7B5E0F431}"/>
                </a:ext>
              </a:extLst>
            </p:cNvPr>
            <p:cNvSpPr/>
            <p:nvPr/>
          </p:nvSpPr>
          <p:spPr>
            <a:xfrm>
              <a:off x="2520000" y="288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E8E02FBF-55DF-4EA9-8A3A-6EF07565D632}"/>
                </a:ext>
              </a:extLst>
            </p:cNvPr>
            <p:cNvSpPr/>
            <p:nvPr/>
          </p:nvSpPr>
          <p:spPr>
            <a:xfrm>
              <a:off x="0" y="2520000"/>
              <a:ext cx="360000" cy="360000"/>
            </a:xfrm>
            <a:prstGeom prst="rect">
              <a:avLst/>
            </a:prstGeom>
            <a:solidFill>
              <a:schemeClr val="tx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C950740E-C415-4652-A245-AEA4EC16BC17}"/>
                </a:ext>
              </a:extLst>
            </p:cNvPr>
            <p:cNvSpPr/>
            <p:nvPr/>
          </p:nvSpPr>
          <p:spPr>
            <a:xfrm>
              <a:off x="360000" y="252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B5205515-7C79-44D8-87EF-69C25DBF47B8}"/>
                </a:ext>
              </a:extLst>
            </p:cNvPr>
            <p:cNvSpPr/>
            <p:nvPr/>
          </p:nvSpPr>
          <p:spPr>
            <a:xfrm>
              <a:off x="720000" y="252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EAED533E-DE91-4B54-B40D-DDD70EBA512F}"/>
                </a:ext>
              </a:extLst>
            </p:cNvPr>
            <p:cNvSpPr/>
            <p:nvPr/>
          </p:nvSpPr>
          <p:spPr>
            <a:xfrm>
              <a:off x="1080000" y="252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73037908-27CE-460C-8197-97B64ADAFB9A}"/>
                </a:ext>
              </a:extLst>
            </p:cNvPr>
            <p:cNvSpPr/>
            <p:nvPr/>
          </p:nvSpPr>
          <p:spPr>
            <a:xfrm>
              <a:off x="1440000" y="252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BC39D434-2340-48F0-8607-23BCA417ED02}"/>
                </a:ext>
              </a:extLst>
            </p:cNvPr>
            <p:cNvSpPr/>
            <p:nvPr/>
          </p:nvSpPr>
          <p:spPr>
            <a:xfrm>
              <a:off x="1800000" y="252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548757F3-F992-427D-B663-EF8CC55AC06E}"/>
                </a:ext>
              </a:extLst>
            </p:cNvPr>
            <p:cNvSpPr/>
            <p:nvPr/>
          </p:nvSpPr>
          <p:spPr>
            <a:xfrm>
              <a:off x="2160000" y="25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2EF27DB4-37BF-487F-95DA-31745044D183}"/>
                </a:ext>
              </a:extLst>
            </p:cNvPr>
            <p:cNvSpPr/>
            <p:nvPr/>
          </p:nvSpPr>
          <p:spPr>
            <a:xfrm>
              <a:off x="2520000" y="25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A6DB3D7D-A51F-4F94-AD4B-425B558CC661}"/>
                </a:ext>
              </a:extLst>
            </p:cNvPr>
            <p:cNvSpPr/>
            <p:nvPr/>
          </p:nvSpPr>
          <p:spPr>
            <a:xfrm>
              <a:off x="2880000" y="25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12A02E3B-5B73-4701-AD56-C151712A9938}"/>
                </a:ext>
              </a:extLst>
            </p:cNvPr>
            <p:cNvSpPr/>
            <p:nvPr/>
          </p:nvSpPr>
          <p:spPr>
            <a:xfrm>
              <a:off x="3240000" y="25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C402A8C-41EA-4571-8B5E-826689250CC4}"/>
                </a:ext>
              </a:extLst>
            </p:cNvPr>
            <p:cNvSpPr/>
            <p:nvPr/>
          </p:nvSpPr>
          <p:spPr>
            <a:xfrm>
              <a:off x="3600000" y="252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CBFB17EF-581E-43B6-BEA4-D03C6B0CA0AD}"/>
                </a:ext>
              </a:extLst>
            </p:cNvPr>
            <p:cNvSpPr/>
            <p:nvPr/>
          </p:nvSpPr>
          <p:spPr>
            <a:xfrm>
              <a:off x="3960000" y="252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9EFA44EC-ED84-4DBC-80B9-35B2E9090333}"/>
                </a:ext>
              </a:extLst>
            </p:cNvPr>
            <p:cNvSpPr/>
            <p:nvPr/>
          </p:nvSpPr>
          <p:spPr>
            <a:xfrm>
              <a:off x="4320000" y="252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AF81F646-1CB6-4C9B-B851-E4775FAC060E}"/>
                </a:ext>
              </a:extLst>
            </p:cNvPr>
            <p:cNvSpPr/>
            <p:nvPr/>
          </p:nvSpPr>
          <p:spPr>
            <a:xfrm>
              <a:off x="4680000" y="252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097CFE77-D8AA-417E-8B28-A3DF76F9FD10}"/>
                </a:ext>
              </a:extLst>
            </p:cNvPr>
            <p:cNvSpPr/>
            <p:nvPr/>
          </p:nvSpPr>
          <p:spPr>
            <a:xfrm>
              <a:off x="5040000" y="252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16CF32F-E68A-4FBC-8A02-669A9F1CBC72}"/>
                </a:ext>
              </a:extLst>
            </p:cNvPr>
            <p:cNvSpPr/>
            <p:nvPr/>
          </p:nvSpPr>
          <p:spPr>
            <a:xfrm>
              <a:off x="5400000" y="25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A12971A9-320C-4831-94B4-D0817462DD0E}"/>
                </a:ext>
              </a:extLst>
            </p:cNvPr>
            <p:cNvSpPr/>
            <p:nvPr/>
          </p:nvSpPr>
          <p:spPr>
            <a:xfrm>
              <a:off x="0" y="21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C953618E-09BC-456D-9250-6927EA3100F8}"/>
                </a:ext>
              </a:extLst>
            </p:cNvPr>
            <p:cNvSpPr/>
            <p:nvPr/>
          </p:nvSpPr>
          <p:spPr>
            <a:xfrm>
              <a:off x="360000" y="2160000"/>
              <a:ext cx="360000" cy="360000"/>
            </a:xfrm>
            <a:prstGeom prst="rect">
              <a:avLst/>
            </a:prstGeom>
            <a:solidFill>
              <a:schemeClr val="tx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214DCEB-C83C-447D-B8C5-FBC3BB2DBA96}"/>
                </a:ext>
              </a:extLst>
            </p:cNvPr>
            <p:cNvSpPr/>
            <p:nvPr/>
          </p:nvSpPr>
          <p:spPr>
            <a:xfrm>
              <a:off x="720000" y="216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D3CDADC0-088F-4605-8D5F-C1C7DA4BFBCB}"/>
                </a:ext>
              </a:extLst>
            </p:cNvPr>
            <p:cNvSpPr/>
            <p:nvPr/>
          </p:nvSpPr>
          <p:spPr>
            <a:xfrm>
              <a:off x="1080000" y="216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57C6009D-D0AE-46C6-9072-5EC7DD40839F}"/>
                </a:ext>
              </a:extLst>
            </p:cNvPr>
            <p:cNvSpPr/>
            <p:nvPr/>
          </p:nvSpPr>
          <p:spPr>
            <a:xfrm>
              <a:off x="1440000" y="216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87D3462F-3764-47D1-9182-EEC7B314D5FF}"/>
                </a:ext>
              </a:extLst>
            </p:cNvPr>
            <p:cNvSpPr/>
            <p:nvPr/>
          </p:nvSpPr>
          <p:spPr>
            <a:xfrm>
              <a:off x="1800000" y="21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32419E1F-5C0E-4D07-A2A4-113E187125DD}"/>
                </a:ext>
              </a:extLst>
            </p:cNvPr>
            <p:cNvSpPr/>
            <p:nvPr/>
          </p:nvSpPr>
          <p:spPr>
            <a:xfrm>
              <a:off x="2160000" y="21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818D24C8-4324-4257-9762-F0246546A0F7}"/>
                </a:ext>
              </a:extLst>
            </p:cNvPr>
            <p:cNvSpPr/>
            <p:nvPr/>
          </p:nvSpPr>
          <p:spPr>
            <a:xfrm>
              <a:off x="2520000" y="21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0F790493-1EB6-41D5-8293-500B2E216BC5}"/>
                </a:ext>
              </a:extLst>
            </p:cNvPr>
            <p:cNvSpPr/>
            <p:nvPr/>
          </p:nvSpPr>
          <p:spPr>
            <a:xfrm>
              <a:off x="2880000" y="21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494A3AAD-C1C6-40E2-93D4-4F9736EF3AAD}"/>
                </a:ext>
              </a:extLst>
            </p:cNvPr>
            <p:cNvSpPr/>
            <p:nvPr/>
          </p:nvSpPr>
          <p:spPr>
            <a:xfrm>
              <a:off x="3240000" y="21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1B2102B0-460C-46CD-A414-CB0DB428E1BC}"/>
                </a:ext>
              </a:extLst>
            </p:cNvPr>
            <p:cNvSpPr/>
            <p:nvPr/>
          </p:nvSpPr>
          <p:spPr>
            <a:xfrm>
              <a:off x="3600000" y="21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C57DBD66-9830-4A8E-A245-C8FCA10DE7E9}"/>
                </a:ext>
              </a:extLst>
            </p:cNvPr>
            <p:cNvSpPr/>
            <p:nvPr/>
          </p:nvSpPr>
          <p:spPr>
            <a:xfrm>
              <a:off x="3960000" y="216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4502BD6B-C14A-488F-8648-0AAB34F9C16E}"/>
                </a:ext>
              </a:extLst>
            </p:cNvPr>
            <p:cNvSpPr/>
            <p:nvPr/>
          </p:nvSpPr>
          <p:spPr>
            <a:xfrm>
              <a:off x="4320000" y="216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015420DB-E20E-4DD5-89C6-B78C144EB440}"/>
                </a:ext>
              </a:extLst>
            </p:cNvPr>
            <p:cNvSpPr/>
            <p:nvPr/>
          </p:nvSpPr>
          <p:spPr>
            <a:xfrm>
              <a:off x="4680000" y="2160000"/>
              <a:ext cx="360000" cy="360000"/>
            </a:xfrm>
            <a:prstGeom prst="rect">
              <a:avLst/>
            </a:prstGeom>
            <a:solidFill>
              <a:schemeClr val="accent1"/>
            </a:solidFill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9400A611-B6E3-40BC-A8BF-52AEA2107844}"/>
                </a:ext>
              </a:extLst>
            </p:cNvPr>
            <p:cNvSpPr/>
            <p:nvPr/>
          </p:nvSpPr>
          <p:spPr>
            <a:xfrm>
              <a:off x="5040000" y="21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D0106B9F-F489-448E-87B7-64FA16F2BC62}"/>
                </a:ext>
              </a:extLst>
            </p:cNvPr>
            <p:cNvSpPr/>
            <p:nvPr/>
          </p:nvSpPr>
          <p:spPr>
            <a:xfrm>
              <a:off x="5400000" y="21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324C9F3E-8463-4BD9-8052-65796FED34B0}"/>
                </a:ext>
              </a:extLst>
            </p:cNvPr>
            <p:cNvSpPr/>
            <p:nvPr/>
          </p:nvSpPr>
          <p:spPr>
            <a:xfrm>
              <a:off x="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0998E09F-E325-44C1-8CFA-048C1FEE9FAA}"/>
                </a:ext>
              </a:extLst>
            </p:cNvPr>
            <p:cNvSpPr/>
            <p:nvPr/>
          </p:nvSpPr>
          <p:spPr>
            <a:xfrm>
              <a:off x="36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C00884AA-ABDE-4499-96AC-95F9E5C7234E}"/>
                </a:ext>
              </a:extLst>
            </p:cNvPr>
            <p:cNvSpPr/>
            <p:nvPr/>
          </p:nvSpPr>
          <p:spPr>
            <a:xfrm>
              <a:off x="72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0F10EDEE-DCF9-426B-A4A8-BE4A7BAB7687}"/>
                </a:ext>
              </a:extLst>
            </p:cNvPr>
            <p:cNvSpPr/>
            <p:nvPr/>
          </p:nvSpPr>
          <p:spPr>
            <a:xfrm>
              <a:off x="108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6857B291-2854-4B70-89BE-CAB081A4A0A2}"/>
                </a:ext>
              </a:extLst>
            </p:cNvPr>
            <p:cNvSpPr/>
            <p:nvPr/>
          </p:nvSpPr>
          <p:spPr>
            <a:xfrm>
              <a:off x="144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9D08FE14-55DD-4C4C-A773-48E3F03CD986}"/>
                </a:ext>
              </a:extLst>
            </p:cNvPr>
            <p:cNvSpPr/>
            <p:nvPr/>
          </p:nvSpPr>
          <p:spPr>
            <a:xfrm>
              <a:off x="180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0968AA0B-3366-498A-87AD-9BDC8531B5E8}"/>
                </a:ext>
              </a:extLst>
            </p:cNvPr>
            <p:cNvSpPr/>
            <p:nvPr/>
          </p:nvSpPr>
          <p:spPr>
            <a:xfrm>
              <a:off x="216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8C62352-C11A-4C25-96CE-FC13507DA680}"/>
                </a:ext>
              </a:extLst>
            </p:cNvPr>
            <p:cNvSpPr/>
            <p:nvPr/>
          </p:nvSpPr>
          <p:spPr>
            <a:xfrm>
              <a:off x="252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636F39FE-2D69-41CE-B6C6-BAA2F0400DBC}"/>
                </a:ext>
              </a:extLst>
            </p:cNvPr>
            <p:cNvSpPr/>
            <p:nvPr/>
          </p:nvSpPr>
          <p:spPr>
            <a:xfrm>
              <a:off x="288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7B67FE94-33B3-4497-9B01-DBB41D5BAC53}"/>
                </a:ext>
              </a:extLst>
            </p:cNvPr>
            <p:cNvSpPr/>
            <p:nvPr/>
          </p:nvSpPr>
          <p:spPr>
            <a:xfrm>
              <a:off x="324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A2AD701D-EE00-4F5A-878E-4A8A98CF0B97}"/>
                </a:ext>
              </a:extLst>
            </p:cNvPr>
            <p:cNvSpPr/>
            <p:nvPr/>
          </p:nvSpPr>
          <p:spPr>
            <a:xfrm>
              <a:off x="360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981CD837-253E-444D-8BB2-40BD68431D3D}"/>
                </a:ext>
              </a:extLst>
            </p:cNvPr>
            <p:cNvSpPr/>
            <p:nvPr/>
          </p:nvSpPr>
          <p:spPr>
            <a:xfrm>
              <a:off x="396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91591CDA-7813-4BD2-911D-B33098A6E019}"/>
                </a:ext>
              </a:extLst>
            </p:cNvPr>
            <p:cNvSpPr/>
            <p:nvPr/>
          </p:nvSpPr>
          <p:spPr>
            <a:xfrm>
              <a:off x="432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604D773C-C13B-43FA-B3FC-E2D7D10F21A0}"/>
                </a:ext>
              </a:extLst>
            </p:cNvPr>
            <p:cNvSpPr/>
            <p:nvPr/>
          </p:nvSpPr>
          <p:spPr>
            <a:xfrm>
              <a:off x="468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5C01CC0B-1B38-4BD6-AFFC-351A3CE2C9C8}"/>
                </a:ext>
              </a:extLst>
            </p:cNvPr>
            <p:cNvSpPr/>
            <p:nvPr/>
          </p:nvSpPr>
          <p:spPr>
            <a:xfrm>
              <a:off x="504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1403B6AB-1AFE-4525-A1BD-87CF63702433}"/>
                </a:ext>
              </a:extLst>
            </p:cNvPr>
            <p:cNvSpPr/>
            <p:nvPr/>
          </p:nvSpPr>
          <p:spPr>
            <a:xfrm>
              <a:off x="5400000" y="180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9F650993-C6A2-4255-9486-CD7E890A71DF}"/>
                </a:ext>
              </a:extLst>
            </p:cNvPr>
            <p:cNvSpPr/>
            <p:nvPr/>
          </p:nvSpPr>
          <p:spPr>
            <a:xfrm>
              <a:off x="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A95FC2DC-4784-424A-8FA4-C420D8611E4C}"/>
                </a:ext>
              </a:extLst>
            </p:cNvPr>
            <p:cNvSpPr/>
            <p:nvPr/>
          </p:nvSpPr>
          <p:spPr>
            <a:xfrm>
              <a:off x="36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E284262A-ED0B-405B-AA79-32E09AA3A4A1}"/>
                </a:ext>
              </a:extLst>
            </p:cNvPr>
            <p:cNvSpPr/>
            <p:nvPr/>
          </p:nvSpPr>
          <p:spPr>
            <a:xfrm>
              <a:off x="72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895E922E-E9E9-4919-946A-56229203EB32}"/>
                </a:ext>
              </a:extLst>
            </p:cNvPr>
            <p:cNvSpPr/>
            <p:nvPr/>
          </p:nvSpPr>
          <p:spPr>
            <a:xfrm>
              <a:off x="108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07DC0F8-6678-4CFA-BEA9-1522D8FA4D5A}"/>
                </a:ext>
              </a:extLst>
            </p:cNvPr>
            <p:cNvSpPr/>
            <p:nvPr/>
          </p:nvSpPr>
          <p:spPr>
            <a:xfrm>
              <a:off x="144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07EC6240-C11B-4BF4-A63B-24CC0FD5B9D0}"/>
                </a:ext>
              </a:extLst>
            </p:cNvPr>
            <p:cNvSpPr/>
            <p:nvPr/>
          </p:nvSpPr>
          <p:spPr>
            <a:xfrm>
              <a:off x="180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2301F66B-BE7D-4843-83C7-FA86B88ACE8E}"/>
                </a:ext>
              </a:extLst>
            </p:cNvPr>
            <p:cNvSpPr/>
            <p:nvPr/>
          </p:nvSpPr>
          <p:spPr>
            <a:xfrm>
              <a:off x="216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DEBCC380-8F5A-4C92-960F-C1FD498101CE}"/>
                </a:ext>
              </a:extLst>
            </p:cNvPr>
            <p:cNvSpPr/>
            <p:nvPr/>
          </p:nvSpPr>
          <p:spPr>
            <a:xfrm>
              <a:off x="252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7F0F5875-8E53-4615-88D7-C5C2C224C9A7}"/>
                </a:ext>
              </a:extLst>
            </p:cNvPr>
            <p:cNvSpPr/>
            <p:nvPr/>
          </p:nvSpPr>
          <p:spPr>
            <a:xfrm>
              <a:off x="288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27FD5D11-FA2D-4F04-8C13-F043566EF9BF}"/>
                </a:ext>
              </a:extLst>
            </p:cNvPr>
            <p:cNvSpPr/>
            <p:nvPr/>
          </p:nvSpPr>
          <p:spPr>
            <a:xfrm>
              <a:off x="324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2FFCF685-FF1A-40E6-9657-2DF4B6E83FF7}"/>
                </a:ext>
              </a:extLst>
            </p:cNvPr>
            <p:cNvSpPr/>
            <p:nvPr/>
          </p:nvSpPr>
          <p:spPr>
            <a:xfrm>
              <a:off x="360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FB50C990-E8A0-4AB6-B62B-21E80429C5E7}"/>
                </a:ext>
              </a:extLst>
            </p:cNvPr>
            <p:cNvSpPr/>
            <p:nvPr/>
          </p:nvSpPr>
          <p:spPr>
            <a:xfrm>
              <a:off x="396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15F5F0DF-6F58-4F63-A4C0-B70A9EF1F4D9}"/>
                </a:ext>
              </a:extLst>
            </p:cNvPr>
            <p:cNvSpPr/>
            <p:nvPr/>
          </p:nvSpPr>
          <p:spPr>
            <a:xfrm>
              <a:off x="432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7C3EA916-845D-410F-93C8-484EB14E797E}"/>
                </a:ext>
              </a:extLst>
            </p:cNvPr>
            <p:cNvSpPr/>
            <p:nvPr/>
          </p:nvSpPr>
          <p:spPr>
            <a:xfrm>
              <a:off x="468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9AE8DDC0-BF2B-4159-BCE1-B29553F1381D}"/>
                </a:ext>
              </a:extLst>
            </p:cNvPr>
            <p:cNvSpPr/>
            <p:nvPr/>
          </p:nvSpPr>
          <p:spPr>
            <a:xfrm>
              <a:off x="504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24A37F22-A66F-48C3-B4B9-D9895E6AF21E}"/>
                </a:ext>
              </a:extLst>
            </p:cNvPr>
            <p:cNvSpPr/>
            <p:nvPr/>
          </p:nvSpPr>
          <p:spPr>
            <a:xfrm>
              <a:off x="5400000" y="144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EFCD5A4D-818B-4472-88CA-D18D50A8B988}"/>
                </a:ext>
              </a:extLst>
            </p:cNvPr>
            <p:cNvSpPr/>
            <p:nvPr/>
          </p:nvSpPr>
          <p:spPr>
            <a:xfrm>
              <a:off x="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BC9E8551-DD72-4EAA-A0D1-9DA66505E7A9}"/>
                </a:ext>
              </a:extLst>
            </p:cNvPr>
            <p:cNvSpPr/>
            <p:nvPr/>
          </p:nvSpPr>
          <p:spPr>
            <a:xfrm>
              <a:off x="36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663F145D-D426-4B90-91B8-4D9B55464A3A}"/>
                </a:ext>
              </a:extLst>
            </p:cNvPr>
            <p:cNvSpPr/>
            <p:nvPr/>
          </p:nvSpPr>
          <p:spPr>
            <a:xfrm>
              <a:off x="72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F9224CC0-7773-4A59-A0F1-555558509BA2}"/>
                </a:ext>
              </a:extLst>
            </p:cNvPr>
            <p:cNvSpPr/>
            <p:nvPr/>
          </p:nvSpPr>
          <p:spPr>
            <a:xfrm>
              <a:off x="108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7EC0E866-15A1-4312-9698-F21A329492BF}"/>
                </a:ext>
              </a:extLst>
            </p:cNvPr>
            <p:cNvSpPr/>
            <p:nvPr/>
          </p:nvSpPr>
          <p:spPr>
            <a:xfrm>
              <a:off x="144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E8FBF9B7-A5BD-4F3C-BE43-4A51A9F9A6F7}"/>
                </a:ext>
              </a:extLst>
            </p:cNvPr>
            <p:cNvSpPr/>
            <p:nvPr/>
          </p:nvSpPr>
          <p:spPr>
            <a:xfrm>
              <a:off x="180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F3CBA660-CB34-466F-88F5-FE3E7CF345F7}"/>
                </a:ext>
              </a:extLst>
            </p:cNvPr>
            <p:cNvSpPr/>
            <p:nvPr/>
          </p:nvSpPr>
          <p:spPr>
            <a:xfrm>
              <a:off x="216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E3725D89-425C-49DB-9DAC-02BDA428D43D}"/>
                </a:ext>
              </a:extLst>
            </p:cNvPr>
            <p:cNvSpPr/>
            <p:nvPr/>
          </p:nvSpPr>
          <p:spPr>
            <a:xfrm>
              <a:off x="252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1E4C689F-3ED3-4E8D-B50D-6579A38C98D7}"/>
                </a:ext>
              </a:extLst>
            </p:cNvPr>
            <p:cNvSpPr/>
            <p:nvPr/>
          </p:nvSpPr>
          <p:spPr>
            <a:xfrm>
              <a:off x="288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AFA9E850-DD91-450A-B9BA-56F3F01E8474}"/>
                </a:ext>
              </a:extLst>
            </p:cNvPr>
            <p:cNvSpPr/>
            <p:nvPr/>
          </p:nvSpPr>
          <p:spPr>
            <a:xfrm>
              <a:off x="324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Rectangle 269">
              <a:extLst>
                <a:ext uri="{FF2B5EF4-FFF2-40B4-BE49-F238E27FC236}">
                  <a16:creationId xmlns:a16="http://schemas.microsoft.com/office/drawing/2014/main" id="{BDBBECF1-A37E-494D-B8F8-EE904E64922D}"/>
                </a:ext>
              </a:extLst>
            </p:cNvPr>
            <p:cNvSpPr/>
            <p:nvPr/>
          </p:nvSpPr>
          <p:spPr>
            <a:xfrm>
              <a:off x="360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5AE8A373-CBD3-49D7-AA99-22D947BF9225}"/>
                </a:ext>
              </a:extLst>
            </p:cNvPr>
            <p:cNvSpPr/>
            <p:nvPr/>
          </p:nvSpPr>
          <p:spPr>
            <a:xfrm>
              <a:off x="396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8F7563FF-FB9B-42A5-A078-F47E48388475}"/>
                </a:ext>
              </a:extLst>
            </p:cNvPr>
            <p:cNvSpPr/>
            <p:nvPr/>
          </p:nvSpPr>
          <p:spPr>
            <a:xfrm>
              <a:off x="432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018D887B-51FC-46FD-B11F-749430003726}"/>
                </a:ext>
              </a:extLst>
            </p:cNvPr>
            <p:cNvSpPr/>
            <p:nvPr/>
          </p:nvSpPr>
          <p:spPr>
            <a:xfrm>
              <a:off x="468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831B27B0-ED92-437A-B5C4-0AF256FE090D}"/>
                </a:ext>
              </a:extLst>
            </p:cNvPr>
            <p:cNvSpPr/>
            <p:nvPr/>
          </p:nvSpPr>
          <p:spPr>
            <a:xfrm>
              <a:off x="504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07B983CA-9D51-4A5B-BFAB-9F1AB7B68B8D}"/>
                </a:ext>
              </a:extLst>
            </p:cNvPr>
            <p:cNvSpPr/>
            <p:nvPr/>
          </p:nvSpPr>
          <p:spPr>
            <a:xfrm>
              <a:off x="5400000" y="108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70BFE424-A593-4427-BEFC-EE644C6523FD}"/>
                </a:ext>
              </a:extLst>
            </p:cNvPr>
            <p:cNvSpPr/>
            <p:nvPr/>
          </p:nvSpPr>
          <p:spPr>
            <a:xfrm>
              <a:off x="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E5CDF6FD-C866-4DA9-92E1-C17E4BA9D5A8}"/>
                </a:ext>
              </a:extLst>
            </p:cNvPr>
            <p:cNvSpPr/>
            <p:nvPr/>
          </p:nvSpPr>
          <p:spPr>
            <a:xfrm>
              <a:off x="36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D115EA27-1DD5-4D40-9902-E61F76F8270F}"/>
                </a:ext>
              </a:extLst>
            </p:cNvPr>
            <p:cNvSpPr/>
            <p:nvPr/>
          </p:nvSpPr>
          <p:spPr>
            <a:xfrm>
              <a:off x="72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2D975509-1822-47E4-912E-C979E120132D}"/>
                </a:ext>
              </a:extLst>
            </p:cNvPr>
            <p:cNvSpPr/>
            <p:nvPr/>
          </p:nvSpPr>
          <p:spPr>
            <a:xfrm>
              <a:off x="108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D3E1184-515E-49C7-BFF4-BA16CA41F518}"/>
                </a:ext>
              </a:extLst>
            </p:cNvPr>
            <p:cNvSpPr/>
            <p:nvPr/>
          </p:nvSpPr>
          <p:spPr>
            <a:xfrm>
              <a:off x="144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5CD01432-B50E-45FA-8394-8B2ABB9C68C5}"/>
                </a:ext>
              </a:extLst>
            </p:cNvPr>
            <p:cNvSpPr/>
            <p:nvPr/>
          </p:nvSpPr>
          <p:spPr>
            <a:xfrm>
              <a:off x="180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E43A1F11-2032-44EF-BDE1-E484B6D6646A}"/>
                </a:ext>
              </a:extLst>
            </p:cNvPr>
            <p:cNvSpPr/>
            <p:nvPr/>
          </p:nvSpPr>
          <p:spPr>
            <a:xfrm>
              <a:off x="216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49262C64-E451-4C9B-BFEA-29582BA1264F}"/>
                </a:ext>
              </a:extLst>
            </p:cNvPr>
            <p:cNvSpPr/>
            <p:nvPr/>
          </p:nvSpPr>
          <p:spPr>
            <a:xfrm>
              <a:off x="252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C530B278-CD89-43C2-B63D-6B9EF4EE3C55}"/>
                </a:ext>
              </a:extLst>
            </p:cNvPr>
            <p:cNvSpPr/>
            <p:nvPr/>
          </p:nvSpPr>
          <p:spPr>
            <a:xfrm>
              <a:off x="288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697159E0-1A51-40D9-8F8C-9014794EEE4A}"/>
                </a:ext>
              </a:extLst>
            </p:cNvPr>
            <p:cNvSpPr/>
            <p:nvPr/>
          </p:nvSpPr>
          <p:spPr>
            <a:xfrm>
              <a:off x="324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39CE9880-B323-438A-A754-7A46F6D1738B}"/>
                </a:ext>
              </a:extLst>
            </p:cNvPr>
            <p:cNvSpPr/>
            <p:nvPr/>
          </p:nvSpPr>
          <p:spPr>
            <a:xfrm>
              <a:off x="360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E9FD3FCC-4042-47DB-A22E-46085335D27C}"/>
                </a:ext>
              </a:extLst>
            </p:cNvPr>
            <p:cNvSpPr/>
            <p:nvPr/>
          </p:nvSpPr>
          <p:spPr>
            <a:xfrm>
              <a:off x="396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Rectangle 287">
              <a:extLst>
                <a:ext uri="{FF2B5EF4-FFF2-40B4-BE49-F238E27FC236}">
                  <a16:creationId xmlns:a16="http://schemas.microsoft.com/office/drawing/2014/main" id="{50BFCB40-EBBC-4DBB-A65E-07B374AEDC0B}"/>
                </a:ext>
              </a:extLst>
            </p:cNvPr>
            <p:cNvSpPr/>
            <p:nvPr/>
          </p:nvSpPr>
          <p:spPr>
            <a:xfrm>
              <a:off x="432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Rectangle 288">
              <a:extLst>
                <a:ext uri="{FF2B5EF4-FFF2-40B4-BE49-F238E27FC236}">
                  <a16:creationId xmlns:a16="http://schemas.microsoft.com/office/drawing/2014/main" id="{22E712B2-FCD2-48D9-BAE1-200D0A2DC0B9}"/>
                </a:ext>
              </a:extLst>
            </p:cNvPr>
            <p:cNvSpPr/>
            <p:nvPr/>
          </p:nvSpPr>
          <p:spPr>
            <a:xfrm>
              <a:off x="468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Rectangle 289">
              <a:extLst>
                <a:ext uri="{FF2B5EF4-FFF2-40B4-BE49-F238E27FC236}">
                  <a16:creationId xmlns:a16="http://schemas.microsoft.com/office/drawing/2014/main" id="{D2635429-EF61-4C1B-806F-3FB579F446B0}"/>
                </a:ext>
              </a:extLst>
            </p:cNvPr>
            <p:cNvSpPr/>
            <p:nvPr/>
          </p:nvSpPr>
          <p:spPr>
            <a:xfrm>
              <a:off x="504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6CE01B66-E332-4F05-BA8D-548F44F95407}"/>
                </a:ext>
              </a:extLst>
            </p:cNvPr>
            <p:cNvSpPr/>
            <p:nvPr/>
          </p:nvSpPr>
          <p:spPr>
            <a:xfrm>
              <a:off x="5400000" y="72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3E292007-1205-4145-A387-BD3399D3F5C2}"/>
                </a:ext>
              </a:extLst>
            </p:cNvPr>
            <p:cNvSpPr/>
            <p:nvPr/>
          </p:nvSpPr>
          <p:spPr>
            <a:xfrm>
              <a:off x="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C8F11FB9-2078-4FE3-AA7D-A4D03A868AF9}"/>
                </a:ext>
              </a:extLst>
            </p:cNvPr>
            <p:cNvSpPr/>
            <p:nvPr/>
          </p:nvSpPr>
          <p:spPr>
            <a:xfrm>
              <a:off x="36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Rectangle 293">
              <a:extLst>
                <a:ext uri="{FF2B5EF4-FFF2-40B4-BE49-F238E27FC236}">
                  <a16:creationId xmlns:a16="http://schemas.microsoft.com/office/drawing/2014/main" id="{7357EBD1-9528-4CF4-853D-D144C94DDCBC}"/>
                </a:ext>
              </a:extLst>
            </p:cNvPr>
            <p:cNvSpPr/>
            <p:nvPr/>
          </p:nvSpPr>
          <p:spPr>
            <a:xfrm>
              <a:off x="72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7C0CE92F-AAAC-488B-8312-91034A233500}"/>
                </a:ext>
              </a:extLst>
            </p:cNvPr>
            <p:cNvSpPr/>
            <p:nvPr/>
          </p:nvSpPr>
          <p:spPr>
            <a:xfrm>
              <a:off x="108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Rectangle 295">
              <a:extLst>
                <a:ext uri="{FF2B5EF4-FFF2-40B4-BE49-F238E27FC236}">
                  <a16:creationId xmlns:a16="http://schemas.microsoft.com/office/drawing/2014/main" id="{4E7E54C0-4670-4592-A901-55680BF71BF9}"/>
                </a:ext>
              </a:extLst>
            </p:cNvPr>
            <p:cNvSpPr/>
            <p:nvPr/>
          </p:nvSpPr>
          <p:spPr>
            <a:xfrm>
              <a:off x="144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Rectangle 296">
              <a:extLst>
                <a:ext uri="{FF2B5EF4-FFF2-40B4-BE49-F238E27FC236}">
                  <a16:creationId xmlns:a16="http://schemas.microsoft.com/office/drawing/2014/main" id="{8E46BB7B-B01A-4C29-A730-A6FA9CC9A9BF}"/>
                </a:ext>
              </a:extLst>
            </p:cNvPr>
            <p:cNvSpPr/>
            <p:nvPr/>
          </p:nvSpPr>
          <p:spPr>
            <a:xfrm>
              <a:off x="180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F83454C3-76C7-4155-8622-DBE4BF68596A}"/>
                </a:ext>
              </a:extLst>
            </p:cNvPr>
            <p:cNvSpPr/>
            <p:nvPr/>
          </p:nvSpPr>
          <p:spPr>
            <a:xfrm>
              <a:off x="216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5AD048D7-B052-44D6-88CE-A1CEB1A9CF2B}"/>
                </a:ext>
              </a:extLst>
            </p:cNvPr>
            <p:cNvSpPr/>
            <p:nvPr/>
          </p:nvSpPr>
          <p:spPr>
            <a:xfrm>
              <a:off x="252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Rectangle 299">
              <a:extLst>
                <a:ext uri="{FF2B5EF4-FFF2-40B4-BE49-F238E27FC236}">
                  <a16:creationId xmlns:a16="http://schemas.microsoft.com/office/drawing/2014/main" id="{132D2584-34CB-4365-8D32-803B195C413F}"/>
                </a:ext>
              </a:extLst>
            </p:cNvPr>
            <p:cNvSpPr/>
            <p:nvPr/>
          </p:nvSpPr>
          <p:spPr>
            <a:xfrm>
              <a:off x="288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Rectangle 300">
              <a:extLst>
                <a:ext uri="{FF2B5EF4-FFF2-40B4-BE49-F238E27FC236}">
                  <a16:creationId xmlns:a16="http://schemas.microsoft.com/office/drawing/2014/main" id="{7FBD0427-EE65-448B-9BF0-64A090C955B9}"/>
                </a:ext>
              </a:extLst>
            </p:cNvPr>
            <p:cNvSpPr/>
            <p:nvPr/>
          </p:nvSpPr>
          <p:spPr>
            <a:xfrm>
              <a:off x="324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F59B35C2-64C7-476B-8332-8B2CCE98F3F5}"/>
                </a:ext>
              </a:extLst>
            </p:cNvPr>
            <p:cNvSpPr/>
            <p:nvPr/>
          </p:nvSpPr>
          <p:spPr>
            <a:xfrm>
              <a:off x="360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4D2047D0-3D06-4719-8118-FC7EE48F4566}"/>
                </a:ext>
              </a:extLst>
            </p:cNvPr>
            <p:cNvSpPr/>
            <p:nvPr/>
          </p:nvSpPr>
          <p:spPr>
            <a:xfrm>
              <a:off x="396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Rectangle 303">
              <a:extLst>
                <a:ext uri="{FF2B5EF4-FFF2-40B4-BE49-F238E27FC236}">
                  <a16:creationId xmlns:a16="http://schemas.microsoft.com/office/drawing/2014/main" id="{09EA0FCC-97CD-460D-A3E4-BFFB66C11613}"/>
                </a:ext>
              </a:extLst>
            </p:cNvPr>
            <p:cNvSpPr/>
            <p:nvPr/>
          </p:nvSpPr>
          <p:spPr>
            <a:xfrm>
              <a:off x="432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Rectangle 304">
              <a:extLst>
                <a:ext uri="{FF2B5EF4-FFF2-40B4-BE49-F238E27FC236}">
                  <a16:creationId xmlns:a16="http://schemas.microsoft.com/office/drawing/2014/main" id="{0C18CB45-3A80-4A03-B225-5801DE9A119B}"/>
                </a:ext>
              </a:extLst>
            </p:cNvPr>
            <p:cNvSpPr/>
            <p:nvPr/>
          </p:nvSpPr>
          <p:spPr>
            <a:xfrm>
              <a:off x="468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F6A03E4C-B6B5-49A3-B821-9EF7F0F49449}"/>
                </a:ext>
              </a:extLst>
            </p:cNvPr>
            <p:cNvSpPr/>
            <p:nvPr/>
          </p:nvSpPr>
          <p:spPr>
            <a:xfrm>
              <a:off x="504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7F0E3F02-CB45-4CEE-A54D-74185819D90C}"/>
                </a:ext>
              </a:extLst>
            </p:cNvPr>
            <p:cNvSpPr/>
            <p:nvPr/>
          </p:nvSpPr>
          <p:spPr>
            <a:xfrm>
              <a:off x="5400000" y="36000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Rectangle 307">
              <a:extLst>
                <a:ext uri="{FF2B5EF4-FFF2-40B4-BE49-F238E27FC236}">
                  <a16:creationId xmlns:a16="http://schemas.microsoft.com/office/drawing/2014/main" id="{00C6ACD3-E7B3-4842-91A8-FE0B4F762535}"/>
                </a:ext>
              </a:extLst>
            </p:cNvPr>
            <p:cNvSpPr/>
            <p:nvPr/>
          </p:nvSpPr>
          <p:spPr>
            <a:xfrm>
              <a:off x="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Rectangle 308">
              <a:extLst>
                <a:ext uri="{FF2B5EF4-FFF2-40B4-BE49-F238E27FC236}">
                  <a16:creationId xmlns:a16="http://schemas.microsoft.com/office/drawing/2014/main" id="{1E77ECE0-DCD2-46A8-A32C-5FB896387365}"/>
                </a:ext>
              </a:extLst>
            </p:cNvPr>
            <p:cNvSpPr/>
            <p:nvPr/>
          </p:nvSpPr>
          <p:spPr>
            <a:xfrm>
              <a:off x="36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2A2BD406-6E68-434E-9718-118F937B53C2}"/>
                </a:ext>
              </a:extLst>
            </p:cNvPr>
            <p:cNvSpPr/>
            <p:nvPr/>
          </p:nvSpPr>
          <p:spPr>
            <a:xfrm>
              <a:off x="72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CAB48268-8B35-4B1F-AFA3-AF0DAA460448}"/>
                </a:ext>
              </a:extLst>
            </p:cNvPr>
            <p:cNvSpPr/>
            <p:nvPr/>
          </p:nvSpPr>
          <p:spPr>
            <a:xfrm>
              <a:off x="108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D2140F69-44E8-4B5C-9DA5-18DBB9001760}"/>
                </a:ext>
              </a:extLst>
            </p:cNvPr>
            <p:cNvSpPr/>
            <p:nvPr/>
          </p:nvSpPr>
          <p:spPr>
            <a:xfrm>
              <a:off x="144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Rectangle 312">
              <a:extLst>
                <a:ext uri="{FF2B5EF4-FFF2-40B4-BE49-F238E27FC236}">
                  <a16:creationId xmlns:a16="http://schemas.microsoft.com/office/drawing/2014/main" id="{A8E6ADB2-B0B2-452A-853D-D6B918B3E39A}"/>
                </a:ext>
              </a:extLst>
            </p:cNvPr>
            <p:cNvSpPr/>
            <p:nvPr/>
          </p:nvSpPr>
          <p:spPr>
            <a:xfrm>
              <a:off x="180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88FE849C-C0CF-42B1-B328-065D98174004}"/>
                </a:ext>
              </a:extLst>
            </p:cNvPr>
            <p:cNvSpPr/>
            <p:nvPr/>
          </p:nvSpPr>
          <p:spPr>
            <a:xfrm>
              <a:off x="216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475351AD-FCC4-45BF-8F1A-500D5F0970B9}"/>
                </a:ext>
              </a:extLst>
            </p:cNvPr>
            <p:cNvSpPr/>
            <p:nvPr/>
          </p:nvSpPr>
          <p:spPr>
            <a:xfrm>
              <a:off x="252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6" name="Rectangle 315">
              <a:extLst>
                <a:ext uri="{FF2B5EF4-FFF2-40B4-BE49-F238E27FC236}">
                  <a16:creationId xmlns:a16="http://schemas.microsoft.com/office/drawing/2014/main" id="{78B22032-A7BE-4FF2-B2F2-5B7EC25508D6}"/>
                </a:ext>
              </a:extLst>
            </p:cNvPr>
            <p:cNvSpPr/>
            <p:nvPr/>
          </p:nvSpPr>
          <p:spPr>
            <a:xfrm>
              <a:off x="288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7" name="Rectangle 316">
              <a:extLst>
                <a:ext uri="{FF2B5EF4-FFF2-40B4-BE49-F238E27FC236}">
                  <a16:creationId xmlns:a16="http://schemas.microsoft.com/office/drawing/2014/main" id="{F43190DD-7742-4BE4-89E4-B7FAB591C538}"/>
                </a:ext>
              </a:extLst>
            </p:cNvPr>
            <p:cNvSpPr/>
            <p:nvPr/>
          </p:nvSpPr>
          <p:spPr>
            <a:xfrm>
              <a:off x="324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32D8B6C2-78D4-45A5-B337-FC12D95C206B}"/>
                </a:ext>
              </a:extLst>
            </p:cNvPr>
            <p:cNvSpPr/>
            <p:nvPr/>
          </p:nvSpPr>
          <p:spPr>
            <a:xfrm>
              <a:off x="360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C6F5442C-1FC1-40C9-ACA4-5AF930A5AA61}"/>
                </a:ext>
              </a:extLst>
            </p:cNvPr>
            <p:cNvSpPr/>
            <p:nvPr/>
          </p:nvSpPr>
          <p:spPr>
            <a:xfrm>
              <a:off x="396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0" name="Rectangle 319">
              <a:extLst>
                <a:ext uri="{FF2B5EF4-FFF2-40B4-BE49-F238E27FC236}">
                  <a16:creationId xmlns:a16="http://schemas.microsoft.com/office/drawing/2014/main" id="{0CFBF05A-6CC0-4DE4-8327-A2EEB9934428}"/>
                </a:ext>
              </a:extLst>
            </p:cNvPr>
            <p:cNvSpPr/>
            <p:nvPr/>
          </p:nvSpPr>
          <p:spPr>
            <a:xfrm>
              <a:off x="432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1" name="Rectangle 320">
              <a:extLst>
                <a:ext uri="{FF2B5EF4-FFF2-40B4-BE49-F238E27FC236}">
                  <a16:creationId xmlns:a16="http://schemas.microsoft.com/office/drawing/2014/main" id="{E4BE4DBB-AC11-49FB-BBB2-D1BEC5DBDB0B}"/>
                </a:ext>
              </a:extLst>
            </p:cNvPr>
            <p:cNvSpPr/>
            <p:nvPr/>
          </p:nvSpPr>
          <p:spPr>
            <a:xfrm>
              <a:off x="468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2" name="Rectangle 321">
              <a:extLst>
                <a:ext uri="{FF2B5EF4-FFF2-40B4-BE49-F238E27FC236}">
                  <a16:creationId xmlns:a16="http://schemas.microsoft.com/office/drawing/2014/main" id="{153B2230-F81C-43ED-8D76-34E51624D64D}"/>
                </a:ext>
              </a:extLst>
            </p:cNvPr>
            <p:cNvSpPr/>
            <p:nvPr/>
          </p:nvSpPr>
          <p:spPr>
            <a:xfrm>
              <a:off x="504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BA1D6868-FDEC-4061-B8E7-8BCE128B918D}"/>
                </a:ext>
              </a:extLst>
            </p:cNvPr>
            <p:cNvSpPr/>
            <p:nvPr/>
          </p:nvSpPr>
          <p:spPr>
            <a:xfrm>
              <a:off x="5400000" y="0"/>
              <a:ext cx="360000" cy="360000"/>
            </a:xfrm>
            <a:prstGeom prst="rect">
              <a:avLst/>
            </a:prstGeom>
            <a:grpFill/>
            <a:sp3d extrusionH="254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29" name="Straight Connector 328">
            <a:extLst>
              <a:ext uri="{FF2B5EF4-FFF2-40B4-BE49-F238E27FC236}">
                <a16:creationId xmlns:a16="http://schemas.microsoft.com/office/drawing/2014/main" id="{9D821672-BB0F-46E5-ACF8-8E22D0DD405F}"/>
              </a:ext>
            </a:extLst>
          </p:cNvPr>
          <p:cNvCxnSpPr>
            <a:cxnSpLocks/>
          </p:cNvCxnSpPr>
          <p:nvPr/>
        </p:nvCxnSpPr>
        <p:spPr>
          <a:xfrm>
            <a:off x="3842930" y="3937008"/>
            <a:ext cx="819375" cy="0"/>
          </a:xfrm>
          <a:prstGeom prst="line">
            <a:avLst/>
          </a:prstGeom>
          <a:ln w="63500">
            <a:solidFill>
              <a:srgbClr val="FF0000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A6AB5488-0A68-4681-BBA9-F19B63F7F4B7}"/>
              </a:ext>
            </a:extLst>
          </p:cNvPr>
          <p:cNvCxnSpPr>
            <a:cxnSpLocks/>
          </p:cNvCxnSpPr>
          <p:nvPr/>
        </p:nvCxnSpPr>
        <p:spPr>
          <a:xfrm>
            <a:off x="3849905" y="3934050"/>
            <a:ext cx="812400" cy="0"/>
          </a:xfrm>
          <a:prstGeom prst="line">
            <a:avLst/>
          </a:prstGeom>
          <a:ln w="63500">
            <a:solidFill>
              <a:srgbClr val="FF0000">
                <a:alpha val="52000"/>
              </a:srgbClr>
            </a:solidFill>
            <a:round/>
            <a:headEnd type="oval" w="lg" len="lg"/>
            <a:tailEnd type="oval" w="lg" len="lg"/>
          </a:ln>
          <a:scene3d>
            <a:camera prst="orthographicFront">
              <a:rot lat="5400000" lon="10799999" rev="10799999"/>
            </a:camera>
            <a:lightRig rig="threePt" dir="t"/>
          </a:scene3d>
          <a:sp3d extrusionH="2051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A7D9701D-1B43-43FD-88E7-F58690AAB27A}"/>
              </a:ext>
            </a:extLst>
          </p:cNvPr>
          <p:cNvSpPr txBox="1"/>
          <p:nvPr/>
        </p:nvSpPr>
        <p:spPr>
          <a:xfrm>
            <a:off x="3571501" y="506720"/>
            <a:ext cx="121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Amplitude 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Mask</a:t>
            </a:r>
          </a:p>
        </p:txBody>
      </p:sp>
      <p:pic>
        <p:nvPicPr>
          <p:cNvPr id="1034" name="Picture 1033">
            <a:extLst>
              <a:ext uri="{FF2B5EF4-FFF2-40B4-BE49-F238E27FC236}">
                <a16:creationId xmlns:a16="http://schemas.microsoft.com/office/drawing/2014/main" id="{4D49410B-99B7-4679-A98D-AB5ACC9C0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32" y="1288885"/>
            <a:ext cx="1296000" cy="12960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  <a:scene3d>
            <a:camera prst="orthographicFront">
              <a:rot lat="3510000" lon="20436000" rev="20598000"/>
            </a:camera>
            <a:lightRig rig="harsh" dir="t">
              <a:rot lat="0" lon="0" rev="12600000"/>
            </a:lightRig>
          </a:scene3d>
          <a:sp3d extrusionH="254000"/>
        </p:spPr>
      </p:pic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4282A758-B8CB-4549-8763-804B2BE6873F}"/>
              </a:ext>
            </a:extLst>
          </p:cNvPr>
          <p:cNvCxnSpPr>
            <a:cxnSpLocks/>
          </p:cNvCxnSpPr>
          <p:nvPr/>
        </p:nvCxnSpPr>
        <p:spPr>
          <a:xfrm>
            <a:off x="5954719" y="3943325"/>
            <a:ext cx="657225" cy="0"/>
          </a:xfrm>
          <a:prstGeom prst="line">
            <a:avLst/>
          </a:prstGeom>
          <a:ln w="63500">
            <a:solidFill>
              <a:srgbClr val="FF0000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5" name="Oval 1034">
            <a:extLst>
              <a:ext uri="{FF2B5EF4-FFF2-40B4-BE49-F238E27FC236}">
                <a16:creationId xmlns:a16="http://schemas.microsoft.com/office/drawing/2014/main" id="{1338330B-9ED6-42FF-BC4E-67B363C8D230}"/>
              </a:ext>
            </a:extLst>
          </p:cNvPr>
          <p:cNvSpPr/>
          <p:nvPr/>
        </p:nvSpPr>
        <p:spPr>
          <a:xfrm>
            <a:off x="5826131" y="3505650"/>
            <a:ext cx="914400" cy="9144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  <a:scene3d>
            <a:camera prst="orthographicFront">
              <a:rot lat="5400000" lon="10800000" rev="10800000"/>
            </a:camera>
            <a:lightRig rig="threePt" dir="t"/>
          </a:scene3d>
          <a:sp3d extrusionH="20320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2" name="Oval 1031">
            <a:extLst>
              <a:ext uri="{FF2B5EF4-FFF2-40B4-BE49-F238E27FC236}">
                <a16:creationId xmlns:a16="http://schemas.microsoft.com/office/drawing/2014/main" id="{7A4B1FC9-A234-4F99-A00F-20004923689F}"/>
              </a:ext>
            </a:extLst>
          </p:cNvPr>
          <p:cNvSpPr/>
          <p:nvPr/>
        </p:nvSpPr>
        <p:spPr>
          <a:xfrm>
            <a:off x="5815125" y="2584885"/>
            <a:ext cx="914400" cy="914400"/>
          </a:xfrm>
          <a:prstGeom prst="ellipse">
            <a:avLst/>
          </a:prstGeom>
          <a:scene3d>
            <a:camera prst="orthographicFront">
              <a:rot lat="4500002" lon="0" rev="0"/>
            </a:camera>
            <a:lightRig rig="threePt" dir="t"/>
          </a:scene3d>
          <a:sp3d extrusionH="82550">
            <a:bevelT w="1143000" h="254000"/>
            <a:bevelB w="114300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F86EC175-C692-4833-86C3-9634F0E96D54}"/>
              </a:ext>
            </a:extLst>
          </p:cNvPr>
          <p:cNvSpPr txBox="1"/>
          <p:nvPr/>
        </p:nvSpPr>
        <p:spPr>
          <a:xfrm>
            <a:off x="5635331" y="644649"/>
            <a:ext cx="1384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>
                <a:solidFill>
                  <a:schemeClr val="bg1"/>
                </a:solidFill>
              </a:rPr>
              <a:t>Hologram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F2032800-1678-4321-99F7-51471EE4D10E}"/>
              </a:ext>
            </a:extLst>
          </p:cNvPr>
          <p:cNvSpPr txBox="1"/>
          <p:nvPr/>
        </p:nvSpPr>
        <p:spPr>
          <a:xfrm>
            <a:off x="7377354" y="3527909"/>
            <a:ext cx="718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Light</a:t>
            </a:r>
          </a:p>
          <a:p>
            <a:r>
              <a:rPr lang="en-GB">
                <a:solidFill>
                  <a:schemeClr val="bg1"/>
                </a:solidFill>
              </a:rPr>
              <a:t>Sheet</a:t>
            </a:r>
          </a:p>
        </p:txBody>
      </p:sp>
    </p:spTree>
    <p:extLst>
      <p:ext uri="{BB962C8B-B14F-4D97-AF65-F5344CB8AC3E}">
        <p14:creationId xmlns:p14="http://schemas.microsoft.com/office/powerpoint/2010/main" val="5059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/>
      <p:bldP spid="1035" grpId="0" animBg="1"/>
      <p:bldP spid="1032" grpId="0" animBg="1"/>
      <p:bldP spid="3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-1" y="132312"/>
            <a:ext cx="9138745" cy="692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6" tIns="45716" rIns="45716" bIns="45716"/>
          <a:lstStyle>
            <a:lvl1pPr algn="ctr">
              <a:defRPr sz="3500" b="1">
                <a:latin typeface="Calibri"/>
                <a:ea typeface="Calibri"/>
                <a:cs typeface="Calibri"/>
                <a:sym typeface="Calibri"/>
              </a:defRPr>
            </a:lvl1pPr>
            <a:lvl2pPr algn="ctr">
              <a:defRPr sz="3500" b="1">
                <a:latin typeface="Calibri"/>
                <a:ea typeface="Calibri"/>
                <a:cs typeface="Calibri"/>
                <a:sym typeface="Calibri"/>
              </a:defRPr>
            </a:lvl2pPr>
            <a:lvl3pPr algn="ctr">
              <a:defRPr sz="3500" b="1">
                <a:latin typeface="Calibri"/>
                <a:ea typeface="Calibri"/>
                <a:cs typeface="Calibri"/>
                <a:sym typeface="Calibri"/>
              </a:defRPr>
            </a:lvl3pPr>
            <a:lvl4pPr algn="ctr">
              <a:defRPr sz="3500" b="1">
                <a:latin typeface="Calibri"/>
                <a:ea typeface="Calibri"/>
                <a:cs typeface="Calibri"/>
                <a:sym typeface="Calibri"/>
              </a:defRPr>
            </a:lvl4pPr>
            <a:lvl5pPr algn="ctr">
              <a:defRPr sz="3500" b="1">
                <a:latin typeface="Calibri"/>
                <a:ea typeface="Calibri"/>
                <a:cs typeface="Calibri"/>
                <a:sym typeface="Calibri"/>
              </a:defRPr>
            </a:lvl5pPr>
            <a:lvl6pPr algn="ctr">
              <a:defRPr sz="3500" b="1">
                <a:latin typeface="Calibri"/>
                <a:ea typeface="Calibri"/>
                <a:cs typeface="Calibri"/>
                <a:sym typeface="Calibri"/>
              </a:defRPr>
            </a:lvl6pPr>
            <a:lvl7pPr algn="ctr">
              <a:defRPr sz="3500" b="1">
                <a:latin typeface="Calibri"/>
                <a:ea typeface="Calibri"/>
                <a:cs typeface="Calibri"/>
                <a:sym typeface="Calibri"/>
              </a:defRPr>
            </a:lvl7pPr>
            <a:lvl8pPr algn="ctr">
              <a:defRPr sz="3500" b="1">
                <a:latin typeface="Calibri"/>
                <a:ea typeface="Calibri"/>
                <a:cs typeface="Calibri"/>
                <a:sym typeface="Calibri"/>
              </a:defRPr>
            </a:lvl8pPr>
            <a:lvl9pPr algn="ctr">
              <a:defRPr sz="35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4000" kern="0">
                <a:solidFill>
                  <a:srgbClr val="0070C0"/>
                </a:solidFill>
              </a:rPr>
              <a:t>Computer Generated Holography</a:t>
            </a:r>
          </a:p>
        </p:txBody>
      </p:sp>
      <p:grpSp>
        <p:nvGrpSpPr>
          <p:cNvPr id="29" name="Group 10"/>
          <p:cNvGrpSpPr>
            <a:grpSpLocks/>
          </p:cNvGrpSpPr>
          <p:nvPr/>
        </p:nvGrpSpPr>
        <p:grpSpPr bwMode="auto">
          <a:xfrm>
            <a:off x="1555750" y="1111500"/>
            <a:ext cx="6483350" cy="5376863"/>
            <a:chOff x="5677521" y="1644947"/>
            <a:chExt cx="3631911" cy="3058082"/>
          </a:xfrm>
        </p:grpSpPr>
        <p:grpSp>
          <p:nvGrpSpPr>
            <p:cNvPr id="30" name="Group 11"/>
            <p:cNvGrpSpPr>
              <a:grpSpLocks/>
            </p:cNvGrpSpPr>
            <p:nvPr/>
          </p:nvGrpSpPr>
          <p:grpSpPr bwMode="auto">
            <a:xfrm>
              <a:off x="5677521" y="1644947"/>
              <a:ext cx="3343234" cy="3058082"/>
              <a:chOff x="3349130" y="1029841"/>
              <a:chExt cx="3343234" cy="3058082"/>
            </a:xfrm>
          </p:grpSpPr>
          <p:pic>
            <p:nvPicPr>
              <p:cNvPr id="33" name="Picture 32" descr="Copy of SLM setup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10" r="26175" b="5153"/>
              <a:stretch/>
            </p:blipFill>
            <p:spPr bwMode="auto">
              <a:xfrm>
                <a:off x="3349130" y="1029841"/>
                <a:ext cx="3343234" cy="3058082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127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5657759" y="1805422"/>
                <a:ext cx="800372" cy="8405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5" name="Parallelogram 34"/>
              <p:cNvSpPr/>
              <p:nvPr/>
            </p:nvSpPr>
            <p:spPr>
              <a:xfrm rot="5400000" flipH="1">
                <a:off x="5342028" y="2028738"/>
                <a:ext cx="1008526" cy="216990"/>
              </a:xfrm>
              <a:prstGeom prst="parallelogram">
                <a:avLst>
                  <a:gd name="adj" fmla="val 141666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36" name="Isosceles Triangle 35"/>
              <p:cNvSpPr/>
              <p:nvPr/>
            </p:nvSpPr>
            <p:spPr>
              <a:xfrm rot="5936869">
                <a:off x="5548688" y="1905936"/>
                <a:ext cx="139045" cy="448208"/>
              </a:xfrm>
              <a:prstGeom prst="triangle">
                <a:avLst>
                  <a:gd name="adj" fmla="val 50108"/>
                </a:avLst>
              </a:prstGeom>
              <a:solidFill>
                <a:srgbClr val="FF9999"/>
              </a:solidFill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cxnSp>
            <p:nvCxnSpPr>
              <p:cNvPr id="37" name="Straight Connector 36"/>
              <p:cNvCxnSpPr/>
              <p:nvPr/>
            </p:nvCxnSpPr>
            <p:spPr>
              <a:xfrm>
                <a:off x="5740464" y="2022115"/>
                <a:ext cx="0" cy="288022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12"/>
            <p:cNvSpPr txBox="1">
              <a:spLocks noChangeArrowheads="1"/>
            </p:cNvSpPr>
            <p:nvPr/>
          </p:nvSpPr>
          <p:spPr bwMode="auto">
            <a:xfrm>
              <a:off x="6717144" y="1691516"/>
              <a:ext cx="5854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SLM</a:t>
              </a:r>
            </a:p>
          </p:txBody>
        </p:sp>
        <p:sp>
          <p:nvSpPr>
            <p:cNvPr id="32" name="TextBox 13"/>
            <p:cNvSpPr txBox="1">
              <a:spLocks noChangeArrowheads="1"/>
            </p:cNvSpPr>
            <p:nvPr/>
          </p:nvSpPr>
          <p:spPr bwMode="auto">
            <a:xfrm>
              <a:off x="8281522" y="2635830"/>
              <a:ext cx="102791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/>
                <a:t>trapping </a:t>
              </a:r>
            </a:p>
            <a:p>
              <a:pPr eaLnBrk="1" hangingPunct="1"/>
              <a:r>
                <a:rPr lang="en-GB" altLang="en-US"/>
                <a:t>plane</a:t>
              </a:r>
            </a:p>
          </p:txBody>
        </p:sp>
      </p:grp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4297363" y="1121025"/>
            <a:ext cx="3824287" cy="92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GB" altLang="en-US">
                <a:solidFill>
                  <a:schemeClr val="accent2"/>
                </a:solidFill>
              </a:rPr>
              <a:t>Electric field in focal plane of lens is proportional to Fourier transform of the phase pattern on the SLM.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9179" y="5041941"/>
            <a:ext cx="4122822" cy="12393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t">
            <a:noAutofit/>
          </a:bodyPr>
          <a:lstStyle/>
          <a:p>
            <a:pPr marL="285750" marR="0" indent="-28575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Want to design smooth light patterns to avoid unwanted disorder effects</a:t>
            </a:r>
          </a:p>
          <a:p>
            <a:pPr marL="285750" marR="0" indent="-285750" algn="just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Calculation of the phase pattern is an inverse problem</a:t>
            </a:r>
          </a:p>
        </p:txBody>
      </p:sp>
    </p:spTree>
    <p:extLst>
      <p:ext uri="{BB962C8B-B14F-4D97-AF65-F5344CB8AC3E}">
        <p14:creationId xmlns:p14="http://schemas.microsoft.com/office/powerpoint/2010/main" val="353932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4CD5E-5C75-4A14-B48D-689B85DFF6F7}"/>
              </a:ext>
            </a:extLst>
          </p:cNvPr>
          <p:cNvSpPr txBox="1"/>
          <p:nvPr/>
        </p:nvSpPr>
        <p:spPr>
          <a:xfrm>
            <a:off x="760952" y="526995"/>
            <a:ext cx="50802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methods to calculate holograms: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Fourier transform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Conjugate-gradient minimisation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04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54CD5E-5C75-4A14-B48D-689B85DFF6F7}"/>
              </a:ext>
            </a:extLst>
          </p:cNvPr>
          <p:cNvSpPr txBox="1"/>
          <p:nvPr/>
        </p:nvSpPr>
        <p:spPr>
          <a:xfrm>
            <a:off x="760952" y="526995"/>
            <a:ext cx="50802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methods to calculate holograms:</a:t>
            </a: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Fourier transform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Conjugate-gradient minimisation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53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5699125" y="1173163"/>
            <a:ext cx="2159000" cy="2159000"/>
            <a:chOff x="6029" y="2047"/>
            <a:chExt cx="1360" cy="1360"/>
          </a:xfrm>
        </p:grpSpPr>
        <p:pic>
          <p:nvPicPr>
            <p:cNvPr id="61443" name="Picture 3" descr="Target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76" t="22076" r="44153" b="44153"/>
            <a:stretch>
              <a:fillRect/>
            </a:stretch>
          </p:blipFill>
          <p:spPr bwMode="auto">
            <a:xfrm>
              <a:off x="6029" y="2047"/>
              <a:ext cx="1360" cy="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444" name="Oval 4"/>
            <p:cNvSpPr>
              <a:spLocks noChangeAspect="1" noChangeArrowheads="1"/>
            </p:cNvSpPr>
            <p:nvPr/>
          </p:nvSpPr>
          <p:spPr bwMode="auto">
            <a:xfrm>
              <a:off x="6264" y="2282"/>
              <a:ext cx="839" cy="839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45" name="Oval 5"/>
            <p:cNvSpPr>
              <a:spLocks noChangeAspect="1" noChangeArrowheads="1"/>
            </p:cNvSpPr>
            <p:nvPr/>
          </p:nvSpPr>
          <p:spPr bwMode="auto">
            <a:xfrm>
              <a:off x="6537" y="2568"/>
              <a:ext cx="279" cy="275"/>
            </a:xfrm>
            <a:prstGeom prst="ellips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46" name="Oval 6"/>
            <p:cNvSpPr>
              <a:spLocks noChangeAspect="1" noChangeArrowheads="1"/>
            </p:cNvSpPr>
            <p:nvPr/>
          </p:nvSpPr>
          <p:spPr bwMode="auto">
            <a:xfrm>
              <a:off x="6465" y="2494"/>
              <a:ext cx="421" cy="414"/>
            </a:xfrm>
            <a:prstGeom prst="ellips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47" name="Oval 7"/>
            <p:cNvSpPr>
              <a:spLocks noChangeAspect="1" noChangeArrowheads="1"/>
            </p:cNvSpPr>
            <p:nvPr/>
          </p:nvSpPr>
          <p:spPr bwMode="auto">
            <a:xfrm>
              <a:off x="6335" y="2359"/>
              <a:ext cx="690" cy="690"/>
            </a:xfrm>
            <a:prstGeom prst="ellips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61448" name="Picture 8" descr="intensity 1 SLM plane after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174750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9" name="Picture 9" descr="intensity 1 Fourier plane before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5699125" y="1173163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0" name="Picture 10" descr="intensity 1 Fourier plane - SR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5699125" y="1173163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1" name="Picture 11" descr="intensity 1 Fourier plane after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5699125" y="1173163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2" name="Picture 12" descr="intensity 1 SLM plane before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174750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3" name="Picture 13" descr="intensity 2 Fourier plane before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5699125" y="1173163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4" name="Picture 14" descr="intensity 2 Fourier plane - SR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5699125" y="1173163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15" descr="intensity 2 Fourier plane after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6" t="22076" r="44153" b="44153"/>
          <a:stretch>
            <a:fillRect/>
          </a:stretch>
        </p:blipFill>
        <p:spPr bwMode="auto">
          <a:xfrm>
            <a:off x="5699125" y="1173163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6" name="Picture 16" descr="intensity 2 SLM plane befo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174750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8" name="Picture 18" descr="Guess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4" t="35014" r="35014" b="35014"/>
          <a:stretch>
            <a:fillRect/>
          </a:stretch>
        </p:blipFill>
        <p:spPr bwMode="auto">
          <a:xfrm>
            <a:off x="5699125" y="3514725"/>
            <a:ext cx="2159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9" name="Picture 19" descr="phase 1 Fourier plane"/>
          <p:cNvPicPr preferRelativeResize="0"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3514725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0" name="Picture 20" descr="phase 1 SLM plane"/>
          <p:cNvPicPr preferRelativeResize="0"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3514725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1" name="Picture 21" descr="phase 2 Fourier plan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3514725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2" name="Picture 22" descr="phase 2 SLM plan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3514725"/>
            <a:ext cx="21590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63" name="Group 23"/>
          <p:cNvGrpSpPr>
            <a:grpSpLocks/>
          </p:cNvGrpSpPr>
          <p:nvPr/>
        </p:nvGrpSpPr>
        <p:grpSpPr bwMode="auto">
          <a:xfrm>
            <a:off x="603250" y="871538"/>
            <a:ext cx="4437063" cy="5284787"/>
            <a:chOff x="1825" y="1159"/>
            <a:chExt cx="2154" cy="2565"/>
          </a:xfrm>
        </p:grpSpPr>
        <p:sp>
          <p:nvSpPr>
            <p:cNvPr id="61464" name="AutoShape 24"/>
            <p:cNvSpPr>
              <a:spLocks noChangeAspect="1" noChangeArrowheads="1"/>
            </p:cNvSpPr>
            <p:nvPr/>
          </p:nvSpPr>
          <p:spPr bwMode="auto">
            <a:xfrm rot="16200000">
              <a:off x="3353" y="2734"/>
              <a:ext cx="544" cy="373"/>
            </a:xfrm>
            <a:prstGeom prst="rightArrow">
              <a:avLst>
                <a:gd name="adj1" fmla="val 65481"/>
                <a:gd name="adj2" fmla="val 4155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s-ES" altLang="en-US" sz="1600"/>
            </a:p>
          </p:txBody>
        </p:sp>
        <p:sp>
          <p:nvSpPr>
            <p:cNvPr id="61465" name="Text Box 25"/>
            <p:cNvSpPr txBox="1">
              <a:spLocks noChangeAspect="1" noChangeArrowheads="1"/>
            </p:cNvSpPr>
            <p:nvPr/>
          </p:nvSpPr>
          <p:spPr bwMode="auto">
            <a:xfrm rot="16200000">
              <a:off x="3366" y="2789"/>
              <a:ext cx="502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3825" algn="ctr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82800">
              <a:spAutoFit/>
            </a:bodyPr>
            <a:lstStyle>
              <a:lvl1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100" b="1" dirty="0">
                  <a:solidFill>
                    <a:schemeClr val="accent2">
                      <a:lumMod val="50000"/>
                    </a:schemeClr>
                  </a:solidFill>
                </a:rPr>
                <a:t>Inverse</a:t>
              </a:r>
              <a:br>
                <a:rPr lang="en-GB" altLang="en-US" sz="1100" b="1" dirty="0">
                  <a:solidFill>
                    <a:schemeClr val="accent2">
                      <a:lumMod val="50000"/>
                    </a:schemeClr>
                  </a:solidFill>
                </a:rPr>
              </a:br>
              <a:r>
                <a:rPr lang="en-GB" altLang="en-US" sz="1100" b="1" dirty="0">
                  <a:solidFill>
                    <a:schemeClr val="accent2">
                      <a:lumMod val="50000"/>
                    </a:schemeClr>
                  </a:solidFill>
                </a:rPr>
                <a:t>Fourier </a:t>
              </a:r>
            </a:p>
            <a:p>
              <a:pPr algn="ctr"/>
              <a:r>
                <a:rPr lang="en-GB" altLang="en-US" sz="1100" b="1" dirty="0">
                  <a:solidFill>
                    <a:schemeClr val="accent2">
                      <a:lumMod val="50000"/>
                    </a:schemeClr>
                  </a:solidFill>
                </a:rPr>
                <a:t>Transf.</a:t>
              </a:r>
              <a:endParaRPr lang="en-US" altLang="en-US" sz="11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61466" name="Group 26"/>
            <p:cNvGrpSpPr>
              <a:grpSpLocks noChangeAspect="1"/>
            </p:cNvGrpSpPr>
            <p:nvPr/>
          </p:nvGrpSpPr>
          <p:grpSpPr bwMode="auto">
            <a:xfrm>
              <a:off x="1857" y="1159"/>
              <a:ext cx="2085" cy="430"/>
              <a:chOff x="13801" y="17291"/>
              <a:chExt cx="4171" cy="861"/>
            </a:xfrm>
          </p:grpSpPr>
          <p:sp>
            <p:nvSpPr>
              <p:cNvPr id="61467" name="AutoShape 27"/>
              <p:cNvSpPr>
                <a:spLocks noChangeAspect="1" noChangeArrowheads="1"/>
              </p:cNvSpPr>
              <p:nvPr/>
            </p:nvSpPr>
            <p:spPr bwMode="auto">
              <a:xfrm>
                <a:off x="16521" y="17291"/>
                <a:ext cx="1451" cy="86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06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 anchor="ctr"/>
              <a:lstStyle>
                <a:lvl1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/>
                  <a:t>Export phase to SLM</a:t>
                </a:r>
              </a:p>
            </p:txBody>
          </p:sp>
          <p:sp>
            <p:nvSpPr>
              <p:cNvPr id="61468" name="AutoShape 28"/>
              <p:cNvSpPr>
                <a:spLocks noChangeAspect="1" noChangeArrowheads="1"/>
              </p:cNvSpPr>
              <p:nvPr/>
            </p:nvSpPr>
            <p:spPr bwMode="auto">
              <a:xfrm>
                <a:off x="13801" y="17291"/>
                <a:ext cx="1451" cy="86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06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 anchor="ctr" anchorCtr="1"/>
              <a:lstStyle>
                <a:lvl1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/>
                  <a:t>Specify Target Intensity.</a:t>
                </a:r>
              </a:p>
              <a:p>
                <a:pPr algn="ctr"/>
                <a:r>
                  <a:rPr lang="en-GB" altLang="en-US" sz="1200"/>
                  <a:t>Guess phase.</a:t>
                </a:r>
              </a:p>
            </p:txBody>
          </p:sp>
        </p:grpSp>
        <p:sp>
          <p:nvSpPr>
            <p:cNvPr id="61469" name="AutoShape 29"/>
            <p:cNvSpPr>
              <a:spLocks noChangeAspect="1" noChangeArrowheads="1"/>
            </p:cNvSpPr>
            <p:nvPr/>
          </p:nvSpPr>
          <p:spPr bwMode="auto">
            <a:xfrm rot="5400000">
              <a:off x="1959" y="2794"/>
              <a:ext cx="544" cy="265"/>
            </a:xfrm>
            <a:prstGeom prst="rightArrow">
              <a:avLst>
                <a:gd name="adj1" fmla="val 68370"/>
                <a:gd name="adj2" fmla="val 4074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s-ES" altLang="en-US" sz="1600"/>
            </a:p>
          </p:txBody>
        </p:sp>
        <p:sp>
          <p:nvSpPr>
            <p:cNvPr id="61470" name="Text Box 30"/>
            <p:cNvSpPr txBox="1">
              <a:spLocks noChangeAspect="1" noChangeArrowheads="1"/>
            </p:cNvSpPr>
            <p:nvPr/>
          </p:nvSpPr>
          <p:spPr bwMode="auto">
            <a:xfrm rot="5400000">
              <a:off x="2091" y="2754"/>
              <a:ext cx="34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8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3825" algn="ctr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118800" rIns="90000" anchor="ctr" anchorCtr="1">
              <a:spAutoFit/>
            </a:bodyPr>
            <a:lstStyle>
              <a:lvl1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100" b="1" dirty="0">
                  <a:solidFill>
                    <a:schemeClr val="accent2">
                      <a:lumMod val="50000"/>
                    </a:schemeClr>
                  </a:solidFill>
                </a:rPr>
                <a:t>Fourier </a:t>
              </a:r>
            </a:p>
            <a:p>
              <a:pPr algn="ctr"/>
              <a:r>
                <a:rPr lang="en-GB" altLang="en-US" sz="1100" b="1" dirty="0">
                  <a:solidFill>
                    <a:schemeClr val="accent2">
                      <a:lumMod val="50000"/>
                    </a:schemeClr>
                  </a:solidFill>
                </a:rPr>
                <a:t>Transf.</a:t>
              </a:r>
              <a:endParaRPr lang="en-US" altLang="en-US" sz="11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61471" name="AutoShape 31"/>
            <p:cNvSpPr>
              <a:spLocks noChangeAspect="1" noChangeArrowheads="1"/>
            </p:cNvSpPr>
            <p:nvPr/>
          </p:nvSpPr>
          <p:spPr bwMode="auto">
            <a:xfrm>
              <a:off x="2534" y="1656"/>
              <a:ext cx="725" cy="43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065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9" tIns="45715" rIns="91429" bIns="45715" anchor="ctr" anchorCtr="1"/>
            <a:lstStyle>
              <a:lvl1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GB" altLang="en-US" sz="1200"/>
                <a:t>Improved accuracy since last iteration?</a:t>
              </a:r>
            </a:p>
          </p:txBody>
        </p:sp>
        <p:grpSp>
          <p:nvGrpSpPr>
            <p:cNvPr id="61472" name="Group 32"/>
            <p:cNvGrpSpPr>
              <a:grpSpLocks noChangeAspect="1"/>
            </p:cNvGrpSpPr>
            <p:nvPr/>
          </p:nvGrpSpPr>
          <p:grpSpPr bwMode="auto">
            <a:xfrm>
              <a:off x="1830" y="2140"/>
              <a:ext cx="2149" cy="520"/>
              <a:chOff x="13748" y="19237"/>
              <a:chExt cx="4298" cy="1041"/>
            </a:xfrm>
          </p:grpSpPr>
          <p:sp>
            <p:nvSpPr>
              <p:cNvPr id="61473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3748" y="19237"/>
                <a:ext cx="4298" cy="1041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  <a:alpha val="4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3825" algn="ctr">
                    <a:solidFill>
                      <a:srgbClr val="0033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474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15382" y="19772"/>
                <a:ext cx="990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8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3825" algn="ctr">
                    <a:solidFill>
                      <a:srgbClr val="0033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300" b="1">
                    <a:solidFill>
                      <a:schemeClr val="bg1"/>
                    </a:solidFill>
                  </a:rPr>
                  <a:t>SLM Plane</a:t>
                </a:r>
                <a:endParaRPr lang="en-US" altLang="en-US" sz="13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61475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3801" y="19332"/>
                <a:ext cx="1451" cy="86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06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 anchor="ctr" anchorCtr="1"/>
              <a:lstStyle>
                <a:lvl1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/>
                  <a:t>Intensity given by input beam profile.</a:t>
                </a:r>
              </a:p>
              <a:p>
                <a:pPr algn="ctr"/>
                <a:r>
                  <a:rPr lang="en-GB" altLang="en-US" sz="1200"/>
                  <a:t>Retained phase</a:t>
                </a:r>
              </a:p>
            </p:txBody>
          </p:sp>
          <p:sp>
            <p:nvSpPr>
              <p:cNvPr id="61476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16521" y="19332"/>
                <a:ext cx="1451" cy="86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06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 anchor="ctr" anchorCtr="1"/>
              <a:lstStyle>
                <a:lvl1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/>
                  <a:t>Calculated field.</a:t>
                </a:r>
              </a:p>
              <a:p>
                <a:pPr algn="ctr"/>
                <a:r>
                  <a:rPr lang="en-GB" altLang="en-US" sz="1200"/>
                  <a:t>Intensity probably wrong</a:t>
                </a:r>
              </a:p>
            </p:txBody>
          </p:sp>
        </p:grpSp>
        <p:sp>
          <p:nvSpPr>
            <p:cNvPr id="61477" name="AutoShape 37"/>
            <p:cNvSpPr>
              <a:spLocks noChangeAspect="1" noChangeArrowheads="1"/>
            </p:cNvSpPr>
            <p:nvPr/>
          </p:nvSpPr>
          <p:spPr bwMode="auto">
            <a:xfrm rot="10800000">
              <a:off x="2174" y="1741"/>
              <a:ext cx="318" cy="272"/>
            </a:xfrm>
            <a:prstGeom prst="rightArrow">
              <a:avLst>
                <a:gd name="adj1" fmla="val 56620"/>
                <a:gd name="adj2" fmla="val 3609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/>
              <a:endParaRPr lang="es-ES" altLang="en-US" sz="1600"/>
            </a:p>
          </p:txBody>
        </p:sp>
        <p:sp>
          <p:nvSpPr>
            <p:cNvPr id="61478" name="AutoShape 38"/>
            <p:cNvSpPr>
              <a:spLocks noChangeAspect="1" noChangeArrowheads="1"/>
            </p:cNvSpPr>
            <p:nvPr/>
          </p:nvSpPr>
          <p:spPr bwMode="auto">
            <a:xfrm rot="5400000">
              <a:off x="1946" y="1753"/>
              <a:ext cx="545" cy="272"/>
            </a:xfrm>
            <a:prstGeom prst="rightArrow">
              <a:avLst>
                <a:gd name="adj1" fmla="val 56620"/>
                <a:gd name="adj2" fmla="val 5428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s-ES" altLang="en-US" sz="1600"/>
            </a:p>
          </p:txBody>
        </p:sp>
        <p:grpSp>
          <p:nvGrpSpPr>
            <p:cNvPr id="61479" name="Group 39"/>
            <p:cNvGrpSpPr>
              <a:grpSpLocks/>
            </p:cNvGrpSpPr>
            <p:nvPr/>
          </p:nvGrpSpPr>
          <p:grpSpPr bwMode="auto">
            <a:xfrm>
              <a:off x="2809" y="1271"/>
              <a:ext cx="380" cy="362"/>
              <a:chOff x="2809" y="1271"/>
              <a:chExt cx="380" cy="362"/>
            </a:xfrm>
          </p:grpSpPr>
          <p:sp>
            <p:nvSpPr>
              <p:cNvPr id="61480" name="AutoShape 40"/>
              <p:cNvSpPr>
                <a:spLocks noChangeAspect="1" noChangeArrowheads="1"/>
              </p:cNvSpPr>
              <p:nvPr/>
            </p:nvSpPr>
            <p:spPr bwMode="auto">
              <a:xfrm rot="5400000" flipH="1">
                <a:off x="2830" y="1273"/>
                <a:ext cx="362" cy="357"/>
              </a:xfrm>
              <a:custGeom>
                <a:avLst/>
                <a:gdLst>
                  <a:gd name="G0" fmla="+- 9257 0 0"/>
                  <a:gd name="G1" fmla="+- 18518 0 0"/>
                  <a:gd name="G2" fmla="+- 6655 0 0"/>
                  <a:gd name="G3" fmla="*/ 9257 1 2"/>
                  <a:gd name="G4" fmla="+- G3 10800 0"/>
                  <a:gd name="G5" fmla="+- 21600 9257 18518"/>
                  <a:gd name="G6" fmla="+- 18518 6655 0"/>
                  <a:gd name="G7" fmla="*/ G6 1 2"/>
                  <a:gd name="G8" fmla="*/ 18518 2 1"/>
                  <a:gd name="G9" fmla="+- G8 0 21600"/>
                  <a:gd name="G10" fmla="*/ 21600 G0 G1"/>
                  <a:gd name="G11" fmla="*/ 21600 G4 G1"/>
                  <a:gd name="G12" fmla="*/ 21600 G5 G1"/>
                  <a:gd name="G13" fmla="*/ 21600 G7 G1"/>
                  <a:gd name="G14" fmla="*/ 18518 1 2"/>
                  <a:gd name="G15" fmla="+- G5 0 G4"/>
                  <a:gd name="G16" fmla="+- G0 0 G4"/>
                  <a:gd name="G17" fmla="*/ G2 G15 G16"/>
                  <a:gd name="T0" fmla="*/ 15429 w 21600"/>
                  <a:gd name="T1" fmla="*/ 0 h 21600"/>
                  <a:gd name="T2" fmla="*/ 9257 w 21600"/>
                  <a:gd name="T3" fmla="*/ 6655 h 21600"/>
                  <a:gd name="T4" fmla="*/ 0 w 21600"/>
                  <a:gd name="T5" fmla="*/ 17997 h 21600"/>
                  <a:gd name="T6" fmla="*/ 9259 w 21600"/>
                  <a:gd name="T7" fmla="*/ 21600 h 21600"/>
                  <a:gd name="T8" fmla="*/ 18518 w 21600"/>
                  <a:gd name="T9" fmla="*/ 14682 h 21600"/>
                  <a:gd name="T10" fmla="*/ 21600 w 21600"/>
                  <a:gd name="T11" fmla="*/ 6655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G12 h 21600"/>
                  <a:gd name="T20" fmla="*/ G1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6655"/>
                    </a:lnTo>
                    <a:lnTo>
                      <a:pt x="12339" y="6655"/>
                    </a:lnTo>
                    <a:lnTo>
                      <a:pt x="12339" y="14393"/>
                    </a:lnTo>
                    <a:lnTo>
                      <a:pt x="0" y="14393"/>
                    </a:lnTo>
                    <a:lnTo>
                      <a:pt x="0" y="21600"/>
                    </a:lnTo>
                    <a:lnTo>
                      <a:pt x="18518" y="21600"/>
                    </a:lnTo>
                    <a:lnTo>
                      <a:pt x="18518" y="6655"/>
                    </a:lnTo>
                    <a:lnTo>
                      <a:pt x="21600" y="665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481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2809" y="1293"/>
                <a:ext cx="188" cy="1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8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3825" algn="ctr">
                    <a:solidFill>
                      <a:srgbClr val="0033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tIns="118800">
                <a:spAutoFit/>
              </a:bodyPr>
              <a:lstStyle>
                <a:lvl1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s-ES" altLang="en-US" sz="1200" b="1">
                    <a:solidFill>
                      <a:schemeClr val="accent2">
                        <a:lumMod val="50000"/>
                      </a:schemeClr>
                    </a:solidFill>
                  </a:rPr>
                  <a:t>No</a:t>
                </a:r>
              </a:p>
            </p:txBody>
          </p:sp>
        </p:grpSp>
        <p:sp>
          <p:nvSpPr>
            <p:cNvPr id="61482" name="AutoShape 42"/>
            <p:cNvSpPr>
              <a:spLocks noChangeAspect="1" noChangeArrowheads="1"/>
            </p:cNvSpPr>
            <p:nvPr/>
          </p:nvSpPr>
          <p:spPr bwMode="auto">
            <a:xfrm rot="16200000">
              <a:off x="3290" y="1765"/>
              <a:ext cx="375" cy="386"/>
            </a:xfrm>
            <a:custGeom>
              <a:avLst/>
              <a:gdLst>
                <a:gd name="G0" fmla="+- 9257 0 0"/>
                <a:gd name="G1" fmla="+- 18514 0 0"/>
                <a:gd name="G2" fmla="+- 7200 0 0"/>
                <a:gd name="G3" fmla="*/ 9257 1 2"/>
                <a:gd name="G4" fmla="+- G3 10800 0"/>
                <a:gd name="G5" fmla="+- 21600 9257 18514"/>
                <a:gd name="G6" fmla="+- 18514 7200 0"/>
                <a:gd name="G7" fmla="*/ G6 1 2"/>
                <a:gd name="G8" fmla="*/ 18514 2 1"/>
                <a:gd name="G9" fmla="+- G8 0 21600"/>
                <a:gd name="G10" fmla="*/ 21600 G0 G1"/>
                <a:gd name="G11" fmla="*/ 21600 G4 G1"/>
                <a:gd name="G12" fmla="*/ 21600 G5 G1"/>
                <a:gd name="G13" fmla="*/ 21600 G7 G1"/>
                <a:gd name="G14" fmla="*/ 18514 1 2"/>
                <a:gd name="G15" fmla="+- G5 0 G4"/>
                <a:gd name="G16" fmla="+- G0 0 G4"/>
                <a:gd name="G17" fmla="*/ G2 G15 G16"/>
                <a:gd name="T0" fmla="*/ 15429 w 21600"/>
                <a:gd name="T1" fmla="*/ 0 h 21600"/>
                <a:gd name="T2" fmla="*/ 9257 w 21600"/>
                <a:gd name="T3" fmla="*/ 7200 h 21600"/>
                <a:gd name="T4" fmla="*/ 0 w 21600"/>
                <a:gd name="T5" fmla="*/ 18001 h 21600"/>
                <a:gd name="T6" fmla="*/ 9257 w 21600"/>
                <a:gd name="T7" fmla="*/ 21600 h 21600"/>
                <a:gd name="T8" fmla="*/ 18514 w 21600"/>
                <a:gd name="T9" fmla="*/ 15000 h 21600"/>
                <a:gd name="T10" fmla="*/ 21600 w 21600"/>
                <a:gd name="T11" fmla="*/ 720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G12 h 21600"/>
                <a:gd name="T20" fmla="*/ G1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close/>
                </a:path>
              </a:pathLst>
            </a:cu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83" name="Rectangle 43"/>
            <p:cNvSpPr>
              <a:spLocks noChangeAspect="1" noChangeArrowheads="1"/>
            </p:cNvSpPr>
            <p:nvPr/>
          </p:nvSpPr>
          <p:spPr bwMode="auto">
            <a:xfrm>
              <a:off x="2197" y="1801"/>
              <a:ext cx="159" cy="1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3825" algn="ctr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484" name="Text Box 44"/>
            <p:cNvSpPr txBox="1">
              <a:spLocks noChangeAspect="1" noChangeArrowheads="1"/>
            </p:cNvSpPr>
            <p:nvPr/>
          </p:nvSpPr>
          <p:spPr bwMode="auto">
            <a:xfrm>
              <a:off x="2151" y="1804"/>
              <a:ext cx="276" cy="1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3825" algn="ctr">
                  <a:solidFill>
                    <a:srgbClr val="0033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defTabSz="42783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defTabSz="42783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s-ES" altLang="en-US" sz="1200" b="1" dirty="0">
                  <a:solidFill>
                    <a:schemeClr val="accent2">
                      <a:lumMod val="50000"/>
                    </a:schemeClr>
                  </a:solidFill>
                </a:rPr>
                <a:t>Yes</a:t>
              </a:r>
            </a:p>
          </p:txBody>
        </p:sp>
        <p:grpSp>
          <p:nvGrpSpPr>
            <p:cNvPr id="61485" name="Group 45"/>
            <p:cNvGrpSpPr>
              <a:grpSpLocks noChangeAspect="1"/>
            </p:cNvGrpSpPr>
            <p:nvPr/>
          </p:nvGrpSpPr>
          <p:grpSpPr bwMode="auto">
            <a:xfrm>
              <a:off x="1825" y="3200"/>
              <a:ext cx="2149" cy="524"/>
              <a:chOff x="13738" y="21109"/>
              <a:chExt cx="4298" cy="1047"/>
            </a:xfrm>
          </p:grpSpPr>
          <p:sp>
            <p:nvSpPr>
              <p:cNvPr id="61486" name="AutoShape 46"/>
              <p:cNvSpPr>
                <a:spLocks noChangeAspect="1" noChangeArrowheads="1"/>
              </p:cNvSpPr>
              <p:nvPr/>
            </p:nvSpPr>
            <p:spPr bwMode="auto">
              <a:xfrm>
                <a:off x="13738" y="21109"/>
                <a:ext cx="4298" cy="1041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  <a:alpha val="44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3825" algn="ctr">
                    <a:solidFill>
                      <a:srgbClr val="003366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1487" name="AutoShape 47"/>
              <p:cNvSpPr>
                <a:spLocks noChangeAspect="1" noChangeArrowheads="1"/>
              </p:cNvSpPr>
              <p:nvPr/>
            </p:nvSpPr>
            <p:spPr bwMode="auto">
              <a:xfrm>
                <a:off x="13801" y="21197"/>
                <a:ext cx="1451" cy="86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06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 anchor="ctr" anchorCtr="1"/>
              <a:lstStyle>
                <a:lvl1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/>
                  <a:t>Calculated field.</a:t>
                </a:r>
              </a:p>
              <a:p>
                <a:pPr algn="ctr"/>
                <a:r>
                  <a:rPr lang="en-GB" altLang="en-US" sz="1200"/>
                  <a:t>Intensity probably wrong</a:t>
                </a:r>
              </a:p>
            </p:txBody>
          </p:sp>
          <p:sp>
            <p:nvSpPr>
              <p:cNvPr id="61488" name="AutoShape 48"/>
              <p:cNvSpPr>
                <a:spLocks noChangeAspect="1" noChangeArrowheads="1"/>
              </p:cNvSpPr>
              <p:nvPr/>
            </p:nvSpPr>
            <p:spPr bwMode="auto">
              <a:xfrm>
                <a:off x="16522" y="21197"/>
                <a:ext cx="1451" cy="861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12065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29" tIns="45715" rIns="91429" bIns="45715" anchor="ctr" anchorCtr="1"/>
              <a:lstStyle>
                <a:lvl1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200"/>
                  <a:t>Some field, with acceptable intensity</a:t>
                </a:r>
              </a:p>
            </p:txBody>
          </p:sp>
          <p:sp>
            <p:nvSpPr>
              <p:cNvPr id="61489" name="Text Box 49"/>
              <p:cNvSpPr txBox="1">
                <a:spLocks noChangeAspect="1" noChangeArrowheads="1"/>
              </p:cNvSpPr>
              <p:nvPr/>
            </p:nvSpPr>
            <p:spPr bwMode="auto">
              <a:xfrm>
                <a:off x="15157" y="21874"/>
                <a:ext cx="1454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8000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123825" algn="ctr">
                    <a:solidFill>
                      <a:srgbClr val="00336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defTabSz="4278313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defTabSz="42783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r>
                  <a:rPr lang="en-GB" altLang="en-US" sz="1300" b="1">
                    <a:solidFill>
                      <a:schemeClr val="bg1"/>
                    </a:solidFill>
                  </a:rPr>
                  <a:t>Output Plane</a:t>
                </a:r>
                <a:endParaRPr lang="en-US" altLang="en-US" sz="1300" b="1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1490" name="Group 50"/>
              <p:cNvGrpSpPr>
                <a:grpSpLocks noChangeAspect="1"/>
              </p:cNvGrpSpPr>
              <p:nvPr/>
            </p:nvGrpSpPr>
            <p:grpSpPr bwMode="auto">
              <a:xfrm>
                <a:off x="15047" y="21275"/>
                <a:ext cx="1542" cy="664"/>
                <a:chOff x="15047" y="21275"/>
                <a:chExt cx="1542" cy="664"/>
              </a:xfrm>
            </p:grpSpPr>
            <p:sp>
              <p:nvSpPr>
                <p:cNvPr id="61491" name="AutoShap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15298" y="21275"/>
                  <a:ext cx="1179" cy="664"/>
                </a:xfrm>
                <a:prstGeom prst="rightArrow">
                  <a:avLst>
                    <a:gd name="adj1" fmla="val 70185"/>
                    <a:gd name="adj2" fmla="val 45335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s-ES" altLang="en-US" sz="1600"/>
                </a:p>
              </p:txBody>
            </p:sp>
            <p:sp>
              <p:nvSpPr>
                <p:cNvPr id="61492" name="Text Box 5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5047" y="21334"/>
                  <a:ext cx="1542" cy="4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>
                          <a:alpha val="8000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3825" algn="ctr">
                      <a:solidFill>
                        <a:srgbClr val="0033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tIns="82800">
                  <a:spAutoFit/>
                </a:bodyPr>
                <a:lstStyle>
                  <a:lvl1pPr defTabSz="42783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defTabSz="42783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defTabSz="42783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defTabSz="42783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defTabSz="4278313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defTabSz="42783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defTabSz="42783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defTabSz="42783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defTabSz="4278313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GB" altLang="en-US" sz="12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Replace</a:t>
                  </a:r>
                </a:p>
                <a:p>
                  <a:pPr algn="ctr"/>
                  <a:r>
                    <a:rPr lang="en-GB" altLang="en-US" sz="12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intensity </a:t>
                  </a:r>
                  <a:endParaRPr lang="en-US" altLang="en-US" sz="1200" b="1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1493" name="AutoShape 53"/>
          <p:cNvSpPr>
            <a:spLocks noChangeArrowheads="1"/>
          </p:cNvSpPr>
          <p:nvPr/>
        </p:nvSpPr>
        <p:spPr bwMode="auto">
          <a:xfrm>
            <a:off x="3529013" y="3049588"/>
            <a:ext cx="1374775" cy="766762"/>
          </a:xfrm>
          <a:prstGeom prst="roundRect">
            <a:avLst>
              <a:gd name="adj" fmla="val 11181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94" name="AutoShape 54"/>
          <p:cNvSpPr>
            <a:spLocks noChangeArrowheads="1"/>
          </p:cNvSpPr>
          <p:nvPr/>
        </p:nvSpPr>
        <p:spPr bwMode="auto">
          <a:xfrm>
            <a:off x="728663" y="931863"/>
            <a:ext cx="1374775" cy="765175"/>
          </a:xfrm>
          <a:prstGeom prst="roundRect">
            <a:avLst>
              <a:gd name="adj" fmla="val 11204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95" name="AutoShape 55"/>
          <p:cNvSpPr>
            <a:spLocks noChangeArrowheads="1"/>
          </p:cNvSpPr>
          <p:nvPr/>
        </p:nvSpPr>
        <p:spPr bwMode="auto">
          <a:xfrm>
            <a:off x="728663" y="3052763"/>
            <a:ext cx="1371600" cy="763587"/>
          </a:xfrm>
          <a:prstGeom prst="roundRect">
            <a:avLst>
              <a:gd name="adj" fmla="val 10602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96" name="AutoShape 56"/>
          <p:cNvSpPr>
            <a:spLocks noChangeArrowheads="1"/>
          </p:cNvSpPr>
          <p:nvPr/>
        </p:nvSpPr>
        <p:spPr bwMode="auto">
          <a:xfrm>
            <a:off x="727075" y="5226050"/>
            <a:ext cx="1373188" cy="768350"/>
          </a:xfrm>
          <a:prstGeom prst="roundRect">
            <a:avLst>
              <a:gd name="adj" fmla="val 11157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98" name="AutoShape 58"/>
          <p:cNvSpPr>
            <a:spLocks noChangeArrowheads="1"/>
          </p:cNvSpPr>
          <p:nvPr/>
        </p:nvSpPr>
        <p:spPr bwMode="auto">
          <a:xfrm>
            <a:off x="3532188" y="5227638"/>
            <a:ext cx="1373187" cy="768350"/>
          </a:xfrm>
          <a:prstGeom prst="roundRect">
            <a:avLst>
              <a:gd name="adj" fmla="val 10579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5049838" y="3184525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/>
                </a:solidFill>
              </a:rPr>
              <a:t>i = 2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61500" name="Text Box 60"/>
          <p:cNvSpPr txBox="1">
            <a:spLocks noChangeArrowheads="1"/>
          </p:cNvSpPr>
          <p:nvPr/>
        </p:nvSpPr>
        <p:spPr bwMode="auto">
          <a:xfrm>
            <a:off x="5053013" y="3186113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>
                <a:solidFill>
                  <a:schemeClr val="accent2"/>
                </a:solidFill>
              </a:rPr>
              <a:t>i = 3</a:t>
            </a:r>
            <a:endParaRPr lang="en-US" altLang="en-US">
              <a:solidFill>
                <a:schemeClr val="accent2"/>
              </a:solidFill>
            </a:endParaRPr>
          </a:p>
        </p:txBody>
      </p:sp>
      <p:sp>
        <p:nvSpPr>
          <p:cNvPr id="61501" name="Text Box 61"/>
          <p:cNvSpPr txBox="1">
            <a:spLocks noChangeArrowheads="1"/>
          </p:cNvSpPr>
          <p:nvPr/>
        </p:nvSpPr>
        <p:spPr bwMode="auto">
          <a:xfrm>
            <a:off x="5048250" y="3186113"/>
            <a:ext cx="5757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 err="1">
                <a:solidFill>
                  <a:schemeClr val="accent2"/>
                </a:solidFill>
              </a:rPr>
              <a:t>i</a:t>
            </a:r>
            <a:r>
              <a:rPr lang="en-GB" altLang="en-US" dirty="0">
                <a:solidFill>
                  <a:schemeClr val="accent2"/>
                </a:solidFill>
              </a:rPr>
              <a:t> = 1</a:t>
            </a:r>
            <a:endParaRPr lang="en-US" altLang="en-US" dirty="0">
              <a:solidFill>
                <a:schemeClr val="accent2"/>
              </a:solidFill>
            </a:endParaRPr>
          </a:p>
        </p:txBody>
      </p:sp>
      <p:sp>
        <p:nvSpPr>
          <p:cNvPr id="61503" name="Text Box 63"/>
          <p:cNvSpPr txBox="1">
            <a:spLocks noChangeArrowheads="1"/>
          </p:cNvSpPr>
          <p:nvPr/>
        </p:nvSpPr>
        <p:spPr bwMode="auto">
          <a:xfrm>
            <a:off x="5861050" y="6107100"/>
            <a:ext cx="3378554" cy="26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sz="1200" i="1" dirty="0" err="1">
                <a:latin typeface="Times New Roman" panose="02020603050405020304" pitchFamily="18" charset="0"/>
              </a:rPr>
              <a:t>Pasienski</a:t>
            </a:r>
            <a:r>
              <a:rPr lang="en-GB" altLang="en-US" sz="1200" i="1" dirty="0">
                <a:latin typeface="Times New Roman" panose="02020603050405020304" pitchFamily="18" charset="0"/>
              </a:rPr>
              <a:t> and DeMarco, Opt Expr </a:t>
            </a:r>
            <a:r>
              <a:rPr lang="en-GB" altLang="en-US" sz="1200" b="1" i="1" dirty="0">
                <a:latin typeface="Times New Roman" panose="02020603050405020304" pitchFamily="18" charset="0"/>
              </a:rPr>
              <a:t>16</a:t>
            </a:r>
            <a:r>
              <a:rPr lang="en-GB" altLang="en-US" sz="1200" i="1" dirty="0">
                <a:latin typeface="Times New Roman" panose="02020603050405020304" pitchFamily="18" charset="0"/>
              </a:rPr>
              <a:t>, 2176 (2008).</a:t>
            </a:r>
            <a:endParaRPr lang="en-US" altLang="en-US" sz="1200" i="1" dirty="0">
              <a:latin typeface="Times New Roman" panose="02020603050405020304" pitchFamily="18" charset="0"/>
            </a:endParaRPr>
          </a:p>
        </p:txBody>
      </p:sp>
      <p:grpSp>
        <p:nvGrpSpPr>
          <p:cNvPr id="61504" name="Group 64"/>
          <p:cNvGrpSpPr>
            <a:grpSpLocks/>
          </p:cNvGrpSpPr>
          <p:nvPr/>
        </p:nvGrpSpPr>
        <p:grpSpPr bwMode="auto">
          <a:xfrm>
            <a:off x="5697538" y="1173163"/>
            <a:ext cx="2159000" cy="2159000"/>
            <a:chOff x="1520" y="1204"/>
            <a:chExt cx="1360" cy="1360"/>
          </a:xfrm>
        </p:grpSpPr>
        <p:pic>
          <p:nvPicPr>
            <p:cNvPr id="61505" name="Picture 65" descr="Target"/>
            <p:cNvPicPr preferRelativeResize="0"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1204"/>
              <a:ext cx="1360" cy="1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06" name="Oval 66"/>
            <p:cNvSpPr>
              <a:spLocks noChangeAspect="1" noChangeArrowheads="1"/>
            </p:cNvSpPr>
            <p:nvPr/>
          </p:nvSpPr>
          <p:spPr bwMode="auto">
            <a:xfrm>
              <a:off x="1897" y="1583"/>
              <a:ext cx="286" cy="286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07" name="Oval 67"/>
            <p:cNvSpPr>
              <a:spLocks noChangeAspect="1" noChangeArrowheads="1"/>
            </p:cNvSpPr>
            <p:nvPr/>
          </p:nvSpPr>
          <p:spPr bwMode="auto">
            <a:xfrm>
              <a:off x="1993" y="1679"/>
              <a:ext cx="95" cy="94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08" name="Oval 68"/>
            <p:cNvSpPr>
              <a:spLocks noChangeAspect="1" noChangeArrowheads="1"/>
            </p:cNvSpPr>
            <p:nvPr/>
          </p:nvSpPr>
          <p:spPr bwMode="auto">
            <a:xfrm>
              <a:off x="1967" y="1656"/>
              <a:ext cx="143" cy="140"/>
            </a:xfrm>
            <a:prstGeom prst="ellips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09" name="Oval 69"/>
            <p:cNvSpPr>
              <a:spLocks noChangeAspect="1" noChangeArrowheads="1"/>
            </p:cNvSpPr>
            <p:nvPr/>
          </p:nvSpPr>
          <p:spPr bwMode="auto">
            <a:xfrm>
              <a:off x="1922" y="1608"/>
              <a:ext cx="235" cy="235"/>
            </a:xfrm>
            <a:prstGeom prst="ellipse">
              <a:avLst/>
            </a:prstGeom>
            <a:noFill/>
            <a:ln w="127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73" name="AutoShape 57"/>
          <p:cNvSpPr>
            <a:spLocks noChangeArrowheads="1"/>
          </p:cNvSpPr>
          <p:nvPr/>
        </p:nvSpPr>
        <p:spPr bwMode="auto">
          <a:xfrm>
            <a:off x="2208213" y="5243513"/>
            <a:ext cx="1222375" cy="688975"/>
          </a:xfrm>
          <a:prstGeom prst="rightArrow">
            <a:avLst>
              <a:gd name="adj1" fmla="val 68861"/>
              <a:gd name="adj2" fmla="val 46482"/>
            </a:avLst>
          </a:prstGeom>
          <a:solidFill>
            <a:schemeClr val="accent3">
              <a:lumMod val="60000"/>
              <a:lumOff val="40000"/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4" name="Title 2"/>
          <p:cNvSpPr txBox="1">
            <a:spLocks/>
          </p:cNvSpPr>
          <p:nvPr/>
        </p:nvSpPr>
        <p:spPr>
          <a:xfrm>
            <a:off x="0" y="260350"/>
            <a:ext cx="9144000" cy="693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/>
              <a:t>Iterative Fourier Transform Algorithm</a:t>
            </a:r>
          </a:p>
        </p:txBody>
      </p:sp>
    </p:spTree>
    <p:extLst>
      <p:ext uri="{BB962C8B-B14F-4D97-AF65-F5344CB8AC3E}">
        <p14:creationId xmlns:p14="http://schemas.microsoft.com/office/powerpoint/2010/main" val="293103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61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61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0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6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61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61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3" grpId="0" animBg="1"/>
      <p:bldP spid="61493" grpId="1" animBg="1"/>
      <p:bldP spid="61493" grpId="2" animBg="1"/>
      <p:bldP spid="61493" grpId="3" animBg="1"/>
      <p:bldP spid="61494" grpId="0" animBg="1"/>
      <p:bldP spid="61494" grpId="1" animBg="1"/>
      <p:bldP spid="61495" grpId="0" animBg="1"/>
      <p:bldP spid="61495" grpId="1" animBg="1"/>
      <p:bldP spid="61495" grpId="2" animBg="1"/>
      <p:bldP spid="61495" grpId="3" animBg="1"/>
      <p:bldP spid="61495" grpId="4" animBg="1"/>
      <p:bldP spid="61496" grpId="0" animBg="1"/>
      <p:bldP spid="61496" grpId="1" animBg="1"/>
      <p:bldP spid="61496" grpId="2" animBg="1"/>
      <p:bldP spid="61496" grpId="3" animBg="1"/>
      <p:bldP spid="61498" grpId="0" animBg="1"/>
      <p:bldP spid="61498" grpId="1" animBg="1"/>
      <p:bldP spid="61498" grpId="2" animBg="1"/>
      <p:bldP spid="61498" grpId="3" animBg="1"/>
      <p:bldP spid="61499" grpId="0"/>
      <p:bldP spid="61499" grpId="1"/>
      <p:bldP spid="61500" grpId="0"/>
      <p:bldP spid="61501" grpId="0"/>
      <p:bldP spid="61501" grpId="1"/>
      <p:bldP spid="73" grpId="0" animBg="1"/>
      <p:bldP spid="7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1230</TotalTime>
  <Words>802</Words>
  <Application>Microsoft Office PowerPoint</Application>
  <PresentationFormat>On-screen Show (4:3)</PresentationFormat>
  <Paragraphs>214</Paragraphs>
  <Slides>31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Symbol</vt:lpstr>
      <vt:lpstr>Times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Can you put it all together?</vt:lpstr>
      <vt:lpstr>PowerPoint Presentation</vt:lpstr>
      <vt:lpstr>PowerPoint Presentation</vt:lpstr>
      <vt:lpstr>PowerPoint Presentation</vt:lpstr>
      <vt:lpstr>Inducing Superflow</vt:lpstr>
      <vt:lpstr>PowerPoint Presentation</vt:lpstr>
      <vt:lpstr>www.st-andrews.ac.uk/coldatoms</vt:lpstr>
      <vt:lpstr>PowerPoint Presentation</vt:lpstr>
      <vt:lpstr>PowerPoint Presentation</vt:lpstr>
    </vt:vector>
  </TitlesOfParts>
  <Company>University of St Andrews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Donatella Cassettari</dc:creator>
  <cp:lastModifiedBy>Donatella Cassettari</cp:lastModifiedBy>
  <cp:revision>132</cp:revision>
  <cp:lastPrinted>2018-09-07T00:40:52Z</cp:lastPrinted>
  <dcterms:created xsi:type="dcterms:W3CDTF">2018-09-04T19:36:13Z</dcterms:created>
  <dcterms:modified xsi:type="dcterms:W3CDTF">2019-05-08T06:39:35Z</dcterms:modified>
</cp:coreProperties>
</file>