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45"/>
  </p:notesMasterIdLst>
  <p:sldIdLst>
    <p:sldId id="256" r:id="rId3"/>
    <p:sldId id="297" r:id="rId4"/>
    <p:sldId id="389" r:id="rId5"/>
    <p:sldId id="314" r:id="rId6"/>
    <p:sldId id="299" r:id="rId7"/>
    <p:sldId id="300" r:id="rId8"/>
    <p:sldId id="301" r:id="rId9"/>
    <p:sldId id="298" r:id="rId10"/>
    <p:sldId id="408" r:id="rId11"/>
    <p:sldId id="384" r:id="rId12"/>
    <p:sldId id="381" r:id="rId13"/>
    <p:sldId id="387" r:id="rId14"/>
    <p:sldId id="406" r:id="rId15"/>
    <p:sldId id="386" r:id="rId16"/>
    <p:sldId id="390" r:id="rId17"/>
    <p:sldId id="379" r:id="rId18"/>
    <p:sldId id="382" r:id="rId19"/>
    <p:sldId id="392" r:id="rId20"/>
    <p:sldId id="391" r:id="rId21"/>
    <p:sldId id="378" r:id="rId22"/>
    <p:sldId id="338" r:id="rId23"/>
    <p:sldId id="373" r:id="rId24"/>
    <p:sldId id="393" r:id="rId25"/>
    <p:sldId id="394" r:id="rId26"/>
    <p:sldId id="395" r:id="rId27"/>
    <p:sldId id="397" r:id="rId28"/>
    <p:sldId id="398" r:id="rId29"/>
    <p:sldId id="407" r:id="rId30"/>
    <p:sldId id="399" r:id="rId31"/>
    <p:sldId id="400" r:id="rId32"/>
    <p:sldId id="302" r:id="rId33"/>
    <p:sldId id="401" r:id="rId34"/>
    <p:sldId id="303" r:id="rId35"/>
    <p:sldId id="304" r:id="rId36"/>
    <p:sldId id="403" r:id="rId37"/>
    <p:sldId id="380" r:id="rId38"/>
    <p:sldId id="309" r:id="rId39"/>
    <p:sldId id="310" r:id="rId40"/>
    <p:sldId id="311" r:id="rId41"/>
    <p:sldId id="313" r:id="rId42"/>
    <p:sldId id="405" r:id="rId43"/>
    <p:sldId id="404" r:id="rId44"/>
  </p:sldIdLst>
  <p:sldSz cx="9144000" cy="6858000" type="screen4x3"/>
  <p:notesSz cx="6797675" cy="9926638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0000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89785" autoAdjust="0"/>
  </p:normalViewPr>
  <p:slideViewPr>
    <p:cSldViewPr>
      <p:cViewPr varScale="1">
        <p:scale>
          <a:sx n="65" d="100"/>
          <a:sy n="65" d="100"/>
        </p:scale>
        <p:origin x="16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4D24-DAD0-49F4-A15E-9E11168BEEE7}" type="datetimeFigureOut">
              <a:rPr lang="en-AU" smtClean="0"/>
              <a:pPr/>
              <a:t>23/05/2019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03CD-4E4A-4BE8-ADC1-1EF02C73A88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57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00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47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636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03CD-4E4A-4BE8-ADC1-1EF02C73A887}" type="slidenum">
              <a: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97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9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94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303CD-4E4A-4BE8-ADC1-1EF02C73A887}" type="slidenum">
              <a:rPr kumimoji="0" lang="en-A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697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strongly dipolar degenerate gas was achieved in 2005 by the Pfau group [12]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a BEC of 52Cr atoms. This particular isotope of chromium has a ground state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 quantum number of 3, giving a large magnetic dipole moment of 6B, where B is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Bohr magneton. The non-zero quantum spin number at degeneracy also allows for a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2-body loss process — where the spin of a colliding atom is flipped, converting between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 and orbital angular momentum — known as dipolar relaxation. Zeeman splitting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used to thermally freeze out spin flips, so this problem was overcome by optically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pumping the atoms into the lowest energy spin state,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6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39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64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38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03CD-4E4A-4BE8-ADC1-1EF02C73A887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51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25100"/>
          </a:xfrm>
          <a:prstGeom prst="rect">
            <a:avLst/>
          </a:prstGeom>
          <a:solidFill>
            <a:srgbClr val="F4EA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28575">
            <a:solidFill>
              <a:srgbClr val="7E1D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resentation header logo.png"/>
          <p:cNvPicPr>
            <a:picLocks noChangeAspect="1"/>
          </p:cNvPicPr>
          <p:nvPr userDrawn="1"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05" y="5013176"/>
            <a:ext cx="3040107" cy="1800201"/>
          </a:xfrm>
          <a:prstGeom prst="rect">
            <a:avLst/>
          </a:prstGeom>
        </p:spPr>
      </p:pic>
      <p:pic>
        <p:nvPicPr>
          <p:cNvPr id="13" name="Picture 12" descr="JQC underline 4 colou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1" y="116631"/>
            <a:ext cx="2232249" cy="1063847"/>
          </a:xfrm>
          <a:prstGeom prst="rect">
            <a:avLst/>
          </a:prstGeom>
        </p:spPr>
      </p:pic>
      <p:pic>
        <p:nvPicPr>
          <p:cNvPr id="14" name="Picture 13" descr="newcastle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39782" y="366127"/>
            <a:ext cx="2480690" cy="814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rgbClr val="F4EA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resentation header logo.png"/>
          <p:cNvPicPr>
            <a:picLocks noChangeAspect="1"/>
          </p:cNvPicPr>
          <p:nvPr userDrawn="1"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70" y="-4586"/>
            <a:ext cx="1038388" cy="731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216405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F47-157A-4E7F-BD9F-97235322B77B}" type="datetimeFigureOut">
              <a:rPr lang="en-GB" smtClean="0"/>
              <a:pPr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7842-89BF-496C-9CE7-6C33AE944A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F47-157A-4E7F-BD9F-97235322B77B}" type="datetimeFigureOut">
              <a:rPr lang="en-GB" smtClean="0"/>
              <a:pPr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7842-89BF-496C-9CE7-6C33AE944A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77025"/>
          </a:xfrm>
          <a:prstGeom prst="rect">
            <a:avLst/>
          </a:prstGeom>
          <a:solidFill>
            <a:srgbClr val="F4EA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resentation header logo.png"/>
          <p:cNvPicPr>
            <a:picLocks noChangeAspect="1"/>
          </p:cNvPicPr>
          <p:nvPr userDrawn="1"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46" y="-19999"/>
            <a:ext cx="1500212" cy="1057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F47-157A-4E7F-BD9F-97235322B77B}" type="datetimeFigureOut">
              <a:rPr lang="en-GB" smtClean="0"/>
              <a:pPr/>
              <a:t>23/05/2019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7842-89BF-496C-9CE7-6C33AE944A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077025"/>
          </a:xfrm>
          <a:prstGeom prst="rect">
            <a:avLst/>
          </a:prstGeom>
          <a:solidFill>
            <a:srgbClr val="F4EA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resentation header logo.png"/>
          <p:cNvPicPr>
            <a:picLocks noChangeAspect="1"/>
          </p:cNvPicPr>
          <p:nvPr userDrawn="1"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46" y="-19999"/>
            <a:ext cx="1500212" cy="1057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4EA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28575">
            <a:solidFill>
              <a:srgbClr val="7E1D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resentation header logo.png"/>
          <p:cNvPicPr>
            <a:picLocks noChangeAspect="1"/>
          </p:cNvPicPr>
          <p:nvPr userDrawn="1"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05" y="5013176"/>
            <a:ext cx="3040107" cy="1800201"/>
          </a:xfrm>
          <a:prstGeom prst="rect">
            <a:avLst/>
          </a:prstGeom>
        </p:spPr>
      </p:pic>
      <p:pic>
        <p:nvPicPr>
          <p:cNvPr id="13" name="Picture 12" descr="JQC underline 4 colou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1" y="116631"/>
            <a:ext cx="2232249" cy="1063847"/>
          </a:xfrm>
          <a:prstGeom prst="rect">
            <a:avLst/>
          </a:prstGeom>
        </p:spPr>
      </p:pic>
      <p:pic>
        <p:nvPicPr>
          <p:cNvPr id="14" name="Picture 13" descr="newcastle 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39782" y="366127"/>
            <a:ext cx="2480690" cy="8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9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77025"/>
          </a:xfrm>
          <a:prstGeom prst="rect">
            <a:avLst/>
          </a:prstGeom>
          <a:solidFill>
            <a:srgbClr val="F4EA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resentation header logo.png"/>
          <p:cNvPicPr>
            <a:picLocks noChangeAspect="1"/>
          </p:cNvPicPr>
          <p:nvPr userDrawn="1"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46" y="-4586"/>
            <a:ext cx="1500212" cy="1057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F47-157A-4E7F-BD9F-97235322B77B}" type="datetimeFigureOut">
              <a:rPr lang="en-GB" smtClean="0"/>
              <a:pPr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7842-89BF-496C-9CE7-6C33AE944A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9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F47-157A-4E7F-BD9F-97235322B77B}" type="datetimeFigureOut">
              <a:rPr lang="en-GB" smtClean="0"/>
              <a:pPr/>
              <a:t>23/05/2019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7842-89BF-496C-9CE7-6C33AE944A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77025"/>
          </a:xfrm>
          <a:prstGeom prst="rect">
            <a:avLst/>
          </a:prstGeom>
          <a:solidFill>
            <a:srgbClr val="F4EA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resentation header logo.png"/>
          <p:cNvPicPr>
            <a:picLocks noChangeAspect="1"/>
          </p:cNvPicPr>
          <p:nvPr userDrawn="1"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46" y="-19999"/>
            <a:ext cx="1500212" cy="1057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5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8F47-157A-4E7F-BD9F-97235322B77B}" type="datetimeFigureOut">
              <a:rPr lang="en-GB" smtClean="0"/>
              <a:pPr/>
              <a:t>23/05/2019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37842-89BF-496C-9CE7-6C33AE944AC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077025"/>
          </a:xfrm>
          <a:prstGeom prst="rect">
            <a:avLst/>
          </a:prstGeom>
          <a:solidFill>
            <a:srgbClr val="F4EA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resentation header logo.png"/>
          <p:cNvPicPr>
            <a:picLocks noChangeAspect="1"/>
          </p:cNvPicPr>
          <p:nvPr userDrawn="1"/>
        </p:nvPicPr>
        <p:blipFill>
          <a:blip r:embed="rId2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46" y="-19999"/>
            <a:ext cx="1500212" cy="1057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8F47-157A-4E7F-BD9F-97235322B77B}" type="datetimeFigureOut">
              <a:rPr lang="en-GB" smtClean="0"/>
              <a:pPr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7842-89BF-496C-9CE7-6C33AE944A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58F47-157A-4E7F-BD9F-97235322B77B}" type="datetimeFigureOut">
              <a:rPr lang="en-GB" smtClean="0"/>
              <a:pPr/>
              <a:t>23/05/2019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7842-89BF-496C-9CE7-6C33AE944A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3.emf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86" y="1403775"/>
            <a:ext cx="84528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+mj-lt"/>
                <a:cs typeface="Helvetica" panose="020B0604020202020204" pitchFamily="34" charset="0"/>
              </a:rPr>
              <a:t>Solitons and turbulence in dipolar gases</a:t>
            </a:r>
          </a:p>
          <a:p>
            <a:pPr algn="ctr"/>
            <a:endParaRPr lang="en-US" sz="800" dirty="0">
              <a:latin typeface="+mj-lt"/>
              <a:cs typeface="Helvetica" panose="020B0604020202020204" pitchFamily="34" charset="0"/>
            </a:endParaRPr>
          </a:p>
          <a:p>
            <a:pPr algn="ctr"/>
            <a:r>
              <a:rPr lang="en-US" sz="4000" dirty="0" err="1">
                <a:latin typeface="+mj-lt"/>
                <a:cs typeface="Helvetica" panose="020B0604020202020204" pitchFamily="34" charset="0"/>
              </a:rPr>
              <a:t>Atomtronics</a:t>
            </a:r>
            <a:r>
              <a:rPr lang="en-US" sz="4000" dirty="0">
                <a:latin typeface="+mj-lt"/>
                <a:cs typeface="Helvetica" panose="020B0604020202020204" pitchFamily="34" charset="0"/>
              </a:rPr>
              <a:t>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784" y="2843935"/>
            <a:ext cx="23523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Newcastle University</a:t>
            </a:r>
          </a:p>
          <a:p>
            <a:r>
              <a:rPr lang="en-GB" sz="2000" b="1" dirty="0">
                <a:latin typeface="+mj-lt"/>
              </a:rPr>
              <a:t>Thomas Bland</a:t>
            </a:r>
          </a:p>
          <a:p>
            <a:r>
              <a:rPr lang="en-GB" sz="2000" u="sng" dirty="0">
                <a:latin typeface="+mj-lt"/>
              </a:rPr>
              <a:t>Nick Parker </a:t>
            </a:r>
          </a:p>
          <a:p>
            <a:r>
              <a:rPr lang="en-GB" sz="2000" dirty="0">
                <a:latin typeface="+mj-lt"/>
              </a:rPr>
              <a:t>Nick </a:t>
            </a:r>
            <a:r>
              <a:rPr lang="en-GB" sz="2000" dirty="0" err="1">
                <a:latin typeface="+mj-lt"/>
              </a:rPr>
              <a:t>Proukakis</a:t>
            </a:r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Andrew </a:t>
            </a:r>
            <a:r>
              <a:rPr lang="en-GB" sz="2000" dirty="0" err="1">
                <a:latin typeface="+mj-lt"/>
              </a:rPr>
              <a:t>Baggaley</a:t>
            </a:r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George Stagg</a:t>
            </a:r>
          </a:p>
          <a:p>
            <a:r>
              <a:rPr lang="en-GB" sz="2000" dirty="0">
                <a:latin typeface="+mj-lt"/>
              </a:rPr>
              <a:t>Luca </a:t>
            </a:r>
            <a:r>
              <a:rPr lang="en-GB" sz="2000" dirty="0" err="1">
                <a:latin typeface="+mj-lt"/>
              </a:rPr>
              <a:t>Galantucci</a:t>
            </a:r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Ryan Doran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75A4F-57E2-4B4B-B722-A182AE1E06AD}"/>
              </a:ext>
            </a:extLst>
          </p:cNvPr>
          <p:cNvSpPr txBox="1"/>
          <p:nvPr/>
        </p:nvSpPr>
        <p:spPr>
          <a:xfrm>
            <a:off x="3380023" y="2828832"/>
            <a:ext cx="2161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CFT-PAN (Warsaw)</a:t>
            </a:r>
          </a:p>
          <a:p>
            <a:r>
              <a:rPr lang="en-GB" sz="2000" dirty="0" err="1"/>
              <a:t>Kazik</a:t>
            </a:r>
            <a:r>
              <a:rPr lang="en-GB" sz="2000" dirty="0"/>
              <a:t> </a:t>
            </a:r>
            <a:r>
              <a:rPr lang="en-GB" sz="2000" dirty="0" err="1"/>
              <a:t>Rzazewski</a:t>
            </a:r>
            <a:endParaRPr lang="en-GB" sz="2000" dirty="0"/>
          </a:p>
          <a:p>
            <a:r>
              <a:rPr lang="en-GB" sz="2000" dirty="0" err="1"/>
              <a:t>Krzysiek</a:t>
            </a:r>
            <a:r>
              <a:rPr lang="en-GB" sz="2000" dirty="0"/>
              <a:t> Pawlowski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85501-D2AD-45B5-9208-D36B54450FE4}"/>
              </a:ext>
            </a:extLst>
          </p:cNvPr>
          <p:cNvSpPr txBox="1"/>
          <p:nvPr/>
        </p:nvSpPr>
        <p:spPr>
          <a:xfrm>
            <a:off x="3378975" y="4121494"/>
            <a:ext cx="26869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University of Melbourne</a:t>
            </a:r>
          </a:p>
          <a:p>
            <a:r>
              <a:rPr lang="en-GB" sz="2000" dirty="0"/>
              <a:t>Andy Martin</a:t>
            </a:r>
          </a:p>
          <a:p>
            <a:r>
              <a:rPr lang="en-GB" sz="2000" dirty="0"/>
              <a:t>Sri Prasad</a:t>
            </a:r>
          </a:p>
          <a:p>
            <a:r>
              <a:rPr lang="en-GB" sz="2000" dirty="0"/>
              <a:t>Mitch Knight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A11FF-61E4-47FE-AD39-9D6B19FF1789}"/>
              </a:ext>
            </a:extLst>
          </p:cNvPr>
          <p:cNvSpPr/>
          <p:nvPr/>
        </p:nvSpPr>
        <p:spPr>
          <a:xfrm>
            <a:off x="116505" y="569045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i="1" dirty="0">
                <a:latin typeface="+mj-lt"/>
              </a:rPr>
              <a:t>Swinburne University</a:t>
            </a:r>
          </a:p>
          <a:p>
            <a:r>
              <a:rPr lang="en-GB" sz="2000" dirty="0">
                <a:latin typeface="+mj-lt"/>
              </a:rPr>
              <a:t>Brendan </a:t>
            </a:r>
            <a:r>
              <a:rPr lang="en-GB" sz="2000" dirty="0" err="1">
                <a:latin typeface="+mj-lt"/>
              </a:rPr>
              <a:t>Mulkerin</a:t>
            </a:r>
            <a:endParaRPr lang="en-GB" sz="2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05FFC-AA70-4D68-B671-AF8DD3499875}"/>
              </a:ext>
            </a:extLst>
          </p:cNvPr>
          <p:cNvSpPr/>
          <p:nvPr/>
        </p:nvSpPr>
        <p:spPr>
          <a:xfrm>
            <a:off x="3401870" y="56792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i="1" dirty="0">
                <a:latin typeface="+mj-lt"/>
              </a:rPr>
              <a:t>McMaster University</a:t>
            </a:r>
          </a:p>
          <a:p>
            <a:r>
              <a:rPr lang="en-GB" sz="2000" dirty="0">
                <a:latin typeface="+mj-lt"/>
              </a:rPr>
              <a:t>Duncan O’Dell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11F7C-2F1D-4B37-A1F0-62943CF21630}"/>
              </a:ext>
            </a:extLst>
          </p:cNvPr>
          <p:cNvSpPr/>
          <p:nvPr/>
        </p:nvSpPr>
        <p:spPr>
          <a:xfrm>
            <a:off x="6449120" y="282724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i="1" dirty="0">
                <a:latin typeface="+mj-lt"/>
              </a:rPr>
              <a:t>Tel-Aviv University</a:t>
            </a:r>
          </a:p>
          <a:p>
            <a:r>
              <a:rPr lang="en-GB" sz="2000" dirty="0">
                <a:latin typeface="+mj-lt"/>
              </a:rPr>
              <a:t>Boris </a:t>
            </a:r>
            <a:r>
              <a:rPr lang="en-GB" sz="2000" dirty="0" err="1">
                <a:latin typeface="+mj-lt"/>
              </a:rPr>
              <a:t>Malomed</a:t>
            </a:r>
            <a:endParaRPr lang="en-GB" sz="20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F226E-EAF1-4F69-A949-9E5B19F866EB}"/>
              </a:ext>
            </a:extLst>
          </p:cNvPr>
          <p:cNvSpPr/>
          <p:nvPr/>
        </p:nvSpPr>
        <p:spPr>
          <a:xfrm>
            <a:off x="6409363" y="41214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i="1" dirty="0">
                <a:latin typeface="+mj-lt"/>
              </a:rPr>
              <a:t>Keio University</a:t>
            </a:r>
          </a:p>
          <a:p>
            <a:r>
              <a:rPr lang="en-GB" sz="2000" u="sng" dirty="0">
                <a:latin typeface="+mj-lt"/>
              </a:rPr>
              <a:t>Matthew Edmonds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6"/>
    </mc:Choice>
    <mc:Fallback xmlns="">
      <p:transition spd="slow" advTm="122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63F5-19FD-48A3-80DD-A2FAAEF4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Excitation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AC461-04A1-471C-9B9D-FD27F783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16804"/>
                <a:ext cx="9142169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/>
                  <a:t>Elementary excitations for a homogeneous gas: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dirty="0"/>
                  <a:t>Homogeneous 3D dipolar gas stable for: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−0.5&lt;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2000" dirty="0"/>
                  <a:t>, otherwise phonon unstable.</a:t>
                </a:r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AC461-04A1-471C-9B9D-FD27F783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6804"/>
                <a:ext cx="9142169" cy="4525963"/>
              </a:xfrm>
              <a:blipFill>
                <a:blip r:embed="rId2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2FBCDE-BD3D-4B3D-9FC0-A775E1859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881" y="916804"/>
            <a:ext cx="3747288" cy="943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D41D9-BA58-417D-A1F0-5EDC1CE9F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36" y="2946922"/>
            <a:ext cx="7967127" cy="30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78C6D7E-C1AE-4442-AD6C-F223B795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34" y="2599175"/>
            <a:ext cx="5627733" cy="4258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263F5-19FD-48A3-80DD-A2FAAEF4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Excitation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AC461-04A1-471C-9B9D-FD27F7831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16804"/>
                <a:ext cx="9144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/>
                  <a:t>Elementary excitations for a homogeneous gas: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dirty="0"/>
                  <a:t>Homogeneous 3D dipolar gas stable for: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0.5&lt;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2000" dirty="0"/>
                  <a:t>, otherwise phonon unstable.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dirty="0"/>
                  <a:t>Add a trap and we find </a:t>
                </a:r>
                <a:r>
                  <a:rPr lang="en-GB" sz="2000" dirty="0" err="1"/>
                  <a:t>rotons</a:t>
                </a:r>
                <a:r>
                  <a:rPr lang="en-GB" sz="2000" dirty="0"/>
                  <a:t>!</a:t>
                </a:r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0AC461-04A1-471C-9B9D-FD27F7831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6804"/>
                <a:ext cx="9144000" cy="4525963"/>
              </a:xfrm>
              <a:blipFill>
                <a:blip r:embed="rId3"/>
                <a:stretch>
                  <a:fillRect l="-667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2FBCDE-BD3D-4B3D-9FC0-A775E1859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81" y="916804"/>
            <a:ext cx="3747288" cy="9436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EA062F-601B-4B61-9335-4BCC95EC6926}"/>
              </a:ext>
            </a:extLst>
          </p:cNvPr>
          <p:cNvCxnSpPr>
            <a:cxnSpLocks/>
          </p:cNvCxnSpPr>
          <p:nvPr/>
        </p:nvCxnSpPr>
        <p:spPr>
          <a:xfrm>
            <a:off x="3406678" y="5442767"/>
            <a:ext cx="803453" cy="45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D1CA0B-FED3-452A-86FC-04B8FAD6D749}"/>
              </a:ext>
            </a:extLst>
          </p:cNvPr>
          <p:cNvCxnSpPr>
            <a:cxnSpLocks/>
          </p:cNvCxnSpPr>
          <p:nvPr/>
        </p:nvCxnSpPr>
        <p:spPr>
          <a:xfrm>
            <a:off x="5337546" y="3921105"/>
            <a:ext cx="135476" cy="80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A8F8CE-7030-4134-9EA1-74ACBA0C3574}"/>
              </a:ext>
            </a:extLst>
          </p:cNvPr>
          <p:cNvCxnSpPr>
            <a:cxnSpLocks/>
          </p:cNvCxnSpPr>
          <p:nvPr/>
        </p:nvCxnSpPr>
        <p:spPr>
          <a:xfrm>
            <a:off x="6821835" y="5137771"/>
            <a:ext cx="69229" cy="45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3C0F36-33E0-4FE5-9BCA-67CB0BDE473A}"/>
              </a:ext>
            </a:extLst>
          </p:cNvPr>
          <p:cNvSpPr txBox="1"/>
          <p:nvPr/>
        </p:nvSpPr>
        <p:spPr>
          <a:xfrm>
            <a:off x="2404481" y="525042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Phonons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91FCA8-3D54-4EA7-9F79-2CABBCC597FA}"/>
              </a:ext>
            </a:extLst>
          </p:cNvPr>
          <p:cNvSpPr txBox="1"/>
          <p:nvPr/>
        </p:nvSpPr>
        <p:spPr>
          <a:xfrm>
            <a:off x="4879087" y="3551773"/>
            <a:ext cx="91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Maxons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70DF19-FC61-4AE3-A1A6-59BD518681AC}"/>
              </a:ext>
            </a:extLst>
          </p:cNvPr>
          <p:cNvSpPr txBox="1"/>
          <p:nvPr/>
        </p:nvSpPr>
        <p:spPr>
          <a:xfrm>
            <a:off x="6473609" y="4676263"/>
            <a:ext cx="83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Rotons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86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63F5-19FD-48A3-80DD-A2FAAEF4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Excitation spectrum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FBD2E-4CF1-4E4D-9ABF-3DFAF48AC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07"/>
          <a:stretch/>
        </p:blipFill>
        <p:spPr>
          <a:xfrm>
            <a:off x="296525" y="1808820"/>
            <a:ext cx="8576532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7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475943-07B4-4259-8331-4649C308C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2342518"/>
            <a:ext cx="6239097" cy="4056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263F5-19FD-48A3-80DD-A2FAAEF4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Excitation spectrum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01FBF-1C7C-423F-A9B4-9CF53E6962A0}"/>
              </a:ext>
            </a:extLst>
          </p:cNvPr>
          <p:cNvCxnSpPr>
            <a:cxnSpLocks/>
          </p:cNvCxnSpPr>
          <p:nvPr/>
        </p:nvCxnSpPr>
        <p:spPr>
          <a:xfrm flipH="1">
            <a:off x="448690" y="2468796"/>
            <a:ext cx="1" cy="3309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C6511F-865D-459F-87C7-E3C291053FA7}"/>
              </a:ext>
            </a:extLst>
          </p:cNvPr>
          <p:cNvSpPr txBox="1"/>
          <p:nvPr/>
        </p:nvSpPr>
        <p:spPr>
          <a:xfrm rot="16200000">
            <a:off x="-381293" y="5001429"/>
            <a:ext cx="11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Quasi -2D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DB58E-F00A-4F3C-A033-6C5627AD6A16}"/>
              </a:ext>
            </a:extLst>
          </p:cNvPr>
          <p:cNvSpPr txBox="1"/>
          <p:nvPr/>
        </p:nvSpPr>
        <p:spPr>
          <a:xfrm>
            <a:off x="933539" y="2079694"/>
            <a:ext cx="184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Magnetostriction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06463-9820-4599-AD5A-F7DBA07B2477}"/>
              </a:ext>
            </a:extLst>
          </p:cNvPr>
          <p:cNvSpPr txBox="1"/>
          <p:nvPr/>
        </p:nvSpPr>
        <p:spPr>
          <a:xfrm>
            <a:off x="2369306" y="4408974"/>
            <a:ext cx="202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Roton</a:t>
            </a:r>
            <a:r>
              <a:rPr lang="en-GB" dirty="0"/>
              <a:t> wavelength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97D56D-49A4-4CBE-A046-0F1064CA4D58}"/>
              </a:ext>
            </a:extLst>
          </p:cNvPr>
          <p:cNvCxnSpPr>
            <a:cxnSpLocks/>
          </p:cNvCxnSpPr>
          <p:nvPr/>
        </p:nvCxnSpPr>
        <p:spPr>
          <a:xfrm>
            <a:off x="3086835" y="4959169"/>
            <a:ext cx="588486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F02290-4FB7-4BCA-B889-4C7BA70C5F58}"/>
              </a:ext>
            </a:extLst>
          </p:cNvPr>
          <p:cNvSpPr txBox="1"/>
          <p:nvPr/>
        </p:nvSpPr>
        <p:spPr>
          <a:xfrm>
            <a:off x="6010494" y="6392023"/>
            <a:ext cx="31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J. Bohn, Laser Phys </a:t>
            </a:r>
            <a:r>
              <a:rPr lang="en-GB" b="1" dirty="0"/>
              <a:t>19, </a:t>
            </a:r>
            <a:r>
              <a:rPr lang="en-GB" dirty="0"/>
              <a:t>4 (2009)</a:t>
            </a:r>
            <a:endParaRPr lang="en-GB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2B7C00-41A6-4513-99EF-D33EB5F7E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57" y="748989"/>
            <a:ext cx="2887263" cy="21849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78EF16-A374-4B03-93B8-50ACF61EBA4B}"/>
              </a:ext>
            </a:extLst>
          </p:cNvPr>
          <p:cNvSpPr txBox="1"/>
          <p:nvPr/>
        </p:nvSpPr>
        <p:spPr>
          <a:xfrm>
            <a:off x="7182290" y="926595"/>
            <a:ext cx="2516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(a)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09C713-FF38-4B28-A929-5ABB57111891}"/>
              </a:ext>
            </a:extLst>
          </p:cNvPr>
          <p:cNvSpPr txBox="1"/>
          <p:nvPr/>
        </p:nvSpPr>
        <p:spPr>
          <a:xfrm>
            <a:off x="8352420" y="1097801"/>
            <a:ext cx="2628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(b)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B3B44C-E9D2-4B20-A5BA-57F7978F97CE}"/>
              </a:ext>
            </a:extLst>
          </p:cNvPr>
          <p:cNvSpPr txBox="1"/>
          <p:nvPr/>
        </p:nvSpPr>
        <p:spPr>
          <a:xfrm>
            <a:off x="8458022" y="2170099"/>
            <a:ext cx="2388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182627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9AB3-E5A9-410C-9746-E4F76DD8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Droplets and </a:t>
            </a:r>
            <a:r>
              <a:rPr lang="en-GB" dirty="0" err="1"/>
              <a:t>supersolids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FDB23-0CB4-4D74-8CB6-EE7606D7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0" y="926595"/>
            <a:ext cx="2252115" cy="2475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3EBAF-1ECD-4DD3-B948-8B96E68E8856}"/>
              </a:ext>
            </a:extLst>
          </p:cNvPr>
          <p:cNvSpPr txBox="1"/>
          <p:nvPr/>
        </p:nvSpPr>
        <p:spPr>
          <a:xfrm>
            <a:off x="2996825" y="863715"/>
            <a:ext cx="614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Gas collapses after scattering length quench BUT unexpectedly halts at a finite size – droplets!</a:t>
            </a:r>
          </a:p>
          <a:p>
            <a:endParaRPr lang="en-GB" dirty="0"/>
          </a:p>
          <a:p>
            <a:r>
              <a:rPr lang="en-GB" dirty="0"/>
              <a:t>Theory suggests that quantum fluctuations halts the collapse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8DEBD5-EFC1-456A-B344-D9CC62E08F77}"/>
              </a:ext>
            </a:extLst>
          </p:cNvPr>
          <p:cNvCxnSpPr/>
          <p:nvPr/>
        </p:nvCxnSpPr>
        <p:spPr>
          <a:xfrm>
            <a:off x="611560" y="926595"/>
            <a:ext cx="0" cy="24751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8C682E-556B-4A0D-9A08-056C92D92C81}"/>
              </a:ext>
            </a:extLst>
          </p:cNvPr>
          <p:cNvSpPr txBox="1"/>
          <p:nvPr/>
        </p:nvSpPr>
        <p:spPr>
          <a:xfrm rot="16200000">
            <a:off x="-127025" y="2770442"/>
            <a:ext cx="97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Larger </a:t>
            </a:r>
            <a:r>
              <a:rPr lang="en-GB" i="1" dirty="0"/>
              <a:t>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56FD6-E0EB-4CC8-9EBE-9B440032B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306" y="2059362"/>
            <a:ext cx="2990850" cy="56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3CAC1F-F6BA-4228-89DF-8EECC1066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09701"/>
            <a:ext cx="4562882" cy="550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1A6ED1-DA48-4C92-84EB-7FDBA5682E93}"/>
              </a:ext>
            </a:extLst>
          </p:cNvPr>
          <p:cNvSpPr txBox="1"/>
          <p:nvPr/>
        </p:nvSpPr>
        <p:spPr>
          <a:xfrm>
            <a:off x="360320" y="3464983"/>
            <a:ext cx="782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Observed droplets are not coherent with one another, therefore not </a:t>
            </a:r>
            <a:r>
              <a:rPr lang="en-GB" dirty="0" err="1"/>
              <a:t>supersolid</a:t>
            </a:r>
            <a:r>
              <a:rPr lang="en-GB" dirty="0"/>
              <a:t>.</a:t>
            </a:r>
          </a:p>
          <a:p>
            <a:r>
              <a:rPr lang="en-GB" dirty="0"/>
              <a:t>Smoothly vary the scattering length: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79DF-AE32-48D0-ABF2-66EAF63B4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15" y="4050470"/>
            <a:ext cx="6858170" cy="2227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094BE8-2839-4BA6-91A8-8061B607E9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58"/>
          <a:stretch/>
        </p:blipFill>
        <p:spPr>
          <a:xfrm>
            <a:off x="3266855" y="6497302"/>
            <a:ext cx="3163501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E4BE4B-F1E3-4189-BA33-6364735AEB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081" t="-3225" b="-1"/>
          <a:stretch/>
        </p:blipFill>
        <p:spPr>
          <a:xfrm>
            <a:off x="69300" y="6460952"/>
            <a:ext cx="3163501" cy="3047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B88682-212D-4907-AE0D-D56E1D9B49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673" t="-12815" b="1"/>
          <a:stretch/>
        </p:blipFill>
        <p:spPr>
          <a:xfrm>
            <a:off x="6499840" y="6457027"/>
            <a:ext cx="2574860" cy="3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5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2659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gases - quantum ferrofluids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Lower dimensional dipolar BECs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dark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bright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Classical field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Quantum ferrofluid turbulence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6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3"/>
    </mc:Choice>
    <mc:Fallback xmlns="">
      <p:transition spd="slow" advTm="3563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5670-9CBC-4CFA-BF24-C10BA3C7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Lower dimensional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F725-6F95-45A8-9813-84C167FE5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40" y="9126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Assume radial Gaussian and integrate 3D dipolar GPE: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2DE2D-B915-44AA-A53C-E8ABC39E8B3D}"/>
              </a:ext>
            </a:extLst>
          </p:cNvPr>
          <p:cNvSpPr txBox="1">
            <a:spLocks/>
          </p:cNvSpPr>
          <p:nvPr/>
        </p:nvSpPr>
        <p:spPr>
          <a:xfrm>
            <a:off x="277180" y="245335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dirty="0"/>
              <a:t>The DDI potential is now given by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085CB-F675-4226-AA9C-D4811153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94" y="2819400"/>
            <a:ext cx="7315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BC2E7D-2738-4539-B8CB-2B84E87D1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1339734"/>
            <a:ext cx="5514975" cy="10287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841819-92C8-4FB4-AF9C-81D40AB7B697}"/>
              </a:ext>
            </a:extLst>
          </p:cNvPr>
          <p:cNvGrpSpPr/>
          <p:nvPr/>
        </p:nvGrpSpPr>
        <p:grpSpPr>
          <a:xfrm>
            <a:off x="7581815" y="1403775"/>
            <a:ext cx="1004816" cy="4088994"/>
            <a:chOff x="3903315" y="1338965"/>
            <a:chExt cx="1149920" cy="46794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0F4EE1-EC7A-4210-9FC4-38256F028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315" y="2145030"/>
              <a:ext cx="1149920" cy="38734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1C2CE6-19B4-4B46-854B-6E75B792B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837" y="1338965"/>
              <a:ext cx="907956" cy="42055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E912D04-FA9F-47CC-A17D-F243D9646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54" y="3784510"/>
            <a:ext cx="3762375" cy="4095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3D0123-2DA2-41B9-8AAD-18562CC1887D}"/>
              </a:ext>
            </a:extLst>
          </p:cNvPr>
          <p:cNvGrpSpPr/>
          <p:nvPr/>
        </p:nvGrpSpPr>
        <p:grpSpPr>
          <a:xfrm>
            <a:off x="3529916" y="4194085"/>
            <a:ext cx="3517359" cy="2565890"/>
            <a:chOff x="274951" y="2798325"/>
            <a:chExt cx="3517359" cy="25658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CC84A9-694F-4AD1-8E21-5F2DAAF729BD}"/>
                </a:ext>
              </a:extLst>
            </p:cNvPr>
            <p:cNvSpPr txBox="1"/>
            <p:nvPr/>
          </p:nvSpPr>
          <p:spPr>
            <a:xfrm rot="16200000">
              <a:off x="226061" y="3744050"/>
              <a:ext cx="37477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dirty="0"/>
                <a:t>~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4A7424-B61B-4F9A-AAC7-AEE3AA0780AC}"/>
                </a:ext>
              </a:extLst>
            </p:cNvPr>
            <p:cNvGrpSpPr/>
            <p:nvPr/>
          </p:nvGrpSpPr>
          <p:grpSpPr>
            <a:xfrm>
              <a:off x="431540" y="2798325"/>
              <a:ext cx="3360770" cy="2565890"/>
              <a:chOff x="422567" y="2532384"/>
              <a:chExt cx="3360770" cy="2565890"/>
            </a:xfrm>
          </p:grpSpPr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25F133D1-8CED-4928-9699-44A07AFC0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4754336"/>
                <a:ext cx="2751508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37EB39FB-080D-4B72-B58D-C76D16307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3631" y="2585886"/>
                <a:ext cx="0" cy="216845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F7D2E85D-EA02-42F2-8D5A-8874B6204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2123" y="2585886"/>
                <a:ext cx="2751508" cy="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74839DA0-BC03-4A1D-B1BB-B998D93DA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2585886"/>
                <a:ext cx="0" cy="216845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2635FC77-4FDC-4E13-A8FF-2D63D503B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2585886"/>
                <a:ext cx="27515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:a16="http://schemas.microsoft.com/office/drawing/2014/main" id="{EFF5DAAB-161A-495C-B917-88AA38F77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4754336"/>
                <a:ext cx="27515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CE9F8DE7-20DD-4CAC-8F97-9712B8C76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3631" y="2585886"/>
                <a:ext cx="0" cy="2168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0B2ED772-537D-457A-83B7-95D637DC8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123" y="2585886"/>
                <a:ext cx="0" cy="2168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E4A9C766-DF6B-4874-AEC9-38C7C91CF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4754336"/>
                <a:ext cx="27515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3BEABFED-6F22-4223-B953-D77568FF5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123" y="2585886"/>
                <a:ext cx="0" cy="2168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F3E01BB7-2391-47D4-A0C4-298A8C5A9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123" y="4725947"/>
                <a:ext cx="0" cy="28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F9772518-2011-44D7-8F4F-961262D61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2585886"/>
                <a:ext cx="0" cy="272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8">
                <a:extLst>
                  <a:ext uri="{FF2B5EF4-FFF2-40B4-BE49-F238E27FC236}">
                    <a16:creationId xmlns:a16="http://schemas.microsoft.com/office/drawing/2014/main" id="{41987428-631F-444F-8487-8A153EFAB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08" y="4884268"/>
                <a:ext cx="79706" cy="982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E836B3FA-204E-49C0-B7E3-A3009AAF9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151" y="4813297"/>
                <a:ext cx="38215" cy="112462"/>
              </a:xfrm>
              <a:custGeom>
                <a:avLst/>
                <a:gdLst>
                  <a:gd name="T0" fmla="*/ 56 w 71"/>
                  <a:gd name="T1" fmla="*/ 0 h 205"/>
                  <a:gd name="T2" fmla="*/ 71 w 71"/>
                  <a:gd name="T3" fmla="*/ 0 h 205"/>
                  <a:gd name="T4" fmla="*/ 71 w 71"/>
                  <a:gd name="T5" fmla="*/ 205 h 205"/>
                  <a:gd name="T6" fmla="*/ 46 w 71"/>
                  <a:gd name="T7" fmla="*/ 205 h 205"/>
                  <a:gd name="T8" fmla="*/ 46 w 71"/>
                  <a:gd name="T9" fmla="*/ 59 h 205"/>
                  <a:gd name="T10" fmla="*/ 0 w 71"/>
                  <a:gd name="T11" fmla="*/ 59 h 205"/>
                  <a:gd name="T12" fmla="*/ 0 w 71"/>
                  <a:gd name="T13" fmla="*/ 40 h 205"/>
                  <a:gd name="T14" fmla="*/ 25 w 71"/>
                  <a:gd name="T15" fmla="*/ 36 h 205"/>
                  <a:gd name="T16" fmla="*/ 38 w 71"/>
                  <a:gd name="T17" fmla="*/ 31 h 205"/>
                  <a:gd name="T18" fmla="*/ 48 w 71"/>
                  <a:gd name="T19" fmla="*/ 19 h 205"/>
                  <a:gd name="T20" fmla="*/ 56 w 71"/>
                  <a:gd name="T2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205">
                    <a:moveTo>
                      <a:pt x="56" y="0"/>
                    </a:moveTo>
                    <a:lnTo>
                      <a:pt x="71" y="0"/>
                    </a:lnTo>
                    <a:lnTo>
                      <a:pt x="71" y="205"/>
                    </a:lnTo>
                    <a:lnTo>
                      <a:pt x="46" y="205"/>
                    </a:lnTo>
                    <a:lnTo>
                      <a:pt x="46" y="59"/>
                    </a:lnTo>
                    <a:lnTo>
                      <a:pt x="0" y="59"/>
                    </a:lnTo>
                    <a:lnTo>
                      <a:pt x="0" y="40"/>
                    </a:lnTo>
                    <a:lnTo>
                      <a:pt x="25" y="36"/>
                    </a:lnTo>
                    <a:lnTo>
                      <a:pt x="38" y="31"/>
                    </a:lnTo>
                    <a:lnTo>
                      <a:pt x="48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83CD5BE4-CFEB-4965-AA63-F899E38A6B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8674" y="4813297"/>
                <a:ext cx="73155" cy="115738"/>
              </a:xfrm>
              <a:custGeom>
                <a:avLst/>
                <a:gdLst>
                  <a:gd name="T0" fmla="*/ 67 w 134"/>
                  <a:gd name="T1" fmla="*/ 23 h 210"/>
                  <a:gd name="T2" fmla="*/ 54 w 134"/>
                  <a:gd name="T3" fmla="*/ 27 h 210"/>
                  <a:gd name="T4" fmla="*/ 42 w 134"/>
                  <a:gd name="T5" fmla="*/ 36 h 210"/>
                  <a:gd name="T6" fmla="*/ 33 w 134"/>
                  <a:gd name="T7" fmla="*/ 52 h 210"/>
                  <a:gd name="T8" fmla="*/ 29 w 134"/>
                  <a:gd name="T9" fmla="*/ 76 h 210"/>
                  <a:gd name="T10" fmla="*/ 27 w 134"/>
                  <a:gd name="T11" fmla="*/ 105 h 210"/>
                  <a:gd name="T12" fmla="*/ 29 w 134"/>
                  <a:gd name="T13" fmla="*/ 136 h 210"/>
                  <a:gd name="T14" fmla="*/ 33 w 134"/>
                  <a:gd name="T15" fmla="*/ 161 h 210"/>
                  <a:gd name="T16" fmla="*/ 42 w 134"/>
                  <a:gd name="T17" fmla="*/ 176 h 210"/>
                  <a:gd name="T18" fmla="*/ 52 w 134"/>
                  <a:gd name="T19" fmla="*/ 187 h 210"/>
                  <a:gd name="T20" fmla="*/ 67 w 134"/>
                  <a:gd name="T21" fmla="*/ 189 h 210"/>
                  <a:gd name="T22" fmla="*/ 83 w 134"/>
                  <a:gd name="T23" fmla="*/ 187 h 210"/>
                  <a:gd name="T24" fmla="*/ 94 w 134"/>
                  <a:gd name="T25" fmla="*/ 176 h 210"/>
                  <a:gd name="T26" fmla="*/ 102 w 134"/>
                  <a:gd name="T27" fmla="*/ 161 h 210"/>
                  <a:gd name="T28" fmla="*/ 107 w 134"/>
                  <a:gd name="T29" fmla="*/ 136 h 210"/>
                  <a:gd name="T30" fmla="*/ 109 w 134"/>
                  <a:gd name="T31" fmla="*/ 105 h 210"/>
                  <a:gd name="T32" fmla="*/ 107 w 134"/>
                  <a:gd name="T33" fmla="*/ 75 h 210"/>
                  <a:gd name="T34" fmla="*/ 102 w 134"/>
                  <a:gd name="T35" fmla="*/ 52 h 210"/>
                  <a:gd name="T36" fmla="*/ 94 w 134"/>
                  <a:gd name="T37" fmla="*/ 36 h 210"/>
                  <a:gd name="T38" fmla="*/ 83 w 134"/>
                  <a:gd name="T39" fmla="*/ 27 h 210"/>
                  <a:gd name="T40" fmla="*/ 67 w 134"/>
                  <a:gd name="T41" fmla="*/ 23 h 210"/>
                  <a:gd name="T42" fmla="*/ 67 w 134"/>
                  <a:gd name="T43" fmla="*/ 0 h 210"/>
                  <a:gd name="T44" fmla="*/ 86 w 134"/>
                  <a:gd name="T45" fmla="*/ 2 h 210"/>
                  <a:gd name="T46" fmla="*/ 102 w 134"/>
                  <a:gd name="T47" fmla="*/ 9 h 210"/>
                  <a:gd name="T48" fmla="*/ 115 w 134"/>
                  <a:gd name="T49" fmla="*/ 23 h 210"/>
                  <a:gd name="T50" fmla="*/ 126 w 134"/>
                  <a:gd name="T51" fmla="*/ 44 h 210"/>
                  <a:gd name="T52" fmla="*/ 132 w 134"/>
                  <a:gd name="T53" fmla="*/ 73 h 210"/>
                  <a:gd name="T54" fmla="*/ 134 w 134"/>
                  <a:gd name="T55" fmla="*/ 107 h 210"/>
                  <a:gd name="T56" fmla="*/ 132 w 134"/>
                  <a:gd name="T57" fmla="*/ 143 h 210"/>
                  <a:gd name="T58" fmla="*/ 125 w 134"/>
                  <a:gd name="T59" fmla="*/ 172 h 210"/>
                  <a:gd name="T60" fmla="*/ 109 w 134"/>
                  <a:gd name="T61" fmla="*/ 193 h 210"/>
                  <a:gd name="T62" fmla="*/ 92 w 134"/>
                  <a:gd name="T63" fmla="*/ 206 h 210"/>
                  <a:gd name="T64" fmla="*/ 67 w 134"/>
                  <a:gd name="T65" fmla="*/ 210 h 210"/>
                  <a:gd name="T66" fmla="*/ 44 w 134"/>
                  <a:gd name="T67" fmla="*/ 206 h 210"/>
                  <a:gd name="T68" fmla="*/ 25 w 134"/>
                  <a:gd name="T69" fmla="*/ 193 h 210"/>
                  <a:gd name="T70" fmla="*/ 12 w 134"/>
                  <a:gd name="T71" fmla="*/ 172 h 210"/>
                  <a:gd name="T72" fmla="*/ 4 w 134"/>
                  <a:gd name="T73" fmla="*/ 143 h 210"/>
                  <a:gd name="T74" fmla="*/ 0 w 134"/>
                  <a:gd name="T75" fmla="*/ 105 h 210"/>
                  <a:gd name="T76" fmla="*/ 4 w 134"/>
                  <a:gd name="T77" fmla="*/ 71 h 210"/>
                  <a:gd name="T78" fmla="*/ 10 w 134"/>
                  <a:gd name="T79" fmla="*/ 44 h 210"/>
                  <a:gd name="T80" fmla="*/ 21 w 134"/>
                  <a:gd name="T81" fmla="*/ 23 h 210"/>
                  <a:gd name="T82" fmla="*/ 33 w 134"/>
                  <a:gd name="T83" fmla="*/ 11 h 210"/>
                  <a:gd name="T84" fmla="*/ 50 w 134"/>
                  <a:gd name="T85" fmla="*/ 2 h 210"/>
                  <a:gd name="T86" fmla="*/ 67 w 134"/>
                  <a:gd name="T8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210">
                    <a:moveTo>
                      <a:pt x="67" y="23"/>
                    </a:moveTo>
                    <a:lnTo>
                      <a:pt x="54" y="27"/>
                    </a:lnTo>
                    <a:lnTo>
                      <a:pt x="42" y="36"/>
                    </a:lnTo>
                    <a:lnTo>
                      <a:pt x="33" y="52"/>
                    </a:lnTo>
                    <a:lnTo>
                      <a:pt x="29" y="76"/>
                    </a:lnTo>
                    <a:lnTo>
                      <a:pt x="27" y="105"/>
                    </a:lnTo>
                    <a:lnTo>
                      <a:pt x="29" y="136"/>
                    </a:lnTo>
                    <a:lnTo>
                      <a:pt x="33" y="161"/>
                    </a:lnTo>
                    <a:lnTo>
                      <a:pt x="42" y="176"/>
                    </a:lnTo>
                    <a:lnTo>
                      <a:pt x="52" y="187"/>
                    </a:lnTo>
                    <a:lnTo>
                      <a:pt x="67" y="189"/>
                    </a:lnTo>
                    <a:lnTo>
                      <a:pt x="83" y="187"/>
                    </a:lnTo>
                    <a:lnTo>
                      <a:pt x="94" y="176"/>
                    </a:lnTo>
                    <a:lnTo>
                      <a:pt x="102" y="161"/>
                    </a:lnTo>
                    <a:lnTo>
                      <a:pt x="107" y="136"/>
                    </a:lnTo>
                    <a:lnTo>
                      <a:pt x="109" y="105"/>
                    </a:lnTo>
                    <a:lnTo>
                      <a:pt x="107" y="75"/>
                    </a:lnTo>
                    <a:lnTo>
                      <a:pt x="102" y="52"/>
                    </a:lnTo>
                    <a:lnTo>
                      <a:pt x="94" y="36"/>
                    </a:lnTo>
                    <a:lnTo>
                      <a:pt x="83" y="27"/>
                    </a:lnTo>
                    <a:lnTo>
                      <a:pt x="67" y="23"/>
                    </a:lnTo>
                    <a:close/>
                    <a:moveTo>
                      <a:pt x="67" y="0"/>
                    </a:moveTo>
                    <a:lnTo>
                      <a:pt x="86" y="2"/>
                    </a:lnTo>
                    <a:lnTo>
                      <a:pt x="102" y="9"/>
                    </a:lnTo>
                    <a:lnTo>
                      <a:pt x="115" y="23"/>
                    </a:lnTo>
                    <a:lnTo>
                      <a:pt x="126" y="44"/>
                    </a:lnTo>
                    <a:lnTo>
                      <a:pt x="132" y="73"/>
                    </a:lnTo>
                    <a:lnTo>
                      <a:pt x="134" y="107"/>
                    </a:lnTo>
                    <a:lnTo>
                      <a:pt x="132" y="143"/>
                    </a:lnTo>
                    <a:lnTo>
                      <a:pt x="125" y="172"/>
                    </a:lnTo>
                    <a:lnTo>
                      <a:pt x="109" y="193"/>
                    </a:lnTo>
                    <a:lnTo>
                      <a:pt x="92" y="206"/>
                    </a:lnTo>
                    <a:lnTo>
                      <a:pt x="67" y="210"/>
                    </a:lnTo>
                    <a:lnTo>
                      <a:pt x="44" y="206"/>
                    </a:lnTo>
                    <a:lnTo>
                      <a:pt x="25" y="193"/>
                    </a:lnTo>
                    <a:lnTo>
                      <a:pt x="12" y="172"/>
                    </a:lnTo>
                    <a:lnTo>
                      <a:pt x="4" y="143"/>
                    </a:lnTo>
                    <a:lnTo>
                      <a:pt x="0" y="105"/>
                    </a:lnTo>
                    <a:lnTo>
                      <a:pt x="4" y="71"/>
                    </a:lnTo>
                    <a:lnTo>
                      <a:pt x="10" y="44"/>
                    </a:lnTo>
                    <a:lnTo>
                      <a:pt x="21" y="23"/>
                    </a:lnTo>
                    <a:lnTo>
                      <a:pt x="33" y="11"/>
                    </a:lnTo>
                    <a:lnTo>
                      <a:pt x="5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0B72FF77-7B19-4DE2-A173-BB2744F73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0000" y="4725947"/>
                <a:ext cx="0" cy="28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C50984EA-6E29-4959-BCB8-84C78A97D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0000" y="2585886"/>
                <a:ext cx="0" cy="272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3">
                <a:extLst>
                  <a:ext uri="{FF2B5EF4-FFF2-40B4-BE49-F238E27FC236}">
                    <a16:creationId xmlns:a16="http://schemas.microsoft.com/office/drawing/2014/main" id="{5AC865EA-3EA3-45C5-A925-C0B2DAD5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1159" y="4884268"/>
                <a:ext cx="78615" cy="982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8975EDDF-55E3-4026-A2ED-89A7D4AA7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84" y="4813297"/>
                <a:ext cx="75339" cy="115738"/>
              </a:xfrm>
              <a:custGeom>
                <a:avLst/>
                <a:gdLst>
                  <a:gd name="T0" fmla="*/ 21 w 137"/>
                  <a:gd name="T1" fmla="*/ 0 h 210"/>
                  <a:gd name="T2" fmla="*/ 126 w 137"/>
                  <a:gd name="T3" fmla="*/ 0 h 210"/>
                  <a:gd name="T4" fmla="*/ 126 w 137"/>
                  <a:gd name="T5" fmla="*/ 25 h 210"/>
                  <a:gd name="T6" fmla="*/ 42 w 137"/>
                  <a:gd name="T7" fmla="*/ 25 h 210"/>
                  <a:gd name="T8" fmla="*/ 34 w 137"/>
                  <a:gd name="T9" fmla="*/ 82 h 210"/>
                  <a:gd name="T10" fmla="*/ 51 w 137"/>
                  <a:gd name="T11" fmla="*/ 73 h 210"/>
                  <a:gd name="T12" fmla="*/ 70 w 137"/>
                  <a:gd name="T13" fmla="*/ 71 h 210"/>
                  <a:gd name="T14" fmla="*/ 97 w 137"/>
                  <a:gd name="T15" fmla="*/ 75 h 210"/>
                  <a:gd name="T16" fmla="*/ 118 w 137"/>
                  <a:gd name="T17" fmla="*/ 88 h 210"/>
                  <a:gd name="T18" fmla="*/ 131 w 137"/>
                  <a:gd name="T19" fmla="*/ 111 h 210"/>
                  <a:gd name="T20" fmla="*/ 137 w 137"/>
                  <a:gd name="T21" fmla="*/ 138 h 210"/>
                  <a:gd name="T22" fmla="*/ 133 w 137"/>
                  <a:gd name="T23" fmla="*/ 162 h 210"/>
                  <a:gd name="T24" fmla="*/ 124 w 137"/>
                  <a:gd name="T25" fmla="*/ 182 h 210"/>
                  <a:gd name="T26" fmla="*/ 109 w 137"/>
                  <a:gd name="T27" fmla="*/ 197 h 210"/>
                  <a:gd name="T28" fmla="*/ 89 w 137"/>
                  <a:gd name="T29" fmla="*/ 208 h 210"/>
                  <a:gd name="T30" fmla="*/ 67 w 137"/>
                  <a:gd name="T31" fmla="*/ 210 h 210"/>
                  <a:gd name="T32" fmla="*/ 46 w 137"/>
                  <a:gd name="T33" fmla="*/ 208 h 210"/>
                  <a:gd name="T34" fmla="*/ 26 w 137"/>
                  <a:gd name="T35" fmla="*/ 201 h 210"/>
                  <a:gd name="T36" fmla="*/ 11 w 137"/>
                  <a:gd name="T37" fmla="*/ 187 h 210"/>
                  <a:gd name="T38" fmla="*/ 5 w 137"/>
                  <a:gd name="T39" fmla="*/ 174 h 210"/>
                  <a:gd name="T40" fmla="*/ 0 w 137"/>
                  <a:gd name="T41" fmla="*/ 155 h 210"/>
                  <a:gd name="T42" fmla="*/ 25 w 137"/>
                  <a:gd name="T43" fmla="*/ 155 h 210"/>
                  <a:gd name="T44" fmla="*/ 34 w 137"/>
                  <a:gd name="T45" fmla="*/ 174 h 210"/>
                  <a:gd name="T46" fmla="*/ 47 w 137"/>
                  <a:gd name="T47" fmla="*/ 185 h 210"/>
                  <a:gd name="T48" fmla="*/ 67 w 137"/>
                  <a:gd name="T49" fmla="*/ 189 h 210"/>
                  <a:gd name="T50" fmla="*/ 86 w 137"/>
                  <a:gd name="T51" fmla="*/ 185 h 210"/>
                  <a:gd name="T52" fmla="*/ 99 w 137"/>
                  <a:gd name="T53" fmla="*/ 176 h 210"/>
                  <a:gd name="T54" fmla="*/ 109 w 137"/>
                  <a:gd name="T55" fmla="*/ 161 h 210"/>
                  <a:gd name="T56" fmla="*/ 110 w 137"/>
                  <a:gd name="T57" fmla="*/ 141 h 210"/>
                  <a:gd name="T58" fmla="*/ 109 w 137"/>
                  <a:gd name="T59" fmla="*/ 120 h 210"/>
                  <a:gd name="T60" fmla="*/ 99 w 137"/>
                  <a:gd name="T61" fmla="*/ 105 h 210"/>
                  <a:gd name="T62" fmla="*/ 86 w 137"/>
                  <a:gd name="T63" fmla="*/ 96 h 210"/>
                  <a:gd name="T64" fmla="*/ 67 w 137"/>
                  <a:gd name="T65" fmla="*/ 92 h 210"/>
                  <a:gd name="T66" fmla="*/ 53 w 137"/>
                  <a:gd name="T67" fmla="*/ 94 h 210"/>
                  <a:gd name="T68" fmla="*/ 40 w 137"/>
                  <a:gd name="T69" fmla="*/ 99 h 210"/>
                  <a:gd name="T70" fmla="*/ 28 w 137"/>
                  <a:gd name="T71" fmla="*/ 111 h 210"/>
                  <a:gd name="T72" fmla="*/ 5 w 137"/>
                  <a:gd name="T73" fmla="*/ 111 h 210"/>
                  <a:gd name="T74" fmla="*/ 21 w 137"/>
                  <a:gd name="T7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7" h="210">
                    <a:moveTo>
                      <a:pt x="21" y="0"/>
                    </a:moveTo>
                    <a:lnTo>
                      <a:pt x="126" y="0"/>
                    </a:lnTo>
                    <a:lnTo>
                      <a:pt x="126" y="25"/>
                    </a:lnTo>
                    <a:lnTo>
                      <a:pt x="42" y="25"/>
                    </a:lnTo>
                    <a:lnTo>
                      <a:pt x="34" y="82"/>
                    </a:lnTo>
                    <a:lnTo>
                      <a:pt x="51" y="73"/>
                    </a:lnTo>
                    <a:lnTo>
                      <a:pt x="70" y="71"/>
                    </a:lnTo>
                    <a:lnTo>
                      <a:pt x="97" y="75"/>
                    </a:lnTo>
                    <a:lnTo>
                      <a:pt x="118" y="88"/>
                    </a:lnTo>
                    <a:lnTo>
                      <a:pt x="131" y="111"/>
                    </a:lnTo>
                    <a:lnTo>
                      <a:pt x="137" y="138"/>
                    </a:lnTo>
                    <a:lnTo>
                      <a:pt x="133" y="162"/>
                    </a:lnTo>
                    <a:lnTo>
                      <a:pt x="124" y="182"/>
                    </a:lnTo>
                    <a:lnTo>
                      <a:pt x="109" y="197"/>
                    </a:lnTo>
                    <a:lnTo>
                      <a:pt x="89" y="208"/>
                    </a:lnTo>
                    <a:lnTo>
                      <a:pt x="67" y="210"/>
                    </a:lnTo>
                    <a:lnTo>
                      <a:pt x="46" y="208"/>
                    </a:lnTo>
                    <a:lnTo>
                      <a:pt x="26" y="201"/>
                    </a:lnTo>
                    <a:lnTo>
                      <a:pt x="11" y="187"/>
                    </a:lnTo>
                    <a:lnTo>
                      <a:pt x="5" y="174"/>
                    </a:lnTo>
                    <a:lnTo>
                      <a:pt x="0" y="155"/>
                    </a:lnTo>
                    <a:lnTo>
                      <a:pt x="25" y="155"/>
                    </a:lnTo>
                    <a:lnTo>
                      <a:pt x="34" y="174"/>
                    </a:lnTo>
                    <a:lnTo>
                      <a:pt x="47" y="185"/>
                    </a:lnTo>
                    <a:lnTo>
                      <a:pt x="67" y="189"/>
                    </a:lnTo>
                    <a:lnTo>
                      <a:pt x="86" y="185"/>
                    </a:lnTo>
                    <a:lnTo>
                      <a:pt x="99" y="176"/>
                    </a:lnTo>
                    <a:lnTo>
                      <a:pt x="109" y="161"/>
                    </a:lnTo>
                    <a:lnTo>
                      <a:pt x="110" y="141"/>
                    </a:lnTo>
                    <a:lnTo>
                      <a:pt x="109" y="120"/>
                    </a:lnTo>
                    <a:lnTo>
                      <a:pt x="99" y="105"/>
                    </a:lnTo>
                    <a:lnTo>
                      <a:pt x="86" y="96"/>
                    </a:lnTo>
                    <a:lnTo>
                      <a:pt x="67" y="92"/>
                    </a:lnTo>
                    <a:lnTo>
                      <a:pt x="53" y="94"/>
                    </a:lnTo>
                    <a:lnTo>
                      <a:pt x="40" y="99"/>
                    </a:lnTo>
                    <a:lnTo>
                      <a:pt x="28" y="111"/>
                    </a:lnTo>
                    <a:lnTo>
                      <a:pt x="5" y="1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5">
                <a:extLst>
                  <a:ext uri="{FF2B5EF4-FFF2-40B4-BE49-F238E27FC236}">
                    <a16:creationId xmlns:a16="http://schemas.microsoft.com/office/drawing/2014/main" id="{AC561E77-E3F0-4A38-B3DB-1B5D27B82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7877" y="4725947"/>
                <a:ext cx="0" cy="28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6">
                <a:extLst>
                  <a:ext uri="{FF2B5EF4-FFF2-40B4-BE49-F238E27FC236}">
                    <a16:creationId xmlns:a16="http://schemas.microsoft.com/office/drawing/2014/main" id="{2B4DD160-37C1-4B21-A4E1-3F5C3240D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877" y="2585886"/>
                <a:ext cx="0" cy="272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9778EA2-0E2D-46C7-94F3-541AEFA33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0753" y="4813297"/>
                <a:ext cx="72063" cy="115738"/>
              </a:xfrm>
              <a:custGeom>
                <a:avLst/>
                <a:gdLst>
                  <a:gd name="T0" fmla="*/ 67 w 134"/>
                  <a:gd name="T1" fmla="*/ 23 h 210"/>
                  <a:gd name="T2" fmla="*/ 54 w 134"/>
                  <a:gd name="T3" fmla="*/ 27 h 210"/>
                  <a:gd name="T4" fmla="*/ 42 w 134"/>
                  <a:gd name="T5" fmla="*/ 36 h 210"/>
                  <a:gd name="T6" fmla="*/ 33 w 134"/>
                  <a:gd name="T7" fmla="*/ 52 h 210"/>
                  <a:gd name="T8" fmla="*/ 29 w 134"/>
                  <a:gd name="T9" fmla="*/ 76 h 210"/>
                  <a:gd name="T10" fmla="*/ 27 w 134"/>
                  <a:gd name="T11" fmla="*/ 105 h 210"/>
                  <a:gd name="T12" fmla="*/ 29 w 134"/>
                  <a:gd name="T13" fmla="*/ 136 h 210"/>
                  <a:gd name="T14" fmla="*/ 33 w 134"/>
                  <a:gd name="T15" fmla="*/ 161 h 210"/>
                  <a:gd name="T16" fmla="*/ 42 w 134"/>
                  <a:gd name="T17" fmla="*/ 176 h 210"/>
                  <a:gd name="T18" fmla="*/ 54 w 134"/>
                  <a:gd name="T19" fmla="*/ 187 h 210"/>
                  <a:gd name="T20" fmla="*/ 67 w 134"/>
                  <a:gd name="T21" fmla="*/ 189 h 210"/>
                  <a:gd name="T22" fmla="*/ 82 w 134"/>
                  <a:gd name="T23" fmla="*/ 187 h 210"/>
                  <a:gd name="T24" fmla="*/ 94 w 134"/>
                  <a:gd name="T25" fmla="*/ 176 h 210"/>
                  <a:gd name="T26" fmla="*/ 101 w 134"/>
                  <a:gd name="T27" fmla="*/ 161 h 210"/>
                  <a:gd name="T28" fmla="*/ 107 w 134"/>
                  <a:gd name="T29" fmla="*/ 136 h 210"/>
                  <a:gd name="T30" fmla="*/ 109 w 134"/>
                  <a:gd name="T31" fmla="*/ 105 h 210"/>
                  <a:gd name="T32" fmla="*/ 107 w 134"/>
                  <a:gd name="T33" fmla="*/ 75 h 210"/>
                  <a:gd name="T34" fmla="*/ 101 w 134"/>
                  <a:gd name="T35" fmla="*/ 52 h 210"/>
                  <a:gd name="T36" fmla="*/ 94 w 134"/>
                  <a:gd name="T37" fmla="*/ 36 h 210"/>
                  <a:gd name="T38" fmla="*/ 82 w 134"/>
                  <a:gd name="T39" fmla="*/ 27 h 210"/>
                  <a:gd name="T40" fmla="*/ 67 w 134"/>
                  <a:gd name="T41" fmla="*/ 23 h 210"/>
                  <a:gd name="T42" fmla="*/ 67 w 134"/>
                  <a:gd name="T43" fmla="*/ 0 h 210"/>
                  <a:gd name="T44" fmla="*/ 86 w 134"/>
                  <a:gd name="T45" fmla="*/ 2 h 210"/>
                  <a:gd name="T46" fmla="*/ 101 w 134"/>
                  <a:gd name="T47" fmla="*/ 9 h 210"/>
                  <a:gd name="T48" fmla="*/ 115 w 134"/>
                  <a:gd name="T49" fmla="*/ 23 h 210"/>
                  <a:gd name="T50" fmla="*/ 126 w 134"/>
                  <a:gd name="T51" fmla="*/ 44 h 210"/>
                  <a:gd name="T52" fmla="*/ 132 w 134"/>
                  <a:gd name="T53" fmla="*/ 73 h 210"/>
                  <a:gd name="T54" fmla="*/ 134 w 134"/>
                  <a:gd name="T55" fmla="*/ 107 h 210"/>
                  <a:gd name="T56" fmla="*/ 132 w 134"/>
                  <a:gd name="T57" fmla="*/ 143 h 210"/>
                  <a:gd name="T58" fmla="*/ 124 w 134"/>
                  <a:gd name="T59" fmla="*/ 172 h 210"/>
                  <a:gd name="T60" fmla="*/ 111 w 134"/>
                  <a:gd name="T61" fmla="*/ 193 h 210"/>
                  <a:gd name="T62" fmla="*/ 92 w 134"/>
                  <a:gd name="T63" fmla="*/ 206 h 210"/>
                  <a:gd name="T64" fmla="*/ 67 w 134"/>
                  <a:gd name="T65" fmla="*/ 210 h 210"/>
                  <a:gd name="T66" fmla="*/ 44 w 134"/>
                  <a:gd name="T67" fmla="*/ 206 h 210"/>
                  <a:gd name="T68" fmla="*/ 25 w 134"/>
                  <a:gd name="T69" fmla="*/ 193 h 210"/>
                  <a:gd name="T70" fmla="*/ 12 w 134"/>
                  <a:gd name="T71" fmla="*/ 172 h 210"/>
                  <a:gd name="T72" fmla="*/ 4 w 134"/>
                  <a:gd name="T73" fmla="*/ 143 h 210"/>
                  <a:gd name="T74" fmla="*/ 0 w 134"/>
                  <a:gd name="T75" fmla="*/ 105 h 210"/>
                  <a:gd name="T76" fmla="*/ 4 w 134"/>
                  <a:gd name="T77" fmla="*/ 71 h 210"/>
                  <a:gd name="T78" fmla="*/ 10 w 134"/>
                  <a:gd name="T79" fmla="*/ 44 h 210"/>
                  <a:gd name="T80" fmla="*/ 21 w 134"/>
                  <a:gd name="T81" fmla="*/ 23 h 210"/>
                  <a:gd name="T82" fmla="*/ 34 w 134"/>
                  <a:gd name="T83" fmla="*/ 11 h 210"/>
                  <a:gd name="T84" fmla="*/ 50 w 134"/>
                  <a:gd name="T85" fmla="*/ 2 h 210"/>
                  <a:gd name="T86" fmla="*/ 67 w 134"/>
                  <a:gd name="T8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210">
                    <a:moveTo>
                      <a:pt x="67" y="23"/>
                    </a:moveTo>
                    <a:lnTo>
                      <a:pt x="54" y="27"/>
                    </a:lnTo>
                    <a:lnTo>
                      <a:pt x="42" y="36"/>
                    </a:lnTo>
                    <a:lnTo>
                      <a:pt x="33" y="52"/>
                    </a:lnTo>
                    <a:lnTo>
                      <a:pt x="29" y="76"/>
                    </a:lnTo>
                    <a:lnTo>
                      <a:pt x="27" y="105"/>
                    </a:lnTo>
                    <a:lnTo>
                      <a:pt x="29" y="136"/>
                    </a:lnTo>
                    <a:lnTo>
                      <a:pt x="33" y="161"/>
                    </a:lnTo>
                    <a:lnTo>
                      <a:pt x="42" y="176"/>
                    </a:lnTo>
                    <a:lnTo>
                      <a:pt x="54" y="187"/>
                    </a:lnTo>
                    <a:lnTo>
                      <a:pt x="67" y="189"/>
                    </a:lnTo>
                    <a:lnTo>
                      <a:pt x="82" y="187"/>
                    </a:lnTo>
                    <a:lnTo>
                      <a:pt x="94" y="176"/>
                    </a:lnTo>
                    <a:lnTo>
                      <a:pt x="101" y="161"/>
                    </a:lnTo>
                    <a:lnTo>
                      <a:pt x="107" y="136"/>
                    </a:lnTo>
                    <a:lnTo>
                      <a:pt x="109" y="105"/>
                    </a:lnTo>
                    <a:lnTo>
                      <a:pt x="107" y="75"/>
                    </a:lnTo>
                    <a:lnTo>
                      <a:pt x="101" y="52"/>
                    </a:lnTo>
                    <a:lnTo>
                      <a:pt x="94" y="36"/>
                    </a:lnTo>
                    <a:lnTo>
                      <a:pt x="82" y="27"/>
                    </a:lnTo>
                    <a:lnTo>
                      <a:pt x="67" y="23"/>
                    </a:lnTo>
                    <a:close/>
                    <a:moveTo>
                      <a:pt x="67" y="0"/>
                    </a:moveTo>
                    <a:lnTo>
                      <a:pt x="86" y="2"/>
                    </a:lnTo>
                    <a:lnTo>
                      <a:pt x="101" y="9"/>
                    </a:lnTo>
                    <a:lnTo>
                      <a:pt x="115" y="23"/>
                    </a:lnTo>
                    <a:lnTo>
                      <a:pt x="126" y="44"/>
                    </a:lnTo>
                    <a:lnTo>
                      <a:pt x="132" y="73"/>
                    </a:lnTo>
                    <a:lnTo>
                      <a:pt x="134" y="107"/>
                    </a:lnTo>
                    <a:lnTo>
                      <a:pt x="132" y="143"/>
                    </a:lnTo>
                    <a:lnTo>
                      <a:pt x="124" y="172"/>
                    </a:lnTo>
                    <a:lnTo>
                      <a:pt x="111" y="193"/>
                    </a:lnTo>
                    <a:lnTo>
                      <a:pt x="92" y="206"/>
                    </a:lnTo>
                    <a:lnTo>
                      <a:pt x="67" y="210"/>
                    </a:lnTo>
                    <a:lnTo>
                      <a:pt x="44" y="206"/>
                    </a:lnTo>
                    <a:lnTo>
                      <a:pt x="25" y="193"/>
                    </a:lnTo>
                    <a:lnTo>
                      <a:pt x="12" y="172"/>
                    </a:lnTo>
                    <a:lnTo>
                      <a:pt x="4" y="143"/>
                    </a:lnTo>
                    <a:lnTo>
                      <a:pt x="0" y="105"/>
                    </a:lnTo>
                    <a:lnTo>
                      <a:pt x="4" y="71"/>
                    </a:lnTo>
                    <a:lnTo>
                      <a:pt x="10" y="44"/>
                    </a:lnTo>
                    <a:lnTo>
                      <a:pt x="21" y="23"/>
                    </a:lnTo>
                    <a:lnTo>
                      <a:pt x="34" y="11"/>
                    </a:lnTo>
                    <a:lnTo>
                      <a:pt x="5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8">
                <a:extLst>
                  <a:ext uri="{FF2B5EF4-FFF2-40B4-BE49-F238E27FC236}">
                    <a16:creationId xmlns:a16="http://schemas.microsoft.com/office/drawing/2014/main" id="{B7BCD2E4-B614-4F8A-AE06-6BA6D3CA9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4662" y="4725947"/>
                <a:ext cx="0" cy="28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9">
                <a:extLst>
                  <a:ext uri="{FF2B5EF4-FFF2-40B4-BE49-F238E27FC236}">
                    <a16:creationId xmlns:a16="http://schemas.microsoft.com/office/drawing/2014/main" id="{A531010F-EBC8-45FD-A95E-DF8F5A53C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4662" y="2585886"/>
                <a:ext cx="0" cy="272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C29B480-2E4A-44EF-9A88-B20D46FD7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538" y="4813297"/>
                <a:ext cx="75339" cy="115738"/>
              </a:xfrm>
              <a:custGeom>
                <a:avLst/>
                <a:gdLst>
                  <a:gd name="T0" fmla="*/ 21 w 137"/>
                  <a:gd name="T1" fmla="*/ 0 h 210"/>
                  <a:gd name="T2" fmla="*/ 126 w 137"/>
                  <a:gd name="T3" fmla="*/ 0 h 210"/>
                  <a:gd name="T4" fmla="*/ 126 w 137"/>
                  <a:gd name="T5" fmla="*/ 25 h 210"/>
                  <a:gd name="T6" fmla="*/ 42 w 137"/>
                  <a:gd name="T7" fmla="*/ 25 h 210"/>
                  <a:gd name="T8" fmla="*/ 34 w 137"/>
                  <a:gd name="T9" fmla="*/ 82 h 210"/>
                  <a:gd name="T10" fmla="*/ 51 w 137"/>
                  <a:gd name="T11" fmla="*/ 73 h 210"/>
                  <a:gd name="T12" fmla="*/ 70 w 137"/>
                  <a:gd name="T13" fmla="*/ 71 h 210"/>
                  <a:gd name="T14" fmla="*/ 97 w 137"/>
                  <a:gd name="T15" fmla="*/ 75 h 210"/>
                  <a:gd name="T16" fmla="*/ 118 w 137"/>
                  <a:gd name="T17" fmla="*/ 88 h 210"/>
                  <a:gd name="T18" fmla="*/ 131 w 137"/>
                  <a:gd name="T19" fmla="*/ 111 h 210"/>
                  <a:gd name="T20" fmla="*/ 137 w 137"/>
                  <a:gd name="T21" fmla="*/ 138 h 210"/>
                  <a:gd name="T22" fmla="*/ 133 w 137"/>
                  <a:gd name="T23" fmla="*/ 162 h 210"/>
                  <a:gd name="T24" fmla="*/ 124 w 137"/>
                  <a:gd name="T25" fmla="*/ 182 h 210"/>
                  <a:gd name="T26" fmla="*/ 110 w 137"/>
                  <a:gd name="T27" fmla="*/ 197 h 210"/>
                  <a:gd name="T28" fmla="*/ 89 w 137"/>
                  <a:gd name="T29" fmla="*/ 208 h 210"/>
                  <a:gd name="T30" fmla="*/ 66 w 137"/>
                  <a:gd name="T31" fmla="*/ 210 h 210"/>
                  <a:gd name="T32" fmla="*/ 45 w 137"/>
                  <a:gd name="T33" fmla="*/ 208 h 210"/>
                  <a:gd name="T34" fmla="*/ 26 w 137"/>
                  <a:gd name="T35" fmla="*/ 201 h 210"/>
                  <a:gd name="T36" fmla="*/ 11 w 137"/>
                  <a:gd name="T37" fmla="*/ 187 h 210"/>
                  <a:gd name="T38" fmla="*/ 5 w 137"/>
                  <a:gd name="T39" fmla="*/ 174 h 210"/>
                  <a:gd name="T40" fmla="*/ 0 w 137"/>
                  <a:gd name="T41" fmla="*/ 155 h 210"/>
                  <a:gd name="T42" fmla="*/ 24 w 137"/>
                  <a:gd name="T43" fmla="*/ 155 h 210"/>
                  <a:gd name="T44" fmla="*/ 34 w 137"/>
                  <a:gd name="T45" fmla="*/ 174 h 210"/>
                  <a:gd name="T46" fmla="*/ 47 w 137"/>
                  <a:gd name="T47" fmla="*/ 185 h 210"/>
                  <a:gd name="T48" fmla="*/ 66 w 137"/>
                  <a:gd name="T49" fmla="*/ 189 h 210"/>
                  <a:gd name="T50" fmla="*/ 85 w 137"/>
                  <a:gd name="T51" fmla="*/ 185 h 210"/>
                  <a:gd name="T52" fmla="*/ 99 w 137"/>
                  <a:gd name="T53" fmla="*/ 176 h 210"/>
                  <a:gd name="T54" fmla="*/ 108 w 137"/>
                  <a:gd name="T55" fmla="*/ 161 h 210"/>
                  <a:gd name="T56" fmla="*/ 110 w 137"/>
                  <a:gd name="T57" fmla="*/ 141 h 210"/>
                  <a:gd name="T58" fmla="*/ 108 w 137"/>
                  <a:gd name="T59" fmla="*/ 120 h 210"/>
                  <a:gd name="T60" fmla="*/ 99 w 137"/>
                  <a:gd name="T61" fmla="*/ 105 h 210"/>
                  <a:gd name="T62" fmla="*/ 85 w 137"/>
                  <a:gd name="T63" fmla="*/ 96 h 210"/>
                  <a:gd name="T64" fmla="*/ 66 w 137"/>
                  <a:gd name="T65" fmla="*/ 92 h 210"/>
                  <a:gd name="T66" fmla="*/ 53 w 137"/>
                  <a:gd name="T67" fmla="*/ 94 h 210"/>
                  <a:gd name="T68" fmla="*/ 40 w 137"/>
                  <a:gd name="T69" fmla="*/ 99 h 210"/>
                  <a:gd name="T70" fmla="*/ 28 w 137"/>
                  <a:gd name="T71" fmla="*/ 111 h 210"/>
                  <a:gd name="T72" fmla="*/ 5 w 137"/>
                  <a:gd name="T73" fmla="*/ 111 h 210"/>
                  <a:gd name="T74" fmla="*/ 21 w 137"/>
                  <a:gd name="T7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7" h="210">
                    <a:moveTo>
                      <a:pt x="21" y="0"/>
                    </a:moveTo>
                    <a:lnTo>
                      <a:pt x="126" y="0"/>
                    </a:lnTo>
                    <a:lnTo>
                      <a:pt x="126" y="25"/>
                    </a:lnTo>
                    <a:lnTo>
                      <a:pt x="42" y="25"/>
                    </a:lnTo>
                    <a:lnTo>
                      <a:pt x="34" y="82"/>
                    </a:lnTo>
                    <a:lnTo>
                      <a:pt x="51" y="73"/>
                    </a:lnTo>
                    <a:lnTo>
                      <a:pt x="70" y="71"/>
                    </a:lnTo>
                    <a:lnTo>
                      <a:pt x="97" y="75"/>
                    </a:lnTo>
                    <a:lnTo>
                      <a:pt x="118" y="88"/>
                    </a:lnTo>
                    <a:lnTo>
                      <a:pt x="131" y="111"/>
                    </a:lnTo>
                    <a:lnTo>
                      <a:pt x="137" y="138"/>
                    </a:lnTo>
                    <a:lnTo>
                      <a:pt x="133" y="162"/>
                    </a:lnTo>
                    <a:lnTo>
                      <a:pt x="124" y="182"/>
                    </a:lnTo>
                    <a:lnTo>
                      <a:pt x="110" y="197"/>
                    </a:lnTo>
                    <a:lnTo>
                      <a:pt x="89" y="208"/>
                    </a:lnTo>
                    <a:lnTo>
                      <a:pt x="66" y="210"/>
                    </a:lnTo>
                    <a:lnTo>
                      <a:pt x="45" y="208"/>
                    </a:lnTo>
                    <a:lnTo>
                      <a:pt x="26" y="201"/>
                    </a:lnTo>
                    <a:lnTo>
                      <a:pt x="11" y="187"/>
                    </a:lnTo>
                    <a:lnTo>
                      <a:pt x="5" y="174"/>
                    </a:lnTo>
                    <a:lnTo>
                      <a:pt x="0" y="155"/>
                    </a:lnTo>
                    <a:lnTo>
                      <a:pt x="24" y="155"/>
                    </a:lnTo>
                    <a:lnTo>
                      <a:pt x="34" y="174"/>
                    </a:lnTo>
                    <a:lnTo>
                      <a:pt x="47" y="185"/>
                    </a:lnTo>
                    <a:lnTo>
                      <a:pt x="66" y="189"/>
                    </a:lnTo>
                    <a:lnTo>
                      <a:pt x="85" y="185"/>
                    </a:lnTo>
                    <a:lnTo>
                      <a:pt x="99" y="176"/>
                    </a:lnTo>
                    <a:lnTo>
                      <a:pt x="108" y="161"/>
                    </a:lnTo>
                    <a:lnTo>
                      <a:pt x="110" y="141"/>
                    </a:lnTo>
                    <a:lnTo>
                      <a:pt x="108" y="120"/>
                    </a:lnTo>
                    <a:lnTo>
                      <a:pt x="99" y="105"/>
                    </a:lnTo>
                    <a:lnTo>
                      <a:pt x="85" y="96"/>
                    </a:lnTo>
                    <a:lnTo>
                      <a:pt x="66" y="92"/>
                    </a:lnTo>
                    <a:lnTo>
                      <a:pt x="53" y="94"/>
                    </a:lnTo>
                    <a:lnTo>
                      <a:pt x="40" y="99"/>
                    </a:lnTo>
                    <a:lnTo>
                      <a:pt x="28" y="111"/>
                    </a:lnTo>
                    <a:lnTo>
                      <a:pt x="5" y="1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4F6F4ABB-AA74-48A1-ADF1-7223F1749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3631" y="4725947"/>
                <a:ext cx="0" cy="283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97AFDC6E-4A79-4BB7-9FF5-4337ECF41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3631" y="2585886"/>
                <a:ext cx="0" cy="272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EEC6746D-7F42-4494-814A-B4C467788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567" y="4813297"/>
                <a:ext cx="39307" cy="112462"/>
              </a:xfrm>
              <a:custGeom>
                <a:avLst/>
                <a:gdLst>
                  <a:gd name="T0" fmla="*/ 55 w 70"/>
                  <a:gd name="T1" fmla="*/ 0 h 205"/>
                  <a:gd name="T2" fmla="*/ 70 w 70"/>
                  <a:gd name="T3" fmla="*/ 0 h 205"/>
                  <a:gd name="T4" fmla="*/ 70 w 70"/>
                  <a:gd name="T5" fmla="*/ 205 h 205"/>
                  <a:gd name="T6" fmla="*/ 46 w 70"/>
                  <a:gd name="T7" fmla="*/ 205 h 205"/>
                  <a:gd name="T8" fmla="*/ 46 w 70"/>
                  <a:gd name="T9" fmla="*/ 59 h 205"/>
                  <a:gd name="T10" fmla="*/ 0 w 70"/>
                  <a:gd name="T11" fmla="*/ 59 h 205"/>
                  <a:gd name="T12" fmla="*/ 0 w 70"/>
                  <a:gd name="T13" fmla="*/ 40 h 205"/>
                  <a:gd name="T14" fmla="*/ 25 w 70"/>
                  <a:gd name="T15" fmla="*/ 36 h 205"/>
                  <a:gd name="T16" fmla="*/ 38 w 70"/>
                  <a:gd name="T17" fmla="*/ 31 h 205"/>
                  <a:gd name="T18" fmla="*/ 48 w 70"/>
                  <a:gd name="T19" fmla="*/ 19 h 205"/>
                  <a:gd name="T20" fmla="*/ 55 w 70"/>
                  <a:gd name="T2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205">
                    <a:moveTo>
                      <a:pt x="55" y="0"/>
                    </a:moveTo>
                    <a:lnTo>
                      <a:pt x="70" y="0"/>
                    </a:lnTo>
                    <a:lnTo>
                      <a:pt x="70" y="205"/>
                    </a:lnTo>
                    <a:lnTo>
                      <a:pt x="46" y="205"/>
                    </a:lnTo>
                    <a:lnTo>
                      <a:pt x="46" y="59"/>
                    </a:lnTo>
                    <a:lnTo>
                      <a:pt x="0" y="59"/>
                    </a:lnTo>
                    <a:lnTo>
                      <a:pt x="0" y="40"/>
                    </a:lnTo>
                    <a:lnTo>
                      <a:pt x="25" y="36"/>
                    </a:lnTo>
                    <a:lnTo>
                      <a:pt x="38" y="31"/>
                    </a:lnTo>
                    <a:lnTo>
                      <a:pt x="48" y="1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79A72301-E565-49A4-9039-44EE9ADE85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0182" y="4813297"/>
                <a:ext cx="73155" cy="115738"/>
              </a:xfrm>
              <a:custGeom>
                <a:avLst/>
                <a:gdLst>
                  <a:gd name="T0" fmla="*/ 67 w 134"/>
                  <a:gd name="T1" fmla="*/ 23 h 210"/>
                  <a:gd name="T2" fmla="*/ 53 w 134"/>
                  <a:gd name="T3" fmla="*/ 27 h 210"/>
                  <a:gd name="T4" fmla="*/ 42 w 134"/>
                  <a:gd name="T5" fmla="*/ 36 h 210"/>
                  <a:gd name="T6" fmla="*/ 32 w 134"/>
                  <a:gd name="T7" fmla="*/ 52 h 210"/>
                  <a:gd name="T8" fmla="*/ 29 w 134"/>
                  <a:gd name="T9" fmla="*/ 76 h 210"/>
                  <a:gd name="T10" fmla="*/ 27 w 134"/>
                  <a:gd name="T11" fmla="*/ 105 h 210"/>
                  <a:gd name="T12" fmla="*/ 29 w 134"/>
                  <a:gd name="T13" fmla="*/ 136 h 210"/>
                  <a:gd name="T14" fmla="*/ 32 w 134"/>
                  <a:gd name="T15" fmla="*/ 161 h 210"/>
                  <a:gd name="T16" fmla="*/ 40 w 134"/>
                  <a:gd name="T17" fmla="*/ 176 h 210"/>
                  <a:gd name="T18" fmla="*/ 52 w 134"/>
                  <a:gd name="T19" fmla="*/ 187 h 210"/>
                  <a:gd name="T20" fmla="*/ 67 w 134"/>
                  <a:gd name="T21" fmla="*/ 189 h 210"/>
                  <a:gd name="T22" fmla="*/ 82 w 134"/>
                  <a:gd name="T23" fmla="*/ 187 h 210"/>
                  <a:gd name="T24" fmla="*/ 94 w 134"/>
                  <a:gd name="T25" fmla="*/ 176 h 210"/>
                  <a:gd name="T26" fmla="*/ 101 w 134"/>
                  <a:gd name="T27" fmla="*/ 161 h 210"/>
                  <a:gd name="T28" fmla="*/ 107 w 134"/>
                  <a:gd name="T29" fmla="*/ 136 h 210"/>
                  <a:gd name="T30" fmla="*/ 109 w 134"/>
                  <a:gd name="T31" fmla="*/ 105 h 210"/>
                  <a:gd name="T32" fmla="*/ 107 w 134"/>
                  <a:gd name="T33" fmla="*/ 75 h 210"/>
                  <a:gd name="T34" fmla="*/ 101 w 134"/>
                  <a:gd name="T35" fmla="*/ 52 h 210"/>
                  <a:gd name="T36" fmla="*/ 94 w 134"/>
                  <a:gd name="T37" fmla="*/ 36 h 210"/>
                  <a:gd name="T38" fmla="*/ 82 w 134"/>
                  <a:gd name="T39" fmla="*/ 27 h 210"/>
                  <a:gd name="T40" fmla="*/ 67 w 134"/>
                  <a:gd name="T41" fmla="*/ 23 h 210"/>
                  <a:gd name="T42" fmla="*/ 67 w 134"/>
                  <a:gd name="T43" fmla="*/ 0 h 210"/>
                  <a:gd name="T44" fmla="*/ 86 w 134"/>
                  <a:gd name="T45" fmla="*/ 2 h 210"/>
                  <a:gd name="T46" fmla="*/ 101 w 134"/>
                  <a:gd name="T47" fmla="*/ 9 h 210"/>
                  <a:gd name="T48" fmla="*/ 115 w 134"/>
                  <a:gd name="T49" fmla="*/ 23 h 210"/>
                  <a:gd name="T50" fmla="*/ 126 w 134"/>
                  <a:gd name="T51" fmla="*/ 44 h 210"/>
                  <a:gd name="T52" fmla="*/ 132 w 134"/>
                  <a:gd name="T53" fmla="*/ 73 h 210"/>
                  <a:gd name="T54" fmla="*/ 134 w 134"/>
                  <a:gd name="T55" fmla="*/ 107 h 210"/>
                  <a:gd name="T56" fmla="*/ 132 w 134"/>
                  <a:gd name="T57" fmla="*/ 143 h 210"/>
                  <a:gd name="T58" fmla="*/ 122 w 134"/>
                  <a:gd name="T59" fmla="*/ 172 h 210"/>
                  <a:gd name="T60" fmla="*/ 109 w 134"/>
                  <a:gd name="T61" fmla="*/ 193 h 210"/>
                  <a:gd name="T62" fmla="*/ 92 w 134"/>
                  <a:gd name="T63" fmla="*/ 206 h 210"/>
                  <a:gd name="T64" fmla="*/ 67 w 134"/>
                  <a:gd name="T65" fmla="*/ 210 h 210"/>
                  <a:gd name="T66" fmla="*/ 44 w 134"/>
                  <a:gd name="T67" fmla="*/ 206 h 210"/>
                  <a:gd name="T68" fmla="*/ 25 w 134"/>
                  <a:gd name="T69" fmla="*/ 193 h 210"/>
                  <a:gd name="T70" fmla="*/ 11 w 134"/>
                  <a:gd name="T71" fmla="*/ 172 h 210"/>
                  <a:gd name="T72" fmla="*/ 4 w 134"/>
                  <a:gd name="T73" fmla="*/ 143 h 210"/>
                  <a:gd name="T74" fmla="*/ 0 w 134"/>
                  <a:gd name="T75" fmla="*/ 105 h 210"/>
                  <a:gd name="T76" fmla="*/ 2 w 134"/>
                  <a:gd name="T77" fmla="*/ 71 h 210"/>
                  <a:gd name="T78" fmla="*/ 10 w 134"/>
                  <a:gd name="T79" fmla="*/ 44 h 210"/>
                  <a:gd name="T80" fmla="*/ 21 w 134"/>
                  <a:gd name="T81" fmla="*/ 23 h 210"/>
                  <a:gd name="T82" fmla="*/ 32 w 134"/>
                  <a:gd name="T83" fmla="*/ 11 h 210"/>
                  <a:gd name="T84" fmla="*/ 50 w 134"/>
                  <a:gd name="T85" fmla="*/ 2 h 210"/>
                  <a:gd name="T86" fmla="*/ 67 w 134"/>
                  <a:gd name="T8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210">
                    <a:moveTo>
                      <a:pt x="67" y="23"/>
                    </a:moveTo>
                    <a:lnTo>
                      <a:pt x="53" y="27"/>
                    </a:lnTo>
                    <a:lnTo>
                      <a:pt x="42" y="36"/>
                    </a:lnTo>
                    <a:lnTo>
                      <a:pt x="32" y="52"/>
                    </a:lnTo>
                    <a:lnTo>
                      <a:pt x="29" y="76"/>
                    </a:lnTo>
                    <a:lnTo>
                      <a:pt x="27" y="105"/>
                    </a:lnTo>
                    <a:lnTo>
                      <a:pt x="29" y="136"/>
                    </a:lnTo>
                    <a:lnTo>
                      <a:pt x="32" y="161"/>
                    </a:lnTo>
                    <a:lnTo>
                      <a:pt x="40" y="176"/>
                    </a:lnTo>
                    <a:lnTo>
                      <a:pt x="52" y="187"/>
                    </a:lnTo>
                    <a:lnTo>
                      <a:pt x="67" y="189"/>
                    </a:lnTo>
                    <a:lnTo>
                      <a:pt x="82" y="187"/>
                    </a:lnTo>
                    <a:lnTo>
                      <a:pt x="94" y="176"/>
                    </a:lnTo>
                    <a:lnTo>
                      <a:pt x="101" y="161"/>
                    </a:lnTo>
                    <a:lnTo>
                      <a:pt x="107" y="136"/>
                    </a:lnTo>
                    <a:lnTo>
                      <a:pt x="109" y="105"/>
                    </a:lnTo>
                    <a:lnTo>
                      <a:pt x="107" y="75"/>
                    </a:lnTo>
                    <a:lnTo>
                      <a:pt x="101" y="52"/>
                    </a:lnTo>
                    <a:lnTo>
                      <a:pt x="94" y="36"/>
                    </a:lnTo>
                    <a:lnTo>
                      <a:pt x="82" y="27"/>
                    </a:lnTo>
                    <a:lnTo>
                      <a:pt x="67" y="23"/>
                    </a:lnTo>
                    <a:close/>
                    <a:moveTo>
                      <a:pt x="67" y="0"/>
                    </a:moveTo>
                    <a:lnTo>
                      <a:pt x="86" y="2"/>
                    </a:lnTo>
                    <a:lnTo>
                      <a:pt x="101" y="9"/>
                    </a:lnTo>
                    <a:lnTo>
                      <a:pt x="115" y="23"/>
                    </a:lnTo>
                    <a:lnTo>
                      <a:pt x="126" y="44"/>
                    </a:lnTo>
                    <a:lnTo>
                      <a:pt x="132" y="73"/>
                    </a:lnTo>
                    <a:lnTo>
                      <a:pt x="134" y="107"/>
                    </a:lnTo>
                    <a:lnTo>
                      <a:pt x="132" y="143"/>
                    </a:lnTo>
                    <a:lnTo>
                      <a:pt x="122" y="172"/>
                    </a:lnTo>
                    <a:lnTo>
                      <a:pt x="109" y="193"/>
                    </a:lnTo>
                    <a:lnTo>
                      <a:pt x="92" y="206"/>
                    </a:lnTo>
                    <a:lnTo>
                      <a:pt x="67" y="210"/>
                    </a:lnTo>
                    <a:lnTo>
                      <a:pt x="44" y="206"/>
                    </a:lnTo>
                    <a:lnTo>
                      <a:pt x="25" y="193"/>
                    </a:lnTo>
                    <a:lnTo>
                      <a:pt x="11" y="172"/>
                    </a:lnTo>
                    <a:lnTo>
                      <a:pt x="4" y="143"/>
                    </a:lnTo>
                    <a:lnTo>
                      <a:pt x="0" y="105"/>
                    </a:lnTo>
                    <a:lnTo>
                      <a:pt x="2" y="71"/>
                    </a:lnTo>
                    <a:lnTo>
                      <a:pt x="10" y="44"/>
                    </a:lnTo>
                    <a:lnTo>
                      <a:pt x="21" y="23"/>
                    </a:lnTo>
                    <a:lnTo>
                      <a:pt x="32" y="11"/>
                    </a:lnTo>
                    <a:lnTo>
                      <a:pt x="5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5">
                <a:extLst>
                  <a:ext uri="{FF2B5EF4-FFF2-40B4-BE49-F238E27FC236}">
                    <a16:creationId xmlns:a16="http://schemas.microsoft.com/office/drawing/2014/main" id="{BD00F9B6-EB4C-44DC-961F-F429D5817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4754336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0EABF5B8-0D93-4461-ABDC-F218AD9AB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334" y="4754336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0B250ADB-C57D-4C02-9430-14F4824F56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6212" y="4700834"/>
                <a:ext cx="73155" cy="114646"/>
              </a:xfrm>
              <a:custGeom>
                <a:avLst/>
                <a:gdLst>
                  <a:gd name="T0" fmla="*/ 67 w 134"/>
                  <a:gd name="T1" fmla="*/ 23 h 211"/>
                  <a:gd name="T2" fmla="*/ 52 w 134"/>
                  <a:gd name="T3" fmla="*/ 25 h 211"/>
                  <a:gd name="T4" fmla="*/ 40 w 134"/>
                  <a:gd name="T5" fmla="*/ 37 h 211"/>
                  <a:gd name="T6" fmla="*/ 33 w 134"/>
                  <a:gd name="T7" fmla="*/ 52 h 211"/>
                  <a:gd name="T8" fmla="*/ 27 w 134"/>
                  <a:gd name="T9" fmla="*/ 75 h 211"/>
                  <a:gd name="T10" fmla="*/ 27 w 134"/>
                  <a:gd name="T11" fmla="*/ 106 h 211"/>
                  <a:gd name="T12" fmla="*/ 27 w 134"/>
                  <a:gd name="T13" fmla="*/ 136 h 211"/>
                  <a:gd name="T14" fmla="*/ 33 w 134"/>
                  <a:gd name="T15" fmla="*/ 159 h 211"/>
                  <a:gd name="T16" fmla="*/ 40 w 134"/>
                  <a:gd name="T17" fmla="*/ 176 h 211"/>
                  <a:gd name="T18" fmla="*/ 52 w 134"/>
                  <a:gd name="T19" fmla="*/ 186 h 211"/>
                  <a:gd name="T20" fmla="*/ 67 w 134"/>
                  <a:gd name="T21" fmla="*/ 190 h 211"/>
                  <a:gd name="T22" fmla="*/ 82 w 134"/>
                  <a:gd name="T23" fmla="*/ 188 h 211"/>
                  <a:gd name="T24" fmla="*/ 94 w 134"/>
                  <a:gd name="T25" fmla="*/ 176 h 211"/>
                  <a:gd name="T26" fmla="*/ 101 w 134"/>
                  <a:gd name="T27" fmla="*/ 161 h 211"/>
                  <a:gd name="T28" fmla="*/ 107 w 134"/>
                  <a:gd name="T29" fmla="*/ 136 h 211"/>
                  <a:gd name="T30" fmla="*/ 107 w 134"/>
                  <a:gd name="T31" fmla="*/ 106 h 211"/>
                  <a:gd name="T32" fmla="*/ 107 w 134"/>
                  <a:gd name="T33" fmla="*/ 75 h 211"/>
                  <a:gd name="T34" fmla="*/ 101 w 134"/>
                  <a:gd name="T35" fmla="*/ 52 h 211"/>
                  <a:gd name="T36" fmla="*/ 94 w 134"/>
                  <a:gd name="T37" fmla="*/ 37 h 211"/>
                  <a:gd name="T38" fmla="*/ 82 w 134"/>
                  <a:gd name="T39" fmla="*/ 25 h 211"/>
                  <a:gd name="T40" fmla="*/ 67 w 134"/>
                  <a:gd name="T41" fmla="*/ 23 h 211"/>
                  <a:gd name="T42" fmla="*/ 67 w 134"/>
                  <a:gd name="T43" fmla="*/ 0 h 211"/>
                  <a:gd name="T44" fmla="*/ 86 w 134"/>
                  <a:gd name="T45" fmla="*/ 2 h 211"/>
                  <a:gd name="T46" fmla="*/ 101 w 134"/>
                  <a:gd name="T47" fmla="*/ 10 h 211"/>
                  <a:gd name="T48" fmla="*/ 115 w 134"/>
                  <a:gd name="T49" fmla="*/ 23 h 211"/>
                  <a:gd name="T50" fmla="*/ 124 w 134"/>
                  <a:gd name="T51" fmla="*/ 44 h 211"/>
                  <a:gd name="T52" fmla="*/ 132 w 134"/>
                  <a:gd name="T53" fmla="*/ 71 h 211"/>
                  <a:gd name="T54" fmla="*/ 134 w 134"/>
                  <a:gd name="T55" fmla="*/ 107 h 211"/>
                  <a:gd name="T56" fmla="*/ 132 w 134"/>
                  <a:gd name="T57" fmla="*/ 144 h 211"/>
                  <a:gd name="T58" fmla="*/ 122 w 134"/>
                  <a:gd name="T59" fmla="*/ 173 h 211"/>
                  <a:gd name="T60" fmla="*/ 109 w 134"/>
                  <a:gd name="T61" fmla="*/ 194 h 211"/>
                  <a:gd name="T62" fmla="*/ 90 w 134"/>
                  <a:gd name="T63" fmla="*/ 207 h 211"/>
                  <a:gd name="T64" fmla="*/ 67 w 134"/>
                  <a:gd name="T65" fmla="*/ 211 h 211"/>
                  <a:gd name="T66" fmla="*/ 44 w 134"/>
                  <a:gd name="T67" fmla="*/ 207 h 211"/>
                  <a:gd name="T68" fmla="*/ 25 w 134"/>
                  <a:gd name="T69" fmla="*/ 194 h 211"/>
                  <a:gd name="T70" fmla="*/ 12 w 134"/>
                  <a:gd name="T71" fmla="*/ 173 h 211"/>
                  <a:gd name="T72" fmla="*/ 2 w 134"/>
                  <a:gd name="T73" fmla="*/ 144 h 211"/>
                  <a:gd name="T74" fmla="*/ 0 w 134"/>
                  <a:gd name="T75" fmla="*/ 106 h 211"/>
                  <a:gd name="T76" fmla="*/ 2 w 134"/>
                  <a:gd name="T77" fmla="*/ 71 h 211"/>
                  <a:gd name="T78" fmla="*/ 10 w 134"/>
                  <a:gd name="T79" fmla="*/ 44 h 211"/>
                  <a:gd name="T80" fmla="*/ 19 w 134"/>
                  <a:gd name="T81" fmla="*/ 23 h 211"/>
                  <a:gd name="T82" fmla="*/ 33 w 134"/>
                  <a:gd name="T83" fmla="*/ 10 h 211"/>
                  <a:gd name="T84" fmla="*/ 48 w 134"/>
                  <a:gd name="T85" fmla="*/ 2 h 211"/>
                  <a:gd name="T86" fmla="*/ 67 w 134"/>
                  <a:gd name="T8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211">
                    <a:moveTo>
                      <a:pt x="67" y="23"/>
                    </a:moveTo>
                    <a:lnTo>
                      <a:pt x="52" y="25"/>
                    </a:lnTo>
                    <a:lnTo>
                      <a:pt x="40" y="37"/>
                    </a:lnTo>
                    <a:lnTo>
                      <a:pt x="33" y="52"/>
                    </a:lnTo>
                    <a:lnTo>
                      <a:pt x="27" y="75"/>
                    </a:lnTo>
                    <a:lnTo>
                      <a:pt x="27" y="106"/>
                    </a:lnTo>
                    <a:lnTo>
                      <a:pt x="27" y="136"/>
                    </a:lnTo>
                    <a:lnTo>
                      <a:pt x="33" y="159"/>
                    </a:lnTo>
                    <a:lnTo>
                      <a:pt x="40" y="176"/>
                    </a:lnTo>
                    <a:lnTo>
                      <a:pt x="52" y="186"/>
                    </a:lnTo>
                    <a:lnTo>
                      <a:pt x="67" y="190"/>
                    </a:lnTo>
                    <a:lnTo>
                      <a:pt x="82" y="188"/>
                    </a:lnTo>
                    <a:lnTo>
                      <a:pt x="94" y="176"/>
                    </a:lnTo>
                    <a:lnTo>
                      <a:pt x="101" y="161"/>
                    </a:lnTo>
                    <a:lnTo>
                      <a:pt x="107" y="136"/>
                    </a:lnTo>
                    <a:lnTo>
                      <a:pt x="107" y="106"/>
                    </a:lnTo>
                    <a:lnTo>
                      <a:pt x="107" y="75"/>
                    </a:lnTo>
                    <a:lnTo>
                      <a:pt x="101" y="52"/>
                    </a:lnTo>
                    <a:lnTo>
                      <a:pt x="94" y="37"/>
                    </a:lnTo>
                    <a:lnTo>
                      <a:pt x="82" y="25"/>
                    </a:lnTo>
                    <a:lnTo>
                      <a:pt x="67" y="23"/>
                    </a:lnTo>
                    <a:close/>
                    <a:moveTo>
                      <a:pt x="67" y="0"/>
                    </a:moveTo>
                    <a:lnTo>
                      <a:pt x="86" y="2"/>
                    </a:lnTo>
                    <a:lnTo>
                      <a:pt x="101" y="10"/>
                    </a:lnTo>
                    <a:lnTo>
                      <a:pt x="115" y="23"/>
                    </a:lnTo>
                    <a:lnTo>
                      <a:pt x="124" y="44"/>
                    </a:lnTo>
                    <a:lnTo>
                      <a:pt x="132" y="71"/>
                    </a:lnTo>
                    <a:lnTo>
                      <a:pt x="134" y="107"/>
                    </a:lnTo>
                    <a:lnTo>
                      <a:pt x="132" y="144"/>
                    </a:lnTo>
                    <a:lnTo>
                      <a:pt x="122" y="173"/>
                    </a:lnTo>
                    <a:lnTo>
                      <a:pt x="109" y="194"/>
                    </a:lnTo>
                    <a:lnTo>
                      <a:pt x="90" y="207"/>
                    </a:lnTo>
                    <a:lnTo>
                      <a:pt x="67" y="211"/>
                    </a:lnTo>
                    <a:lnTo>
                      <a:pt x="44" y="207"/>
                    </a:lnTo>
                    <a:lnTo>
                      <a:pt x="25" y="194"/>
                    </a:lnTo>
                    <a:lnTo>
                      <a:pt x="12" y="173"/>
                    </a:lnTo>
                    <a:lnTo>
                      <a:pt x="2" y="144"/>
                    </a:lnTo>
                    <a:lnTo>
                      <a:pt x="0" y="106"/>
                    </a:lnTo>
                    <a:lnTo>
                      <a:pt x="2" y="71"/>
                    </a:lnTo>
                    <a:lnTo>
                      <a:pt x="10" y="44"/>
                    </a:lnTo>
                    <a:lnTo>
                      <a:pt x="19" y="23"/>
                    </a:lnTo>
                    <a:lnTo>
                      <a:pt x="33" y="10"/>
                    </a:lnTo>
                    <a:lnTo>
                      <a:pt x="48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8">
                <a:extLst>
                  <a:ext uri="{FF2B5EF4-FFF2-40B4-BE49-F238E27FC236}">
                    <a16:creationId xmlns:a16="http://schemas.microsoft.com/office/drawing/2014/main" id="{391278CD-56E2-40F2-A36F-94A907CE7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4392928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9">
                <a:extLst>
                  <a:ext uri="{FF2B5EF4-FFF2-40B4-BE49-F238E27FC236}">
                    <a16:creationId xmlns:a16="http://schemas.microsoft.com/office/drawing/2014/main" id="{BDFA06BD-03CE-485F-84C7-20A329000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334" y="4392928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0">
                <a:extLst>
                  <a:ext uri="{FF2B5EF4-FFF2-40B4-BE49-F238E27FC236}">
                    <a16:creationId xmlns:a16="http://schemas.microsoft.com/office/drawing/2014/main" id="{ED8EA1D8-C986-4C6F-89D6-49FB797550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5187" y="4339426"/>
                <a:ext cx="73155" cy="115738"/>
              </a:xfrm>
              <a:custGeom>
                <a:avLst/>
                <a:gdLst>
                  <a:gd name="T0" fmla="*/ 66 w 133"/>
                  <a:gd name="T1" fmla="*/ 21 h 210"/>
                  <a:gd name="T2" fmla="*/ 53 w 133"/>
                  <a:gd name="T3" fmla="*/ 25 h 210"/>
                  <a:gd name="T4" fmla="*/ 42 w 133"/>
                  <a:gd name="T5" fmla="*/ 34 h 210"/>
                  <a:gd name="T6" fmla="*/ 32 w 133"/>
                  <a:gd name="T7" fmla="*/ 51 h 210"/>
                  <a:gd name="T8" fmla="*/ 28 w 133"/>
                  <a:gd name="T9" fmla="*/ 74 h 210"/>
                  <a:gd name="T10" fmla="*/ 26 w 133"/>
                  <a:gd name="T11" fmla="*/ 105 h 210"/>
                  <a:gd name="T12" fmla="*/ 28 w 133"/>
                  <a:gd name="T13" fmla="*/ 136 h 210"/>
                  <a:gd name="T14" fmla="*/ 32 w 133"/>
                  <a:gd name="T15" fmla="*/ 158 h 210"/>
                  <a:gd name="T16" fmla="*/ 42 w 133"/>
                  <a:gd name="T17" fmla="*/ 176 h 210"/>
                  <a:gd name="T18" fmla="*/ 51 w 133"/>
                  <a:gd name="T19" fmla="*/ 185 h 210"/>
                  <a:gd name="T20" fmla="*/ 66 w 133"/>
                  <a:gd name="T21" fmla="*/ 189 h 210"/>
                  <a:gd name="T22" fmla="*/ 82 w 133"/>
                  <a:gd name="T23" fmla="*/ 185 h 210"/>
                  <a:gd name="T24" fmla="*/ 93 w 133"/>
                  <a:gd name="T25" fmla="*/ 176 h 210"/>
                  <a:gd name="T26" fmla="*/ 101 w 133"/>
                  <a:gd name="T27" fmla="*/ 158 h 210"/>
                  <a:gd name="T28" fmla="*/ 106 w 133"/>
                  <a:gd name="T29" fmla="*/ 136 h 210"/>
                  <a:gd name="T30" fmla="*/ 108 w 133"/>
                  <a:gd name="T31" fmla="*/ 105 h 210"/>
                  <a:gd name="T32" fmla="*/ 106 w 133"/>
                  <a:gd name="T33" fmla="*/ 74 h 210"/>
                  <a:gd name="T34" fmla="*/ 101 w 133"/>
                  <a:gd name="T35" fmla="*/ 51 h 210"/>
                  <a:gd name="T36" fmla="*/ 93 w 133"/>
                  <a:gd name="T37" fmla="*/ 34 h 210"/>
                  <a:gd name="T38" fmla="*/ 82 w 133"/>
                  <a:gd name="T39" fmla="*/ 25 h 210"/>
                  <a:gd name="T40" fmla="*/ 66 w 133"/>
                  <a:gd name="T41" fmla="*/ 21 h 210"/>
                  <a:gd name="T42" fmla="*/ 66 w 133"/>
                  <a:gd name="T43" fmla="*/ 0 h 210"/>
                  <a:gd name="T44" fmla="*/ 85 w 133"/>
                  <a:gd name="T45" fmla="*/ 2 h 210"/>
                  <a:gd name="T46" fmla="*/ 101 w 133"/>
                  <a:gd name="T47" fmla="*/ 9 h 210"/>
                  <a:gd name="T48" fmla="*/ 114 w 133"/>
                  <a:gd name="T49" fmla="*/ 21 h 210"/>
                  <a:gd name="T50" fmla="*/ 126 w 133"/>
                  <a:gd name="T51" fmla="*/ 44 h 210"/>
                  <a:gd name="T52" fmla="*/ 131 w 133"/>
                  <a:gd name="T53" fmla="*/ 70 h 210"/>
                  <a:gd name="T54" fmla="*/ 133 w 133"/>
                  <a:gd name="T55" fmla="*/ 107 h 210"/>
                  <a:gd name="T56" fmla="*/ 131 w 133"/>
                  <a:gd name="T57" fmla="*/ 143 h 210"/>
                  <a:gd name="T58" fmla="*/ 124 w 133"/>
                  <a:gd name="T59" fmla="*/ 172 h 210"/>
                  <a:gd name="T60" fmla="*/ 108 w 133"/>
                  <a:gd name="T61" fmla="*/ 193 h 210"/>
                  <a:gd name="T62" fmla="*/ 91 w 133"/>
                  <a:gd name="T63" fmla="*/ 206 h 210"/>
                  <a:gd name="T64" fmla="*/ 66 w 133"/>
                  <a:gd name="T65" fmla="*/ 210 h 210"/>
                  <a:gd name="T66" fmla="*/ 43 w 133"/>
                  <a:gd name="T67" fmla="*/ 206 h 210"/>
                  <a:gd name="T68" fmla="*/ 24 w 133"/>
                  <a:gd name="T69" fmla="*/ 193 h 210"/>
                  <a:gd name="T70" fmla="*/ 11 w 133"/>
                  <a:gd name="T71" fmla="*/ 172 h 210"/>
                  <a:gd name="T72" fmla="*/ 3 w 133"/>
                  <a:gd name="T73" fmla="*/ 141 h 210"/>
                  <a:gd name="T74" fmla="*/ 0 w 133"/>
                  <a:gd name="T75" fmla="*/ 105 h 210"/>
                  <a:gd name="T76" fmla="*/ 3 w 133"/>
                  <a:gd name="T77" fmla="*/ 70 h 210"/>
                  <a:gd name="T78" fmla="*/ 9 w 133"/>
                  <a:gd name="T79" fmla="*/ 42 h 210"/>
                  <a:gd name="T80" fmla="*/ 21 w 133"/>
                  <a:gd name="T81" fmla="*/ 21 h 210"/>
                  <a:gd name="T82" fmla="*/ 32 w 133"/>
                  <a:gd name="T83" fmla="*/ 9 h 210"/>
                  <a:gd name="T84" fmla="*/ 49 w 133"/>
                  <a:gd name="T85" fmla="*/ 2 h 210"/>
                  <a:gd name="T86" fmla="*/ 66 w 133"/>
                  <a:gd name="T8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3" h="210">
                    <a:moveTo>
                      <a:pt x="66" y="21"/>
                    </a:moveTo>
                    <a:lnTo>
                      <a:pt x="53" y="25"/>
                    </a:lnTo>
                    <a:lnTo>
                      <a:pt x="42" y="34"/>
                    </a:lnTo>
                    <a:lnTo>
                      <a:pt x="32" y="51"/>
                    </a:lnTo>
                    <a:lnTo>
                      <a:pt x="28" y="74"/>
                    </a:lnTo>
                    <a:lnTo>
                      <a:pt x="26" y="105"/>
                    </a:lnTo>
                    <a:lnTo>
                      <a:pt x="28" y="136"/>
                    </a:lnTo>
                    <a:lnTo>
                      <a:pt x="32" y="158"/>
                    </a:lnTo>
                    <a:lnTo>
                      <a:pt x="42" y="176"/>
                    </a:lnTo>
                    <a:lnTo>
                      <a:pt x="51" y="185"/>
                    </a:lnTo>
                    <a:lnTo>
                      <a:pt x="66" y="189"/>
                    </a:lnTo>
                    <a:lnTo>
                      <a:pt x="82" y="185"/>
                    </a:lnTo>
                    <a:lnTo>
                      <a:pt x="93" y="176"/>
                    </a:lnTo>
                    <a:lnTo>
                      <a:pt x="101" y="158"/>
                    </a:lnTo>
                    <a:lnTo>
                      <a:pt x="106" y="136"/>
                    </a:lnTo>
                    <a:lnTo>
                      <a:pt x="108" y="105"/>
                    </a:lnTo>
                    <a:lnTo>
                      <a:pt x="106" y="74"/>
                    </a:lnTo>
                    <a:lnTo>
                      <a:pt x="101" y="51"/>
                    </a:lnTo>
                    <a:lnTo>
                      <a:pt x="93" y="34"/>
                    </a:lnTo>
                    <a:lnTo>
                      <a:pt x="82" y="25"/>
                    </a:lnTo>
                    <a:lnTo>
                      <a:pt x="66" y="21"/>
                    </a:lnTo>
                    <a:close/>
                    <a:moveTo>
                      <a:pt x="66" y="0"/>
                    </a:moveTo>
                    <a:lnTo>
                      <a:pt x="85" y="2"/>
                    </a:lnTo>
                    <a:lnTo>
                      <a:pt x="101" y="9"/>
                    </a:lnTo>
                    <a:lnTo>
                      <a:pt x="114" y="21"/>
                    </a:lnTo>
                    <a:lnTo>
                      <a:pt x="126" y="44"/>
                    </a:lnTo>
                    <a:lnTo>
                      <a:pt x="131" y="70"/>
                    </a:lnTo>
                    <a:lnTo>
                      <a:pt x="133" y="107"/>
                    </a:lnTo>
                    <a:lnTo>
                      <a:pt x="131" y="143"/>
                    </a:lnTo>
                    <a:lnTo>
                      <a:pt x="124" y="172"/>
                    </a:lnTo>
                    <a:lnTo>
                      <a:pt x="108" y="193"/>
                    </a:lnTo>
                    <a:lnTo>
                      <a:pt x="91" y="206"/>
                    </a:lnTo>
                    <a:lnTo>
                      <a:pt x="66" y="210"/>
                    </a:lnTo>
                    <a:lnTo>
                      <a:pt x="43" y="206"/>
                    </a:lnTo>
                    <a:lnTo>
                      <a:pt x="24" y="193"/>
                    </a:lnTo>
                    <a:lnTo>
                      <a:pt x="11" y="172"/>
                    </a:lnTo>
                    <a:lnTo>
                      <a:pt x="3" y="141"/>
                    </a:lnTo>
                    <a:lnTo>
                      <a:pt x="0" y="105"/>
                    </a:lnTo>
                    <a:lnTo>
                      <a:pt x="3" y="70"/>
                    </a:lnTo>
                    <a:lnTo>
                      <a:pt x="9" y="42"/>
                    </a:lnTo>
                    <a:lnTo>
                      <a:pt x="21" y="21"/>
                    </a:lnTo>
                    <a:lnTo>
                      <a:pt x="32" y="9"/>
                    </a:lnTo>
                    <a:lnTo>
                      <a:pt x="49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41">
                <a:extLst>
                  <a:ext uri="{FF2B5EF4-FFF2-40B4-BE49-F238E27FC236}">
                    <a16:creationId xmlns:a16="http://schemas.microsoft.com/office/drawing/2014/main" id="{45FF412E-104C-4C18-863D-8B7343839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180" y="4434419"/>
                <a:ext cx="16378" cy="1747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8997041C-F3C7-488A-80E8-61B4F804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120" y="4339426"/>
                <a:ext cx="75339" cy="115738"/>
              </a:xfrm>
              <a:custGeom>
                <a:avLst/>
                <a:gdLst>
                  <a:gd name="T0" fmla="*/ 21 w 138"/>
                  <a:gd name="T1" fmla="*/ 0 h 210"/>
                  <a:gd name="T2" fmla="*/ 126 w 138"/>
                  <a:gd name="T3" fmla="*/ 0 h 210"/>
                  <a:gd name="T4" fmla="*/ 126 w 138"/>
                  <a:gd name="T5" fmla="*/ 25 h 210"/>
                  <a:gd name="T6" fmla="*/ 42 w 138"/>
                  <a:gd name="T7" fmla="*/ 25 h 210"/>
                  <a:gd name="T8" fmla="*/ 35 w 138"/>
                  <a:gd name="T9" fmla="*/ 82 h 210"/>
                  <a:gd name="T10" fmla="*/ 52 w 138"/>
                  <a:gd name="T11" fmla="*/ 72 h 210"/>
                  <a:gd name="T12" fmla="*/ 71 w 138"/>
                  <a:gd name="T13" fmla="*/ 69 h 210"/>
                  <a:gd name="T14" fmla="*/ 98 w 138"/>
                  <a:gd name="T15" fmla="*/ 74 h 210"/>
                  <a:gd name="T16" fmla="*/ 119 w 138"/>
                  <a:gd name="T17" fmla="*/ 88 h 210"/>
                  <a:gd name="T18" fmla="*/ 132 w 138"/>
                  <a:gd name="T19" fmla="*/ 109 h 210"/>
                  <a:gd name="T20" fmla="*/ 138 w 138"/>
                  <a:gd name="T21" fmla="*/ 137 h 210"/>
                  <a:gd name="T22" fmla="*/ 134 w 138"/>
                  <a:gd name="T23" fmla="*/ 160 h 210"/>
                  <a:gd name="T24" fmla="*/ 124 w 138"/>
                  <a:gd name="T25" fmla="*/ 181 h 210"/>
                  <a:gd name="T26" fmla="*/ 111 w 138"/>
                  <a:gd name="T27" fmla="*/ 197 h 210"/>
                  <a:gd name="T28" fmla="*/ 90 w 138"/>
                  <a:gd name="T29" fmla="*/ 206 h 210"/>
                  <a:gd name="T30" fmla="*/ 67 w 138"/>
                  <a:gd name="T31" fmla="*/ 210 h 210"/>
                  <a:gd name="T32" fmla="*/ 46 w 138"/>
                  <a:gd name="T33" fmla="*/ 208 h 210"/>
                  <a:gd name="T34" fmla="*/ 27 w 138"/>
                  <a:gd name="T35" fmla="*/ 199 h 210"/>
                  <a:gd name="T36" fmla="*/ 12 w 138"/>
                  <a:gd name="T37" fmla="*/ 185 h 210"/>
                  <a:gd name="T38" fmla="*/ 6 w 138"/>
                  <a:gd name="T39" fmla="*/ 174 h 210"/>
                  <a:gd name="T40" fmla="*/ 0 w 138"/>
                  <a:gd name="T41" fmla="*/ 153 h 210"/>
                  <a:gd name="T42" fmla="*/ 25 w 138"/>
                  <a:gd name="T43" fmla="*/ 153 h 210"/>
                  <a:gd name="T44" fmla="*/ 35 w 138"/>
                  <a:gd name="T45" fmla="*/ 172 h 210"/>
                  <a:gd name="T46" fmla="*/ 48 w 138"/>
                  <a:gd name="T47" fmla="*/ 183 h 210"/>
                  <a:gd name="T48" fmla="*/ 67 w 138"/>
                  <a:gd name="T49" fmla="*/ 187 h 210"/>
                  <a:gd name="T50" fmla="*/ 86 w 138"/>
                  <a:gd name="T51" fmla="*/ 185 h 210"/>
                  <a:gd name="T52" fmla="*/ 100 w 138"/>
                  <a:gd name="T53" fmla="*/ 176 h 210"/>
                  <a:gd name="T54" fmla="*/ 109 w 138"/>
                  <a:gd name="T55" fmla="*/ 160 h 210"/>
                  <a:gd name="T56" fmla="*/ 111 w 138"/>
                  <a:gd name="T57" fmla="*/ 141 h 210"/>
                  <a:gd name="T58" fmla="*/ 109 w 138"/>
                  <a:gd name="T59" fmla="*/ 120 h 210"/>
                  <a:gd name="T60" fmla="*/ 100 w 138"/>
                  <a:gd name="T61" fmla="*/ 105 h 210"/>
                  <a:gd name="T62" fmla="*/ 86 w 138"/>
                  <a:gd name="T63" fmla="*/ 95 h 210"/>
                  <a:gd name="T64" fmla="*/ 67 w 138"/>
                  <a:gd name="T65" fmla="*/ 92 h 210"/>
                  <a:gd name="T66" fmla="*/ 54 w 138"/>
                  <a:gd name="T67" fmla="*/ 93 h 210"/>
                  <a:gd name="T68" fmla="*/ 40 w 138"/>
                  <a:gd name="T69" fmla="*/ 99 h 210"/>
                  <a:gd name="T70" fmla="*/ 29 w 138"/>
                  <a:gd name="T71" fmla="*/ 111 h 210"/>
                  <a:gd name="T72" fmla="*/ 6 w 138"/>
                  <a:gd name="T73" fmla="*/ 111 h 210"/>
                  <a:gd name="T74" fmla="*/ 21 w 138"/>
                  <a:gd name="T7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210">
                    <a:moveTo>
                      <a:pt x="21" y="0"/>
                    </a:moveTo>
                    <a:lnTo>
                      <a:pt x="126" y="0"/>
                    </a:lnTo>
                    <a:lnTo>
                      <a:pt x="126" y="25"/>
                    </a:lnTo>
                    <a:lnTo>
                      <a:pt x="42" y="25"/>
                    </a:lnTo>
                    <a:lnTo>
                      <a:pt x="35" y="82"/>
                    </a:lnTo>
                    <a:lnTo>
                      <a:pt x="52" y="72"/>
                    </a:lnTo>
                    <a:lnTo>
                      <a:pt x="71" y="69"/>
                    </a:lnTo>
                    <a:lnTo>
                      <a:pt x="98" y="74"/>
                    </a:lnTo>
                    <a:lnTo>
                      <a:pt x="119" y="88"/>
                    </a:lnTo>
                    <a:lnTo>
                      <a:pt x="132" y="109"/>
                    </a:lnTo>
                    <a:lnTo>
                      <a:pt x="138" y="137"/>
                    </a:lnTo>
                    <a:lnTo>
                      <a:pt x="134" y="160"/>
                    </a:lnTo>
                    <a:lnTo>
                      <a:pt x="124" y="181"/>
                    </a:lnTo>
                    <a:lnTo>
                      <a:pt x="111" y="197"/>
                    </a:lnTo>
                    <a:lnTo>
                      <a:pt x="90" y="206"/>
                    </a:lnTo>
                    <a:lnTo>
                      <a:pt x="67" y="210"/>
                    </a:lnTo>
                    <a:lnTo>
                      <a:pt x="46" y="208"/>
                    </a:lnTo>
                    <a:lnTo>
                      <a:pt x="27" y="199"/>
                    </a:lnTo>
                    <a:lnTo>
                      <a:pt x="12" y="185"/>
                    </a:lnTo>
                    <a:lnTo>
                      <a:pt x="6" y="174"/>
                    </a:lnTo>
                    <a:lnTo>
                      <a:pt x="0" y="153"/>
                    </a:lnTo>
                    <a:lnTo>
                      <a:pt x="25" y="153"/>
                    </a:lnTo>
                    <a:lnTo>
                      <a:pt x="35" y="172"/>
                    </a:lnTo>
                    <a:lnTo>
                      <a:pt x="48" y="183"/>
                    </a:lnTo>
                    <a:lnTo>
                      <a:pt x="67" y="187"/>
                    </a:lnTo>
                    <a:lnTo>
                      <a:pt x="86" y="185"/>
                    </a:lnTo>
                    <a:lnTo>
                      <a:pt x="100" y="176"/>
                    </a:lnTo>
                    <a:lnTo>
                      <a:pt x="109" y="160"/>
                    </a:lnTo>
                    <a:lnTo>
                      <a:pt x="111" y="141"/>
                    </a:lnTo>
                    <a:lnTo>
                      <a:pt x="109" y="120"/>
                    </a:lnTo>
                    <a:lnTo>
                      <a:pt x="100" y="105"/>
                    </a:lnTo>
                    <a:lnTo>
                      <a:pt x="86" y="95"/>
                    </a:lnTo>
                    <a:lnTo>
                      <a:pt x="67" y="92"/>
                    </a:lnTo>
                    <a:lnTo>
                      <a:pt x="54" y="93"/>
                    </a:lnTo>
                    <a:lnTo>
                      <a:pt x="40" y="99"/>
                    </a:lnTo>
                    <a:lnTo>
                      <a:pt x="29" y="111"/>
                    </a:lnTo>
                    <a:lnTo>
                      <a:pt x="6" y="1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43">
                <a:extLst>
                  <a:ext uri="{FF2B5EF4-FFF2-40B4-BE49-F238E27FC236}">
                    <a16:creationId xmlns:a16="http://schemas.microsoft.com/office/drawing/2014/main" id="{3D95A924-9886-47B2-BB23-5E90D1EA3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4031519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44">
                <a:extLst>
                  <a:ext uri="{FF2B5EF4-FFF2-40B4-BE49-F238E27FC236}">
                    <a16:creationId xmlns:a16="http://schemas.microsoft.com/office/drawing/2014/main" id="{B35B7DD9-59D0-41FF-959F-294E5BA8E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334" y="4031519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C189D0C9-6D67-42A6-9B07-B058F681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038" y="3979110"/>
                <a:ext cx="38215" cy="110279"/>
              </a:xfrm>
              <a:custGeom>
                <a:avLst/>
                <a:gdLst>
                  <a:gd name="T0" fmla="*/ 54 w 71"/>
                  <a:gd name="T1" fmla="*/ 0 h 203"/>
                  <a:gd name="T2" fmla="*/ 71 w 71"/>
                  <a:gd name="T3" fmla="*/ 0 h 203"/>
                  <a:gd name="T4" fmla="*/ 71 w 71"/>
                  <a:gd name="T5" fmla="*/ 203 h 203"/>
                  <a:gd name="T6" fmla="*/ 46 w 71"/>
                  <a:gd name="T7" fmla="*/ 203 h 203"/>
                  <a:gd name="T8" fmla="*/ 46 w 71"/>
                  <a:gd name="T9" fmla="*/ 57 h 203"/>
                  <a:gd name="T10" fmla="*/ 0 w 71"/>
                  <a:gd name="T11" fmla="*/ 57 h 203"/>
                  <a:gd name="T12" fmla="*/ 0 w 71"/>
                  <a:gd name="T13" fmla="*/ 40 h 203"/>
                  <a:gd name="T14" fmla="*/ 23 w 71"/>
                  <a:gd name="T15" fmla="*/ 36 h 203"/>
                  <a:gd name="T16" fmla="*/ 39 w 71"/>
                  <a:gd name="T17" fmla="*/ 29 h 203"/>
                  <a:gd name="T18" fmla="*/ 48 w 71"/>
                  <a:gd name="T19" fmla="*/ 17 h 203"/>
                  <a:gd name="T20" fmla="*/ 54 w 71"/>
                  <a:gd name="T2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203">
                    <a:moveTo>
                      <a:pt x="54" y="0"/>
                    </a:moveTo>
                    <a:lnTo>
                      <a:pt x="71" y="0"/>
                    </a:lnTo>
                    <a:lnTo>
                      <a:pt x="71" y="203"/>
                    </a:lnTo>
                    <a:lnTo>
                      <a:pt x="46" y="203"/>
                    </a:lnTo>
                    <a:lnTo>
                      <a:pt x="46" y="57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23" y="36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46">
                <a:extLst>
                  <a:ext uri="{FF2B5EF4-FFF2-40B4-BE49-F238E27FC236}">
                    <a16:creationId xmlns:a16="http://schemas.microsoft.com/office/drawing/2014/main" id="{5F5D3D57-BEE8-477E-B0FA-81D633A3C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3670111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7">
                <a:extLst>
                  <a:ext uri="{FF2B5EF4-FFF2-40B4-BE49-F238E27FC236}">
                    <a16:creationId xmlns:a16="http://schemas.microsoft.com/office/drawing/2014/main" id="{307AEE71-5E7A-42FD-82ED-6CB5112D9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334" y="3670111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DEA02B88-48BE-4D11-B3A4-B0AB35E89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22" y="3616609"/>
                <a:ext cx="39307" cy="111371"/>
              </a:xfrm>
              <a:custGeom>
                <a:avLst/>
                <a:gdLst>
                  <a:gd name="T0" fmla="*/ 53 w 70"/>
                  <a:gd name="T1" fmla="*/ 0 h 204"/>
                  <a:gd name="T2" fmla="*/ 70 w 70"/>
                  <a:gd name="T3" fmla="*/ 0 h 204"/>
                  <a:gd name="T4" fmla="*/ 70 w 70"/>
                  <a:gd name="T5" fmla="*/ 204 h 204"/>
                  <a:gd name="T6" fmla="*/ 46 w 70"/>
                  <a:gd name="T7" fmla="*/ 204 h 204"/>
                  <a:gd name="T8" fmla="*/ 46 w 70"/>
                  <a:gd name="T9" fmla="*/ 59 h 204"/>
                  <a:gd name="T10" fmla="*/ 0 w 70"/>
                  <a:gd name="T11" fmla="*/ 59 h 204"/>
                  <a:gd name="T12" fmla="*/ 0 w 70"/>
                  <a:gd name="T13" fmla="*/ 42 h 204"/>
                  <a:gd name="T14" fmla="*/ 25 w 70"/>
                  <a:gd name="T15" fmla="*/ 36 h 204"/>
                  <a:gd name="T16" fmla="*/ 38 w 70"/>
                  <a:gd name="T17" fmla="*/ 30 h 204"/>
                  <a:gd name="T18" fmla="*/ 47 w 70"/>
                  <a:gd name="T19" fmla="*/ 19 h 204"/>
                  <a:gd name="T20" fmla="*/ 53 w 70"/>
                  <a:gd name="T2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204">
                    <a:moveTo>
                      <a:pt x="53" y="0"/>
                    </a:moveTo>
                    <a:lnTo>
                      <a:pt x="70" y="0"/>
                    </a:lnTo>
                    <a:lnTo>
                      <a:pt x="70" y="204"/>
                    </a:lnTo>
                    <a:lnTo>
                      <a:pt x="46" y="204"/>
                    </a:lnTo>
                    <a:lnTo>
                      <a:pt x="46" y="59"/>
                    </a:lnTo>
                    <a:lnTo>
                      <a:pt x="0" y="59"/>
                    </a:lnTo>
                    <a:lnTo>
                      <a:pt x="0" y="42"/>
                    </a:lnTo>
                    <a:lnTo>
                      <a:pt x="25" y="36"/>
                    </a:lnTo>
                    <a:lnTo>
                      <a:pt x="38" y="30"/>
                    </a:lnTo>
                    <a:lnTo>
                      <a:pt x="47" y="1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49">
                <a:extLst>
                  <a:ext uri="{FF2B5EF4-FFF2-40B4-BE49-F238E27FC236}">
                    <a16:creationId xmlns:a16="http://schemas.microsoft.com/office/drawing/2014/main" id="{594C6C3E-3975-4DD3-9DD2-EE02737B7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180" y="3712694"/>
                <a:ext cx="16378" cy="1528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EDE05EE2-1942-468A-9C98-F0F451583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120" y="3616609"/>
                <a:ext cx="75339" cy="115738"/>
              </a:xfrm>
              <a:custGeom>
                <a:avLst/>
                <a:gdLst>
                  <a:gd name="T0" fmla="*/ 21 w 138"/>
                  <a:gd name="T1" fmla="*/ 0 h 212"/>
                  <a:gd name="T2" fmla="*/ 126 w 138"/>
                  <a:gd name="T3" fmla="*/ 0 h 212"/>
                  <a:gd name="T4" fmla="*/ 126 w 138"/>
                  <a:gd name="T5" fmla="*/ 24 h 212"/>
                  <a:gd name="T6" fmla="*/ 42 w 138"/>
                  <a:gd name="T7" fmla="*/ 24 h 212"/>
                  <a:gd name="T8" fmla="*/ 35 w 138"/>
                  <a:gd name="T9" fmla="*/ 82 h 212"/>
                  <a:gd name="T10" fmla="*/ 52 w 138"/>
                  <a:gd name="T11" fmla="*/ 72 h 212"/>
                  <a:gd name="T12" fmla="*/ 71 w 138"/>
                  <a:gd name="T13" fmla="*/ 70 h 212"/>
                  <a:gd name="T14" fmla="*/ 98 w 138"/>
                  <a:gd name="T15" fmla="*/ 74 h 212"/>
                  <a:gd name="T16" fmla="*/ 119 w 138"/>
                  <a:gd name="T17" fmla="*/ 89 h 212"/>
                  <a:gd name="T18" fmla="*/ 132 w 138"/>
                  <a:gd name="T19" fmla="*/ 110 h 212"/>
                  <a:gd name="T20" fmla="*/ 138 w 138"/>
                  <a:gd name="T21" fmla="*/ 137 h 212"/>
                  <a:gd name="T22" fmla="*/ 134 w 138"/>
                  <a:gd name="T23" fmla="*/ 162 h 212"/>
                  <a:gd name="T24" fmla="*/ 124 w 138"/>
                  <a:gd name="T25" fmla="*/ 183 h 212"/>
                  <a:gd name="T26" fmla="*/ 111 w 138"/>
                  <a:gd name="T27" fmla="*/ 198 h 212"/>
                  <a:gd name="T28" fmla="*/ 90 w 138"/>
                  <a:gd name="T29" fmla="*/ 208 h 212"/>
                  <a:gd name="T30" fmla="*/ 67 w 138"/>
                  <a:gd name="T31" fmla="*/ 212 h 212"/>
                  <a:gd name="T32" fmla="*/ 46 w 138"/>
                  <a:gd name="T33" fmla="*/ 208 h 212"/>
                  <a:gd name="T34" fmla="*/ 27 w 138"/>
                  <a:gd name="T35" fmla="*/ 200 h 212"/>
                  <a:gd name="T36" fmla="*/ 12 w 138"/>
                  <a:gd name="T37" fmla="*/ 187 h 212"/>
                  <a:gd name="T38" fmla="*/ 6 w 138"/>
                  <a:gd name="T39" fmla="*/ 174 h 212"/>
                  <a:gd name="T40" fmla="*/ 0 w 138"/>
                  <a:gd name="T41" fmla="*/ 154 h 212"/>
                  <a:gd name="T42" fmla="*/ 25 w 138"/>
                  <a:gd name="T43" fmla="*/ 154 h 212"/>
                  <a:gd name="T44" fmla="*/ 35 w 138"/>
                  <a:gd name="T45" fmla="*/ 174 h 212"/>
                  <a:gd name="T46" fmla="*/ 48 w 138"/>
                  <a:gd name="T47" fmla="*/ 185 h 212"/>
                  <a:gd name="T48" fmla="*/ 67 w 138"/>
                  <a:gd name="T49" fmla="*/ 189 h 212"/>
                  <a:gd name="T50" fmla="*/ 86 w 138"/>
                  <a:gd name="T51" fmla="*/ 185 h 212"/>
                  <a:gd name="T52" fmla="*/ 100 w 138"/>
                  <a:gd name="T53" fmla="*/ 175 h 212"/>
                  <a:gd name="T54" fmla="*/ 109 w 138"/>
                  <a:gd name="T55" fmla="*/ 162 h 212"/>
                  <a:gd name="T56" fmla="*/ 111 w 138"/>
                  <a:gd name="T57" fmla="*/ 141 h 212"/>
                  <a:gd name="T58" fmla="*/ 109 w 138"/>
                  <a:gd name="T59" fmla="*/ 122 h 212"/>
                  <a:gd name="T60" fmla="*/ 100 w 138"/>
                  <a:gd name="T61" fmla="*/ 105 h 212"/>
                  <a:gd name="T62" fmla="*/ 86 w 138"/>
                  <a:gd name="T63" fmla="*/ 95 h 212"/>
                  <a:gd name="T64" fmla="*/ 67 w 138"/>
                  <a:gd name="T65" fmla="*/ 93 h 212"/>
                  <a:gd name="T66" fmla="*/ 54 w 138"/>
                  <a:gd name="T67" fmla="*/ 93 h 212"/>
                  <a:gd name="T68" fmla="*/ 40 w 138"/>
                  <a:gd name="T69" fmla="*/ 101 h 212"/>
                  <a:gd name="T70" fmla="*/ 29 w 138"/>
                  <a:gd name="T71" fmla="*/ 112 h 212"/>
                  <a:gd name="T72" fmla="*/ 6 w 138"/>
                  <a:gd name="T73" fmla="*/ 112 h 212"/>
                  <a:gd name="T74" fmla="*/ 21 w 138"/>
                  <a:gd name="T7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212">
                    <a:moveTo>
                      <a:pt x="21" y="0"/>
                    </a:moveTo>
                    <a:lnTo>
                      <a:pt x="126" y="0"/>
                    </a:lnTo>
                    <a:lnTo>
                      <a:pt x="126" y="24"/>
                    </a:lnTo>
                    <a:lnTo>
                      <a:pt x="42" y="24"/>
                    </a:lnTo>
                    <a:lnTo>
                      <a:pt x="35" y="82"/>
                    </a:lnTo>
                    <a:lnTo>
                      <a:pt x="52" y="72"/>
                    </a:lnTo>
                    <a:lnTo>
                      <a:pt x="71" y="70"/>
                    </a:lnTo>
                    <a:lnTo>
                      <a:pt x="98" y="74"/>
                    </a:lnTo>
                    <a:lnTo>
                      <a:pt x="119" y="89"/>
                    </a:lnTo>
                    <a:lnTo>
                      <a:pt x="132" y="110"/>
                    </a:lnTo>
                    <a:lnTo>
                      <a:pt x="138" y="137"/>
                    </a:lnTo>
                    <a:lnTo>
                      <a:pt x="134" y="162"/>
                    </a:lnTo>
                    <a:lnTo>
                      <a:pt x="124" y="183"/>
                    </a:lnTo>
                    <a:lnTo>
                      <a:pt x="111" y="198"/>
                    </a:lnTo>
                    <a:lnTo>
                      <a:pt x="90" y="208"/>
                    </a:lnTo>
                    <a:lnTo>
                      <a:pt x="67" y="212"/>
                    </a:lnTo>
                    <a:lnTo>
                      <a:pt x="46" y="208"/>
                    </a:lnTo>
                    <a:lnTo>
                      <a:pt x="27" y="200"/>
                    </a:lnTo>
                    <a:lnTo>
                      <a:pt x="12" y="187"/>
                    </a:lnTo>
                    <a:lnTo>
                      <a:pt x="6" y="174"/>
                    </a:lnTo>
                    <a:lnTo>
                      <a:pt x="0" y="154"/>
                    </a:lnTo>
                    <a:lnTo>
                      <a:pt x="25" y="154"/>
                    </a:lnTo>
                    <a:lnTo>
                      <a:pt x="35" y="174"/>
                    </a:lnTo>
                    <a:lnTo>
                      <a:pt x="48" y="185"/>
                    </a:lnTo>
                    <a:lnTo>
                      <a:pt x="67" y="189"/>
                    </a:lnTo>
                    <a:lnTo>
                      <a:pt x="86" y="185"/>
                    </a:lnTo>
                    <a:lnTo>
                      <a:pt x="100" y="175"/>
                    </a:lnTo>
                    <a:lnTo>
                      <a:pt x="109" y="162"/>
                    </a:lnTo>
                    <a:lnTo>
                      <a:pt x="111" y="141"/>
                    </a:lnTo>
                    <a:lnTo>
                      <a:pt x="109" y="122"/>
                    </a:lnTo>
                    <a:lnTo>
                      <a:pt x="100" y="105"/>
                    </a:lnTo>
                    <a:lnTo>
                      <a:pt x="86" y="95"/>
                    </a:lnTo>
                    <a:lnTo>
                      <a:pt x="67" y="93"/>
                    </a:lnTo>
                    <a:lnTo>
                      <a:pt x="54" y="93"/>
                    </a:lnTo>
                    <a:lnTo>
                      <a:pt x="40" y="101"/>
                    </a:lnTo>
                    <a:lnTo>
                      <a:pt x="29" y="112"/>
                    </a:lnTo>
                    <a:lnTo>
                      <a:pt x="6" y="1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1">
                <a:extLst>
                  <a:ext uri="{FF2B5EF4-FFF2-40B4-BE49-F238E27FC236}">
                    <a16:creationId xmlns:a16="http://schemas.microsoft.com/office/drawing/2014/main" id="{90343D26-EA7C-4534-B157-757284654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3308702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2">
                <a:extLst>
                  <a:ext uri="{FF2B5EF4-FFF2-40B4-BE49-F238E27FC236}">
                    <a16:creationId xmlns:a16="http://schemas.microsoft.com/office/drawing/2014/main" id="{4D1E6F15-368C-4848-9D68-BDF7A96C9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334" y="3308702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E472D250-CB2E-4149-87BB-1FA12A1A1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120" y="3255201"/>
                <a:ext cx="75339" cy="111371"/>
              </a:xfrm>
              <a:custGeom>
                <a:avLst/>
                <a:gdLst>
                  <a:gd name="T0" fmla="*/ 71 w 138"/>
                  <a:gd name="T1" fmla="*/ 0 h 204"/>
                  <a:gd name="T2" fmla="*/ 98 w 138"/>
                  <a:gd name="T3" fmla="*/ 4 h 204"/>
                  <a:gd name="T4" fmla="*/ 119 w 138"/>
                  <a:gd name="T5" fmla="*/ 17 h 204"/>
                  <a:gd name="T6" fmla="*/ 132 w 138"/>
                  <a:gd name="T7" fmla="*/ 36 h 204"/>
                  <a:gd name="T8" fmla="*/ 138 w 138"/>
                  <a:gd name="T9" fmla="*/ 59 h 204"/>
                  <a:gd name="T10" fmla="*/ 132 w 138"/>
                  <a:gd name="T11" fmla="*/ 84 h 204"/>
                  <a:gd name="T12" fmla="*/ 117 w 138"/>
                  <a:gd name="T13" fmla="*/ 105 h 204"/>
                  <a:gd name="T14" fmla="*/ 94 w 138"/>
                  <a:gd name="T15" fmla="*/ 122 h 204"/>
                  <a:gd name="T16" fmla="*/ 65 w 138"/>
                  <a:gd name="T17" fmla="*/ 138 h 204"/>
                  <a:gd name="T18" fmla="*/ 44 w 138"/>
                  <a:gd name="T19" fmla="*/ 151 h 204"/>
                  <a:gd name="T20" fmla="*/ 33 w 138"/>
                  <a:gd name="T21" fmla="*/ 164 h 204"/>
                  <a:gd name="T22" fmla="*/ 29 w 138"/>
                  <a:gd name="T23" fmla="*/ 180 h 204"/>
                  <a:gd name="T24" fmla="*/ 136 w 138"/>
                  <a:gd name="T25" fmla="*/ 180 h 204"/>
                  <a:gd name="T26" fmla="*/ 136 w 138"/>
                  <a:gd name="T27" fmla="*/ 204 h 204"/>
                  <a:gd name="T28" fmla="*/ 0 w 138"/>
                  <a:gd name="T29" fmla="*/ 204 h 204"/>
                  <a:gd name="T30" fmla="*/ 4 w 138"/>
                  <a:gd name="T31" fmla="*/ 176 h 204"/>
                  <a:gd name="T32" fmla="*/ 14 w 138"/>
                  <a:gd name="T33" fmla="*/ 153 h 204"/>
                  <a:gd name="T34" fmla="*/ 31 w 138"/>
                  <a:gd name="T35" fmla="*/ 134 h 204"/>
                  <a:gd name="T36" fmla="*/ 58 w 138"/>
                  <a:gd name="T37" fmla="*/ 117 h 204"/>
                  <a:gd name="T38" fmla="*/ 84 w 138"/>
                  <a:gd name="T39" fmla="*/ 101 h 204"/>
                  <a:gd name="T40" fmla="*/ 100 w 138"/>
                  <a:gd name="T41" fmla="*/ 90 h 204"/>
                  <a:gd name="T42" fmla="*/ 107 w 138"/>
                  <a:gd name="T43" fmla="*/ 76 h 204"/>
                  <a:gd name="T44" fmla="*/ 111 w 138"/>
                  <a:gd name="T45" fmla="*/ 61 h 204"/>
                  <a:gd name="T46" fmla="*/ 105 w 138"/>
                  <a:gd name="T47" fmla="*/ 40 h 204"/>
                  <a:gd name="T48" fmla="*/ 92 w 138"/>
                  <a:gd name="T49" fmla="*/ 27 h 204"/>
                  <a:gd name="T50" fmla="*/ 71 w 138"/>
                  <a:gd name="T51" fmla="*/ 23 h 204"/>
                  <a:gd name="T52" fmla="*/ 56 w 138"/>
                  <a:gd name="T53" fmla="*/ 25 h 204"/>
                  <a:gd name="T54" fmla="*/ 44 w 138"/>
                  <a:gd name="T55" fmla="*/ 32 h 204"/>
                  <a:gd name="T56" fmla="*/ 37 w 138"/>
                  <a:gd name="T57" fmla="*/ 42 h 204"/>
                  <a:gd name="T58" fmla="*/ 33 w 138"/>
                  <a:gd name="T59" fmla="*/ 48 h 204"/>
                  <a:gd name="T60" fmla="*/ 31 w 138"/>
                  <a:gd name="T61" fmla="*/ 53 h 204"/>
                  <a:gd name="T62" fmla="*/ 31 w 138"/>
                  <a:gd name="T63" fmla="*/ 61 h 204"/>
                  <a:gd name="T64" fmla="*/ 29 w 138"/>
                  <a:gd name="T65" fmla="*/ 71 h 204"/>
                  <a:gd name="T66" fmla="*/ 4 w 138"/>
                  <a:gd name="T67" fmla="*/ 71 h 204"/>
                  <a:gd name="T68" fmla="*/ 6 w 138"/>
                  <a:gd name="T69" fmla="*/ 53 h 204"/>
                  <a:gd name="T70" fmla="*/ 10 w 138"/>
                  <a:gd name="T71" fmla="*/ 38 h 204"/>
                  <a:gd name="T72" fmla="*/ 16 w 138"/>
                  <a:gd name="T73" fmla="*/ 27 h 204"/>
                  <a:gd name="T74" fmla="*/ 29 w 138"/>
                  <a:gd name="T75" fmla="*/ 11 h 204"/>
                  <a:gd name="T76" fmla="*/ 48 w 138"/>
                  <a:gd name="T77" fmla="*/ 4 h 204"/>
                  <a:gd name="T78" fmla="*/ 71 w 138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" h="204">
                    <a:moveTo>
                      <a:pt x="71" y="0"/>
                    </a:moveTo>
                    <a:lnTo>
                      <a:pt x="98" y="4"/>
                    </a:lnTo>
                    <a:lnTo>
                      <a:pt x="119" y="17"/>
                    </a:lnTo>
                    <a:lnTo>
                      <a:pt x="132" y="36"/>
                    </a:lnTo>
                    <a:lnTo>
                      <a:pt x="138" y="59"/>
                    </a:lnTo>
                    <a:lnTo>
                      <a:pt x="132" y="84"/>
                    </a:lnTo>
                    <a:lnTo>
                      <a:pt x="117" y="105"/>
                    </a:lnTo>
                    <a:lnTo>
                      <a:pt x="94" y="122"/>
                    </a:lnTo>
                    <a:lnTo>
                      <a:pt x="65" y="138"/>
                    </a:lnTo>
                    <a:lnTo>
                      <a:pt x="44" y="151"/>
                    </a:lnTo>
                    <a:lnTo>
                      <a:pt x="33" y="164"/>
                    </a:lnTo>
                    <a:lnTo>
                      <a:pt x="29" y="180"/>
                    </a:lnTo>
                    <a:lnTo>
                      <a:pt x="136" y="180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4" y="176"/>
                    </a:lnTo>
                    <a:lnTo>
                      <a:pt x="14" y="153"/>
                    </a:lnTo>
                    <a:lnTo>
                      <a:pt x="31" y="134"/>
                    </a:lnTo>
                    <a:lnTo>
                      <a:pt x="58" y="117"/>
                    </a:lnTo>
                    <a:lnTo>
                      <a:pt x="84" y="101"/>
                    </a:lnTo>
                    <a:lnTo>
                      <a:pt x="100" y="90"/>
                    </a:lnTo>
                    <a:lnTo>
                      <a:pt x="107" y="76"/>
                    </a:lnTo>
                    <a:lnTo>
                      <a:pt x="111" y="61"/>
                    </a:lnTo>
                    <a:lnTo>
                      <a:pt x="105" y="40"/>
                    </a:lnTo>
                    <a:lnTo>
                      <a:pt x="92" y="27"/>
                    </a:lnTo>
                    <a:lnTo>
                      <a:pt x="71" y="23"/>
                    </a:lnTo>
                    <a:lnTo>
                      <a:pt x="56" y="25"/>
                    </a:lnTo>
                    <a:lnTo>
                      <a:pt x="44" y="32"/>
                    </a:lnTo>
                    <a:lnTo>
                      <a:pt x="37" y="42"/>
                    </a:lnTo>
                    <a:lnTo>
                      <a:pt x="33" y="48"/>
                    </a:lnTo>
                    <a:lnTo>
                      <a:pt x="31" y="53"/>
                    </a:lnTo>
                    <a:lnTo>
                      <a:pt x="31" y="61"/>
                    </a:lnTo>
                    <a:lnTo>
                      <a:pt x="29" y="71"/>
                    </a:lnTo>
                    <a:lnTo>
                      <a:pt x="4" y="71"/>
                    </a:lnTo>
                    <a:lnTo>
                      <a:pt x="6" y="53"/>
                    </a:lnTo>
                    <a:lnTo>
                      <a:pt x="10" y="38"/>
                    </a:lnTo>
                    <a:lnTo>
                      <a:pt x="16" y="27"/>
                    </a:lnTo>
                    <a:lnTo>
                      <a:pt x="29" y="11"/>
                    </a:lnTo>
                    <a:lnTo>
                      <a:pt x="48" y="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54">
                <a:extLst>
                  <a:ext uri="{FF2B5EF4-FFF2-40B4-BE49-F238E27FC236}">
                    <a16:creationId xmlns:a16="http://schemas.microsoft.com/office/drawing/2014/main" id="{D67E9BE6-1345-4814-B057-3BB52FAC8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2947294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55">
                <a:extLst>
                  <a:ext uri="{FF2B5EF4-FFF2-40B4-BE49-F238E27FC236}">
                    <a16:creationId xmlns:a16="http://schemas.microsoft.com/office/drawing/2014/main" id="{E05BCCFE-000E-4D85-8572-8CE827F12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334" y="2947294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AC7118CD-8B24-4DC9-A6F6-202693BCF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95" y="2893793"/>
                <a:ext cx="75339" cy="111371"/>
              </a:xfrm>
              <a:custGeom>
                <a:avLst/>
                <a:gdLst>
                  <a:gd name="T0" fmla="*/ 72 w 137"/>
                  <a:gd name="T1" fmla="*/ 0 h 205"/>
                  <a:gd name="T2" fmla="*/ 97 w 137"/>
                  <a:gd name="T3" fmla="*/ 4 h 205"/>
                  <a:gd name="T4" fmla="*/ 118 w 137"/>
                  <a:gd name="T5" fmla="*/ 16 h 205"/>
                  <a:gd name="T6" fmla="*/ 131 w 137"/>
                  <a:gd name="T7" fmla="*/ 37 h 205"/>
                  <a:gd name="T8" fmla="*/ 137 w 137"/>
                  <a:gd name="T9" fmla="*/ 59 h 205"/>
                  <a:gd name="T10" fmla="*/ 131 w 137"/>
                  <a:gd name="T11" fmla="*/ 84 h 205"/>
                  <a:gd name="T12" fmla="*/ 118 w 137"/>
                  <a:gd name="T13" fmla="*/ 103 h 205"/>
                  <a:gd name="T14" fmla="*/ 93 w 137"/>
                  <a:gd name="T15" fmla="*/ 123 h 205"/>
                  <a:gd name="T16" fmla="*/ 65 w 137"/>
                  <a:gd name="T17" fmla="*/ 138 h 205"/>
                  <a:gd name="T18" fmla="*/ 45 w 137"/>
                  <a:gd name="T19" fmla="*/ 151 h 205"/>
                  <a:gd name="T20" fmla="*/ 34 w 137"/>
                  <a:gd name="T21" fmla="*/ 165 h 205"/>
                  <a:gd name="T22" fmla="*/ 28 w 137"/>
                  <a:gd name="T23" fmla="*/ 180 h 205"/>
                  <a:gd name="T24" fmla="*/ 135 w 137"/>
                  <a:gd name="T25" fmla="*/ 180 h 205"/>
                  <a:gd name="T26" fmla="*/ 135 w 137"/>
                  <a:gd name="T27" fmla="*/ 205 h 205"/>
                  <a:gd name="T28" fmla="*/ 0 w 137"/>
                  <a:gd name="T29" fmla="*/ 205 h 205"/>
                  <a:gd name="T30" fmla="*/ 3 w 137"/>
                  <a:gd name="T31" fmla="*/ 174 h 205"/>
                  <a:gd name="T32" fmla="*/ 13 w 137"/>
                  <a:gd name="T33" fmla="*/ 153 h 205"/>
                  <a:gd name="T34" fmla="*/ 30 w 137"/>
                  <a:gd name="T35" fmla="*/ 134 h 205"/>
                  <a:gd name="T36" fmla="*/ 57 w 137"/>
                  <a:gd name="T37" fmla="*/ 117 h 205"/>
                  <a:gd name="T38" fmla="*/ 84 w 137"/>
                  <a:gd name="T39" fmla="*/ 102 h 205"/>
                  <a:gd name="T40" fmla="*/ 99 w 137"/>
                  <a:gd name="T41" fmla="*/ 90 h 205"/>
                  <a:gd name="T42" fmla="*/ 108 w 137"/>
                  <a:gd name="T43" fmla="*/ 77 h 205"/>
                  <a:gd name="T44" fmla="*/ 110 w 137"/>
                  <a:gd name="T45" fmla="*/ 61 h 205"/>
                  <a:gd name="T46" fmla="*/ 107 w 137"/>
                  <a:gd name="T47" fmla="*/ 40 h 205"/>
                  <a:gd name="T48" fmla="*/ 91 w 137"/>
                  <a:gd name="T49" fmla="*/ 27 h 205"/>
                  <a:gd name="T50" fmla="*/ 70 w 137"/>
                  <a:gd name="T51" fmla="*/ 23 h 205"/>
                  <a:gd name="T52" fmla="*/ 57 w 137"/>
                  <a:gd name="T53" fmla="*/ 25 h 205"/>
                  <a:gd name="T54" fmla="*/ 44 w 137"/>
                  <a:gd name="T55" fmla="*/ 31 h 205"/>
                  <a:gd name="T56" fmla="*/ 36 w 137"/>
                  <a:gd name="T57" fmla="*/ 42 h 205"/>
                  <a:gd name="T58" fmla="*/ 34 w 137"/>
                  <a:gd name="T59" fmla="*/ 48 h 205"/>
                  <a:gd name="T60" fmla="*/ 32 w 137"/>
                  <a:gd name="T61" fmla="*/ 54 h 205"/>
                  <a:gd name="T62" fmla="*/ 30 w 137"/>
                  <a:gd name="T63" fmla="*/ 61 h 205"/>
                  <a:gd name="T64" fmla="*/ 30 w 137"/>
                  <a:gd name="T65" fmla="*/ 71 h 205"/>
                  <a:gd name="T66" fmla="*/ 3 w 137"/>
                  <a:gd name="T67" fmla="*/ 71 h 205"/>
                  <a:gd name="T68" fmla="*/ 5 w 137"/>
                  <a:gd name="T69" fmla="*/ 52 h 205"/>
                  <a:gd name="T70" fmla="*/ 9 w 137"/>
                  <a:gd name="T71" fmla="*/ 38 h 205"/>
                  <a:gd name="T72" fmla="*/ 15 w 137"/>
                  <a:gd name="T73" fmla="*/ 27 h 205"/>
                  <a:gd name="T74" fmla="*/ 28 w 137"/>
                  <a:gd name="T75" fmla="*/ 12 h 205"/>
                  <a:gd name="T76" fmla="*/ 47 w 137"/>
                  <a:gd name="T77" fmla="*/ 4 h 205"/>
                  <a:gd name="T78" fmla="*/ 72 w 137"/>
                  <a:gd name="T7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7" h="205">
                    <a:moveTo>
                      <a:pt x="72" y="0"/>
                    </a:moveTo>
                    <a:lnTo>
                      <a:pt x="97" y="4"/>
                    </a:lnTo>
                    <a:lnTo>
                      <a:pt x="118" y="16"/>
                    </a:lnTo>
                    <a:lnTo>
                      <a:pt x="131" y="37"/>
                    </a:lnTo>
                    <a:lnTo>
                      <a:pt x="137" y="59"/>
                    </a:lnTo>
                    <a:lnTo>
                      <a:pt x="131" y="84"/>
                    </a:lnTo>
                    <a:lnTo>
                      <a:pt x="118" y="103"/>
                    </a:lnTo>
                    <a:lnTo>
                      <a:pt x="93" y="123"/>
                    </a:lnTo>
                    <a:lnTo>
                      <a:pt x="65" y="138"/>
                    </a:lnTo>
                    <a:lnTo>
                      <a:pt x="45" y="151"/>
                    </a:lnTo>
                    <a:lnTo>
                      <a:pt x="34" y="165"/>
                    </a:lnTo>
                    <a:lnTo>
                      <a:pt x="28" y="180"/>
                    </a:lnTo>
                    <a:lnTo>
                      <a:pt x="135" y="180"/>
                    </a:lnTo>
                    <a:lnTo>
                      <a:pt x="135" y="205"/>
                    </a:lnTo>
                    <a:lnTo>
                      <a:pt x="0" y="205"/>
                    </a:lnTo>
                    <a:lnTo>
                      <a:pt x="3" y="174"/>
                    </a:lnTo>
                    <a:lnTo>
                      <a:pt x="13" y="153"/>
                    </a:lnTo>
                    <a:lnTo>
                      <a:pt x="30" y="134"/>
                    </a:lnTo>
                    <a:lnTo>
                      <a:pt x="57" y="117"/>
                    </a:lnTo>
                    <a:lnTo>
                      <a:pt x="84" y="102"/>
                    </a:lnTo>
                    <a:lnTo>
                      <a:pt x="99" y="90"/>
                    </a:lnTo>
                    <a:lnTo>
                      <a:pt x="108" y="77"/>
                    </a:lnTo>
                    <a:lnTo>
                      <a:pt x="110" y="61"/>
                    </a:lnTo>
                    <a:lnTo>
                      <a:pt x="107" y="40"/>
                    </a:lnTo>
                    <a:lnTo>
                      <a:pt x="91" y="27"/>
                    </a:lnTo>
                    <a:lnTo>
                      <a:pt x="70" y="23"/>
                    </a:lnTo>
                    <a:lnTo>
                      <a:pt x="57" y="25"/>
                    </a:lnTo>
                    <a:lnTo>
                      <a:pt x="44" y="31"/>
                    </a:lnTo>
                    <a:lnTo>
                      <a:pt x="36" y="42"/>
                    </a:lnTo>
                    <a:lnTo>
                      <a:pt x="34" y="48"/>
                    </a:lnTo>
                    <a:lnTo>
                      <a:pt x="32" y="54"/>
                    </a:lnTo>
                    <a:lnTo>
                      <a:pt x="30" y="61"/>
                    </a:lnTo>
                    <a:lnTo>
                      <a:pt x="30" y="71"/>
                    </a:lnTo>
                    <a:lnTo>
                      <a:pt x="3" y="71"/>
                    </a:lnTo>
                    <a:lnTo>
                      <a:pt x="5" y="52"/>
                    </a:lnTo>
                    <a:lnTo>
                      <a:pt x="9" y="38"/>
                    </a:lnTo>
                    <a:lnTo>
                      <a:pt x="15" y="27"/>
                    </a:lnTo>
                    <a:lnTo>
                      <a:pt x="28" y="12"/>
                    </a:lnTo>
                    <a:lnTo>
                      <a:pt x="47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57">
                <a:extLst>
                  <a:ext uri="{FF2B5EF4-FFF2-40B4-BE49-F238E27FC236}">
                    <a16:creationId xmlns:a16="http://schemas.microsoft.com/office/drawing/2014/main" id="{EAE4403C-0D3E-4A3E-B485-600476EE5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180" y="2988785"/>
                <a:ext cx="16378" cy="1637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4BB58289-A6AC-4C4E-94EF-C5F5A247C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120" y="2893793"/>
                <a:ext cx="75339" cy="114646"/>
              </a:xfrm>
              <a:custGeom>
                <a:avLst/>
                <a:gdLst>
                  <a:gd name="T0" fmla="*/ 21 w 138"/>
                  <a:gd name="T1" fmla="*/ 0 h 211"/>
                  <a:gd name="T2" fmla="*/ 126 w 138"/>
                  <a:gd name="T3" fmla="*/ 0 h 211"/>
                  <a:gd name="T4" fmla="*/ 126 w 138"/>
                  <a:gd name="T5" fmla="*/ 25 h 211"/>
                  <a:gd name="T6" fmla="*/ 42 w 138"/>
                  <a:gd name="T7" fmla="*/ 25 h 211"/>
                  <a:gd name="T8" fmla="*/ 35 w 138"/>
                  <a:gd name="T9" fmla="*/ 82 h 211"/>
                  <a:gd name="T10" fmla="*/ 52 w 138"/>
                  <a:gd name="T11" fmla="*/ 73 h 211"/>
                  <a:gd name="T12" fmla="*/ 71 w 138"/>
                  <a:gd name="T13" fmla="*/ 69 h 211"/>
                  <a:gd name="T14" fmla="*/ 98 w 138"/>
                  <a:gd name="T15" fmla="*/ 75 h 211"/>
                  <a:gd name="T16" fmla="*/ 119 w 138"/>
                  <a:gd name="T17" fmla="*/ 88 h 211"/>
                  <a:gd name="T18" fmla="*/ 132 w 138"/>
                  <a:gd name="T19" fmla="*/ 111 h 211"/>
                  <a:gd name="T20" fmla="*/ 138 w 138"/>
                  <a:gd name="T21" fmla="*/ 138 h 211"/>
                  <a:gd name="T22" fmla="*/ 134 w 138"/>
                  <a:gd name="T23" fmla="*/ 163 h 211"/>
                  <a:gd name="T24" fmla="*/ 124 w 138"/>
                  <a:gd name="T25" fmla="*/ 182 h 211"/>
                  <a:gd name="T26" fmla="*/ 111 w 138"/>
                  <a:gd name="T27" fmla="*/ 197 h 211"/>
                  <a:gd name="T28" fmla="*/ 90 w 138"/>
                  <a:gd name="T29" fmla="*/ 207 h 211"/>
                  <a:gd name="T30" fmla="*/ 67 w 138"/>
                  <a:gd name="T31" fmla="*/ 211 h 211"/>
                  <a:gd name="T32" fmla="*/ 46 w 138"/>
                  <a:gd name="T33" fmla="*/ 209 h 211"/>
                  <a:gd name="T34" fmla="*/ 27 w 138"/>
                  <a:gd name="T35" fmla="*/ 199 h 211"/>
                  <a:gd name="T36" fmla="*/ 12 w 138"/>
                  <a:gd name="T37" fmla="*/ 186 h 211"/>
                  <a:gd name="T38" fmla="*/ 6 w 138"/>
                  <a:gd name="T39" fmla="*/ 174 h 211"/>
                  <a:gd name="T40" fmla="*/ 0 w 138"/>
                  <a:gd name="T41" fmla="*/ 155 h 211"/>
                  <a:gd name="T42" fmla="*/ 25 w 138"/>
                  <a:gd name="T43" fmla="*/ 155 h 211"/>
                  <a:gd name="T44" fmla="*/ 35 w 138"/>
                  <a:gd name="T45" fmla="*/ 174 h 211"/>
                  <a:gd name="T46" fmla="*/ 48 w 138"/>
                  <a:gd name="T47" fmla="*/ 186 h 211"/>
                  <a:gd name="T48" fmla="*/ 67 w 138"/>
                  <a:gd name="T49" fmla="*/ 190 h 211"/>
                  <a:gd name="T50" fmla="*/ 86 w 138"/>
                  <a:gd name="T51" fmla="*/ 186 h 211"/>
                  <a:gd name="T52" fmla="*/ 100 w 138"/>
                  <a:gd name="T53" fmla="*/ 176 h 211"/>
                  <a:gd name="T54" fmla="*/ 109 w 138"/>
                  <a:gd name="T55" fmla="*/ 161 h 211"/>
                  <a:gd name="T56" fmla="*/ 111 w 138"/>
                  <a:gd name="T57" fmla="*/ 142 h 211"/>
                  <a:gd name="T58" fmla="*/ 109 w 138"/>
                  <a:gd name="T59" fmla="*/ 121 h 211"/>
                  <a:gd name="T60" fmla="*/ 100 w 138"/>
                  <a:gd name="T61" fmla="*/ 105 h 211"/>
                  <a:gd name="T62" fmla="*/ 86 w 138"/>
                  <a:gd name="T63" fmla="*/ 96 h 211"/>
                  <a:gd name="T64" fmla="*/ 67 w 138"/>
                  <a:gd name="T65" fmla="*/ 92 h 211"/>
                  <a:gd name="T66" fmla="*/ 54 w 138"/>
                  <a:gd name="T67" fmla="*/ 94 h 211"/>
                  <a:gd name="T68" fmla="*/ 40 w 138"/>
                  <a:gd name="T69" fmla="*/ 100 h 211"/>
                  <a:gd name="T70" fmla="*/ 29 w 138"/>
                  <a:gd name="T71" fmla="*/ 111 h 211"/>
                  <a:gd name="T72" fmla="*/ 6 w 138"/>
                  <a:gd name="T73" fmla="*/ 111 h 211"/>
                  <a:gd name="T74" fmla="*/ 21 w 138"/>
                  <a:gd name="T7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211">
                    <a:moveTo>
                      <a:pt x="21" y="0"/>
                    </a:moveTo>
                    <a:lnTo>
                      <a:pt x="126" y="0"/>
                    </a:lnTo>
                    <a:lnTo>
                      <a:pt x="126" y="25"/>
                    </a:lnTo>
                    <a:lnTo>
                      <a:pt x="42" y="25"/>
                    </a:lnTo>
                    <a:lnTo>
                      <a:pt x="35" y="82"/>
                    </a:lnTo>
                    <a:lnTo>
                      <a:pt x="52" y="73"/>
                    </a:lnTo>
                    <a:lnTo>
                      <a:pt x="71" y="69"/>
                    </a:lnTo>
                    <a:lnTo>
                      <a:pt x="98" y="75"/>
                    </a:lnTo>
                    <a:lnTo>
                      <a:pt x="119" y="88"/>
                    </a:lnTo>
                    <a:lnTo>
                      <a:pt x="132" y="111"/>
                    </a:lnTo>
                    <a:lnTo>
                      <a:pt x="138" y="138"/>
                    </a:lnTo>
                    <a:lnTo>
                      <a:pt x="134" y="163"/>
                    </a:lnTo>
                    <a:lnTo>
                      <a:pt x="124" y="182"/>
                    </a:lnTo>
                    <a:lnTo>
                      <a:pt x="111" y="197"/>
                    </a:lnTo>
                    <a:lnTo>
                      <a:pt x="90" y="207"/>
                    </a:lnTo>
                    <a:lnTo>
                      <a:pt x="67" y="211"/>
                    </a:lnTo>
                    <a:lnTo>
                      <a:pt x="46" y="209"/>
                    </a:lnTo>
                    <a:lnTo>
                      <a:pt x="27" y="199"/>
                    </a:lnTo>
                    <a:lnTo>
                      <a:pt x="12" y="186"/>
                    </a:lnTo>
                    <a:lnTo>
                      <a:pt x="6" y="174"/>
                    </a:lnTo>
                    <a:lnTo>
                      <a:pt x="0" y="155"/>
                    </a:lnTo>
                    <a:lnTo>
                      <a:pt x="25" y="155"/>
                    </a:lnTo>
                    <a:lnTo>
                      <a:pt x="35" y="174"/>
                    </a:lnTo>
                    <a:lnTo>
                      <a:pt x="48" y="186"/>
                    </a:lnTo>
                    <a:lnTo>
                      <a:pt x="67" y="190"/>
                    </a:lnTo>
                    <a:lnTo>
                      <a:pt x="86" y="186"/>
                    </a:lnTo>
                    <a:lnTo>
                      <a:pt x="100" y="176"/>
                    </a:lnTo>
                    <a:lnTo>
                      <a:pt x="109" y="161"/>
                    </a:lnTo>
                    <a:lnTo>
                      <a:pt x="111" y="142"/>
                    </a:lnTo>
                    <a:lnTo>
                      <a:pt x="109" y="121"/>
                    </a:lnTo>
                    <a:lnTo>
                      <a:pt x="100" y="105"/>
                    </a:lnTo>
                    <a:lnTo>
                      <a:pt x="86" y="96"/>
                    </a:lnTo>
                    <a:lnTo>
                      <a:pt x="67" y="92"/>
                    </a:lnTo>
                    <a:lnTo>
                      <a:pt x="54" y="94"/>
                    </a:lnTo>
                    <a:lnTo>
                      <a:pt x="40" y="100"/>
                    </a:lnTo>
                    <a:lnTo>
                      <a:pt x="29" y="111"/>
                    </a:lnTo>
                    <a:lnTo>
                      <a:pt x="6" y="1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59">
                <a:extLst>
                  <a:ext uri="{FF2B5EF4-FFF2-40B4-BE49-F238E27FC236}">
                    <a16:creationId xmlns:a16="http://schemas.microsoft.com/office/drawing/2014/main" id="{35B49E73-2841-4FBE-ABDF-8DC55C5CF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2585886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60">
                <a:extLst>
                  <a:ext uri="{FF2B5EF4-FFF2-40B4-BE49-F238E27FC236}">
                    <a16:creationId xmlns:a16="http://schemas.microsoft.com/office/drawing/2014/main" id="{763CED38-F947-4F67-883D-DA42C023E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334" y="2585886"/>
                <a:ext cx="2729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2CAEFAD6-4322-4A18-A65A-2BB97228C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028" y="2532384"/>
                <a:ext cx="75339" cy="115738"/>
              </a:xfrm>
              <a:custGeom>
                <a:avLst/>
                <a:gdLst>
                  <a:gd name="T0" fmla="*/ 69 w 138"/>
                  <a:gd name="T1" fmla="*/ 0 h 212"/>
                  <a:gd name="T2" fmla="*/ 96 w 138"/>
                  <a:gd name="T3" fmla="*/ 3 h 212"/>
                  <a:gd name="T4" fmla="*/ 115 w 138"/>
                  <a:gd name="T5" fmla="*/ 15 h 212"/>
                  <a:gd name="T6" fmla="*/ 126 w 138"/>
                  <a:gd name="T7" fmla="*/ 32 h 212"/>
                  <a:gd name="T8" fmla="*/ 132 w 138"/>
                  <a:gd name="T9" fmla="*/ 57 h 212"/>
                  <a:gd name="T10" fmla="*/ 128 w 138"/>
                  <a:gd name="T11" fmla="*/ 74 h 212"/>
                  <a:gd name="T12" fmla="*/ 119 w 138"/>
                  <a:gd name="T13" fmla="*/ 89 h 212"/>
                  <a:gd name="T14" fmla="*/ 103 w 138"/>
                  <a:gd name="T15" fmla="*/ 99 h 212"/>
                  <a:gd name="T16" fmla="*/ 123 w 138"/>
                  <a:gd name="T17" fmla="*/ 110 h 212"/>
                  <a:gd name="T18" fmla="*/ 134 w 138"/>
                  <a:gd name="T19" fmla="*/ 126 h 212"/>
                  <a:gd name="T20" fmla="*/ 138 w 138"/>
                  <a:gd name="T21" fmla="*/ 147 h 212"/>
                  <a:gd name="T22" fmla="*/ 132 w 138"/>
                  <a:gd name="T23" fmla="*/ 174 h 212"/>
                  <a:gd name="T24" fmla="*/ 119 w 138"/>
                  <a:gd name="T25" fmla="*/ 195 h 212"/>
                  <a:gd name="T26" fmla="*/ 98 w 138"/>
                  <a:gd name="T27" fmla="*/ 206 h 212"/>
                  <a:gd name="T28" fmla="*/ 69 w 138"/>
                  <a:gd name="T29" fmla="*/ 212 h 212"/>
                  <a:gd name="T30" fmla="*/ 42 w 138"/>
                  <a:gd name="T31" fmla="*/ 208 h 212"/>
                  <a:gd name="T32" fmla="*/ 23 w 138"/>
                  <a:gd name="T33" fmla="*/ 198 h 212"/>
                  <a:gd name="T34" fmla="*/ 10 w 138"/>
                  <a:gd name="T35" fmla="*/ 181 h 212"/>
                  <a:gd name="T36" fmla="*/ 4 w 138"/>
                  <a:gd name="T37" fmla="*/ 166 h 212"/>
                  <a:gd name="T38" fmla="*/ 0 w 138"/>
                  <a:gd name="T39" fmla="*/ 145 h 212"/>
                  <a:gd name="T40" fmla="*/ 27 w 138"/>
                  <a:gd name="T41" fmla="*/ 145 h 212"/>
                  <a:gd name="T42" fmla="*/ 29 w 138"/>
                  <a:gd name="T43" fmla="*/ 164 h 212"/>
                  <a:gd name="T44" fmla="*/ 39 w 138"/>
                  <a:gd name="T45" fmla="*/ 177 h 212"/>
                  <a:gd name="T46" fmla="*/ 52 w 138"/>
                  <a:gd name="T47" fmla="*/ 187 h 212"/>
                  <a:gd name="T48" fmla="*/ 69 w 138"/>
                  <a:gd name="T49" fmla="*/ 189 h 212"/>
                  <a:gd name="T50" fmla="*/ 86 w 138"/>
                  <a:gd name="T51" fmla="*/ 187 h 212"/>
                  <a:gd name="T52" fmla="*/ 100 w 138"/>
                  <a:gd name="T53" fmla="*/ 177 h 212"/>
                  <a:gd name="T54" fmla="*/ 109 w 138"/>
                  <a:gd name="T55" fmla="*/ 166 h 212"/>
                  <a:gd name="T56" fmla="*/ 111 w 138"/>
                  <a:gd name="T57" fmla="*/ 149 h 212"/>
                  <a:gd name="T58" fmla="*/ 109 w 138"/>
                  <a:gd name="T59" fmla="*/ 132 h 212"/>
                  <a:gd name="T60" fmla="*/ 102 w 138"/>
                  <a:gd name="T61" fmla="*/ 120 h 212"/>
                  <a:gd name="T62" fmla="*/ 88 w 138"/>
                  <a:gd name="T63" fmla="*/ 112 h 212"/>
                  <a:gd name="T64" fmla="*/ 69 w 138"/>
                  <a:gd name="T65" fmla="*/ 110 h 212"/>
                  <a:gd name="T66" fmla="*/ 60 w 138"/>
                  <a:gd name="T67" fmla="*/ 110 h 212"/>
                  <a:gd name="T68" fmla="*/ 56 w 138"/>
                  <a:gd name="T69" fmla="*/ 110 h 212"/>
                  <a:gd name="T70" fmla="*/ 56 w 138"/>
                  <a:gd name="T71" fmla="*/ 89 h 212"/>
                  <a:gd name="T72" fmla="*/ 77 w 138"/>
                  <a:gd name="T73" fmla="*/ 88 h 212"/>
                  <a:gd name="T74" fmla="*/ 88 w 138"/>
                  <a:gd name="T75" fmla="*/ 86 h 212"/>
                  <a:gd name="T76" fmla="*/ 96 w 138"/>
                  <a:gd name="T77" fmla="*/ 82 h 212"/>
                  <a:gd name="T78" fmla="*/ 100 w 138"/>
                  <a:gd name="T79" fmla="*/ 78 h 212"/>
                  <a:gd name="T80" fmla="*/ 103 w 138"/>
                  <a:gd name="T81" fmla="*/ 72 h 212"/>
                  <a:gd name="T82" fmla="*/ 105 w 138"/>
                  <a:gd name="T83" fmla="*/ 65 h 212"/>
                  <a:gd name="T84" fmla="*/ 105 w 138"/>
                  <a:gd name="T85" fmla="*/ 57 h 212"/>
                  <a:gd name="T86" fmla="*/ 102 w 138"/>
                  <a:gd name="T87" fmla="*/ 40 h 212"/>
                  <a:gd name="T88" fmla="*/ 88 w 138"/>
                  <a:gd name="T89" fmla="*/ 26 h 212"/>
                  <a:gd name="T90" fmla="*/ 69 w 138"/>
                  <a:gd name="T91" fmla="*/ 23 h 212"/>
                  <a:gd name="T92" fmla="*/ 56 w 138"/>
                  <a:gd name="T93" fmla="*/ 24 h 212"/>
                  <a:gd name="T94" fmla="*/ 42 w 138"/>
                  <a:gd name="T95" fmla="*/ 30 h 212"/>
                  <a:gd name="T96" fmla="*/ 35 w 138"/>
                  <a:gd name="T97" fmla="*/ 42 h 212"/>
                  <a:gd name="T98" fmla="*/ 33 w 138"/>
                  <a:gd name="T99" fmla="*/ 45 h 212"/>
                  <a:gd name="T100" fmla="*/ 33 w 138"/>
                  <a:gd name="T101" fmla="*/ 51 h 212"/>
                  <a:gd name="T102" fmla="*/ 31 w 138"/>
                  <a:gd name="T103" fmla="*/ 59 h 212"/>
                  <a:gd name="T104" fmla="*/ 31 w 138"/>
                  <a:gd name="T105" fmla="*/ 66 h 212"/>
                  <a:gd name="T106" fmla="*/ 6 w 138"/>
                  <a:gd name="T107" fmla="*/ 66 h 212"/>
                  <a:gd name="T108" fmla="*/ 8 w 138"/>
                  <a:gd name="T109" fmla="*/ 44 h 212"/>
                  <a:gd name="T110" fmla="*/ 16 w 138"/>
                  <a:gd name="T111" fmla="*/ 24 h 212"/>
                  <a:gd name="T112" fmla="*/ 29 w 138"/>
                  <a:gd name="T113" fmla="*/ 11 h 212"/>
                  <a:gd name="T114" fmla="*/ 46 w 138"/>
                  <a:gd name="T115" fmla="*/ 3 h 212"/>
                  <a:gd name="T116" fmla="*/ 69 w 138"/>
                  <a:gd name="T11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8" h="212">
                    <a:moveTo>
                      <a:pt x="69" y="0"/>
                    </a:moveTo>
                    <a:lnTo>
                      <a:pt x="96" y="3"/>
                    </a:lnTo>
                    <a:lnTo>
                      <a:pt x="115" y="15"/>
                    </a:lnTo>
                    <a:lnTo>
                      <a:pt x="126" y="32"/>
                    </a:lnTo>
                    <a:lnTo>
                      <a:pt x="132" y="57"/>
                    </a:lnTo>
                    <a:lnTo>
                      <a:pt x="128" y="74"/>
                    </a:lnTo>
                    <a:lnTo>
                      <a:pt x="119" y="89"/>
                    </a:lnTo>
                    <a:lnTo>
                      <a:pt x="103" y="99"/>
                    </a:lnTo>
                    <a:lnTo>
                      <a:pt x="123" y="110"/>
                    </a:lnTo>
                    <a:lnTo>
                      <a:pt x="134" y="126"/>
                    </a:lnTo>
                    <a:lnTo>
                      <a:pt x="138" y="147"/>
                    </a:lnTo>
                    <a:lnTo>
                      <a:pt x="132" y="174"/>
                    </a:lnTo>
                    <a:lnTo>
                      <a:pt x="119" y="195"/>
                    </a:lnTo>
                    <a:lnTo>
                      <a:pt x="98" y="206"/>
                    </a:lnTo>
                    <a:lnTo>
                      <a:pt x="69" y="212"/>
                    </a:lnTo>
                    <a:lnTo>
                      <a:pt x="42" y="208"/>
                    </a:lnTo>
                    <a:lnTo>
                      <a:pt x="23" y="198"/>
                    </a:lnTo>
                    <a:lnTo>
                      <a:pt x="10" y="181"/>
                    </a:lnTo>
                    <a:lnTo>
                      <a:pt x="4" y="166"/>
                    </a:lnTo>
                    <a:lnTo>
                      <a:pt x="0" y="145"/>
                    </a:lnTo>
                    <a:lnTo>
                      <a:pt x="27" y="145"/>
                    </a:lnTo>
                    <a:lnTo>
                      <a:pt x="29" y="164"/>
                    </a:lnTo>
                    <a:lnTo>
                      <a:pt x="39" y="177"/>
                    </a:lnTo>
                    <a:lnTo>
                      <a:pt x="52" y="187"/>
                    </a:lnTo>
                    <a:lnTo>
                      <a:pt x="69" y="189"/>
                    </a:lnTo>
                    <a:lnTo>
                      <a:pt x="86" y="187"/>
                    </a:lnTo>
                    <a:lnTo>
                      <a:pt x="100" y="177"/>
                    </a:lnTo>
                    <a:lnTo>
                      <a:pt x="109" y="166"/>
                    </a:lnTo>
                    <a:lnTo>
                      <a:pt x="111" y="149"/>
                    </a:lnTo>
                    <a:lnTo>
                      <a:pt x="109" y="132"/>
                    </a:lnTo>
                    <a:lnTo>
                      <a:pt x="102" y="120"/>
                    </a:lnTo>
                    <a:lnTo>
                      <a:pt x="88" y="112"/>
                    </a:lnTo>
                    <a:lnTo>
                      <a:pt x="69" y="110"/>
                    </a:lnTo>
                    <a:lnTo>
                      <a:pt x="60" y="110"/>
                    </a:lnTo>
                    <a:lnTo>
                      <a:pt x="56" y="110"/>
                    </a:lnTo>
                    <a:lnTo>
                      <a:pt x="56" y="89"/>
                    </a:lnTo>
                    <a:lnTo>
                      <a:pt x="77" y="88"/>
                    </a:lnTo>
                    <a:lnTo>
                      <a:pt x="88" y="86"/>
                    </a:lnTo>
                    <a:lnTo>
                      <a:pt x="96" y="82"/>
                    </a:lnTo>
                    <a:lnTo>
                      <a:pt x="100" y="78"/>
                    </a:lnTo>
                    <a:lnTo>
                      <a:pt x="103" y="72"/>
                    </a:lnTo>
                    <a:lnTo>
                      <a:pt x="105" y="65"/>
                    </a:lnTo>
                    <a:lnTo>
                      <a:pt x="105" y="57"/>
                    </a:lnTo>
                    <a:lnTo>
                      <a:pt x="102" y="40"/>
                    </a:lnTo>
                    <a:lnTo>
                      <a:pt x="88" y="26"/>
                    </a:lnTo>
                    <a:lnTo>
                      <a:pt x="69" y="23"/>
                    </a:lnTo>
                    <a:lnTo>
                      <a:pt x="56" y="24"/>
                    </a:lnTo>
                    <a:lnTo>
                      <a:pt x="42" y="30"/>
                    </a:lnTo>
                    <a:lnTo>
                      <a:pt x="35" y="42"/>
                    </a:lnTo>
                    <a:lnTo>
                      <a:pt x="33" y="45"/>
                    </a:lnTo>
                    <a:lnTo>
                      <a:pt x="33" y="51"/>
                    </a:lnTo>
                    <a:lnTo>
                      <a:pt x="31" y="59"/>
                    </a:lnTo>
                    <a:lnTo>
                      <a:pt x="31" y="66"/>
                    </a:lnTo>
                    <a:lnTo>
                      <a:pt x="6" y="66"/>
                    </a:lnTo>
                    <a:lnTo>
                      <a:pt x="8" y="44"/>
                    </a:lnTo>
                    <a:lnTo>
                      <a:pt x="16" y="24"/>
                    </a:lnTo>
                    <a:lnTo>
                      <a:pt x="29" y="11"/>
                    </a:lnTo>
                    <a:lnTo>
                      <a:pt x="46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2">
                <a:extLst>
                  <a:ext uri="{FF2B5EF4-FFF2-40B4-BE49-F238E27FC236}">
                    <a16:creationId xmlns:a16="http://schemas.microsoft.com/office/drawing/2014/main" id="{E3D18E33-3042-43FA-8B78-306A78071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2585886"/>
                <a:ext cx="27515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63">
                <a:extLst>
                  <a:ext uri="{FF2B5EF4-FFF2-40B4-BE49-F238E27FC236}">
                    <a16:creationId xmlns:a16="http://schemas.microsoft.com/office/drawing/2014/main" id="{3458BFF4-CC55-4A77-AF84-47460EA44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123" y="4754336"/>
                <a:ext cx="27515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4">
                <a:extLst>
                  <a:ext uri="{FF2B5EF4-FFF2-40B4-BE49-F238E27FC236}">
                    <a16:creationId xmlns:a16="http://schemas.microsoft.com/office/drawing/2014/main" id="{94609A18-17A9-4687-A4EA-5C2AE2A74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3631" y="2585886"/>
                <a:ext cx="0" cy="2168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65">
                <a:extLst>
                  <a:ext uri="{FF2B5EF4-FFF2-40B4-BE49-F238E27FC236}">
                    <a16:creationId xmlns:a16="http://schemas.microsoft.com/office/drawing/2014/main" id="{2FA3C59B-7669-46CD-B066-1F8BAA0DB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123" y="2585886"/>
                <a:ext cx="0" cy="2168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6">
                <a:extLst>
                  <a:ext uri="{FF2B5EF4-FFF2-40B4-BE49-F238E27FC236}">
                    <a16:creationId xmlns:a16="http://schemas.microsoft.com/office/drawing/2014/main" id="{23E6826D-2B3C-4588-A1C6-6EC47BCCC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638" y="4713937"/>
                <a:ext cx="819993" cy="41491"/>
              </a:xfrm>
              <a:custGeom>
                <a:avLst/>
                <a:gdLst>
                  <a:gd name="T0" fmla="*/ 26 w 1503"/>
                  <a:gd name="T1" fmla="*/ 2 h 77"/>
                  <a:gd name="T2" fmla="*/ 51 w 1503"/>
                  <a:gd name="T3" fmla="*/ 4 h 77"/>
                  <a:gd name="T4" fmla="*/ 66 w 1503"/>
                  <a:gd name="T5" fmla="*/ 8 h 77"/>
                  <a:gd name="T6" fmla="*/ 91 w 1503"/>
                  <a:gd name="T7" fmla="*/ 10 h 77"/>
                  <a:gd name="T8" fmla="*/ 110 w 1503"/>
                  <a:gd name="T9" fmla="*/ 14 h 77"/>
                  <a:gd name="T10" fmla="*/ 147 w 1503"/>
                  <a:gd name="T11" fmla="*/ 16 h 77"/>
                  <a:gd name="T12" fmla="*/ 181 w 1503"/>
                  <a:gd name="T13" fmla="*/ 19 h 77"/>
                  <a:gd name="T14" fmla="*/ 221 w 1503"/>
                  <a:gd name="T15" fmla="*/ 21 h 77"/>
                  <a:gd name="T16" fmla="*/ 244 w 1503"/>
                  <a:gd name="T17" fmla="*/ 25 h 77"/>
                  <a:gd name="T18" fmla="*/ 303 w 1503"/>
                  <a:gd name="T19" fmla="*/ 27 h 77"/>
                  <a:gd name="T20" fmla="*/ 328 w 1503"/>
                  <a:gd name="T21" fmla="*/ 31 h 77"/>
                  <a:gd name="T22" fmla="*/ 399 w 1503"/>
                  <a:gd name="T23" fmla="*/ 33 h 77"/>
                  <a:gd name="T24" fmla="*/ 464 w 1503"/>
                  <a:gd name="T25" fmla="*/ 37 h 77"/>
                  <a:gd name="T26" fmla="*/ 565 w 1503"/>
                  <a:gd name="T27" fmla="*/ 39 h 77"/>
                  <a:gd name="T28" fmla="*/ 615 w 1503"/>
                  <a:gd name="T29" fmla="*/ 42 h 77"/>
                  <a:gd name="T30" fmla="*/ 771 w 1503"/>
                  <a:gd name="T31" fmla="*/ 44 h 77"/>
                  <a:gd name="T32" fmla="*/ 840 w 1503"/>
                  <a:gd name="T33" fmla="*/ 48 h 77"/>
                  <a:gd name="T34" fmla="*/ 1124 w 1503"/>
                  <a:gd name="T35" fmla="*/ 50 h 77"/>
                  <a:gd name="T36" fmla="*/ 1449 w 1503"/>
                  <a:gd name="T37" fmla="*/ 54 h 77"/>
                  <a:gd name="T38" fmla="*/ 653 w 1503"/>
                  <a:gd name="T39" fmla="*/ 77 h 77"/>
                  <a:gd name="T40" fmla="*/ 605 w 1503"/>
                  <a:gd name="T41" fmla="*/ 73 h 77"/>
                  <a:gd name="T42" fmla="*/ 563 w 1503"/>
                  <a:gd name="T43" fmla="*/ 73 h 77"/>
                  <a:gd name="T44" fmla="*/ 485 w 1503"/>
                  <a:gd name="T45" fmla="*/ 69 h 77"/>
                  <a:gd name="T46" fmla="*/ 458 w 1503"/>
                  <a:gd name="T47" fmla="*/ 69 h 77"/>
                  <a:gd name="T48" fmla="*/ 452 w 1503"/>
                  <a:gd name="T49" fmla="*/ 67 h 77"/>
                  <a:gd name="T50" fmla="*/ 374 w 1503"/>
                  <a:gd name="T51" fmla="*/ 65 h 77"/>
                  <a:gd name="T52" fmla="*/ 368 w 1503"/>
                  <a:gd name="T53" fmla="*/ 63 h 77"/>
                  <a:gd name="T54" fmla="*/ 317 w 1503"/>
                  <a:gd name="T55" fmla="*/ 62 h 77"/>
                  <a:gd name="T56" fmla="*/ 299 w 1503"/>
                  <a:gd name="T57" fmla="*/ 60 h 77"/>
                  <a:gd name="T58" fmla="*/ 277 w 1503"/>
                  <a:gd name="T59" fmla="*/ 60 h 77"/>
                  <a:gd name="T60" fmla="*/ 235 w 1503"/>
                  <a:gd name="T61" fmla="*/ 56 h 77"/>
                  <a:gd name="T62" fmla="*/ 215 w 1503"/>
                  <a:gd name="T63" fmla="*/ 54 h 77"/>
                  <a:gd name="T64" fmla="*/ 185 w 1503"/>
                  <a:gd name="T65" fmla="*/ 52 h 77"/>
                  <a:gd name="T66" fmla="*/ 170 w 1503"/>
                  <a:gd name="T67" fmla="*/ 50 h 77"/>
                  <a:gd name="T68" fmla="*/ 139 w 1503"/>
                  <a:gd name="T69" fmla="*/ 48 h 77"/>
                  <a:gd name="T70" fmla="*/ 126 w 1503"/>
                  <a:gd name="T71" fmla="*/ 46 h 77"/>
                  <a:gd name="T72" fmla="*/ 101 w 1503"/>
                  <a:gd name="T73" fmla="*/ 44 h 77"/>
                  <a:gd name="T74" fmla="*/ 91 w 1503"/>
                  <a:gd name="T75" fmla="*/ 44 h 77"/>
                  <a:gd name="T76" fmla="*/ 86 w 1503"/>
                  <a:gd name="T77" fmla="*/ 42 h 77"/>
                  <a:gd name="T78" fmla="*/ 74 w 1503"/>
                  <a:gd name="T79" fmla="*/ 41 h 77"/>
                  <a:gd name="T80" fmla="*/ 57 w 1503"/>
                  <a:gd name="T81" fmla="*/ 39 h 77"/>
                  <a:gd name="T82" fmla="*/ 51 w 1503"/>
                  <a:gd name="T83" fmla="*/ 39 h 77"/>
                  <a:gd name="T84" fmla="*/ 45 w 1503"/>
                  <a:gd name="T85" fmla="*/ 37 h 77"/>
                  <a:gd name="T86" fmla="*/ 21 w 1503"/>
                  <a:gd name="T87" fmla="*/ 35 h 77"/>
                  <a:gd name="T88" fmla="*/ 15 w 1503"/>
                  <a:gd name="T89" fmla="*/ 3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03" h="77">
                    <a:moveTo>
                      <a:pt x="0" y="0"/>
                    </a:moveTo>
                    <a:lnTo>
                      <a:pt x="21" y="0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2" y="4"/>
                    </a:lnTo>
                    <a:lnTo>
                      <a:pt x="51" y="4"/>
                    </a:lnTo>
                    <a:lnTo>
                      <a:pt x="57" y="6"/>
                    </a:lnTo>
                    <a:lnTo>
                      <a:pt x="61" y="6"/>
                    </a:lnTo>
                    <a:lnTo>
                      <a:pt x="66" y="8"/>
                    </a:lnTo>
                    <a:lnTo>
                      <a:pt x="80" y="8"/>
                    </a:lnTo>
                    <a:lnTo>
                      <a:pt x="86" y="10"/>
                    </a:lnTo>
                    <a:lnTo>
                      <a:pt x="91" y="10"/>
                    </a:lnTo>
                    <a:lnTo>
                      <a:pt x="97" y="12"/>
                    </a:lnTo>
                    <a:lnTo>
                      <a:pt x="105" y="12"/>
                    </a:lnTo>
                    <a:lnTo>
                      <a:pt x="110" y="14"/>
                    </a:lnTo>
                    <a:lnTo>
                      <a:pt x="131" y="14"/>
                    </a:lnTo>
                    <a:lnTo>
                      <a:pt x="137" y="16"/>
                    </a:lnTo>
                    <a:lnTo>
                      <a:pt x="147" y="16"/>
                    </a:lnTo>
                    <a:lnTo>
                      <a:pt x="149" y="18"/>
                    </a:lnTo>
                    <a:lnTo>
                      <a:pt x="175" y="18"/>
                    </a:lnTo>
                    <a:lnTo>
                      <a:pt x="181" y="19"/>
                    </a:lnTo>
                    <a:lnTo>
                      <a:pt x="193" y="19"/>
                    </a:lnTo>
                    <a:lnTo>
                      <a:pt x="194" y="21"/>
                    </a:lnTo>
                    <a:lnTo>
                      <a:pt x="221" y="21"/>
                    </a:lnTo>
                    <a:lnTo>
                      <a:pt x="227" y="23"/>
                    </a:lnTo>
                    <a:lnTo>
                      <a:pt x="242" y="23"/>
                    </a:lnTo>
                    <a:lnTo>
                      <a:pt x="244" y="25"/>
                    </a:lnTo>
                    <a:lnTo>
                      <a:pt x="278" y="25"/>
                    </a:lnTo>
                    <a:lnTo>
                      <a:pt x="280" y="27"/>
                    </a:lnTo>
                    <a:lnTo>
                      <a:pt x="303" y="27"/>
                    </a:lnTo>
                    <a:lnTo>
                      <a:pt x="309" y="29"/>
                    </a:lnTo>
                    <a:lnTo>
                      <a:pt x="322" y="29"/>
                    </a:lnTo>
                    <a:lnTo>
                      <a:pt x="328" y="31"/>
                    </a:lnTo>
                    <a:lnTo>
                      <a:pt x="374" y="31"/>
                    </a:lnTo>
                    <a:lnTo>
                      <a:pt x="380" y="33"/>
                    </a:lnTo>
                    <a:lnTo>
                      <a:pt x="399" y="33"/>
                    </a:lnTo>
                    <a:lnTo>
                      <a:pt x="401" y="35"/>
                    </a:lnTo>
                    <a:lnTo>
                      <a:pt x="458" y="35"/>
                    </a:lnTo>
                    <a:lnTo>
                      <a:pt x="464" y="37"/>
                    </a:lnTo>
                    <a:lnTo>
                      <a:pt x="489" y="37"/>
                    </a:lnTo>
                    <a:lnTo>
                      <a:pt x="494" y="39"/>
                    </a:lnTo>
                    <a:lnTo>
                      <a:pt x="565" y="39"/>
                    </a:lnTo>
                    <a:lnTo>
                      <a:pt x="567" y="41"/>
                    </a:lnTo>
                    <a:lnTo>
                      <a:pt x="609" y="41"/>
                    </a:lnTo>
                    <a:lnTo>
                      <a:pt x="615" y="42"/>
                    </a:lnTo>
                    <a:lnTo>
                      <a:pt x="657" y="42"/>
                    </a:lnTo>
                    <a:lnTo>
                      <a:pt x="658" y="44"/>
                    </a:lnTo>
                    <a:lnTo>
                      <a:pt x="771" y="44"/>
                    </a:lnTo>
                    <a:lnTo>
                      <a:pt x="777" y="46"/>
                    </a:lnTo>
                    <a:lnTo>
                      <a:pt x="838" y="46"/>
                    </a:lnTo>
                    <a:lnTo>
                      <a:pt x="840" y="48"/>
                    </a:lnTo>
                    <a:lnTo>
                      <a:pt x="1008" y="48"/>
                    </a:lnTo>
                    <a:lnTo>
                      <a:pt x="1014" y="50"/>
                    </a:lnTo>
                    <a:lnTo>
                      <a:pt x="1124" y="50"/>
                    </a:lnTo>
                    <a:lnTo>
                      <a:pt x="1130" y="52"/>
                    </a:lnTo>
                    <a:lnTo>
                      <a:pt x="1447" y="52"/>
                    </a:lnTo>
                    <a:lnTo>
                      <a:pt x="1449" y="54"/>
                    </a:lnTo>
                    <a:lnTo>
                      <a:pt x="1503" y="54"/>
                    </a:lnTo>
                    <a:lnTo>
                      <a:pt x="1503" y="77"/>
                    </a:lnTo>
                    <a:lnTo>
                      <a:pt x="653" y="77"/>
                    </a:lnTo>
                    <a:lnTo>
                      <a:pt x="649" y="75"/>
                    </a:lnTo>
                    <a:lnTo>
                      <a:pt x="609" y="75"/>
                    </a:lnTo>
                    <a:lnTo>
                      <a:pt x="605" y="73"/>
                    </a:lnTo>
                    <a:lnTo>
                      <a:pt x="603" y="73"/>
                    </a:lnTo>
                    <a:lnTo>
                      <a:pt x="603" y="73"/>
                    </a:lnTo>
                    <a:lnTo>
                      <a:pt x="563" y="73"/>
                    </a:lnTo>
                    <a:lnTo>
                      <a:pt x="557" y="71"/>
                    </a:lnTo>
                    <a:lnTo>
                      <a:pt x="489" y="71"/>
                    </a:lnTo>
                    <a:lnTo>
                      <a:pt x="485" y="69"/>
                    </a:lnTo>
                    <a:lnTo>
                      <a:pt x="483" y="69"/>
                    </a:lnTo>
                    <a:lnTo>
                      <a:pt x="483" y="69"/>
                    </a:lnTo>
                    <a:lnTo>
                      <a:pt x="458" y="69"/>
                    </a:lnTo>
                    <a:lnTo>
                      <a:pt x="454" y="67"/>
                    </a:lnTo>
                    <a:lnTo>
                      <a:pt x="452" y="67"/>
                    </a:lnTo>
                    <a:lnTo>
                      <a:pt x="452" y="67"/>
                    </a:lnTo>
                    <a:lnTo>
                      <a:pt x="397" y="67"/>
                    </a:lnTo>
                    <a:lnTo>
                      <a:pt x="391" y="65"/>
                    </a:lnTo>
                    <a:lnTo>
                      <a:pt x="374" y="65"/>
                    </a:lnTo>
                    <a:lnTo>
                      <a:pt x="370" y="63"/>
                    </a:lnTo>
                    <a:lnTo>
                      <a:pt x="368" y="63"/>
                    </a:lnTo>
                    <a:lnTo>
                      <a:pt x="368" y="63"/>
                    </a:lnTo>
                    <a:lnTo>
                      <a:pt x="322" y="63"/>
                    </a:lnTo>
                    <a:lnTo>
                      <a:pt x="319" y="62"/>
                    </a:lnTo>
                    <a:lnTo>
                      <a:pt x="317" y="62"/>
                    </a:lnTo>
                    <a:lnTo>
                      <a:pt x="317" y="62"/>
                    </a:lnTo>
                    <a:lnTo>
                      <a:pt x="303" y="62"/>
                    </a:lnTo>
                    <a:lnTo>
                      <a:pt x="299" y="60"/>
                    </a:lnTo>
                    <a:lnTo>
                      <a:pt x="298" y="60"/>
                    </a:lnTo>
                    <a:lnTo>
                      <a:pt x="298" y="60"/>
                    </a:lnTo>
                    <a:lnTo>
                      <a:pt x="277" y="60"/>
                    </a:lnTo>
                    <a:lnTo>
                      <a:pt x="271" y="58"/>
                    </a:lnTo>
                    <a:lnTo>
                      <a:pt x="240" y="58"/>
                    </a:lnTo>
                    <a:lnTo>
                      <a:pt x="235" y="56"/>
                    </a:lnTo>
                    <a:lnTo>
                      <a:pt x="221" y="56"/>
                    </a:lnTo>
                    <a:lnTo>
                      <a:pt x="217" y="54"/>
                    </a:lnTo>
                    <a:lnTo>
                      <a:pt x="215" y="54"/>
                    </a:lnTo>
                    <a:lnTo>
                      <a:pt x="215" y="54"/>
                    </a:lnTo>
                    <a:lnTo>
                      <a:pt x="191" y="54"/>
                    </a:lnTo>
                    <a:lnTo>
                      <a:pt x="185" y="52"/>
                    </a:lnTo>
                    <a:lnTo>
                      <a:pt x="175" y="52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45" y="50"/>
                    </a:lnTo>
                    <a:lnTo>
                      <a:pt x="139" y="48"/>
                    </a:lnTo>
                    <a:lnTo>
                      <a:pt x="131" y="48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05" y="46"/>
                    </a:lnTo>
                    <a:lnTo>
                      <a:pt x="101" y="44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1" y="44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80" y="42"/>
                    </a:lnTo>
                    <a:lnTo>
                      <a:pt x="76" y="41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61" y="41"/>
                    </a:lnTo>
                    <a:lnTo>
                      <a:pt x="57" y="39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1" y="39"/>
                    </a:lnTo>
                    <a:lnTo>
                      <a:pt x="47" y="37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28" y="37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67">
                <a:extLst>
                  <a:ext uri="{FF2B5EF4-FFF2-40B4-BE49-F238E27FC236}">
                    <a16:creationId xmlns:a16="http://schemas.microsoft.com/office/drawing/2014/main" id="{06DA1069-DADC-4356-A3CC-92377150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910" y="2934192"/>
                <a:ext cx="832004" cy="1796123"/>
              </a:xfrm>
              <a:custGeom>
                <a:avLst/>
                <a:gdLst>
                  <a:gd name="T0" fmla="*/ 552 w 1524"/>
                  <a:gd name="T1" fmla="*/ 667 h 3289"/>
                  <a:gd name="T2" fmla="*/ 604 w 1524"/>
                  <a:gd name="T3" fmla="*/ 1356 h 3289"/>
                  <a:gd name="T4" fmla="*/ 644 w 1524"/>
                  <a:gd name="T5" fmla="*/ 1755 h 3289"/>
                  <a:gd name="T6" fmla="*/ 676 w 1524"/>
                  <a:gd name="T7" fmla="*/ 2027 h 3289"/>
                  <a:gd name="T8" fmla="*/ 734 w 1524"/>
                  <a:gd name="T9" fmla="*/ 2348 h 3289"/>
                  <a:gd name="T10" fmla="*/ 768 w 1524"/>
                  <a:gd name="T11" fmla="*/ 2505 h 3289"/>
                  <a:gd name="T12" fmla="*/ 824 w 1524"/>
                  <a:gd name="T13" fmla="*/ 2690 h 3289"/>
                  <a:gd name="T14" fmla="*/ 873 w 1524"/>
                  <a:gd name="T15" fmla="*/ 2815 h 3289"/>
                  <a:gd name="T16" fmla="*/ 902 w 1524"/>
                  <a:gd name="T17" fmla="*/ 2876 h 3289"/>
                  <a:gd name="T18" fmla="*/ 940 w 1524"/>
                  <a:gd name="T19" fmla="*/ 2937 h 3289"/>
                  <a:gd name="T20" fmla="*/ 988 w 1524"/>
                  <a:gd name="T21" fmla="*/ 3008 h 3289"/>
                  <a:gd name="T22" fmla="*/ 1057 w 1524"/>
                  <a:gd name="T23" fmla="*/ 3077 h 3289"/>
                  <a:gd name="T24" fmla="*/ 1135 w 1524"/>
                  <a:gd name="T25" fmla="*/ 3134 h 3289"/>
                  <a:gd name="T26" fmla="*/ 1165 w 1524"/>
                  <a:gd name="T27" fmla="*/ 3153 h 3289"/>
                  <a:gd name="T28" fmla="*/ 1205 w 1524"/>
                  <a:gd name="T29" fmla="*/ 3172 h 3289"/>
                  <a:gd name="T30" fmla="*/ 1236 w 1524"/>
                  <a:gd name="T31" fmla="*/ 3186 h 3289"/>
                  <a:gd name="T32" fmla="*/ 1276 w 1524"/>
                  <a:gd name="T33" fmla="*/ 3201 h 3289"/>
                  <a:gd name="T34" fmla="*/ 1326 w 1524"/>
                  <a:gd name="T35" fmla="*/ 3216 h 3289"/>
                  <a:gd name="T36" fmla="*/ 1368 w 1524"/>
                  <a:gd name="T37" fmla="*/ 3226 h 3289"/>
                  <a:gd name="T38" fmla="*/ 1414 w 1524"/>
                  <a:gd name="T39" fmla="*/ 3237 h 3289"/>
                  <a:gd name="T40" fmla="*/ 1479 w 1524"/>
                  <a:gd name="T41" fmla="*/ 3249 h 3289"/>
                  <a:gd name="T42" fmla="*/ 1509 w 1524"/>
                  <a:gd name="T43" fmla="*/ 3289 h 3289"/>
                  <a:gd name="T44" fmla="*/ 1463 w 1524"/>
                  <a:gd name="T45" fmla="*/ 3281 h 3289"/>
                  <a:gd name="T46" fmla="*/ 1421 w 1524"/>
                  <a:gd name="T47" fmla="*/ 3272 h 3289"/>
                  <a:gd name="T48" fmla="*/ 1360 w 1524"/>
                  <a:gd name="T49" fmla="*/ 3258 h 3289"/>
                  <a:gd name="T50" fmla="*/ 1318 w 1524"/>
                  <a:gd name="T51" fmla="*/ 3247 h 3289"/>
                  <a:gd name="T52" fmla="*/ 1259 w 1524"/>
                  <a:gd name="T53" fmla="*/ 3230 h 3289"/>
                  <a:gd name="T54" fmla="*/ 1219 w 1524"/>
                  <a:gd name="T55" fmla="*/ 3214 h 3289"/>
                  <a:gd name="T56" fmla="*/ 1190 w 1524"/>
                  <a:gd name="T57" fmla="*/ 3201 h 3289"/>
                  <a:gd name="T58" fmla="*/ 1156 w 1524"/>
                  <a:gd name="T59" fmla="*/ 3184 h 3289"/>
                  <a:gd name="T60" fmla="*/ 1123 w 1524"/>
                  <a:gd name="T61" fmla="*/ 3165 h 3289"/>
                  <a:gd name="T62" fmla="*/ 1051 w 1524"/>
                  <a:gd name="T63" fmla="*/ 3115 h 3289"/>
                  <a:gd name="T64" fmla="*/ 986 w 1524"/>
                  <a:gd name="T65" fmla="*/ 3054 h 3289"/>
                  <a:gd name="T66" fmla="*/ 932 w 1524"/>
                  <a:gd name="T67" fmla="*/ 2987 h 3289"/>
                  <a:gd name="T68" fmla="*/ 894 w 1524"/>
                  <a:gd name="T69" fmla="*/ 2928 h 3289"/>
                  <a:gd name="T70" fmla="*/ 860 w 1524"/>
                  <a:gd name="T71" fmla="*/ 2863 h 3289"/>
                  <a:gd name="T72" fmla="*/ 818 w 1524"/>
                  <a:gd name="T73" fmla="*/ 2771 h 3289"/>
                  <a:gd name="T74" fmla="*/ 778 w 1524"/>
                  <a:gd name="T75" fmla="*/ 2654 h 3289"/>
                  <a:gd name="T76" fmla="*/ 713 w 1524"/>
                  <a:gd name="T77" fmla="*/ 2404 h 3289"/>
                  <a:gd name="T78" fmla="*/ 661 w 1524"/>
                  <a:gd name="T79" fmla="*/ 2130 h 3289"/>
                  <a:gd name="T80" fmla="*/ 615 w 1524"/>
                  <a:gd name="T81" fmla="*/ 1801 h 3289"/>
                  <a:gd name="T82" fmla="*/ 550 w 1524"/>
                  <a:gd name="T83" fmla="*/ 1109 h 3289"/>
                  <a:gd name="T84" fmla="*/ 493 w 1524"/>
                  <a:gd name="T85" fmla="*/ 499 h 3289"/>
                  <a:gd name="T86" fmla="*/ 426 w 1524"/>
                  <a:gd name="T87" fmla="*/ 1413 h 3289"/>
                  <a:gd name="T88" fmla="*/ 371 w 1524"/>
                  <a:gd name="T89" fmla="*/ 1924 h 3289"/>
                  <a:gd name="T90" fmla="*/ 340 w 1524"/>
                  <a:gd name="T91" fmla="*/ 2132 h 3289"/>
                  <a:gd name="T92" fmla="*/ 283 w 1524"/>
                  <a:gd name="T93" fmla="*/ 2426 h 3289"/>
                  <a:gd name="T94" fmla="*/ 239 w 1524"/>
                  <a:gd name="T95" fmla="*/ 2606 h 3289"/>
                  <a:gd name="T96" fmla="*/ 178 w 1524"/>
                  <a:gd name="T97" fmla="*/ 2784 h 3289"/>
                  <a:gd name="T98" fmla="*/ 138 w 1524"/>
                  <a:gd name="T99" fmla="*/ 2872 h 3289"/>
                  <a:gd name="T100" fmla="*/ 92 w 1524"/>
                  <a:gd name="T101" fmla="*/ 2952 h 3289"/>
                  <a:gd name="T102" fmla="*/ 42 w 1524"/>
                  <a:gd name="T103" fmla="*/ 3023 h 3289"/>
                  <a:gd name="T104" fmla="*/ 25 w 1524"/>
                  <a:gd name="T105" fmla="*/ 2991 h 3289"/>
                  <a:gd name="T106" fmla="*/ 65 w 1524"/>
                  <a:gd name="T107" fmla="*/ 2935 h 3289"/>
                  <a:gd name="T108" fmla="*/ 104 w 1524"/>
                  <a:gd name="T109" fmla="*/ 2870 h 3289"/>
                  <a:gd name="T110" fmla="*/ 138 w 1524"/>
                  <a:gd name="T111" fmla="*/ 2794 h 3289"/>
                  <a:gd name="T112" fmla="*/ 209 w 1524"/>
                  <a:gd name="T113" fmla="*/ 2597 h 3289"/>
                  <a:gd name="T114" fmla="*/ 264 w 1524"/>
                  <a:gd name="T115" fmla="*/ 2373 h 3289"/>
                  <a:gd name="T116" fmla="*/ 319 w 1524"/>
                  <a:gd name="T117" fmla="*/ 2061 h 3289"/>
                  <a:gd name="T118" fmla="*/ 369 w 1524"/>
                  <a:gd name="T119" fmla="*/ 1663 h 3289"/>
                  <a:gd name="T120" fmla="*/ 405 w 1524"/>
                  <a:gd name="T121" fmla="*/ 1294 h 3289"/>
                  <a:gd name="T122" fmla="*/ 461 w 1524"/>
                  <a:gd name="T123" fmla="*/ 497 h 3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4" h="3289">
                    <a:moveTo>
                      <a:pt x="495" y="0"/>
                    </a:moveTo>
                    <a:lnTo>
                      <a:pt x="507" y="0"/>
                    </a:lnTo>
                    <a:lnTo>
                      <a:pt x="512" y="4"/>
                    </a:lnTo>
                    <a:lnTo>
                      <a:pt x="516" y="9"/>
                    </a:lnTo>
                    <a:lnTo>
                      <a:pt x="518" y="15"/>
                    </a:lnTo>
                    <a:lnTo>
                      <a:pt x="524" y="118"/>
                    </a:lnTo>
                    <a:lnTo>
                      <a:pt x="528" y="220"/>
                    </a:lnTo>
                    <a:lnTo>
                      <a:pt x="533" y="315"/>
                    </a:lnTo>
                    <a:lnTo>
                      <a:pt x="537" y="409"/>
                    </a:lnTo>
                    <a:lnTo>
                      <a:pt x="543" y="497"/>
                    </a:lnTo>
                    <a:lnTo>
                      <a:pt x="549" y="583"/>
                    </a:lnTo>
                    <a:lnTo>
                      <a:pt x="552" y="667"/>
                    </a:lnTo>
                    <a:lnTo>
                      <a:pt x="558" y="748"/>
                    </a:lnTo>
                    <a:lnTo>
                      <a:pt x="564" y="824"/>
                    </a:lnTo>
                    <a:lnTo>
                      <a:pt x="568" y="900"/>
                    </a:lnTo>
                    <a:lnTo>
                      <a:pt x="573" y="971"/>
                    </a:lnTo>
                    <a:lnTo>
                      <a:pt x="577" y="1042"/>
                    </a:lnTo>
                    <a:lnTo>
                      <a:pt x="583" y="1107"/>
                    </a:lnTo>
                    <a:lnTo>
                      <a:pt x="589" y="1174"/>
                    </a:lnTo>
                    <a:lnTo>
                      <a:pt x="594" y="1235"/>
                    </a:lnTo>
                    <a:lnTo>
                      <a:pt x="598" y="1294"/>
                    </a:lnTo>
                    <a:lnTo>
                      <a:pt x="598" y="1294"/>
                    </a:lnTo>
                    <a:lnTo>
                      <a:pt x="604" y="1354"/>
                    </a:lnTo>
                    <a:lnTo>
                      <a:pt x="604" y="1356"/>
                    </a:lnTo>
                    <a:lnTo>
                      <a:pt x="608" y="1409"/>
                    </a:lnTo>
                    <a:lnTo>
                      <a:pt x="608" y="1409"/>
                    </a:lnTo>
                    <a:lnTo>
                      <a:pt x="619" y="1516"/>
                    </a:lnTo>
                    <a:lnTo>
                      <a:pt x="619" y="1518"/>
                    </a:lnTo>
                    <a:lnTo>
                      <a:pt x="623" y="1566"/>
                    </a:lnTo>
                    <a:lnTo>
                      <a:pt x="623" y="1566"/>
                    </a:lnTo>
                    <a:lnTo>
                      <a:pt x="629" y="1616"/>
                    </a:lnTo>
                    <a:lnTo>
                      <a:pt x="634" y="1663"/>
                    </a:lnTo>
                    <a:lnTo>
                      <a:pt x="634" y="1665"/>
                    </a:lnTo>
                    <a:lnTo>
                      <a:pt x="638" y="1709"/>
                    </a:lnTo>
                    <a:lnTo>
                      <a:pt x="638" y="1709"/>
                    </a:lnTo>
                    <a:lnTo>
                      <a:pt x="644" y="1755"/>
                    </a:lnTo>
                    <a:lnTo>
                      <a:pt x="644" y="1757"/>
                    </a:lnTo>
                    <a:lnTo>
                      <a:pt x="648" y="1797"/>
                    </a:lnTo>
                    <a:lnTo>
                      <a:pt x="648" y="1797"/>
                    </a:lnTo>
                    <a:lnTo>
                      <a:pt x="654" y="1839"/>
                    </a:lnTo>
                    <a:lnTo>
                      <a:pt x="659" y="1880"/>
                    </a:lnTo>
                    <a:lnTo>
                      <a:pt x="665" y="1918"/>
                    </a:lnTo>
                    <a:lnTo>
                      <a:pt x="669" y="1956"/>
                    </a:lnTo>
                    <a:lnTo>
                      <a:pt x="667" y="1956"/>
                    </a:lnTo>
                    <a:lnTo>
                      <a:pt x="673" y="1992"/>
                    </a:lnTo>
                    <a:lnTo>
                      <a:pt x="675" y="1992"/>
                    </a:lnTo>
                    <a:lnTo>
                      <a:pt x="678" y="2027"/>
                    </a:lnTo>
                    <a:lnTo>
                      <a:pt x="676" y="2027"/>
                    </a:lnTo>
                    <a:lnTo>
                      <a:pt x="688" y="2096"/>
                    </a:lnTo>
                    <a:lnTo>
                      <a:pt x="690" y="2096"/>
                    </a:lnTo>
                    <a:lnTo>
                      <a:pt x="694" y="2126"/>
                    </a:lnTo>
                    <a:lnTo>
                      <a:pt x="692" y="2126"/>
                    </a:lnTo>
                    <a:lnTo>
                      <a:pt x="703" y="2187"/>
                    </a:lnTo>
                    <a:lnTo>
                      <a:pt x="705" y="2187"/>
                    </a:lnTo>
                    <a:lnTo>
                      <a:pt x="709" y="2218"/>
                    </a:lnTo>
                    <a:lnTo>
                      <a:pt x="713" y="2245"/>
                    </a:lnTo>
                    <a:lnTo>
                      <a:pt x="711" y="2245"/>
                    </a:lnTo>
                    <a:lnTo>
                      <a:pt x="728" y="2323"/>
                    </a:lnTo>
                    <a:lnTo>
                      <a:pt x="728" y="2323"/>
                    </a:lnTo>
                    <a:lnTo>
                      <a:pt x="734" y="2348"/>
                    </a:lnTo>
                    <a:lnTo>
                      <a:pt x="734" y="2350"/>
                    </a:lnTo>
                    <a:lnTo>
                      <a:pt x="738" y="2373"/>
                    </a:lnTo>
                    <a:lnTo>
                      <a:pt x="738" y="2373"/>
                    </a:lnTo>
                    <a:lnTo>
                      <a:pt x="743" y="2396"/>
                    </a:lnTo>
                    <a:lnTo>
                      <a:pt x="743" y="2398"/>
                    </a:lnTo>
                    <a:lnTo>
                      <a:pt x="747" y="2419"/>
                    </a:lnTo>
                    <a:lnTo>
                      <a:pt x="747" y="2419"/>
                    </a:lnTo>
                    <a:lnTo>
                      <a:pt x="753" y="2442"/>
                    </a:lnTo>
                    <a:lnTo>
                      <a:pt x="753" y="2444"/>
                    </a:lnTo>
                    <a:lnTo>
                      <a:pt x="757" y="2463"/>
                    </a:lnTo>
                    <a:lnTo>
                      <a:pt x="757" y="2463"/>
                    </a:lnTo>
                    <a:lnTo>
                      <a:pt x="768" y="2505"/>
                    </a:lnTo>
                    <a:lnTo>
                      <a:pt x="774" y="2524"/>
                    </a:lnTo>
                    <a:lnTo>
                      <a:pt x="774" y="2526"/>
                    </a:lnTo>
                    <a:lnTo>
                      <a:pt x="782" y="2562"/>
                    </a:lnTo>
                    <a:lnTo>
                      <a:pt x="782" y="2562"/>
                    </a:lnTo>
                    <a:lnTo>
                      <a:pt x="804" y="2631"/>
                    </a:lnTo>
                    <a:lnTo>
                      <a:pt x="808" y="2644"/>
                    </a:lnTo>
                    <a:lnTo>
                      <a:pt x="808" y="2644"/>
                    </a:lnTo>
                    <a:lnTo>
                      <a:pt x="814" y="2660"/>
                    </a:lnTo>
                    <a:lnTo>
                      <a:pt x="814" y="2662"/>
                    </a:lnTo>
                    <a:lnTo>
                      <a:pt x="818" y="2675"/>
                    </a:lnTo>
                    <a:lnTo>
                      <a:pt x="818" y="2675"/>
                    </a:lnTo>
                    <a:lnTo>
                      <a:pt x="824" y="2690"/>
                    </a:lnTo>
                    <a:lnTo>
                      <a:pt x="824" y="2692"/>
                    </a:lnTo>
                    <a:lnTo>
                      <a:pt x="827" y="2706"/>
                    </a:lnTo>
                    <a:lnTo>
                      <a:pt x="827" y="2706"/>
                    </a:lnTo>
                    <a:lnTo>
                      <a:pt x="845" y="2746"/>
                    </a:lnTo>
                    <a:lnTo>
                      <a:pt x="845" y="2748"/>
                    </a:lnTo>
                    <a:lnTo>
                      <a:pt x="848" y="2761"/>
                    </a:lnTo>
                    <a:lnTo>
                      <a:pt x="850" y="2769"/>
                    </a:lnTo>
                    <a:lnTo>
                      <a:pt x="852" y="2769"/>
                    </a:lnTo>
                    <a:lnTo>
                      <a:pt x="864" y="2792"/>
                    </a:lnTo>
                    <a:lnTo>
                      <a:pt x="864" y="2794"/>
                    </a:lnTo>
                    <a:lnTo>
                      <a:pt x="869" y="2807"/>
                    </a:lnTo>
                    <a:lnTo>
                      <a:pt x="873" y="2815"/>
                    </a:lnTo>
                    <a:lnTo>
                      <a:pt x="873" y="2815"/>
                    </a:lnTo>
                    <a:lnTo>
                      <a:pt x="879" y="2826"/>
                    </a:lnTo>
                    <a:lnTo>
                      <a:pt x="877" y="2826"/>
                    </a:lnTo>
                    <a:lnTo>
                      <a:pt x="883" y="2836"/>
                    </a:lnTo>
                    <a:lnTo>
                      <a:pt x="885" y="2840"/>
                    </a:lnTo>
                    <a:lnTo>
                      <a:pt x="887" y="2847"/>
                    </a:lnTo>
                    <a:lnTo>
                      <a:pt x="888" y="2847"/>
                    </a:lnTo>
                    <a:lnTo>
                      <a:pt x="894" y="2859"/>
                    </a:lnTo>
                    <a:lnTo>
                      <a:pt x="894" y="2861"/>
                    </a:lnTo>
                    <a:lnTo>
                      <a:pt x="896" y="2868"/>
                    </a:lnTo>
                    <a:lnTo>
                      <a:pt x="902" y="2874"/>
                    </a:lnTo>
                    <a:lnTo>
                      <a:pt x="902" y="2876"/>
                    </a:lnTo>
                    <a:lnTo>
                      <a:pt x="913" y="2895"/>
                    </a:lnTo>
                    <a:lnTo>
                      <a:pt x="915" y="2897"/>
                    </a:lnTo>
                    <a:lnTo>
                      <a:pt x="919" y="2905"/>
                    </a:lnTo>
                    <a:lnTo>
                      <a:pt x="919" y="2905"/>
                    </a:lnTo>
                    <a:lnTo>
                      <a:pt x="923" y="2912"/>
                    </a:lnTo>
                    <a:lnTo>
                      <a:pt x="923" y="2912"/>
                    </a:lnTo>
                    <a:lnTo>
                      <a:pt x="927" y="2918"/>
                    </a:lnTo>
                    <a:lnTo>
                      <a:pt x="927" y="2920"/>
                    </a:lnTo>
                    <a:lnTo>
                      <a:pt x="932" y="2928"/>
                    </a:lnTo>
                    <a:lnTo>
                      <a:pt x="932" y="2928"/>
                    </a:lnTo>
                    <a:lnTo>
                      <a:pt x="938" y="2935"/>
                    </a:lnTo>
                    <a:lnTo>
                      <a:pt x="940" y="2937"/>
                    </a:lnTo>
                    <a:lnTo>
                      <a:pt x="944" y="2945"/>
                    </a:lnTo>
                    <a:lnTo>
                      <a:pt x="944" y="2945"/>
                    </a:lnTo>
                    <a:lnTo>
                      <a:pt x="953" y="2958"/>
                    </a:lnTo>
                    <a:lnTo>
                      <a:pt x="955" y="2960"/>
                    </a:lnTo>
                    <a:lnTo>
                      <a:pt x="959" y="2968"/>
                    </a:lnTo>
                    <a:lnTo>
                      <a:pt x="965" y="2973"/>
                    </a:lnTo>
                    <a:lnTo>
                      <a:pt x="969" y="2981"/>
                    </a:lnTo>
                    <a:lnTo>
                      <a:pt x="972" y="2985"/>
                    </a:lnTo>
                    <a:lnTo>
                      <a:pt x="978" y="2993"/>
                    </a:lnTo>
                    <a:lnTo>
                      <a:pt x="986" y="3000"/>
                    </a:lnTo>
                    <a:lnTo>
                      <a:pt x="990" y="3008"/>
                    </a:lnTo>
                    <a:lnTo>
                      <a:pt x="988" y="3008"/>
                    </a:lnTo>
                    <a:lnTo>
                      <a:pt x="990" y="3010"/>
                    </a:lnTo>
                    <a:lnTo>
                      <a:pt x="990" y="3010"/>
                    </a:lnTo>
                    <a:lnTo>
                      <a:pt x="1007" y="3027"/>
                    </a:lnTo>
                    <a:lnTo>
                      <a:pt x="1009" y="3031"/>
                    </a:lnTo>
                    <a:lnTo>
                      <a:pt x="1011" y="3033"/>
                    </a:lnTo>
                    <a:lnTo>
                      <a:pt x="1011" y="3033"/>
                    </a:lnTo>
                    <a:lnTo>
                      <a:pt x="1026" y="3048"/>
                    </a:lnTo>
                    <a:lnTo>
                      <a:pt x="1028" y="3052"/>
                    </a:lnTo>
                    <a:lnTo>
                      <a:pt x="1034" y="3056"/>
                    </a:lnTo>
                    <a:lnTo>
                      <a:pt x="1039" y="3061"/>
                    </a:lnTo>
                    <a:lnTo>
                      <a:pt x="1051" y="3069"/>
                    </a:lnTo>
                    <a:lnTo>
                      <a:pt x="1057" y="3077"/>
                    </a:lnTo>
                    <a:lnTo>
                      <a:pt x="1057" y="3077"/>
                    </a:lnTo>
                    <a:lnTo>
                      <a:pt x="1058" y="3079"/>
                    </a:lnTo>
                    <a:lnTo>
                      <a:pt x="1070" y="3086"/>
                    </a:lnTo>
                    <a:lnTo>
                      <a:pt x="1074" y="3092"/>
                    </a:lnTo>
                    <a:lnTo>
                      <a:pt x="1091" y="3103"/>
                    </a:lnTo>
                    <a:lnTo>
                      <a:pt x="1099" y="3111"/>
                    </a:lnTo>
                    <a:lnTo>
                      <a:pt x="1114" y="3121"/>
                    </a:lnTo>
                    <a:lnTo>
                      <a:pt x="1118" y="3123"/>
                    </a:lnTo>
                    <a:lnTo>
                      <a:pt x="1123" y="3126"/>
                    </a:lnTo>
                    <a:lnTo>
                      <a:pt x="1129" y="3132"/>
                    </a:lnTo>
                    <a:lnTo>
                      <a:pt x="1131" y="3132"/>
                    </a:lnTo>
                    <a:lnTo>
                      <a:pt x="1135" y="3134"/>
                    </a:lnTo>
                    <a:lnTo>
                      <a:pt x="1141" y="3138"/>
                    </a:lnTo>
                    <a:lnTo>
                      <a:pt x="1141" y="3138"/>
                    </a:lnTo>
                    <a:lnTo>
                      <a:pt x="1142" y="3140"/>
                    </a:lnTo>
                    <a:lnTo>
                      <a:pt x="1144" y="3140"/>
                    </a:lnTo>
                    <a:lnTo>
                      <a:pt x="1148" y="3142"/>
                    </a:lnTo>
                    <a:lnTo>
                      <a:pt x="1152" y="3144"/>
                    </a:lnTo>
                    <a:lnTo>
                      <a:pt x="1158" y="3147"/>
                    </a:lnTo>
                    <a:lnTo>
                      <a:pt x="1160" y="3149"/>
                    </a:lnTo>
                    <a:lnTo>
                      <a:pt x="1165" y="3153"/>
                    </a:lnTo>
                    <a:lnTo>
                      <a:pt x="1165" y="3153"/>
                    </a:lnTo>
                    <a:lnTo>
                      <a:pt x="1165" y="3153"/>
                    </a:lnTo>
                    <a:lnTo>
                      <a:pt x="1165" y="3153"/>
                    </a:lnTo>
                    <a:lnTo>
                      <a:pt x="1171" y="3155"/>
                    </a:lnTo>
                    <a:lnTo>
                      <a:pt x="1175" y="3157"/>
                    </a:lnTo>
                    <a:lnTo>
                      <a:pt x="1179" y="3159"/>
                    </a:lnTo>
                    <a:lnTo>
                      <a:pt x="1183" y="3161"/>
                    </a:lnTo>
                    <a:lnTo>
                      <a:pt x="1184" y="3163"/>
                    </a:lnTo>
                    <a:lnTo>
                      <a:pt x="1186" y="3163"/>
                    </a:lnTo>
                    <a:lnTo>
                      <a:pt x="1186" y="3163"/>
                    </a:lnTo>
                    <a:lnTo>
                      <a:pt x="1192" y="3165"/>
                    </a:lnTo>
                    <a:lnTo>
                      <a:pt x="1198" y="3168"/>
                    </a:lnTo>
                    <a:lnTo>
                      <a:pt x="1200" y="3170"/>
                    </a:lnTo>
                    <a:lnTo>
                      <a:pt x="1202" y="3170"/>
                    </a:lnTo>
                    <a:lnTo>
                      <a:pt x="1205" y="3172"/>
                    </a:lnTo>
                    <a:lnTo>
                      <a:pt x="1209" y="3174"/>
                    </a:lnTo>
                    <a:lnTo>
                      <a:pt x="1211" y="3174"/>
                    </a:lnTo>
                    <a:lnTo>
                      <a:pt x="1215" y="3176"/>
                    </a:lnTo>
                    <a:lnTo>
                      <a:pt x="1219" y="3178"/>
                    </a:lnTo>
                    <a:lnTo>
                      <a:pt x="1223" y="3180"/>
                    </a:lnTo>
                    <a:lnTo>
                      <a:pt x="1225" y="3182"/>
                    </a:lnTo>
                    <a:lnTo>
                      <a:pt x="1226" y="3182"/>
                    </a:lnTo>
                    <a:lnTo>
                      <a:pt x="1226" y="3182"/>
                    </a:lnTo>
                    <a:lnTo>
                      <a:pt x="1232" y="3184"/>
                    </a:lnTo>
                    <a:lnTo>
                      <a:pt x="1234" y="3186"/>
                    </a:lnTo>
                    <a:lnTo>
                      <a:pt x="1236" y="3186"/>
                    </a:lnTo>
                    <a:lnTo>
                      <a:pt x="1236" y="3186"/>
                    </a:lnTo>
                    <a:lnTo>
                      <a:pt x="1253" y="3191"/>
                    </a:lnTo>
                    <a:lnTo>
                      <a:pt x="1255" y="3193"/>
                    </a:lnTo>
                    <a:lnTo>
                      <a:pt x="1257" y="3193"/>
                    </a:lnTo>
                    <a:lnTo>
                      <a:pt x="1257" y="3193"/>
                    </a:lnTo>
                    <a:lnTo>
                      <a:pt x="1263" y="3195"/>
                    </a:lnTo>
                    <a:lnTo>
                      <a:pt x="1265" y="3197"/>
                    </a:lnTo>
                    <a:lnTo>
                      <a:pt x="1267" y="3197"/>
                    </a:lnTo>
                    <a:lnTo>
                      <a:pt x="1267" y="3197"/>
                    </a:lnTo>
                    <a:lnTo>
                      <a:pt x="1272" y="3199"/>
                    </a:lnTo>
                    <a:lnTo>
                      <a:pt x="1274" y="3201"/>
                    </a:lnTo>
                    <a:lnTo>
                      <a:pt x="1276" y="3201"/>
                    </a:lnTo>
                    <a:lnTo>
                      <a:pt x="1276" y="3201"/>
                    </a:lnTo>
                    <a:lnTo>
                      <a:pt x="1288" y="3205"/>
                    </a:lnTo>
                    <a:lnTo>
                      <a:pt x="1293" y="3205"/>
                    </a:lnTo>
                    <a:lnTo>
                      <a:pt x="1295" y="3207"/>
                    </a:lnTo>
                    <a:lnTo>
                      <a:pt x="1297" y="3207"/>
                    </a:lnTo>
                    <a:lnTo>
                      <a:pt x="1297" y="3207"/>
                    </a:lnTo>
                    <a:lnTo>
                      <a:pt x="1303" y="3209"/>
                    </a:lnTo>
                    <a:lnTo>
                      <a:pt x="1305" y="3211"/>
                    </a:lnTo>
                    <a:lnTo>
                      <a:pt x="1307" y="3211"/>
                    </a:lnTo>
                    <a:lnTo>
                      <a:pt x="1307" y="3211"/>
                    </a:lnTo>
                    <a:lnTo>
                      <a:pt x="1318" y="3214"/>
                    </a:lnTo>
                    <a:lnTo>
                      <a:pt x="1324" y="3214"/>
                    </a:lnTo>
                    <a:lnTo>
                      <a:pt x="1326" y="3216"/>
                    </a:lnTo>
                    <a:lnTo>
                      <a:pt x="1328" y="3216"/>
                    </a:lnTo>
                    <a:lnTo>
                      <a:pt x="1328" y="3216"/>
                    </a:lnTo>
                    <a:lnTo>
                      <a:pt x="1333" y="3218"/>
                    </a:lnTo>
                    <a:lnTo>
                      <a:pt x="1337" y="3218"/>
                    </a:lnTo>
                    <a:lnTo>
                      <a:pt x="1343" y="3220"/>
                    </a:lnTo>
                    <a:lnTo>
                      <a:pt x="1345" y="3222"/>
                    </a:lnTo>
                    <a:lnTo>
                      <a:pt x="1347" y="3222"/>
                    </a:lnTo>
                    <a:lnTo>
                      <a:pt x="1347" y="3222"/>
                    </a:lnTo>
                    <a:lnTo>
                      <a:pt x="1353" y="3224"/>
                    </a:lnTo>
                    <a:lnTo>
                      <a:pt x="1358" y="3224"/>
                    </a:lnTo>
                    <a:lnTo>
                      <a:pt x="1364" y="3226"/>
                    </a:lnTo>
                    <a:lnTo>
                      <a:pt x="1368" y="3226"/>
                    </a:lnTo>
                    <a:lnTo>
                      <a:pt x="1374" y="3228"/>
                    </a:lnTo>
                    <a:lnTo>
                      <a:pt x="1375" y="3230"/>
                    </a:lnTo>
                    <a:lnTo>
                      <a:pt x="1377" y="3230"/>
                    </a:lnTo>
                    <a:lnTo>
                      <a:pt x="1377" y="3230"/>
                    </a:lnTo>
                    <a:lnTo>
                      <a:pt x="1383" y="3232"/>
                    </a:lnTo>
                    <a:lnTo>
                      <a:pt x="1389" y="3232"/>
                    </a:lnTo>
                    <a:lnTo>
                      <a:pt x="1391" y="3233"/>
                    </a:lnTo>
                    <a:lnTo>
                      <a:pt x="1393" y="3233"/>
                    </a:lnTo>
                    <a:lnTo>
                      <a:pt x="1393" y="3233"/>
                    </a:lnTo>
                    <a:lnTo>
                      <a:pt x="1398" y="3235"/>
                    </a:lnTo>
                    <a:lnTo>
                      <a:pt x="1408" y="3235"/>
                    </a:lnTo>
                    <a:lnTo>
                      <a:pt x="1414" y="3237"/>
                    </a:lnTo>
                    <a:lnTo>
                      <a:pt x="1416" y="3239"/>
                    </a:lnTo>
                    <a:lnTo>
                      <a:pt x="1429" y="3239"/>
                    </a:lnTo>
                    <a:lnTo>
                      <a:pt x="1435" y="3241"/>
                    </a:lnTo>
                    <a:lnTo>
                      <a:pt x="1437" y="3243"/>
                    </a:lnTo>
                    <a:lnTo>
                      <a:pt x="1438" y="3243"/>
                    </a:lnTo>
                    <a:lnTo>
                      <a:pt x="1438" y="3243"/>
                    </a:lnTo>
                    <a:lnTo>
                      <a:pt x="1444" y="3245"/>
                    </a:lnTo>
                    <a:lnTo>
                      <a:pt x="1454" y="3245"/>
                    </a:lnTo>
                    <a:lnTo>
                      <a:pt x="1459" y="3247"/>
                    </a:lnTo>
                    <a:lnTo>
                      <a:pt x="1463" y="3247"/>
                    </a:lnTo>
                    <a:lnTo>
                      <a:pt x="1469" y="3249"/>
                    </a:lnTo>
                    <a:lnTo>
                      <a:pt x="1479" y="3249"/>
                    </a:lnTo>
                    <a:lnTo>
                      <a:pt x="1484" y="3251"/>
                    </a:lnTo>
                    <a:lnTo>
                      <a:pt x="1486" y="3253"/>
                    </a:lnTo>
                    <a:lnTo>
                      <a:pt x="1500" y="3253"/>
                    </a:lnTo>
                    <a:lnTo>
                      <a:pt x="1505" y="3255"/>
                    </a:lnTo>
                    <a:lnTo>
                      <a:pt x="1509" y="3255"/>
                    </a:lnTo>
                    <a:lnTo>
                      <a:pt x="1515" y="3256"/>
                    </a:lnTo>
                    <a:lnTo>
                      <a:pt x="1519" y="3256"/>
                    </a:lnTo>
                    <a:lnTo>
                      <a:pt x="1524" y="3258"/>
                    </a:lnTo>
                    <a:lnTo>
                      <a:pt x="1515" y="3289"/>
                    </a:lnTo>
                    <a:lnTo>
                      <a:pt x="1513" y="3289"/>
                    </a:lnTo>
                    <a:lnTo>
                      <a:pt x="1513" y="3289"/>
                    </a:lnTo>
                    <a:lnTo>
                      <a:pt x="1509" y="3289"/>
                    </a:lnTo>
                    <a:lnTo>
                      <a:pt x="1505" y="3287"/>
                    </a:lnTo>
                    <a:lnTo>
                      <a:pt x="1503" y="3287"/>
                    </a:lnTo>
                    <a:lnTo>
                      <a:pt x="1503" y="3287"/>
                    </a:lnTo>
                    <a:lnTo>
                      <a:pt x="1500" y="3287"/>
                    </a:lnTo>
                    <a:lnTo>
                      <a:pt x="1496" y="3285"/>
                    </a:lnTo>
                    <a:lnTo>
                      <a:pt x="1494" y="3285"/>
                    </a:lnTo>
                    <a:lnTo>
                      <a:pt x="1494" y="3285"/>
                    </a:lnTo>
                    <a:lnTo>
                      <a:pt x="1482" y="3285"/>
                    </a:lnTo>
                    <a:lnTo>
                      <a:pt x="1477" y="3283"/>
                    </a:lnTo>
                    <a:lnTo>
                      <a:pt x="1475" y="3283"/>
                    </a:lnTo>
                    <a:lnTo>
                      <a:pt x="1471" y="3281"/>
                    </a:lnTo>
                    <a:lnTo>
                      <a:pt x="1463" y="3281"/>
                    </a:lnTo>
                    <a:lnTo>
                      <a:pt x="1459" y="3279"/>
                    </a:lnTo>
                    <a:lnTo>
                      <a:pt x="1458" y="3279"/>
                    </a:lnTo>
                    <a:lnTo>
                      <a:pt x="1458" y="3279"/>
                    </a:lnTo>
                    <a:lnTo>
                      <a:pt x="1454" y="3279"/>
                    </a:lnTo>
                    <a:lnTo>
                      <a:pt x="1450" y="3277"/>
                    </a:lnTo>
                    <a:lnTo>
                      <a:pt x="1448" y="3277"/>
                    </a:lnTo>
                    <a:lnTo>
                      <a:pt x="1448" y="3277"/>
                    </a:lnTo>
                    <a:lnTo>
                      <a:pt x="1438" y="3277"/>
                    </a:lnTo>
                    <a:lnTo>
                      <a:pt x="1435" y="3276"/>
                    </a:lnTo>
                    <a:lnTo>
                      <a:pt x="1429" y="3274"/>
                    </a:lnTo>
                    <a:lnTo>
                      <a:pt x="1425" y="3274"/>
                    </a:lnTo>
                    <a:lnTo>
                      <a:pt x="1421" y="3272"/>
                    </a:lnTo>
                    <a:lnTo>
                      <a:pt x="1412" y="3272"/>
                    </a:lnTo>
                    <a:lnTo>
                      <a:pt x="1406" y="3270"/>
                    </a:lnTo>
                    <a:lnTo>
                      <a:pt x="1404" y="3270"/>
                    </a:lnTo>
                    <a:lnTo>
                      <a:pt x="1400" y="3268"/>
                    </a:lnTo>
                    <a:lnTo>
                      <a:pt x="1393" y="3268"/>
                    </a:lnTo>
                    <a:lnTo>
                      <a:pt x="1389" y="3266"/>
                    </a:lnTo>
                    <a:lnTo>
                      <a:pt x="1383" y="3264"/>
                    </a:lnTo>
                    <a:lnTo>
                      <a:pt x="1377" y="3264"/>
                    </a:lnTo>
                    <a:lnTo>
                      <a:pt x="1374" y="3262"/>
                    </a:lnTo>
                    <a:lnTo>
                      <a:pt x="1368" y="3260"/>
                    </a:lnTo>
                    <a:lnTo>
                      <a:pt x="1364" y="3260"/>
                    </a:lnTo>
                    <a:lnTo>
                      <a:pt x="1360" y="3258"/>
                    </a:lnTo>
                    <a:lnTo>
                      <a:pt x="1358" y="3258"/>
                    </a:lnTo>
                    <a:lnTo>
                      <a:pt x="1354" y="3256"/>
                    </a:lnTo>
                    <a:lnTo>
                      <a:pt x="1353" y="3256"/>
                    </a:lnTo>
                    <a:lnTo>
                      <a:pt x="1353" y="3256"/>
                    </a:lnTo>
                    <a:lnTo>
                      <a:pt x="1347" y="3256"/>
                    </a:lnTo>
                    <a:lnTo>
                      <a:pt x="1343" y="3255"/>
                    </a:lnTo>
                    <a:lnTo>
                      <a:pt x="1337" y="3253"/>
                    </a:lnTo>
                    <a:lnTo>
                      <a:pt x="1333" y="3253"/>
                    </a:lnTo>
                    <a:lnTo>
                      <a:pt x="1330" y="3251"/>
                    </a:lnTo>
                    <a:lnTo>
                      <a:pt x="1328" y="3251"/>
                    </a:lnTo>
                    <a:lnTo>
                      <a:pt x="1324" y="3249"/>
                    </a:lnTo>
                    <a:lnTo>
                      <a:pt x="1318" y="3247"/>
                    </a:lnTo>
                    <a:lnTo>
                      <a:pt x="1312" y="3247"/>
                    </a:lnTo>
                    <a:lnTo>
                      <a:pt x="1309" y="3245"/>
                    </a:lnTo>
                    <a:lnTo>
                      <a:pt x="1297" y="3241"/>
                    </a:lnTo>
                    <a:lnTo>
                      <a:pt x="1293" y="3241"/>
                    </a:lnTo>
                    <a:lnTo>
                      <a:pt x="1289" y="3239"/>
                    </a:lnTo>
                    <a:lnTo>
                      <a:pt x="1289" y="3237"/>
                    </a:lnTo>
                    <a:lnTo>
                      <a:pt x="1288" y="3237"/>
                    </a:lnTo>
                    <a:lnTo>
                      <a:pt x="1282" y="3237"/>
                    </a:lnTo>
                    <a:lnTo>
                      <a:pt x="1278" y="3235"/>
                    </a:lnTo>
                    <a:lnTo>
                      <a:pt x="1267" y="3232"/>
                    </a:lnTo>
                    <a:lnTo>
                      <a:pt x="1263" y="3232"/>
                    </a:lnTo>
                    <a:lnTo>
                      <a:pt x="1259" y="3230"/>
                    </a:lnTo>
                    <a:lnTo>
                      <a:pt x="1259" y="3228"/>
                    </a:lnTo>
                    <a:lnTo>
                      <a:pt x="1257" y="3228"/>
                    </a:lnTo>
                    <a:lnTo>
                      <a:pt x="1253" y="3228"/>
                    </a:lnTo>
                    <a:lnTo>
                      <a:pt x="1249" y="3226"/>
                    </a:lnTo>
                    <a:lnTo>
                      <a:pt x="1249" y="3224"/>
                    </a:lnTo>
                    <a:lnTo>
                      <a:pt x="1247" y="3224"/>
                    </a:lnTo>
                    <a:lnTo>
                      <a:pt x="1244" y="3224"/>
                    </a:lnTo>
                    <a:lnTo>
                      <a:pt x="1240" y="3222"/>
                    </a:lnTo>
                    <a:lnTo>
                      <a:pt x="1240" y="3220"/>
                    </a:lnTo>
                    <a:lnTo>
                      <a:pt x="1226" y="3216"/>
                    </a:lnTo>
                    <a:lnTo>
                      <a:pt x="1223" y="3216"/>
                    </a:lnTo>
                    <a:lnTo>
                      <a:pt x="1219" y="3214"/>
                    </a:lnTo>
                    <a:lnTo>
                      <a:pt x="1219" y="3212"/>
                    </a:lnTo>
                    <a:lnTo>
                      <a:pt x="1217" y="3212"/>
                    </a:lnTo>
                    <a:lnTo>
                      <a:pt x="1213" y="3212"/>
                    </a:lnTo>
                    <a:lnTo>
                      <a:pt x="1209" y="3211"/>
                    </a:lnTo>
                    <a:lnTo>
                      <a:pt x="1209" y="3209"/>
                    </a:lnTo>
                    <a:lnTo>
                      <a:pt x="1207" y="3209"/>
                    </a:lnTo>
                    <a:lnTo>
                      <a:pt x="1205" y="3209"/>
                    </a:lnTo>
                    <a:lnTo>
                      <a:pt x="1204" y="3207"/>
                    </a:lnTo>
                    <a:lnTo>
                      <a:pt x="1202" y="3207"/>
                    </a:lnTo>
                    <a:lnTo>
                      <a:pt x="1196" y="3205"/>
                    </a:lnTo>
                    <a:lnTo>
                      <a:pt x="1194" y="3203"/>
                    </a:lnTo>
                    <a:lnTo>
                      <a:pt x="1190" y="3201"/>
                    </a:lnTo>
                    <a:lnTo>
                      <a:pt x="1186" y="3199"/>
                    </a:lnTo>
                    <a:lnTo>
                      <a:pt x="1184" y="3199"/>
                    </a:lnTo>
                    <a:lnTo>
                      <a:pt x="1179" y="3195"/>
                    </a:lnTo>
                    <a:lnTo>
                      <a:pt x="1177" y="3193"/>
                    </a:lnTo>
                    <a:lnTo>
                      <a:pt x="1173" y="3193"/>
                    </a:lnTo>
                    <a:lnTo>
                      <a:pt x="1169" y="3191"/>
                    </a:lnTo>
                    <a:lnTo>
                      <a:pt x="1169" y="3190"/>
                    </a:lnTo>
                    <a:lnTo>
                      <a:pt x="1167" y="3190"/>
                    </a:lnTo>
                    <a:lnTo>
                      <a:pt x="1165" y="3190"/>
                    </a:lnTo>
                    <a:lnTo>
                      <a:pt x="1163" y="3188"/>
                    </a:lnTo>
                    <a:lnTo>
                      <a:pt x="1160" y="3186"/>
                    </a:lnTo>
                    <a:lnTo>
                      <a:pt x="1156" y="3184"/>
                    </a:lnTo>
                    <a:lnTo>
                      <a:pt x="1152" y="3184"/>
                    </a:lnTo>
                    <a:lnTo>
                      <a:pt x="1148" y="3182"/>
                    </a:lnTo>
                    <a:lnTo>
                      <a:pt x="1148" y="3180"/>
                    </a:lnTo>
                    <a:lnTo>
                      <a:pt x="1142" y="3176"/>
                    </a:lnTo>
                    <a:lnTo>
                      <a:pt x="1139" y="3174"/>
                    </a:lnTo>
                    <a:lnTo>
                      <a:pt x="1137" y="3172"/>
                    </a:lnTo>
                    <a:lnTo>
                      <a:pt x="1135" y="3172"/>
                    </a:lnTo>
                    <a:lnTo>
                      <a:pt x="1133" y="3170"/>
                    </a:lnTo>
                    <a:lnTo>
                      <a:pt x="1127" y="3167"/>
                    </a:lnTo>
                    <a:lnTo>
                      <a:pt x="1127" y="3168"/>
                    </a:lnTo>
                    <a:lnTo>
                      <a:pt x="1123" y="3167"/>
                    </a:lnTo>
                    <a:lnTo>
                      <a:pt x="1123" y="3165"/>
                    </a:lnTo>
                    <a:lnTo>
                      <a:pt x="1120" y="3163"/>
                    </a:lnTo>
                    <a:lnTo>
                      <a:pt x="1116" y="3161"/>
                    </a:lnTo>
                    <a:lnTo>
                      <a:pt x="1114" y="3161"/>
                    </a:lnTo>
                    <a:lnTo>
                      <a:pt x="1108" y="3157"/>
                    </a:lnTo>
                    <a:lnTo>
                      <a:pt x="1102" y="3151"/>
                    </a:lnTo>
                    <a:lnTo>
                      <a:pt x="1100" y="3151"/>
                    </a:lnTo>
                    <a:lnTo>
                      <a:pt x="1099" y="3149"/>
                    </a:lnTo>
                    <a:lnTo>
                      <a:pt x="1081" y="3138"/>
                    </a:lnTo>
                    <a:lnTo>
                      <a:pt x="1078" y="3136"/>
                    </a:lnTo>
                    <a:lnTo>
                      <a:pt x="1070" y="3128"/>
                    </a:lnTo>
                    <a:lnTo>
                      <a:pt x="1070" y="3128"/>
                    </a:lnTo>
                    <a:lnTo>
                      <a:pt x="1051" y="3115"/>
                    </a:lnTo>
                    <a:lnTo>
                      <a:pt x="1047" y="3109"/>
                    </a:lnTo>
                    <a:lnTo>
                      <a:pt x="1041" y="3105"/>
                    </a:lnTo>
                    <a:lnTo>
                      <a:pt x="1037" y="3103"/>
                    </a:lnTo>
                    <a:lnTo>
                      <a:pt x="1032" y="3098"/>
                    </a:lnTo>
                    <a:lnTo>
                      <a:pt x="1028" y="3092"/>
                    </a:lnTo>
                    <a:lnTo>
                      <a:pt x="1022" y="3088"/>
                    </a:lnTo>
                    <a:lnTo>
                      <a:pt x="1018" y="3086"/>
                    </a:lnTo>
                    <a:lnTo>
                      <a:pt x="1013" y="3081"/>
                    </a:lnTo>
                    <a:lnTo>
                      <a:pt x="1013" y="3081"/>
                    </a:lnTo>
                    <a:lnTo>
                      <a:pt x="1005" y="3075"/>
                    </a:lnTo>
                    <a:lnTo>
                      <a:pt x="1001" y="3069"/>
                    </a:lnTo>
                    <a:lnTo>
                      <a:pt x="986" y="3054"/>
                    </a:lnTo>
                    <a:lnTo>
                      <a:pt x="982" y="3048"/>
                    </a:lnTo>
                    <a:lnTo>
                      <a:pt x="965" y="3031"/>
                    </a:lnTo>
                    <a:lnTo>
                      <a:pt x="961" y="3025"/>
                    </a:lnTo>
                    <a:lnTo>
                      <a:pt x="961" y="3023"/>
                    </a:lnTo>
                    <a:lnTo>
                      <a:pt x="959" y="3019"/>
                    </a:lnTo>
                    <a:lnTo>
                      <a:pt x="953" y="3014"/>
                    </a:lnTo>
                    <a:lnTo>
                      <a:pt x="953" y="3012"/>
                    </a:lnTo>
                    <a:lnTo>
                      <a:pt x="948" y="3006"/>
                    </a:lnTo>
                    <a:lnTo>
                      <a:pt x="948" y="3006"/>
                    </a:lnTo>
                    <a:lnTo>
                      <a:pt x="942" y="3000"/>
                    </a:lnTo>
                    <a:lnTo>
                      <a:pt x="938" y="2993"/>
                    </a:lnTo>
                    <a:lnTo>
                      <a:pt x="932" y="2987"/>
                    </a:lnTo>
                    <a:lnTo>
                      <a:pt x="927" y="2975"/>
                    </a:lnTo>
                    <a:lnTo>
                      <a:pt x="927" y="2975"/>
                    </a:lnTo>
                    <a:lnTo>
                      <a:pt x="917" y="2962"/>
                    </a:lnTo>
                    <a:lnTo>
                      <a:pt x="915" y="2960"/>
                    </a:lnTo>
                    <a:lnTo>
                      <a:pt x="911" y="2952"/>
                    </a:lnTo>
                    <a:lnTo>
                      <a:pt x="911" y="2952"/>
                    </a:lnTo>
                    <a:lnTo>
                      <a:pt x="908" y="2947"/>
                    </a:lnTo>
                    <a:lnTo>
                      <a:pt x="906" y="2947"/>
                    </a:lnTo>
                    <a:lnTo>
                      <a:pt x="900" y="2937"/>
                    </a:lnTo>
                    <a:lnTo>
                      <a:pt x="902" y="2937"/>
                    </a:lnTo>
                    <a:lnTo>
                      <a:pt x="896" y="2929"/>
                    </a:lnTo>
                    <a:lnTo>
                      <a:pt x="894" y="2928"/>
                    </a:lnTo>
                    <a:lnTo>
                      <a:pt x="890" y="2920"/>
                    </a:lnTo>
                    <a:lnTo>
                      <a:pt x="888" y="2920"/>
                    </a:lnTo>
                    <a:lnTo>
                      <a:pt x="885" y="2910"/>
                    </a:lnTo>
                    <a:lnTo>
                      <a:pt x="885" y="2910"/>
                    </a:lnTo>
                    <a:lnTo>
                      <a:pt x="875" y="2893"/>
                    </a:lnTo>
                    <a:lnTo>
                      <a:pt x="877" y="2893"/>
                    </a:lnTo>
                    <a:lnTo>
                      <a:pt x="871" y="2885"/>
                    </a:lnTo>
                    <a:lnTo>
                      <a:pt x="867" y="2882"/>
                    </a:lnTo>
                    <a:lnTo>
                      <a:pt x="867" y="2884"/>
                    </a:lnTo>
                    <a:lnTo>
                      <a:pt x="864" y="2874"/>
                    </a:lnTo>
                    <a:lnTo>
                      <a:pt x="866" y="2874"/>
                    </a:lnTo>
                    <a:lnTo>
                      <a:pt x="860" y="2863"/>
                    </a:lnTo>
                    <a:lnTo>
                      <a:pt x="858" y="2861"/>
                    </a:lnTo>
                    <a:lnTo>
                      <a:pt x="854" y="2851"/>
                    </a:lnTo>
                    <a:lnTo>
                      <a:pt x="850" y="2843"/>
                    </a:lnTo>
                    <a:lnTo>
                      <a:pt x="850" y="2841"/>
                    </a:lnTo>
                    <a:lnTo>
                      <a:pt x="845" y="2830"/>
                    </a:lnTo>
                    <a:lnTo>
                      <a:pt x="843" y="2830"/>
                    </a:lnTo>
                    <a:lnTo>
                      <a:pt x="839" y="2820"/>
                    </a:lnTo>
                    <a:lnTo>
                      <a:pt x="841" y="2820"/>
                    </a:lnTo>
                    <a:lnTo>
                      <a:pt x="835" y="2807"/>
                    </a:lnTo>
                    <a:lnTo>
                      <a:pt x="824" y="2784"/>
                    </a:lnTo>
                    <a:lnTo>
                      <a:pt x="822" y="2782"/>
                    </a:lnTo>
                    <a:lnTo>
                      <a:pt x="818" y="2771"/>
                    </a:lnTo>
                    <a:lnTo>
                      <a:pt x="814" y="2757"/>
                    </a:lnTo>
                    <a:lnTo>
                      <a:pt x="814" y="2757"/>
                    </a:lnTo>
                    <a:lnTo>
                      <a:pt x="799" y="2719"/>
                    </a:lnTo>
                    <a:lnTo>
                      <a:pt x="797" y="2715"/>
                    </a:lnTo>
                    <a:lnTo>
                      <a:pt x="793" y="2702"/>
                    </a:lnTo>
                    <a:lnTo>
                      <a:pt x="793" y="2702"/>
                    </a:lnTo>
                    <a:lnTo>
                      <a:pt x="787" y="2687"/>
                    </a:lnTo>
                    <a:lnTo>
                      <a:pt x="787" y="2685"/>
                    </a:lnTo>
                    <a:lnTo>
                      <a:pt x="783" y="2671"/>
                    </a:lnTo>
                    <a:lnTo>
                      <a:pt x="783" y="2671"/>
                    </a:lnTo>
                    <a:lnTo>
                      <a:pt x="778" y="2656"/>
                    </a:lnTo>
                    <a:lnTo>
                      <a:pt x="778" y="2654"/>
                    </a:lnTo>
                    <a:lnTo>
                      <a:pt x="774" y="2641"/>
                    </a:lnTo>
                    <a:lnTo>
                      <a:pt x="774" y="2641"/>
                    </a:lnTo>
                    <a:lnTo>
                      <a:pt x="751" y="2572"/>
                    </a:lnTo>
                    <a:lnTo>
                      <a:pt x="751" y="2570"/>
                    </a:lnTo>
                    <a:lnTo>
                      <a:pt x="743" y="2534"/>
                    </a:lnTo>
                    <a:lnTo>
                      <a:pt x="743" y="2534"/>
                    </a:lnTo>
                    <a:lnTo>
                      <a:pt x="738" y="2514"/>
                    </a:lnTo>
                    <a:lnTo>
                      <a:pt x="738" y="2513"/>
                    </a:lnTo>
                    <a:lnTo>
                      <a:pt x="726" y="2470"/>
                    </a:lnTo>
                    <a:lnTo>
                      <a:pt x="722" y="2449"/>
                    </a:lnTo>
                    <a:lnTo>
                      <a:pt x="717" y="2426"/>
                    </a:lnTo>
                    <a:lnTo>
                      <a:pt x="713" y="2404"/>
                    </a:lnTo>
                    <a:lnTo>
                      <a:pt x="707" y="2381"/>
                    </a:lnTo>
                    <a:lnTo>
                      <a:pt x="707" y="2379"/>
                    </a:lnTo>
                    <a:lnTo>
                      <a:pt x="703" y="2356"/>
                    </a:lnTo>
                    <a:lnTo>
                      <a:pt x="703" y="2356"/>
                    </a:lnTo>
                    <a:lnTo>
                      <a:pt x="698" y="2331"/>
                    </a:lnTo>
                    <a:lnTo>
                      <a:pt x="680" y="2251"/>
                    </a:lnTo>
                    <a:lnTo>
                      <a:pt x="680" y="2249"/>
                    </a:lnTo>
                    <a:lnTo>
                      <a:pt x="676" y="2222"/>
                    </a:lnTo>
                    <a:lnTo>
                      <a:pt x="673" y="2193"/>
                    </a:lnTo>
                    <a:lnTo>
                      <a:pt x="673" y="2193"/>
                    </a:lnTo>
                    <a:lnTo>
                      <a:pt x="661" y="2132"/>
                    </a:lnTo>
                    <a:lnTo>
                      <a:pt x="661" y="2130"/>
                    </a:lnTo>
                    <a:lnTo>
                      <a:pt x="657" y="2101"/>
                    </a:lnTo>
                    <a:lnTo>
                      <a:pt x="657" y="2101"/>
                    </a:lnTo>
                    <a:lnTo>
                      <a:pt x="646" y="2033"/>
                    </a:lnTo>
                    <a:lnTo>
                      <a:pt x="646" y="2031"/>
                    </a:lnTo>
                    <a:lnTo>
                      <a:pt x="642" y="1998"/>
                    </a:lnTo>
                    <a:lnTo>
                      <a:pt x="642" y="1998"/>
                    </a:lnTo>
                    <a:lnTo>
                      <a:pt x="636" y="1962"/>
                    </a:lnTo>
                    <a:lnTo>
                      <a:pt x="636" y="1960"/>
                    </a:lnTo>
                    <a:lnTo>
                      <a:pt x="633" y="1922"/>
                    </a:lnTo>
                    <a:lnTo>
                      <a:pt x="627" y="1883"/>
                    </a:lnTo>
                    <a:lnTo>
                      <a:pt x="621" y="1843"/>
                    </a:lnTo>
                    <a:lnTo>
                      <a:pt x="615" y="1801"/>
                    </a:lnTo>
                    <a:lnTo>
                      <a:pt x="612" y="1759"/>
                    </a:lnTo>
                    <a:lnTo>
                      <a:pt x="606" y="1713"/>
                    </a:lnTo>
                    <a:lnTo>
                      <a:pt x="602" y="1667"/>
                    </a:lnTo>
                    <a:lnTo>
                      <a:pt x="596" y="1620"/>
                    </a:lnTo>
                    <a:lnTo>
                      <a:pt x="591" y="1570"/>
                    </a:lnTo>
                    <a:lnTo>
                      <a:pt x="587" y="1520"/>
                    </a:lnTo>
                    <a:lnTo>
                      <a:pt x="575" y="1413"/>
                    </a:lnTo>
                    <a:lnTo>
                      <a:pt x="571" y="1358"/>
                    </a:lnTo>
                    <a:lnTo>
                      <a:pt x="566" y="1298"/>
                    </a:lnTo>
                    <a:lnTo>
                      <a:pt x="562" y="1237"/>
                    </a:lnTo>
                    <a:lnTo>
                      <a:pt x="556" y="1176"/>
                    </a:lnTo>
                    <a:lnTo>
                      <a:pt x="550" y="1109"/>
                    </a:lnTo>
                    <a:lnTo>
                      <a:pt x="545" y="1044"/>
                    </a:lnTo>
                    <a:lnTo>
                      <a:pt x="541" y="973"/>
                    </a:lnTo>
                    <a:lnTo>
                      <a:pt x="535" y="902"/>
                    </a:lnTo>
                    <a:lnTo>
                      <a:pt x="531" y="826"/>
                    </a:lnTo>
                    <a:lnTo>
                      <a:pt x="526" y="749"/>
                    </a:lnTo>
                    <a:lnTo>
                      <a:pt x="520" y="669"/>
                    </a:lnTo>
                    <a:lnTo>
                      <a:pt x="516" y="585"/>
                    </a:lnTo>
                    <a:lnTo>
                      <a:pt x="510" y="499"/>
                    </a:lnTo>
                    <a:lnTo>
                      <a:pt x="505" y="411"/>
                    </a:lnTo>
                    <a:lnTo>
                      <a:pt x="501" y="336"/>
                    </a:lnTo>
                    <a:lnTo>
                      <a:pt x="497" y="411"/>
                    </a:lnTo>
                    <a:lnTo>
                      <a:pt x="493" y="499"/>
                    </a:lnTo>
                    <a:lnTo>
                      <a:pt x="487" y="585"/>
                    </a:lnTo>
                    <a:lnTo>
                      <a:pt x="484" y="669"/>
                    </a:lnTo>
                    <a:lnTo>
                      <a:pt x="478" y="749"/>
                    </a:lnTo>
                    <a:lnTo>
                      <a:pt x="466" y="902"/>
                    </a:lnTo>
                    <a:lnTo>
                      <a:pt x="463" y="973"/>
                    </a:lnTo>
                    <a:lnTo>
                      <a:pt x="457" y="1044"/>
                    </a:lnTo>
                    <a:lnTo>
                      <a:pt x="453" y="1109"/>
                    </a:lnTo>
                    <a:lnTo>
                      <a:pt x="447" y="1176"/>
                    </a:lnTo>
                    <a:lnTo>
                      <a:pt x="442" y="1237"/>
                    </a:lnTo>
                    <a:lnTo>
                      <a:pt x="438" y="1298"/>
                    </a:lnTo>
                    <a:lnTo>
                      <a:pt x="432" y="1358"/>
                    </a:lnTo>
                    <a:lnTo>
                      <a:pt x="426" y="1413"/>
                    </a:lnTo>
                    <a:lnTo>
                      <a:pt x="423" y="1467"/>
                    </a:lnTo>
                    <a:lnTo>
                      <a:pt x="417" y="1520"/>
                    </a:lnTo>
                    <a:lnTo>
                      <a:pt x="413" y="1570"/>
                    </a:lnTo>
                    <a:lnTo>
                      <a:pt x="407" y="1620"/>
                    </a:lnTo>
                    <a:lnTo>
                      <a:pt x="402" y="1667"/>
                    </a:lnTo>
                    <a:lnTo>
                      <a:pt x="396" y="1713"/>
                    </a:lnTo>
                    <a:lnTo>
                      <a:pt x="392" y="1759"/>
                    </a:lnTo>
                    <a:lnTo>
                      <a:pt x="386" y="1801"/>
                    </a:lnTo>
                    <a:lnTo>
                      <a:pt x="382" y="1843"/>
                    </a:lnTo>
                    <a:lnTo>
                      <a:pt x="377" y="1883"/>
                    </a:lnTo>
                    <a:lnTo>
                      <a:pt x="377" y="1885"/>
                    </a:lnTo>
                    <a:lnTo>
                      <a:pt x="371" y="1924"/>
                    </a:lnTo>
                    <a:lnTo>
                      <a:pt x="371" y="1924"/>
                    </a:lnTo>
                    <a:lnTo>
                      <a:pt x="367" y="1960"/>
                    </a:lnTo>
                    <a:lnTo>
                      <a:pt x="365" y="1962"/>
                    </a:lnTo>
                    <a:lnTo>
                      <a:pt x="359" y="1998"/>
                    </a:lnTo>
                    <a:lnTo>
                      <a:pt x="354" y="2031"/>
                    </a:lnTo>
                    <a:lnTo>
                      <a:pt x="356" y="2031"/>
                    </a:lnTo>
                    <a:lnTo>
                      <a:pt x="352" y="2065"/>
                    </a:lnTo>
                    <a:lnTo>
                      <a:pt x="350" y="2067"/>
                    </a:lnTo>
                    <a:lnTo>
                      <a:pt x="344" y="2099"/>
                    </a:lnTo>
                    <a:lnTo>
                      <a:pt x="346" y="2099"/>
                    </a:lnTo>
                    <a:lnTo>
                      <a:pt x="342" y="2130"/>
                    </a:lnTo>
                    <a:lnTo>
                      <a:pt x="340" y="2132"/>
                    </a:lnTo>
                    <a:lnTo>
                      <a:pt x="323" y="2222"/>
                    </a:lnTo>
                    <a:lnTo>
                      <a:pt x="325" y="2222"/>
                    </a:lnTo>
                    <a:lnTo>
                      <a:pt x="321" y="2249"/>
                    </a:lnTo>
                    <a:lnTo>
                      <a:pt x="319" y="2251"/>
                    </a:lnTo>
                    <a:lnTo>
                      <a:pt x="314" y="2275"/>
                    </a:lnTo>
                    <a:lnTo>
                      <a:pt x="316" y="2275"/>
                    </a:lnTo>
                    <a:lnTo>
                      <a:pt x="312" y="2302"/>
                    </a:lnTo>
                    <a:lnTo>
                      <a:pt x="310" y="2304"/>
                    </a:lnTo>
                    <a:lnTo>
                      <a:pt x="304" y="2331"/>
                    </a:lnTo>
                    <a:lnTo>
                      <a:pt x="298" y="2356"/>
                    </a:lnTo>
                    <a:lnTo>
                      <a:pt x="295" y="2381"/>
                    </a:lnTo>
                    <a:lnTo>
                      <a:pt x="283" y="2426"/>
                    </a:lnTo>
                    <a:lnTo>
                      <a:pt x="279" y="2449"/>
                    </a:lnTo>
                    <a:lnTo>
                      <a:pt x="275" y="2470"/>
                    </a:lnTo>
                    <a:lnTo>
                      <a:pt x="264" y="2513"/>
                    </a:lnTo>
                    <a:lnTo>
                      <a:pt x="264" y="2514"/>
                    </a:lnTo>
                    <a:lnTo>
                      <a:pt x="253" y="2553"/>
                    </a:lnTo>
                    <a:lnTo>
                      <a:pt x="253" y="2553"/>
                    </a:lnTo>
                    <a:lnTo>
                      <a:pt x="249" y="2570"/>
                    </a:lnTo>
                    <a:lnTo>
                      <a:pt x="249" y="2572"/>
                    </a:lnTo>
                    <a:lnTo>
                      <a:pt x="243" y="2589"/>
                    </a:lnTo>
                    <a:lnTo>
                      <a:pt x="243" y="2589"/>
                    </a:lnTo>
                    <a:lnTo>
                      <a:pt x="239" y="2604"/>
                    </a:lnTo>
                    <a:lnTo>
                      <a:pt x="239" y="2606"/>
                    </a:lnTo>
                    <a:lnTo>
                      <a:pt x="228" y="2641"/>
                    </a:lnTo>
                    <a:lnTo>
                      <a:pt x="228" y="2641"/>
                    </a:lnTo>
                    <a:lnTo>
                      <a:pt x="224" y="2654"/>
                    </a:lnTo>
                    <a:lnTo>
                      <a:pt x="224" y="2656"/>
                    </a:lnTo>
                    <a:lnTo>
                      <a:pt x="212" y="2687"/>
                    </a:lnTo>
                    <a:lnTo>
                      <a:pt x="212" y="2687"/>
                    </a:lnTo>
                    <a:lnTo>
                      <a:pt x="205" y="2715"/>
                    </a:lnTo>
                    <a:lnTo>
                      <a:pt x="205" y="2719"/>
                    </a:lnTo>
                    <a:lnTo>
                      <a:pt x="182" y="2773"/>
                    </a:lnTo>
                    <a:lnTo>
                      <a:pt x="182" y="2773"/>
                    </a:lnTo>
                    <a:lnTo>
                      <a:pt x="178" y="2782"/>
                    </a:lnTo>
                    <a:lnTo>
                      <a:pt x="178" y="2784"/>
                    </a:lnTo>
                    <a:lnTo>
                      <a:pt x="169" y="2807"/>
                    </a:lnTo>
                    <a:lnTo>
                      <a:pt x="163" y="2820"/>
                    </a:lnTo>
                    <a:lnTo>
                      <a:pt x="163" y="2820"/>
                    </a:lnTo>
                    <a:lnTo>
                      <a:pt x="159" y="2828"/>
                    </a:lnTo>
                    <a:lnTo>
                      <a:pt x="159" y="2830"/>
                    </a:lnTo>
                    <a:lnTo>
                      <a:pt x="153" y="2841"/>
                    </a:lnTo>
                    <a:lnTo>
                      <a:pt x="151" y="2843"/>
                    </a:lnTo>
                    <a:lnTo>
                      <a:pt x="148" y="2851"/>
                    </a:lnTo>
                    <a:lnTo>
                      <a:pt x="148" y="2851"/>
                    </a:lnTo>
                    <a:lnTo>
                      <a:pt x="142" y="2863"/>
                    </a:lnTo>
                    <a:lnTo>
                      <a:pt x="142" y="2863"/>
                    </a:lnTo>
                    <a:lnTo>
                      <a:pt x="138" y="2872"/>
                    </a:lnTo>
                    <a:lnTo>
                      <a:pt x="134" y="2882"/>
                    </a:lnTo>
                    <a:lnTo>
                      <a:pt x="132" y="2885"/>
                    </a:lnTo>
                    <a:lnTo>
                      <a:pt x="127" y="2893"/>
                    </a:lnTo>
                    <a:lnTo>
                      <a:pt x="117" y="2910"/>
                    </a:lnTo>
                    <a:lnTo>
                      <a:pt x="113" y="2918"/>
                    </a:lnTo>
                    <a:lnTo>
                      <a:pt x="111" y="2922"/>
                    </a:lnTo>
                    <a:lnTo>
                      <a:pt x="107" y="2928"/>
                    </a:lnTo>
                    <a:lnTo>
                      <a:pt x="107" y="2928"/>
                    </a:lnTo>
                    <a:lnTo>
                      <a:pt x="104" y="2935"/>
                    </a:lnTo>
                    <a:lnTo>
                      <a:pt x="102" y="2937"/>
                    </a:lnTo>
                    <a:lnTo>
                      <a:pt x="96" y="2947"/>
                    </a:lnTo>
                    <a:lnTo>
                      <a:pt x="92" y="2952"/>
                    </a:lnTo>
                    <a:lnTo>
                      <a:pt x="92" y="2952"/>
                    </a:lnTo>
                    <a:lnTo>
                      <a:pt x="88" y="2960"/>
                    </a:lnTo>
                    <a:lnTo>
                      <a:pt x="86" y="2962"/>
                    </a:lnTo>
                    <a:lnTo>
                      <a:pt x="69" y="2985"/>
                    </a:lnTo>
                    <a:lnTo>
                      <a:pt x="67" y="2989"/>
                    </a:lnTo>
                    <a:lnTo>
                      <a:pt x="67" y="2989"/>
                    </a:lnTo>
                    <a:lnTo>
                      <a:pt x="63" y="2996"/>
                    </a:lnTo>
                    <a:lnTo>
                      <a:pt x="56" y="3004"/>
                    </a:lnTo>
                    <a:lnTo>
                      <a:pt x="56" y="3004"/>
                    </a:lnTo>
                    <a:lnTo>
                      <a:pt x="50" y="3012"/>
                    </a:lnTo>
                    <a:lnTo>
                      <a:pt x="46" y="3015"/>
                    </a:lnTo>
                    <a:lnTo>
                      <a:pt x="42" y="3023"/>
                    </a:lnTo>
                    <a:lnTo>
                      <a:pt x="35" y="3031"/>
                    </a:lnTo>
                    <a:lnTo>
                      <a:pt x="35" y="3031"/>
                    </a:lnTo>
                    <a:lnTo>
                      <a:pt x="31" y="3037"/>
                    </a:lnTo>
                    <a:lnTo>
                      <a:pt x="23" y="3044"/>
                    </a:lnTo>
                    <a:lnTo>
                      <a:pt x="0" y="3021"/>
                    </a:lnTo>
                    <a:lnTo>
                      <a:pt x="6" y="3015"/>
                    </a:lnTo>
                    <a:lnTo>
                      <a:pt x="6" y="3015"/>
                    </a:lnTo>
                    <a:lnTo>
                      <a:pt x="8" y="3014"/>
                    </a:lnTo>
                    <a:lnTo>
                      <a:pt x="10" y="3010"/>
                    </a:lnTo>
                    <a:lnTo>
                      <a:pt x="16" y="3004"/>
                    </a:lnTo>
                    <a:lnTo>
                      <a:pt x="20" y="2996"/>
                    </a:lnTo>
                    <a:lnTo>
                      <a:pt x="25" y="2991"/>
                    </a:lnTo>
                    <a:lnTo>
                      <a:pt x="25" y="2991"/>
                    </a:lnTo>
                    <a:lnTo>
                      <a:pt x="31" y="2985"/>
                    </a:lnTo>
                    <a:lnTo>
                      <a:pt x="31" y="2983"/>
                    </a:lnTo>
                    <a:lnTo>
                      <a:pt x="37" y="2977"/>
                    </a:lnTo>
                    <a:lnTo>
                      <a:pt x="37" y="2977"/>
                    </a:lnTo>
                    <a:lnTo>
                      <a:pt x="39" y="2973"/>
                    </a:lnTo>
                    <a:lnTo>
                      <a:pt x="42" y="2968"/>
                    </a:lnTo>
                    <a:lnTo>
                      <a:pt x="44" y="2966"/>
                    </a:lnTo>
                    <a:lnTo>
                      <a:pt x="60" y="2945"/>
                    </a:lnTo>
                    <a:lnTo>
                      <a:pt x="60" y="2945"/>
                    </a:lnTo>
                    <a:lnTo>
                      <a:pt x="63" y="2937"/>
                    </a:lnTo>
                    <a:lnTo>
                      <a:pt x="65" y="2935"/>
                    </a:lnTo>
                    <a:lnTo>
                      <a:pt x="69" y="2929"/>
                    </a:lnTo>
                    <a:lnTo>
                      <a:pt x="69" y="2929"/>
                    </a:lnTo>
                    <a:lnTo>
                      <a:pt x="75" y="2920"/>
                    </a:lnTo>
                    <a:lnTo>
                      <a:pt x="79" y="2912"/>
                    </a:lnTo>
                    <a:lnTo>
                      <a:pt x="81" y="2910"/>
                    </a:lnTo>
                    <a:lnTo>
                      <a:pt x="83" y="2906"/>
                    </a:lnTo>
                    <a:lnTo>
                      <a:pt x="83" y="2906"/>
                    </a:lnTo>
                    <a:lnTo>
                      <a:pt x="86" y="2897"/>
                    </a:lnTo>
                    <a:lnTo>
                      <a:pt x="88" y="2895"/>
                    </a:lnTo>
                    <a:lnTo>
                      <a:pt x="100" y="2876"/>
                    </a:lnTo>
                    <a:lnTo>
                      <a:pt x="102" y="2874"/>
                    </a:lnTo>
                    <a:lnTo>
                      <a:pt x="104" y="2870"/>
                    </a:lnTo>
                    <a:lnTo>
                      <a:pt x="104" y="2870"/>
                    </a:lnTo>
                    <a:lnTo>
                      <a:pt x="107" y="2861"/>
                    </a:lnTo>
                    <a:lnTo>
                      <a:pt x="107" y="2861"/>
                    </a:lnTo>
                    <a:lnTo>
                      <a:pt x="111" y="2851"/>
                    </a:lnTo>
                    <a:lnTo>
                      <a:pt x="119" y="2836"/>
                    </a:lnTo>
                    <a:lnTo>
                      <a:pt x="125" y="2826"/>
                    </a:lnTo>
                    <a:lnTo>
                      <a:pt x="128" y="2817"/>
                    </a:lnTo>
                    <a:lnTo>
                      <a:pt x="128" y="2817"/>
                    </a:lnTo>
                    <a:lnTo>
                      <a:pt x="132" y="2807"/>
                    </a:lnTo>
                    <a:lnTo>
                      <a:pt x="134" y="2807"/>
                    </a:lnTo>
                    <a:lnTo>
                      <a:pt x="140" y="2794"/>
                    </a:lnTo>
                    <a:lnTo>
                      <a:pt x="138" y="2794"/>
                    </a:lnTo>
                    <a:lnTo>
                      <a:pt x="148" y="2771"/>
                    </a:lnTo>
                    <a:lnTo>
                      <a:pt x="148" y="2771"/>
                    </a:lnTo>
                    <a:lnTo>
                      <a:pt x="151" y="2761"/>
                    </a:lnTo>
                    <a:lnTo>
                      <a:pt x="153" y="2759"/>
                    </a:lnTo>
                    <a:lnTo>
                      <a:pt x="176" y="2708"/>
                    </a:lnTo>
                    <a:lnTo>
                      <a:pt x="174" y="2708"/>
                    </a:lnTo>
                    <a:lnTo>
                      <a:pt x="182" y="2677"/>
                    </a:lnTo>
                    <a:lnTo>
                      <a:pt x="182" y="2675"/>
                    </a:lnTo>
                    <a:lnTo>
                      <a:pt x="193" y="2644"/>
                    </a:lnTo>
                    <a:lnTo>
                      <a:pt x="193" y="2644"/>
                    </a:lnTo>
                    <a:lnTo>
                      <a:pt x="197" y="2631"/>
                    </a:lnTo>
                    <a:lnTo>
                      <a:pt x="209" y="2597"/>
                    </a:lnTo>
                    <a:lnTo>
                      <a:pt x="212" y="2579"/>
                    </a:lnTo>
                    <a:lnTo>
                      <a:pt x="218" y="2562"/>
                    </a:lnTo>
                    <a:lnTo>
                      <a:pt x="218" y="2562"/>
                    </a:lnTo>
                    <a:lnTo>
                      <a:pt x="222" y="2545"/>
                    </a:lnTo>
                    <a:lnTo>
                      <a:pt x="222" y="2543"/>
                    </a:lnTo>
                    <a:lnTo>
                      <a:pt x="233" y="2505"/>
                    </a:lnTo>
                    <a:lnTo>
                      <a:pt x="245" y="2463"/>
                    </a:lnTo>
                    <a:lnTo>
                      <a:pt x="245" y="2463"/>
                    </a:lnTo>
                    <a:lnTo>
                      <a:pt x="249" y="2444"/>
                    </a:lnTo>
                    <a:lnTo>
                      <a:pt x="253" y="2421"/>
                    </a:lnTo>
                    <a:lnTo>
                      <a:pt x="253" y="2419"/>
                    </a:lnTo>
                    <a:lnTo>
                      <a:pt x="264" y="2373"/>
                    </a:lnTo>
                    <a:lnTo>
                      <a:pt x="264" y="2373"/>
                    </a:lnTo>
                    <a:lnTo>
                      <a:pt x="268" y="2350"/>
                    </a:lnTo>
                    <a:lnTo>
                      <a:pt x="268" y="2348"/>
                    </a:lnTo>
                    <a:lnTo>
                      <a:pt x="274" y="2323"/>
                    </a:lnTo>
                    <a:lnTo>
                      <a:pt x="274" y="2323"/>
                    </a:lnTo>
                    <a:lnTo>
                      <a:pt x="279" y="2298"/>
                    </a:lnTo>
                    <a:lnTo>
                      <a:pt x="283" y="2272"/>
                    </a:lnTo>
                    <a:lnTo>
                      <a:pt x="289" y="2245"/>
                    </a:lnTo>
                    <a:lnTo>
                      <a:pt x="293" y="2218"/>
                    </a:lnTo>
                    <a:lnTo>
                      <a:pt x="310" y="2126"/>
                    </a:lnTo>
                    <a:lnTo>
                      <a:pt x="314" y="2096"/>
                    </a:lnTo>
                    <a:lnTo>
                      <a:pt x="319" y="2061"/>
                    </a:lnTo>
                    <a:lnTo>
                      <a:pt x="323" y="2027"/>
                    </a:lnTo>
                    <a:lnTo>
                      <a:pt x="329" y="1992"/>
                    </a:lnTo>
                    <a:lnTo>
                      <a:pt x="335" y="1956"/>
                    </a:lnTo>
                    <a:lnTo>
                      <a:pt x="338" y="1918"/>
                    </a:lnTo>
                    <a:lnTo>
                      <a:pt x="344" y="1880"/>
                    </a:lnTo>
                    <a:lnTo>
                      <a:pt x="350" y="1839"/>
                    </a:lnTo>
                    <a:lnTo>
                      <a:pt x="354" y="1797"/>
                    </a:lnTo>
                    <a:lnTo>
                      <a:pt x="359" y="1755"/>
                    </a:lnTo>
                    <a:lnTo>
                      <a:pt x="359" y="1755"/>
                    </a:lnTo>
                    <a:lnTo>
                      <a:pt x="363" y="1711"/>
                    </a:lnTo>
                    <a:lnTo>
                      <a:pt x="363" y="1709"/>
                    </a:lnTo>
                    <a:lnTo>
                      <a:pt x="369" y="1663"/>
                    </a:lnTo>
                    <a:lnTo>
                      <a:pt x="375" y="1616"/>
                    </a:lnTo>
                    <a:lnTo>
                      <a:pt x="380" y="1566"/>
                    </a:lnTo>
                    <a:lnTo>
                      <a:pt x="380" y="1566"/>
                    </a:lnTo>
                    <a:lnTo>
                      <a:pt x="384" y="1518"/>
                    </a:lnTo>
                    <a:lnTo>
                      <a:pt x="384" y="1516"/>
                    </a:lnTo>
                    <a:lnTo>
                      <a:pt x="390" y="1463"/>
                    </a:lnTo>
                    <a:lnTo>
                      <a:pt x="390" y="1463"/>
                    </a:lnTo>
                    <a:lnTo>
                      <a:pt x="394" y="1411"/>
                    </a:lnTo>
                    <a:lnTo>
                      <a:pt x="394" y="1409"/>
                    </a:lnTo>
                    <a:lnTo>
                      <a:pt x="400" y="1354"/>
                    </a:lnTo>
                    <a:lnTo>
                      <a:pt x="405" y="1294"/>
                    </a:lnTo>
                    <a:lnTo>
                      <a:pt x="405" y="1294"/>
                    </a:lnTo>
                    <a:lnTo>
                      <a:pt x="409" y="1235"/>
                    </a:lnTo>
                    <a:lnTo>
                      <a:pt x="409" y="1233"/>
                    </a:lnTo>
                    <a:lnTo>
                      <a:pt x="415" y="1172"/>
                    </a:lnTo>
                    <a:lnTo>
                      <a:pt x="415" y="1172"/>
                    </a:lnTo>
                    <a:lnTo>
                      <a:pt x="421" y="1107"/>
                    </a:lnTo>
                    <a:lnTo>
                      <a:pt x="424" y="1042"/>
                    </a:lnTo>
                    <a:lnTo>
                      <a:pt x="430" y="971"/>
                    </a:lnTo>
                    <a:lnTo>
                      <a:pt x="434" y="900"/>
                    </a:lnTo>
                    <a:lnTo>
                      <a:pt x="445" y="748"/>
                    </a:lnTo>
                    <a:lnTo>
                      <a:pt x="451" y="667"/>
                    </a:lnTo>
                    <a:lnTo>
                      <a:pt x="455" y="583"/>
                    </a:lnTo>
                    <a:lnTo>
                      <a:pt x="461" y="497"/>
                    </a:lnTo>
                    <a:lnTo>
                      <a:pt x="465" y="409"/>
                    </a:lnTo>
                    <a:lnTo>
                      <a:pt x="470" y="315"/>
                    </a:lnTo>
                    <a:lnTo>
                      <a:pt x="474" y="220"/>
                    </a:lnTo>
                    <a:lnTo>
                      <a:pt x="480" y="118"/>
                    </a:lnTo>
                    <a:lnTo>
                      <a:pt x="486" y="15"/>
                    </a:lnTo>
                    <a:lnTo>
                      <a:pt x="486" y="9"/>
                    </a:lnTo>
                    <a:lnTo>
                      <a:pt x="489" y="4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68">
                <a:extLst>
                  <a:ext uri="{FF2B5EF4-FFF2-40B4-BE49-F238E27FC236}">
                    <a16:creationId xmlns:a16="http://schemas.microsoft.com/office/drawing/2014/main" id="{EA3F0386-52AF-4B6C-BC43-8037146EA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192" y="4584004"/>
                <a:ext cx="828728" cy="171423"/>
              </a:xfrm>
              <a:custGeom>
                <a:avLst/>
                <a:gdLst>
                  <a:gd name="T0" fmla="*/ 1492 w 1518"/>
                  <a:gd name="T1" fmla="*/ 50 h 314"/>
                  <a:gd name="T2" fmla="*/ 1452 w 1518"/>
                  <a:gd name="T3" fmla="*/ 88 h 314"/>
                  <a:gd name="T4" fmla="*/ 1400 w 1518"/>
                  <a:gd name="T5" fmla="*/ 128 h 314"/>
                  <a:gd name="T6" fmla="*/ 1379 w 1518"/>
                  <a:gd name="T7" fmla="*/ 142 h 314"/>
                  <a:gd name="T8" fmla="*/ 1358 w 1518"/>
                  <a:gd name="T9" fmla="*/ 153 h 314"/>
                  <a:gd name="T10" fmla="*/ 1327 w 1518"/>
                  <a:gd name="T11" fmla="*/ 170 h 314"/>
                  <a:gd name="T12" fmla="*/ 1308 w 1518"/>
                  <a:gd name="T13" fmla="*/ 180 h 314"/>
                  <a:gd name="T14" fmla="*/ 1282 w 1518"/>
                  <a:gd name="T15" fmla="*/ 191 h 314"/>
                  <a:gd name="T16" fmla="*/ 1266 w 1518"/>
                  <a:gd name="T17" fmla="*/ 197 h 314"/>
                  <a:gd name="T18" fmla="*/ 1238 w 1518"/>
                  <a:gd name="T19" fmla="*/ 209 h 314"/>
                  <a:gd name="T20" fmla="*/ 1215 w 1518"/>
                  <a:gd name="T21" fmla="*/ 214 h 314"/>
                  <a:gd name="T22" fmla="*/ 1198 w 1518"/>
                  <a:gd name="T23" fmla="*/ 222 h 314"/>
                  <a:gd name="T24" fmla="*/ 1175 w 1518"/>
                  <a:gd name="T25" fmla="*/ 228 h 314"/>
                  <a:gd name="T26" fmla="*/ 1157 w 1518"/>
                  <a:gd name="T27" fmla="*/ 234 h 314"/>
                  <a:gd name="T28" fmla="*/ 1131 w 1518"/>
                  <a:gd name="T29" fmla="*/ 239 h 314"/>
                  <a:gd name="T30" fmla="*/ 1110 w 1518"/>
                  <a:gd name="T31" fmla="*/ 245 h 314"/>
                  <a:gd name="T32" fmla="*/ 1075 w 1518"/>
                  <a:gd name="T33" fmla="*/ 251 h 314"/>
                  <a:gd name="T34" fmla="*/ 1043 w 1518"/>
                  <a:gd name="T35" fmla="*/ 256 h 314"/>
                  <a:gd name="T36" fmla="*/ 1012 w 1518"/>
                  <a:gd name="T37" fmla="*/ 264 h 314"/>
                  <a:gd name="T38" fmla="*/ 978 w 1518"/>
                  <a:gd name="T39" fmla="*/ 268 h 314"/>
                  <a:gd name="T40" fmla="*/ 928 w 1518"/>
                  <a:gd name="T41" fmla="*/ 274 h 314"/>
                  <a:gd name="T42" fmla="*/ 886 w 1518"/>
                  <a:gd name="T43" fmla="*/ 279 h 314"/>
                  <a:gd name="T44" fmla="*/ 833 w 1518"/>
                  <a:gd name="T45" fmla="*/ 287 h 314"/>
                  <a:gd name="T46" fmla="*/ 735 w 1518"/>
                  <a:gd name="T47" fmla="*/ 293 h 314"/>
                  <a:gd name="T48" fmla="*/ 655 w 1518"/>
                  <a:gd name="T49" fmla="*/ 300 h 314"/>
                  <a:gd name="T50" fmla="*/ 487 w 1518"/>
                  <a:gd name="T51" fmla="*/ 306 h 314"/>
                  <a:gd name="T52" fmla="*/ 323 w 1518"/>
                  <a:gd name="T53" fmla="*/ 314 h 314"/>
                  <a:gd name="T54" fmla="*/ 321 w 1518"/>
                  <a:gd name="T55" fmla="*/ 281 h 314"/>
                  <a:gd name="T56" fmla="*/ 489 w 1518"/>
                  <a:gd name="T57" fmla="*/ 274 h 314"/>
                  <a:gd name="T58" fmla="*/ 651 w 1518"/>
                  <a:gd name="T59" fmla="*/ 268 h 314"/>
                  <a:gd name="T60" fmla="*/ 737 w 1518"/>
                  <a:gd name="T61" fmla="*/ 260 h 314"/>
                  <a:gd name="T62" fmla="*/ 831 w 1518"/>
                  <a:gd name="T63" fmla="*/ 255 h 314"/>
                  <a:gd name="T64" fmla="*/ 888 w 1518"/>
                  <a:gd name="T65" fmla="*/ 247 h 314"/>
                  <a:gd name="T66" fmla="*/ 945 w 1518"/>
                  <a:gd name="T67" fmla="*/ 241 h 314"/>
                  <a:gd name="T68" fmla="*/ 989 w 1518"/>
                  <a:gd name="T69" fmla="*/ 234 h 314"/>
                  <a:gd name="T70" fmla="*/ 1016 w 1518"/>
                  <a:gd name="T71" fmla="*/ 228 h 314"/>
                  <a:gd name="T72" fmla="*/ 1060 w 1518"/>
                  <a:gd name="T73" fmla="*/ 222 h 314"/>
                  <a:gd name="T74" fmla="*/ 1087 w 1518"/>
                  <a:gd name="T75" fmla="*/ 216 h 314"/>
                  <a:gd name="T76" fmla="*/ 1117 w 1518"/>
                  <a:gd name="T77" fmla="*/ 211 h 314"/>
                  <a:gd name="T78" fmla="*/ 1140 w 1518"/>
                  <a:gd name="T79" fmla="*/ 203 h 314"/>
                  <a:gd name="T80" fmla="*/ 1165 w 1518"/>
                  <a:gd name="T81" fmla="*/ 197 h 314"/>
                  <a:gd name="T82" fmla="*/ 1186 w 1518"/>
                  <a:gd name="T83" fmla="*/ 191 h 314"/>
                  <a:gd name="T84" fmla="*/ 1205 w 1518"/>
                  <a:gd name="T85" fmla="*/ 184 h 314"/>
                  <a:gd name="T86" fmla="*/ 1226 w 1518"/>
                  <a:gd name="T87" fmla="*/ 178 h 314"/>
                  <a:gd name="T88" fmla="*/ 1257 w 1518"/>
                  <a:gd name="T89" fmla="*/ 167 h 314"/>
                  <a:gd name="T90" fmla="*/ 1270 w 1518"/>
                  <a:gd name="T91" fmla="*/ 161 h 314"/>
                  <a:gd name="T92" fmla="*/ 1297 w 1518"/>
                  <a:gd name="T93" fmla="*/ 149 h 314"/>
                  <a:gd name="T94" fmla="*/ 1316 w 1518"/>
                  <a:gd name="T95" fmla="*/ 140 h 314"/>
                  <a:gd name="T96" fmla="*/ 1347 w 1518"/>
                  <a:gd name="T97" fmla="*/ 123 h 314"/>
                  <a:gd name="T98" fmla="*/ 1366 w 1518"/>
                  <a:gd name="T99" fmla="*/ 113 h 314"/>
                  <a:gd name="T100" fmla="*/ 1381 w 1518"/>
                  <a:gd name="T101" fmla="*/ 102 h 314"/>
                  <a:gd name="T102" fmla="*/ 1421 w 1518"/>
                  <a:gd name="T103" fmla="*/ 73 h 314"/>
                  <a:gd name="T104" fmla="*/ 1434 w 1518"/>
                  <a:gd name="T105" fmla="*/ 60 h 314"/>
                  <a:gd name="T106" fmla="*/ 1448 w 1518"/>
                  <a:gd name="T107" fmla="*/ 48 h 314"/>
                  <a:gd name="T108" fmla="*/ 1473 w 1518"/>
                  <a:gd name="T109" fmla="*/ 25 h 314"/>
                  <a:gd name="T110" fmla="*/ 1495 w 1518"/>
                  <a:gd name="T11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18" h="314">
                    <a:moveTo>
                      <a:pt x="1495" y="0"/>
                    </a:moveTo>
                    <a:lnTo>
                      <a:pt x="1518" y="23"/>
                    </a:lnTo>
                    <a:lnTo>
                      <a:pt x="1515" y="27"/>
                    </a:lnTo>
                    <a:lnTo>
                      <a:pt x="1515" y="27"/>
                    </a:lnTo>
                    <a:lnTo>
                      <a:pt x="1511" y="33"/>
                    </a:lnTo>
                    <a:lnTo>
                      <a:pt x="1495" y="48"/>
                    </a:lnTo>
                    <a:lnTo>
                      <a:pt x="1492" y="50"/>
                    </a:lnTo>
                    <a:lnTo>
                      <a:pt x="1490" y="54"/>
                    </a:lnTo>
                    <a:lnTo>
                      <a:pt x="1476" y="67"/>
                    </a:lnTo>
                    <a:lnTo>
                      <a:pt x="1467" y="73"/>
                    </a:lnTo>
                    <a:lnTo>
                      <a:pt x="1465" y="77"/>
                    </a:lnTo>
                    <a:lnTo>
                      <a:pt x="1461" y="81"/>
                    </a:lnTo>
                    <a:lnTo>
                      <a:pt x="1455" y="84"/>
                    </a:lnTo>
                    <a:lnTo>
                      <a:pt x="1452" y="88"/>
                    </a:lnTo>
                    <a:lnTo>
                      <a:pt x="1448" y="90"/>
                    </a:lnTo>
                    <a:lnTo>
                      <a:pt x="1446" y="94"/>
                    </a:lnTo>
                    <a:lnTo>
                      <a:pt x="1442" y="98"/>
                    </a:lnTo>
                    <a:lnTo>
                      <a:pt x="1419" y="113"/>
                    </a:lnTo>
                    <a:lnTo>
                      <a:pt x="1419" y="113"/>
                    </a:lnTo>
                    <a:lnTo>
                      <a:pt x="1411" y="121"/>
                    </a:lnTo>
                    <a:lnTo>
                      <a:pt x="1400" y="128"/>
                    </a:lnTo>
                    <a:lnTo>
                      <a:pt x="1396" y="130"/>
                    </a:lnTo>
                    <a:lnTo>
                      <a:pt x="1394" y="132"/>
                    </a:lnTo>
                    <a:lnTo>
                      <a:pt x="1390" y="134"/>
                    </a:lnTo>
                    <a:lnTo>
                      <a:pt x="1385" y="138"/>
                    </a:lnTo>
                    <a:lnTo>
                      <a:pt x="1383" y="140"/>
                    </a:lnTo>
                    <a:lnTo>
                      <a:pt x="1379" y="142"/>
                    </a:lnTo>
                    <a:lnTo>
                      <a:pt x="1379" y="142"/>
                    </a:lnTo>
                    <a:lnTo>
                      <a:pt x="1375" y="144"/>
                    </a:lnTo>
                    <a:lnTo>
                      <a:pt x="1373" y="146"/>
                    </a:lnTo>
                    <a:lnTo>
                      <a:pt x="1369" y="147"/>
                    </a:lnTo>
                    <a:lnTo>
                      <a:pt x="1369" y="147"/>
                    </a:lnTo>
                    <a:lnTo>
                      <a:pt x="1366" y="149"/>
                    </a:lnTo>
                    <a:lnTo>
                      <a:pt x="1362" y="151"/>
                    </a:lnTo>
                    <a:lnTo>
                      <a:pt x="1358" y="153"/>
                    </a:lnTo>
                    <a:lnTo>
                      <a:pt x="1348" y="159"/>
                    </a:lnTo>
                    <a:lnTo>
                      <a:pt x="1347" y="161"/>
                    </a:lnTo>
                    <a:lnTo>
                      <a:pt x="1339" y="165"/>
                    </a:lnTo>
                    <a:lnTo>
                      <a:pt x="1339" y="165"/>
                    </a:lnTo>
                    <a:lnTo>
                      <a:pt x="1335" y="167"/>
                    </a:lnTo>
                    <a:lnTo>
                      <a:pt x="1331" y="169"/>
                    </a:lnTo>
                    <a:lnTo>
                      <a:pt x="1327" y="170"/>
                    </a:lnTo>
                    <a:lnTo>
                      <a:pt x="1327" y="170"/>
                    </a:lnTo>
                    <a:lnTo>
                      <a:pt x="1324" y="172"/>
                    </a:lnTo>
                    <a:lnTo>
                      <a:pt x="1322" y="172"/>
                    </a:lnTo>
                    <a:lnTo>
                      <a:pt x="1318" y="174"/>
                    </a:lnTo>
                    <a:lnTo>
                      <a:pt x="1314" y="176"/>
                    </a:lnTo>
                    <a:lnTo>
                      <a:pt x="1312" y="178"/>
                    </a:lnTo>
                    <a:lnTo>
                      <a:pt x="1308" y="180"/>
                    </a:lnTo>
                    <a:lnTo>
                      <a:pt x="1308" y="180"/>
                    </a:lnTo>
                    <a:lnTo>
                      <a:pt x="1305" y="182"/>
                    </a:lnTo>
                    <a:lnTo>
                      <a:pt x="1301" y="184"/>
                    </a:lnTo>
                    <a:lnTo>
                      <a:pt x="1299" y="184"/>
                    </a:lnTo>
                    <a:lnTo>
                      <a:pt x="1295" y="186"/>
                    </a:lnTo>
                    <a:lnTo>
                      <a:pt x="1291" y="188"/>
                    </a:lnTo>
                    <a:lnTo>
                      <a:pt x="1282" y="191"/>
                    </a:lnTo>
                    <a:lnTo>
                      <a:pt x="1282" y="191"/>
                    </a:lnTo>
                    <a:lnTo>
                      <a:pt x="1278" y="193"/>
                    </a:lnTo>
                    <a:lnTo>
                      <a:pt x="1276" y="193"/>
                    </a:lnTo>
                    <a:lnTo>
                      <a:pt x="1272" y="195"/>
                    </a:lnTo>
                    <a:lnTo>
                      <a:pt x="1272" y="195"/>
                    </a:lnTo>
                    <a:lnTo>
                      <a:pt x="1268" y="197"/>
                    </a:lnTo>
                    <a:lnTo>
                      <a:pt x="1266" y="197"/>
                    </a:lnTo>
                    <a:lnTo>
                      <a:pt x="1257" y="201"/>
                    </a:lnTo>
                    <a:lnTo>
                      <a:pt x="1257" y="201"/>
                    </a:lnTo>
                    <a:lnTo>
                      <a:pt x="1253" y="203"/>
                    </a:lnTo>
                    <a:lnTo>
                      <a:pt x="1251" y="203"/>
                    </a:lnTo>
                    <a:lnTo>
                      <a:pt x="1241" y="207"/>
                    </a:lnTo>
                    <a:lnTo>
                      <a:pt x="1241" y="207"/>
                    </a:lnTo>
                    <a:lnTo>
                      <a:pt x="1238" y="209"/>
                    </a:lnTo>
                    <a:lnTo>
                      <a:pt x="1236" y="209"/>
                    </a:lnTo>
                    <a:lnTo>
                      <a:pt x="1232" y="211"/>
                    </a:lnTo>
                    <a:lnTo>
                      <a:pt x="1232" y="211"/>
                    </a:lnTo>
                    <a:lnTo>
                      <a:pt x="1228" y="212"/>
                    </a:lnTo>
                    <a:lnTo>
                      <a:pt x="1226" y="212"/>
                    </a:lnTo>
                    <a:lnTo>
                      <a:pt x="1220" y="214"/>
                    </a:lnTo>
                    <a:lnTo>
                      <a:pt x="1215" y="214"/>
                    </a:lnTo>
                    <a:lnTo>
                      <a:pt x="1215" y="216"/>
                    </a:lnTo>
                    <a:lnTo>
                      <a:pt x="1211" y="216"/>
                    </a:lnTo>
                    <a:lnTo>
                      <a:pt x="1207" y="218"/>
                    </a:lnTo>
                    <a:lnTo>
                      <a:pt x="1205" y="218"/>
                    </a:lnTo>
                    <a:lnTo>
                      <a:pt x="1201" y="220"/>
                    </a:lnTo>
                    <a:lnTo>
                      <a:pt x="1201" y="220"/>
                    </a:lnTo>
                    <a:lnTo>
                      <a:pt x="1198" y="222"/>
                    </a:lnTo>
                    <a:lnTo>
                      <a:pt x="1196" y="222"/>
                    </a:lnTo>
                    <a:lnTo>
                      <a:pt x="1190" y="224"/>
                    </a:lnTo>
                    <a:lnTo>
                      <a:pt x="1186" y="224"/>
                    </a:lnTo>
                    <a:lnTo>
                      <a:pt x="1184" y="226"/>
                    </a:lnTo>
                    <a:lnTo>
                      <a:pt x="1184" y="226"/>
                    </a:lnTo>
                    <a:lnTo>
                      <a:pt x="1180" y="226"/>
                    </a:lnTo>
                    <a:lnTo>
                      <a:pt x="1175" y="228"/>
                    </a:lnTo>
                    <a:lnTo>
                      <a:pt x="1171" y="228"/>
                    </a:lnTo>
                    <a:lnTo>
                      <a:pt x="1169" y="230"/>
                    </a:lnTo>
                    <a:lnTo>
                      <a:pt x="1169" y="230"/>
                    </a:lnTo>
                    <a:lnTo>
                      <a:pt x="1165" y="230"/>
                    </a:lnTo>
                    <a:lnTo>
                      <a:pt x="1161" y="232"/>
                    </a:lnTo>
                    <a:lnTo>
                      <a:pt x="1161" y="232"/>
                    </a:lnTo>
                    <a:lnTo>
                      <a:pt x="1157" y="234"/>
                    </a:lnTo>
                    <a:lnTo>
                      <a:pt x="1150" y="234"/>
                    </a:lnTo>
                    <a:lnTo>
                      <a:pt x="1150" y="235"/>
                    </a:lnTo>
                    <a:lnTo>
                      <a:pt x="1140" y="235"/>
                    </a:lnTo>
                    <a:lnTo>
                      <a:pt x="1138" y="237"/>
                    </a:lnTo>
                    <a:lnTo>
                      <a:pt x="1138" y="237"/>
                    </a:lnTo>
                    <a:lnTo>
                      <a:pt x="1135" y="237"/>
                    </a:lnTo>
                    <a:lnTo>
                      <a:pt x="1131" y="239"/>
                    </a:lnTo>
                    <a:lnTo>
                      <a:pt x="1131" y="239"/>
                    </a:lnTo>
                    <a:lnTo>
                      <a:pt x="1127" y="241"/>
                    </a:lnTo>
                    <a:lnTo>
                      <a:pt x="1121" y="241"/>
                    </a:lnTo>
                    <a:lnTo>
                      <a:pt x="1119" y="243"/>
                    </a:lnTo>
                    <a:lnTo>
                      <a:pt x="1119" y="243"/>
                    </a:lnTo>
                    <a:lnTo>
                      <a:pt x="1115" y="243"/>
                    </a:lnTo>
                    <a:lnTo>
                      <a:pt x="1110" y="245"/>
                    </a:lnTo>
                    <a:lnTo>
                      <a:pt x="1104" y="245"/>
                    </a:lnTo>
                    <a:lnTo>
                      <a:pt x="1104" y="247"/>
                    </a:lnTo>
                    <a:lnTo>
                      <a:pt x="1094" y="247"/>
                    </a:lnTo>
                    <a:lnTo>
                      <a:pt x="1089" y="249"/>
                    </a:lnTo>
                    <a:lnTo>
                      <a:pt x="1083" y="249"/>
                    </a:lnTo>
                    <a:lnTo>
                      <a:pt x="1083" y="251"/>
                    </a:lnTo>
                    <a:lnTo>
                      <a:pt x="1075" y="251"/>
                    </a:lnTo>
                    <a:lnTo>
                      <a:pt x="1072" y="253"/>
                    </a:lnTo>
                    <a:lnTo>
                      <a:pt x="1070" y="253"/>
                    </a:lnTo>
                    <a:lnTo>
                      <a:pt x="1064" y="255"/>
                    </a:lnTo>
                    <a:lnTo>
                      <a:pt x="1058" y="255"/>
                    </a:lnTo>
                    <a:lnTo>
                      <a:pt x="1058" y="256"/>
                    </a:lnTo>
                    <a:lnTo>
                      <a:pt x="1045" y="256"/>
                    </a:lnTo>
                    <a:lnTo>
                      <a:pt x="1043" y="256"/>
                    </a:lnTo>
                    <a:lnTo>
                      <a:pt x="1043" y="258"/>
                    </a:lnTo>
                    <a:lnTo>
                      <a:pt x="1033" y="258"/>
                    </a:lnTo>
                    <a:lnTo>
                      <a:pt x="1033" y="260"/>
                    </a:lnTo>
                    <a:lnTo>
                      <a:pt x="1024" y="260"/>
                    </a:lnTo>
                    <a:lnTo>
                      <a:pt x="1018" y="262"/>
                    </a:lnTo>
                    <a:lnTo>
                      <a:pt x="1012" y="262"/>
                    </a:lnTo>
                    <a:lnTo>
                      <a:pt x="1012" y="264"/>
                    </a:lnTo>
                    <a:lnTo>
                      <a:pt x="999" y="264"/>
                    </a:lnTo>
                    <a:lnTo>
                      <a:pt x="997" y="264"/>
                    </a:lnTo>
                    <a:lnTo>
                      <a:pt x="997" y="266"/>
                    </a:lnTo>
                    <a:lnTo>
                      <a:pt x="989" y="266"/>
                    </a:lnTo>
                    <a:lnTo>
                      <a:pt x="987" y="268"/>
                    </a:lnTo>
                    <a:lnTo>
                      <a:pt x="987" y="268"/>
                    </a:lnTo>
                    <a:lnTo>
                      <a:pt x="978" y="268"/>
                    </a:lnTo>
                    <a:lnTo>
                      <a:pt x="978" y="270"/>
                    </a:lnTo>
                    <a:lnTo>
                      <a:pt x="959" y="270"/>
                    </a:lnTo>
                    <a:lnTo>
                      <a:pt x="957" y="272"/>
                    </a:lnTo>
                    <a:lnTo>
                      <a:pt x="957" y="272"/>
                    </a:lnTo>
                    <a:lnTo>
                      <a:pt x="947" y="272"/>
                    </a:lnTo>
                    <a:lnTo>
                      <a:pt x="947" y="274"/>
                    </a:lnTo>
                    <a:lnTo>
                      <a:pt x="928" y="274"/>
                    </a:lnTo>
                    <a:lnTo>
                      <a:pt x="926" y="274"/>
                    </a:lnTo>
                    <a:lnTo>
                      <a:pt x="926" y="276"/>
                    </a:lnTo>
                    <a:lnTo>
                      <a:pt x="917" y="276"/>
                    </a:lnTo>
                    <a:lnTo>
                      <a:pt x="917" y="278"/>
                    </a:lnTo>
                    <a:lnTo>
                      <a:pt x="898" y="278"/>
                    </a:lnTo>
                    <a:lnTo>
                      <a:pt x="898" y="279"/>
                    </a:lnTo>
                    <a:lnTo>
                      <a:pt x="886" y="279"/>
                    </a:lnTo>
                    <a:lnTo>
                      <a:pt x="886" y="281"/>
                    </a:lnTo>
                    <a:lnTo>
                      <a:pt x="871" y="281"/>
                    </a:lnTo>
                    <a:lnTo>
                      <a:pt x="871" y="283"/>
                    </a:lnTo>
                    <a:lnTo>
                      <a:pt x="846" y="283"/>
                    </a:lnTo>
                    <a:lnTo>
                      <a:pt x="846" y="285"/>
                    </a:lnTo>
                    <a:lnTo>
                      <a:pt x="833" y="285"/>
                    </a:lnTo>
                    <a:lnTo>
                      <a:pt x="833" y="287"/>
                    </a:lnTo>
                    <a:lnTo>
                      <a:pt x="802" y="287"/>
                    </a:lnTo>
                    <a:lnTo>
                      <a:pt x="802" y="289"/>
                    </a:lnTo>
                    <a:lnTo>
                      <a:pt x="787" y="289"/>
                    </a:lnTo>
                    <a:lnTo>
                      <a:pt x="787" y="291"/>
                    </a:lnTo>
                    <a:lnTo>
                      <a:pt x="756" y="291"/>
                    </a:lnTo>
                    <a:lnTo>
                      <a:pt x="756" y="293"/>
                    </a:lnTo>
                    <a:lnTo>
                      <a:pt x="735" y="293"/>
                    </a:lnTo>
                    <a:lnTo>
                      <a:pt x="735" y="295"/>
                    </a:lnTo>
                    <a:lnTo>
                      <a:pt x="699" y="295"/>
                    </a:lnTo>
                    <a:lnTo>
                      <a:pt x="699" y="297"/>
                    </a:lnTo>
                    <a:lnTo>
                      <a:pt x="674" y="297"/>
                    </a:lnTo>
                    <a:lnTo>
                      <a:pt x="674" y="299"/>
                    </a:lnTo>
                    <a:lnTo>
                      <a:pt x="655" y="299"/>
                    </a:lnTo>
                    <a:lnTo>
                      <a:pt x="655" y="300"/>
                    </a:lnTo>
                    <a:lnTo>
                      <a:pt x="604" y="300"/>
                    </a:lnTo>
                    <a:lnTo>
                      <a:pt x="604" y="302"/>
                    </a:lnTo>
                    <a:lnTo>
                      <a:pt x="581" y="302"/>
                    </a:lnTo>
                    <a:lnTo>
                      <a:pt x="581" y="304"/>
                    </a:lnTo>
                    <a:lnTo>
                      <a:pt x="520" y="304"/>
                    </a:lnTo>
                    <a:lnTo>
                      <a:pt x="520" y="306"/>
                    </a:lnTo>
                    <a:lnTo>
                      <a:pt x="487" y="306"/>
                    </a:lnTo>
                    <a:lnTo>
                      <a:pt x="487" y="308"/>
                    </a:lnTo>
                    <a:lnTo>
                      <a:pt x="413" y="308"/>
                    </a:lnTo>
                    <a:lnTo>
                      <a:pt x="413" y="310"/>
                    </a:lnTo>
                    <a:lnTo>
                      <a:pt x="369" y="310"/>
                    </a:lnTo>
                    <a:lnTo>
                      <a:pt x="369" y="312"/>
                    </a:lnTo>
                    <a:lnTo>
                      <a:pt x="323" y="312"/>
                    </a:lnTo>
                    <a:lnTo>
                      <a:pt x="323" y="314"/>
                    </a:lnTo>
                    <a:lnTo>
                      <a:pt x="0" y="314"/>
                    </a:lnTo>
                    <a:lnTo>
                      <a:pt x="0" y="285"/>
                    </a:lnTo>
                    <a:lnTo>
                      <a:pt x="140" y="285"/>
                    </a:lnTo>
                    <a:lnTo>
                      <a:pt x="140" y="283"/>
                    </a:lnTo>
                    <a:lnTo>
                      <a:pt x="203" y="283"/>
                    </a:lnTo>
                    <a:lnTo>
                      <a:pt x="208" y="281"/>
                    </a:lnTo>
                    <a:lnTo>
                      <a:pt x="321" y="281"/>
                    </a:lnTo>
                    <a:lnTo>
                      <a:pt x="321" y="279"/>
                    </a:lnTo>
                    <a:lnTo>
                      <a:pt x="367" y="279"/>
                    </a:lnTo>
                    <a:lnTo>
                      <a:pt x="367" y="278"/>
                    </a:lnTo>
                    <a:lnTo>
                      <a:pt x="409" y="278"/>
                    </a:lnTo>
                    <a:lnTo>
                      <a:pt x="415" y="276"/>
                    </a:lnTo>
                    <a:lnTo>
                      <a:pt x="483" y="276"/>
                    </a:lnTo>
                    <a:lnTo>
                      <a:pt x="489" y="274"/>
                    </a:lnTo>
                    <a:lnTo>
                      <a:pt x="518" y="274"/>
                    </a:lnTo>
                    <a:lnTo>
                      <a:pt x="518" y="272"/>
                    </a:lnTo>
                    <a:lnTo>
                      <a:pt x="579" y="272"/>
                    </a:lnTo>
                    <a:lnTo>
                      <a:pt x="579" y="270"/>
                    </a:lnTo>
                    <a:lnTo>
                      <a:pt x="600" y="270"/>
                    </a:lnTo>
                    <a:lnTo>
                      <a:pt x="606" y="268"/>
                    </a:lnTo>
                    <a:lnTo>
                      <a:pt x="651" y="268"/>
                    </a:lnTo>
                    <a:lnTo>
                      <a:pt x="657" y="266"/>
                    </a:lnTo>
                    <a:lnTo>
                      <a:pt x="670" y="266"/>
                    </a:lnTo>
                    <a:lnTo>
                      <a:pt x="676" y="264"/>
                    </a:lnTo>
                    <a:lnTo>
                      <a:pt x="695" y="264"/>
                    </a:lnTo>
                    <a:lnTo>
                      <a:pt x="701" y="262"/>
                    </a:lnTo>
                    <a:lnTo>
                      <a:pt x="732" y="262"/>
                    </a:lnTo>
                    <a:lnTo>
                      <a:pt x="737" y="260"/>
                    </a:lnTo>
                    <a:lnTo>
                      <a:pt x="753" y="260"/>
                    </a:lnTo>
                    <a:lnTo>
                      <a:pt x="758" y="258"/>
                    </a:lnTo>
                    <a:lnTo>
                      <a:pt x="785" y="258"/>
                    </a:lnTo>
                    <a:lnTo>
                      <a:pt x="785" y="256"/>
                    </a:lnTo>
                    <a:lnTo>
                      <a:pt x="800" y="256"/>
                    </a:lnTo>
                    <a:lnTo>
                      <a:pt x="800" y="255"/>
                    </a:lnTo>
                    <a:lnTo>
                      <a:pt x="831" y="255"/>
                    </a:lnTo>
                    <a:lnTo>
                      <a:pt x="831" y="253"/>
                    </a:lnTo>
                    <a:lnTo>
                      <a:pt x="842" y="253"/>
                    </a:lnTo>
                    <a:lnTo>
                      <a:pt x="848" y="251"/>
                    </a:lnTo>
                    <a:lnTo>
                      <a:pt x="867" y="251"/>
                    </a:lnTo>
                    <a:lnTo>
                      <a:pt x="873" y="249"/>
                    </a:lnTo>
                    <a:lnTo>
                      <a:pt x="882" y="249"/>
                    </a:lnTo>
                    <a:lnTo>
                      <a:pt x="888" y="247"/>
                    </a:lnTo>
                    <a:lnTo>
                      <a:pt x="894" y="247"/>
                    </a:lnTo>
                    <a:lnTo>
                      <a:pt x="900" y="245"/>
                    </a:lnTo>
                    <a:lnTo>
                      <a:pt x="913" y="245"/>
                    </a:lnTo>
                    <a:lnTo>
                      <a:pt x="919" y="243"/>
                    </a:lnTo>
                    <a:lnTo>
                      <a:pt x="923" y="243"/>
                    </a:lnTo>
                    <a:lnTo>
                      <a:pt x="928" y="241"/>
                    </a:lnTo>
                    <a:lnTo>
                      <a:pt x="945" y="241"/>
                    </a:lnTo>
                    <a:lnTo>
                      <a:pt x="945" y="239"/>
                    </a:lnTo>
                    <a:lnTo>
                      <a:pt x="953" y="239"/>
                    </a:lnTo>
                    <a:lnTo>
                      <a:pt x="959" y="237"/>
                    </a:lnTo>
                    <a:lnTo>
                      <a:pt x="976" y="237"/>
                    </a:lnTo>
                    <a:lnTo>
                      <a:pt x="976" y="235"/>
                    </a:lnTo>
                    <a:lnTo>
                      <a:pt x="984" y="235"/>
                    </a:lnTo>
                    <a:lnTo>
                      <a:pt x="989" y="234"/>
                    </a:lnTo>
                    <a:lnTo>
                      <a:pt x="993" y="234"/>
                    </a:lnTo>
                    <a:lnTo>
                      <a:pt x="999" y="232"/>
                    </a:lnTo>
                    <a:lnTo>
                      <a:pt x="1009" y="232"/>
                    </a:lnTo>
                    <a:lnTo>
                      <a:pt x="1014" y="230"/>
                    </a:lnTo>
                    <a:lnTo>
                      <a:pt x="1014" y="230"/>
                    </a:lnTo>
                    <a:lnTo>
                      <a:pt x="1016" y="230"/>
                    </a:lnTo>
                    <a:lnTo>
                      <a:pt x="1016" y="228"/>
                    </a:lnTo>
                    <a:lnTo>
                      <a:pt x="1030" y="228"/>
                    </a:lnTo>
                    <a:lnTo>
                      <a:pt x="1035" y="226"/>
                    </a:lnTo>
                    <a:lnTo>
                      <a:pt x="1039" y="226"/>
                    </a:lnTo>
                    <a:lnTo>
                      <a:pt x="1045" y="224"/>
                    </a:lnTo>
                    <a:lnTo>
                      <a:pt x="1054" y="224"/>
                    </a:lnTo>
                    <a:lnTo>
                      <a:pt x="1060" y="222"/>
                    </a:lnTo>
                    <a:lnTo>
                      <a:pt x="1060" y="222"/>
                    </a:lnTo>
                    <a:lnTo>
                      <a:pt x="1062" y="222"/>
                    </a:lnTo>
                    <a:lnTo>
                      <a:pt x="1064" y="220"/>
                    </a:lnTo>
                    <a:lnTo>
                      <a:pt x="1070" y="218"/>
                    </a:lnTo>
                    <a:lnTo>
                      <a:pt x="1079" y="218"/>
                    </a:lnTo>
                    <a:lnTo>
                      <a:pt x="1085" y="216"/>
                    </a:lnTo>
                    <a:lnTo>
                      <a:pt x="1085" y="216"/>
                    </a:lnTo>
                    <a:lnTo>
                      <a:pt x="1087" y="216"/>
                    </a:lnTo>
                    <a:lnTo>
                      <a:pt x="1087" y="214"/>
                    </a:lnTo>
                    <a:lnTo>
                      <a:pt x="1100" y="214"/>
                    </a:lnTo>
                    <a:lnTo>
                      <a:pt x="1106" y="212"/>
                    </a:lnTo>
                    <a:lnTo>
                      <a:pt x="1106" y="212"/>
                    </a:lnTo>
                    <a:lnTo>
                      <a:pt x="1108" y="212"/>
                    </a:lnTo>
                    <a:lnTo>
                      <a:pt x="1108" y="211"/>
                    </a:lnTo>
                    <a:lnTo>
                      <a:pt x="1117" y="211"/>
                    </a:lnTo>
                    <a:lnTo>
                      <a:pt x="1119" y="209"/>
                    </a:lnTo>
                    <a:lnTo>
                      <a:pt x="1125" y="207"/>
                    </a:lnTo>
                    <a:lnTo>
                      <a:pt x="1125" y="207"/>
                    </a:lnTo>
                    <a:lnTo>
                      <a:pt x="1127" y="207"/>
                    </a:lnTo>
                    <a:lnTo>
                      <a:pt x="1127" y="205"/>
                    </a:lnTo>
                    <a:lnTo>
                      <a:pt x="1135" y="205"/>
                    </a:lnTo>
                    <a:lnTo>
                      <a:pt x="1140" y="203"/>
                    </a:lnTo>
                    <a:lnTo>
                      <a:pt x="1148" y="203"/>
                    </a:lnTo>
                    <a:lnTo>
                      <a:pt x="1150" y="201"/>
                    </a:lnTo>
                    <a:lnTo>
                      <a:pt x="1156" y="199"/>
                    </a:lnTo>
                    <a:lnTo>
                      <a:pt x="1156" y="199"/>
                    </a:lnTo>
                    <a:lnTo>
                      <a:pt x="1157" y="199"/>
                    </a:lnTo>
                    <a:lnTo>
                      <a:pt x="1157" y="197"/>
                    </a:lnTo>
                    <a:lnTo>
                      <a:pt x="1165" y="197"/>
                    </a:lnTo>
                    <a:lnTo>
                      <a:pt x="1171" y="195"/>
                    </a:lnTo>
                    <a:lnTo>
                      <a:pt x="1171" y="195"/>
                    </a:lnTo>
                    <a:lnTo>
                      <a:pt x="1173" y="195"/>
                    </a:lnTo>
                    <a:lnTo>
                      <a:pt x="1173" y="193"/>
                    </a:lnTo>
                    <a:lnTo>
                      <a:pt x="1180" y="193"/>
                    </a:lnTo>
                    <a:lnTo>
                      <a:pt x="1186" y="191"/>
                    </a:lnTo>
                    <a:lnTo>
                      <a:pt x="1186" y="191"/>
                    </a:lnTo>
                    <a:lnTo>
                      <a:pt x="1188" y="191"/>
                    </a:lnTo>
                    <a:lnTo>
                      <a:pt x="1190" y="190"/>
                    </a:lnTo>
                    <a:lnTo>
                      <a:pt x="1196" y="188"/>
                    </a:lnTo>
                    <a:lnTo>
                      <a:pt x="1196" y="188"/>
                    </a:lnTo>
                    <a:lnTo>
                      <a:pt x="1198" y="188"/>
                    </a:lnTo>
                    <a:lnTo>
                      <a:pt x="1199" y="186"/>
                    </a:lnTo>
                    <a:lnTo>
                      <a:pt x="1205" y="184"/>
                    </a:lnTo>
                    <a:lnTo>
                      <a:pt x="1211" y="184"/>
                    </a:lnTo>
                    <a:lnTo>
                      <a:pt x="1217" y="182"/>
                    </a:lnTo>
                    <a:lnTo>
                      <a:pt x="1217" y="182"/>
                    </a:lnTo>
                    <a:lnTo>
                      <a:pt x="1219" y="182"/>
                    </a:lnTo>
                    <a:lnTo>
                      <a:pt x="1220" y="180"/>
                    </a:lnTo>
                    <a:lnTo>
                      <a:pt x="1226" y="178"/>
                    </a:lnTo>
                    <a:lnTo>
                      <a:pt x="1226" y="178"/>
                    </a:lnTo>
                    <a:lnTo>
                      <a:pt x="1228" y="178"/>
                    </a:lnTo>
                    <a:lnTo>
                      <a:pt x="1230" y="176"/>
                    </a:lnTo>
                    <a:lnTo>
                      <a:pt x="1241" y="172"/>
                    </a:lnTo>
                    <a:lnTo>
                      <a:pt x="1241" y="172"/>
                    </a:lnTo>
                    <a:lnTo>
                      <a:pt x="1243" y="172"/>
                    </a:lnTo>
                    <a:lnTo>
                      <a:pt x="1245" y="170"/>
                    </a:lnTo>
                    <a:lnTo>
                      <a:pt x="1257" y="167"/>
                    </a:lnTo>
                    <a:lnTo>
                      <a:pt x="1257" y="167"/>
                    </a:lnTo>
                    <a:lnTo>
                      <a:pt x="1259" y="167"/>
                    </a:lnTo>
                    <a:lnTo>
                      <a:pt x="1261" y="165"/>
                    </a:lnTo>
                    <a:lnTo>
                      <a:pt x="1266" y="163"/>
                    </a:lnTo>
                    <a:lnTo>
                      <a:pt x="1266" y="163"/>
                    </a:lnTo>
                    <a:lnTo>
                      <a:pt x="1268" y="163"/>
                    </a:lnTo>
                    <a:lnTo>
                      <a:pt x="1270" y="161"/>
                    </a:lnTo>
                    <a:lnTo>
                      <a:pt x="1280" y="157"/>
                    </a:lnTo>
                    <a:lnTo>
                      <a:pt x="1283" y="155"/>
                    </a:lnTo>
                    <a:lnTo>
                      <a:pt x="1285" y="153"/>
                    </a:lnTo>
                    <a:lnTo>
                      <a:pt x="1291" y="153"/>
                    </a:lnTo>
                    <a:lnTo>
                      <a:pt x="1293" y="151"/>
                    </a:lnTo>
                    <a:lnTo>
                      <a:pt x="1295" y="151"/>
                    </a:lnTo>
                    <a:lnTo>
                      <a:pt x="1297" y="149"/>
                    </a:lnTo>
                    <a:lnTo>
                      <a:pt x="1297" y="149"/>
                    </a:lnTo>
                    <a:lnTo>
                      <a:pt x="1303" y="146"/>
                    </a:lnTo>
                    <a:lnTo>
                      <a:pt x="1306" y="144"/>
                    </a:lnTo>
                    <a:lnTo>
                      <a:pt x="1312" y="142"/>
                    </a:lnTo>
                    <a:lnTo>
                      <a:pt x="1312" y="142"/>
                    </a:lnTo>
                    <a:lnTo>
                      <a:pt x="1314" y="142"/>
                    </a:lnTo>
                    <a:lnTo>
                      <a:pt x="1316" y="140"/>
                    </a:lnTo>
                    <a:lnTo>
                      <a:pt x="1320" y="138"/>
                    </a:lnTo>
                    <a:lnTo>
                      <a:pt x="1324" y="136"/>
                    </a:lnTo>
                    <a:lnTo>
                      <a:pt x="1326" y="136"/>
                    </a:lnTo>
                    <a:lnTo>
                      <a:pt x="1331" y="132"/>
                    </a:lnTo>
                    <a:lnTo>
                      <a:pt x="1331" y="132"/>
                    </a:lnTo>
                    <a:lnTo>
                      <a:pt x="1343" y="125"/>
                    </a:lnTo>
                    <a:lnTo>
                      <a:pt x="1347" y="123"/>
                    </a:lnTo>
                    <a:lnTo>
                      <a:pt x="1350" y="121"/>
                    </a:lnTo>
                    <a:lnTo>
                      <a:pt x="1354" y="119"/>
                    </a:lnTo>
                    <a:lnTo>
                      <a:pt x="1356" y="119"/>
                    </a:lnTo>
                    <a:lnTo>
                      <a:pt x="1358" y="117"/>
                    </a:lnTo>
                    <a:lnTo>
                      <a:pt x="1358" y="117"/>
                    </a:lnTo>
                    <a:lnTo>
                      <a:pt x="1364" y="113"/>
                    </a:lnTo>
                    <a:lnTo>
                      <a:pt x="1366" y="113"/>
                    </a:lnTo>
                    <a:lnTo>
                      <a:pt x="1368" y="111"/>
                    </a:lnTo>
                    <a:lnTo>
                      <a:pt x="1368" y="111"/>
                    </a:lnTo>
                    <a:lnTo>
                      <a:pt x="1369" y="109"/>
                    </a:lnTo>
                    <a:lnTo>
                      <a:pt x="1369" y="109"/>
                    </a:lnTo>
                    <a:lnTo>
                      <a:pt x="1373" y="105"/>
                    </a:lnTo>
                    <a:lnTo>
                      <a:pt x="1379" y="102"/>
                    </a:lnTo>
                    <a:lnTo>
                      <a:pt x="1381" y="102"/>
                    </a:lnTo>
                    <a:lnTo>
                      <a:pt x="1385" y="100"/>
                    </a:lnTo>
                    <a:lnTo>
                      <a:pt x="1390" y="96"/>
                    </a:lnTo>
                    <a:lnTo>
                      <a:pt x="1390" y="96"/>
                    </a:lnTo>
                    <a:lnTo>
                      <a:pt x="1398" y="88"/>
                    </a:lnTo>
                    <a:lnTo>
                      <a:pt x="1402" y="86"/>
                    </a:lnTo>
                    <a:lnTo>
                      <a:pt x="1421" y="75"/>
                    </a:lnTo>
                    <a:lnTo>
                      <a:pt x="1421" y="73"/>
                    </a:lnTo>
                    <a:lnTo>
                      <a:pt x="1423" y="73"/>
                    </a:lnTo>
                    <a:lnTo>
                      <a:pt x="1423" y="71"/>
                    </a:lnTo>
                    <a:lnTo>
                      <a:pt x="1425" y="67"/>
                    </a:lnTo>
                    <a:lnTo>
                      <a:pt x="1429" y="65"/>
                    </a:lnTo>
                    <a:lnTo>
                      <a:pt x="1431" y="63"/>
                    </a:lnTo>
                    <a:lnTo>
                      <a:pt x="1431" y="63"/>
                    </a:lnTo>
                    <a:lnTo>
                      <a:pt x="1434" y="60"/>
                    </a:lnTo>
                    <a:lnTo>
                      <a:pt x="1438" y="58"/>
                    </a:lnTo>
                    <a:lnTo>
                      <a:pt x="1440" y="58"/>
                    </a:lnTo>
                    <a:lnTo>
                      <a:pt x="1440" y="56"/>
                    </a:lnTo>
                    <a:lnTo>
                      <a:pt x="1442" y="56"/>
                    </a:lnTo>
                    <a:lnTo>
                      <a:pt x="1442" y="54"/>
                    </a:lnTo>
                    <a:lnTo>
                      <a:pt x="1444" y="50"/>
                    </a:lnTo>
                    <a:lnTo>
                      <a:pt x="1448" y="48"/>
                    </a:lnTo>
                    <a:lnTo>
                      <a:pt x="1455" y="42"/>
                    </a:lnTo>
                    <a:lnTo>
                      <a:pt x="1455" y="42"/>
                    </a:lnTo>
                    <a:lnTo>
                      <a:pt x="1465" y="33"/>
                    </a:lnTo>
                    <a:lnTo>
                      <a:pt x="1465" y="33"/>
                    </a:lnTo>
                    <a:lnTo>
                      <a:pt x="1467" y="31"/>
                    </a:lnTo>
                    <a:lnTo>
                      <a:pt x="1469" y="27"/>
                    </a:lnTo>
                    <a:lnTo>
                      <a:pt x="1473" y="25"/>
                    </a:lnTo>
                    <a:lnTo>
                      <a:pt x="1474" y="23"/>
                    </a:lnTo>
                    <a:lnTo>
                      <a:pt x="1474" y="23"/>
                    </a:lnTo>
                    <a:lnTo>
                      <a:pt x="1486" y="12"/>
                    </a:lnTo>
                    <a:lnTo>
                      <a:pt x="1486" y="12"/>
                    </a:lnTo>
                    <a:lnTo>
                      <a:pt x="1488" y="10"/>
                    </a:lnTo>
                    <a:lnTo>
                      <a:pt x="1490" y="6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69">
                <a:extLst>
                  <a:ext uri="{FF2B5EF4-FFF2-40B4-BE49-F238E27FC236}">
                    <a16:creationId xmlns:a16="http://schemas.microsoft.com/office/drawing/2014/main" id="{6AD2971B-17CC-4285-A5CB-22CF6CC34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123" y="4740142"/>
                <a:ext cx="286069" cy="15286"/>
              </a:xfrm>
              <a:custGeom>
                <a:avLst/>
                <a:gdLst>
                  <a:gd name="T0" fmla="*/ 495 w 523"/>
                  <a:gd name="T1" fmla="*/ 0 h 29"/>
                  <a:gd name="T2" fmla="*/ 523 w 523"/>
                  <a:gd name="T3" fmla="*/ 0 h 29"/>
                  <a:gd name="T4" fmla="*/ 523 w 523"/>
                  <a:gd name="T5" fmla="*/ 29 h 29"/>
                  <a:gd name="T6" fmla="*/ 0 w 523"/>
                  <a:gd name="T7" fmla="*/ 29 h 29"/>
                  <a:gd name="T8" fmla="*/ 0 w 523"/>
                  <a:gd name="T9" fmla="*/ 6 h 29"/>
                  <a:gd name="T10" fmla="*/ 50 w 523"/>
                  <a:gd name="T11" fmla="*/ 6 h 29"/>
                  <a:gd name="T12" fmla="*/ 55 w 523"/>
                  <a:gd name="T13" fmla="*/ 4 h 29"/>
                  <a:gd name="T14" fmla="*/ 372 w 523"/>
                  <a:gd name="T15" fmla="*/ 4 h 29"/>
                  <a:gd name="T16" fmla="*/ 378 w 523"/>
                  <a:gd name="T17" fmla="*/ 2 h 29"/>
                  <a:gd name="T18" fmla="*/ 489 w 523"/>
                  <a:gd name="T19" fmla="*/ 2 h 29"/>
                  <a:gd name="T20" fmla="*/ 495 w 523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3" h="29">
                    <a:moveTo>
                      <a:pt x="495" y="0"/>
                    </a:moveTo>
                    <a:lnTo>
                      <a:pt x="523" y="0"/>
                    </a:lnTo>
                    <a:lnTo>
                      <a:pt x="523" y="29"/>
                    </a:lnTo>
                    <a:lnTo>
                      <a:pt x="0" y="29"/>
                    </a:lnTo>
                    <a:lnTo>
                      <a:pt x="0" y="6"/>
                    </a:lnTo>
                    <a:lnTo>
                      <a:pt x="50" y="6"/>
                    </a:lnTo>
                    <a:lnTo>
                      <a:pt x="55" y="4"/>
                    </a:lnTo>
                    <a:lnTo>
                      <a:pt x="372" y="4"/>
                    </a:lnTo>
                    <a:lnTo>
                      <a:pt x="378" y="2"/>
                    </a:lnTo>
                    <a:lnTo>
                      <a:pt x="489" y="2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0">
                <a:extLst>
                  <a:ext uri="{FF2B5EF4-FFF2-40B4-BE49-F238E27FC236}">
                    <a16:creationId xmlns:a16="http://schemas.microsoft.com/office/drawing/2014/main" id="{31AADC5D-E3B5-4DDD-89AB-71F3AF0AE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661" y="5002190"/>
                <a:ext cx="72063" cy="96084"/>
              </a:xfrm>
              <a:custGeom>
                <a:avLst/>
                <a:gdLst>
                  <a:gd name="T0" fmla="*/ 0 w 134"/>
                  <a:gd name="T1" fmla="*/ 0 h 176"/>
                  <a:gd name="T2" fmla="*/ 27 w 134"/>
                  <a:gd name="T3" fmla="*/ 0 h 176"/>
                  <a:gd name="T4" fmla="*/ 27 w 134"/>
                  <a:gd name="T5" fmla="*/ 121 h 176"/>
                  <a:gd name="T6" fmla="*/ 31 w 134"/>
                  <a:gd name="T7" fmla="*/ 138 h 176"/>
                  <a:gd name="T8" fmla="*/ 44 w 134"/>
                  <a:gd name="T9" fmla="*/ 149 h 176"/>
                  <a:gd name="T10" fmla="*/ 61 w 134"/>
                  <a:gd name="T11" fmla="*/ 153 h 176"/>
                  <a:gd name="T12" fmla="*/ 80 w 134"/>
                  <a:gd name="T13" fmla="*/ 149 h 176"/>
                  <a:gd name="T14" fmla="*/ 96 w 134"/>
                  <a:gd name="T15" fmla="*/ 138 h 176"/>
                  <a:gd name="T16" fmla="*/ 105 w 134"/>
                  <a:gd name="T17" fmla="*/ 119 h 176"/>
                  <a:gd name="T18" fmla="*/ 107 w 134"/>
                  <a:gd name="T19" fmla="*/ 96 h 176"/>
                  <a:gd name="T20" fmla="*/ 107 w 134"/>
                  <a:gd name="T21" fmla="*/ 0 h 176"/>
                  <a:gd name="T22" fmla="*/ 134 w 134"/>
                  <a:gd name="T23" fmla="*/ 0 h 176"/>
                  <a:gd name="T24" fmla="*/ 134 w 134"/>
                  <a:gd name="T25" fmla="*/ 168 h 176"/>
                  <a:gd name="T26" fmla="*/ 111 w 134"/>
                  <a:gd name="T27" fmla="*/ 168 h 176"/>
                  <a:gd name="T28" fmla="*/ 111 w 134"/>
                  <a:gd name="T29" fmla="*/ 145 h 176"/>
                  <a:gd name="T30" fmla="*/ 94 w 134"/>
                  <a:gd name="T31" fmla="*/ 163 h 176"/>
                  <a:gd name="T32" fmla="*/ 77 w 134"/>
                  <a:gd name="T33" fmla="*/ 172 h 176"/>
                  <a:gd name="T34" fmla="*/ 54 w 134"/>
                  <a:gd name="T35" fmla="*/ 176 h 176"/>
                  <a:gd name="T36" fmla="*/ 33 w 134"/>
                  <a:gd name="T37" fmla="*/ 172 h 176"/>
                  <a:gd name="T38" fmla="*/ 15 w 134"/>
                  <a:gd name="T39" fmla="*/ 165 h 176"/>
                  <a:gd name="T40" fmla="*/ 4 w 134"/>
                  <a:gd name="T41" fmla="*/ 149 h 176"/>
                  <a:gd name="T42" fmla="*/ 0 w 134"/>
                  <a:gd name="T43" fmla="*/ 130 h 176"/>
                  <a:gd name="T44" fmla="*/ 0 w 134"/>
                  <a:gd name="T4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4" h="176">
                    <a:moveTo>
                      <a:pt x="0" y="0"/>
                    </a:moveTo>
                    <a:lnTo>
                      <a:pt x="27" y="0"/>
                    </a:lnTo>
                    <a:lnTo>
                      <a:pt x="27" y="121"/>
                    </a:lnTo>
                    <a:lnTo>
                      <a:pt x="31" y="138"/>
                    </a:lnTo>
                    <a:lnTo>
                      <a:pt x="44" y="149"/>
                    </a:lnTo>
                    <a:lnTo>
                      <a:pt x="61" y="153"/>
                    </a:lnTo>
                    <a:lnTo>
                      <a:pt x="80" y="149"/>
                    </a:lnTo>
                    <a:lnTo>
                      <a:pt x="96" y="138"/>
                    </a:lnTo>
                    <a:lnTo>
                      <a:pt x="105" y="119"/>
                    </a:lnTo>
                    <a:lnTo>
                      <a:pt x="107" y="96"/>
                    </a:lnTo>
                    <a:lnTo>
                      <a:pt x="107" y="0"/>
                    </a:lnTo>
                    <a:lnTo>
                      <a:pt x="134" y="0"/>
                    </a:lnTo>
                    <a:lnTo>
                      <a:pt x="134" y="168"/>
                    </a:lnTo>
                    <a:lnTo>
                      <a:pt x="111" y="168"/>
                    </a:lnTo>
                    <a:lnTo>
                      <a:pt x="111" y="145"/>
                    </a:lnTo>
                    <a:lnTo>
                      <a:pt x="94" y="163"/>
                    </a:lnTo>
                    <a:lnTo>
                      <a:pt x="77" y="172"/>
                    </a:lnTo>
                    <a:lnTo>
                      <a:pt x="54" y="176"/>
                    </a:lnTo>
                    <a:lnTo>
                      <a:pt x="33" y="172"/>
                    </a:lnTo>
                    <a:lnTo>
                      <a:pt x="15" y="165"/>
                    </a:lnTo>
                    <a:lnTo>
                      <a:pt x="4" y="149"/>
                    </a:lnTo>
                    <a:lnTo>
                      <a:pt x="0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1">
                <a:extLst>
                  <a:ext uri="{FF2B5EF4-FFF2-40B4-BE49-F238E27FC236}">
                    <a16:creationId xmlns:a16="http://schemas.microsoft.com/office/drawing/2014/main" id="{086B75DD-3148-45B3-8E59-C3AD92FD0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67" y="3694132"/>
                <a:ext cx="127749" cy="105911"/>
              </a:xfrm>
              <a:custGeom>
                <a:avLst/>
                <a:gdLst>
                  <a:gd name="T0" fmla="*/ 0 w 233"/>
                  <a:gd name="T1" fmla="*/ 0 h 195"/>
                  <a:gd name="T2" fmla="*/ 233 w 233"/>
                  <a:gd name="T3" fmla="*/ 80 h 195"/>
                  <a:gd name="T4" fmla="*/ 233 w 233"/>
                  <a:gd name="T5" fmla="*/ 113 h 195"/>
                  <a:gd name="T6" fmla="*/ 0 w 233"/>
                  <a:gd name="T7" fmla="*/ 195 h 195"/>
                  <a:gd name="T8" fmla="*/ 0 w 233"/>
                  <a:gd name="T9" fmla="*/ 164 h 195"/>
                  <a:gd name="T10" fmla="*/ 197 w 233"/>
                  <a:gd name="T11" fmla="*/ 96 h 195"/>
                  <a:gd name="T12" fmla="*/ 0 w 233"/>
                  <a:gd name="T13" fmla="*/ 31 h 195"/>
                  <a:gd name="T14" fmla="*/ 0 w 233"/>
                  <a:gd name="T1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195">
                    <a:moveTo>
                      <a:pt x="0" y="0"/>
                    </a:moveTo>
                    <a:lnTo>
                      <a:pt x="233" y="80"/>
                    </a:lnTo>
                    <a:lnTo>
                      <a:pt x="233" y="113"/>
                    </a:lnTo>
                    <a:lnTo>
                      <a:pt x="0" y="195"/>
                    </a:lnTo>
                    <a:lnTo>
                      <a:pt x="0" y="164"/>
                    </a:lnTo>
                    <a:lnTo>
                      <a:pt x="197" y="96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2">
                <a:extLst>
                  <a:ext uri="{FF2B5EF4-FFF2-40B4-BE49-F238E27FC236}">
                    <a16:creationId xmlns:a16="http://schemas.microsoft.com/office/drawing/2014/main" id="{250C6026-38C2-4175-BC71-92B4C82F4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13" y="3641722"/>
                <a:ext cx="99360" cy="33848"/>
              </a:xfrm>
              <a:custGeom>
                <a:avLst/>
                <a:gdLst>
                  <a:gd name="T0" fmla="*/ 0 w 181"/>
                  <a:gd name="T1" fmla="*/ 0 h 64"/>
                  <a:gd name="T2" fmla="*/ 181 w 181"/>
                  <a:gd name="T3" fmla="*/ 0 h 64"/>
                  <a:gd name="T4" fmla="*/ 181 w 181"/>
                  <a:gd name="T5" fmla="*/ 23 h 64"/>
                  <a:gd name="T6" fmla="*/ 53 w 181"/>
                  <a:gd name="T7" fmla="*/ 23 h 64"/>
                  <a:gd name="T8" fmla="*/ 53 w 181"/>
                  <a:gd name="T9" fmla="*/ 64 h 64"/>
                  <a:gd name="T10" fmla="*/ 36 w 181"/>
                  <a:gd name="T11" fmla="*/ 64 h 64"/>
                  <a:gd name="T12" fmla="*/ 34 w 181"/>
                  <a:gd name="T13" fmla="*/ 42 h 64"/>
                  <a:gd name="T14" fmla="*/ 29 w 181"/>
                  <a:gd name="T15" fmla="*/ 29 h 64"/>
                  <a:gd name="T16" fmla="*/ 17 w 181"/>
                  <a:gd name="T17" fmla="*/ 21 h 64"/>
                  <a:gd name="T18" fmla="*/ 0 w 181"/>
                  <a:gd name="T19" fmla="*/ 14 h 64"/>
                  <a:gd name="T20" fmla="*/ 0 w 181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64">
                    <a:moveTo>
                      <a:pt x="0" y="0"/>
                    </a:moveTo>
                    <a:lnTo>
                      <a:pt x="181" y="0"/>
                    </a:lnTo>
                    <a:lnTo>
                      <a:pt x="181" y="23"/>
                    </a:lnTo>
                    <a:lnTo>
                      <a:pt x="53" y="23"/>
                    </a:lnTo>
                    <a:lnTo>
                      <a:pt x="53" y="64"/>
                    </a:lnTo>
                    <a:lnTo>
                      <a:pt x="36" y="64"/>
                    </a:lnTo>
                    <a:lnTo>
                      <a:pt x="34" y="42"/>
                    </a:lnTo>
                    <a:lnTo>
                      <a:pt x="29" y="29"/>
                    </a:lnTo>
                    <a:lnTo>
                      <a:pt x="17" y="21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3">
                <a:extLst>
                  <a:ext uri="{FF2B5EF4-FFF2-40B4-BE49-F238E27FC236}">
                    <a16:creationId xmlns:a16="http://schemas.microsoft.com/office/drawing/2014/main" id="{CEB4C85F-2FE4-4884-AB0F-F4F2320704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121" y="3542362"/>
                <a:ext cx="104819" cy="65512"/>
              </a:xfrm>
              <a:custGeom>
                <a:avLst/>
                <a:gdLst>
                  <a:gd name="T0" fmla="*/ 120 w 193"/>
                  <a:gd name="T1" fmla="*/ 21 h 120"/>
                  <a:gd name="T2" fmla="*/ 99 w 193"/>
                  <a:gd name="T3" fmla="*/ 25 h 120"/>
                  <a:gd name="T4" fmla="*/ 82 w 193"/>
                  <a:gd name="T5" fmla="*/ 32 h 120"/>
                  <a:gd name="T6" fmla="*/ 73 w 193"/>
                  <a:gd name="T7" fmla="*/ 44 h 120"/>
                  <a:gd name="T8" fmla="*/ 69 w 193"/>
                  <a:gd name="T9" fmla="*/ 59 h 120"/>
                  <a:gd name="T10" fmla="*/ 73 w 193"/>
                  <a:gd name="T11" fmla="*/ 76 h 120"/>
                  <a:gd name="T12" fmla="*/ 82 w 193"/>
                  <a:gd name="T13" fmla="*/ 88 h 120"/>
                  <a:gd name="T14" fmla="*/ 99 w 193"/>
                  <a:gd name="T15" fmla="*/ 95 h 120"/>
                  <a:gd name="T16" fmla="*/ 120 w 193"/>
                  <a:gd name="T17" fmla="*/ 99 h 120"/>
                  <a:gd name="T18" fmla="*/ 141 w 193"/>
                  <a:gd name="T19" fmla="*/ 95 h 120"/>
                  <a:gd name="T20" fmla="*/ 159 w 193"/>
                  <a:gd name="T21" fmla="*/ 88 h 120"/>
                  <a:gd name="T22" fmla="*/ 168 w 193"/>
                  <a:gd name="T23" fmla="*/ 74 h 120"/>
                  <a:gd name="T24" fmla="*/ 172 w 193"/>
                  <a:gd name="T25" fmla="*/ 59 h 120"/>
                  <a:gd name="T26" fmla="*/ 168 w 193"/>
                  <a:gd name="T27" fmla="*/ 44 h 120"/>
                  <a:gd name="T28" fmla="*/ 159 w 193"/>
                  <a:gd name="T29" fmla="*/ 32 h 120"/>
                  <a:gd name="T30" fmla="*/ 141 w 193"/>
                  <a:gd name="T31" fmla="*/ 25 h 120"/>
                  <a:gd name="T32" fmla="*/ 120 w 193"/>
                  <a:gd name="T33" fmla="*/ 21 h 120"/>
                  <a:gd name="T34" fmla="*/ 0 w 193"/>
                  <a:gd name="T35" fmla="*/ 0 h 120"/>
                  <a:gd name="T36" fmla="*/ 185 w 193"/>
                  <a:gd name="T37" fmla="*/ 0 h 120"/>
                  <a:gd name="T38" fmla="*/ 185 w 193"/>
                  <a:gd name="T39" fmla="*/ 19 h 120"/>
                  <a:gd name="T40" fmla="*/ 168 w 193"/>
                  <a:gd name="T41" fmla="*/ 19 h 120"/>
                  <a:gd name="T42" fmla="*/ 182 w 193"/>
                  <a:gd name="T43" fmla="*/ 32 h 120"/>
                  <a:gd name="T44" fmla="*/ 189 w 193"/>
                  <a:gd name="T45" fmla="*/ 46 h 120"/>
                  <a:gd name="T46" fmla="*/ 193 w 193"/>
                  <a:gd name="T47" fmla="*/ 63 h 120"/>
                  <a:gd name="T48" fmla="*/ 189 w 193"/>
                  <a:gd name="T49" fmla="*/ 82 h 120"/>
                  <a:gd name="T50" fmla="*/ 180 w 193"/>
                  <a:gd name="T51" fmla="*/ 99 h 120"/>
                  <a:gd name="T52" fmla="*/ 164 w 193"/>
                  <a:gd name="T53" fmla="*/ 111 h 120"/>
                  <a:gd name="T54" fmla="*/ 143 w 193"/>
                  <a:gd name="T55" fmla="*/ 118 h 120"/>
                  <a:gd name="T56" fmla="*/ 118 w 193"/>
                  <a:gd name="T57" fmla="*/ 120 h 120"/>
                  <a:gd name="T58" fmla="*/ 90 w 193"/>
                  <a:gd name="T59" fmla="*/ 116 h 120"/>
                  <a:gd name="T60" fmla="*/ 67 w 193"/>
                  <a:gd name="T61" fmla="*/ 105 h 120"/>
                  <a:gd name="T62" fmla="*/ 54 w 193"/>
                  <a:gd name="T63" fmla="*/ 86 h 120"/>
                  <a:gd name="T64" fmla="*/ 48 w 193"/>
                  <a:gd name="T65" fmla="*/ 63 h 120"/>
                  <a:gd name="T66" fmla="*/ 52 w 193"/>
                  <a:gd name="T67" fmla="*/ 46 h 120"/>
                  <a:gd name="T68" fmla="*/ 57 w 193"/>
                  <a:gd name="T69" fmla="*/ 32 h 120"/>
                  <a:gd name="T70" fmla="*/ 69 w 193"/>
                  <a:gd name="T71" fmla="*/ 21 h 120"/>
                  <a:gd name="T72" fmla="*/ 0 w 193"/>
                  <a:gd name="T73" fmla="*/ 21 h 120"/>
                  <a:gd name="T74" fmla="*/ 0 w 193"/>
                  <a:gd name="T7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120">
                    <a:moveTo>
                      <a:pt x="120" y="21"/>
                    </a:moveTo>
                    <a:lnTo>
                      <a:pt x="99" y="25"/>
                    </a:lnTo>
                    <a:lnTo>
                      <a:pt x="82" y="32"/>
                    </a:lnTo>
                    <a:lnTo>
                      <a:pt x="73" y="44"/>
                    </a:lnTo>
                    <a:lnTo>
                      <a:pt x="69" y="59"/>
                    </a:lnTo>
                    <a:lnTo>
                      <a:pt x="73" y="76"/>
                    </a:lnTo>
                    <a:lnTo>
                      <a:pt x="82" y="88"/>
                    </a:lnTo>
                    <a:lnTo>
                      <a:pt x="99" y="95"/>
                    </a:lnTo>
                    <a:lnTo>
                      <a:pt x="120" y="99"/>
                    </a:lnTo>
                    <a:lnTo>
                      <a:pt x="141" y="95"/>
                    </a:lnTo>
                    <a:lnTo>
                      <a:pt x="159" y="88"/>
                    </a:lnTo>
                    <a:lnTo>
                      <a:pt x="168" y="74"/>
                    </a:lnTo>
                    <a:lnTo>
                      <a:pt x="172" y="59"/>
                    </a:lnTo>
                    <a:lnTo>
                      <a:pt x="168" y="44"/>
                    </a:lnTo>
                    <a:lnTo>
                      <a:pt x="159" y="32"/>
                    </a:lnTo>
                    <a:lnTo>
                      <a:pt x="141" y="25"/>
                    </a:lnTo>
                    <a:lnTo>
                      <a:pt x="120" y="21"/>
                    </a:lnTo>
                    <a:close/>
                    <a:moveTo>
                      <a:pt x="0" y="0"/>
                    </a:moveTo>
                    <a:lnTo>
                      <a:pt x="185" y="0"/>
                    </a:lnTo>
                    <a:lnTo>
                      <a:pt x="185" y="19"/>
                    </a:lnTo>
                    <a:lnTo>
                      <a:pt x="168" y="19"/>
                    </a:lnTo>
                    <a:lnTo>
                      <a:pt x="182" y="32"/>
                    </a:lnTo>
                    <a:lnTo>
                      <a:pt x="189" y="46"/>
                    </a:lnTo>
                    <a:lnTo>
                      <a:pt x="193" y="63"/>
                    </a:lnTo>
                    <a:lnTo>
                      <a:pt x="189" y="82"/>
                    </a:lnTo>
                    <a:lnTo>
                      <a:pt x="180" y="99"/>
                    </a:lnTo>
                    <a:lnTo>
                      <a:pt x="164" y="111"/>
                    </a:lnTo>
                    <a:lnTo>
                      <a:pt x="143" y="118"/>
                    </a:lnTo>
                    <a:lnTo>
                      <a:pt x="118" y="120"/>
                    </a:lnTo>
                    <a:lnTo>
                      <a:pt x="90" y="116"/>
                    </a:lnTo>
                    <a:lnTo>
                      <a:pt x="67" y="105"/>
                    </a:lnTo>
                    <a:lnTo>
                      <a:pt x="54" y="86"/>
                    </a:lnTo>
                    <a:lnTo>
                      <a:pt x="48" y="63"/>
                    </a:lnTo>
                    <a:lnTo>
                      <a:pt x="52" y="46"/>
                    </a:lnTo>
                    <a:lnTo>
                      <a:pt x="57" y="32"/>
                    </a:lnTo>
                    <a:lnTo>
                      <a:pt x="69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04E5BC0-EC2D-4D72-84CF-AE83759EA79D}"/>
                  </a:ext>
                </a:extLst>
              </p:cNvPr>
              <p:cNvSpPr txBox="1"/>
              <p:nvPr/>
            </p:nvSpPr>
            <p:spPr>
              <a:xfrm>
                <a:off x="5696203" y="4658675"/>
                <a:ext cx="646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04E5BC0-EC2D-4D72-84CF-AE83759E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203" y="4658675"/>
                <a:ext cx="646972" cy="276999"/>
              </a:xfrm>
              <a:prstGeom prst="rect">
                <a:avLst/>
              </a:prstGeom>
              <a:blipFill>
                <a:blip r:embed="rId7"/>
                <a:stretch>
                  <a:fillRect l="-4673" t="-4348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D3FA07-A96B-4165-B018-6F611F92589B}"/>
              </a:ext>
            </a:extLst>
          </p:cNvPr>
          <p:cNvSpPr txBox="1"/>
          <p:nvPr/>
        </p:nvSpPr>
        <p:spPr>
          <a:xfrm>
            <a:off x="3358431" y="5127165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U(u)</a:t>
            </a:r>
          </a:p>
        </p:txBody>
      </p:sp>
    </p:spTree>
    <p:extLst>
      <p:ext uri="{BB962C8B-B14F-4D97-AF65-F5344CB8AC3E}">
        <p14:creationId xmlns:p14="http://schemas.microsoft.com/office/powerpoint/2010/main" val="385588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B58A-DF79-4357-A2F0-8FB470DA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Aside: effective quasi-1D equation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459ABE-BE77-4536-A72A-4D6D11175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789041"/>
            <a:ext cx="6480720" cy="2567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094805-209F-4690-A352-CB184059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3" y="1498598"/>
            <a:ext cx="4261487" cy="1613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504BC-747D-42CD-8D42-5531F0D30040}"/>
              </a:ext>
            </a:extLst>
          </p:cNvPr>
          <p:cNvSpPr txBox="1"/>
          <p:nvPr/>
        </p:nvSpPr>
        <p:spPr>
          <a:xfrm>
            <a:off x="310513" y="1079448"/>
            <a:ext cx="871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if the radial width isn’t constant? </a:t>
            </a:r>
            <a:r>
              <a:rPr lang="en-GB" sz="1600" dirty="0"/>
              <a:t>(c.f. </a:t>
            </a:r>
            <a:r>
              <a:rPr lang="en-GB" sz="1600" dirty="0" err="1"/>
              <a:t>Salasnich</a:t>
            </a:r>
            <a:r>
              <a:rPr lang="en-GB" sz="1600" dirty="0"/>
              <a:t> et al, Phys. Rev. A </a:t>
            </a:r>
            <a:r>
              <a:rPr lang="en-GB" sz="1600" b="1" dirty="0"/>
              <a:t>65</a:t>
            </a:r>
            <a:r>
              <a:rPr lang="en-GB" sz="1600" dirty="0"/>
              <a:t>, 043614 (2002))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B6784-9AAD-4139-AF04-CA899A007C42}"/>
              </a:ext>
            </a:extLst>
          </p:cNvPr>
          <p:cNvSpPr txBox="1"/>
          <p:nvPr/>
        </p:nvSpPr>
        <p:spPr>
          <a:xfrm>
            <a:off x="310513" y="3349740"/>
            <a:ext cx="835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Minimise the 3D dipolar GPE action to reduce to an effective GPE + variational </a:t>
            </a:r>
            <a:r>
              <a:rPr lang="en-GB" dirty="0" err="1"/>
              <a:t>eq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93B31-423E-4066-81E7-83AE76DF9532}"/>
              </a:ext>
            </a:extLst>
          </p:cNvPr>
          <p:cNvSpPr txBox="1"/>
          <p:nvPr/>
        </p:nvSpPr>
        <p:spPr>
          <a:xfrm>
            <a:off x="310512" y="6356403"/>
            <a:ext cx="835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M. Knight, TB, N. Parker, A. Martin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364241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B58A-DF79-4357-A2F0-8FB470DAC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quasi-1D equation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3F493-756F-400C-9E56-65E2EBED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35" y="1413067"/>
            <a:ext cx="4691270" cy="4933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C3297E-EA76-48D2-B33B-D22E3874B8F8}"/>
              </a:ext>
            </a:extLst>
          </p:cNvPr>
          <p:cNvSpPr txBox="1"/>
          <p:nvPr/>
        </p:nvSpPr>
        <p:spPr>
          <a:xfrm>
            <a:off x="1538310" y="1043735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Loosely 1D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05CE6-0A32-40AA-8E86-B5F8251A861F}"/>
              </a:ext>
            </a:extLst>
          </p:cNvPr>
          <p:cNvSpPr txBox="1"/>
          <p:nvPr/>
        </p:nvSpPr>
        <p:spPr>
          <a:xfrm>
            <a:off x="3923575" y="1043735"/>
            <a:ext cx="91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Very 1D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E410F-625C-4210-831F-850E611DADF3}"/>
              </a:ext>
            </a:extLst>
          </p:cNvPr>
          <p:cNvSpPr txBox="1"/>
          <p:nvPr/>
        </p:nvSpPr>
        <p:spPr>
          <a:xfrm>
            <a:off x="5324105" y="1934113"/>
            <a:ext cx="3645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Blue lines: </a:t>
            </a:r>
            <a:r>
              <a:rPr lang="en-GB" dirty="0"/>
              <a:t>3D GPE</a:t>
            </a:r>
          </a:p>
          <a:p>
            <a:r>
              <a:rPr lang="en-GB" dirty="0"/>
              <a:t>Black dotted lines: effective quasi-1D</a:t>
            </a:r>
          </a:p>
          <a:p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Gray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lines</a:t>
            </a:r>
            <a:r>
              <a:rPr lang="en-GB" dirty="0"/>
              <a:t>: quasi-1D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DB29F-735D-473F-8D86-2DE4EF3D007D}"/>
              </a:ext>
            </a:extLst>
          </p:cNvPr>
          <p:cNvSpPr txBox="1"/>
          <p:nvPr/>
        </p:nvSpPr>
        <p:spPr>
          <a:xfrm>
            <a:off x="310512" y="6356403"/>
            <a:ext cx="835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M. Knight, TB, N. Parker, A. Martin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48984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2659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gases - quantum ferrofluids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Lower dimensional dipolar BECs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Dipolar dark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bright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Classical field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Quantum ferrofluid turbulence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0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3"/>
    </mc:Choice>
    <mc:Fallback xmlns="">
      <p:transition spd="slow" advTm="356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2659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Dipolar gases - quantum ferrofluids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Lower dimensional dipolar BECs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Dipolar dark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Dipolar bright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Classical field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Quantum ferrofluid turbulence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Tuning the DDI (if we have time)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7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3"/>
    </mc:Choice>
    <mc:Fallback xmlns="">
      <p:transition spd="slow" advTm="356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Non-dipolar dark solitons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327" t="60008" r="16533" b="18895"/>
          <a:stretch/>
        </p:blipFill>
        <p:spPr>
          <a:xfrm>
            <a:off x="584418" y="4368680"/>
            <a:ext cx="3985744" cy="970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6766" y="4253896"/>
            <a:ext cx="4449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Non-dispersive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Particle-like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Short-range interactions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7" y="1268760"/>
            <a:ext cx="8584570" cy="2705034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379862" y="5442844"/>
            <a:ext cx="449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Becker, </a:t>
            </a:r>
            <a:r>
              <a:rPr lang="en-US" i="1" dirty="0"/>
              <a:t>et al., </a:t>
            </a:r>
            <a:r>
              <a:rPr lang="en-US" dirty="0"/>
              <a:t>Nature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b="1" dirty="0"/>
              <a:t>4</a:t>
            </a:r>
            <a:r>
              <a:rPr lang="en-US" dirty="0"/>
              <a:t>, 496 - 501 (2008)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587335" y="1271678"/>
                <a:ext cx="10883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  <m:r>
                        <a:rPr lang="en-GB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35" y="1271678"/>
                <a:ext cx="1088375" cy="12003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2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Dipolar dark soliton 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/>
          <a:stretch/>
        </p:blipFill>
        <p:spPr>
          <a:xfrm>
            <a:off x="1781690" y="1143037"/>
            <a:ext cx="5355595" cy="261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45021-85BE-4C65-87A8-EB4A22B24159}"/>
              </a:ext>
            </a:extLst>
          </p:cNvPr>
          <p:cNvSpPr txBox="1"/>
          <p:nvPr/>
        </p:nvSpPr>
        <p:spPr>
          <a:xfrm>
            <a:off x="2254865" y="773705"/>
            <a:ext cx="220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Near </a:t>
            </a:r>
            <a:r>
              <a:rPr lang="en-GB" dirty="0" err="1"/>
              <a:t>roton</a:t>
            </a:r>
            <a:r>
              <a:rPr lang="en-GB" dirty="0"/>
              <a:t> instability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6A728-BDEB-45AA-83F8-F4A8BE7C5E63}"/>
              </a:ext>
            </a:extLst>
          </p:cNvPr>
          <p:cNvSpPr txBox="1"/>
          <p:nvPr/>
        </p:nvSpPr>
        <p:spPr>
          <a:xfrm>
            <a:off x="4864532" y="773705"/>
            <a:ext cx="247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Near phonon instability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ED4E8D-9154-4E0B-BC13-2971D34D8D44}"/>
                  </a:ext>
                </a:extLst>
              </p:cNvPr>
              <p:cNvSpPr txBox="1"/>
              <p:nvPr/>
            </p:nvSpPr>
            <p:spPr>
              <a:xfrm>
                <a:off x="5809637" y="2187995"/>
                <a:ext cx="1530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ED4E8D-9154-4E0B-BC13-2971D34D8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637" y="2187995"/>
                <a:ext cx="1530170" cy="276999"/>
              </a:xfrm>
              <a:prstGeom prst="rect">
                <a:avLst/>
              </a:prstGeom>
              <a:blipFill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2">
            <a:extLst>
              <a:ext uri="{FF2B5EF4-FFF2-40B4-BE49-F238E27FC236}">
                <a16:creationId xmlns:a16="http://schemas.microsoft.com/office/drawing/2014/main" id="{902BD224-EE04-4BAE-B2C2-A5309AFF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2312" y="5268299"/>
            <a:ext cx="481741" cy="93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90EFBB10-D366-4A8E-8370-24490E5A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4" y="3546436"/>
            <a:ext cx="481741" cy="93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BB99ED50-D5DE-49F4-81B1-4BE3244C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4" y="5703681"/>
            <a:ext cx="481741" cy="93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5E52ED9F-F7D5-4EBD-9B49-9F489664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8693" y="4606415"/>
            <a:ext cx="481741" cy="93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ACA8C55-7BA0-4134-BC70-483AFB91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6" y="4640401"/>
            <a:ext cx="481741" cy="93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E33014-BB68-4A0E-B52C-4942D925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8693" y="3935714"/>
            <a:ext cx="481741" cy="93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00087A-8866-4230-A0B0-C0DACF7E2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637" y="3850017"/>
            <a:ext cx="6140725" cy="27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Bound states!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287629"/>
            <a:ext cx="5244843" cy="4282741"/>
          </a:xfrm>
        </p:spPr>
      </p:pic>
      <p:sp>
        <p:nvSpPr>
          <p:cNvPr id="5" name="TextBox 4"/>
          <p:cNvSpPr txBox="1"/>
          <p:nvPr/>
        </p:nvSpPr>
        <p:spPr>
          <a:xfrm>
            <a:off x="4397986" y="5968492"/>
            <a:ext cx="883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 Bland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et 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Phys. Rev. A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063601 (2015)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52D14-9049-4821-A65C-7BD8FD3C1C6A}"/>
              </a:ext>
            </a:extLst>
          </p:cNvPr>
          <p:cNvSpPr/>
          <p:nvPr/>
        </p:nvSpPr>
        <p:spPr>
          <a:xfrm>
            <a:off x="4397986" y="6276269"/>
            <a:ext cx="7650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 Edmonds, et al. </a:t>
            </a:r>
            <a:r>
              <a:rPr lang="en-GB" i="1" dirty="0"/>
              <a:t>Phys Rev A</a:t>
            </a:r>
            <a:r>
              <a:rPr lang="en-GB" dirty="0"/>
              <a:t> </a:t>
            </a:r>
            <a:r>
              <a:rPr lang="en-GB" b="1" dirty="0"/>
              <a:t>93, </a:t>
            </a:r>
            <a:r>
              <a:rPr lang="en-GB" dirty="0"/>
              <a:t>063617 (2016)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95C9BD-ECCD-4992-83D1-501A3035C56E}"/>
              </a:ext>
            </a:extLst>
          </p:cNvPr>
          <p:cNvCxnSpPr>
            <a:cxnSpLocks/>
          </p:cNvCxnSpPr>
          <p:nvPr/>
        </p:nvCxnSpPr>
        <p:spPr>
          <a:xfrm flipV="1">
            <a:off x="5967155" y="1124873"/>
            <a:ext cx="0" cy="1260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5DDCA1-B5C7-4072-82B1-2E8386711122}"/>
              </a:ext>
            </a:extLst>
          </p:cNvPr>
          <p:cNvCxnSpPr/>
          <p:nvPr/>
        </p:nvCxnSpPr>
        <p:spPr>
          <a:xfrm>
            <a:off x="5967155" y="2385013"/>
            <a:ext cx="2874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AF0BF9-1204-496B-AA34-407107129C2F}"/>
              </a:ext>
            </a:extLst>
          </p:cNvPr>
          <p:cNvCxnSpPr/>
          <p:nvPr/>
        </p:nvCxnSpPr>
        <p:spPr>
          <a:xfrm>
            <a:off x="5967155" y="1394903"/>
            <a:ext cx="2874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id="{DCE5C883-34A7-4346-97A2-1860115A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05" y="1566660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CB174F-7655-4D31-B76D-3A0FAADF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75" y="1558396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20BB2F-CF16-448A-BD54-FB055EF8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15" y="1558396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E3AA40-D120-4546-98E0-9503A068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10" y="1558396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4CC940-F310-4A96-A6D6-3605FCE5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558396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C8AF26-A29C-4030-9B14-ABF341FFA33B}"/>
              </a:ext>
            </a:extLst>
          </p:cNvPr>
          <p:cNvCxnSpPr>
            <a:cxnSpLocks/>
          </p:cNvCxnSpPr>
          <p:nvPr/>
        </p:nvCxnSpPr>
        <p:spPr>
          <a:xfrm flipH="1" flipV="1">
            <a:off x="5967155" y="2618910"/>
            <a:ext cx="3157" cy="1224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34C441-CFCC-4663-A513-6533E9E9CD8A}"/>
              </a:ext>
            </a:extLst>
          </p:cNvPr>
          <p:cNvCxnSpPr/>
          <p:nvPr/>
        </p:nvCxnSpPr>
        <p:spPr>
          <a:xfrm>
            <a:off x="5970312" y="3842917"/>
            <a:ext cx="2874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8BC9A14-F894-4FE8-90CD-89302A59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61632" y="3016300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85B5B8-5FF5-4F5D-897C-5255CA71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76767" y="3016300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1F22988-0B16-491B-B0D8-D2BE53F62A42}"/>
              </a:ext>
            </a:extLst>
          </p:cNvPr>
          <p:cNvSpPr/>
          <p:nvPr/>
        </p:nvSpPr>
        <p:spPr>
          <a:xfrm>
            <a:off x="6002594" y="2743200"/>
            <a:ext cx="2993922" cy="1109123"/>
          </a:xfrm>
          <a:custGeom>
            <a:avLst/>
            <a:gdLst>
              <a:gd name="connsiteX0" fmla="*/ 0 w 2993922"/>
              <a:gd name="connsiteY0" fmla="*/ 1106129 h 1109123"/>
              <a:gd name="connsiteX1" fmla="*/ 162232 w 2993922"/>
              <a:gd name="connsiteY1" fmla="*/ 1032387 h 1109123"/>
              <a:gd name="connsiteX2" fmla="*/ 206477 w 2993922"/>
              <a:gd name="connsiteY2" fmla="*/ 1017639 h 1109123"/>
              <a:gd name="connsiteX3" fmla="*/ 250722 w 2993922"/>
              <a:gd name="connsiteY3" fmla="*/ 1002890 h 1109123"/>
              <a:gd name="connsiteX4" fmla="*/ 294967 w 2993922"/>
              <a:gd name="connsiteY4" fmla="*/ 958645 h 1109123"/>
              <a:gd name="connsiteX5" fmla="*/ 339212 w 2993922"/>
              <a:gd name="connsiteY5" fmla="*/ 929148 h 1109123"/>
              <a:gd name="connsiteX6" fmla="*/ 353961 w 2993922"/>
              <a:gd name="connsiteY6" fmla="*/ 884903 h 1109123"/>
              <a:gd name="connsiteX7" fmla="*/ 398206 w 2993922"/>
              <a:gd name="connsiteY7" fmla="*/ 840658 h 1109123"/>
              <a:gd name="connsiteX8" fmla="*/ 486696 w 2993922"/>
              <a:gd name="connsiteY8" fmla="*/ 693174 h 1109123"/>
              <a:gd name="connsiteX9" fmla="*/ 501445 w 2993922"/>
              <a:gd name="connsiteY9" fmla="*/ 648929 h 1109123"/>
              <a:gd name="connsiteX10" fmla="*/ 530941 w 2993922"/>
              <a:gd name="connsiteY10" fmla="*/ 604684 h 1109123"/>
              <a:gd name="connsiteX11" fmla="*/ 560438 w 2993922"/>
              <a:gd name="connsiteY11" fmla="*/ 516194 h 1109123"/>
              <a:gd name="connsiteX12" fmla="*/ 619432 w 2993922"/>
              <a:gd name="connsiteY12" fmla="*/ 339213 h 1109123"/>
              <a:gd name="connsiteX13" fmla="*/ 648929 w 2993922"/>
              <a:gd name="connsiteY13" fmla="*/ 250723 h 1109123"/>
              <a:gd name="connsiteX14" fmla="*/ 678425 w 2993922"/>
              <a:gd name="connsiteY14" fmla="*/ 206477 h 1109123"/>
              <a:gd name="connsiteX15" fmla="*/ 781664 w 2993922"/>
              <a:gd name="connsiteY15" fmla="*/ 103239 h 1109123"/>
              <a:gd name="connsiteX16" fmla="*/ 870154 w 2993922"/>
              <a:gd name="connsiteY16" fmla="*/ 73742 h 1109123"/>
              <a:gd name="connsiteX17" fmla="*/ 914400 w 2993922"/>
              <a:gd name="connsiteY17" fmla="*/ 58994 h 1109123"/>
              <a:gd name="connsiteX18" fmla="*/ 1047135 w 2993922"/>
              <a:gd name="connsiteY18" fmla="*/ 103239 h 1109123"/>
              <a:gd name="connsiteX19" fmla="*/ 1076632 w 2993922"/>
              <a:gd name="connsiteY19" fmla="*/ 191729 h 1109123"/>
              <a:gd name="connsiteX20" fmla="*/ 1106129 w 2993922"/>
              <a:gd name="connsiteY20" fmla="*/ 235974 h 1109123"/>
              <a:gd name="connsiteX21" fmla="*/ 1120877 w 2993922"/>
              <a:gd name="connsiteY21" fmla="*/ 309716 h 1109123"/>
              <a:gd name="connsiteX22" fmla="*/ 1135625 w 2993922"/>
              <a:gd name="connsiteY22" fmla="*/ 412955 h 1109123"/>
              <a:gd name="connsiteX23" fmla="*/ 1165122 w 2993922"/>
              <a:gd name="connsiteY23" fmla="*/ 501445 h 1109123"/>
              <a:gd name="connsiteX24" fmla="*/ 1179871 w 2993922"/>
              <a:gd name="connsiteY24" fmla="*/ 575187 h 1109123"/>
              <a:gd name="connsiteX25" fmla="*/ 1194619 w 2993922"/>
              <a:gd name="connsiteY25" fmla="*/ 766916 h 1109123"/>
              <a:gd name="connsiteX26" fmla="*/ 1224116 w 2993922"/>
              <a:gd name="connsiteY26" fmla="*/ 943897 h 1109123"/>
              <a:gd name="connsiteX27" fmla="*/ 1238864 w 2993922"/>
              <a:gd name="connsiteY27" fmla="*/ 1002890 h 1109123"/>
              <a:gd name="connsiteX28" fmla="*/ 1297858 w 2993922"/>
              <a:gd name="connsiteY28" fmla="*/ 1091381 h 1109123"/>
              <a:gd name="connsiteX29" fmla="*/ 1342103 w 2993922"/>
              <a:gd name="connsiteY29" fmla="*/ 1106129 h 1109123"/>
              <a:gd name="connsiteX30" fmla="*/ 1725561 w 2993922"/>
              <a:gd name="connsiteY30" fmla="*/ 1091381 h 1109123"/>
              <a:gd name="connsiteX31" fmla="*/ 1740309 w 2993922"/>
              <a:gd name="connsiteY31" fmla="*/ 1002890 h 1109123"/>
              <a:gd name="connsiteX32" fmla="*/ 1784554 w 2993922"/>
              <a:gd name="connsiteY32" fmla="*/ 899652 h 1109123"/>
              <a:gd name="connsiteX33" fmla="*/ 1828800 w 2993922"/>
              <a:gd name="connsiteY33" fmla="*/ 811161 h 1109123"/>
              <a:gd name="connsiteX34" fmla="*/ 1858296 w 2993922"/>
              <a:gd name="connsiteY34" fmla="*/ 693174 h 1109123"/>
              <a:gd name="connsiteX35" fmla="*/ 1873045 w 2993922"/>
              <a:gd name="connsiteY35" fmla="*/ 634181 h 1109123"/>
              <a:gd name="connsiteX36" fmla="*/ 1917290 w 2993922"/>
              <a:gd name="connsiteY36" fmla="*/ 471948 h 1109123"/>
              <a:gd name="connsiteX37" fmla="*/ 1946787 w 2993922"/>
              <a:gd name="connsiteY37" fmla="*/ 427703 h 1109123"/>
              <a:gd name="connsiteX38" fmla="*/ 1991032 w 2993922"/>
              <a:gd name="connsiteY38" fmla="*/ 309716 h 1109123"/>
              <a:gd name="connsiteX39" fmla="*/ 2005780 w 2993922"/>
              <a:gd name="connsiteY39" fmla="*/ 250723 h 1109123"/>
              <a:gd name="connsiteX40" fmla="*/ 2035277 w 2993922"/>
              <a:gd name="connsiteY40" fmla="*/ 162232 h 1109123"/>
              <a:gd name="connsiteX41" fmla="*/ 2050025 w 2993922"/>
              <a:gd name="connsiteY41" fmla="*/ 117987 h 1109123"/>
              <a:gd name="connsiteX42" fmla="*/ 2079522 w 2993922"/>
              <a:gd name="connsiteY42" fmla="*/ 73742 h 1109123"/>
              <a:gd name="connsiteX43" fmla="*/ 2094271 w 2993922"/>
              <a:gd name="connsiteY43" fmla="*/ 29497 h 1109123"/>
              <a:gd name="connsiteX44" fmla="*/ 2182761 w 2993922"/>
              <a:gd name="connsiteY44" fmla="*/ 0 h 1109123"/>
              <a:gd name="connsiteX45" fmla="*/ 2256503 w 2993922"/>
              <a:gd name="connsiteY45" fmla="*/ 29497 h 1109123"/>
              <a:gd name="connsiteX46" fmla="*/ 2300748 w 2993922"/>
              <a:gd name="connsiteY46" fmla="*/ 176981 h 1109123"/>
              <a:gd name="connsiteX47" fmla="*/ 2315496 w 2993922"/>
              <a:gd name="connsiteY47" fmla="*/ 221226 h 1109123"/>
              <a:gd name="connsiteX48" fmla="*/ 2344993 w 2993922"/>
              <a:gd name="connsiteY48" fmla="*/ 353961 h 1109123"/>
              <a:gd name="connsiteX49" fmla="*/ 2359741 w 2993922"/>
              <a:gd name="connsiteY49" fmla="*/ 412955 h 1109123"/>
              <a:gd name="connsiteX50" fmla="*/ 2374490 w 2993922"/>
              <a:gd name="connsiteY50" fmla="*/ 530942 h 1109123"/>
              <a:gd name="connsiteX51" fmla="*/ 2389238 w 2993922"/>
              <a:gd name="connsiteY51" fmla="*/ 663677 h 1109123"/>
              <a:gd name="connsiteX52" fmla="*/ 2448232 w 2993922"/>
              <a:gd name="connsiteY52" fmla="*/ 752168 h 1109123"/>
              <a:gd name="connsiteX53" fmla="*/ 2462980 w 2993922"/>
              <a:gd name="connsiteY53" fmla="*/ 796413 h 1109123"/>
              <a:gd name="connsiteX54" fmla="*/ 2492477 w 2993922"/>
              <a:gd name="connsiteY54" fmla="*/ 914400 h 1109123"/>
              <a:gd name="connsiteX55" fmla="*/ 2536722 w 2993922"/>
              <a:gd name="connsiteY55" fmla="*/ 1002890 h 1109123"/>
              <a:gd name="connsiteX56" fmla="*/ 2580967 w 2993922"/>
              <a:gd name="connsiteY56" fmla="*/ 1032387 h 1109123"/>
              <a:gd name="connsiteX57" fmla="*/ 2669458 w 2993922"/>
              <a:gd name="connsiteY57" fmla="*/ 1091381 h 1109123"/>
              <a:gd name="connsiteX58" fmla="*/ 2831690 w 2993922"/>
              <a:gd name="connsiteY58" fmla="*/ 1106129 h 1109123"/>
              <a:gd name="connsiteX59" fmla="*/ 2993922 w 2993922"/>
              <a:gd name="connsiteY59" fmla="*/ 1106129 h 110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93922" h="1109123">
                <a:moveTo>
                  <a:pt x="0" y="1106129"/>
                </a:moveTo>
                <a:cubicBezTo>
                  <a:pt x="100402" y="1045888"/>
                  <a:pt x="46548" y="1070948"/>
                  <a:pt x="162232" y="1032387"/>
                </a:cubicBezTo>
                <a:lnTo>
                  <a:pt x="206477" y="1017639"/>
                </a:lnTo>
                <a:lnTo>
                  <a:pt x="250722" y="1002890"/>
                </a:lnTo>
                <a:cubicBezTo>
                  <a:pt x="265470" y="988142"/>
                  <a:pt x="278944" y="971998"/>
                  <a:pt x="294967" y="958645"/>
                </a:cubicBezTo>
                <a:cubicBezTo>
                  <a:pt x="308584" y="947297"/>
                  <a:pt x="328139" y="942989"/>
                  <a:pt x="339212" y="929148"/>
                </a:cubicBezTo>
                <a:cubicBezTo>
                  <a:pt x="348924" y="917009"/>
                  <a:pt x="345337" y="897838"/>
                  <a:pt x="353961" y="884903"/>
                </a:cubicBezTo>
                <a:cubicBezTo>
                  <a:pt x="365531" y="867549"/>
                  <a:pt x="385401" y="857122"/>
                  <a:pt x="398206" y="840658"/>
                </a:cubicBezTo>
                <a:cubicBezTo>
                  <a:pt x="431572" y="797759"/>
                  <a:pt x="464803" y="744257"/>
                  <a:pt x="486696" y="693174"/>
                </a:cubicBezTo>
                <a:cubicBezTo>
                  <a:pt x="492820" y="678885"/>
                  <a:pt x="494493" y="662834"/>
                  <a:pt x="501445" y="648929"/>
                </a:cubicBezTo>
                <a:cubicBezTo>
                  <a:pt x="509372" y="633075"/>
                  <a:pt x="523742" y="620881"/>
                  <a:pt x="530941" y="604684"/>
                </a:cubicBezTo>
                <a:cubicBezTo>
                  <a:pt x="543569" y="576272"/>
                  <a:pt x="550606" y="545691"/>
                  <a:pt x="560438" y="516194"/>
                </a:cubicBezTo>
                <a:lnTo>
                  <a:pt x="619432" y="339213"/>
                </a:lnTo>
                <a:cubicBezTo>
                  <a:pt x="619434" y="339208"/>
                  <a:pt x="648926" y="250727"/>
                  <a:pt x="648929" y="250723"/>
                </a:cubicBezTo>
                <a:cubicBezTo>
                  <a:pt x="658761" y="235974"/>
                  <a:pt x="670498" y="222331"/>
                  <a:pt x="678425" y="206477"/>
                </a:cubicBezTo>
                <a:cubicBezTo>
                  <a:pt x="711063" y="141201"/>
                  <a:pt x="665011" y="142124"/>
                  <a:pt x="781664" y="103239"/>
                </a:cubicBezTo>
                <a:lnTo>
                  <a:pt x="870154" y="73742"/>
                </a:lnTo>
                <a:lnTo>
                  <a:pt x="914400" y="58994"/>
                </a:lnTo>
                <a:cubicBezTo>
                  <a:pt x="944437" y="64000"/>
                  <a:pt x="1023021" y="64656"/>
                  <a:pt x="1047135" y="103239"/>
                </a:cubicBezTo>
                <a:cubicBezTo>
                  <a:pt x="1063614" y="129605"/>
                  <a:pt x="1059385" y="165859"/>
                  <a:pt x="1076632" y="191729"/>
                </a:cubicBezTo>
                <a:lnTo>
                  <a:pt x="1106129" y="235974"/>
                </a:lnTo>
                <a:cubicBezTo>
                  <a:pt x="1111045" y="260555"/>
                  <a:pt x="1116756" y="284990"/>
                  <a:pt x="1120877" y="309716"/>
                </a:cubicBezTo>
                <a:cubicBezTo>
                  <a:pt x="1126592" y="344005"/>
                  <a:pt x="1127808" y="379083"/>
                  <a:pt x="1135625" y="412955"/>
                </a:cubicBezTo>
                <a:cubicBezTo>
                  <a:pt x="1142616" y="443251"/>
                  <a:pt x="1159024" y="470957"/>
                  <a:pt x="1165122" y="501445"/>
                </a:cubicBezTo>
                <a:lnTo>
                  <a:pt x="1179871" y="575187"/>
                </a:lnTo>
                <a:cubicBezTo>
                  <a:pt x="1184787" y="639097"/>
                  <a:pt x="1188241" y="703136"/>
                  <a:pt x="1194619" y="766916"/>
                </a:cubicBezTo>
                <a:cubicBezTo>
                  <a:pt x="1200216" y="822892"/>
                  <a:pt x="1211704" y="888044"/>
                  <a:pt x="1224116" y="943897"/>
                </a:cubicBezTo>
                <a:cubicBezTo>
                  <a:pt x="1228513" y="963684"/>
                  <a:pt x="1229799" y="984760"/>
                  <a:pt x="1238864" y="1002890"/>
                </a:cubicBezTo>
                <a:cubicBezTo>
                  <a:pt x="1254718" y="1034598"/>
                  <a:pt x="1264226" y="1080171"/>
                  <a:pt x="1297858" y="1091381"/>
                </a:cubicBezTo>
                <a:lnTo>
                  <a:pt x="1342103" y="1106129"/>
                </a:lnTo>
                <a:cubicBezTo>
                  <a:pt x="1469922" y="1101213"/>
                  <a:pt x="1601741" y="1123483"/>
                  <a:pt x="1725561" y="1091381"/>
                </a:cubicBezTo>
                <a:cubicBezTo>
                  <a:pt x="1754508" y="1083876"/>
                  <a:pt x="1733822" y="1032082"/>
                  <a:pt x="1740309" y="1002890"/>
                </a:cubicBezTo>
                <a:cubicBezTo>
                  <a:pt x="1750950" y="955006"/>
                  <a:pt x="1763748" y="948201"/>
                  <a:pt x="1784554" y="899652"/>
                </a:cubicBezTo>
                <a:cubicBezTo>
                  <a:pt x="1821189" y="814169"/>
                  <a:pt x="1772117" y="896185"/>
                  <a:pt x="1828800" y="811161"/>
                </a:cubicBezTo>
                <a:cubicBezTo>
                  <a:pt x="1855156" y="732093"/>
                  <a:pt x="1834564" y="799965"/>
                  <a:pt x="1858296" y="693174"/>
                </a:cubicBezTo>
                <a:cubicBezTo>
                  <a:pt x="1862693" y="673387"/>
                  <a:pt x="1868648" y="653968"/>
                  <a:pt x="1873045" y="634181"/>
                </a:cubicBezTo>
                <a:cubicBezTo>
                  <a:pt x="1882280" y="592625"/>
                  <a:pt x="1894267" y="506481"/>
                  <a:pt x="1917290" y="471948"/>
                </a:cubicBezTo>
                <a:lnTo>
                  <a:pt x="1946787" y="427703"/>
                </a:lnTo>
                <a:cubicBezTo>
                  <a:pt x="1984642" y="276279"/>
                  <a:pt x="1933190" y="463962"/>
                  <a:pt x="1991032" y="309716"/>
                </a:cubicBezTo>
                <a:cubicBezTo>
                  <a:pt x="1998149" y="290737"/>
                  <a:pt x="1999956" y="270138"/>
                  <a:pt x="2005780" y="250723"/>
                </a:cubicBezTo>
                <a:cubicBezTo>
                  <a:pt x="2014714" y="220942"/>
                  <a:pt x="2025445" y="191729"/>
                  <a:pt x="2035277" y="162232"/>
                </a:cubicBezTo>
                <a:cubicBezTo>
                  <a:pt x="2040193" y="147484"/>
                  <a:pt x="2041402" y="130922"/>
                  <a:pt x="2050025" y="117987"/>
                </a:cubicBezTo>
                <a:cubicBezTo>
                  <a:pt x="2059857" y="103239"/>
                  <a:pt x="2071595" y="89596"/>
                  <a:pt x="2079522" y="73742"/>
                </a:cubicBezTo>
                <a:cubicBezTo>
                  <a:pt x="2086475" y="59837"/>
                  <a:pt x="2081621" y="38533"/>
                  <a:pt x="2094271" y="29497"/>
                </a:cubicBezTo>
                <a:cubicBezTo>
                  <a:pt x="2119572" y="11425"/>
                  <a:pt x="2182761" y="0"/>
                  <a:pt x="2182761" y="0"/>
                </a:cubicBezTo>
                <a:cubicBezTo>
                  <a:pt x="2207342" y="9832"/>
                  <a:pt x="2239070" y="9573"/>
                  <a:pt x="2256503" y="29497"/>
                </a:cubicBezTo>
                <a:cubicBezTo>
                  <a:pt x="2271374" y="46492"/>
                  <a:pt x="2292173" y="146969"/>
                  <a:pt x="2300748" y="176981"/>
                </a:cubicBezTo>
                <a:cubicBezTo>
                  <a:pt x="2305019" y="191929"/>
                  <a:pt x="2311225" y="206278"/>
                  <a:pt x="2315496" y="221226"/>
                </a:cubicBezTo>
                <a:cubicBezTo>
                  <a:pt x="2333484" y="284183"/>
                  <a:pt x="2329783" y="285516"/>
                  <a:pt x="2344993" y="353961"/>
                </a:cubicBezTo>
                <a:cubicBezTo>
                  <a:pt x="2349390" y="373748"/>
                  <a:pt x="2356409" y="392961"/>
                  <a:pt x="2359741" y="412955"/>
                </a:cubicBezTo>
                <a:cubicBezTo>
                  <a:pt x="2366257" y="452051"/>
                  <a:pt x="2369859" y="491578"/>
                  <a:pt x="2374490" y="530942"/>
                </a:cubicBezTo>
                <a:cubicBezTo>
                  <a:pt x="2379692" y="575154"/>
                  <a:pt x="2375160" y="621444"/>
                  <a:pt x="2389238" y="663677"/>
                </a:cubicBezTo>
                <a:cubicBezTo>
                  <a:pt x="2400449" y="697309"/>
                  <a:pt x="2448232" y="752168"/>
                  <a:pt x="2448232" y="752168"/>
                </a:cubicBezTo>
                <a:cubicBezTo>
                  <a:pt x="2453148" y="766916"/>
                  <a:pt x="2458890" y="781415"/>
                  <a:pt x="2462980" y="796413"/>
                </a:cubicBezTo>
                <a:cubicBezTo>
                  <a:pt x="2473647" y="835524"/>
                  <a:pt x="2479658" y="875941"/>
                  <a:pt x="2492477" y="914400"/>
                </a:cubicBezTo>
                <a:cubicBezTo>
                  <a:pt x="2504472" y="950387"/>
                  <a:pt x="2508131" y="974299"/>
                  <a:pt x="2536722" y="1002890"/>
                </a:cubicBezTo>
                <a:cubicBezTo>
                  <a:pt x="2549256" y="1015424"/>
                  <a:pt x="2567350" y="1021039"/>
                  <a:pt x="2580967" y="1032387"/>
                </a:cubicBezTo>
                <a:cubicBezTo>
                  <a:pt x="2625839" y="1069780"/>
                  <a:pt x="2613152" y="1083337"/>
                  <a:pt x="2669458" y="1091381"/>
                </a:cubicBezTo>
                <a:cubicBezTo>
                  <a:pt x="2723213" y="1099060"/>
                  <a:pt x="2777446" y="1103663"/>
                  <a:pt x="2831690" y="1106129"/>
                </a:cubicBezTo>
                <a:cubicBezTo>
                  <a:pt x="2885712" y="1108584"/>
                  <a:pt x="2939845" y="1106129"/>
                  <a:pt x="2993922" y="11061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FED870-2412-4F25-8E80-F4C164DB2F6D}"/>
              </a:ext>
            </a:extLst>
          </p:cNvPr>
          <p:cNvCxnSpPr>
            <a:cxnSpLocks/>
          </p:cNvCxnSpPr>
          <p:nvPr/>
        </p:nvCxnSpPr>
        <p:spPr>
          <a:xfrm flipH="1" flipV="1">
            <a:off x="5967155" y="4310821"/>
            <a:ext cx="3157" cy="1224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288555-29F5-4FD5-A204-5301BB5FBF56}"/>
              </a:ext>
            </a:extLst>
          </p:cNvPr>
          <p:cNvCxnSpPr/>
          <p:nvPr/>
        </p:nvCxnSpPr>
        <p:spPr>
          <a:xfrm>
            <a:off x="5970312" y="5534828"/>
            <a:ext cx="2874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4C43851-A9C6-4324-92F8-456C7D753728}"/>
              </a:ext>
            </a:extLst>
          </p:cNvPr>
          <p:cNvSpPr/>
          <p:nvPr/>
        </p:nvSpPr>
        <p:spPr>
          <a:xfrm rot="10800000">
            <a:off x="6002594" y="4435111"/>
            <a:ext cx="2993922" cy="1109123"/>
          </a:xfrm>
          <a:custGeom>
            <a:avLst/>
            <a:gdLst>
              <a:gd name="connsiteX0" fmla="*/ 0 w 2993922"/>
              <a:gd name="connsiteY0" fmla="*/ 1106129 h 1109123"/>
              <a:gd name="connsiteX1" fmla="*/ 162232 w 2993922"/>
              <a:gd name="connsiteY1" fmla="*/ 1032387 h 1109123"/>
              <a:gd name="connsiteX2" fmla="*/ 206477 w 2993922"/>
              <a:gd name="connsiteY2" fmla="*/ 1017639 h 1109123"/>
              <a:gd name="connsiteX3" fmla="*/ 250722 w 2993922"/>
              <a:gd name="connsiteY3" fmla="*/ 1002890 h 1109123"/>
              <a:gd name="connsiteX4" fmla="*/ 294967 w 2993922"/>
              <a:gd name="connsiteY4" fmla="*/ 958645 h 1109123"/>
              <a:gd name="connsiteX5" fmla="*/ 339212 w 2993922"/>
              <a:gd name="connsiteY5" fmla="*/ 929148 h 1109123"/>
              <a:gd name="connsiteX6" fmla="*/ 353961 w 2993922"/>
              <a:gd name="connsiteY6" fmla="*/ 884903 h 1109123"/>
              <a:gd name="connsiteX7" fmla="*/ 398206 w 2993922"/>
              <a:gd name="connsiteY7" fmla="*/ 840658 h 1109123"/>
              <a:gd name="connsiteX8" fmla="*/ 486696 w 2993922"/>
              <a:gd name="connsiteY8" fmla="*/ 693174 h 1109123"/>
              <a:gd name="connsiteX9" fmla="*/ 501445 w 2993922"/>
              <a:gd name="connsiteY9" fmla="*/ 648929 h 1109123"/>
              <a:gd name="connsiteX10" fmla="*/ 530941 w 2993922"/>
              <a:gd name="connsiteY10" fmla="*/ 604684 h 1109123"/>
              <a:gd name="connsiteX11" fmla="*/ 560438 w 2993922"/>
              <a:gd name="connsiteY11" fmla="*/ 516194 h 1109123"/>
              <a:gd name="connsiteX12" fmla="*/ 619432 w 2993922"/>
              <a:gd name="connsiteY12" fmla="*/ 339213 h 1109123"/>
              <a:gd name="connsiteX13" fmla="*/ 648929 w 2993922"/>
              <a:gd name="connsiteY13" fmla="*/ 250723 h 1109123"/>
              <a:gd name="connsiteX14" fmla="*/ 678425 w 2993922"/>
              <a:gd name="connsiteY14" fmla="*/ 206477 h 1109123"/>
              <a:gd name="connsiteX15" fmla="*/ 781664 w 2993922"/>
              <a:gd name="connsiteY15" fmla="*/ 103239 h 1109123"/>
              <a:gd name="connsiteX16" fmla="*/ 870154 w 2993922"/>
              <a:gd name="connsiteY16" fmla="*/ 73742 h 1109123"/>
              <a:gd name="connsiteX17" fmla="*/ 914400 w 2993922"/>
              <a:gd name="connsiteY17" fmla="*/ 58994 h 1109123"/>
              <a:gd name="connsiteX18" fmla="*/ 1047135 w 2993922"/>
              <a:gd name="connsiteY18" fmla="*/ 103239 h 1109123"/>
              <a:gd name="connsiteX19" fmla="*/ 1076632 w 2993922"/>
              <a:gd name="connsiteY19" fmla="*/ 191729 h 1109123"/>
              <a:gd name="connsiteX20" fmla="*/ 1106129 w 2993922"/>
              <a:gd name="connsiteY20" fmla="*/ 235974 h 1109123"/>
              <a:gd name="connsiteX21" fmla="*/ 1120877 w 2993922"/>
              <a:gd name="connsiteY21" fmla="*/ 309716 h 1109123"/>
              <a:gd name="connsiteX22" fmla="*/ 1135625 w 2993922"/>
              <a:gd name="connsiteY22" fmla="*/ 412955 h 1109123"/>
              <a:gd name="connsiteX23" fmla="*/ 1165122 w 2993922"/>
              <a:gd name="connsiteY23" fmla="*/ 501445 h 1109123"/>
              <a:gd name="connsiteX24" fmla="*/ 1179871 w 2993922"/>
              <a:gd name="connsiteY24" fmla="*/ 575187 h 1109123"/>
              <a:gd name="connsiteX25" fmla="*/ 1194619 w 2993922"/>
              <a:gd name="connsiteY25" fmla="*/ 766916 h 1109123"/>
              <a:gd name="connsiteX26" fmla="*/ 1224116 w 2993922"/>
              <a:gd name="connsiteY26" fmla="*/ 943897 h 1109123"/>
              <a:gd name="connsiteX27" fmla="*/ 1238864 w 2993922"/>
              <a:gd name="connsiteY27" fmla="*/ 1002890 h 1109123"/>
              <a:gd name="connsiteX28" fmla="*/ 1297858 w 2993922"/>
              <a:gd name="connsiteY28" fmla="*/ 1091381 h 1109123"/>
              <a:gd name="connsiteX29" fmla="*/ 1342103 w 2993922"/>
              <a:gd name="connsiteY29" fmla="*/ 1106129 h 1109123"/>
              <a:gd name="connsiteX30" fmla="*/ 1725561 w 2993922"/>
              <a:gd name="connsiteY30" fmla="*/ 1091381 h 1109123"/>
              <a:gd name="connsiteX31" fmla="*/ 1740309 w 2993922"/>
              <a:gd name="connsiteY31" fmla="*/ 1002890 h 1109123"/>
              <a:gd name="connsiteX32" fmla="*/ 1784554 w 2993922"/>
              <a:gd name="connsiteY32" fmla="*/ 899652 h 1109123"/>
              <a:gd name="connsiteX33" fmla="*/ 1828800 w 2993922"/>
              <a:gd name="connsiteY33" fmla="*/ 811161 h 1109123"/>
              <a:gd name="connsiteX34" fmla="*/ 1858296 w 2993922"/>
              <a:gd name="connsiteY34" fmla="*/ 693174 h 1109123"/>
              <a:gd name="connsiteX35" fmla="*/ 1873045 w 2993922"/>
              <a:gd name="connsiteY35" fmla="*/ 634181 h 1109123"/>
              <a:gd name="connsiteX36" fmla="*/ 1917290 w 2993922"/>
              <a:gd name="connsiteY36" fmla="*/ 471948 h 1109123"/>
              <a:gd name="connsiteX37" fmla="*/ 1946787 w 2993922"/>
              <a:gd name="connsiteY37" fmla="*/ 427703 h 1109123"/>
              <a:gd name="connsiteX38" fmla="*/ 1991032 w 2993922"/>
              <a:gd name="connsiteY38" fmla="*/ 309716 h 1109123"/>
              <a:gd name="connsiteX39" fmla="*/ 2005780 w 2993922"/>
              <a:gd name="connsiteY39" fmla="*/ 250723 h 1109123"/>
              <a:gd name="connsiteX40" fmla="*/ 2035277 w 2993922"/>
              <a:gd name="connsiteY40" fmla="*/ 162232 h 1109123"/>
              <a:gd name="connsiteX41" fmla="*/ 2050025 w 2993922"/>
              <a:gd name="connsiteY41" fmla="*/ 117987 h 1109123"/>
              <a:gd name="connsiteX42" fmla="*/ 2079522 w 2993922"/>
              <a:gd name="connsiteY42" fmla="*/ 73742 h 1109123"/>
              <a:gd name="connsiteX43" fmla="*/ 2094271 w 2993922"/>
              <a:gd name="connsiteY43" fmla="*/ 29497 h 1109123"/>
              <a:gd name="connsiteX44" fmla="*/ 2182761 w 2993922"/>
              <a:gd name="connsiteY44" fmla="*/ 0 h 1109123"/>
              <a:gd name="connsiteX45" fmla="*/ 2256503 w 2993922"/>
              <a:gd name="connsiteY45" fmla="*/ 29497 h 1109123"/>
              <a:gd name="connsiteX46" fmla="*/ 2300748 w 2993922"/>
              <a:gd name="connsiteY46" fmla="*/ 176981 h 1109123"/>
              <a:gd name="connsiteX47" fmla="*/ 2315496 w 2993922"/>
              <a:gd name="connsiteY47" fmla="*/ 221226 h 1109123"/>
              <a:gd name="connsiteX48" fmla="*/ 2344993 w 2993922"/>
              <a:gd name="connsiteY48" fmla="*/ 353961 h 1109123"/>
              <a:gd name="connsiteX49" fmla="*/ 2359741 w 2993922"/>
              <a:gd name="connsiteY49" fmla="*/ 412955 h 1109123"/>
              <a:gd name="connsiteX50" fmla="*/ 2374490 w 2993922"/>
              <a:gd name="connsiteY50" fmla="*/ 530942 h 1109123"/>
              <a:gd name="connsiteX51" fmla="*/ 2389238 w 2993922"/>
              <a:gd name="connsiteY51" fmla="*/ 663677 h 1109123"/>
              <a:gd name="connsiteX52" fmla="*/ 2448232 w 2993922"/>
              <a:gd name="connsiteY52" fmla="*/ 752168 h 1109123"/>
              <a:gd name="connsiteX53" fmla="*/ 2462980 w 2993922"/>
              <a:gd name="connsiteY53" fmla="*/ 796413 h 1109123"/>
              <a:gd name="connsiteX54" fmla="*/ 2492477 w 2993922"/>
              <a:gd name="connsiteY54" fmla="*/ 914400 h 1109123"/>
              <a:gd name="connsiteX55" fmla="*/ 2536722 w 2993922"/>
              <a:gd name="connsiteY55" fmla="*/ 1002890 h 1109123"/>
              <a:gd name="connsiteX56" fmla="*/ 2580967 w 2993922"/>
              <a:gd name="connsiteY56" fmla="*/ 1032387 h 1109123"/>
              <a:gd name="connsiteX57" fmla="*/ 2669458 w 2993922"/>
              <a:gd name="connsiteY57" fmla="*/ 1091381 h 1109123"/>
              <a:gd name="connsiteX58" fmla="*/ 2831690 w 2993922"/>
              <a:gd name="connsiteY58" fmla="*/ 1106129 h 1109123"/>
              <a:gd name="connsiteX59" fmla="*/ 2993922 w 2993922"/>
              <a:gd name="connsiteY59" fmla="*/ 1106129 h 110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93922" h="1109123">
                <a:moveTo>
                  <a:pt x="0" y="1106129"/>
                </a:moveTo>
                <a:cubicBezTo>
                  <a:pt x="100402" y="1045888"/>
                  <a:pt x="46548" y="1070948"/>
                  <a:pt x="162232" y="1032387"/>
                </a:cubicBezTo>
                <a:lnTo>
                  <a:pt x="206477" y="1017639"/>
                </a:lnTo>
                <a:lnTo>
                  <a:pt x="250722" y="1002890"/>
                </a:lnTo>
                <a:cubicBezTo>
                  <a:pt x="265470" y="988142"/>
                  <a:pt x="278944" y="971998"/>
                  <a:pt x="294967" y="958645"/>
                </a:cubicBezTo>
                <a:cubicBezTo>
                  <a:pt x="308584" y="947297"/>
                  <a:pt x="328139" y="942989"/>
                  <a:pt x="339212" y="929148"/>
                </a:cubicBezTo>
                <a:cubicBezTo>
                  <a:pt x="348924" y="917009"/>
                  <a:pt x="345337" y="897838"/>
                  <a:pt x="353961" y="884903"/>
                </a:cubicBezTo>
                <a:cubicBezTo>
                  <a:pt x="365531" y="867549"/>
                  <a:pt x="385401" y="857122"/>
                  <a:pt x="398206" y="840658"/>
                </a:cubicBezTo>
                <a:cubicBezTo>
                  <a:pt x="431572" y="797759"/>
                  <a:pt x="464803" y="744257"/>
                  <a:pt x="486696" y="693174"/>
                </a:cubicBezTo>
                <a:cubicBezTo>
                  <a:pt x="492820" y="678885"/>
                  <a:pt x="494493" y="662834"/>
                  <a:pt x="501445" y="648929"/>
                </a:cubicBezTo>
                <a:cubicBezTo>
                  <a:pt x="509372" y="633075"/>
                  <a:pt x="523742" y="620881"/>
                  <a:pt x="530941" y="604684"/>
                </a:cubicBezTo>
                <a:cubicBezTo>
                  <a:pt x="543569" y="576272"/>
                  <a:pt x="550606" y="545691"/>
                  <a:pt x="560438" y="516194"/>
                </a:cubicBezTo>
                <a:lnTo>
                  <a:pt x="619432" y="339213"/>
                </a:lnTo>
                <a:cubicBezTo>
                  <a:pt x="619434" y="339208"/>
                  <a:pt x="648926" y="250727"/>
                  <a:pt x="648929" y="250723"/>
                </a:cubicBezTo>
                <a:cubicBezTo>
                  <a:pt x="658761" y="235974"/>
                  <a:pt x="670498" y="222331"/>
                  <a:pt x="678425" y="206477"/>
                </a:cubicBezTo>
                <a:cubicBezTo>
                  <a:pt x="711063" y="141201"/>
                  <a:pt x="665011" y="142124"/>
                  <a:pt x="781664" y="103239"/>
                </a:cubicBezTo>
                <a:lnTo>
                  <a:pt x="870154" y="73742"/>
                </a:lnTo>
                <a:lnTo>
                  <a:pt x="914400" y="58994"/>
                </a:lnTo>
                <a:cubicBezTo>
                  <a:pt x="944437" y="64000"/>
                  <a:pt x="1023021" y="64656"/>
                  <a:pt x="1047135" y="103239"/>
                </a:cubicBezTo>
                <a:cubicBezTo>
                  <a:pt x="1063614" y="129605"/>
                  <a:pt x="1059385" y="165859"/>
                  <a:pt x="1076632" y="191729"/>
                </a:cubicBezTo>
                <a:lnTo>
                  <a:pt x="1106129" y="235974"/>
                </a:lnTo>
                <a:cubicBezTo>
                  <a:pt x="1111045" y="260555"/>
                  <a:pt x="1116756" y="284990"/>
                  <a:pt x="1120877" y="309716"/>
                </a:cubicBezTo>
                <a:cubicBezTo>
                  <a:pt x="1126592" y="344005"/>
                  <a:pt x="1127808" y="379083"/>
                  <a:pt x="1135625" y="412955"/>
                </a:cubicBezTo>
                <a:cubicBezTo>
                  <a:pt x="1142616" y="443251"/>
                  <a:pt x="1159024" y="470957"/>
                  <a:pt x="1165122" y="501445"/>
                </a:cubicBezTo>
                <a:lnTo>
                  <a:pt x="1179871" y="575187"/>
                </a:lnTo>
                <a:cubicBezTo>
                  <a:pt x="1184787" y="639097"/>
                  <a:pt x="1188241" y="703136"/>
                  <a:pt x="1194619" y="766916"/>
                </a:cubicBezTo>
                <a:cubicBezTo>
                  <a:pt x="1200216" y="822892"/>
                  <a:pt x="1211704" y="888044"/>
                  <a:pt x="1224116" y="943897"/>
                </a:cubicBezTo>
                <a:cubicBezTo>
                  <a:pt x="1228513" y="963684"/>
                  <a:pt x="1229799" y="984760"/>
                  <a:pt x="1238864" y="1002890"/>
                </a:cubicBezTo>
                <a:cubicBezTo>
                  <a:pt x="1254718" y="1034598"/>
                  <a:pt x="1264226" y="1080171"/>
                  <a:pt x="1297858" y="1091381"/>
                </a:cubicBezTo>
                <a:lnTo>
                  <a:pt x="1342103" y="1106129"/>
                </a:lnTo>
                <a:cubicBezTo>
                  <a:pt x="1469922" y="1101213"/>
                  <a:pt x="1601741" y="1123483"/>
                  <a:pt x="1725561" y="1091381"/>
                </a:cubicBezTo>
                <a:cubicBezTo>
                  <a:pt x="1754508" y="1083876"/>
                  <a:pt x="1733822" y="1032082"/>
                  <a:pt x="1740309" y="1002890"/>
                </a:cubicBezTo>
                <a:cubicBezTo>
                  <a:pt x="1750950" y="955006"/>
                  <a:pt x="1763748" y="948201"/>
                  <a:pt x="1784554" y="899652"/>
                </a:cubicBezTo>
                <a:cubicBezTo>
                  <a:pt x="1821189" y="814169"/>
                  <a:pt x="1772117" y="896185"/>
                  <a:pt x="1828800" y="811161"/>
                </a:cubicBezTo>
                <a:cubicBezTo>
                  <a:pt x="1855156" y="732093"/>
                  <a:pt x="1834564" y="799965"/>
                  <a:pt x="1858296" y="693174"/>
                </a:cubicBezTo>
                <a:cubicBezTo>
                  <a:pt x="1862693" y="673387"/>
                  <a:pt x="1868648" y="653968"/>
                  <a:pt x="1873045" y="634181"/>
                </a:cubicBezTo>
                <a:cubicBezTo>
                  <a:pt x="1882280" y="592625"/>
                  <a:pt x="1894267" y="506481"/>
                  <a:pt x="1917290" y="471948"/>
                </a:cubicBezTo>
                <a:lnTo>
                  <a:pt x="1946787" y="427703"/>
                </a:lnTo>
                <a:cubicBezTo>
                  <a:pt x="1984642" y="276279"/>
                  <a:pt x="1933190" y="463962"/>
                  <a:pt x="1991032" y="309716"/>
                </a:cubicBezTo>
                <a:cubicBezTo>
                  <a:pt x="1998149" y="290737"/>
                  <a:pt x="1999956" y="270138"/>
                  <a:pt x="2005780" y="250723"/>
                </a:cubicBezTo>
                <a:cubicBezTo>
                  <a:pt x="2014714" y="220942"/>
                  <a:pt x="2025445" y="191729"/>
                  <a:pt x="2035277" y="162232"/>
                </a:cubicBezTo>
                <a:cubicBezTo>
                  <a:pt x="2040193" y="147484"/>
                  <a:pt x="2041402" y="130922"/>
                  <a:pt x="2050025" y="117987"/>
                </a:cubicBezTo>
                <a:cubicBezTo>
                  <a:pt x="2059857" y="103239"/>
                  <a:pt x="2071595" y="89596"/>
                  <a:pt x="2079522" y="73742"/>
                </a:cubicBezTo>
                <a:cubicBezTo>
                  <a:pt x="2086475" y="59837"/>
                  <a:pt x="2081621" y="38533"/>
                  <a:pt x="2094271" y="29497"/>
                </a:cubicBezTo>
                <a:cubicBezTo>
                  <a:pt x="2119572" y="11425"/>
                  <a:pt x="2182761" y="0"/>
                  <a:pt x="2182761" y="0"/>
                </a:cubicBezTo>
                <a:cubicBezTo>
                  <a:pt x="2207342" y="9832"/>
                  <a:pt x="2239070" y="9573"/>
                  <a:pt x="2256503" y="29497"/>
                </a:cubicBezTo>
                <a:cubicBezTo>
                  <a:pt x="2271374" y="46492"/>
                  <a:pt x="2292173" y="146969"/>
                  <a:pt x="2300748" y="176981"/>
                </a:cubicBezTo>
                <a:cubicBezTo>
                  <a:pt x="2305019" y="191929"/>
                  <a:pt x="2311225" y="206278"/>
                  <a:pt x="2315496" y="221226"/>
                </a:cubicBezTo>
                <a:cubicBezTo>
                  <a:pt x="2333484" y="284183"/>
                  <a:pt x="2329783" y="285516"/>
                  <a:pt x="2344993" y="353961"/>
                </a:cubicBezTo>
                <a:cubicBezTo>
                  <a:pt x="2349390" y="373748"/>
                  <a:pt x="2356409" y="392961"/>
                  <a:pt x="2359741" y="412955"/>
                </a:cubicBezTo>
                <a:cubicBezTo>
                  <a:pt x="2366257" y="452051"/>
                  <a:pt x="2369859" y="491578"/>
                  <a:pt x="2374490" y="530942"/>
                </a:cubicBezTo>
                <a:cubicBezTo>
                  <a:pt x="2379692" y="575154"/>
                  <a:pt x="2375160" y="621444"/>
                  <a:pt x="2389238" y="663677"/>
                </a:cubicBezTo>
                <a:cubicBezTo>
                  <a:pt x="2400449" y="697309"/>
                  <a:pt x="2448232" y="752168"/>
                  <a:pt x="2448232" y="752168"/>
                </a:cubicBezTo>
                <a:cubicBezTo>
                  <a:pt x="2453148" y="766916"/>
                  <a:pt x="2458890" y="781415"/>
                  <a:pt x="2462980" y="796413"/>
                </a:cubicBezTo>
                <a:cubicBezTo>
                  <a:pt x="2473647" y="835524"/>
                  <a:pt x="2479658" y="875941"/>
                  <a:pt x="2492477" y="914400"/>
                </a:cubicBezTo>
                <a:cubicBezTo>
                  <a:pt x="2504472" y="950387"/>
                  <a:pt x="2508131" y="974299"/>
                  <a:pt x="2536722" y="1002890"/>
                </a:cubicBezTo>
                <a:cubicBezTo>
                  <a:pt x="2549256" y="1015424"/>
                  <a:pt x="2567350" y="1021039"/>
                  <a:pt x="2580967" y="1032387"/>
                </a:cubicBezTo>
                <a:cubicBezTo>
                  <a:pt x="2625839" y="1069780"/>
                  <a:pt x="2613152" y="1083337"/>
                  <a:pt x="2669458" y="1091381"/>
                </a:cubicBezTo>
                <a:cubicBezTo>
                  <a:pt x="2723213" y="1099060"/>
                  <a:pt x="2777446" y="1103663"/>
                  <a:pt x="2831690" y="1106129"/>
                </a:cubicBezTo>
                <a:cubicBezTo>
                  <a:pt x="2885712" y="1108584"/>
                  <a:pt x="2939845" y="1106129"/>
                  <a:pt x="2993922" y="11061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12">
            <a:extLst>
              <a:ext uri="{FF2B5EF4-FFF2-40B4-BE49-F238E27FC236}">
                <a16:creationId xmlns:a16="http://schemas.microsoft.com/office/drawing/2014/main" id="{18142212-391D-47EB-88C0-DFC1D9538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33" y="4766385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5DA52C6-B2A0-4F40-90DA-6D41E818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43" y="4758121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77F1BF0-33CB-4E9A-A55C-CADE24B5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85" y="4712320"/>
            <a:ext cx="333805" cy="6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86685D-728A-405C-81D3-AAB3ECEBEE61}"/>
                  </a:ext>
                </a:extLst>
              </p:cNvPr>
              <p:cNvSpPr txBox="1"/>
              <p:nvPr/>
            </p:nvSpPr>
            <p:spPr>
              <a:xfrm>
                <a:off x="7340322" y="2530527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686685D-728A-405C-81D3-AAB3ECEBE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322" y="2530527"/>
                <a:ext cx="226023" cy="276999"/>
              </a:xfrm>
              <a:prstGeom prst="rect">
                <a:avLst/>
              </a:prstGeom>
              <a:blipFill>
                <a:blip r:embed="rId4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B04EF68-0626-43F5-BF28-830617E1018C}"/>
                  </a:ext>
                </a:extLst>
              </p:cNvPr>
              <p:cNvSpPr txBox="1"/>
              <p:nvPr/>
            </p:nvSpPr>
            <p:spPr>
              <a:xfrm>
                <a:off x="7359156" y="406178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B04EF68-0626-43F5-BF28-830617E10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156" y="4061781"/>
                <a:ext cx="226023" cy="276999"/>
              </a:xfrm>
              <a:prstGeom prst="rect">
                <a:avLst/>
              </a:prstGeom>
              <a:blipFill>
                <a:blip r:embed="rId5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52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42B3-A415-4AE8-94D7-8329571E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Oscillation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574BF-E5E4-42FC-BD4E-40C5DC8E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Add a harmonic trap and measure oscillation frequency of a dipolar dark soliton: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645B9-D5DB-4FD1-9BC2-6168D0FF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60" y="1628800"/>
            <a:ext cx="5204569" cy="4648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3C179A-A447-458C-BC61-6EAC56B355CF}"/>
                  </a:ext>
                </a:extLst>
              </p:cNvPr>
              <p:cNvSpPr txBox="1"/>
              <p:nvPr/>
            </p:nvSpPr>
            <p:spPr>
              <a:xfrm>
                <a:off x="1135964" y="2133459"/>
                <a:ext cx="2173480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Phonon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3C179A-A447-458C-BC61-6EAC56B35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64" y="2133459"/>
                <a:ext cx="2173480" cy="396327"/>
              </a:xfrm>
              <a:prstGeom prst="rect">
                <a:avLst/>
              </a:prstGeom>
              <a:blipFill>
                <a:blip r:embed="rId3"/>
                <a:stretch>
                  <a:fillRect l="-2241" t="-1538" b="-2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C548AD-6E42-4DEB-90DB-DD00422C714E}"/>
                  </a:ext>
                </a:extLst>
              </p:cNvPr>
              <p:cNvSpPr txBox="1"/>
              <p:nvPr/>
            </p:nvSpPr>
            <p:spPr>
              <a:xfrm>
                <a:off x="751647" y="3563965"/>
                <a:ext cx="2571025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Non-dipolar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C548AD-6E42-4DEB-90DB-DD00422C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47" y="3563965"/>
                <a:ext cx="2571025" cy="396327"/>
              </a:xfrm>
              <a:prstGeom prst="rect">
                <a:avLst/>
              </a:prstGeom>
              <a:blipFill>
                <a:blip r:embed="rId4"/>
                <a:stretch>
                  <a:fillRect l="-1896" t="-1538" b="-2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B65D73-1662-4FB2-8962-4D88CBA1E8DA}"/>
                  </a:ext>
                </a:extLst>
              </p:cNvPr>
              <p:cNvSpPr txBox="1"/>
              <p:nvPr/>
            </p:nvSpPr>
            <p:spPr>
              <a:xfrm>
                <a:off x="1303254" y="4994471"/>
                <a:ext cx="2006190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B65D73-1662-4FB2-8962-4D88CBA1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54" y="4994471"/>
                <a:ext cx="2006190" cy="396327"/>
              </a:xfrm>
              <a:prstGeom prst="rect">
                <a:avLst/>
              </a:prstGeom>
              <a:blipFill>
                <a:blip r:embed="rId5"/>
                <a:stretch>
                  <a:fillRect l="-2736" b="-2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9B65C2F-CC88-4373-9F73-87C8E26731C3}"/>
              </a:ext>
            </a:extLst>
          </p:cNvPr>
          <p:cNvSpPr/>
          <p:nvPr/>
        </p:nvSpPr>
        <p:spPr>
          <a:xfrm>
            <a:off x="5637847" y="6380731"/>
            <a:ext cx="350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-Roman"/>
              </a:rPr>
              <a:t>Bland et al, PRA </a:t>
            </a:r>
            <a:r>
              <a:rPr lang="en-GB" b="1" dirty="0">
                <a:latin typeface="Times-Bold"/>
              </a:rPr>
              <a:t>95</a:t>
            </a:r>
            <a:r>
              <a:rPr lang="en-GB" dirty="0">
                <a:latin typeface="Times-Roman"/>
              </a:rPr>
              <a:t>, 063622 (2017)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988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8245-B4A9-44B0-8A9A-D5F022E1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Oscillation frequencies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C7B53A-3B2D-4020-BF98-195550673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5" y="1873535"/>
            <a:ext cx="6591300" cy="3895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111EF-8ECE-48A1-B16A-D2766EB6C490}"/>
              </a:ext>
            </a:extLst>
          </p:cNvPr>
          <p:cNvSpPr txBox="1"/>
          <p:nvPr/>
        </p:nvSpPr>
        <p:spPr>
          <a:xfrm>
            <a:off x="375787" y="1265482"/>
            <a:ext cx="839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3D GPE simulation. Parameters chosen to match dysprosium experiment with </a:t>
            </a:r>
            <a:r>
              <a:rPr lang="en-GB" i="1" dirty="0"/>
              <a:t>N=10,000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DDB44-2F9F-4965-886E-73DE67C061E7}"/>
              </a:ext>
            </a:extLst>
          </p:cNvPr>
          <p:cNvSpPr txBox="1"/>
          <p:nvPr/>
        </p:nvSpPr>
        <p:spPr>
          <a:xfrm>
            <a:off x="6507215" y="2062589"/>
            <a:ext cx="261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Blue</a:t>
            </a:r>
            <a:r>
              <a:rPr lang="en-GB" dirty="0"/>
              <a:t> triangle: phase imprint imaginary time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Red </a:t>
            </a:r>
            <a:r>
              <a:rPr lang="en-GB" dirty="0"/>
              <a:t>cross: phase imprint real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020F4-C591-446C-B61B-2154C48B1486}"/>
              </a:ext>
            </a:extLst>
          </p:cNvPr>
          <p:cNvSpPr/>
          <p:nvPr/>
        </p:nvSpPr>
        <p:spPr>
          <a:xfrm>
            <a:off x="5637847" y="6380731"/>
            <a:ext cx="350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-Roman"/>
              </a:rPr>
              <a:t>Bland et al, PRA </a:t>
            </a:r>
            <a:r>
              <a:rPr lang="en-GB" b="1" dirty="0">
                <a:latin typeface="Times-Bold"/>
              </a:rPr>
              <a:t>95</a:t>
            </a:r>
            <a:r>
              <a:rPr lang="en-GB" dirty="0">
                <a:latin typeface="Times-Roman"/>
              </a:rPr>
              <a:t>, 063622 (2017)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8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8245-B4A9-44B0-8A9A-D5F022E1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Magnetometer?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C7B53A-3B2D-4020-BF98-195550673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50" y="1313765"/>
            <a:ext cx="6591300" cy="3895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FDB7C-4699-4AD4-965F-B934A659741F}"/>
              </a:ext>
            </a:extLst>
          </p:cNvPr>
          <p:cNvSpPr txBox="1"/>
          <p:nvPr/>
        </p:nvSpPr>
        <p:spPr>
          <a:xfrm>
            <a:off x="5157065" y="4734145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(B)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D5262A-AD77-4B59-A4EA-687FA93EB767}"/>
              </a:ext>
            </a:extLst>
          </p:cNvPr>
          <p:cNvCxnSpPr>
            <a:cxnSpLocks/>
          </p:cNvCxnSpPr>
          <p:nvPr/>
        </p:nvCxnSpPr>
        <p:spPr>
          <a:xfrm>
            <a:off x="2231740" y="2888940"/>
            <a:ext cx="30603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572071-E0C6-4A87-91BB-8EC2E2BA4D2D}"/>
              </a:ext>
            </a:extLst>
          </p:cNvPr>
          <p:cNvCxnSpPr/>
          <p:nvPr/>
        </p:nvCxnSpPr>
        <p:spPr>
          <a:xfrm>
            <a:off x="5292080" y="2888940"/>
            <a:ext cx="0" cy="15301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477573-4515-45F2-8703-11E5DBF0537A}"/>
              </a:ext>
            </a:extLst>
          </p:cNvPr>
          <p:cNvSpPr txBox="1"/>
          <p:nvPr/>
        </p:nvSpPr>
        <p:spPr>
          <a:xfrm>
            <a:off x="302840" y="5499230"/>
            <a:ext cx="853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/>
              <a:t>Know how interactions scale with magnetic field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/>
              <a:t>if the frequency can be measured with high precision this should give information about external magnetic field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BA89DF-1BDC-4D18-9B4B-5B05C895C56A}"/>
              </a:ext>
            </a:extLst>
          </p:cNvPr>
          <p:cNvSpPr/>
          <p:nvPr/>
        </p:nvSpPr>
        <p:spPr>
          <a:xfrm>
            <a:off x="5637847" y="6380731"/>
            <a:ext cx="3506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-Roman"/>
              </a:rPr>
              <a:t>Bland et al, PRA </a:t>
            </a:r>
            <a:r>
              <a:rPr lang="en-GB" b="1" dirty="0">
                <a:latin typeface="Times-Bold"/>
              </a:rPr>
              <a:t>95</a:t>
            </a:r>
            <a:r>
              <a:rPr lang="en-GB" dirty="0">
                <a:latin typeface="Times-Roman"/>
              </a:rPr>
              <a:t>, 063622 (2017)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6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326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gases - quantum ferrofluids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Lower dimensional dipolar BECs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dark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Dipolar bright solitons</a:t>
            </a:r>
            <a:br>
              <a:rPr lang="en-GB" dirty="0"/>
            </a:br>
            <a:r>
              <a:rPr lang="fr-FR" sz="1800" dirty="0"/>
              <a:t>M. Edmonds et al, New J. Phys. </a:t>
            </a:r>
            <a:r>
              <a:rPr lang="fr-FR" sz="1800" b="1" dirty="0"/>
              <a:t>19</a:t>
            </a:r>
            <a:r>
              <a:rPr lang="fr-FR" sz="1800" dirty="0"/>
              <a:t> 023019 (2017)</a:t>
            </a: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8C207-3EF1-434F-83EE-269E4042C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982" y="3609020"/>
            <a:ext cx="3584035" cy="328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81025-6233-4B1D-8895-712AD2290710}"/>
              </a:ext>
            </a:extLst>
          </p:cNvPr>
          <p:cNvSpPr txBox="1"/>
          <p:nvPr/>
        </p:nvSpPr>
        <p:spPr>
          <a:xfrm>
            <a:off x="1016605" y="5653671"/>
            <a:ext cx="15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Elastic collision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1DABA-1E70-468E-A7F5-C5D2A31B996E}"/>
              </a:ext>
            </a:extLst>
          </p:cNvPr>
          <p:cNvSpPr txBox="1"/>
          <p:nvPr/>
        </p:nvSpPr>
        <p:spPr>
          <a:xfrm>
            <a:off x="1470393" y="3806596"/>
            <a:ext cx="13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Bound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5B4B1-D62F-4C82-BF76-80963FD0073B}"/>
              </a:ext>
            </a:extLst>
          </p:cNvPr>
          <p:cNvSpPr txBox="1"/>
          <p:nvPr/>
        </p:nvSpPr>
        <p:spPr>
          <a:xfrm>
            <a:off x="6536574" y="399126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DF468C-7A6D-451A-B8CB-638B58CF1497}"/>
              </a:ext>
            </a:extLst>
          </p:cNvPr>
          <p:cNvCxnSpPr>
            <a:stCxn id="7" idx="1"/>
          </p:cNvCxnSpPr>
          <p:nvPr/>
        </p:nvCxnSpPr>
        <p:spPr>
          <a:xfrm flipH="1">
            <a:off x="5517105" y="4175928"/>
            <a:ext cx="1019469" cy="2881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EBF69F-435A-4706-B449-2E316BD6C8E6}"/>
              </a:ext>
            </a:extLst>
          </p:cNvPr>
          <p:cNvCxnSpPr>
            <a:cxnSpLocks/>
          </p:cNvCxnSpPr>
          <p:nvPr/>
        </p:nvCxnSpPr>
        <p:spPr>
          <a:xfrm>
            <a:off x="2779982" y="4021487"/>
            <a:ext cx="1843725" cy="253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5334D4-8A40-4C0B-B5D2-644D3CF5AD6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607425" y="5838337"/>
            <a:ext cx="930632" cy="113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3"/>
    </mc:Choice>
    <mc:Fallback xmlns="">
      <p:transition spd="slow" advTm="3563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CC08-7A2F-41D5-9581-AC075DA3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Bright soliton interferometry?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BB27C-1555-4914-BF95-265D96990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Dipolar bright solitons are stable in two dimensions!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70B40-D7FE-4E49-9129-3C83E9EB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5" y="3158970"/>
            <a:ext cx="4749736" cy="25862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CE0311-4309-437A-9F02-066BCE4782E0}"/>
              </a:ext>
            </a:extLst>
          </p:cNvPr>
          <p:cNvCxnSpPr/>
          <p:nvPr/>
        </p:nvCxnSpPr>
        <p:spPr>
          <a:xfrm>
            <a:off x="881415" y="2978950"/>
            <a:ext cx="17295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603B47-AAF7-4588-A837-E1096CBC421D}"/>
              </a:ext>
            </a:extLst>
          </p:cNvPr>
          <p:cNvSpPr txBox="1"/>
          <p:nvPr/>
        </p:nvSpPr>
        <p:spPr>
          <a:xfrm>
            <a:off x="2610950" y="27089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72F3E-1D37-4225-9EF4-82803450E481}"/>
              </a:ext>
            </a:extLst>
          </p:cNvPr>
          <p:cNvSpPr/>
          <p:nvPr/>
        </p:nvSpPr>
        <p:spPr>
          <a:xfrm>
            <a:off x="611385" y="5756831"/>
            <a:ext cx="305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Phys. Rev. A </a:t>
            </a:r>
            <a:r>
              <a:rPr lang="en-GB" b="1" dirty="0"/>
              <a:t>92, </a:t>
            </a:r>
            <a:r>
              <a:rPr lang="en-GB" dirty="0"/>
              <a:t>013637 (2015)</a:t>
            </a:r>
          </a:p>
        </p:txBody>
      </p:sp>
    </p:spTree>
    <p:extLst>
      <p:ext uri="{BB962C8B-B14F-4D97-AF65-F5344CB8AC3E}">
        <p14:creationId xmlns:p14="http://schemas.microsoft.com/office/powerpoint/2010/main" val="2906270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CC08-7A2F-41D5-9581-AC075DA3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Bright soliton interferometry?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BB27C-1555-4914-BF95-265D96990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Dipolar bright solitons are stable in two dimensions!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70B40-D7FE-4E49-9129-3C83E9EB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85" y="3158970"/>
            <a:ext cx="4749736" cy="25862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CE0311-4309-437A-9F02-066BCE4782E0}"/>
              </a:ext>
            </a:extLst>
          </p:cNvPr>
          <p:cNvCxnSpPr/>
          <p:nvPr/>
        </p:nvCxnSpPr>
        <p:spPr>
          <a:xfrm>
            <a:off x="881415" y="2978950"/>
            <a:ext cx="17295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603B47-AAF7-4588-A837-E1096CBC421D}"/>
              </a:ext>
            </a:extLst>
          </p:cNvPr>
          <p:cNvSpPr txBox="1"/>
          <p:nvPr/>
        </p:nvSpPr>
        <p:spPr>
          <a:xfrm>
            <a:off x="2610950" y="27089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72F3E-1D37-4225-9EF4-82803450E481}"/>
              </a:ext>
            </a:extLst>
          </p:cNvPr>
          <p:cNvSpPr/>
          <p:nvPr/>
        </p:nvSpPr>
        <p:spPr>
          <a:xfrm>
            <a:off x="611385" y="5756831"/>
            <a:ext cx="305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Phys. Rev. A </a:t>
            </a:r>
            <a:r>
              <a:rPr lang="en-GB" b="1" dirty="0"/>
              <a:t>92, </a:t>
            </a:r>
            <a:r>
              <a:rPr lang="en-GB" dirty="0"/>
              <a:t>013637 (2015)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BB2847-1465-4CD0-9E24-81979B85E637}"/>
              </a:ext>
            </a:extLst>
          </p:cNvPr>
          <p:cNvGrpSpPr/>
          <p:nvPr/>
        </p:nvGrpSpPr>
        <p:grpSpPr>
          <a:xfrm>
            <a:off x="6031330" y="3250029"/>
            <a:ext cx="2655470" cy="2691468"/>
            <a:chOff x="2288695" y="1523934"/>
            <a:chExt cx="4881646" cy="4953457"/>
          </a:xfrm>
        </p:grpSpPr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84574A66-D40E-43BB-91EC-2BEB382F5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489" y="1523934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24782F93-123F-405A-97D5-01ACFA4DF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14402" y="3523749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1081AC98-67C0-4CED-9D44-DC596EA97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62892" y="3523749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2491F2-D9C9-4CEC-9A71-1C6B97621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485489" y="5544235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6D32C015-03AE-47E0-93FC-AAB969456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5366">
              <a:off x="5873406" y="2069652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72239625-A21B-408A-9455-5FFB49044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25366">
              <a:off x="3066657" y="2150915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0BEDF958-7B3A-4D94-8065-CCFFC2D4C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25366">
              <a:off x="5918613" y="4881651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3B95F4-335A-47F7-8AC1-F960B0033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5366">
              <a:off x="3093006" y="4973476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408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CC08-7A2F-41D5-9581-AC075DA3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Bright soliton interferometry?</a:t>
            </a:r>
          </a:p>
        </p:txBody>
      </p:sp>
      <p:pic>
        <p:nvPicPr>
          <p:cNvPr id="26" name="dbs">
            <a:hlinkClick r:id="" action="ppaction://media"/>
            <a:extLst>
              <a:ext uri="{FF2B5EF4-FFF2-40B4-BE49-F238E27FC236}">
                <a16:creationId xmlns:a16="http://schemas.microsoft.com/office/drawing/2014/main" id="{6A35B996-D41D-4532-A798-F1DF873D79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901" t="6688" r="15702" b="3407"/>
          <a:stretch/>
        </p:blipFill>
        <p:spPr>
          <a:xfrm>
            <a:off x="1591116" y="1268760"/>
            <a:ext cx="5591174" cy="54325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A6AFF95-45BE-4AD3-8150-99B8730C91A2}"/>
              </a:ext>
            </a:extLst>
          </p:cNvPr>
          <p:cNvGrpSpPr/>
          <p:nvPr/>
        </p:nvGrpSpPr>
        <p:grpSpPr>
          <a:xfrm>
            <a:off x="3661340" y="2798930"/>
            <a:ext cx="1821320" cy="1848112"/>
            <a:chOff x="2288695" y="1523934"/>
            <a:chExt cx="4881646" cy="4953457"/>
          </a:xfrm>
        </p:grpSpPr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9EAB5885-AAE9-4F0F-A52C-E759CDD17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489" y="1523934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>
              <a:extLst>
                <a:ext uri="{FF2B5EF4-FFF2-40B4-BE49-F238E27FC236}">
                  <a16:creationId xmlns:a16="http://schemas.microsoft.com/office/drawing/2014/main" id="{33EE54BA-E62A-4EC3-9973-D62C15029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14402" y="3523749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40FE1C9A-BBDB-4945-977B-9E0770C6F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62892" y="3523749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773169-42FD-4516-9A47-9E5CC012E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485489" y="5544235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E55AD316-F3DA-44FE-AB67-05C3A3656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25366">
              <a:off x="5873406" y="2069652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E51962CE-E95E-401F-BC3C-7FC502AF3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25366">
              <a:off x="3066657" y="2150915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F767F905-379D-4EE6-BA86-C772D695C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25366">
              <a:off x="5918613" y="4881651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4DB3077-162A-4B87-8B30-161A04C3D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5366">
              <a:off x="3093006" y="4973476"/>
              <a:ext cx="481741" cy="93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44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2659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Dipolar gases - quantum ferrofluids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Lower dimensional dipolar BECs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dark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bright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Classical field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Quantum ferrofluid turbulence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5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3"/>
    </mc:Choice>
    <mc:Fallback xmlns="">
      <p:transition spd="slow" advTm="3563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326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gases - quantum ferrofluids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Lower dimensional dipolar BECs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dark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bright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Classical field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Quantum ferrofluid turbulence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8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3"/>
    </mc:Choice>
    <mc:Fallback xmlns="">
      <p:transition spd="slow" advTm="3563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field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860" y="1223756"/>
                <a:ext cx="8358300" cy="5265584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Take the many-body </a:t>
                </a:r>
                <a:r>
                  <a:rPr lang="en-GB" sz="2400" dirty="0" err="1"/>
                  <a:t>wavefunction</a:t>
                </a:r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sz="2400" dirty="0"/>
                  <a:t>, to be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,0)=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400" b="1" i="0" dirty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are uniform with random phase. Occupation of a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400" b="1" i="0" dirty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GB" sz="2400" b="1" i="0" dirty="0" err="1" smtClean="0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en-GB" sz="2400" dirty="0"/>
                  <a:t> is limited by the box size,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ax</m:t>
                        </m:r>
                      </m:sub>
                    </m:sSub>
                    <m:r>
                      <a:rPr lang="en-GB" sz="24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is the numerical grid size).</a:t>
                </a:r>
              </a:p>
              <a:p>
                <a:r>
                  <a:rPr lang="en-GB" sz="2400" dirty="0"/>
                  <a:t>Finite temperature method where temperature is an output – shown to have nice agreement with equilibrium dynamics in BECs.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860" y="1223756"/>
                <a:ext cx="8358300" cy="5265584"/>
              </a:xfrm>
              <a:blipFill>
                <a:blip r:embed="rId2"/>
                <a:stretch>
                  <a:fillRect l="-948" t="-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64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field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860" y="1223756"/>
                <a:ext cx="8358300" cy="3956690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Take the many-body </a:t>
                </a:r>
                <a:r>
                  <a:rPr lang="en-GB" sz="2400" dirty="0" err="1"/>
                  <a:t>wavefunction</a:t>
                </a:r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sz="2400" dirty="0"/>
                  <a:t>, to be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,0)=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400" b="1" i="0" dirty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are uniform with random phase. Occupation of a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2400" b="1" i="0" dirty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GB" sz="2400" b="1" i="0" dirty="0" err="1" smtClean="0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en-GB" sz="2400" dirty="0"/>
                  <a:t> is limited by the box size,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ax</m:t>
                        </m:r>
                      </m:sub>
                    </m:sSub>
                    <m:r>
                      <a:rPr lang="en-GB" sz="24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is the numerical grid size).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860" y="1223756"/>
                <a:ext cx="8358300" cy="3956690"/>
              </a:xfrm>
              <a:blipFill>
                <a:blip r:embed="rId2"/>
                <a:stretch>
                  <a:fillRect l="-948" t="-1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FB26832-6104-4B7A-A0DB-D78BC5A87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695"/>
          <a:stretch/>
        </p:blipFill>
        <p:spPr>
          <a:xfrm>
            <a:off x="5202070" y="3879050"/>
            <a:ext cx="2925325" cy="28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0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field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877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sz="2400" dirty="0"/>
                  <a:t> is the sum of condensate and thermal modes we introduce the quasi-condensate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</m:oMath>
                </a14:m>
                <a:r>
                  <a:rPr lang="en-GB" sz="2400" dirty="0"/>
                  <a:t> as a momentum cut-off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GB" sz="2400" b="1" i="0" dirty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b="1" i="0" dirty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GB" sz="24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GB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40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sz="2400" i="1" dirty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GB" sz="24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  <m:r>
                        <a:rPr lang="en-GB" sz="2400" b="0" i="0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8770"/>
                <a:ext cx="8229600" cy="4525963"/>
              </a:xfrm>
              <a:blipFill>
                <a:blip r:embed="rId2"/>
                <a:stretch>
                  <a:fillRect l="-1111" t="-1078" r="-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95" y="3068960"/>
            <a:ext cx="5264215" cy="3284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510" y="6354325"/>
            <a:ext cx="69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N. G. </a:t>
            </a:r>
            <a:r>
              <a:rPr lang="en-GB" dirty="0" err="1"/>
              <a:t>Berloff</a:t>
            </a:r>
            <a:r>
              <a:rPr lang="en-GB" dirty="0"/>
              <a:t> and B. V. </a:t>
            </a:r>
            <a:r>
              <a:rPr lang="en-GB" dirty="0" err="1"/>
              <a:t>Svistunov</a:t>
            </a:r>
            <a:r>
              <a:rPr lang="en-GB" dirty="0"/>
              <a:t>, </a:t>
            </a:r>
            <a:r>
              <a:rPr lang="en-GB" i="1" dirty="0"/>
              <a:t>Phys. Rev. A.</a:t>
            </a:r>
            <a:r>
              <a:rPr lang="en-GB" dirty="0"/>
              <a:t> </a:t>
            </a:r>
            <a:r>
              <a:rPr lang="en-GB" b="1" dirty="0"/>
              <a:t>66</a:t>
            </a:r>
            <a:r>
              <a:rPr lang="en-GB" dirty="0"/>
              <a:t>, 013603 (2002)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AEA6F4-582B-4024-9EE8-CF456A2A49AC}"/>
                  </a:ext>
                </a:extLst>
              </p:cNvPr>
              <p:cNvSpPr txBox="1"/>
              <p:nvPr/>
            </p:nvSpPr>
            <p:spPr>
              <a:xfrm>
                <a:off x="203141" y="3652543"/>
                <a:ext cx="1623554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AEA6F4-582B-4024-9EE8-CF456A2A4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1" y="3652543"/>
                <a:ext cx="1623554" cy="11382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D620C9-B159-4924-8946-01CF62340B2A}"/>
              </a:ext>
            </a:extLst>
          </p:cNvPr>
          <p:cNvCxnSpPr>
            <a:cxnSpLocks/>
          </p:cNvCxnSpPr>
          <p:nvPr/>
        </p:nvCxnSpPr>
        <p:spPr>
          <a:xfrm flipV="1">
            <a:off x="2411760" y="3623048"/>
            <a:ext cx="4500500" cy="2386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AC1E0C-1BCF-4226-915A-49D3561FCC8E}"/>
                  </a:ext>
                </a:extLst>
              </p:cNvPr>
              <p:cNvSpPr txBox="1"/>
              <p:nvPr/>
            </p:nvSpPr>
            <p:spPr>
              <a:xfrm>
                <a:off x="5931156" y="4037007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AC1E0C-1BCF-4226-915A-49D3561F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156" y="4037007"/>
                <a:ext cx="7641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40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c-field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1988790"/>
            <a:ext cx="8829675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8940" y="6081115"/>
            <a:ext cx="25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(Thanks to George Stagg)</a:t>
            </a:r>
          </a:p>
        </p:txBody>
      </p:sp>
    </p:spTree>
    <p:extLst>
      <p:ext uri="{BB962C8B-B14F-4D97-AF65-F5344CB8AC3E}">
        <p14:creationId xmlns:p14="http://schemas.microsoft.com/office/powerpoint/2010/main" val="3897566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369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gases - quantum ferrofluids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Lower dimensional dipolar BECs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dark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bright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Classical field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Quantum ferrofluid turbulence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1DFE0-6B41-4933-A1ED-A61C86991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05" y="3693864"/>
            <a:ext cx="6210690" cy="29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3"/>
    </mc:Choice>
    <mc:Fallback xmlns="">
      <p:transition spd="slow" advTm="3563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BD6C-012D-4721-9DBC-BA4B2C3F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Polarised turbulence?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BCE9A2-5887-411A-8D19-822D13E45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5" y="1198292"/>
            <a:ext cx="6148210" cy="4525963"/>
          </a:xfrm>
        </p:spPr>
      </p:pic>
    </p:spTree>
    <p:extLst>
      <p:ext uri="{BB962C8B-B14F-4D97-AF65-F5344CB8AC3E}">
        <p14:creationId xmlns:p14="http://schemas.microsoft.com/office/powerpoint/2010/main" val="1129865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Vortex polarisation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7677D-F5CD-46AC-8C2D-97B6E61CA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27" y="3654025"/>
            <a:ext cx="5742130" cy="3004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36C089-A221-4F65-AA79-F641193F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000" y="926595"/>
            <a:ext cx="6480720" cy="2549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5BF1B0-0142-4A72-9EFD-FE8DD928162D}"/>
                  </a:ext>
                </a:extLst>
              </p:cNvPr>
              <p:cNvSpPr txBox="1"/>
              <p:nvPr/>
            </p:nvSpPr>
            <p:spPr>
              <a:xfrm>
                <a:off x="4572000" y="2978950"/>
                <a:ext cx="1927194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5BF1B0-0142-4A72-9EFD-FE8DD928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8950"/>
                <a:ext cx="1927194" cy="298928"/>
              </a:xfrm>
              <a:prstGeom prst="rect">
                <a:avLst/>
              </a:prstGeom>
              <a:blipFill>
                <a:blip r:embed="rId4"/>
                <a:stretch>
                  <a:fillRect l="-2215" t="-2041" r="-4114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083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Vortex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5980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Quasi-classical decay:</a:t>
                </a:r>
              </a:p>
              <a:p>
                <a:r>
                  <a:rPr lang="en-GB" dirty="0"/>
                  <a:t>Most energy in the largest eddies.</a:t>
                </a:r>
              </a:p>
              <a:p>
                <a:r>
                  <a:rPr lang="en-GB" dirty="0"/>
                  <a:t>Predicted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spectrum.</a:t>
                </a:r>
              </a:p>
              <a:p>
                <a:r>
                  <a:rPr lang="en-GB" dirty="0"/>
                  <a:t>Line-length decay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∝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59805" cy="4525963"/>
              </a:xfrm>
              <a:blipFill>
                <a:blip r:embed="rId2"/>
                <a:stretch>
                  <a:fillRect l="-3666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17005" y="1600200"/>
                <a:ext cx="4224155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GB" dirty="0"/>
                  <a:t>Ultra-quantum decay:</a:t>
                </a:r>
              </a:p>
              <a:p>
                <a:r>
                  <a:rPr lang="en-GB" dirty="0"/>
                  <a:t>Each vortex is of the same size.</a:t>
                </a:r>
              </a:p>
              <a:p>
                <a:r>
                  <a:rPr lang="en-GB" dirty="0"/>
                  <a:t>Predicted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spectrum.</a:t>
                </a:r>
              </a:p>
              <a:p>
                <a:r>
                  <a:rPr lang="en-GB" dirty="0"/>
                  <a:t>Line-length decay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∝ 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05" y="1600200"/>
                <a:ext cx="4224155" cy="4525963"/>
              </a:xfrm>
              <a:prstGeom prst="rect">
                <a:avLst/>
              </a:prstGeom>
              <a:blipFill>
                <a:blip r:embed="rId3"/>
                <a:stretch>
                  <a:fillRect l="-3608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4436985" y="1133745"/>
            <a:ext cx="0" cy="5634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38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Vortex decay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7D0DC-D08D-4420-B1A2-D1B472338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0" y="940340"/>
            <a:ext cx="2553492" cy="2105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877FD6-1E26-4A08-B619-59B37A74A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83" y="914999"/>
            <a:ext cx="2482395" cy="2384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E7F49-39CB-41AC-A61D-A8DCF4772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09" y="3313150"/>
            <a:ext cx="8283538" cy="31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en-GB" dirty="0"/>
              <a:t>Classical and quantum ferrofluids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8" y="1350787"/>
            <a:ext cx="3429000" cy="1924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EB5EEF-69F7-4F48-92D0-3B1FCA013C7A}"/>
              </a:ext>
            </a:extLst>
          </p:cNvPr>
          <p:cNvSpPr txBox="1"/>
          <p:nvPr/>
        </p:nvSpPr>
        <p:spPr>
          <a:xfrm>
            <a:off x="476545" y="1002328"/>
            <a:ext cx="313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Classical </a:t>
            </a:r>
            <a:r>
              <a:rPr lang="en-GB" dirty="0" err="1"/>
              <a:t>Rosensweig</a:t>
            </a:r>
            <a:r>
              <a:rPr lang="en-GB" dirty="0"/>
              <a:t> instability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FB9C-B15C-4FEE-A7E9-547AF63238D2}"/>
              </a:ext>
            </a:extLst>
          </p:cNvPr>
          <p:cNvSpPr txBox="1"/>
          <p:nvPr/>
        </p:nvSpPr>
        <p:spPr>
          <a:xfrm>
            <a:off x="4301970" y="1493785"/>
            <a:ext cx="4539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ferrofluid is a collection of nanoscale ferromagnetic particles that have been suspended within a carrier solution, which coats each nanoparticle with a surfactant to inhibit aggregation.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71176-5727-4C1E-91B2-980432C6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28" y="3576812"/>
            <a:ext cx="8229600" cy="31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52"/>
    </mc:Choice>
    <mc:Fallback xmlns="">
      <p:transition spd="slow" advTm="9555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3" y="787933"/>
            <a:ext cx="8835201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/>
              <a:t>Dipolar dark solitons can form bound states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/>
              <a:t>The oscillation frequency of a dipolar dark soliton is interaction dependent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/>
              <a:t>Dipolar bright solitons can exist in higher dimensions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/>
              <a:t>Turbulence in a 3D homogeneous gas can be polarised by an external magnetic field.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/>
              <a:t>Tuning the DDI is unstable to dynamical instabilities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24C7E-86CB-4525-A0E4-36DBF1512B84}"/>
              </a:ext>
            </a:extLst>
          </p:cNvPr>
          <p:cNvSpPr txBox="1"/>
          <p:nvPr/>
        </p:nvSpPr>
        <p:spPr>
          <a:xfrm>
            <a:off x="5457879" y="1334970"/>
            <a:ext cx="369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T. Bland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et 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PRA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063601 (2015)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9BA36-E3B4-499B-ABB0-5C4839287860}"/>
              </a:ext>
            </a:extLst>
          </p:cNvPr>
          <p:cNvSpPr/>
          <p:nvPr/>
        </p:nvSpPr>
        <p:spPr>
          <a:xfrm>
            <a:off x="5014067" y="1584554"/>
            <a:ext cx="7650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 Edmonds, et al. PRA </a:t>
            </a:r>
            <a:r>
              <a:rPr lang="en-GB" b="1" dirty="0"/>
              <a:t>93, </a:t>
            </a:r>
            <a:r>
              <a:rPr lang="en-GB" dirty="0"/>
              <a:t>063617 (2016)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403FBF-EFAE-45B3-BD8D-10AA6B9D3A38}"/>
              </a:ext>
            </a:extLst>
          </p:cNvPr>
          <p:cNvSpPr/>
          <p:nvPr/>
        </p:nvSpPr>
        <p:spPr>
          <a:xfrm>
            <a:off x="5343091" y="2421934"/>
            <a:ext cx="370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-Roman"/>
              </a:rPr>
              <a:t>T Bland et al, PRA </a:t>
            </a:r>
            <a:r>
              <a:rPr lang="en-GB" b="1" dirty="0">
                <a:latin typeface="Times-Bold"/>
              </a:rPr>
              <a:t>95</a:t>
            </a:r>
            <a:r>
              <a:rPr lang="en-GB" dirty="0">
                <a:latin typeface="Times-Roman"/>
              </a:rPr>
              <a:t>, 063622 (2017)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F015F-4E82-4977-A135-618EDF1B7C6D}"/>
              </a:ext>
            </a:extLst>
          </p:cNvPr>
          <p:cNvSpPr/>
          <p:nvPr/>
        </p:nvSpPr>
        <p:spPr>
          <a:xfrm>
            <a:off x="4391980" y="3329698"/>
            <a:ext cx="4870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M. Edmonds et al, New J. Phys. </a:t>
            </a:r>
            <a:r>
              <a:rPr lang="fr-FR" b="1" dirty="0"/>
              <a:t>19</a:t>
            </a:r>
            <a:r>
              <a:rPr lang="fr-FR" dirty="0"/>
              <a:t> 023019 (2017)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825C87-C68A-4A17-83CD-CB6182708F4D}"/>
              </a:ext>
            </a:extLst>
          </p:cNvPr>
          <p:cNvSpPr/>
          <p:nvPr/>
        </p:nvSpPr>
        <p:spPr>
          <a:xfrm>
            <a:off x="5355385" y="4705510"/>
            <a:ext cx="3794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-Roman"/>
              </a:rPr>
              <a:t>T Bland et al, PRL </a:t>
            </a:r>
            <a:r>
              <a:rPr lang="en-GB" b="1" dirty="0">
                <a:latin typeface="Times-Bold"/>
              </a:rPr>
              <a:t>121</a:t>
            </a:r>
            <a:r>
              <a:rPr lang="en-GB" dirty="0">
                <a:latin typeface="Times-Roman"/>
              </a:rPr>
              <a:t>, 174501 (2018)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D53270-8025-4B12-86C9-331EDAA71781}"/>
              </a:ext>
            </a:extLst>
          </p:cNvPr>
          <p:cNvSpPr/>
          <p:nvPr/>
        </p:nvSpPr>
        <p:spPr>
          <a:xfrm>
            <a:off x="5292080" y="5482996"/>
            <a:ext cx="385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-Roman"/>
              </a:rPr>
              <a:t>S Prasad et al, PRL </a:t>
            </a:r>
            <a:r>
              <a:rPr lang="en-GB" b="1" dirty="0">
                <a:latin typeface="Times-Bold"/>
              </a:rPr>
              <a:t>122</a:t>
            </a:r>
            <a:r>
              <a:rPr lang="en-GB" dirty="0">
                <a:latin typeface="Times-Roman"/>
              </a:rPr>
              <a:t>, 050401 (2019)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33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326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gases - quantum ferrofluids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Lower dimensional dipolar BECs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dark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Dipolar bright solitons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Classical field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Quantum ferrofluid turbulence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Tuning the DDI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4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3"/>
    </mc:Choice>
    <mc:Fallback xmlns="">
      <p:transition spd="slow" advTm="35633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8B23-8B12-4BE4-97E7-B7CA5B52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 the DDI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98B303-A98A-41AA-B21C-03C0905DC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765" y="1215468"/>
            <a:ext cx="3745700" cy="304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F2164-A7EB-43CD-9DA4-CB702D42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632214"/>
            <a:ext cx="4635515" cy="806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9B718-24E2-4FA9-BF29-A468C32C4F99}"/>
              </a:ext>
            </a:extLst>
          </p:cNvPr>
          <p:cNvSpPr txBox="1"/>
          <p:nvPr/>
        </p:nvSpPr>
        <p:spPr>
          <a:xfrm>
            <a:off x="249535" y="892303"/>
            <a:ext cx="864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Theoretical proposal: rotate the DDI really fast (greater than trap frequency less than Larmor frequency) – the average interaction potential 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60FA7-9878-47DC-9AF8-1D5C7C046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85" y="4396036"/>
            <a:ext cx="7905750" cy="210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731C0-B072-4C58-BBB4-B2A017BA4F89}"/>
                  </a:ext>
                </a:extLst>
              </p:cNvPr>
              <p:cNvSpPr txBox="1"/>
              <p:nvPr/>
            </p:nvSpPr>
            <p:spPr>
              <a:xfrm>
                <a:off x="249535" y="2505670"/>
                <a:ext cx="4817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&gt;56</m:t>
                    </m:r>
                  </m:oMath>
                </a14:m>
                <a:r>
                  <a:rPr lang="en-GB" dirty="0"/>
                  <a:t> degrees the interaction potential is reversed such that end-to-tail dipoles repel, and side-by-side attract.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731C0-B072-4C58-BBB4-B2A017BA4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5" y="2505670"/>
                <a:ext cx="4817520" cy="923330"/>
              </a:xfrm>
              <a:prstGeom prst="rect">
                <a:avLst/>
              </a:prstGeom>
              <a:blipFill>
                <a:blip r:embed="rId5"/>
                <a:stretch>
                  <a:fillRect l="-1139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19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en-GB" dirty="0"/>
              <a:t>Classical and quantum ferrofluids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18" y="3833403"/>
            <a:ext cx="2252115" cy="2475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8" y="1350787"/>
            <a:ext cx="3429000" cy="1924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871" y="6220610"/>
            <a:ext cx="3172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Kadau</a:t>
            </a:r>
            <a:r>
              <a:rPr lang="en-GB" dirty="0">
                <a:solidFill>
                  <a:prstClr val="black"/>
                </a:solidFill>
              </a:rPr>
              <a:t>+</a:t>
            </a:r>
            <a:r>
              <a:rPr lang="en-GB" i="1" dirty="0">
                <a:solidFill>
                  <a:prstClr val="black"/>
                </a:solidFill>
              </a:rPr>
              <a:t>, Nature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530</a:t>
            </a:r>
            <a:r>
              <a:rPr lang="en-GB" dirty="0">
                <a:solidFill>
                  <a:prstClr val="black"/>
                </a:solidFill>
              </a:rPr>
              <a:t>, 194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383" y="3745298"/>
            <a:ext cx="3773234" cy="1924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7276" y="5687485"/>
            <a:ext cx="598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Bisset+, </a:t>
            </a:r>
            <a:r>
              <a:rPr lang="en-GB" i="1" dirty="0"/>
              <a:t>Phys. Rev. A </a:t>
            </a:r>
            <a:r>
              <a:rPr lang="en-GB" b="1" dirty="0"/>
              <a:t>92</a:t>
            </a:r>
            <a:r>
              <a:rPr lang="en-GB" dirty="0"/>
              <a:t>, 061603(R) (2015)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B5EEF-69F7-4F48-92D0-3B1FCA013C7A}"/>
              </a:ext>
            </a:extLst>
          </p:cNvPr>
          <p:cNvSpPr txBox="1"/>
          <p:nvPr/>
        </p:nvSpPr>
        <p:spPr>
          <a:xfrm>
            <a:off x="476545" y="1002328"/>
            <a:ext cx="313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Classical </a:t>
            </a:r>
            <a:r>
              <a:rPr lang="en-GB" dirty="0" err="1"/>
              <a:t>Rosensweig</a:t>
            </a:r>
            <a:r>
              <a:rPr lang="en-GB" dirty="0"/>
              <a:t> instability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EABB7-248A-484C-8ACC-88CBC155A0E9}"/>
              </a:ext>
            </a:extLst>
          </p:cNvPr>
          <p:cNvSpPr txBox="1"/>
          <p:nvPr/>
        </p:nvSpPr>
        <p:spPr>
          <a:xfrm>
            <a:off x="206514" y="3438630"/>
            <a:ext cx="425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Quantum </a:t>
            </a:r>
            <a:r>
              <a:rPr lang="en-GB" dirty="0" err="1"/>
              <a:t>Rosensweig</a:t>
            </a:r>
            <a:r>
              <a:rPr lang="en-GB" dirty="0"/>
              <a:t> instability – droplets!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FB9C-B15C-4FEE-A7E9-547AF63238D2}"/>
              </a:ext>
            </a:extLst>
          </p:cNvPr>
          <p:cNvSpPr txBox="1"/>
          <p:nvPr/>
        </p:nvSpPr>
        <p:spPr>
          <a:xfrm>
            <a:off x="4301970" y="1493785"/>
            <a:ext cx="4539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ferrofluid is a collection of nanoscale ferromagnetic particles that have been suspended within a carrier solution, which coats each nanoparticle with a surfactant to inhibit aggregation.</a:t>
            </a:r>
          </a:p>
        </p:txBody>
      </p:sp>
    </p:spTree>
    <p:extLst>
      <p:ext uri="{BB962C8B-B14F-4D97-AF65-F5344CB8AC3E}">
        <p14:creationId xmlns:p14="http://schemas.microsoft.com/office/powerpoint/2010/main" val="42869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52"/>
    </mc:Choice>
    <mc:Fallback xmlns="">
      <p:transition spd="slow" advTm="955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Ultracold</a:t>
            </a:r>
            <a:r>
              <a:rPr lang="en-GB" dirty="0"/>
              <a:t> Dipolar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What?</a:t>
            </a:r>
          </a:p>
          <a:p>
            <a:r>
              <a:rPr lang="en-GB" b="1" dirty="0"/>
              <a:t>Atoms with magnetic dipole moments.</a:t>
            </a:r>
          </a:p>
          <a:p>
            <a:r>
              <a:rPr lang="en-GB" dirty="0"/>
              <a:t>Permanent or induced by electric field.</a:t>
            </a:r>
          </a:p>
          <a:p>
            <a:r>
              <a:rPr lang="en-GB" dirty="0"/>
              <a:t>Polar (heteronuclear) molecules, e.g. </a:t>
            </a:r>
            <a:r>
              <a:rPr lang="en-GB" dirty="0" err="1"/>
              <a:t>Rb</a:t>
            </a:r>
            <a:r>
              <a:rPr lang="en-GB" dirty="0"/>
              <a:t>-Cs.</a:t>
            </a:r>
          </a:p>
          <a:p>
            <a:r>
              <a:rPr lang="en-GB" b="1" dirty="0"/>
              <a:t>Bosons</a:t>
            </a:r>
            <a:r>
              <a:rPr lang="en-GB" dirty="0"/>
              <a:t> or fermions.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Why?</a:t>
            </a:r>
          </a:p>
          <a:p>
            <a:r>
              <a:rPr lang="en-GB" dirty="0"/>
              <a:t>Novel states of matter, e.g. </a:t>
            </a:r>
            <a:r>
              <a:rPr lang="en-GB" dirty="0" err="1"/>
              <a:t>supersolids</a:t>
            </a:r>
            <a:r>
              <a:rPr lang="en-GB" dirty="0"/>
              <a:t>.</a:t>
            </a:r>
          </a:p>
          <a:p>
            <a:r>
              <a:rPr lang="en-GB" dirty="0"/>
              <a:t>Quantum phase transitions – droplets!</a:t>
            </a:r>
          </a:p>
          <a:p>
            <a:r>
              <a:rPr lang="en-GB" dirty="0"/>
              <a:t>Anisotropy and long-range interactions.</a:t>
            </a:r>
          </a:p>
        </p:txBody>
      </p:sp>
    </p:spTree>
    <p:extLst>
      <p:ext uri="{BB962C8B-B14F-4D97-AF65-F5344CB8AC3E}">
        <p14:creationId xmlns:p14="http://schemas.microsoft.com/office/powerpoint/2010/main" val="36206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Creation of Dipolar BECs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09" y="773705"/>
            <a:ext cx="7144276" cy="39154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16705" y="1043735"/>
            <a:ext cx="585065" cy="24302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05" y="1358770"/>
            <a:ext cx="182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Alkali 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 1</a:t>
            </a:r>
            <a:r>
              <a:rPr lang="en-GB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s-wave BECs (since 1995)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1920" y="2237095"/>
            <a:ext cx="450050" cy="42682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22250" y="3879050"/>
            <a:ext cx="450050" cy="426820"/>
          </a:xfrm>
          <a:prstGeom prst="round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57165" y="3879050"/>
            <a:ext cx="450050" cy="42682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3906" y="1282988"/>
            <a:ext cx="3108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9BBB59">
                    <a:lumMod val="50000"/>
                  </a:srgbClr>
                </a:solidFill>
              </a:rPr>
              <a:t>Chromium (</a:t>
            </a:r>
            <a:r>
              <a:rPr lang="en-GB" sz="1400" b="1" baseline="30000" dirty="0">
                <a:solidFill>
                  <a:srgbClr val="9BBB59">
                    <a:lumMod val="50000"/>
                  </a:srgbClr>
                </a:solidFill>
              </a:rPr>
              <a:t>52</a:t>
            </a:r>
            <a:r>
              <a:rPr lang="en-GB" sz="1400" b="1" dirty="0">
                <a:solidFill>
                  <a:srgbClr val="9BBB59">
                    <a:lumMod val="50000"/>
                  </a:srgbClr>
                </a:solidFill>
              </a:rPr>
              <a:t>Cr)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9BBB59">
                    <a:lumMod val="50000"/>
                  </a:srgbClr>
                </a:solidFill>
                <a:sym typeface="Symbol" panose="05050102010706020507" pitchFamily="18" charset="2"/>
              </a:rPr>
              <a:t> = 6</a:t>
            </a:r>
            <a:r>
              <a:rPr lang="en-GB" sz="1400" b="1" baseline="-25000" dirty="0">
                <a:solidFill>
                  <a:srgbClr val="9BBB59">
                    <a:lumMod val="50000"/>
                  </a:srgbClr>
                </a:solidFill>
                <a:sym typeface="Symbol" panose="05050102010706020507" pitchFamily="18" charset="2"/>
              </a:rPr>
              <a:t>B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9BBB59">
                    <a:lumMod val="50000"/>
                  </a:srgbClr>
                </a:solidFill>
              </a:rPr>
              <a:t>Condensed in 2005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9BBB59">
                    <a:lumMod val="50000"/>
                  </a:srgbClr>
                </a:solidFill>
              </a:rPr>
              <a:t>First dipolar BEC / quantum </a:t>
            </a:r>
            <a:r>
              <a:rPr lang="en-GB" sz="1400" b="1" dirty="0" err="1">
                <a:solidFill>
                  <a:srgbClr val="9BBB59">
                    <a:lumMod val="50000"/>
                  </a:srgbClr>
                </a:solidFill>
              </a:rPr>
              <a:t>ferrofluid</a:t>
            </a:r>
            <a:endParaRPr lang="en-GB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73" y="4689140"/>
            <a:ext cx="3108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Dysprosium (</a:t>
            </a:r>
            <a:r>
              <a:rPr lang="en-GB" sz="1400" b="1" baseline="30000" dirty="0">
                <a:solidFill>
                  <a:srgbClr val="7030A0"/>
                </a:solidFill>
              </a:rPr>
              <a:t>164</a:t>
            </a:r>
            <a:r>
              <a:rPr lang="en-GB" sz="1400" b="1" dirty="0">
                <a:solidFill>
                  <a:srgbClr val="7030A0"/>
                </a:solidFill>
              </a:rPr>
              <a:t>Dy)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  <a:sym typeface="Symbol" panose="05050102010706020507" pitchFamily="18" charset="2"/>
              </a:rPr>
              <a:t> = 10</a:t>
            </a:r>
            <a:r>
              <a:rPr lang="en-GB" sz="1400" b="1" baseline="-25000" dirty="0">
                <a:solidFill>
                  <a:srgbClr val="7030A0"/>
                </a:solidFill>
                <a:sym typeface="Symbol" panose="05050102010706020507" pitchFamily="18" charset="2"/>
              </a:rPr>
              <a:t>B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7030A0"/>
                </a:solidFill>
              </a:rPr>
              <a:t>Condensed in 2011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1283" y="4689140"/>
            <a:ext cx="3108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33CC"/>
                </a:solidFill>
              </a:rPr>
              <a:t>Erbium (</a:t>
            </a:r>
            <a:r>
              <a:rPr lang="en-GB" sz="1400" b="1" baseline="30000" dirty="0">
                <a:solidFill>
                  <a:srgbClr val="0033CC"/>
                </a:solidFill>
              </a:rPr>
              <a:t>168</a:t>
            </a:r>
            <a:r>
              <a:rPr lang="en-GB" sz="1400" b="1" dirty="0">
                <a:solidFill>
                  <a:srgbClr val="0033CC"/>
                </a:solidFill>
              </a:rPr>
              <a:t>Er)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33CC"/>
                </a:solidFill>
                <a:sym typeface="Symbol" panose="05050102010706020507" pitchFamily="18" charset="2"/>
              </a:rPr>
              <a:t> = 7</a:t>
            </a:r>
            <a:r>
              <a:rPr lang="en-GB" sz="1400" b="1" baseline="-25000" dirty="0">
                <a:solidFill>
                  <a:srgbClr val="0033CC"/>
                </a:solidFill>
                <a:sym typeface="Symbol" panose="05050102010706020507" pitchFamily="18" charset="2"/>
              </a:rPr>
              <a:t>B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33CC"/>
                </a:solidFill>
              </a:rPr>
              <a:t>Condensed in 2012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81096-0FF0-42F7-86E3-4C9872F70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5" y="5811074"/>
            <a:ext cx="67818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Governing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5356" y="818710"/>
                <a:ext cx="9143999" cy="9721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𝜕𝜓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1" i="0" smtClean="0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56" y="818710"/>
                <a:ext cx="9143999" cy="9721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/>
          <p:cNvSpPr/>
          <p:nvPr/>
        </p:nvSpPr>
        <p:spPr>
          <a:xfrm>
            <a:off x="7137285" y="1133745"/>
            <a:ext cx="720080" cy="58506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/>
              <p:cNvSpPr/>
              <p:nvPr/>
            </p:nvSpPr>
            <p:spPr>
              <a:xfrm>
                <a:off x="1545322" y="2168860"/>
                <a:ext cx="6053355" cy="9001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Mean field potential due to dipole-dipole interactions: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𝑑𝑑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)=∫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p>
                              <m:r>
                                <a:rPr lang="en-GB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22" y="2168860"/>
                <a:ext cx="6053355" cy="9001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5513" y="4895116"/>
                <a:ext cx="4682637" cy="66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Parameter to remember: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𝑑𝑑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3" y="4895116"/>
                <a:ext cx="4682637" cy="661078"/>
              </a:xfrm>
              <a:prstGeom prst="rect">
                <a:avLst/>
              </a:prstGeom>
              <a:blipFill>
                <a:blip r:embed="rId4"/>
                <a:stretch>
                  <a:fillRect l="-208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cxnSpLocks/>
            <a:stCxn id="11" idx="2"/>
          </p:cNvCxnSpPr>
          <p:nvPr/>
        </p:nvCxnSpPr>
        <p:spPr>
          <a:xfrm>
            <a:off x="7497325" y="1718810"/>
            <a:ext cx="0" cy="405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7A47DE-41EC-4946-9FB4-283896980307}"/>
                  </a:ext>
                </a:extLst>
              </p:cNvPr>
              <p:cNvSpPr txBox="1"/>
              <p:nvPr/>
            </p:nvSpPr>
            <p:spPr>
              <a:xfrm>
                <a:off x="341530" y="3505106"/>
                <a:ext cx="3549818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7A47DE-41EC-4946-9FB4-283896980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0" y="3505106"/>
                <a:ext cx="3549818" cy="8373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C07F88-ECEF-4ABE-A8CE-594D4B7878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39" t="32773" r="53152" b="34946"/>
          <a:stretch/>
        </p:blipFill>
        <p:spPr>
          <a:xfrm>
            <a:off x="7598677" y="3113965"/>
            <a:ext cx="1485165" cy="756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EC78EF-ADE7-4D99-84E2-3D32D3ABE9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19"/>
          <a:stretch/>
        </p:blipFill>
        <p:spPr>
          <a:xfrm>
            <a:off x="4906380" y="3214950"/>
            <a:ext cx="2590945" cy="15153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109113-B2D5-4135-8B9B-40A91CBE8763}"/>
              </a:ext>
            </a:extLst>
          </p:cNvPr>
          <p:cNvSpPr/>
          <p:nvPr/>
        </p:nvSpPr>
        <p:spPr>
          <a:xfrm>
            <a:off x="125513" y="6036087"/>
            <a:ext cx="599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Lahaye</a:t>
            </a:r>
            <a:r>
              <a:rPr lang="en-GB" dirty="0"/>
              <a:t>, et al. "The physics of dipolar bosonic quantum gases.“</a:t>
            </a:r>
          </a:p>
          <a:p>
            <a:r>
              <a:rPr lang="en-GB" i="1" dirty="0"/>
              <a:t>Reports on Progress in Physics</a:t>
            </a:r>
            <a:r>
              <a:rPr lang="en-GB" dirty="0"/>
              <a:t> </a:t>
            </a:r>
            <a:r>
              <a:rPr lang="en-GB" b="1" dirty="0"/>
              <a:t>72,</a:t>
            </a:r>
            <a:r>
              <a:rPr lang="en-GB" dirty="0"/>
              <a:t> 126401, (2009)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A6C958-93ED-4167-B56F-90CE2D111E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686"/>
          <a:stretch/>
        </p:blipFill>
        <p:spPr>
          <a:xfrm>
            <a:off x="8341259" y="3913910"/>
            <a:ext cx="658261" cy="2342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B83D692C-1A5D-468E-8119-FCFD3BE45C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988463"/>
                  </p:ext>
                </p:extLst>
              </p:nvPr>
            </p:nvGraphicFramePr>
            <p:xfrm>
              <a:off x="6034662" y="4438067"/>
              <a:ext cx="2205246" cy="1968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26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2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Species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</m:t>
                                </m:r>
                                <m:r>
                                  <a:rPr lang="en-GB" i="1" baseline="-25000" dirty="0" err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𝑑𝑑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30000" dirty="0"/>
                            <a:t>52</a:t>
                          </a:r>
                          <a:r>
                            <a:rPr lang="en-GB" baseline="0" dirty="0"/>
                            <a:t>Cr</a:t>
                          </a:r>
                          <a:endParaRPr lang="en-GB" baseline="30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0.16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30000" dirty="0"/>
                            <a:t>164</a:t>
                          </a:r>
                          <a:r>
                            <a:rPr lang="en-GB" baseline="0" dirty="0"/>
                            <a:t>Dy</a:t>
                          </a:r>
                          <a:endParaRPr lang="en-GB" baseline="30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1.43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30000" dirty="0"/>
                            <a:t>168</a:t>
                          </a:r>
                          <a:r>
                            <a:rPr lang="en-GB" baseline="0" dirty="0"/>
                            <a:t>Er</a:t>
                          </a:r>
                          <a:endParaRPr lang="en-GB" baseline="30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err="1"/>
                            <a:t>KRb</a:t>
                          </a:r>
                          <a:endParaRPr lang="en-GB" b="1" baseline="30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40 (!)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335611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B83D692C-1A5D-468E-8119-FCFD3BE45C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988463"/>
                  </p:ext>
                </p:extLst>
              </p:nvPr>
            </p:nvGraphicFramePr>
            <p:xfrm>
              <a:off x="6034662" y="4438067"/>
              <a:ext cx="2205246" cy="19689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26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26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Species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552" t="-7692" b="-4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30000" dirty="0"/>
                            <a:t>52</a:t>
                          </a:r>
                          <a:r>
                            <a:rPr lang="en-GB" baseline="0" dirty="0"/>
                            <a:t>Cr</a:t>
                          </a:r>
                          <a:endParaRPr lang="en-GB" baseline="30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0.16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30000" dirty="0"/>
                            <a:t>164</a:t>
                          </a:r>
                          <a:r>
                            <a:rPr lang="en-GB" baseline="0" dirty="0"/>
                            <a:t>Dy</a:t>
                          </a:r>
                          <a:endParaRPr lang="en-GB" baseline="30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1.43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30000" dirty="0"/>
                            <a:t>168</a:t>
                          </a:r>
                          <a:r>
                            <a:rPr lang="en-GB" baseline="0" dirty="0"/>
                            <a:t>Er</a:t>
                          </a:r>
                          <a:endParaRPr lang="en-GB" baseline="30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0.4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7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 err="1"/>
                            <a:t>KRb</a:t>
                          </a:r>
                          <a:endParaRPr lang="en-GB" b="1" baseline="30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40 (!)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335611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283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8B23-8B12-4BE4-97E7-B7CA5B52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Tuning the DDI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98B303-A98A-41AA-B21C-03C0905DC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765" y="1215468"/>
            <a:ext cx="3745700" cy="304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F2164-A7EB-43CD-9DA4-CB702D42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632214"/>
            <a:ext cx="4635515" cy="806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09B718-24E2-4FA9-BF29-A468C32C4F99}"/>
              </a:ext>
            </a:extLst>
          </p:cNvPr>
          <p:cNvSpPr txBox="1"/>
          <p:nvPr/>
        </p:nvSpPr>
        <p:spPr>
          <a:xfrm>
            <a:off x="249535" y="892303"/>
            <a:ext cx="864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Theoretical proposal: rotate the DDI really fast (greater than trap frequency less than Larmor frequency) – the average interaction potential 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60FA7-9878-47DC-9AF8-1D5C7C046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85" y="4396036"/>
            <a:ext cx="7905750" cy="210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731C0-B072-4C58-BBB4-B2A017BA4F89}"/>
                  </a:ext>
                </a:extLst>
              </p:cNvPr>
              <p:cNvSpPr txBox="1"/>
              <p:nvPr/>
            </p:nvSpPr>
            <p:spPr>
              <a:xfrm>
                <a:off x="249535" y="2505670"/>
                <a:ext cx="4817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&gt;56</m:t>
                    </m:r>
                  </m:oMath>
                </a14:m>
                <a:r>
                  <a:rPr lang="en-GB" dirty="0"/>
                  <a:t> degrees the interaction potential is reversed such that end-to-tail dipoles repel, and side-by-side attract.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731C0-B072-4C58-BBB4-B2A017BA4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5" y="2505670"/>
                <a:ext cx="4817520" cy="923330"/>
              </a:xfrm>
              <a:prstGeom prst="rect">
                <a:avLst/>
              </a:prstGeom>
              <a:blipFill>
                <a:blip r:embed="rId5"/>
                <a:stretch>
                  <a:fillRect l="-1139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212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59af32ac-154b-4399-91dd-1799d6c0b5da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9820</TotalTime>
  <Words>1730</Words>
  <Application>Microsoft Office PowerPoint</Application>
  <PresentationFormat>On-screen Show (4:3)</PresentationFormat>
  <Paragraphs>299</Paragraphs>
  <Slides>42</Slides>
  <Notes>13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 Math</vt:lpstr>
      <vt:lpstr>Helvetica</vt:lpstr>
      <vt:lpstr>Symbol</vt:lpstr>
      <vt:lpstr>Times-Bold</vt:lpstr>
      <vt:lpstr>Times-Roman</vt:lpstr>
      <vt:lpstr>Wingdings</vt:lpstr>
      <vt:lpstr>Office Theme</vt:lpstr>
      <vt:lpstr>1_Office Theme</vt:lpstr>
      <vt:lpstr>PowerPoint Presentation</vt:lpstr>
      <vt:lpstr>Outline</vt:lpstr>
      <vt:lpstr>Outline</vt:lpstr>
      <vt:lpstr>Classical and quantum ferrofluids</vt:lpstr>
      <vt:lpstr>Classical and quantum ferrofluids</vt:lpstr>
      <vt:lpstr>Ultracold Dipolar Gases</vt:lpstr>
      <vt:lpstr>Creation of Dipolar BECs</vt:lpstr>
      <vt:lpstr>Governing equation</vt:lpstr>
      <vt:lpstr>Tuning the DDI</vt:lpstr>
      <vt:lpstr>Excitation spectrum</vt:lpstr>
      <vt:lpstr>Excitation spectrum</vt:lpstr>
      <vt:lpstr>Excitation spectrum</vt:lpstr>
      <vt:lpstr>Excitation spectrum</vt:lpstr>
      <vt:lpstr>Droplets and supersolids</vt:lpstr>
      <vt:lpstr>Outline</vt:lpstr>
      <vt:lpstr>Lower dimensional systems</vt:lpstr>
      <vt:lpstr>Aside: effective quasi-1D equation</vt:lpstr>
      <vt:lpstr>Effective quasi-1D equation</vt:lpstr>
      <vt:lpstr>Outline</vt:lpstr>
      <vt:lpstr>Non-dipolar dark solitons</vt:lpstr>
      <vt:lpstr>Dipolar dark soliton profiles</vt:lpstr>
      <vt:lpstr>Bound states!</vt:lpstr>
      <vt:lpstr>Oscillation frequencies</vt:lpstr>
      <vt:lpstr>Oscillation frequencies</vt:lpstr>
      <vt:lpstr>Magnetometer?</vt:lpstr>
      <vt:lpstr>Outline</vt:lpstr>
      <vt:lpstr>Bright soliton interferometry?</vt:lpstr>
      <vt:lpstr>Bright soliton interferometry?</vt:lpstr>
      <vt:lpstr>Bright soliton interferometry?</vt:lpstr>
      <vt:lpstr>Outline</vt:lpstr>
      <vt:lpstr>Classical field method</vt:lpstr>
      <vt:lpstr>Classical field method</vt:lpstr>
      <vt:lpstr>Classical field method</vt:lpstr>
      <vt:lpstr>c-field method</vt:lpstr>
      <vt:lpstr>Outline</vt:lpstr>
      <vt:lpstr>Polarised turbulence?</vt:lpstr>
      <vt:lpstr>Vortex polarisation</vt:lpstr>
      <vt:lpstr>Vortex decay</vt:lpstr>
      <vt:lpstr>Vortex decay</vt:lpstr>
      <vt:lpstr>Summary</vt:lpstr>
      <vt:lpstr>Outline</vt:lpstr>
      <vt:lpstr>Tuning the DDI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Parker</dc:creator>
  <cp:lastModifiedBy>Thomas Bland</cp:lastModifiedBy>
  <cp:revision>495</cp:revision>
  <cp:lastPrinted>2015-04-17T09:56:35Z</cp:lastPrinted>
  <dcterms:created xsi:type="dcterms:W3CDTF">2012-07-04T07:49:37Z</dcterms:created>
  <dcterms:modified xsi:type="dcterms:W3CDTF">2019-05-23T14:47:23Z</dcterms:modified>
</cp:coreProperties>
</file>