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966" r:id="rId2"/>
    <p:sldId id="1347" r:id="rId3"/>
    <p:sldId id="1214" r:id="rId4"/>
    <p:sldId id="1494" r:id="rId5"/>
    <p:sldId id="1397" r:id="rId6"/>
    <p:sldId id="1381" r:id="rId7"/>
    <p:sldId id="1439" r:id="rId8"/>
    <p:sldId id="1463" r:id="rId9"/>
    <p:sldId id="1470" r:id="rId10"/>
    <p:sldId id="1468" r:id="rId11"/>
    <p:sldId id="1441" r:id="rId12"/>
    <p:sldId id="1467" r:id="rId13"/>
    <p:sldId id="1473" r:id="rId14"/>
    <p:sldId id="1474" r:id="rId15"/>
    <p:sldId id="1472" r:id="rId16"/>
    <p:sldId id="1496" r:id="rId17"/>
    <p:sldId id="1497" r:id="rId18"/>
    <p:sldId id="1477" r:id="rId19"/>
    <p:sldId id="1481" r:id="rId20"/>
    <p:sldId id="1480" r:id="rId21"/>
    <p:sldId id="1479" r:id="rId22"/>
    <p:sldId id="1482" r:id="rId23"/>
    <p:sldId id="1483" r:id="rId24"/>
    <p:sldId id="1484" r:id="rId25"/>
    <p:sldId id="1357" r:id="rId26"/>
    <p:sldId id="1464" r:id="rId27"/>
    <p:sldId id="1400" r:id="rId28"/>
    <p:sldId id="1444" r:id="rId29"/>
    <p:sldId id="1450" r:id="rId30"/>
    <p:sldId id="1486" r:id="rId31"/>
    <p:sldId id="1402" r:id="rId32"/>
    <p:sldId id="1487" r:id="rId33"/>
    <p:sldId id="1490" r:id="rId34"/>
    <p:sldId id="1456" r:id="rId35"/>
    <p:sldId id="1345" r:id="rId36"/>
    <p:sldId id="1403" r:id="rId37"/>
    <p:sldId id="1447" r:id="rId38"/>
    <p:sldId id="1448" r:id="rId39"/>
    <p:sldId id="1449" r:id="rId40"/>
    <p:sldId id="1451" r:id="rId41"/>
    <p:sldId id="1492" r:id="rId42"/>
    <p:sldId id="1493" r:id="rId43"/>
    <p:sldId id="1478" r:id="rId44"/>
  </p:sldIdLst>
  <p:sldSz cx="9144000" cy="6858000" type="letter"/>
  <p:notesSz cx="9388475" cy="7102475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3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51">
          <p15:clr>
            <a:srgbClr val="A4A3A4"/>
          </p15:clr>
        </p15:guide>
        <p15:guide id="4" orient="horz" pos="2097">
          <p15:clr>
            <a:srgbClr val="A4A3A4"/>
          </p15:clr>
        </p15:guide>
        <p15:guide id="5" orient="horz" pos="209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88">
          <p15:clr>
            <a:srgbClr val="A4A3A4"/>
          </p15:clr>
        </p15:guide>
        <p15:guide id="2" pos="2908">
          <p15:clr>
            <a:srgbClr val="A4A3A4"/>
          </p15:clr>
        </p15:guide>
        <p15:guide id="3" orient="horz" pos="2237">
          <p15:clr>
            <a:srgbClr val="A4A3A4"/>
          </p15:clr>
        </p15:guide>
        <p15:guide id="4" pos="295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FF0000"/>
    <a:srgbClr val="009900"/>
    <a:srgbClr val="FF66CC"/>
    <a:srgbClr val="CC0066"/>
    <a:srgbClr val="0000FF"/>
    <a:srgbClr val="00CC99"/>
    <a:srgbClr val="CC3300"/>
    <a:srgbClr val="BC291A"/>
    <a:srgbClr val="E242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94" autoAdjust="0"/>
    <p:restoredTop sz="93713" autoAdjust="0"/>
  </p:normalViewPr>
  <p:slideViewPr>
    <p:cSldViewPr snapToGrid="0">
      <p:cViewPr varScale="1">
        <p:scale>
          <a:sx n="58" d="100"/>
          <a:sy n="58" d="100"/>
        </p:scale>
        <p:origin x="1122" y="72"/>
      </p:cViewPr>
      <p:guideLst>
        <p:guide orient="horz" pos="2103"/>
        <p:guide pos="2880"/>
        <p:guide orient="horz" pos="2151"/>
        <p:guide orient="horz" pos="2097"/>
        <p:guide orient="horz" pos="20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1555" y="-72"/>
      </p:cViewPr>
      <p:guideLst>
        <p:guide orient="horz" pos="2188"/>
        <p:guide pos="2908"/>
        <p:guide orient="horz" pos="2237"/>
        <p:guide pos="295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Relationship Id="rId4" Type="http://schemas.openxmlformats.org/officeDocument/2006/relationships/image" Target="../media/image10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Relationship Id="rId4" Type="http://schemas.openxmlformats.org/officeDocument/2006/relationships/image" Target="../media/image108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3" Type="http://schemas.openxmlformats.org/officeDocument/2006/relationships/image" Target="../media/image111.wmf"/><Relationship Id="rId7" Type="http://schemas.openxmlformats.org/officeDocument/2006/relationships/image" Target="../media/image115.wmf"/><Relationship Id="rId2" Type="http://schemas.openxmlformats.org/officeDocument/2006/relationships/image" Target="../media/image110.wmf"/><Relationship Id="rId1" Type="http://schemas.openxmlformats.org/officeDocument/2006/relationships/image" Target="../media/image109.wmf"/><Relationship Id="rId6" Type="http://schemas.openxmlformats.org/officeDocument/2006/relationships/image" Target="../media/image114.wmf"/><Relationship Id="rId5" Type="http://schemas.openxmlformats.org/officeDocument/2006/relationships/image" Target="../media/image113.wmf"/><Relationship Id="rId4" Type="http://schemas.openxmlformats.org/officeDocument/2006/relationships/image" Target="../media/image11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18.wmf"/><Relationship Id="rId1" Type="http://schemas.openxmlformats.org/officeDocument/2006/relationships/image" Target="../media/image117.wmf"/><Relationship Id="rId4" Type="http://schemas.openxmlformats.org/officeDocument/2006/relationships/image" Target="../media/image120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wmf"/><Relationship Id="rId3" Type="http://schemas.openxmlformats.org/officeDocument/2006/relationships/image" Target="../media/image129.wmf"/><Relationship Id="rId7" Type="http://schemas.openxmlformats.org/officeDocument/2006/relationships/image" Target="../media/image133.wmf"/><Relationship Id="rId2" Type="http://schemas.openxmlformats.org/officeDocument/2006/relationships/image" Target="../media/image128.wmf"/><Relationship Id="rId1" Type="http://schemas.openxmlformats.org/officeDocument/2006/relationships/image" Target="../media/image127.wmf"/><Relationship Id="rId6" Type="http://schemas.openxmlformats.org/officeDocument/2006/relationships/image" Target="../media/image132.wmf"/><Relationship Id="rId5" Type="http://schemas.openxmlformats.org/officeDocument/2006/relationships/image" Target="../media/image131.wmf"/><Relationship Id="rId4" Type="http://schemas.openxmlformats.org/officeDocument/2006/relationships/image" Target="../media/image130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wmf"/><Relationship Id="rId13" Type="http://schemas.openxmlformats.org/officeDocument/2006/relationships/image" Target="../media/image147.wmf"/><Relationship Id="rId3" Type="http://schemas.openxmlformats.org/officeDocument/2006/relationships/image" Target="../media/image137.wmf"/><Relationship Id="rId7" Type="http://schemas.openxmlformats.org/officeDocument/2006/relationships/image" Target="../media/image141.wmf"/><Relationship Id="rId12" Type="http://schemas.openxmlformats.org/officeDocument/2006/relationships/image" Target="../media/image146.wmf"/><Relationship Id="rId2" Type="http://schemas.openxmlformats.org/officeDocument/2006/relationships/image" Target="../media/image136.wmf"/><Relationship Id="rId16" Type="http://schemas.openxmlformats.org/officeDocument/2006/relationships/image" Target="../media/image150.wmf"/><Relationship Id="rId1" Type="http://schemas.openxmlformats.org/officeDocument/2006/relationships/image" Target="../media/image135.wmf"/><Relationship Id="rId6" Type="http://schemas.openxmlformats.org/officeDocument/2006/relationships/image" Target="../media/image140.wmf"/><Relationship Id="rId11" Type="http://schemas.openxmlformats.org/officeDocument/2006/relationships/image" Target="../media/image145.wmf"/><Relationship Id="rId5" Type="http://schemas.openxmlformats.org/officeDocument/2006/relationships/image" Target="../media/image139.wmf"/><Relationship Id="rId15" Type="http://schemas.openxmlformats.org/officeDocument/2006/relationships/image" Target="../media/image149.wmf"/><Relationship Id="rId10" Type="http://schemas.openxmlformats.org/officeDocument/2006/relationships/image" Target="../media/image144.wmf"/><Relationship Id="rId4" Type="http://schemas.openxmlformats.org/officeDocument/2006/relationships/image" Target="../media/image138.wmf"/><Relationship Id="rId9" Type="http://schemas.openxmlformats.org/officeDocument/2006/relationships/image" Target="../media/image143.wmf"/><Relationship Id="rId14" Type="http://schemas.openxmlformats.org/officeDocument/2006/relationships/image" Target="../media/image148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wmf"/><Relationship Id="rId3" Type="http://schemas.openxmlformats.org/officeDocument/2006/relationships/image" Target="../media/image153.wmf"/><Relationship Id="rId7" Type="http://schemas.openxmlformats.org/officeDocument/2006/relationships/image" Target="../media/image157.wmf"/><Relationship Id="rId2" Type="http://schemas.openxmlformats.org/officeDocument/2006/relationships/image" Target="../media/image152.wmf"/><Relationship Id="rId1" Type="http://schemas.openxmlformats.org/officeDocument/2006/relationships/image" Target="../media/image151.wmf"/><Relationship Id="rId6" Type="http://schemas.openxmlformats.org/officeDocument/2006/relationships/image" Target="../media/image156.wmf"/><Relationship Id="rId5" Type="http://schemas.openxmlformats.org/officeDocument/2006/relationships/image" Target="../media/image155.wmf"/><Relationship Id="rId10" Type="http://schemas.openxmlformats.org/officeDocument/2006/relationships/image" Target="../media/image160.wmf"/><Relationship Id="rId4" Type="http://schemas.openxmlformats.org/officeDocument/2006/relationships/image" Target="../media/image154.wmf"/><Relationship Id="rId9" Type="http://schemas.openxmlformats.org/officeDocument/2006/relationships/image" Target="../media/image159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2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wmf"/><Relationship Id="rId7" Type="http://schemas.openxmlformats.org/officeDocument/2006/relationships/image" Target="../media/image171.wmf"/><Relationship Id="rId2" Type="http://schemas.openxmlformats.org/officeDocument/2006/relationships/image" Target="../media/image166.wmf"/><Relationship Id="rId1" Type="http://schemas.openxmlformats.org/officeDocument/2006/relationships/image" Target="../media/image165.wmf"/><Relationship Id="rId6" Type="http://schemas.openxmlformats.org/officeDocument/2006/relationships/image" Target="../media/image170.wmf"/><Relationship Id="rId5" Type="http://schemas.openxmlformats.org/officeDocument/2006/relationships/image" Target="../media/image169.wmf"/><Relationship Id="rId4" Type="http://schemas.openxmlformats.org/officeDocument/2006/relationships/image" Target="../media/image168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wmf"/><Relationship Id="rId2" Type="http://schemas.openxmlformats.org/officeDocument/2006/relationships/image" Target="../media/image160.wmf"/><Relationship Id="rId1" Type="http://schemas.openxmlformats.org/officeDocument/2006/relationships/image" Target="../media/image172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image" Target="../media/image19.wmf"/><Relationship Id="rId7" Type="http://schemas.openxmlformats.org/officeDocument/2006/relationships/image" Target="../media/image23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6" Type="http://schemas.openxmlformats.org/officeDocument/2006/relationships/image" Target="../media/image22.wmf"/><Relationship Id="rId11" Type="http://schemas.openxmlformats.org/officeDocument/2006/relationships/image" Target="../media/image27.wmf"/><Relationship Id="rId5" Type="http://schemas.openxmlformats.org/officeDocument/2006/relationships/image" Target="../media/image21.wmf"/><Relationship Id="rId10" Type="http://schemas.openxmlformats.org/officeDocument/2006/relationships/image" Target="../media/image26.wmf"/><Relationship Id="rId4" Type="http://schemas.openxmlformats.org/officeDocument/2006/relationships/image" Target="../media/image20.wmf"/><Relationship Id="rId9" Type="http://schemas.openxmlformats.org/officeDocument/2006/relationships/image" Target="../media/image25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wmf"/><Relationship Id="rId2" Type="http://schemas.openxmlformats.org/officeDocument/2006/relationships/image" Target="../media/image175.wmf"/><Relationship Id="rId1" Type="http://schemas.openxmlformats.org/officeDocument/2006/relationships/image" Target="../media/image174.wmf"/><Relationship Id="rId6" Type="http://schemas.openxmlformats.org/officeDocument/2006/relationships/image" Target="../media/image179.wmf"/><Relationship Id="rId5" Type="http://schemas.openxmlformats.org/officeDocument/2006/relationships/image" Target="../media/image178.wmf"/><Relationship Id="rId4" Type="http://schemas.openxmlformats.org/officeDocument/2006/relationships/image" Target="../media/image177.wmf"/></Relationships>
</file>

<file path=ppt/drawings/_rels/vmlDrawing2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wmf"/><Relationship Id="rId3" Type="http://schemas.openxmlformats.org/officeDocument/2006/relationships/image" Target="../media/image182.wmf"/><Relationship Id="rId7" Type="http://schemas.openxmlformats.org/officeDocument/2006/relationships/image" Target="../media/image185.wmf"/><Relationship Id="rId12" Type="http://schemas.openxmlformats.org/officeDocument/2006/relationships/image" Target="../media/image190.wmf"/><Relationship Id="rId2" Type="http://schemas.openxmlformats.org/officeDocument/2006/relationships/image" Target="../media/image181.wmf"/><Relationship Id="rId1" Type="http://schemas.openxmlformats.org/officeDocument/2006/relationships/image" Target="../media/image180.wmf"/><Relationship Id="rId6" Type="http://schemas.openxmlformats.org/officeDocument/2006/relationships/image" Target="../media/image184.wmf"/><Relationship Id="rId11" Type="http://schemas.openxmlformats.org/officeDocument/2006/relationships/image" Target="../media/image189.wmf"/><Relationship Id="rId5" Type="http://schemas.openxmlformats.org/officeDocument/2006/relationships/image" Target="../media/image183.wmf"/><Relationship Id="rId10" Type="http://schemas.openxmlformats.org/officeDocument/2006/relationships/image" Target="../media/image188.wmf"/><Relationship Id="rId4" Type="http://schemas.openxmlformats.org/officeDocument/2006/relationships/image" Target="../media/image171.wmf"/><Relationship Id="rId9" Type="http://schemas.openxmlformats.org/officeDocument/2006/relationships/image" Target="../media/image187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wmf"/><Relationship Id="rId7" Type="http://schemas.openxmlformats.org/officeDocument/2006/relationships/image" Target="../media/image196.wmf"/><Relationship Id="rId2" Type="http://schemas.openxmlformats.org/officeDocument/2006/relationships/image" Target="../media/image192.wmf"/><Relationship Id="rId1" Type="http://schemas.openxmlformats.org/officeDocument/2006/relationships/image" Target="../media/image191.wmf"/><Relationship Id="rId6" Type="http://schemas.openxmlformats.org/officeDocument/2006/relationships/image" Target="../media/image171.wmf"/><Relationship Id="rId5" Type="http://schemas.openxmlformats.org/officeDocument/2006/relationships/image" Target="../media/image195.wmf"/><Relationship Id="rId4" Type="http://schemas.openxmlformats.org/officeDocument/2006/relationships/image" Target="../media/image194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wmf"/><Relationship Id="rId2" Type="http://schemas.openxmlformats.org/officeDocument/2006/relationships/image" Target="../media/image198.wmf"/><Relationship Id="rId1" Type="http://schemas.openxmlformats.org/officeDocument/2006/relationships/image" Target="../media/image197.wmf"/><Relationship Id="rId4" Type="http://schemas.openxmlformats.org/officeDocument/2006/relationships/image" Target="../media/image200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image" Target="../media/image42.wmf"/><Relationship Id="rId18" Type="http://schemas.openxmlformats.org/officeDocument/2006/relationships/image" Target="../media/image47.wmf"/><Relationship Id="rId3" Type="http://schemas.openxmlformats.org/officeDocument/2006/relationships/image" Target="../media/image32.wmf"/><Relationship Id="rId21" Type="http://schemas.openxmlformats.org/officeDocument/2006/relationships/image" Target="../media/image50.wmf"/><Relationship Id="rId7" Type="http://schemas.openxmlformats.org/officeDocument/2006/relationships/image" Target="../media/image36.wmf"/><Relationship Id="rId12" Type="http://schemas.openxmlformats.org/officeDocument/2006/relationships/image" Target="../media/image41.wmf"/><Relationship Id="rId17" Type="http://schemas.openxmlformats.org/officeDocument/2006/relationships/image" Target="../media/image46.wmf"/><Relationship Id="rId2" Type="http://schemas.openxmlformats.org/officeDocument/2006/relationships/image" Target="../media/image31.wmf"/><Relationship Id="rId16" Type="http://schemas.openxmlformats.org/officeDocument/2006/relationships/image" Target="../media/image45.wmf"/><Relationship Id="rId20" Type="http://schemas.openxmlformats.org/officeDocument/2006/relationships/image" Target="../media/image49.wmf"/><Relationship Id="rId1" Type="http://schemas.openxmlformats.org/officeDocument/2006/relationships/image" Target="../media/image30.wmf"/><Relationship Id="rId6" Type="http://schemas.openxmlformats.org/officeDocument/2006/relationships/image" Target="../media/image35.wmf"/><Relationship Id="rId11" Type="http://schemas.openxmlformats.org/officeDocument/2006/relationships/image" Target="../media/image40.wmf"/><Relationship Id="rId5" Type="http://schemas.openxmlformats.org/officeDocument/2006/relationships/image" Target="../media/image34.wmf"/><Relationship Id="rId15" Type="http://schemas.openxmlformats.org/officeDocument/2006/relationships/image" Target="../media/image44.wmf"/><Relationship Id="rId23" Type="http://schemas.openxmlformats.org/officeDocument/2006/relationships/image" Target="../media/image52.wmf"/><Relationship Id="rId10" Type="http://schemas.openxmlformats.org/officeDocument/2006/relationships/image" Target="../media/image39.wmf"/><Relationship Id="rId19" Type="http://schemas.openxmlformats.org/officeDocument/2006/relationships/image" Target="../media/image48.wmf"/><Relationship Id="rId4" Type="http://schemas.openxmlformats.org/officeDocument/2006/relationships/image" Target="../media/image33.wmf"/><Relationship Id="rId9" Type="http://schemas.openxmlformats.org/officeDocument/2006/relationships/image" Target="../media/image38.wmf"/><Relationship Id="rId14" Type="http://schemas.openxmlformats.org/officeDocument/2006/relationships/image" Target="../media/image43.wmf"/><Relationship Id="rId22" Type="http://schemas.openxmlformats.org/officeDocument/2006/relationships/image" Target="../media/image5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6" Type="http://schemas.openxmlformats.org/officeDocument/2006/relationships/image" Target="../media/image58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image" Target="../media/image61.wmf"/><Relationship Id="rId7" Type="http://schemas.openxmlformats.org/officeDocument/2006/relationships/image" Target="../media/image65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6" Type="http://schemas.openxmlformats.org/officeDocument/2006/relationships/image" Target="../media/image64.wmf"/><Relationship Id="rId5" Type="http://schemas.openxmlformats.org/officeDocument/2006/relationships/image" Target="../media/image63.wmf"/><Relationship Id="rId10" Type="http://schemas.openxmlformats.org/officeDocument/2006/relationships/image" Target="../media/image68.wmf"/><Relationship Id="rId4" Type="http://schemas.openxmlformats.org/officeDocument/2006/relationships/image" Target="../media/image62.wmf"/><Relationship Id="rId9" Type="http://schemas.openxmlformats.org/officeDocument/2006/relationships/image" Target="../media/image67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image" Target="../media/image63.wmf"/><Relationship Id="rId7" Type="http://schemas.openxmlformats.org/officeDocument/2006/relationships/image" Target="../media/image70.wmf"/><Relationship Id="rId2" Type="http://schemas.openxmlformats.org/officeDocument/2006/relationships/image" Target="../media/image61.wmf"/><Relationship Id="rId1" Type="http://schemas.openxmlformats.org/officeDocument/2006/relationships/image" Target="../media/image59.wmf"/><Relationship Id="rId6" Type="http://schemas.openxmlformats.org/officeDocument/2006/relationships/image" Target="../media/image69.wmf"/><Relationship Id="rId5" Type="http://schemas.openxmlformats.org/officeDocument/2006/relationships/image" Target="../media/image66.wmf"/><Relationship Id="rId4" Type="http://schemas.openxmlformats.org/officeDocument/2006/relationships/image" Target="../media/image64.wmf"/><Relationship Id="rId9" Type="http://schemas.openxmlformats.org/officeDocument/2006/relationships/image" Target="../media/image7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69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image" Target="../media/image93.wmf"/><Relationship Id="rId7" Type="http://schemas.openxmlformats.org/officeDocument/2006/relationships/image" Target="../media/image95.wmf"/><Relationship Id="rId2" Type="http://schemas.openxmlformats.org/officeDocument/2006/relationships/image" Target="../media/image92.wmf"/><Relationship Id="rId1" Type="http://schemas.openxmlformats.org/officeDocument/2006/relationships/image" Target="../media/image59.wmf"/><Relationship Id="rId6" Type="http://schemas.openxmlformats.org/officeDocument/2006/relationships/image" Target="../media/image94.wmf"/><Relationship Id="rId5" Type="http://schemas.openxmlformats.org/officeDocument/2006/relationships/image" Target="../media/image61.wmf"/><Relationship Id="rId4" Type="http://schemas.openxmlformats.org/officeDocument/2006/relationships/image" Target="../media/image63.wmf"/><Relationship Id="rId9" Type="http://schemas.openxmlformats.org/officeDocument/2006/relationships/image" Target="../media/image6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7" Type="http://schemas.openxmlformats.org/officeDocument/2006/relationships/image" Target="../media/image100.wmf"/><Relationship Id="rId2" Type="http://schemas.openxmlformats.org/officeDocument/2006/relationships/image" Target="../media/image96.wmf"/><Relationship Id="rId1" Type="http://schemas.openxmlformats.org/officeDocument/2006/relationships/image" Target="../media/image63.wmf"/><Relationship Id="rId6" Type="http://schemas.openxmlformats.org/officeDocument/2006/relationships/image" Target="../media/image99.wmf"/><Relationship Id="rId5" Type="http://schemas.openxmlformats.org/officeDocument/2006/relationships/image" Target="../media/image98.wmf"/><Relationship Id="rId4" Type="http://schemas.openxmlformats.org/officeDocument/2006/relationships/image" Target="../media/image9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3228" y="-3246"/>
            <a:ext cx="4071137" cy="319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299" tIns="0" rIns="19299" bIns="0" numCol="1" anchor="t" anchorCtr="0" compatLnSpc="1">
            <a:prstTxWarp prst="textNoShape">
              <a:avLst/>
            </a:prstTxWarp>
          </a:bodyPr>
          <a:lstStyle>
            <a:lvl1pPr algn="l" defTabSz="949755">
              <a:defRPr sz="1000" b="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318953" y="-3246"/>
            <a:ext cx="4071137" cy="319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299" tIns="0" rIns="19299" bIns="0" numCol="1" anchor="t" anchorCtr="0" compatLnSpc="1">
            <a:prstTxWarp prst="textNoShape">
              <a:avLst/>
            </a:prstTxWarp>
          </a:bodyPr>
          <a:lstStyle>
            <a:lvl1pPr algn="r" defTabSz="949755">
              <a:defRPr sz="1000" b="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3228" y="6714567"/>
            <a:ext cx="4071137" cy="39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299" tIns="0" rIns="19299" bIns="0" numCol="1" anchor="b" anchorCtr="0" compatLnSpc="1">
            <a:prstTxWarp prst="textNoShape">
              <a:avLst/>
            </a:prstTxWarp>
          </a:bodyPr>
          <a:lstStyle>
            <a:lvl1pPr algn="l" defTabSz="949755">
              <a:defRPr sz="1000" b="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318953" y="6714567"/>
            <a:ext cx="4071137" cy="39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299" tIns="0" rIns="19299" bIns="0" numCol="1" anchor="b" anchorCtr="0" compatLnSpc="1">
            <a:prstTxWarp prst="textNoShape">
              <a:avLst/>
            </a:prstTxWarp>
          </a:bodyPr>
          <a:lstStyle>
            <a:lvl1pPr algn="r" defTabSz="949755">
              <a:defRPr sz="1000" b="0" i="1"/>
            </a:lvl1pPr>
          </a:lstStyle>
          <a:p>
            <a:pPr>
              <a:defRPr/>
            </a:pPr>
            <a:fld id="{3446E246-119E-4739-B6A0-18752F94F0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8888057" y="6722681"/>
            <a:ext cx="408406" cy="30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884" tIns="45029" rIns="94884" bIns="45029" anchor="ctr">
            <a:spAutoFit/>
          </a:bodyPr>
          <a:lstStyle/>
          <a:p>
            <a:pPr algn="r" defTabSz="949755"/>
            <a:fld id="{12BDB2B5-BA7A-4335-9911-C7EEB47A60A8}" type="slidenum">
              <a:rPr lang="en-US" sz="1400" b="0" i="1">
                <a:latin typeface="Arial" pitchFamily="34" charset="0"/>
              </a:rPr>
              <a:pPr algn="r" defTabSz="949755"/>
              <a:t>‹#›</a:t>
            </a:fld>
            <a:endParaRPr lang="en-US" sz="1400" b="0" i="1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3699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3228" y="-3246"/>
            <a:ext cx="4071137" cy="319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299" tIns="0" rIns="19299" bIns="0" numCol="1" anchor="t" anchorCtr="0" compatLnSpc="1">
            <a:prstTxWarp prst="textNoShape">
              <a:avLst/>
            </a:prstTxWarp>
          </a:bodyPr>
          <a:lstStyle>
            <a:lvl1pPr algn="l" defTabSz="949755">
              <a:defRPr sz="1000" b="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318953" y="-3246"/>
            <a:ext cx="4071137" cy="319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299" tIns="0" rIns="19299" bIns="0" numCol="1" anchor="t" anchorCtr="0" compatLnSpc="1">
            <a:prstTxWarp prst="textNoShape">
              <a:avLst/>
            </a:prstTxWarp>
          </a:bodyPr>
          <a:lstStyle>
            <a:lvl1pPr algn="r" defTabSz="949755">
              <a:defRPr sz="1000" b="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3228" y="6714567"/>
            <a:ext cx="4071137" cy="39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299" tIns="0" rIns="19299" bIns="0" numCol="1" anchor="b" anchorCtr="0" compatLnSpc="1">
            <a:prstTxWarp prst="textNoShape">
              <a:avLst/>
            </a:prstTxWarp>
          </a:bodyPr>
          <a:lstStyle>
            <a:lvl1pPr algn="l" defTabSz="949755">
              <a:defRPr sz="1000" b="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18953" y="6714567"/>
            <a:ext cx="4071137" cy="39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299" tIns="0" rIns="19299" bIns="0" numCol="1" anchor="b" anchorCtr="0" compatLnSpc="1">
            <a:prstTxWarp prst="textNoShape">
              <a:avLst/>
            </a:prstTxWarp>
          </a:bodyPr>
          <a:lstStyle>
            <a:lvl1pPr algn="r" defTabSz="949755">
              <a:defRPr sz="1000" b="0" i="1"/>
            </a:lvl1pPr>
          </a:lstStyle>
          <a:p>
            <a:pPr>
              <a:defRPr/>
            </a:pPr>
            <a:fld id="{5C958298-020E-49F5-838E-E77BD3BDFB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52658" y="3372702"/>
            <a:ext cx="6881546" cy="31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4" tIns="45029" rIns="94884" bIns="45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5239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30525" y="544513"/>
            <a:ext cx="3527425" cy="26463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40" name="Rectangle 8"/>
          <p:cNvSpPr>
            <a:spLocks noChangeArrowheads="1"/>
          </p:cNvSpPr>
          <p:nvPr/>
        </p:nvSpPr>
        <p:spPr bwMode="auto">
          <a:xfrm>
            <a:off x="8888057" y="6722681"/>
            <a:ext cx="408406" cy="30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884" tIns="45029" rIns="94884" bIns="45029" anchor="ctr">
            <a:spAutoFit/>
          </a:bodyPr>
          <a:lstStyle/>
          <a:p>
            <a:pPr algn="r" defTabSz="949755"/>
            <a:fld id="{3CBFA1D1-A76A-4ADD-8C72-BD0279AF150B}" type="slidenum">
              <a:rPr lang="en-US" sz="1400" b="0" i="1">
                <a:latin typeface="Arial" pitchFamily="34" charset="0"/>
              </a:rPr>
              <a:pPr algn="r" defTabSz="949755"/>
              <a:t>‹#›</a:t>
            </a:fld>
            <a:endParaRPr lang="en-US" sz="1400" b="0" i="1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5883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366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68313" algn="l" defTabSz="9366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27100" algn="l" defTabSz="9366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92238" algn="l" defTabSz="9366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57375" algn="l" defTabSz="9366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19413" y="531813"/>
            <a:ext cx="3549650" cy="2663825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1045" y="3374326"/>
            <a:ext cx="6886388" cy="319578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849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958298-020E-49F5-838E-E77BD3BDFB3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60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58298-020E-49F5-838E-E77BD3BDFB35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421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958298-020E-49F5-838E-E77BD3BDFB35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635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010E2-973F-471F-B3D9-02AE88F26A6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30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2199" y="6591406"/>
            <a:ext cx="381000" cy="23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smtClean="0">
                <a:solidFill>
                  <a:srgbClr val="0000FF"/>
                </a:solidFill>
                <a:latin typeface="+mn-lt"/>
              </a:defRPr>
            </a:lvl1pPr>
          </a:lstStyle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50" y="6610350"/>
            <a:ext cx="822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568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5" y="3307"/>
            <a:ext cx="8458200" cy="469658"/>
          </a:xfrm>
        </p:spPr>
        <p:txBody>
          <a:bodyPr/>
          <a:lstStyle>
            <a:lvl1pPr>
              <a:defRPr sz="2400" b="0">
                <a:solidFill>
                  <a:srgbClr val="7900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2199" y="6591406"/>
            <a:ext cx="381000" cy="23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smtClean="0">
                <a:solidFill>
                  <a:srgbClr val="0000FF"/>
                </a:solidFill>
                <a:latin typeface="+mn-lt"/>
              </a:defRPr>
            </a:lvl1pPr>
          </a:lstStyle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50" y="6610350"/>
            <a:ext cx="822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17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2425" y="3307"/>
            <a:ext cx="8458200" cy="469658"/>
          </a:xfrm>
        </p:spPr>
        <p:txBody>
          <a:bodyPr/>
          <a:lstStyle>
            <a:lvl1pPr>
              <a:defRPr sz="2400" b="0">
                <a:solidFill>
                  <a:srgbClr val="7900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2199" y="6591406"/>
            <a:ext cx="381000" cy="23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smtClean="0">
                <a:solidFill>
                  <a:srgbClr val="0000FF"/>
                </a:solidFill>
                <a:latin typeface="+mn-lt"/>
              </a:defRPr>
            </a:lvl1pPr>
          </a:lstStyle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50" y="6610350"/>
            <a:ext cx="822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036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352425" y="3307"/>
            <a:ext cx="8458200" cy="46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ZapfDingbats" pitchFamily="82" charset="2"/>
              <a:defRPr sz="3200" b="1">
                <a:solidFill>
                  <a:srgbClr val="790015"/>
                </a:solidFill>
                <a:latin typeface="Calibri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ZapfDingbats" pitchFamily="82" charset="2"/>
              <a:defRPr sz="3200" b="1">
                <a:solidFill>
                  <a:schemeClr val="tx1"/>
                </a:solidFill>
                <a:latin typeface="Book Antiqu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ZapfDingbats" pitchFamily="82" charset="2"/>
              <a:defRPr sz="3200" b="1">
                <a:solidFill>
                  <a:schemeClr val="tx1"/>
                </a:solidFill>
                <a:latin typeface="Book Antiqu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ZapfDingbats" pitchFamily="82" charset="2"/>
              <a:defRPr sz="3200" b="1">
                <a:solidFill>
                  <a:schemeClr val="tx1"/>
                </a:solidFill>
                <a:latin typeface="Book Antiqu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ZapfDingbats" pitchFamily="82" charset="2"/>
              <a:defRPr sz="3200" b="1">
                <a:solidFill>
                  <a:schemeClr val="tx1"/>
                </a:solidFill>
                <a:latin typeface="Book Antiqua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ZapfDingbats" pitchFamily="82" charset="2"/>
              <a:defRPr sz="3200" b="1">
                <a:solidFill>
                  <a:schemeClr val="tx1"/>
                </a:solidFill>
                <a:latin typeface="Book Antiqua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ZapfDingbats" pitchFamily="82" charset="2"/>
              <a:defRPr sz="3200" b="1">
                <a:solidFill>
                  <a:schemeClr val="tx1"/>
                </a:solidFill>
                <a:latin typeface="Book Antiqua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ZapfDingbats" pitchFamily="82" charset="2"/>
              <a:defRPr sz="3200" b="1">
                <a:solidFill>
                  <a:schemeClr val="tx1"/>
                </a:solidFill>
                <a:latin typeface="Book Antiqua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ZapfDingbats" pitchFamily="82" charset="2"/>
              <a:defRPr sz="3200" b="1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r>
              <a:rPr lang="en-US" sz="2400" b="0" kern="0" dirty="0"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10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2199" y="6591406"/>
            <a:ext cx="381000" cy="23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smtClean="0">
                <a:solidFill>
                  <a:srgbClr val="0000FF"/>
                </a:solidFill>
                <a:latin typeface="+mn-lt"/>
              </a:defRPr>
            </a:lvl1pPr>
          </a:lstStyle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50" y="6610350"/>
            <a:ext cx="822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95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xfrm>
            <a:off x="5181600" y="5448753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 bwMode="auto">
          <a:xfrm>
            <a:off x="352425" y="3307"/>
            <a:ext cx="8458200" cy="46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ZapfDingbats" pitchFamily="82" charset="2"/>
              <a:defRPr sz="3200" b="1">
                <a:solidFill>
                  <a:srgbClr val="790015"/>
                </a:solidFill>
                <a:latin typeface="Calibri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ZapfDingbats" pitchFamily="82" charset="2"/>
              <a:defRPr sz="3200" b="1">
                <a:solidFill>
                  <a:schemeClr val="tx1"/>
                </a:solidFill>
                <a:latin typeface="Book Antiqu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ZapfDingbats" pitchFamily="82" charset="2"/>
              <a:defRPr sz="3200" b="1">
                <a:solidFill>
                  <a:schemeClr val="tx1"/>
                </a:solidFill>
                <a:latin typeface="Book Antiqu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ZapfDingbats" pitchFamily="82" charset="2"/>
              <a:defRPr sz="3200" b="1">
                <a:solidFill>
                  <a:schemeClr val="tx1"/>
                </a:solidFill>
                <a:latin typeface="Book Antiqu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ZapfDingbats" pitchFamily="82" charset="2"/>
              <a:defRPr sz="3200" b="1">
                <a:solidFill>
                  <a:schemeClr val="tx1"/>
                </a:solidFill>
                <a:latin typeface="Book Antiqua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ZapfDingbats" pitchFamily="82" charset="2"/>
              <a:defRPr sz="3200" b="1">
                <a:solidFill>
                  <a:schemeClr val="tx1"/>
                </a:solidFill>
                <a:latin typeface="Book Antiqua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ZapfDingbats" pitchFamily="82" charset="2"/>
              <a:defRPr sz="3200" b="1">
                <a:solidFill>
                  <a:schemeClr val="tx1"/>
                </a:solidFill>
                <a:latin typeface="Book Antiqua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ZapfDingbats" pitchFamily="82" charset="2"/>
              <a:defRPr sz="3200" b="1">
                <a:solidFill>
                  <a:schemeClr val="tx1"/>
                </a:solidFill>
                <a:latin typeface="Book Antiqua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ZapfDingbats" pitchFamily="82" charset="2"/>
              <a:defRPr sz="3200" b="1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r>
              <a:rPr lang="en-US" sz="2400" b="0" kern="0" dirty="0"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11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2199" y="6591406"/>
            <a:ext cx="381000" cy="23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smtClean="0">
                <a:solidFill>
                  <a:srgbClr val="0000FF"/>
                </a:solidFill>
                <a:latin typeface="+mn-lt"/>
              </a:defRPr>
            </a:lvl1pPr>
          </a:lstStyle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50" y="6610350"/>
            <a:ext cx="822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877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2199" y="6591406"/>
            <a:ext cx="381000" cy="23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smtClean="0">
                <a:solidFill>
                  <a:srgbClr val="0000FF"/>
                </a:solidFill>
                <a:latin typeface="+mn-lt"/>
              </a:defRPr>
            </a:lvl1pPr>
          </a:lstStyle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50" y="6610350"/>
            <a:ext cx="822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690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2199" y="6591406"/>
            <a:ext cx="381000" cy="23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smtClean="0">
                <a:solidFill>
                  <a:srgbClr val="0000FF"/>
                </a:solidFill>
                <a:latin typeface="+mn-lt"/>
              </a:defRPr>
            </a:lvl1pPr>
          </a:lstStyle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50" y="6610350"/>
            <a:ext cx="822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89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2425" y="3307"/>
            <a:ext cx="8458200" cy="469658"/>
          </a:xfrm>
        </p:spPr>
        <p:txBody>
          <a:bodyPr/>
          <a:lstStyle>
            <a:lvl1pPr>
              <a:defRPr sz="2400" b="0">
                <a:solidFill>
                  <a:srgbClr val="7900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2199" y="6591406"/>
            <a:ext cx="381000" cy="23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smtClean="0">
                <a:solidFill>
                  <a:srgbClr val="0000FF"/>
                </a:solidFill>
                <a:latin typeface="+mn-lt"/>
              </a:defRPr>
            </a:lvl1pPr>
          </a:lstStyle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50" y="6610350"/>
            <a:ext cx="822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456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VIII PDE                                                                                               Augist 18 - 30, 2019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7DA814E-7566-4514-90BB-75B4D0C8D2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318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3"/>
          <p:cNvSpPr>
            <a:spLocks noGrp="1" noChangeArrowheads="1"/>
          </p:cNvSpPr>
          <p:nvPr>
            <p:ph type="title"/>
          </p:nvPr>
        </p:nvSpPr>
        <p:spPr bwMode="auto">
          <a:xfrm>
            <a:off x="334963" y="820738"/>
            <a:ext cx="845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WordArt 39"/>
          <p:cNvSpPr>
            <a:spLocks noChangeArrowheads="1" noChangeShapeType="1" noTextEdit="1"/>
          </p:cNvSpPr>
          <p:nvPr/>
        </p:nvSpPr>
        <p:spPr bwMode="auto">
          <a:xfrm>
            <a:off x="54625" y="50945"/>
            <a:ext cx="520989" cy="2886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B2B2B2"/>
                    </a:gs>
                    <a:gs pos="100000">
                      <a:srgbClr val="72002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I C A M</a:t>
            </a:r>
          </a:p>
        </p:txBody>
      </p:sp>
      <p:sp>
        <p:nvSpPr>
          <p:cNvPr id="14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50" y="6610350"/>
            <a:ext cx="822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sp>
        <p:nvSpPr>
          <p:cNvPr id="15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2199" y="6591406"/>
            <a:ext cx="381000" cy="23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smtClean="0">
                <a:solidFill>
                  <a:srgbClr val="0000FF"/>
                </a:solidFill>
                <a:latin typeface="+mn-lt"/>
              </a:defRPr>
            </a:lvl1pPr>
          </a:lstStyle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530" y="41564"/>
            <a:ext cx="709970" cy="299258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83" r:id="rId1"/>
    <p:sldLayoutId id="2147485181" r:id="rId2"/>
    <p:sldLayoutId id="2147485165" r:id="rId3"/>
    <p:sldLayoutId id="2147485161" r:id="rId4"/>
    <p:sldLayoutId id="2147485163" r:id="rId5"/>
    <p:sldLayoutId id="2147485166" r:id="rId6"/>
    <p:sldLayoutId id="2147485167" r:id="rId7"/>
    <p:sldLayoutId id="2147485168" r:id="rId8"/>
    <p:sldLayoutId id="2147485184" r:id="rId9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buSzPct val="100000"/>
        <a:buFont typeface="ZapfDingbats" pitchFamily="82" charset="2"/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buSzPct val="100000"/>
        <a:buFont typeface="ZapfDingbats" pitchFamily="82" charset="2"/>
        <a:defRPr sz="3200" b="1">
          <a:solidFill>
            <a:schemeClr val="tx1"/>
          </a:solidFill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buSzPct val="100000"/>
        <a:buFont typeface="ZapfDingbats" pitchFamily="82" charset="2"/>
        <a:defRPr sz="3200" b="1">
          <a:solidFill>
            <a:schemeClr val="tx1"/>
          </a:solidFill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buSzPct val="100000"/>
        <a:buFont typeface="ZapfDingbats" pitchFamily="82" charset="2"/>
        <a:defRPr sz="3200" b="1">
          <a:solidFill>
            <a:schemeClr val="tx1"/>
          </a:solidFill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buSzPct val="100000"/>
        <a:buFont typeface="ZapfDingbats" pitchFamily="82" charset="2"/>
        <a:defRPr sz="3200" b="1">
          <a:solidFill>
            <a:schemeClr val="tx1"/>
          </a:solidFill>
          <a:latin typeface="Book Antiqua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buSzPct val="100000"/>
        <a:buFont typeface="ZapfDingbats" pitchFamily="82" charset="2"/>
        <a:defRPr sz="3200" b="1">
          <a:solidFill>
            <a:schemeClr val="tx1"/>
          </a:solidFill>
          <a:latin typeface="Book Antiqua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buSzPct val="100000"/>
        <a:buFont typeface="ZapfDingbats" pitchFamily="82" charset="2"/>
        <a:defRPr sz="3200" b="1">
          <a:solidFill>
            <a:schemeClr val="tx1"/>
          </a:solidFill>
          <a:latin typeface="Book Antiqua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buSzPct val="100000"/>
        <a:buFont typeface="ZapfDingbats" pitchFamily="82" charset="2"/>
        <a:defRPr sz="3200" b="1">
          <a:solidFill>
            <a:schemeClr val="tx1"/>
          </a:solidFill>
          <a:latin typeface="Book Antiqua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buSzPct val="100000"/>
        <a:buFont typeface="ZapfDingbats" pitchFamily="82" charset="2"/>
        <a:defRPr sz="3200" b="1">
          <a:solidFill>
            <a:schemeClr val="tx1"/>
          </a:solidFill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Blip>
          <a:blip r:embed="rId12"/>
        </a:buBlip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85000"/>
        <a:buFont typeface="Wingdings" pitchFamily="2" charset="2"/>
        <a:buBlip>
          <a:blip r:embed="rId13"/>
        </a:buBlip>
        <a:defRPr sz="24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C0128"/>
        </a:buClr>
        <a:buSzPct val="100000"/>
        <a:buFont typeface="Times New Roman" pitchFamily="18" charset="0"/>
        <a:buBlip>
          <a:blip r:embed="rId14"/>
        </a:buBlip>
        <a:defRPr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" pitchFamily="2" charset="2"/>
        <a:buChar char="§"/>
        <a:defRPr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C0128"/>
        </a:buClr>
        <a:buSzPct val="100000"/>
        <a:buFont typeface="Times New Roman" pitchFamily="18" charset="0"/>
        <a:buChar char="–"/>
        <a:defRPr sz="1400" b="1" i="1">
          <a:solidFill>
            <a:srgbClr val="000000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C0128"/>
        </a:buClr>
        <a:buSzPct val="100000"/>
        <a:buFont typeface="Times New Roman" pitchFamily="18" charset="0"/>
        <a:buChar char="–"/>
        <a:defRPr sz="1400" b="1" i="1">
          <a:solidFill>
            <a:srgbClr val="000000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C0128"/>
        </a:buClr>
        <a:buSzPct val="100000"/>
        <a:buFont typeface="Times New Roman" pitchFamily="18" charset="0"/>
        <a:buChar char="–"/>
        <a:defRPr sz="1400" b="1" i="1">
          <a:solidFill>
            <a:srgbClr val="000000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C0128"/>
        </a:buClr>
        <a:buSzPct val="100000"/>
        <a:buFont typeface="Times New Roman" pitchFamily="18" charset="0"/>
        <a:buChar char="–"/>
        <a:defRPr sz="1400" b="1" i="1">
          <a:solidFill>
            <a:srgbClr val="000000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C0128"/>
        </a:buClr>
        <a:buSzPct val="100000"/>
        <a:buFont typeface="Times New Roman" pitchFamily="18" charset="0"/>
        <a:buChar char="–"/>
        <a:defRPr sz="1400" b="1" i="1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26" Type="http://schemas.openxmlformats.org/officeDocument/2006/relationships/image" Target="../media/image74.wmf"/><Relationship Id="rId3" Type="http://schemas.openxmlformats.org/officeDocument/2006/relationships/notesSlide" Target="../notesSlides/notesSlide3.xml"/><Relationship Id="rId21" Type="http://schemas.openxmlformats.org/officeDocument/2006/relationships/oleObject" Target="../embeddings/oleObject60.bin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5" Type="http://schemas.openxmlformats.org/officeDocument/2006/relationships/oleObject" Target="../embeddings/oleObject6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1" Type="http://schemas.openxmlformats.org/officeDocument/2006/relationships/vmlDrawing" Target="../drawings/vmlDrawing7.v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24" Type="http://schemas.openxmlformats.org/officeDocument/2006/relationships/image" Target="../media/image73.wmf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23" Type="http://schemas.openxmlformats.org/officeDocument/2006/relationships/oleObject" Target="../embeddings/oleObject64.bin"/><Relationship Id="rId10" Type="http://schemas.openxmlformats.org/officeDocument/2006/relationships/image" Target="../media/image81.png"/><Relationship Id="rId19" Type="http://schemas.openxmlformats.org/officeDocument/2006/relationships/image" Target="../media/image90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Relationship Id="rId22" Type="http://schemas.openxmlformats.org/officeDocument/2006/relationships/image" Target="../media/image69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13" Type="http://schemas.openxmlformats.org/officeDocument/2006/relationships/oleObject" Target="../embeddings/oleObject70.bin"/><Relationship Id="rId18" Type="http://schemas.openxmlformats.org/officeDocument/2006/relationships/image" Target="../media/image64.wmf"/><Relationship Id="rId3" Type="http://schemas.openxmlformats.org/officeDocument/2006/relationships/oleObject" Target="../embeddings/oleObject66.bin"/><Relationship Id="rId7" Type="http://schemas.openxmlformats.org/officeDocument/2006/relationships/oleObject" Target="../embeddings/oleObject68.bin"/><Relationship Id="rId12" Type="http://schemas.openxmlformats.org/officeDocument/2006/relationships/image" Target="../media/image61.wmf"/><Relationship Id="rId17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5.wmf"/><Relationship Id="rId20" Type="http://schemas.openxmlformats.org/officeDocument/2006/relationships/image" Target="../media/image66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92.w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67.bin"/><Relationship Id="rId15" Type="http://schemas.openxmlformats.org/officeDocument/2006/relationships/oleObject" Target="../embeddings/oleObject71.bin"/><Relationship Id="rId10" Type="http://schemas.openxmlformats.org/officeDocument/2006/relationships/image" Target="../media/image63.wmf"/><Relationship Id="rId19" Type="http://schemas.openxmlformats.org/officeDocument/2006/relationships/oleObject" Target="../embeddings/oleObject56.bin"/><Relationship Id="rId4" Type="http://schemas.openxmlformats.org/officeDocument/2006/relationships/image" Target="../media/image59.wmf"/><Relationship Id="rId9" Type="http://schemas.openxmlformats.org/officeDocument/2006/relationships/oleObject" Target="../embeddings/oleObject69.bin"/><Relationship Id="rId14" Type="http://schemas.openxmlformats.org/officeDocument/2006/relationships/image" Target="../media/image94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13" Type="http://schemas.openxmlformats.org/officeDocument/2006/relationships/oleObject" Target="../embeddings/oleObject76.bin"/><Relationship Id="rId3" Type="http://schemas.openxmlformats.org/officeDocument/2006/relationships/oleObject" Target="../embeddings/oleObject69.bin"/><Relationship Id="rId7" Type="http://schemas.openxmlformats.org/officeDocument/2006/relationships/oleObject" Target="../embeddings/oleObject73.bin"/><Relationship Id="rId12" Type="http://schemas.openxmlformats.org/officeDocument/2006/relationships/image" Target="../media/image98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0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96.wmf"/><Relationship Id="rId11" Type="http://schemas.openxmlformats.org/officeDocument/2006/relationships/oleObject" Target="../embeddings/oleObject75.bin"/><Relationship Id="rId5" Type="http://schemas.openxmlformats.org/officeDocument/2006/relationships/oleObject" Target="../embeddings/oleObject72.bin"/><Relationship Id="rId15" Type="http://schemas.openxmlformats.org/officeDocument/2006/relationships/oleObject" Target="../embeddings/oleObject77.bin"/><Relationship Id="rId10" Type="http://schemas.openxmlformats.org/officeDocument/2006/relationships/image" Target="../media/image97.wmf"/><Relationship Id="rId4" Type="http://schemas.openxmlformats.org/officeDocument/2006/relationships/image" Target="../media/image63.wmf"/><Relationship Id="rId9" Type="http://schemas.openxmlformats.org/officeDocument/2006/relationships/oleObject" Target="../embeddings/oleObject74.bin"/><Relationship Id="rId14" Type="http://schemas.openxmlformats.org/officeDocument/2006/relationships/image" Target="../media/image99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0.bin"/><Relationship Id="rId3" Type="http://schemas.openxmlformats.org/officeDocument/2006/relationships/image" Target="../media/image29.gif"/><Relationship Id="rId7" Type="http://schemas.openxmlformats.org/officeDocument/2006/relationships/image" Target="../media/image10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79.bin"/><Relationship Id="rId11" Type="http://schemas.openxmlformats.org/officeDocument/2006/relationships/image" Target="../media/image104.wmf"/><Relationship Id="rId5" Type="http://schemas.openxmlformats.org/officeDocument/2006/relationships/image" Target="../media/image101.wmf"/><Relationship Id="rId10" Type="http://schemas.openxmlformats.org/officeDocument/2006/relationships/oleObject" Target="../embeddings/oleObject81.bin"/><Relationship Id="rId4" Type="http://schemas.openxmlformats.org/officeDocument/2006/relationships/oleObject" Target="../embeddings/oleObject78.bin"/><Relationship Id="rId9" Type="http://schemas.openxmlformats.org/officeDocument/2006/relationships/image" Target="../media/image103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3" Type="http://schemas.openxmlformats.org/officeDocument/2006/relationships/oleObject" Target="../embeddings/oleObject82.bin"/><Relationship Id="rId7" Type="http://schemas.openxmlformats.org/officeDocument/2006/relationships/oleObject" Target="../embeddings/oleObject8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06.wmf"/><Relationship Id="rId5" Type="http://schemas.openxmlformats.org/officeDocument/2006/relationships/oleObject" Target="../embeddings/oleObject83.bin"/><Relationship Id="rId10" Type="http://schemas.openxmlformats.org/officeDocument/2006/relationships/image" Target="../media/image108.wmf"/><Relationship Id="rId4" Type="http://schemas.openxmlformats.org/officeDocument/2006/relationships/image" Target="../media/image105.wmf"/><Relationship Id="rId9" Type="http://schemas.openxmlformats.org/officeDocument/2006/relationships/oleObject" Target="../embeddings/oleObject85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wmf"/><Relationship Id="rId13" Type="http://schemas.openxmlformats.org/officeDocument/2006/relationships/oleObject" Target="../embeddings/oleObject91.bin"/><Relationship Id="rId18" Type="http://schemas.openxmlformats.org/officeDocument/2006/relationships/image" Target="../media/image116.wmf"/><Relationship Id="rId3" Type="http://schemas.openxmlformats.org/officeDocument/2006/relationships/oleObject" Target="../embeddings/oleObject86.bin"/><Relationship Id="rId7" Type="http://schemas.openxmlformats.org/officeDocument/2006/relationships/oleObject" Target="../embeddings/oleObject88.bin"/><Relationship Id="rId12" Type="http://schemas.openxmlformats.org/officeDocument/2006/relationships/image" Target="../media/image113.wmf"/><Relationship Id="rId17" Type="http://schemas.openxmlformats.org/officeDocument/2006/relationships/oleObject" Target="../embeddings/oleObject9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5.w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10.wmf"/><Relationship Id="rId11" Type="http://schemas.openxmlformats.org/officeDocument/2006/relationships/oleObject" Target="../embeddings/oleObject90.bin"/><Relationship Id="rId5" Type="http://schemas.openxmlformats.org/officeDocument/2006/relationships/oleObject" Target="../embeddings/oleObject87.bin"/><Relationship Id="rId15" Type="http://schemas.openxmlformats.org/officeDocument/2006/relationships/oleObject" Target="../embeddings/oleObject92.bin"/><Relationship Id="rId10" Type="http://schemas.openxmlformats.org/officeDocument/2006/relationships/image" Target="../media/image112.wmf"/><Relationship Id="rId4" Type="http://schemas.openxmlformats.org/officeDocument/2006/relationships/image" Target="../media/image109.wmf"/><Relationship Id="rId9" Type="http://schemas.openxmlformats.org/officeDocument/2006/relationships/oleObject" Target="../embeddings/oleObject89.bin"/><Relationship Id="rId14" Type="http://schemas.openxmlformats.org/officeDocument/2006/relationships/image" Target="../media/image114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image" Target="../media/image75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image" Target="../media/image75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wmf"/><Relationship Id="rId3" Type="http://schemas.openxmlformats.org/officeDocument/2006/relationships/oleObject" Target="../embeddings/oleObject94.bin"/><Relationship Id="rId7" Type="http://schemas.openxmlformats.org/officeDocument/2006/relationships/oleObject" Target="../embeddings/oleObject9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18.wmf"/><Relationship Id="rId5" Type="http://schemas.openxmlformats.org/officeDocument/2006/relationships/oleObject" Target="../embeddings/oleObject95.bin"/><Relationship Id="rId10" Type="http://schemas.openxmlformats.org/officeDocument/2006/relationships/image" Target="../media/image120.wmf"/><Relationship Id="rId4" Type="http://schemas.openxmlformats.org/officeDocument/2006/relationships/image" Target="../media/image117.wmf"/><Relationship Id="rId9" Type="http://schemas.openxmlformats.org/officeDocument/2006/relationships/oleObject" Target="../embeddings/oleObject97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oleObject" Target="../embeddings/oleObject3.bin"/><Relationship Id="rId18" Type="http://schemas.openxmlformats.org/officeDocument/2006/relationships/image" Target="../media/image13.w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jpeg"/><Relationship Id="rId12" Type="http://schemas.openxmlformats.org/officeDocument/2006/relationships/image" Target="../media/image10.wmf"/><Relationship Id="rId1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jpe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7.png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9.wmf"/><Relationship Id="rId4" Type="http://schemas.openxmlformats.org/officeDocument/2006/relationships/image" Target="../media/image14.pn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11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wmf"/><Relationship Id="rId13" Type="http://schemas.openxmlformats.org/officeDocument/2006/relationships/oleObject" Target="../embeddings/oleObject103.bin"/><Relationship Id="rId18" Type="http://schemas.openxmlformats.org/officeDocument/2006/relationships/image" Target="../media/image134.wmf"/><Relationship Id="rId3" Type="http://schemas.openxmlformats.org/officeDocument/2006/relationships/oleObject" Target="../embeddings/oleObject98.bin"/><Relationship Id="rId21" Type="http://schemas.openxmlformats.org/officeDocument/2006/relationships/image" Target="../media/image4.png"/><Relationship Id="rId7" Type="http://schemas.openxmlformats.org/officeDocument/2006/relationships/oleObject" Target="../embeddings/oleObject100.bin"/><Relationship Id="rId12" Type="http://schemas.openxmlformats.org/officeDocument/2006/relationships/image" Target="../media/image131.wmf"/><Relationship Id="rId17" Type="http://schemas.openxmlformats.org/officeDocument/2006/relationships/oleObject" Target="../embeddings/oleObject10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3.wmf"/><Relationship Id="rId20" Type="http://schemas.openxmlformats.org/officeDocument/2006/relationships/image" Target="../media/image3.png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28.wmf"/><Relationship Id="rId11" Type="http://schemas.openxmlformats.org/officeDocument/2006/relationships/oleObject" Target="../embeddings/oleObject102.bin"/><Relationship Id="rId5" Type="http://schemas.openxmlformats.org/officeDocument/2006/relationships/oleObject" Target="../embeddings/oleObject99.bin"/><Relationship Id="rId15" Type="http://schemas.openxmlformats.org/officeDocument/2006/relationships/oleObject" Target="../embeddings/oleObject104.bin"/><Relationship Id="rId10" Type="http://schemas.openxmlformats.org/officeDocument/2006/relationships/image" Target="../media/image130.wmf"/><Relationship Id="rId19" Type="http://schemas.openxmlformats.org/officeDocument/2006/relationships/image" Target="../media/image2.png"/><Relationship Id="rId4" Type="http://schemas.openxmlformats.org/officeDocument/2006/relationships/image" Target="../media/image127.wmf"/><Relationship Id="rId9" Type="http://schemas.openxmlformats.org/officeDocument/2006/relationships/oleObject" Target="../embeddings/oleObject101.bin"/><Relationship Id="rId14" Type="http://schemas.openxmlformats.org/officeDocument/2006/relationships/image" Target="../media/image132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wmf"/><Relationship Id="rId13" Type="http://schemas.openxmlformats.org/officeDocument/2006/relationships/oleObject" Target="../embeddings/oleObject111.bin"/><Relationship Id="rId18" Type="http://schemas.openxmlformats.org/officeDocument/2006/relationships/image" Target="../media/image142.wmf"/><Relationship Id="rId26" Type="http://schemas.openxmlformats.org/officeDocument/2006/relationships/image" Target="../media/image2.png"/><Relationship Id="rId3" Type="http://schemas.openxmlformats.org/officeDocument/2006/relationships/oleObject" Target="../embeddings/oleObject106.bin"/><Relationship Id="rId21" Type="http://schemas.openxmlformats.org/officeDocument/2006/relationships/oleObject" Target="../embeddings/oleObject115.bin"/><Relationship Id="rId34" Type="http://schemas.openxmlformats.org/officeDocument/2006/relationships/image" Target="../media/image148.wmf"/><Relationship Id="rId7" Type="http://schemas.openxmlformats.org/officeDocument/2006/relationships/oleObject" Target="../embeddings/oleObject108.bin"/><Relationship Id="rId12" Type="http://schemas.openxmlformats.org/officeDocument/2006/relationships/image" Target="../media/image139.wmf"/><Relationship Id="rId17" Type="http://schemas.openxmlformats.org/officeDocument/2006/relationships/oleObject" Target="../embeddings/oleObject113.bin"/><Relationship Id="rId25" Type="http://schemas.openxmlformats.org/officeDocument/2006/relationships/image" Target="../media/image145.wmf"/><Relationship Id="rId33" Type="http://schemas.openxmlformats.org/officeDocument/2006/relationships/oleObject" Target="../embeddings/oleObject120.bin"/><Relationship Id="rId38" Type="http://schemas.openxmlformats.org/officeDocument/2006/relationships/image" Target="../media/image150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1.wmf"/><Relationship Id="rId20" Type="http://schemas.openxmlformats.org/officeDocument/2006/relationships/image" Target="../media/image143.wmf"/><Relationship Id="rId29" Type="http://schemas.openxmlformats.org/officeDocument/2006/relationships/oleObject" Target="../embeddings/oleObject118.bin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36.wmf"/><Relationship Id="rId11" Type="http://schemas.openxmlformats.org/officeDocument/2006/relationships/oleObject" Target="../embeddings/oleObject110.bin"/><Relationship Id="rId24" Type="http://schemas.openxmlformats.org/officeDocument/2006/relationships/oleObject" Target="../embeddings/oleObject117.bin"/><Relationship Id="rId32" Type="http://schemas.openxmlformats.org/officeDocument/2006/relationships/image" Target="../media/image147.wmf"/><Relationship Id="rId37" Type="http://schemas.openxmlformats.org/officeDocument/2006/relationships/oleObject" Target="../embeddings/oleObject122.bin"/><Relationship Id="rId5" Type="http://schemas.openxmlformats.org/officeDocument/2006/relationships/oleObject" Target="../embeddings/oleObject107.bin"/><Relationship Id="rId15" Type="http://schemas.openxmlformats.org/officeDocument/2006/relationships/oleObject" Target="../embeddings/oleObject112.bin"/><Relationship Id="rId23" Type="http://schemas.openxmlformats.org/officeDocument/2006/relationships/oleObject" Target="../embeddings/oleObject116.bin"/><Relationship Id="rId28" Type="http://schemas.openxmlformats.org/officeDocument/2006/relationships/image" Target="../media/image4.png"/><Relationship Id="rId36" Type="http://schemas.openxmlformats.org/officeDocument/2006/relationships/image" Target="../media/image149.wmf"/><Relationship Id="rId10" Type="http://schemas.openxmlformats.org/officeDocument/2006/relationships/image" Target="../media/image138.wmf"/><Relationship Id="rId19" Type="http://schemas.openxmlformats.org/officeDocument/2006/relationships/oleObject" Target="../embeddings/oleObject114.bin"/><Relationship Id="rId31" Type="http://schemas.openxmlformats.org/officeDocument/2006/relationships/oleObject" Target="../embeddings/oleObject119.bin"/><Relationship Id="rId4" Type="http://schemas.openxmlformats.org/officeDocument/2006/relationships/image" Target="../media/image135.wmf"/><Relationship Id="rId9" Type="http://schemas.openxmlformats.org/officeDocument/2006/relationships/oleObject" Target="../embeddings/oleObject109.bin"/><Relationship Id="rId14" Type="http://schemas.openxmlformats.org/officeDocument/2006/relationships/image" Target="../media/image140.wmf"/><Relationship Id="rId22" Type="http://schemas.openxmlformats.org/officeDocument/2006/relationships/image" Target="../media/image144.wmf"/><Relationship Id="rId27" Type="http://schemas.openxmlformats.org/officeDocument/2006/relationships/image" Target="../media/image3.png"/><Relationship Id="rId30" Type="http://schemas.openxmlformats.org/officeDocument/2006/relationships/image" Target="../media/image146.wmf"/><Relationship Id="rId35" Type="http://schemas.openxmlformats.org/officeDocument/2006/relationships/oleObject" Target="../embeddings/oleObject121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5.bin"/><Relationship Id="rId13" Type="http://schemas.openxmlformats.org/officeDocument/2006/relationships/image" Target="../media/image155.wmf"/><Relationship Id="rId18" Type="http://schemas.openxmlformats.org/officeDocument/2006/relationships/oleObject" Target="../embeddings/oleObject130.bin"/><Relationship Id="rId3" Type="http://schemas.openxmlformats.org/officeDocument/2006/relationships/oleObject" Target="../embeddings/oleObject123.bin"/><Relationship Id="rId21" Type="http://schemas.openxmlformats.org/officeDocument/2006/relationships/image" Target="../media/image159.wmf"/><Relationship Id="rId7" Type="http://schemas.openxmlformats.org/officeDocument/2006/relationships/image" Target="../media/image161.png"/><Relationship Id="rId12" Type="http://schemas.openxmlformats.org/officeDocument/2006/relationships/oleObject" Target="../embeddings/oleObject127.bin"/><Relationship Id="rId17" Type="http://schemas.openxmlformats.org/officeDocument/2006/relationships/image" Target="../media/image15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29.bin"/><Relationship Id="rId20" Type="http://schemas.openxmlformats.org/officeDocument/2006/relationships/oleObject" Target="../embeddings/oleObject131.bin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52.wmf"/><Relationship Id="rId11" Type="http://schemas.openxmlformats.org/officeDocument/2006/relationships/image" Target="../media/image154.wmf"/><Relationship Id="rId5" Type="http://schemas.openxmlformats.org/officeDocument/2006/relationships/oleObject" Target="../embeddings/oleObject124.bin"/><Relationship Id="rId15" Type="http://schemas.openxmlformats.org/officeDocument/2006/relationships/image" Target="../media/image156.wmf"/><Relationship Id="rId23" Type="http://schemas.openxmlformats.org/officeDocument/2006/relationships/image" Target="../media/image160.wmf"/><Relationship Id="rId10" Type="http://schemas.openxmlformats.org/officeDocument/2006/relationships/oleObject" Target="../embeddings/oleObject126.bin"/><Relationship Id="rId19" Type="http://schemas.openxmlformats.org/officeDocument/2006/relationships/image" Target="../media/image158.wmf"/><Relationship Id="rId4" Type="http://schemas.openxmlformats.org/officeDocument/2006/relationships/image" Target="../media/image151.wmf"/><Relationship Id="rId9" Type="http://schemas.openxmlformats.org/officeDocument/2006/relationships/image" Target="../media/image153.wmf"/><Relationship Id="rId14" Type="http://schemas.openxmlformats.org/officeDocument/2006/relationships/oleObject" Target="../embeddings/oleObject128.bin"/><Relationship Id="rId22" Type="http://schemas.openxmlformats.org/officeDocument/2006/relationships/oleObject" Target="../embeddings/oleObject132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6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33.bin"/><Relationship Id="rId5" Type="http://schemas.openxmlformats.org/officeDocument/2006/relationships/image" Target="../media/image164.png"/><Relationship Id="rId4" Type="http://schemas.openxmlformats.org/officeDocument/2006/relationships/image" Target="../media/image138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6.bin"/><Relationship Id="rId13" Type="http://schemas.openxmlformats.org/officeDocument/2006/relationships/image" Target="../media/image169.wmf"/><Relationship Id="rId3" Type="http://schemas.openxmlformats.org/officeDocument/2006/relationships/image" Target="../media/image29.gif"/><Relationship Id="rId21" Type="http://schemas.openxmlformats.org/officeDocument/2006/relationships/oleObject" Target="../embeddings/oleObject140.bin"/><Relationship Id="rId7" Type="http://schemas.openxmlformats.org/officeDocument/2006/relationships/image" Target="../media/image166.wmf"/><Relationship Id="rId12" Type="http://schemas.openxmlformats.org/officeDocument/2006/relationships/oleObject" Target="../embeddings/oleObject13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3.png"/><Relationship Id="rId20" Type="http://schemas.openxmlformats.org/officeDocument/2006/relationships/image" Target="../media/image164.png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35.bin"/><Relationship Id="rId11" Type="http://schemas.openxmlformats.org/officeDocument/2006/relationships/image" Target="../media/image168.wmf"/><Relationship Id="rId5" Type="http://schemas.openxmlformats.org/officeDocument/2006/relationships/image" Target="../media/image165.wmf"/><Relationship Id="rId15" Type="http://schemas.openxmlformats.org/officeDocument/2006/relationships/image" Target="../media/image170.wmf"/><Relationship Id="rId10" Type="http://schemas.openxmlformats.org/officeDocument/2006/relationships/oleObject" Target="../embeddings/oleObject137.bin"/><Relationship Id="rId19" Type="http://schemas.openxmlformats.org/officeDocument/2006/relationships/image" Target="../media/image1570.png"/><Relationship Id="rId4" Type="http://schemas.openxmlformats.org/officeDocument/2006/relationships/oleObject" Target="../embeddings/oleObject134.bin"/><Relationship Id="rId9" Type="http://schemas.openxmlformats.org/officeDocument/2006/relationships/image" Target="../media/image167.wmf"/><Relationship Id="rId14" Type="http://schemas.openxmlformats.org/officeDocument/2006/relationships/oleObject" Target="../embeddings/oleObject139.bin"/><Relationship Id="rId22" Type="http://schemas.openxmlformats.org/officeDocument/2006/relationships/image" Target="../media/image171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24.wmf"/><Relationship Id="rId26" Type="http://schemas.openxmlformats.org/officeDocument/2006/relationships/image" Target="../media/image8.jpeg"/><Relationship Id="rId3" Type="http://schemas.openxmlformats.org/officeDocument/2006/relationships/oleObject" Target="../embeddings/oleObject6.bin"/><Relationship Id="rId21" Type="http://schemas.openxmlformats.org/officeDocument/2006/relationships/oleObject" Target="../embeddings/oleObject15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21.wmf"/><Relationship Id="rId17" Type="http://schemas.openxmlformats.org/officeDocument/2006/relationships/oleObject" Target="../embeddings/oleObject13.bin"/><Relationship Id="rId25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3.wmf"/><Relationship Id="rId20" Type="http://schemas.openxmlformats.org/officeDocument/2006/relationships/image" Target="../media/image25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10.bin"/><Relationship Id="rId24" Type="http://schemas.openxmlformats.org/officeDocument/2006/relationships/image" Target="../media/image27.wmf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23" Type="http://schemas.openxmlformats.org/officeDocument/2006/relationships/oleObject" Target="../embeddings/oleObject16.bin"/><Relationship Id="rId10" Type="http://schemas.openxmlformats.org/officeDocument/2006/relationships/image" Target="../media/image20.wmf"/><Relationship Id="rId19" Type="http://schemas.openxmlformats.org/officeDocument/2006/relationships/oleObject" Target="../embeddings/oleObject14.bin"/><Relationship Id="rId4" Type="http://schemas.openxmlformats.org/officeDocument/2006/relationships/image" Target="../media/image17.w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22.wmf"/><Relationship Id="rId22" Type="http://schemas.openxmlformats.org/officeDocument/2006/relationships/image" Target="../media/image26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wmf"/><Relationship Id="rId3" Type="http://schemas.openxmlformats.org/officeDocument/2006/relationships/oleObject" Target="../embeddings/oleObject141.bin"/><Relationship Id="rId7" Type="http://schemas.openxmlformats.org/officeDocument/2006/relationships/oleObject" Target="../embeddings/oleObject1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60.wmf"/><Relationship Id="rId5" Type="http://schemas.openxmlformats.org/officeDocument/2006/relationships/oleObject" Target="../embeddings/oleObject142.bin"/><Relationship Id="rId10" Type="http://schemas.openxmlformats.org/officeDocument/2006/relationships/image" Target="../media/image1670.png"/><Relationship Id="rId4" Type="http://schemas.openxmlformats.org/officeDocument/2006/relationships/image" Target="../media/image172.wmf"/><Relationship Id="rId9" Type="http://schemas.openxmlformats.org/officeDocument/2006/relationships/image" Target="../media/image29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wmf"/><Relationship Id="rId13" Type="http://schemas.openxmlformats.org/officeDocument/2006/relationships/image" Target="../media/image178.wmf"/><Relationship Id="rId3" Type="http://schemas.openxmlformats.org/officeDocument/2006/relationships/oleObject" Target="../embeddings/oleObject144.bin"/><Relationship Id="rId7" Type="http://schemas.openxmlformats.org/officeDocument/2006/relationships/oleObject" Target="../embeddings/oleObject146.bin"/><Relationship Id="rId12" Type="http://schemas.openxmlformats.org/officeDocument/2006/relationships/oleObject" Target="../embeddings/oleObject1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75.wmf"/><Relationship Id="rId11" Type="http://schemas.openxmlformats.org/officeDocument/2006/relationships/image" Target="../media/image161.png"/><Relationship Id="rId5" Type="http://schemas.openxmlformats.org/officeDocument/2006/relationships/oleObject" Target="../embeddings/oleObject145.bin"/><Relationship Id="rId15" Type="http://schemas.openxmlformats.org/officeDocument/2006/relationships/image" Target="../media/image179.wmf"/><Relationship Id="rId10" Type="http://schemas.openxmlformats.org/officeDocument/2006/relationships/image" Target="../media/image177.wmf"/><Relationship Id="rId4" Type="http://schemas.openxmlformats.org/officeDocument/2006/relationships/image" Target="../media/image174.wmf"/><Relationship Id="rId9" Type="http://schemas.openxmlformats.org/officeDocument/2006/relationships/oleObject" Target="../embeddings/oleObject147.bin"/><Relationship Id="rId14" Type="http://schemas.openxmlformats.org/officeDocument/2006/relationships/oleObject" Target="../embeddings/oleObject149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wmf"/><Relationship Id="rId13" Type="http://schemas.openxmlformats.org/officeDocument/2006/relationships/oleObject" Target="../embeddings/oleObject154.bin"/><Relationship Id="rId18" Type="http://schemas.openxmlformats.org/officeDocument/2006/relationships/image" Target="../media/image186.wmf"/><Relationship Id="rId26" Type="http://schemas.openxmlformats.org/officeDocument/2006/relationships/image" Target="../media/image190.wmf"/><Relationship Id="rId3" Type="http://schemas.openxmlformats.org/officeDocument/2006/relationships/oleObject" Target="../embeddings/oleObject150.bin"/><Relationship Id="rId21" Type="http://schemas.openxmlformats.org/officeDocument/2006/relationships/oleObject" Target="../embeddings/oleObject158.bin"/><Relationship Id="rId7" Type="http://schemas.openxmlformats.org/officeDocument/2006/relationships/oleObject" Target="../embeddings/oleObject152.bin"/><Relationship Id="rId12" Type="http://schemas.openxmlformats.org/officeDocument/2006/relationships/image" Target="../media/image183.wmf"/><Relationship Id="rId17" Type="http://schemas.openxmlformats.org/officeDocument/2006/relationships/oleObject" Target="../embeddings/oleObject156.bin"/><Relationship Id="rId25" Type="http://schemas.openxmlformats.org/officeDocument/2006/relationships/oleObject" Target="../embeddings/oleObject16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5.wmf"/><Relationship Id="rId20" Type="http://schemas.openxmlformats.org/officeDocument/2006/relationships/image" Target="../media/image187.wmf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81.wmf"/><Relationship Id="rId11" Type="http://schemas.openxmlformats.org/officeDocument/2006/relationships/oleObject" Target="../embeddings/oleObject153.bin"/><Relationship Id="rId24" Type="http://schemas.openxmlformats.org/officeDocument/2006/relationships/image" Target="../media/image189.wmf"/><Relationship Id="rId5" Type="http://schemas.openxmlformats.org/officeDocument/2006/relationships/oleObject" Target="../embeddings/oleObject151.bin"/><Relationship Id="rId15" Type="http://schemas.openxmlformats.org/officeDocument/2006/relationships/oleObject" Target="../embeddings/oleObject155.bin"/><Relationship Id="rId23" Type="http://schemas.openxmlformats.org/officeDocument/2006/relationships/oleObject" Target="../embeddings/oleObject159.bin"/><Relationship Id="rId10" Type="http://schemas.openxmlformats.org/officeDocument/2006/relationships/image" Target="../media/image171.wmf"/><Relationship Id="rId19" Type="http://schemas.openxmlformats.org/officeDocument/2006/relationships/oleObject" Target="../embeddings/oleObject157.bin"/><Relationship Id="rId4" Type="http://schemas.openxmlformats.org/officeDocument/2006/relationships/image" Target="../media/image180.wmf"/><Relationship Id="rId9" Type="http://schemas.openxmlformats.org/officeDocument/2006/relationships/oleObject" Target="../embeddings/oleObject140.bin"/><Relationship Id="rId14" Type="http://schemas.openxmlformats.org/officeDocument/2006/relationships/image" Target="../media/image184.wmf"/><Relationship Id="rId22" Type="http://schemas.openxmlformats.org/officeDocument/2006/relationships/image" Target="../media/image188.wmf"/><Relationship Id="rId27" Type="http://schemas.openxmlformats.org/officeDocument/2006/relationships/image" Target="../media/image29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wmf"/><Relationship Id="rId13" Type="http://schemas.openxmlformats.org/officeDocument/2006/relationships/oleObject" Target="../embeddings/oleObject140.bin"/><Relationship Id="rId3" Type="http://schemas.openxmlformats.org/officeDocument/2006/relationships/oleObject" Target="../embeddings/oleObject161.bin"/><Relationship Id="rId7" Type="http://schemas.openxmlformats.org/officeDocument/2006/relationships/oleObject" Target="../embeddings/oleObject163.bin"/><Relationship Id="rId12" Type="http://schemas.openxmlformats.org/officeDocument/2006/relationships/image" Target="../media/image195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6.wmf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92.wmf"/><Relationship Id="rId11" Type="http://schemas.openxmlformats.org/officeDocument/2006/relationships/oleObject" Target="../embeddings/oleObject165.bin"/><Relationship Id="rId5" Type="http://schemas.openxmlformats.org/officeDocument/2006/relationships/oleObject" Target="../embeddings/oleObject162.bin"/><Relationship Id="rId15" Type="http://schemas.openxmlformats.org/officeDocument/2006/relationships/oleObject" Target="../embeddings/oleObject166.bin"/><Relationship Id="rId10" Type="http://schemas.openxmlformats.org/officeDocument/2006/relationships/image" Target="../media/image194.wmf"/><Relationship Id="rId4" Type="http://schemas.openxmlformats.org/officeDocument/2006/relationships/image" Target="../media/image191.wmf"/><Relationship Id="rId9" Type="http://schemas.openxmlformats.org/officeDocument/2006/relationships/oleObject" Target="../embeddings/oleObject164.bin"/><Relationship Id="rId14" Type="http://schemas.openxmlformats.org/officeDocument/2006/relationships/image" Target="../media/image171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9.bin"/><Relationship Id="rId3" Type="http://schemas.openxmlformats.org/officeDocument/2006/relationships/image" Target="../media/image201.png"/><Relationship Id="rId7" Type="http://schemas.openxmlformats.org/officeDocument/2006/relationships/image" Target="../media/image198.wmf"/><Relationship Id="rId12" Type="http://schemas.openxmlformats.org/officeDocument/2006/relationships/image" Target="../media/image29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168.bin"/><Relationship Id="rId11" Type="http://schemas.openxmlformats.org/officeDocument/2006/relationships/image" Target="../media/image200.wmf"/><Relationship Id="rId5" Type="http://schemas.openxmlformats.org/officeDocument/2006/relationships/image" Target="../media/image197.wmf"/><Relationship Id="rId10" Type="http://schemas.openxmlformats.org/officeDocument/2006/relationships/oleObject" Target="../embeddings/oleObject170.bin"/><Relationship Id="rId4" Type="http://schemas.openxmlformats.org/officeDocument/2006/relationships/oleObject" Target="../embeddings/oleObject167.bin"/><Relationship Id="rId9" Type="http://schemas.openxmlformats.org/officeDocument/2006/relationships/image" Target="../media/image199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03.png"/><Relationship Id="rId4" Type="http://schemas.openxmlformats.org/officeDocument/2006/relationships/notesSlide" Target="../notesSlides/notesSlide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04.png"/><Relationship Id="rId9" Type="http://schemas.openxmlformats.org/officeDocument/2006/relationships/image" Target="../media/image14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6.mp4"/><Relationship Id="rId7" Type="http://schemas.openxmlformats.org/officeDocument/2006/relationships/image" Target="../media/image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0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Relationship Id="rId9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0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1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22.bin"/><Relationship Id="rId18" Type="http://schemas.openxmlformats.org/officeDocument/2006/relationships/image" Target="../media/image37.wmf"/><Relationship Id="rId26" Type="http://schemas.openxmlformats.org/officeDocument/2006/relationships/oleObject" Target="../embeddings/oleObject30.bin"/><Relationship Id="rId39" Type="http://schemas.openxmlformats.org/officeDocument/2006/relationships/image" Target="../media/image46.wmf"/><Relationship Id="rId3" Type="http://schemas.openxmlformats.org/officeDocument/2006/relationships/oleObject" Target="../embeddings/oleObject17.bin"/><Relationship Id="rId21" Type="http://schemas.openxmlformats.org/officeDocument/2006/relationships/oleObject" Target="../embeddings/oleObject26.bin"/><Relationship Id="rId34" Type="http://schemas.openxmlformats.org/officeDocument/2006/relationships/oleObject" Target="../embeddings/oleObject34.bin"/><Relationship Id="rId42" Type="http://schemas.openxmlformats.org/officeDocument/2006/relationships/oleObject" Target="../embeddings/oleObject38.bin"/><Relationship Id="rId47" Type="http://schemas.openxmlformats.org/officeDocument/2006/relationships/image" Target="../media/image50.wmf"/><Relationship Id="rId50" Type="http://schemas.openxmlformats.org/officeDocument/2006/relationships/oleObject" Target="../embeddings/oleObject42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34.wmf"/><Relationship Id="rId17" Type="http://schemas.openxmlformats.org/officeDocument/2006/relationships/oleObject" Target="../embeddings/oleObject24.bin"/><Relationship Id="rId25" Type="http://schemas.openxmlformats.org/officeDocument/2006/relationships/oleObject" Target="../embeddings/oleObject29.bin"/><Relationship Id="rId33" Type="http://schemas.openxmlformats.org/officeDocument/2006/relationships/image" Target="../media/image43.wmf"/><Relationship Id="rId38" Type="http://schemas.openxmlformats.org/officeDocument/2006/relationships/oleObject" Target="../embeddings/oleObject36.bin"/><Relationship Id="rId46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6.wmf"/><Relationship Id="rId20" Type="http://schemas.openxmlformats.org/officeDocument/2006/relationships/image" Target="../media/image38.wmf"/><Relationship Id="rId29" Type="http://schemas.openxmlformats.org/officeDocument/2006/relationships/image" Target="../media/image41.wmf"/><Relationship Id="rId41" Type="http://schemas.openxmlformats.org/officeDocument/2006/relationships/image" Target="../media/image47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wmf"/><Relationship Id="rId11" Type="http://schemas.openxmlformats.org/officeDocument/2006/relationships/oleObject" Target="../embeddings/oleObject21.bin"/><Relationship Id="rId24" Type="http://schemas.openxmlformats.org/officeDocument/2006/relationships/oleObject" Target="../embeddings/oleObject28.bin"/><Relationship Id="rId32" Type="http://schemas.openxmlformats.org/officeDocument/2006/relationships/oleObject" Target="../embeddings/oleObject33.bin"/><Relationship Id="rId37" Type="http://schemas.openxmlformats.org/officeDocument/2006/relationships/image" Target="../media/image45.wmf"/><Relationship Id="rId40" Type="http://schemas.openxmlformats.org/officeDocument/2006/relationships/oleObject" Target="../embeddings/oleObject37.bin"/><Relationship Id="rId45" Type="http://schemas.openxmlformats.org/officeDocument/2006/relationships/image" Target="../media/image49.wmf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3.bin"/><Relationship Id="rId23" Type="http://schemas.openxmlformats.org/officeDocument/2006/relationships/oleObject" Target="../embeddings/oleObject27.bin"/><Relationship Id="rId28" Type="http://schemas.openxmlformats.org/officeDocument/2006/relationships/oleObject" Target="../embeddings/oleObject31.bin"/><Relationship Id="rId36" Type="http://schemas.openxmlformats.org/officeDocument/2006/relationships/oleObject" Target="../embeddings/oleObject35.bin"/><Relationship Id="rId49" Type="http://schemas.openxmlformats.org/officeDocument/2006/relationships/image" Target="../media/image51.wmf"/><Relationship Id="rId10" Type="http://schemas.openxmlformats.org/officeDocument/2006/relationships/image" Target="../media/image33.wmf"/><Relationship Id="rId19" Type="http://schemas.openxmlformats.org/officeDocument/2006/relationships/oleObject" Target="../embeddings/oleObject25.bin"/><Relationship Id="rId31" Type="http://schemas.openxmlformats.org/officeDocument/2006/relationships/image" Target="../media/image42.wmf"/><Relationship Id="rId44" Type="http://schemas.openxmlformats.org/officeDocument/2006/relationships/oleObject" Target="../embeddings/oleObject39.bin"/><Relationship Id="rId4" Type="http://schemas.openxmlformats.org/officeDocument/2006/relationships/image" Target="../media/image30.wmf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35.wmf"/><Relationship Id="rId22" Type="http://schemas.openxmlformats.org/officeDocument/2006/relationships/image" Target="../media/image39.wmf"/><Relationship Id="rId27" Type="http://schemas.openxmlformats.org/officeDocument/2006/relationships/image" Target="../media/image40.wmf"/><Relationship Id="rId30" Type="http://schemas.openxmlformats.org/officeDocument/2006/relationships/oleObject" Target="../embeddings/oleObject32.bin"/><Relationship Id="rId35" Type="http://schemas.openxmlformats.org/officeDocument/2006/relationships/image" Target="../media/image44.wmf"/><Relationship Id="rId43" Type="http://schemas.openxmlformats.org/officeDocument/2006/relationships/image" Target="../media/image48.wmf"/><Relationship Id="rId48" Type="http://schemas.openxmlformats.org/officeDocument/2006/relationships/oleObject" Target="../embeddings/oleObject41.bin"/><Relationship Id="rId8" Type="http://schemas.openxmlformats.org/officeDocument/2006/relationships/image" Target="../media/image32.wmf"/><Relationship Id="rId51" Type="http://schemas.openxmlformats.org/officeDocument/2006/relationships/image" Target="../media/image52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oleObject" Target="../embeddings/oleObject48.bin"/><Relationship Id="rId3" Type="http://schemas.openxmlformats.org/officeDocument/2006/relationships/oleObject" Target="../embeddings/oleObject43.bin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5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4.wmf"/><Relationship Id="rId11" Type="http://schemas.openxmlformats.org/officeDocument/2006/relationships/oleObject" Target="../embeddings/oleObject47.bin"/><Relationship Id="rId5" Type="http://schemas.openxmlformats.org/officeDocument/2006/relationships/oleObject" Target="../embeddings/oleObject44.bin"/><Relationship Id="rId15" Type="http://schemas.openxmlformats.org/officeDocument/2006/relationships/image" Target="../media/image29.gif"/><Relationship Id="rId10" Type="http://schemas.openxmlformats.org/officeDocument/2006/relationships/image" Target="../media/image56.wmf"/><Relationship Id="rId4" Type="http://schemas.openxmlformats.org/officeDocument/2006/relationships/image" Target="../media/image53.wmf"/><Relationship Id="rId9" Type="http://schemas.openxmlformats.org/officeDocument/2006/relationships/oleObject" Target="../embeddings/oleObject46.bin"/><Relationship Id="rId14" Type="http://schemas.openxmlformats.org/officeDocument/2006/relationships/image" Target="../media/image58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13" Type="http://schemas.openxmlformats.org/officeDocument/2006/relationships/oleObject" Target="../embeddings/oleObject54.bin"/><Relationship Id="rId18" Type="http://schemas.openxmlformats.org/officeDocument/2006/relationships/image" Target="../media/image66.wmf"/><Relationship Id="rId3" Type="http://schemas.openxmlformats.org/officeDocument/2006/relationships/oleObject" Target="../embeddings/oleObject49.bin"/><Relationship Id="rId21" Type="http://schemas.openxmlformats.org/officeDocument/2006/relationships/oleObject" Target="../embeddings/oleObject58.bin"/><Relationship Id="rId7" Type="http://schemas.openxmlformats.org/officeDocument/2006/relationships/oleObject" Target="../embeddings/oleObject51.bin"/><Relationship Id="rId12" Type="http://schemas.openxmlformats.org/officeDocument/2006/relationships/image" Target="../media/image63.wmf"/><Relationship Id="rId17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5.wmf"/><Relationship Id="rId20" Type="http://schemas.openxmlformats.org/officeDocument/2006/relationships/image" Target="../media/image67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60.wmf"/><Relationship Id="rId11" Type="http://schemas.openxmlformats.org/officeDocument/2006/relationships/oleObject" Target="../embeddings/oleObject53.bin"/><Relationship Id="rId5" Type="http://schemas.openxmlformats.org/officeDocument/2006/relationships/oleObject" Target="../embeddings/oleObject50.bin"/><Relationship Id="rId15" Type="http://schemas.openxmlformats.org/officeDocument/2006/relationships/oleObject" Target="../embeddings/oleObject55.bin"/><Relationship Id="rId10" Type="http://schemas.openxmlformats.org/officeDocument/2006/relationships/image" Target="../media/image62.wmf"/><Relationship Id="rId19" Type="http://schemas.openxmlformats.org/officeDocument/2006/relationships/oleObject" Target="../embeddings/oleObject57.bin"/><Relationship Id="rId4" Type="http://schemas.openxmlformats.org/officeDocument/2006/relationships/image" Target="../media/image59.wmf"/><Relationship Id="rId9" Type="http://schemas.openxmlformats.org/officeDocument/2006/relationships/oleObject" Target="../embeddings/oleObject52.bin"/><Relationship Id="rId14" Type="http://schemas.openxmlformats.org/officeDocument/2006/relationships/image" Target="../media/image64.wmf"/><Relationship Id="rId22" Type="http://schemas.openxmlformats.org/officeDocument/2006/relationships/image" Target="../media/image68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13" Type="http://schemas.openxmlformats.org/officeDocument/2006/relationships/oleObject" Target="../embeddings/oleObject60.bin"/><Relationship Id="rId18" Type="http://schemas.openxmlformats.org/officeDocument/2006/relationships/image" Target="../media/image71.wmf"/><Relationship Id="rId3" Type="http://schemas.openxmlformats.org/officeDocument/2006/relationships/oleObject" Target="../embeddings/oleObject49.bin"/><Relationship Id="rId7" Type="http://schemas.openxmlformats.org/officeDocument/2006/relationships/oleObject" Target="../embeddings/oleObject59.bin"/><Relationship Id="rId12" Type="http://schemas.openxmlformats.org/officeDocument/2006/relationships/image" Target="../media/image66.wmf"/><Relationship Id="rId17" Type="http://schemas.openxmlformats.org/officeDocument/2006/relationships/oleObject" Target="../embeddings/oleObject6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0.wmf"/><Relationship Id="rId20" Type="http://schemas.openxmlformats.org/officeDocument/2006/relationships/image" Target="../media/image72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61.wmf"/><Relationship Id="rId11" Type="http://schemas.openxmlformats.org/officeDocument/2006/relationships/oleObject" Target="../embeddings/oleObject56.bin"/><Relationship Id="rId5" Type="http://schemas.openxmlformats.org/officeDocument/2006/relationships/oleObject" Target="../embeddings/oleObject51.bin"/><Relationship Id="rId15" Type="http://schemas.openxmlformats.org/officeDocument/2006/relationships/oleObject" Target="../embeddings/oleObject61.bin"/><Relationship Id="rId10" Type="http://schemas.openxmlformats.org/officeDocument/2006/relationships/image" Target="../media/image64.wmf"/><Relationship Id="rId19" Type="http://schemas.openxmlformats.org/officeDocument/2006/relationships/oleObject" Target="../embeddings/oleObject63.bin"/><Relationship Id="rId4" Type="http://schemas.openxmlformats.org/officeDocument/2006/relationships/image" Target="../media/image59.wmf"/><Relationship Id="rId9" Type="http://schemas.openxmlformats.org/officeDocument/2006/relationships/oleObject" Target="../embeddings/oleObject54.bin"/><Relationship Id="rId14" Type="http://schemas.openxmlformats.org/officeDocument/2006/relationships/image" Target="../media/image69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4B02BF-E5E1-4282-8F89-2FB1D85ACE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69" y="6129127"/>
            <a:ext cx="1850839" cy="5508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6023A6-0E4C-49C7-B908-656CFB3797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503" y="6126745"/>
            <a:ext cx="1780836" cy="6022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10DEBF-B641-47BC-990C-85CBA62C1C54}"/>
              </a:ext>
            </a:extLst>
          </p:cNvPr>
          <p:cNvSpPr txBox="1"/>
          <p:nvPr/>
        </p:nvSpPr>
        <p:spPr>
          <a:xfrm>
            <a:off x="1396531" y="4599346"/>
            <a:ext cx="2310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Thermal Management </a:t>
            </a:r>
            <a:r>
              <a:rPr lang="en-US" sz="1600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5BDB94-95ED-40C6-83FA-8F4A56463C40}"/>
              </a:ext>
            </a:extLst>
          </p:cNvPr>
          <p:cNvSpPr txBox="1"/>
          <p:nvPr/>
        </p:nvSpPr>
        <p:spPr>
          <a:xfrm>
            <a:off x="5299141" y="4566102"/>
            <a:ext cx="2201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DP Estimation</a:t>
            </a:r>
          </a:p>
        </p:txBody>
      </p:sp>
      <p:pic>
        <p:nvPicPr>
          <p:cNvPr id="17" name="Picture 16" descr="G:\PROPOSALS_17\DARPA LAGRANGE\WPI\image002.png">
            <a:extLst>
              <a:ext uri="{FF2B5EF4-FFF2-40B4-BE49-F238E27FC236}">
                <a16:creationId xmlns:a16="http://schemas.microsoft.com/office/drawing/2014/main" id="{38F98E1C-AE21-413C-BDE4-8E07AFE4B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138" y="3181886"/>
            <a:ext cx="2026768" cy="136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D1E5DF85-A37D-41B9-BCDA-5E667B6DF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20" y="5275763"/>
            <a:ext cx="8892988" cy="150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None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None/>
              <a:defRPr sz="2000" b="1">
                <a:solidFill>
                  <a:srgbClr val="000000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FF"/>
              </a:buClr>
              <a:buSzPct val="100000"/>
              <a:buNone/>
              <a:defRPr b="1">
                <a:solidFill>
                  <a:srgbClr val="000000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None/>
              <a:defRPr sz="1600" b="1">
                <a:solidFill>
                  <a:srgbClr val="000000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FF"/>
              </a:buClr>
              <a:buSzPct val="100000"/>
              <a:buNone/>
              <a:defRPr sz="1400" b="1">
                <a:solidFill>
                  <a:srgbClr val="000000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FF"/>
              </a:buClr>
              <a:buSzPct val="100000"/>
              <a:buNone/>
              <a:defRPr sz="1400" b="1">
                <a:solidFill>
                  <a:srgbClr val="000000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FF"/>
              </a:buClr>
              <a:buSzPct val="100000"/>
              <a:buNone/>
              <a:defRPr sz="1400" b="1">
                <a:solidFill>
                  <a:srgbClr val="000000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FF"/>
              </a:buClr>
              <a:buSzPct val="100000"/>
              <a:buNone/>
              <a:defRPr sz="1400" b="1">
                <a:solidFill>
                  <a:srgbClr val="000000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FF"/>
              </a:buClr>
              <a:buSzPct val="100000"/>
              <a:buNone/>
              <a:defRPr sz="1400" b="1"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b="0" dirty="0"/>
              <a:t>VIII Partial Differential Equations, Optimal Design and </a:t>
            </a:r>
            <a:r>
              <a:rPr lang="en-US" sz="2000" b="0" dirty="0" err="1"/>
              <a:t>Numerics</a:t>
            </a:r>
            <a:endParaRPr lang="en-US" sz="2000" b="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pt-BR" sz="2000" b="0" dirty="0"/>
              <a:t>Centro de Ciencias de Benasque Pedro Pascual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b="0" dirty="0" err="1"/>
              <a:t>Benasque</a:t>
            </a:r>
            <a:r>
              <a:rPr lang="en-US" sz="2000" b="0" dirty="0"/>
              <a:t>, Spain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b="0" dirty="0"/>
              <a:t>August 18 – 30, 2019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altLang="en-US" sz="2000" b="0" kern="0" dirty="0">
              <a:solidFill>
                <a:schemeClr val="tx1"/>
              </a:solidFill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9504794B-884E-4E56-92CF-4E38732F2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10" y="57151"/>
            <a:ext cx="9144000" cy="308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ZapfDingbats" pitchFamily="82" charset="2"/>
              <a:defRPr sz="2400" b="1">
                <a:solidFill>
                  <a:srgbClr val="0066FF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ZapfDingbats" pitchFamily="82" charset="2"/>
              <a:defRPr sz="2400" b="1">
                <a:solidFill>
                  <a:srgbClr val="0066FF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ZapfDingbats" pitchFamily="82" charset="2"/>
              <a:defRPr sz="2400" b="1">
                <a:solidFill>
                  <a:srgbClr val="0066FF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ZapfDingbats" pitchFamily="82" charset="2"/>
              <a:defRPr sz="2400" b="1">
                <a:solidFill>
                  <a:srgbClr val="0066FF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ZapfDingbats" pitchFamily="82" charset="2"/>
              <a:defRPr sz="2400" b="1">
                <a:solidFill>
                  <a:srgbClr val="0066FF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ZapfDingbats" pitchFamily="82" charset="2"/>
              <a:defRPr sz="3200" b="1">
                <a:solidFill>
                  <a:schemeClr val="tx2"/>
                </a:solidFill>
                <a:latin typeface="Book Antiqua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ZapfDingbats" pitchFamily="82" charset="2"/>
              <a:defRPr sz="3200" b="1">
                <a:solidFill>
                  <a:schemeClr val="tx2"/>
                </a:solidFill>
                <a:latin typeface="Book Antiqua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ZapfDingbats" pitchFamily="82" charset="2"/>
              <a:defRPr sz="3200" b="1">
                <a:solidFill>
                  <a:schemeClr val="tx2"/>
                </a:solidFill>
                <a:latin typeface="Book Antiqua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ZapfDingbats" pitchFamily="82" charset="2"/>
              <a:defRPr sz="3200" b="1">
                <a:solidFill>
                  <a:schemeClr val="tx2"/>
                </a:solidFill>
                <a:latin typeface="Book Antiqua" pitchFamily="18" charset="0"/>
              </a:defRPr>
            </a:lvl9pPr>
          </a:lstStyle>
          <a:p>
            <a:pPr lvl="0">
              <a:spcAft>
                <a:spcPts val="0"/>
              </a:spcAft>
              <a:defRPr/>
            </a:pPr>
            <a:endParaRPr lang="en-US" altLang="en-US" sz="2800" b="0" kern="0" dirty="0">
              <a:solidFill>
                <a:schemeClr val="tx1"/>
              </a:solidFill>
              <a:latin typeface="+mn-lt"/>
            </a:endParaRPr>
          </a:p>
          <a:p>
            <a:pPr lvl="0">
              <a:spcAft>
                <a:spcPts val="0"/>
              </a:spcAft>
              <a:defRPr/>
            </a:pPr>
            <a:endParaRPr lang="en-US" altLang="en-US" sz="2800" b="0" kern="0" dirty="0">
              <a:solidFill>
                <a:schemeClr val="tx1"/>
              </a:solidFill>
              <a:latin typeface="+mn-lt"/>
            </a:endParaRPr>
          </a:p>
          <a:p>
            <a:pPr lvl="0">
              <a:spcAft>
                <a:spcPts val="0"/>
              </a:spcAft>
              <a:defRPr/>
            </a:pPr>
            <a:endParaRPr lang="en-US" altLang="en-US" sz="2800" b="0" kern="0" dirty="0">
              <a:solidFill>
                <a:schemeClr val="tx1"/>
              </a:solidFill>
              <a:latin typeface="+mn-lt"/>
            </a:endParaRPr>
          </a:p>
          <a:p>
            <a:pPr lvl="0">
              <a:spcAft>
                <a:spcPts val="0"/>
              </a:spcAft>
              <a:defRPr/>
            </a:pPr>
            <a:endParaRPr lang="en-US" altLang="en-US" sz="2800" b="0" kern="0" dirty="0">
              <a:solidFill>
                <a:schemeClr val="tx1"/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altLang="en-US" sz="2800" b="0" kern="0" dirty="0">
                <a:solidFill>
                  <a:schemeClr val="tx1"/>
                </a:solidFill>
                <a:latin typeface="+mn-lt"/>
              </a:rPr>
              <a:t>Approximation and Numerical Methods for</a:t>
            </a:r>
            <a:br>
              <a:rPr lang="en-US" altLang="en-US" sz="2800" b="0" kern="0" dirty="0">
                <a:solidFill>
                  <a:schemeClr val="tx1"/>
                </a:solidFill>
                <a:latin typeface="+mn-lt"/>
              </a:rPr>
            </a:br>
            <a:r>
              <a:rPr lang="en-US" altLang="en-US" sz="2800" b="0" kern="0" dirty="0">
                <a:solidFill>
                  <a:schemeClr val="tx1"/>
                </a:solidFill>
                <a:latin typeface="+mn-lt"/>
              </a:rPr>
              <a:t>Industrial Control Systems Governed by Partial</a:t>
            </a:r>
            <a:br>
              <a:rPr lang="en-US" altLang="en-US" sz="2800" b="0" kern="0" dirty="0">
                <a:solidFill>
                  <a:schemeClr val="tx1"/>
                </a:solidFill>
                <a:latin typeface="+mn-lt"/>
              </a:rPr>
            </a:br>
            <a:r>
              <a:rPr lang="en-US" altLang="en-US" sz="2800" b="0" kern="0" dirty="0">
                <a:solidFill>
                  <a:schemeClr val="tx1"/>
                </a:solidFill>
                <a:latin typeface="+mn-lt"/>
              </a:rPr>
              <a:t>and Delay Differential Equations</a:t>
            </a:r>
            <a:b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endParaRPr kumimoji="0" lang="en-US" altLang="en-US" sz="11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>
              <a:spcAft>
                <a:spcPts val="600"/>
              </a:spcAft>
            </a:pP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John A. Burns</a:t>
            </a:r>
            <a:br>
              <a:rPr kumimoji="0" lang="en-US" altLang="en-US" sz="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</a:b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9001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nterdisciplinary 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9001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enter for 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9001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pplied 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9001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athematics</a:t>
            </a:r>
            <a:b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Virginia Tech</a:t>
            </a:r>
          </a:p>
          <a:p>
            <a:pPr lvl="0">
              <a:spcAft>
                <a:spcPts val="1800"/>
              </a:spcAft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Blacksburg, Virginia  24061-0531</a:t>
            </a:r>
          </a:p>
        </p:txBody>
      </p:sp>
      <p:pic>
        <p:nvPicPr>
          <p:cNvPr id="10" name="Picture 2" descr="G:\PASSPORT 12-1-2015\JAB REGULAR FILES\0000_WORKING_FILES_2015\TALKS_11_12_13_14_15\TALKS_JAB_15\11 (2-6) BUENOS AIRES\figures\ECS.jpg">
            <a:extLst>
              <a:ext uri="{FF2B5EF4-FFF2-40B4-BE49-F238E27FC236}">
                <a16:creationId xmlns:a16="http://schemas.microsoft.com/office/drawing/2014/main" id="{0059887A-A24F-4AC0-9111-A18E50DB6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667" y="3199255"/>
            <a:ext cx="2221928" cy="138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770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CD13F-348B-4B5A-B604-570FBB884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Schemes </a:t>
            </a:r>
            <a:r>
              <a:rPr lang="en-US" dirty="0">
                <a:sym typeface="Symbol" panose="05050102010706020507" pitchFamily="18" charset="2"/>
              </a:rPr>
              <a:t> Four “Component Models”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593727-6763-4775-8FD1-454B97170D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D5B4F7D-ADEB-449C-B86E-C39EB4F43DE6}"/>
              </a:ext>
            </a:extLst>
          </p:cNvPr>
          <p:cNvGrpSpPr/>
          <p:nvPr/>
        </p:nvGrpSpPr>
        <p:grpSpPr>
          <a:xfrm>
            <a:off x="224735" y="385978"/>
            <a:ext cx="2653973" cy="3092234"/>
            <a:chOff x="889735" y="319478"/>
            <a:chExt cx="2653973" cy="3092234"/>
          </a:xfrm>
        </p:grpSpPr>
        <p:grpSp>
          <p:nvGrpSpPr>
            <p:cNvPr id="74" name="Group 2">
              <a:extLst>
                <a:ext uri="{FF2B5EF4-FFF2-40B4-BE49-F238E27FC236}">
                  <a16:creationId xmlns:a16="http://schemas.microsoft.com/office/drawing/2014/main" id="{392F4A8E-7A23-46F3-994B-3F91A88178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9735" y="319478"/>
              <a:ext cx="2652831" cy="2499329"/>
              <a:chOff x="979" y="535"/>
              <a:chExt cx="3801" cy="3249"/>
            </a:xfrm>
          </p:grpSpPr>
          <p:sp>
            <p:nvSpPr>
              <p:cNvPr id="75" name="Rectangle 3">
                <a:extLst>
                  <a:ext uri="{FF2B5EF4-FFF2-40B4-BE49-F238E27FC236}">
                    <a16:creationId xmlns:a16="http://schemas.microsoft.com/office/drawing/2014/main" id="{FD7977B4-E3B9-4813-A451-50FD3C24B0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" y="535"/>
                <a:ext cx="3801" cy="324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pic>
            <p:nvPicPr>
              <p:cNvPr id="76" name="Picture 4">
                <a:extLst>
                  <a:ext uri="{FF2B5EF4-FFF2-40B4-BE49-F238E27FC236}">
                    <a16:creationId xmlns:a16="http://schemas.microsoft.com/office/drawing/2014/main" id="{EF3C9AB7-68DF-43DF-9683-7244D61BAB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3585"/>
                <a:ext cx="3801" cy="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" name="Picture 5">
                <a:extLst>
                  <a:ext uri="{FF2B5EF4-FFF2-40B4-BE49-F238E27FC236}">
                    <a16:creationId xmlns:a16="http://schemas.microsoft.com/office/drawing/2014/main" id="{0F0FD433-E6D5-4B5D-B1EB-0F3AA06ADB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3387"/>
                <a:ext cx="3801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8" name="Picture 6">
                <a:extLst>
                  <a:ext uri="{FF2B5EF4-FFF2-40B4-BE49-F238E27FC236}">
                    <a16:creationId xmlns:a16="http://schemas.microsoft.com/office/drawing/2014/main" id="{31D8DC17-CA21-4991-84F5-F6AB51446F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3188"/>
                <a:ext cx="3801" cy="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9" name="Picture 7">
                <a:extLst>
                  <a:ext uri="{FF2B5EF4-FFF2-40B4-BE49-F238E27FC236}">
                    <a16:creationId xmlns:a16="http://schemas.microsoft.com/office/drawing/2014/main" id="{16E15D6B-7885-4F01-A418-9FB4069601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2990"/>
                <a:ext cx="3801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0" name="Picture 8">
                <a:extLst>
                  <a:ext uri="{FF2B5EF4-FFF2-40B4-BE49-F238E27FC236}">
                    <a16:creationId xmlns:a16="http://schemas.microsoft.com/office/drawing/2014/main" id="{756364AE-DDB5-408F-B99D-FC57CD24B0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2791"/>
                <a:ext cx="3801" cy="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1" name="Picture 9">
                <a:extLst>
                  <a:ext uri="{FF2B5EF4-FFF2-40B4-BE49-F238E27FC236}">
                    <a16:creationId xmlns:a16="http://schemas.microsoft.com/office/drawing/2014/main" id="{DED5FBD4-6568-4C38-9F5B-1FB326D5F1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2593"/>
                <a:ext cx="3801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" name="Picture 10">
                <a:extLst>
                  <a:ext uri="{FF2B5EF4-FFF2-40B4-BE49-F238E27FC236}">
                    <a16:creationId xmlns:a16="http://schemas.microsoft.com/office/drawing/2014/main" id="{89405D18-8EC0-4551-ADAD-8609D4BA88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2394"/>
                <a:ext cx="3801" cy="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" name="Picture 11">
                <a:extLst>
                  <a:ext uri="{FF2B5EF4-FFF2-40B4-BE49-F238E27FC236}">
                    <a16:creationId xmlns:a16="http://schemas.microsoft.com/office/drawing/2014/main" id="{01E60D9C-EA92-4C38-82C5-1D8E257A62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2196"/>
                <a:ext cx="3801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4" name="Picture 12">
                <a:extLst>
                  <a:ext uri="{FF2B5EF4-FFF2-40B4-BE49-F238E27FC236}">
                    <a16:creationId xmlns:a16="http://schemas.microsoft.com/office/drawing/2014/main" id="{50F738D8-518B-4C73-9F78-AE320A6216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1997"/>
                <a:ext cx="3801" cy="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" name="Picture 13">
                <a:extLst>
                  <a:ext uri="{FF2B5EF4-FFF2-40B4-BE49-F238E27FC236}">
                    <a16:creationId xmlns:a16="http://schemas.microsoft.com/office/drawing/2014/main" id="{7D486D8A-3620-476E-95AE-F6C481CA78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1799"/>
                <a:ext cx="3801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6" name="Picture 14">
                <a:extLst>
                  <a:ext uri="{FF2B5EF4-FFF2-40B4-BE49-F238E27FC236}">
                    <a16:creationId xmlns:a16="http://schemas.microsoft.com/office/drawing/2014/main" id="{182C4738-7072-4E39-97A5-26C5B97CD2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1600"/>
                <a:ext cx="3801" cy="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7" name="Picture 15">
                <a:extLst>
                  <a:ext uri="{FF2B5EF4-FFF2-40B4-BE49-F238E27FC236}">
                    <a16:creationId xmlns:a16="http://schemas.microsoft.com/office/drawing/2014/main" id="{029A1032-B4CF-463F-821E-102B95EA20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1401"/>
                <a:ext cx="3801" cy="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8" name="Picture 16">
                <a:extLst>
                  <a:ext uri="{FF2B5EF4-FFF2-40B4-BE49-F238E27FC236}">
                    <a16:creationId xmlns:a16="http://schemas.microsoft.com/office/drawing/2014/main" id="{F9A31727-E375-48D6-9FE8-F2ADC308D0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1203"/>
                <a:ext cx="3801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9" name="Picture 17">
                <a:extLst>
                  <a:ext uri="{FF2B5EF4-FFF2-40B4-BE49-F238E27FC236}">
                    <a16:creationId xmlns:a16="http://schemas.microsoft.com/office/drawing/2014/main" id="{23FA0610-F836-4660-A466-189F3C3161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1004"/>
                <a:ext cx="3801" cy="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0" name="Picture 18">
                <a:extLst>
                  <a:ext uri="{FF2B5EF4-FFF2-40B4-BE49-F238E27FC236}">
                    <a16:creationId xmlns:a16="http://schemas.microsoft.com/office/drawing/2014/main" id="{38668138-38B5-4CFC-95CE-FC54605555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806"/>
                <a:ext cx="3801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1" name="Picture 19">
                <a:extLst>
                  <a:ext uri="{FF2B5EF4-FFF2-40B4-BE49-F238E27FC236}">
                    <a16:creationId xmlns:a16="http://schemas.microsoft.com/office/drawing/2014/main" id="{CF8FDE5E-7C74-470B-88CE-DCE899BC97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607"/>
                <a:ext cx="3801" cy="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" name="Picture 20">
                <a:extLst>
                  <a:ext uri="{FF2B5EF4-FFF2-40B4-BE49-F238E27FC236}">
                    <a16:creationId xmlns:a16="http://schemas.microsoft.com/office/drawing/2014/main" id="{1D6D909A-1475-4DE1-A7F1-5BEC5F803B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535"/>
                <a:ext cx="3801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3" name="Oval 21">
              <a:extLst>
                <a:ext uri="{FF2B5EF4-FFF2-40B4-BE49-F238E27FC236}">
                  <a16:creationId xmlns:a16="http://schemas.microsoft.com/office/drawing/2014/main" id="{C27135AE-DCA6-4FA7-9C8B-2C3F604152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2685" y="661538"/>
              <a:ext cx="101023" cy="74783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94" name="Group 22">
              <a:extLst>
                <a:ext uri="{FF2B5EF4-FFF2-40B4-BE49-F238E27FC236}">
                  <a16:creationId xmlns:a16="http://schemas.microsoft.com/office/drawing/2014/main" id="{EF794A26-A348-467F-93D8-E88A6CA451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4639" y="960927"/>
              <a:ext cx="2483585" cy="2450785"/>
              <a:chOff x="520" y="1127"/>
              <a:chExt cx="1893" cy="1868"/>
            </a:xfrm>
          </p:grpSpPr>
          <p:grpSp>
            <p:nvGrpSpPr>
              <p:cNvPr id="95" name="Group 23">
                <a:extLst>
                  <a:ext uri="{FF2B5EF4-FFF2-40B4-BE49-F238E27FC236}">
                    <a16:creationId xmlns:a16="http://schemas.microsoft.com/office/drawing/2014/main" id="{53054B5F-CFC2-409C-9534-819BE246E5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0" y="1127"/>
                <a:ext cx="1893" cy="1371"/>
                <a:chOff x="520" y="1127"/>
                <a:chExt cx="1893" cy="1371"/>
              </a:xfrm>
            </p:grpSpPr>
            <p:sp>
              <p:nvSpPr>
                <p:cNvPr id="97" name="Line 24">
                  <a:extLst>
                    <a:ext uri="{FF2B5EF4-FFF2-40B4-BE49-F238E27FC236}">
                      <a16:creationId xmlns:a16="http://schemas.microsoft.com/office/drawing/2014/main" id="{FBF1B768-F59E-4FDD-81DC-4EF34E25E9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96" y="2378"/>
                  <a:ext cx="1" cy="109"/>
                </a:xfrm>
                <a:prstGeom prst="line">
                  <a:avLst/>
                </a:prstGeom>
                <a:noFill/>
                <a:ln w="28575">
                  <a:solidFill>
                    <a:srgbClr val="80808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8" name="Line 25">
                  <a:extLst>
                    <a:ext uri="{FF2B5EF4-FFF2-40B4-BE49-F238E27FC236}">
                      <a16:creationId xmlns:a16="http://schemas.microsoft.com/office/drawing/2014/main" id="{BB722576-E1E1-485E-8D18-87F4A30351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80" y="2378"/>
                  <a:ext cx="1" cy="109"/>
                </a:xfrm>
                <a:prstGeom prst="line">
                  <a:avLst/>
                </a:prstGeom>
                <a:noFill/>
                <a:ln w="28575">
                  <a:solidFill>
                    <a:srgbClr val="80808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9" name="Line 26">
                  <a:extLst>
                    <a:ext uri="{FF2B5EF4-FFF2-40B4-BE49-F238E27FC236}">
                      <a16:creationId xmlns:a16="http://schemas.microsoft.com/office/drawing/2014/main" id="{7349889C-CA2F-47E8-AD92-3AAB0DD3B3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63" y="2389"/>
                  <a:ext cx="1" cy="109"/>
                </a:xfrm>
                <a:prstGeom prst="line">
                  <a:avLst/>
                </a:prstGeom>
                <a:noFill/>
                <a:ln w="28575">
                  <a:solidFill>
                    <a:srgbClr val="80808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0" name="Line 27">
                  <a:extLst>
                    <a:ext uri="{FF2B5EF4-FFF2-40B4-BE49-F238E27FC236}">
                      <a16:creationId xmlns:a16="http://schemas.microsoft.com/office/drawing/2014/main" id="{0FC5ECC2-1113-49BA-95BB-A0B6DC2A3D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35" y="2384"/>
                  <a:ext cx="1" cy="109"/>
                </a:xfrm>
                <a:prstGeom prst="line">
                  <a:avLst/>
                </a:prstGeom>
                <a:noFill/>
                <a:ln w="28575">
                  <a:solidFill>
                    <a:srgbClr val="80808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1" name="Line 28">
                  <a:extLst>
                    <a:ext uri="{FF2B5EF4-FFF2-40B4-BE49-F238E27FC236}">
                      <a16:creationId xmlns:a16="http://schemas.microsoft.com/office/drawing/2014/main" id="{CB1DDAF0-9407-4F47-B90F-1F936688B4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0" y="2086"/>
                  <a:ext cx="390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2" name="Line 29">
                  <a:extLst>
                    <a:ext uri="{FF2B5EF4-FFF2-40B4-BE49-F238E27FC236}">
                      <a16:creationId xmlns:a16="http://schemas.microsoft.com/office/drawing/2014/main" id="{8CBC345F-AA61-47CB-8B5A-E639404AA2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97" y="1632"/>
                  <a:ext cx="390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3" name="Line 30">
                  <a:extLst>
                    <a:ext uri="{FF2B5EF4-FFF2-40B4-BE49-F238E27FC236}">
                      <a16:creationId xmlns:a16="http://schemas.microsoft.com/office/drawing/2014/main" id="{2F15CB61-C388-4BBB-A5E5-B293EC4394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70" y="1268"/>
                  <a:ext cx="390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4" name="Line 31">
                  <a:extLst>
                    <a:ext uri="{FF2B5EF4-FFF2-40B4-BE49-F238E27FC236}">
                      <a16:creationId xmlns:a16="http://schemas.microsoft.com/office/drawing/2014/main" id="{980C1D0C-4EAB-4AB5-8E99-69782827A2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61" y="1127"/>
                  <a:ext cx="390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5" name="Line 32">
                  <a:extLst>
                    <a:ext uri="{FF2B5EF4-FFF2-40B4-BE49-F238E27FC236}">
                      <a16:creationId xmlns:a16="http://schemas.microsoft.com/office/drawing/2014/main" id="{ABD5AFB4-456F-48DA-B64D-F5DCD00FBC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23" y="1203"/>
                  <a:ext cx="390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96" name="Text Box 33">
                <a:extLst>
                  <a:ext uri="{FF2B5EF4-FFF2-40B4-BE49-F238E27FC236}">
                    <a16:creationId xmlns:a16="http://schemas.microsoft.com/office/drawing/2014/main" id="{F17C9A4B-95AA-4F50-AE55-9070F3EC47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8" y="2549"/>
                <a:ext cx="1680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n-lt"/>
                  </a:rPr>
                  <a:t>Finite Volume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1600" b="0" kern="0" dirty="0">
                    <a:solidFill>
                      <a:srgbClr val="FF0000"/>
                    </a:solidFill>
                    <a:latin typeface="+mn-lt"/>
                  </a:rPr>
                  <a:t>(Banks, Burns - 1974)</a:t>
                </a:r>
                <a:endParaRPr kumimoji="0" lang="en-US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</p:grpSp>
      </p:grpSp>
      <p:grpSp>
        <p:nvGrpSpPr>
          <p:cNvPr id="109" name="Group 37">
            <a:extLst>
              <a:ext uri="{FF2B5EF4-FFF2-40B4-BE49-F238E27FC236}">
                <a16:creationId xmlns:a16="http://schemas.microsoft.com/office/drawing/2014/main" id="{C680F035-91EF-4E9F-B72D-841E594C6F08}"/>
              </a:ext>
            </a:extLst>
          </p:cNvPr>
          <p:cNvGrpSpPr>
            <a:grpSpLocks/>
          </p:cNvGrpSpPr>
          <p:nvPr/>
        </p:nvGrpSpPr>
        <p:grpSpPr bwMode="auto">
          <a:xfrm>
            <a:off x="6121972" y="439192"/>
            <a:ext cx="2652831" cy="3143511"/>
            <a:chOff x="3262" y="584"/>
            <a:chExt cx="2022" cy="2396"/>
          </a:xfrm>
        </p:grpSpPr>
        <p:sp>
          <p:nvSpPr>
            <p:cNvPr id="110" name="Text Box 38">
              <a:extLst>
                <a:ext uri="{FF2B5EF4-FFF2-40B4-BE49-F238E27FC236}">
                  <a16:creationId xmlns:a16="http://schemas.microsoft.com/office/drawing/2014/main" id="{A518B624-D7F3-48B8-9E6A-DD5DB6D937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1" y="2534"/>
              <a:ext cx="1740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</a:rPr>
                <a:t>Finite Element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1600" b="0" kern="0" dirty="0">
                  <a:solidFill>
                    <a:srgbClr val="FF0000"/>
                  </a:solidFill>
                  <a:latin typeface="+mn-lt"/>
                </a:rPr>
                <a:t>(Banks, Kappel - 1979)</a:t>
              </a:r>
              <a:endPara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grpSp>
          <p:nvGrpSpPr>
            <p:cNvPr id="111" name="Group 42">
              <a:extLst>
                <a:ext uri="{FF2B5EF4-FFF2-40B4-BE49-F238E27FC236}">
                  <a16:creationId xmlns:a16="http://schemas.microsoft.com/office/drawing/2014/main" id="{0BAD0DE6-E8A2-4A41-9D8A-5A572B8E6E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2" y="584"/>
              <a:ext cx="2022" cy="1905"/>
              <a:chOff x="3262" y="584"/>
              <a:chExt cx="2022" cy="1905"/>
            </a:xfrm>
          </p:grpSpPr>
          <p:grpSp>
            <p:nvGrpSpPr>
              <p:cNvPr id="112" name="Group 43">
                <a:extLst>
                  <a:ext uri="{FF2B5EF4-FFF2-40B4-BE49-F238E27FC236}">
                    <a16:creationId xmlns:a16="http://schemas.microsoft.com/office/drawing/2014/main" id="{0C823237-93EB-4981-AF9F-3D63BE556D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62" y="584"/>
                <a:ext cx="2022" cy="1905"/>
                <a:chOff x="979" y="535"/>
                <a:chExt cx="3801" cy="3249"/>
              </a:xfrm>
            </p:grpSpPr>
            <p:sp>
              <p:nvSpPr>
                <p:cNvPr id="125" name="Rectangle 41">
                  <a:extLst>
                    <a:ext uri="{FF2B5EF4-FFF2-40B4-BE49-F238E27FC236}">
                      <a16:creationId xmlns:a16="http://schemas.microsoft.com/office/drawing/2014/main" id="{176EA845-1623-44B5-A48B-F8DEEE9641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" y="535"/>
                  <a:ext cx="3801" cy="324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pic>
              <p:nvPicPr>
                <p:cNvPr id="126" name="Picture 42">
                  <a:extLst>
                    <a:ext uri="{FF2B5EF4-FFF2-40B4-BE49-F238E27FC236}">
                      <a16:creationId xmlns:a16="http://schemas.microsoft.com/office/drawing/2014/main" id="{BE6AE7F6-39FE-4C3F-A40C-E539B66FBAF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3585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7" name="Picture 43">
                  <a:extLst>
                    <a:ext uri="{FF2B5EF4-FFF2-40B4-BE49-F238E27FC236}">
                      <a16:creationId xmlns:a16="http://schemas.microsoft.com/office/drawing/2014/main" id="{CD3EB92B-B1EE-4C46-99BE-327FDCF1F79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3387"/>
                  <a:ext cx="3801" cy="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8" name="Picture 44">
                  <a:extLst>
                    <a:ext uri="{FF2B5EF4-FFF2-40B4-BE49-F238E27FC236}">
                      <a16:creationId xmlns:a16="http://schemas.microsoft.com/office/drawing/2014/main" id="{036C7780-88D6-4A0F-860E-F55B4FA02E7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3188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9" name="Picture 45">
                  <a:extLst>
                    <a:ext uri="{FF2B5EF4-FFF2-40B4-BE49-F238E27FC236}">
                      <a16:creationId xmlns:a16="http://schemas.microsoft.com/office/drawing/2014/main" id="{A9E6E78A-E0B3-42ED-9CDB-7664C9A88F3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2990"/>
                  <a:ext cx="3801" cy="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0" name="Picture 46">
                  <a:extLst>
                    <a:ext uri="{FF2B5EF4-FFF2-40B4-BE49-F238E27FC236}">
                      <a16:creationId xmlns:a16="http://schemas.microsoft.com/office/drawing/2014/main" id="{924EA08B-1ED0-4FFE-966F-C416C6D471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2791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1" name="Picture 47">
                  <a:extLst>
                    <a:ext uri="{FF2B5EF4-FFF2-40B4-BE49-F238E27FC236}">
                      <a16:creationId xmlns:a16="http://schemas.microsoft.com/office/drawing/2014/main" id="{A613B8B5-EF71-4E07-BFF8-8F3E2F4690F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2593"/>
                  <a:ext cx="3801" cy="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2" name="Picture 48">
                  <a:extLst>
                    <a:ext uri="{FF2B5EF4-FFF2-40B4-BE49-F238E27FC236}">
                      <a16:creationId xmlns:a16="http://schemas.microsoft.com/office/drawing/2014/main" id="{77D3EAE0-AEA7-4A26-A1D8-B23A83FBA5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2394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3" name="Picture 49">
                  <a:extLst>
                    <a:ext uri="{FF2B5EF4-FFF2-40B4-BE49-F238E27FC236}">
                      <a16:creationId xmlns:a16="http://schemas.microsoft.com/office/drawing/2014/main" id="{08874182-750C-47AF-8EAD-4D8542894AF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2196"/>
                  <a:ext cx="3801" cy="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4" name="Picture 50">
                  <a:extLst>
                    <a:ext uri="{FF2B5EF4-FFF2-40B4-BE49-F238E27FC236}">
                      <a16:creationId xmlns:a16="http://schemas.microsoft.com/office/drawing/2014/main" id="{6045BA1B-1285-4A97-B976-5BCE769910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1997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5" name="Picture 51">
                  <a:extLst>
                    <a:ext uri="{FF2B5EF4-FFF2-40B4-BE49-F238E27FC236}">
                      <a16:creationId xmlns:a16="http://schemas.microsoft.com/office/drawing/2014/main" id="{5CCE439F-5A24-4B13-A437-EA0CCB0318D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1799"/>
                  <a:ext cx="3801" cy="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6" name="Picture 52">
                  <a:extLst>
                    <a:ext uri="{FF2B5EF4-FFF2-40B4-BE49-F238E27FC236}">
                      <a16:creationId xmlns:a16="http://schemas.microsoft.com/office/drawing/2014/main" id="{6F04D21B-9B9C-435F-A1B3-E294718F706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1600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7" name="Picture 53">
                  <a:extLst>
                    <a:ext uri="{FF2B5EF4-FFF2-40B4-BE49-F238E27FC236}">
                      <a16:creationId xmlns:a16="http://schemas.microsoft.com/office/drawing/2014/main" id="{78185EF4-35D4-4E10-9C35-8D3FE1872E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1401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8" name="Picture 54">
                  <a:extLst>
                    <a:ext uri="{FF2B5EF4-FFF2-40B4-BE49-F238E27FC236}">
                      <a16:creationId xmlns:a16="http://schemas.microsoft.com/office/drawing/2014/main" id="{61F7322D-997E-40E1-B336-15DEC207EFD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1203"/>
                  <a:ext cx="3801" cy="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9" name="Picture 55">
                  <a:extLst>
                    <a:ext uri="{FF2B5EF4-FFF2-40B4-BE49-F238E27FC236}">
                      <a16:creationId xmlns:a16="http://schemas.microsoft.com/office/drawing/2014/main" id="{D3DB1D1F-CF9E-4A64-B6E6-B682D8DE4F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1004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0" name="Picture 56">
                  <a:extLst>
                    <a:ext uri="{FF2B5EF4-FFF2-40B4-BE49-F238E27FC236}">
                      <a16:creationId xmlns:a16="http://schemas.microsoft.com/office/drawing/2014/main" id="{AC96752D-FDDA-4413-872E-DF44A256A6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806"/>
                  <a:ext cx="3801" cy="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1" name="Picture 57">
                  <a:extLst>
                    <a:ext uri="{FF2B5EF4-FFF2-40B4-BE49-F238E27FC236}">
                      <a16:creationId xmlns:a16="http://schemas.microsoft.com/office/drawing/2014/main" id="{D713F355-474D-4A51-841C-7401FFB85D0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607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2" name="Picture 58">
                  <a:extLst>
                    <a:ext uri="{FF2B5EF4-FFF2-40B4-BE49-F238E27FC236}">
                      <a16:creationId xmlns:a16="http://schemas.microsoft.com/office/drawing/2014/main" id="{B591D2FA-D807-4B68-B49B-1385EF78E90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535"/>
                  <a:ext cx="3801" cy="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13" name="Group 59">
                <a:extLst>
                  <a:ext uri="{FF2B5EF4-FFF2-40B4-BE49-F238E27FC236}">
                    <a16:creationId xmlns:a16="http://schemas.microsoft.com/office/drawing/2014/main" id="{E43FF6C7-3DB3-44AF-AEA5-4F79F6B16C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44" y="900"/>
                <a:ext cx="1932" cy="1561"/>
                <a:chOff x="3344" y="900"/>
                <a:chExt cx="1932" cy="1561"/>
              </a:xfrm>
            </p:grpSpPr>
            <p:sp>
              <p:nvSpPr>
                <p:cNvPr id="114" name="Oval 60">
                  <a:extLst>
                    <a:ext uri="{FF2B5EF4-FFF2-40B4-BE49-F238E27FC236}">
                      <a16:creationId xmlns:a16="http://schemas.microsoft.com/office/drawing/2014/main" id="{252979F8-007A-4325-B15D-E4615C3D2B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06" y="900"/>
                  <a:ext cx="70" cy="57"/>
                </a:xfrm>
                <a:prstGeom prst="ellipse">
                  <a:avLst/>
                </a:prstGeom>
                <a:solidFill>
                  <a:srgbClr val="000000"/>
                </a:solidFill>
                <a:ln w="12700">
                  <a:solidFill>
                    <a:srgbClr val="80808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grpSp>
              <p:nvGrpSpPr>
                <p:cNvPr id="115" name="Group 61">
                  <a:extLst>
                    <a:ext uri="{FF2B5EF4-FFF2-40B4-BE49-F238E27FC236}">
                      <a16:creationId xmlns:a16="http://schemas.microsoft.com/office/drawing/2014/main" id="{0A373C02-BF92-4AF7-BE5B-52746E5D3BD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29" y="2350"/>
                  <a:ext cx="1150" cy="111"/>
                  <a:chOff x="1209" y="3590"/>
                  <a:chExt cx="1150" cy="111"/>
                </a:xfrm>
              </p:grpSpPr>
              <p:sp>
                <p:nvSpPr>
                  <p:cNvPr id="121" name="Line 62">
                    <a:extLst>
                      <a:ext uri="{FF2B5EF4-FFF2-40B4-BE49-F238E27FC236}">
                        <a16:creationId xmlns:a16="http://schemas.microsoft.com/office/drawing/2014/main" id="{EB655A3C-D539-4CE5-AA42-432E40C3C9B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09" y="3590"/>
                    <a:ext cx="1" cy="111"/>
                  </a:xfrm>
                  <a:prstGeom prst="line">
                    <a:avLst/>
                  </a:prstGeom>
                  <a:noFill/>
                  <a:ln w="28575">
                    <a:solidFill>
                      <a:srgbClr val="80808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2" name="Line 63">
                    <a:extLst>
                      <a:ext uri="{FF2B5EF4-FFF2-40B4-BE49-F238E27FC236}">
                        <a16:creationId xmlns:a16="http://schemas.microsoft.com/office/drawing/2014/main" id="{5E8344BC-9A0D-48CB-A8B7-18DDFDAB1E5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93" y="3590"/>
                    <a:ext cx="1" cy="111"/>
                  </a:xfrm>
                  <a:prstGeom prst="line">
                    <a:avLst/>
                  </a:prstGeom>
                  <a:noFill/>
                  <a:ln w="28575">
                    <a:solidFill>
                      <a:srgbClr val="80808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3" name="Line 64">
                    <a:extLst>
                      <a:ext uri="{FF2B5EF4-FFF2-40B4-BE49-F238E27FC236}">
                        <a16:creationId xmlns:a16="http://schemas.microsoft.com/office/drawing/2014/main" id="{AA1BFB57-8457-44EA-B915-4B854EA5306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980" y="3590"/>
                    <a:ext cx="1" cy="111"/>
                  </a:xfrm>
                  <a:prstGeom prst="line">
                    <a:avLst/>
                  </a:prstGeom>
                  <a:noFill/>
                  <a:ln w="28575">
                    <a:solidFill>
                      <a:srgbClr val="80808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4" name="Line 65">
                    <a:extLst>
                      <a:ext uri="{FF2B5EF4-FFF2-40B4-BE49-F238E27FC236}">
                        <a16:creationId xmlns:a16="http://schemas.microsoft.com/office/drawing/2014/main" id="{67721F50-A4B2-476F-B0C9-DD94284D1D7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58" y="3590"/>
                    <a:ext cx="1" cy="111"/>
                  </a:xfrm>
                  <a:prstGeom prst="line">
                    <a:avLst/>
                  </a:prstGeom>
                  <a:noFill/>
                  <a:ln w="28575">
                    <a:solidFill>
                      <a:srgbClr val="80808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116" name="Line 66">
                  <a:extLst>
                    <a:ext uri="{FF2B5EF4-FFF2-40B4-BE49-F238E27FC236}">
                      <a16:creationId xmlns:a16="http://schemas.microsoft.com/office/drawing/2014/main" id="{620F36A3-E6D9-4E21-AF8D-6FDD244C77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44" y="1576"/>
                  <a:ext cx="416" cy="662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7" name="Line 67">
                  <a:extLst>
                    <a:ext uri="{FF2B5EF4-FFF2-40B4-BE49-F238E27FC236}">
                      <a16:creationId xmlns:a16="http://schemas.microsoft.com/office/drawing/2014/main" id="{19D79503-CBAA-47C6-B391-6AAD71B6FD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52" y="1392"/>
                  <a:ext cx="392" cy="196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" name="Line 68">
                  <a:extLst>
                    <a:ext uri="{FF2B5EF4-FFF2-40B4-BE49-F238E27FC236}">
                      <a16:creationId xmlns:a16="http://schemas.microsoft.com/office/drawing/2014/main" id="{D3B60AC1-BA98-4A74-A69F-D74F620FA7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28" y="1032"/>
                  <a:ext cx="368" cy="37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" name="Line 69">
                  <a:extLst>
                    <a:ext uri="{FF2B5EF4-FFF2-40B4-BE49-F238E27FC236}">
                      <a16:creationId xmlns:a16="http://schemas.microsoft.com/office/drawing/2014/main" id="{7CBDE564-995F-401F-AB93-5594E5921C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96" y="1034"/>
                  <a:ext cx="424" cy="7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" name="Line 70">
                  <a:extLst>
                    <a:ext uri="{FF2B5EF4-FFF2-40B4-BE49-F238E27FC236}">
                      <a16:creationId xmlns:a16="http://schemas.microsoft.com/office/drawing/2014/main" id="{1F68D29D-C4ED-4DD4-9967-2182541DB6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04" y="928"/>
                  <a:ext cx="345" cy="17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702FCBB-B544-4745-9525-D8F657435595}"/>
              </a:ext>
            </a:extLst>
          </p:cNvPr>
          <p:cNvGrpSpPr/>
          <p:nvPr/>
        </p:nvGrpSpPr>
        <p:grpSpPr>
          <a:xfrm>
            <a:off x="224735" y="3494925"/>
            <a:ext cx="2652831" cy="3212840"/>
            <a:chOff x="889735" y="3494925"/>
            <a:chExt cx="2652831" cy="3212840"/>
          </a:xfrm>
        </p:grpSpPr>
        <p:grpSp>
          <p:nvGrpSpPr>
            <p:cNvPr id="107" name="Group 2">
              <a:extLst>
                <a:ext uri="{FF2B5EF4-FFF2-40B4-BE49-F238E27FC236}">
                  <a16:creationId xmlns:a16="http://schemas.microsoft.com/office/drawing/2014/main" id="{E4B4EC7C-8441-4191-AA7B-20A69916D9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9735" y="3494925"/>
              <a:ext cx="2652831" cy="2499329"/>
              <a:chOff x="979" y="535"/>
              <a:chExt cx="3801" cy="3249"/>
            </a:xfrm>
          </p:grpSpPr>
          <p:sp>
            <p:nvSpPr>
              <p:cNvPr id="108" name="Rectangle 3">
                <a:extLst>
                  <a:ext uri="{FF2B5EF4-FFF2-40B4-BE49-F238E27FC236}">
                    <a16:creationId xmlns:a16="http://schemas.microsoft.com/office/drawing/2014/main" id="{EDC760A1-B5A1-43F4-8D25-BF9992D03D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" y="535"/>
                <a:ext cx="3801" cy="324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pic>
            <p:nvPicPr>
              <p:cNvPr id="145" name="Picture 4">
                <a:extLst>
                  <a:ext uri="{FF2B5EF4-FFF2-40B4-BE49-F238E27FC236}">
                    <a16:creationId xmlns:a16="http://schemas.microsoft.com/office/drawing/2014/main" id="{F0EEC4C1-020C-4918-A56C-4CC596936B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3585"/>
                <a:ext cx="3801" cy="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6" name="Picture 5">
                <a:extLst>
                  <a:ext uri="{FF2B5EF4-FFF2-40B4-BE49-F238E27FC236}">
                    <a16:creationId xmlns:a16="http://schemas.microsoft.com/office/drawing/2014/main" id="{55467587-51EF-4537-AD1C-457CF297DC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3387"/>
                <a:ext cx="3801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" name="Picture 6">
                <a:extLst>
                  <a:ext uri="{FF2B5EF4-FFF2-40B4-BE49-F238E27FC236}">
                    <a16:creationId xmlns:a16="http://schemas.microsoft.com/office/drawing/2014/main" id="{3A8732ED-0939-451F-AD9C-F391BA7209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3188"/>
                <a:ext cx="3801" cy="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8" name="Picture 7">
                <a:extLst>
                  <a:ext uri="{FF2B5EF4-FFF2-40B4-BE49-F238E27FC236}">
                    <a16:creationId xmlns:a16="http://schemas.microsoft.com/office/drawing/2014/main" id="{B8D31525-082C-4DFE-B671-507CB5EBB7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2990"/>
                <a:ext cx="3801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9" name="Picture 8">
                <a:extLst>
                  <a:ext uri="{FF2B5EF4-FFF2-40B4-BE49-F238E27FC236}">
                    <a16:creationId xmlns:a16="http://schemas.microsoft.com/office/drawing/2014/main" id="{3386C24D-47B7-4706-94A6-C0E367E413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2791"/>
                <a:ext cx="3801" cy="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0" name="Picture 9">
                <a:extLst>
                  <a:ext uri="{FF2B5EF4-FFF2-40B4-BE49-F238E27FC236}">
                    <a16:creationId xmlns:a16="http://schemas.microsoft.com/office/drawing/2014/main" id="{C39801FF-59D5-423D-9C2D-1B9157B68E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2593"/>
                <a:ext cx="3801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1" name="Picture 10">
                <a:extLst>
                  <a:ext uri="{FF2B5EF4-FFF2-40B4-BE49-F238E27FC236}">
                    <a16:creationId xmlns:a16="http://schemas.microsoft.com/office/drawing/2014/main" id="{B99ED763-B4DB-4E5F-AFC2-499176FA67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2394"/>
                <a:ext cx="3801" cy="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2" name="Picture 11">
                <a:extLst>
                  <a:ext uri="{FF2B5EF4-FFF2-40B4-BE49-F238E27FC236}">
                    <a16:creationId xmlns:a16="http://schemas.microsoft.com/office/drawing/2014/main" id="{935DB81A-1AB0-4F5C-A377-EA63E20BCA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2196"/>
                <a:ext cx="3801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" name="Picture 12">
                <a:extLst>
                  <a:ext uri="{FF2B5EF4-FFF2-40B4-BE49-F238E27FC236}">
                    <a16:creationId xmlns:a16="http://schemas.microsoft.com/office/drawing/2014/main" id="{77B6C6FC-87FD-4268-9A93-3EDB828862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1997"/>
                <a:ext cx="3801" cy="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" name="Picture 13">
                <a:extLst>
                  <a:ext uri="{FF2B5EF4-FFF2-40B4-BE49-F238E27FC236}">
                    <a16:creationId xmlns:a16="http://schemas.microsoft.com/office/drawing/2014/main" id="{717126F7-C83C-422E-A44C-9C25787C9B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1799"/>
                <a:ext cx="3801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5" name="Picture 14">
                <a:extLst>
                  <a:ext uri="{FF2B5EF4-FFF2-40B4-BE49-F238E27FC236}">
                    <a16:creationId xmlns:a16="http://schemas.microsoft.com/office/drawing/2014/main" id="{3A6A9251-A898-4C89-82BA-63776C7D6A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1600"/>
                <a:ext cx="3801" cy="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6" name="Picture 15">
                <a:extLst>
                  <a:ext uri="{FF2B5EF4-FFF2-40B4-BE49-F238E27FC236}">
                    <a16:creationId xmlns:a16="http://schemas.microsoft.com/office/drawing/2014/main" id="{9051918A-DA00-4EF8-BAC8-1425EDBE13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1401"/>
                <a:ext cx="3801" cy="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7" name="Picture 16">
                <a:extLst>
                  <a:ext uri="{FF2B5EF4-FFF2-40B4-BE49-F238E27FC236}">
                    <a16:creationId xmlns:a16="http://schemas.microsoft.com/office/drawing/2014/main" id="{93C0448D-042C-4687-A1EB-1BFFCEEAE3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1203"/>
                <a:ext cx="3801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8" name="Picture 17">
                <a:extLst>
                  <a:ext uri="{FF2B5EF4-FFF2-40B4-BE49-F238E27FC236}">
                    <a16:creationId xmlns:a16="http://schemas.microsoft.com/office/drawing/2014/main" id="{803C39ED-9ECF-44AB-BCF0-F47B00CEAC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1004"/>
                <a:ext cx="3801" cy="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9" name="Picture 18">
                <a:extLst>
                  <a:ext uri="{FF2B5EF4-FFF2-40B4-BE49-F238E27FC236}">
                    <a16:creationId xmlns:a16="http://schemas.microsoft.com/office/drawing/2014/main" id="{A37312C9-FAC3-410E-A8EC-F0D8C8FB73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806"/>
                <a:ext cx="3801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0" name="Picture 19">
                <a:extLst>
                  <a:ext uri="{FF2B5EF4-FFF2-40B4-BE49-F238E27FC236}">
                    <a16:creationId xmlns:a16="http://schemas.microsoft.com/office/drawing/2014/main" id="{7F0E55B5-FC0F-4D37-9A89-BF3440A78B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607"/>
                <a:ext cx="3801" cy="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1" name="Picture 20">
                <a:extLst>
                  <a:ext uri="{FF2B5EF4-FFF2-40B4-BE49-F238E27FC236}">
                    <a16:creationId xmlns:a16="http://schemas.microsoft.com/office/drawing/2014/main" id="{37A53ED9-F2D0-46FF-83C9-6A87F44521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" y="535"/>
                <a:ext cx="3801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2" name="Oval 21">
              <a:extLst>
                <a:ext uri="{FF2B5EF4-FFF2-40B4-BE49-F238E27FC236}">
                  <a16:creationId xmlns:a16="http://schemas.microsoft.com/office/drawing/2014/main" id="{B80B844A-1D79-4E76-8458-5CEAF342C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1452" y="3956763"/>
              <a:ext cx="83490" cy="6798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163" name="Group 22">
              <a:extLst>
                <a:ext uri="{FF2B5EF4-FFF2-40B4-BE49-F238E27FC236}">
                  <a16:creationId xmlns:a16="http://schemas.microsoft.com/office/drawing/2014/main" id="{4DF17F3E-76E6-4C04-8EA8-06B82DD5AD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5522" y="4112662"/>
              <a:ext cx="2520321" cy="2595103"/>
              <a:chOff x="516" y="1084"/>
              <a:chExt cx="1921" cy="1978"/>
            </a:xfrm>
          </p:grpSpPr>
          <p:grpSp>
            <p:nvGrpSpPr>
              <p:cNvPr id="164" name="Group 23">
                <a:extLst>
                  <a:ext uri="{FF2B5EF4-FFF2-40B4-BE49-F238E27FC236}">
                    <a16:creationId xmlns:a16="http://schemas.microsoft.com/office/drawing/2014/main" id="{46608B0D-77AF-4657-9736-251189381F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6" y="1084"/>
                <a:ext cx="1921" cy="1414"/>
                <a:chOff x="516" y="1084"/>
                <a:chExt cx="1921" cy="1414"/>
              </a:xfrm>
            </p:grpSpPr>
            <p:sp>
              <p:nvSpPr>
                <p:cNvPr id="166" name="Line 24">
                  <a:extLst>
                    <a:ext uri="{FF2B5EF4-FFF2-40B4-BE49-F238E27FC236}">
                      <a16:creationId xmlns:a16="http://schemas.microsoft.com/office/drawing/2014/main" id="{7E874514-8C7C-4A76-971C-41811EE992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96" y="2378"/>
                  <a:ext cx="1" cy="109"/>
                </a:xfrm>
                <a:prstGeom prst="line">
                  <a:avLst/>
                </a:prstGeom>
                <a:noFill/>
                <a:ln w="28575">
                  <a:solidFill>
                    <a:srgbClr val="80808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" name="Line 25">
                  <a:extLst>
                    <a:ext uri="{FF2B5EF4-FFF2-40B4-BE49-F238E27FC236}">
                      <a16:creationId xmlns:a16="http://schemas.microsoft.com/office/drawing/2014/main" id="{4962527D-4CA2-49F1-AF23-9CCE980F9B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80" y="2378"/>
                  <a:ext cx="1" cy="109"/>
                </a:xfrm>
                <a:prstGeom prst="line">
                  <a:avLst/>
                </a:prstGeom>
                <a:noFill/>
                <a:ln w="28575">
                  <a:solidFill>
                    <a:srgbClr val="80808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8" name="Line 26">
                  <a:extLst>
                    <a:ext uri="{FF2B5EF4-FFF2-40B4-BE49-F238E27FC236}">
                      <a16:creationId xmlns:a16="http://schemas.microsoft.com/office/drawing/2014/main" id="{9D396A85-F624-40FE-88BA-A2E7315245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63" y="2389"/>
                  <a:ext cx="1" cy="109"/>
                </a:xfrm>
                <a:prstGeom prst="line">
                  <a:avLst/>
                </a:prstGeom>
                <a:noFill/>
                <a:ln w="28575">
                  <a:solidFill>
                    <a:srgbClr val="80808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9" name="Line 27">
                  <a:extLst>
                    <a:ext uri="{FF2B5EF4-FFF2-40B4-BE49-F238E27FC236}">
                      <a16:creationId xmlns:a16="http://schemas.microsoft.com/office/drawing/2014/main" id="{BD7216A5-03B6-4A84-ACE7-AE9E8541B7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35" y="2384"/>
                  <a:ext cx="1" cy="109"/>
                </a:xfrm>
                <a:prstGeom prst="line">
                  <a:avLst/>
                </a:prstGeom>
                <a:noFill/>
                <a:ln w="28575">
                  <a:solidFill>
                    <a:srgbClr val="80808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0" name="Line 28">
                  <a:extLst>
                    <a:ext uri="{FF2B5EF4-FFF2-40B4-BE49-F238E27FC236}">
                      <a16:creationId xmlns:a16="http://schemas.microsoft.com/office/drawing/2014/main" id="{C336670B-9634-46C9-941D-1A727DF0BB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16" y="1831"/>
                  <a:ext cx="368" cy="421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1" name="Line 29">
                  <a:extLst>
                    <a:ext uri="{FF2B5EF4-FFF2-40B4-BE49-F238E27FC236}">
                      <a16:creationId xmlns:a16="http://schemas.microsoft.com/office/drawing/2014/main" id="{5FCE68A5-9F76-4515-A53F-9C1C223A8E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69" y="1345"/>
                  <a:ext cx="411" cy="461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2" name="Line 30">
                  <a:extLst>
                    <a:ext uri="{FF2B5EF4-FFF2-40B4-BE49-F238E27FC236}">
                      <a16:creationId xmlns:a16="http://schemas.microsoft.com/office/drawing/2014/main" id="{7D2EC347-145E-4F12-8F14-172057FDA0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75" y="1084"/>
                  <a:ext cx="416" cy="32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" name="Line 31">
                  <a:extLst>
                    <a:ext uri="{FF2B5EF4-FFF2-40B4-BE49-F238E27FC236}">
                      <a16:creationId xmlns:a16="http://schemas.microsoft.com/office/drawing/2014/main" id="{0B8BD382-1726-4A88-95DD-672BCA12AA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91" y="1120"/>
                  <a:ext cx="376" cy="5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4" name="Line 32">
                  <a:extLst>
                    <a:ext uri="{FF2B5EF4-FFF2-40B4-BE49-F238E27FC236}">
                      <a16:creationId xmlns:a16="http://schemas.microsoft.com/office/drawing/2014/main" id="{2C37B16A-3259-43F0-8E20-6F743BC2CD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56" y="1095"/>
                  <a:ext cx="381" cy="135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65" name="Text Box 33">
                <a:extLst>
                  <a:ext uri="{FF2B5EF4-FFF2-40B4-BE49-F238E27FC236}">
                    <a16:creationId xmlns:a16="http://schemas.microsoft.com/office/drawing/2014/main" id="{404E4D91-92E0-4FB4-8CC6-A3D28C788A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" y="2522"/>
                <a:ext cx="1745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itchFamily="34" charset="0"/>
                  </a:rPr>
                  <a:t>  </a:t>
                </a:r>
                <a:r>
                  <a:rPr kumimoji="0" lang="en-US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n-lt"/>
                  </a:rPr>
                  <a:t>DG Piecewise Linear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n-lt"/>
                  </a:rPr>
                  <a:t>(Burns, Cliff - 1977)</a:t>
                </a:r>
                <a:endPara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</p:grpSp>
      </p:grpSp>
      <p:grpSp>
        <p:nvGrpSpPr>
          <p:cNvPr id="175" name="Group 37">
            <a:extLst>
              <a:ext uri="{FF2B5EF4-FFF2-40B4-BE49-F238E27FC236}">
                <a16:creationId xmlns:a16="http://schemas.microsoft.com/office/drawing/2014/main" id="{9A024B29-C247-45D2-84C5-11FC5BF41AC4}"/>
              </a:ext>
            </a:extLst>
          </p:cNvPr>
          <p:cNvGrpSpPr>
            <a:grpSpLocks/>
          </p:cNvGrpSpPr>
          <p:nvPr/>
        </p:nvGrpSpPr>
        <p:grpSpPr bwMode="auto">
          <a:xfrm>
            <a:off x="6105349" y="3552134"/>
            <a:ext cx="2652832" cy="3180247"/>
            <a:chOff x="3262" y="584"/>
            <a:chExt cx="2022" cy="2424"/>
          </a:xfrm>
        </p:grpSpPr>
        <p:sp>
          <p:nvSpPr>
            <p:cNvPr id="176" name="Text Box 38">
              <a:extLst>
                <a:ext uri="{FF2B5EF4-FFF2-40B4-BE49-F238E27FC236}">
                  <a16:creationId xmlns:a16="http://schemas.microsoft.com/office/drawing/2014/main" id="{D91AA684-9E3B-4EC8-90F3-BEA447579D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9" y="2562"/>
              <a:ext cx="1885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</a:rPr>
                <a:t>Finite Element – Volume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1600" b="0" kern="0" dirty="0">
                  <a:solidFill>
                    <a:srgbClr val="FF0000"/>
                  </a:solidFill>
                  <a:latin typeface="+mn-lt"/>
                </a:rPr>
                <a:t>(Ito, Kappel – 1987)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grpSp>
          <p:nvGrpSpPr>
            <p:cNvPr id="177" name="Group 42">
              <a:extLst>
                <a:ext uri="{FF2B5EF4-FFF2-40B4-BE49-F238E27FC236}">
                  <a16:creationId xmlns:a16="http://schemas.microsoft.com/office/drawing/2014/main" id="{6A54B5E3-1490-49A1-8900-D391C0D5E7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2" y="584"/>
              <a:ext cx="2022" cy="1905"/>
              <a:chOff x="3262" y="584"/>
              <a:chExt cx="2022" cy="1905"/>
            </a:xfrm>
          </p:grpSpPr>
          <p:grpSp>
            <p:nvGrpSpPr>
              <p:cNvPr id="178" name="Group 43">
                <a:extLst>
                  <a:ext uri="{FF2B5EF4-FFF2-40B4-BE49-F238E27FC236}">
                    <a16:creationId xmlns:a16="http://schemas.microsoft.com/office/drawing/2014/main" id="{1EB2C51A-6293-4AA4-9238-69C154BA2F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62" y="584"/>
                <a:ext cx="2022" cy="1905"/>
                <a:chOff x="979" y="535"/>
                <a:chExt cx="3801" cy="3249"/>
              </a:xfrm>
            </p:grpSpPr>
            <p:sp>
              <p:nvSpPr>
                <p:cNvPr id="191" name="Rectangle 41">
                  <a:extLst>
                    <a:ext uri="{FF2B5EF4-FFF2-40B4-BE49-F238E27FC236}">
                      <a16:creationId xmlns:a16="http://schemas.microsoft.com/office/drawing/2014/main" id="{2099FD95-FA8C-41ED-86AA-2210949750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" y="535"/>
                  <a:ext cx="3801" cy="324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pic>
              <p:nvPicPr>
                <p:cNvPr id="192" name="Picture 42">
                  <a:extLst>
                    <a:ext uri="{FF2B5EF4-FFF2-40B4-BE49-F238E27FC236}">
                      <a16:creationId xmlns:a16="http://schemas.microsoft.com/office/drawing/2014/main" id="{BE1A4BC0-55C3-4271-9674-D24E633F912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3585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3" name="Picture 43">
                  <a:extLst>
                    <a:ext uri="{FF2B5EF4-FFF2-40B4-BE49-F238E27FC236}">
                      <a16:creationId xmlns:a16="http://schemas.microsoft.com/office/drawing/2014/main" id="{C748ABE1-E21A-43A6-8049-D88955571D2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3387"/>
                  <a:ext cx="3801" cy="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4" name="Picture 44">
                  <a:extLst>
                    <a:ext uri="{FF2B5EF4-FFF2-40B4-BE49-F238E27FC236}">
                      <a16:creationId xmlns:a16="http://schemas.microsoft.com/office/drawing/2014/main" id="{E6FCA3C7-9AA0-41CF-8398-159A69FD0A5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3188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5" name="Picture 45">
                  <a:extLst>
                    <a:ext uri="{FF2B5EF4-FFF2-40B4-BE49-F238E27FC236}">
                      <a16:creationId xmlns:a16="http://schemas.microsoft.com/office/drawing/2014/main" id="{AA7DD7F7-1173-44B7-A1CC-D9B5F7A8AAD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2990"/>
                  <a:ext cx="3801" cy="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6" name="Picture 46">
                  <a:extLst>
                    <a:ext uri="{FF2B5EF4-FFF2-40B4-BE49-F238E27FC236}">
                      <a16:creationId xmlns:a16="http://schemas.microsoft.com/office/drawing/2014/main" id="{DED4E634-B94D-4841-B386-44B783FD462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2791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7" name="Picture 47">
                  <a:extLst>
                    <a:ext uri="{FF2B5EF4-FFF2-40B4-BE49-F238E27FC236}">
                      <a16:creationId xmlns:a16="http://schemas.microsoft.com/office/drawing/2014/main" id="{FAE9D026-F9DD-4226-8761-64E9B3033B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2593"/>
                  <a:ext cx="3801" cy="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8" name="Picture 48">
                  <a:extLst>
                    <a:ext uri="{FF2B5EF4-FFF2-40B4-BE49-F238E27FC236}">
                      <a16:creationId xmlns:a16="http://schemas.microsoft.com/office/drawing/2014/main" id="{BD81EE0C-D4FF-440F-BAED-368B652D4A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2394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9" name="Picture 49">
                  <a:extLst>
                    <a:ext uri="{FF2B5EF4-FFF2-40B4-BE49-F238E27FC236}">
                      <a16:creationId xmlns:a16="http://schemas.microsoft.com/office/drawing/2014/main" id="{B020C2D8-497D-473A-BF39-B21652A3D2E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2196"/>
                  <a:ext cx="3801" cy="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0" name="Picture 50">
                  <a:extLst>
                    <a:ext uri="{FF2B5EF4-FFF2-40B4-BE49-F238E27FC236}">
                      <a16:creationId xmlns:a16="http://schemas.microsoft.com/office/drawing/2014/main" id="{1C330AF6-9914-4537-BADA-A58F7172CD0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1997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1" name="Picture 51">
                  <a:extLst>
                    <a:ext uri="{FF2B5EF4-FFF2-40B4-BE49-F238E27FC236}">
                      <a16:creationId xmlns:a16="http://schemas.microsoft.com/office/drawing/2014/main" id="{7B2F4783-33F1-48FC-8485-8F60BB6D06F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1799"/>
                  <a:ext cx="3801" cy="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2" name="Picture 52">
                  <a:extLst>
                    <a:ext uri="{FF2B5EF4-FFF2-40B4-BE49-F238E27FC236}">
                      <a16:creationId xmlns:a16="http://schemas.microsoft.com/office/drawing/2014/main" id="{9A1828E2-9761-400B-9284-040A734DD53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1600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3" name="Picture 53">
                  <a:extLst>
                    <a:ext uri="{FF2B5EF4-FFF2-40B4-BE49-F238E27FC236}">
                      <a16:creationId xmlns:a16="http://schemas.microsoft.com/office/drawing/2014/main" id="{A3D4A525-03EE-4D24-88BB-B39DBE6E8F3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1401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4" name="Picture 54">
                  <a:extLst>
                    <a:ext uri="{FF2B5EF4-FFF2-40B4-BE49-F238E27FC236}">
                      <a16:creationId xmlns:a16="http://schemas.microsoft.com/office/drawing/2014/main" id="{CB9182C0-C6F1-49CA-822E-84A1B086579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1203"/>
                  <a:ext cx="3801" cy="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" name="Picture 55">
                  <a:extLst>
                    <a:ext uri="{FF2B5EF4-FFF2-40B4-BE49-F238E27FC236}">
                      <a16:creationId xmlns:a16="http://schemas.microsoft.com/office/drawing/2014/main" id="{5E3738AE-230A-4FA7-A847-57F1CDA7BF1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1004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6" name="Picture 56">
                  <a:extLst>
                    <a:ext uri="{FF2B5EF4-FFF2-40B4-BE49-F238E27FC236}">
                      <a16:creationId xmlns:a16="http://schemas.microsoft.com/office/drawing/2014/main" id="{8C0FD9E4-FED3-48D8-B452-02533237214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806"/>
                  <a:ext cx="3801" cy="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7" name="Picture 57">
                  <a:extLst>
                    <a:ext uri="{FF2B5EF4-FFF2-40B4-BE49-F238E27FC236}">
                      <a16:creationId xmlns:a16="http://schemas.microsoft.com/office/drawing/2014/main" id="{6AC506DA-697C-42A1-B59B-E3F2DFD0CD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607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8" name="Picture 58">
                  <a:extLst>
                    <a:ext uri="{FF2B5EF4-FFF2-40B4-BE49-F238E27FC236}">
                      <a16:creationId xmlns:a16="http://schemas.microsoft.com/office/drawing/2014/main" id="{E353BF80-6744-463C-B36B-7C82052B8A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535"/>
                  <a:ext cx="3801" cy="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79" name="Group 59">
                <a:extLst>
                  <a:ext uri="{FF2B5EF4-FFF2-40B4-BE49-F238E27FC236}">
                    <a16:creationId xmlns:a16="http://schemas.microsoft.com/office/drawing/2014/main" id="{508E75A0-AE4F-48AD-8AF9-F71AAAF065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44" y="900"/>
                <a:ext cx="1932" cy="1561"/>
                <a:chOff x="3344" y="900"/>
                <a:chExt cx="1932" cy="1561"/>
              </a:xfrm>
            </p:grpSpPr>
            <p:sp>
              <p:nvSpPr>
                <p:cNvPr id="180" name="Oval 60">
                  <a:extLst>
                    <a:ext uri="{FF2B5EF4-FFF2-40B4-BE49-F238E27FC236}">
                      <a16:creationId xmlns:a16="http://schemas.microsoft.com/office/drawing/2014/main" id="{21645952-B3A4-4F0B-A6F2-EBFE83E737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06" y="900"/>
                  <a:ext cx="70" cy="57"/>
                </a:xfrm>
                <a:prstGeom prst="ellipse">
                  <a:avLst/>
                </a:prstGeom>
                <a:solidFill>
                  <a:srgbClr val="000000"/>
                </a:solidFill>
                <a:ln w="12700">
                  <a:solidFill>
                    <a:srgbClr val="80808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grpSp>
              <p:nvGrpSpPr>
                <p:cNvPr id="181" name="Group 61">
                  <a:extLst>
                    <a:ext uri="{FF2B5EF4-FFF2-40B4-BE49-F238E27FC236}">
                      <a16:creationId xmlns:a16="http://schemas.microsoft.com/office/drawing/2014/main" id="{5F1DAC7F-9286-4EFE-8F72-A317D4E2BC3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29" y="2350"/>
                  <a:ext cx="1150" cy="111"/>
                  <a:chOff x="1209" y="3590"/>
                  <a:chExt cx="1150" cy="111"/>
                </a:xfrm>
              </p:grpSpPr>
              <p:sp>
                <p:nvSpPr>
                  <p:cNvPr id="187" name="Line 62">
                    <a:extLst>
                      <a:ext uri="{FF2B5EF4-FFF2-40B4-BE49-F238E27FC236}">
                        <a16:creationId xmlns:a16="http://schemas.microsoft.com/office/drawing/2014/main" id="{640F6E1B-4A47-4D6A-B64D-E24CBD24E89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09" y="3590"/>
                    <a:ext cx="1" cy="111"/>
                  </a:xfrm>
                  <a:prstGeom prst="line">
                    <a:avLst/>
                  </a:prstGeom>
                  <a:noFill/>
                  <a:ln w="28575">
                    <a:solidFill>
                      <a:srgbClr val="80808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8" name="Line 63">
                    <a:extLst>
                      <a:ext uri="{FF2B5EF4-FFF2-40B4-BE49-F238E27FC236}">
                        <a16:creationId xmlns:a16="http://schemas.microsoft.com/office/drawing/2014/main" id="{A13CAE5C-FC34-4D1D-B39E-8C144B4CE03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93" y="3590"/>
                    <a:ext cx="1" cy="111"/>
                  </a:xfrm>
                  <a:prstGeom prst="line">
                    <a:avLst/>
                  </a:prstGeom>
                  <a:noFill/>
                  <a:ln w="28575">
                    <a:solidFill>
                      <a:srgbClr val="80808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9" name="Line 64">
                    <a:extLst>
                      <a:ext uri="{FF2B5EF4-FFF2-40B4-BE49-F238E27FC236}">
                        <a16:creationId xmlns:a16="http://schemas.microsoft.com/office/drawing/2014/main" id="{8FF5AB0B-0D7E-4006-8711-7566FECF028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980" y="3590"/>
                    <a:ext cx="1" cy="111"/>
                  </a:xfrm>
                  <a:prstGeom prst="line">
                    <a:avLst/>
                  </a:prstGeom>
                  <a:noFill/>
                  <a:ln w="28575">
                    <a:solidFill>
                      <a:srgbClr val="80808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90" name="Line 65">
                    <a:extLst>
                      <a:ext uri="{FF2B5EF4-FFF2-40B4-BE49-F238E27FC236}">
                        <a16:creationId xmlns:a16="http://schemas.microsoft.com/office/drawing/2014/main" id="{81F96FC3-5D26-405B-A92F-3AD81796A5C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58" y="3590"/>
                    <a:ext cx="1" cy="111"/>
                  </a:xfrm>
                  <a:prstGeom prst="line">
                    <a:avLst/>
                  </a:prstGeom>
                  <a:noFill/>
                  <a:ln w="28575">
                    <a:solidFill>
                      <a:srgbClr val="80808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182" name="Line 66">
                  <a:extLst>
                    <a:ext uri="{FF2B5EF4-FFF2-40B4-BE49-F238E27FC236}">
                      <a16:creationId xmlns:a16="http://schemas.microsoft.com/office/drawing/2014/main" id="{E6E0A9D7-24C1-4FC2-A989-2E8CE88F4A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44" y="1576"/>
                  <a:ext cx="416" cy="662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" name="Line 67">
                  <a:extLst>
                    <a:ext uri="{FF2B5EF4-FFF2-40B4-BE49-F238E27FC236}">
                      <a16:creationId xmlns:a16="http://schemas.microsoft.com/office/drawing/2014/main" id="{C21B3FEF-FB8A-4B87-A325-C183E9A069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52" y="1392"/>
                  <a:ext cx="392" cy="196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4" name="Line 68">
                  <a:extLst>
                    <a:ext uri="{FF2B5EF4-FFF2-40B4-BE49-F238E27FC236}">
                      <a16:creationId xmlns:a16="http://schemas.microsoft.com/office/drawing/2014/main" id="{1C7690C3-ECF3-4371-A1FE-0D6C4448A8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28" y="1032"/>
                  <a:ext cx="368" cy="37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" name="Line 69">
                  <a:extLst>
                    <a:ext uri="{FF2B5EF4-FFF2-40B4-BE49-F238E27FC236}">
                      <a16:creationId xmlns:a16="http://schemas.microsoft.com/office/drawing/2014/main" id="{5FBD1A43-0D19-4684-9723-2EC6895524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96" y="1034"/>
                  <a:ext cx="424" cy="7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6" name="Line 70">
                  <a:extLst>
                    <a:ext uri="{FF2B5EF4-FFF2-40B4-BE49-F238E27FC236}">
                      <a16:creationId xmlns:a16="http://schemas.microsoft.com/office/drawing/2014/main" id="{0123622E-BF48-47F5-9625-685DCA6122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94" y="1096"/>
                  <a:ext cx="374" cy="173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  <p:graphicFrame>
        <p:nvGraphicFramePr>
          <p:cNvPr id="209" name="Object 208">
            <a:extLst>
              <a:ext uri="{FF2B5EF4-FFF2-40B4-BE49-F238E27FC236}">
                <a16:creationId xmlns:a16="http://schemas.microsoft.com/office/drawing/2014/main" id="{44FDA673-800E-4501-9B06-69DCF371CE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9745597"/>
              </p:ext>
            </p:extLst>
          </p:nvPr>
        </p:nvGraphicFramePr>
        <p:xfrm>
          <a:off x="3335225" y="1004797"/>
          <a:ext cx="2495391" cy="853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47" name="Equation" r:id="rId21" imgW="1155600" imgH="393480" progId="Equation.DSMT4">
                  <p:embed/>
                </p:oleObj>
              </mc:Choice>
              <mc:Fallback>
                <p:oleObj name="Equation" r:id="rId21" imgW="1155600" imgH="39348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BAD7F2B5-8509-47C3-9BF1-779052D259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5225" y="1004797"/>
                        <a:ext cx="2495391" cy="8539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0" name="Object 209">
            <a:extLst>
              <a:ext uri="{FF2B5EF4-FFF2-40B4-BE49-F238E27FC236}">
                <a16:creationId xmlns:a16="http://schemas.microsoft.com/office/drawing/2014/main" id="{7D6D7128-54AB-4BA1-A09B-3579704B68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5884816"/>
              </p:ext>
            </p:extLst>
          </p:nvPr>
        </p:nvGraphicFramePr>
        <p:xfrm>
          <a:off x="3009617" y="3446043"/>
          <a:ext cx="3129280" cy="499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48" name="Equation" r:id="rId23" imgW="1447560" imgH="228600" progId="Equation.DSMT4">
                  <p:embed/>
                </p:oleObj>
              </mc:Choice>
              <mc:Fallback>
                <p:oleObj name="Equation" r:id="rId23" imgW="1447560" imgH="22860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5649781F-DC3C-4066-AEAB-163A3FD3FB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9617" y="3446043"/>
                        <a:ext cx="3129280" cy="499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92883-CC0F-4360-A52D-EE4021045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aphicFrame>
        <p:nvGraphicFramePr>
          <p:cNvPr id="211" name="Object 210">
            <a:extLst>
              <a:ext uri="{FF2B5EF4-FFF2-40B4-BE49-F238E27FC236}">
                <a16:creationId xmlns:a16="http://schemas.microsoft.com/office/drawing/2014/main" id="{F33E9811-71CA-4E5C-8701-185C5E334E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122202"/>
              </p:ext>
            </p:extLst>
          </p:nvPr>
        </p:nvGraphicFramePr>
        <p:xfrm>
          <a:off x="2913987" y="5278380"/>
          <a:ext cx="318135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49" name="Equation" r:id="rId25" imgW="1473120" imgH="406080" progId="Equation.DSMT4">
                  <p:embed/>
                </p:oleObj>
              </mc:Choice>
              <mc:Fallback>
                <p:oleObj name="Equation" r:id="rId25" imgW="1473120" imgH="4060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E8154C09-3670-47E1-A426-C25F085869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3987" y="5278380"/>
                        <a:ext cx="3181350" cy="88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960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Control of Delay Differential Equations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graphicFrame>
        <p:nvGraphicFramePr>
          <p:cNvPr id="59" name="Object 58">
            <a:extLst>
              <a:ext uri="{FF2B5EF4-FFF2-40B4-BE49-F238E27FC236}">
                <a16:creationId xmlns:a16="http://schemas.microsoft.com/office/drawing/2014/main" id="{F475F663-B45A-488A-96A2-B55BFB3FBC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9282" y="606258"/>
          <a:ext cx="4959350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102" name="Equation" r:id="rId3" imgW="2298600" imgH="241200" progId="Equation.DSMT4">
                  <p:embed/>
                </p:oleObj>
              </mc:Choice>
              <mc:Fallback>
                <p:oleObj name="Equation" r:id="rId3" imgW="2298600" imgH="241200" progId="Equation.DSMT4">
                  <p:embed/>
                  <p:pic>
                    <p:nvPicPr>
                      <p:cNvPr id="59" name="Object 58">
                        <a:extLst>
                          <a:ext uri="{FF2B5EF4-FFF2-40B4-BE49-F238E27FC236}">
                            <a16:creationId xmlns:a16="http://schemas.microsoft.com/office/drawing/2014/main" id="{F475F663-B45A-488A-96A2-B55BFB3FBC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282" y="606258"/>
                        <a:ext cx="4959350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>
            <a:extLst>
              <a:ext uri="{FF2B5EF4-FFF2-40B4-BE49-F238E27FC236}">
                <a16:creationId xmlns:a16="http://schemas.microsoft.com/office/drawing/2014/main" id="{7F5ED542-78BF-4E58-9AF5-4A195E9D5A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2961396"/>
              </p:ext>
            </p:extLst>
          </p:nvPr>
        </p:nvGraphicFramePr>
        <p:xfrm>
          <a:off x="942808" y="3285971"/>
          <a:ext cx="5894388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103" name="Equation" r:id="rId5" imgW="3301920" imgH="482400" progId="Equation.DSMT4">
                  <p:embed/>
                </p:oleObj>
              </mc:Choice>
              <mc:Fallback>
                <p:oleObj name="Equation" r:id="rId5" imgW="3301920" imgH="482400" progId="Equation.DSMT4">
                  <p:embed/>
                  <p:pic>
                    <p:nvPicPr>
                      <p:cNvPr id="60" name="Object 59">
                        <a:extLst>
                          <a:ext uri="{FF2B5EF4-FFF2-40B4-BE49-F238E27FC236}">
                            <a16:creationId xmlns:a16="http://schemas.microsoft.com/office/drawing/2014/main" id="{7F5ED542-78BF-4E58-9AF5-4A195E9D5A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2808" y="3285971"/>
                        <a:ext cx="5894388" cy="868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60">
            <a:extLst>
              <a:ext uri="{FF2B5EF4-FFF2-40B4-BE49-F238E27FC236}">
                <a16:creationId xmlns:a16="http://schemas.microsoft.com/office/drawing/2014/main" id="{83803045-82B6-4540-906F-685C809D19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8897023"/>
              </p:ext>
            </p:extLst>
          </p:nvPr>
        </p:nvGraphicFramePr>
        <p:xfrm>
          <a:off x="2874462" y="4311324"/>
          <a:ext cx="3354387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104" name="Equation" r:id="rId7" imgW="1879560" imgH="482400" progId="Equation.DSMT4">
                  <p:embed/>
                </p:oleObj>
              </mc:Choice>
              <mc:Fallback>
                <p:oleObj name="Equation" r:id="rId7" imgW="1879560" imgH="482400" progId="Equation.DSMT4">
                  <p:embed/>
                  <p:pic>
                    <p:nvPicPr>
                      <p:cNvPr id="61" name="Object 60">
                        <a:extLst>
                          <a:ext uri="{FF2B5EF4-FFF2-40B4-BE49-F238E27FC236}">
                            <a16:creationId xmlns:a16="http://schemas.microsoft.com/office/drawing/2014/main" id="{83803045-82B6-4540-906F-685C809D19E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4462" y="4311324"/>
                        <a:ext cx="3354387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62">
            <a:extLst>
              <a:ext uri="{FF2B5EF4-FFF2-40B4-BE49-F238E27FC236}">
                <a16:creationId xmlns:a16="http://schemas.microsoft.com/office/drawing/2014/main" id="{BFAE9A2B-AB55-4657-A661-0AFCFADFBD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52538" y="1142332"/>
          <a:ext cx="6661150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105" name="Equation" r:id="rId9" imgW="3390840" imgH="330120" progId="Equation.DSMT4">
                  <p:embed/>
                </p:oleObj>
              </mc:Choice>
              <mc:Fallback>
                <p:oleObj name="Equation" r:id="rId9" imgW="3390840" imgH="330120" progId="Equation.DSMT4">
                  <p:embed/>
                  <p:pic>
                    <p:nvPicPr>
                      <p:cNvPr id="63" name="Object 62">
                        <a:extLst>
                          <a:ext uri="{FF2B5EF4-FFF2-40B4-BE49-F238E27FC236}">
                            <a16:creationId xmlns:a16="http://schemas.microsoft.com/office/drawing/2014/main" id="{BFAE9A2B-AB55-4657-A661-0AFCFADFBD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2538" y="1142332"/>
                        <a:ext cx="6661150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025A2-70B7-428F-A42C-FA98754FB2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BAAFEE2-EA01-4B6A-8D83-CAFAD0DA0AAA}"/>
              </a:ext>
            </a:extLst>
          </p:cNvPr>
          <p:cNvGrpSpPr/>
          <p:nvPr/>
        </p:nvGrpSpPr>
        <p:grpSpPr>
          <a:xfrm>
            <a:off x="943307" y="5264488"/>
            <a:ext cx="6317914" cy="1308685"/>
            <a:chOff x="943307" y="5297738"/>
            <a:chExt cx="6317914" cy="1308685"/>
          </a:xfrm>
        </p:grpSpPr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9A1C6AE2-0E1C-43E4-A5E0-0E293ECC8BB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21290975"/>
                </p:ext>
              </p:extLst>
            </p:nvPr>
          </p:nvGraphicFramePr>
          <p:xfrm>
            <a:off x="1909759" y="5553910"/>
            <a:ext cx="5351462" cy="1052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9106" name="Equation" r:id="rId11" imgW="2997000" imgH="583920" progId="Equation.DSMT4">
                    <p:embed/>
                  </p:oleObj>
                </mc:Choice>
                <mc:Fallback>
                  <p:oleObj name="Equation" r:id="rId11" imgW="2997000" imgH="583920" progId="Equation.DSMT4">
                    <p:embed/>
                    <p:pic>
                      <p:nvPicPr>
                        <p:cNvPr id="61" name="Object 60">
                          <a:extLst>
                            <a:ext uri="{FF2B5EF4-FFF2-40B4-BE49-F238E27FC236}">
                              <a16:creationId xmlns:a16="http://schemas.microsoft.com/office/drawing/2014/main" id="{83803045-82B6-4540-906F-685C809D19E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09759" y="5553910"/>
                          <a:ext cx="5351462" cy="10525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7D9540F0-6A6E-4988-B4D1-DC286F216D8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10285031"/>
                </p:ext>
              </p:extLst>
            </p:nvPr>
          </p:nvGraphicFramePr>
          <p:xfrm>
            <a:off x="943307" y="5297738"/>
            <a:ext cx="1206500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9107" name="Equation" r:id="rId13" imgW="558720" imgH="177480" progId="Equation.DSMT4">
                    <p:embed/>
                  </p:oleObj>
                </mc:Choice>
                <mc:Fallback>
                  <p:oleObj name="Equation" r:id="rId13" imgW="558720" imgH="17748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E8154C09-3670-47E1-A426-C25F0858691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43307" y="5297738"/>
                          <a:ext cx="1206500" cy="3873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E3C5AAF-22C2-4020-86C9-4C01A5826FCD}"/>
              </a:ext>
            </a:extLst>
          </p:cNvPr>
          <p:cNvGrpSpPr/>
          <p:nvPr/>
        </p:nvGrpSpPr>
        <p:grpSpPr>
          <a:xfrm>
            <a:off x="6041691" y="627149"/>
            <a:ext cx="2388531" cy="385763"/>
            <a:chOff x="6041691" y="627149"/>
            <a:chExt cx="2388531" cy="385763"/>
          </a:xfrm>
        </p:grpSpPr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DDC3E15E-F6A7-49E3-95E3-8FA7143C627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5016071"/>
                </p:ext>
              </p:extLst>
            </p:nvPr>
          </p:nvGraphicFramePr>
          <p:xfrm>
            <a:off x="6814147" y="627149"/>
            <a:ext cx="1616075" cy="385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9108" name="Equation" r:id="rId15" imgW="749160" imgH="177480" progId="Equation.DSMT4">
                    <p:embed/>
                  </p:oleObj>
                </mc:Choice>
                <mc:Fallback>
                  <p:oleObj name="Equation" r:id="rId15" imgW="749160" imgH="177480" progId="Equation.DSMT4">
                    <p:embed/>
                    <p:pic>
                      <p:nvPicPr>
                        <p:cNvPr id="59" name="Object 58">
                          <a:extLst>
                            <a:ext uri="{FF2B5EF4-FFF2-40B4-BE49-F238E27FC236}">
                              <a16:creationId xmlns:a16="http://schemas.microsoft.com/office/drawing/2014/main" id="{F475F663-B45A-488A-96A2-B55BFB3FBC1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14147" y="627149"/>
                          <a:ext cx="1616075" cy="3857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Arrow: Left-Right 5">
              <a:extLst>
                <a:ext uri="{FF2B5EF4-FFF2-40B4-BE49-F238E27FC236}">
                  <a16:creationId xmlns:a16="http://schemas.microsoft.com/office/drawing/2014/main" id="{45B47603-6C9F-446F-A8BC-5369FCBFDA49}"/>
                </a:ext>
              </a:extLst>
            </p:cNvPr>
            <p:cNvSpPr/>
            <p:nvPr/>
          </p:nvSpPr>
          <p:spPr bwMode="auto">
            <a:xfrm>
              <a:off x="6041691" y="720629"/>
              <a:ext cx="585215" cy="221286"/>
            </a:xfrm>
            <a:prstGeom prst="leftRightArrow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64F7C076-1437-42E5-AFFF-6589481077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0181809"/>
              </p:ext>
            </p:extLst>
          </p:nvPr>
        </p:nvGraphicFramePr>
        <p:xfrm>
          <a:off x="370922" y="2033860"/>
          <a:ext cx="1620520" cy="951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109" name="Equation" r:id="rId17" imgW="825480" imgH="482400" progId="Equation.DSMT4">
                  <p:embed/>
                </p:oleObj>
              </mc:Choice>
              <mc:Fallback>
                <p:oleObj name="Equation" r:id="rId17" imgW="825480" imgH="4824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CEA2BF24-68A0-4328-8B3B-FE42AB929A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922" y="2033860"/>
                        <a:ext cx="1620520" cy="9517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352D4552-313E-4AB9-8BCE-B2E0469F91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0820137"/>
              </p:ext>
            </p:extLst>
          </p:nvPr>
        </p:nvGraphicFramePr>
        <p:xfrm>
          <a:off x="2978903" y="2250576"/>
          <a:ext cx="3079750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110" name="Equation" r:id="rId19" imgW="1295280" imgH="203040" progId="Equation.DSMT4">
                  <p:embed/>
                </p:oleObj>
              </mc:Choice>
              <mc:Fallback>
                <p:oleObj name="Equation" r:id="rId19" imgW="1295280" imgH="2030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5649781F-DC3C-4066-AEAB-163A3FD3FB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8903" y="2250576"/>
                        <a:ext cx="3079750" cy="487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543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1F6DC-056E-465A-8A5A-3567358E3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of Delay Differential Equations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B07C2F-57A1-4F59-A66B-1666BE3D2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5A9893-40F8-474B-BB7E-64BC7E10A7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AAD6871-5951-4312-9633-15510DCA56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8534846"/>
              </p:ext>
            </p:extLst>
          </p:nvPr>
        </p:nvGraphicFramePr>
        <p:xfrm>
          <a:off x="1252538" y="685132"/>
          <a:ext cx="6661150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26" name="Equation" r:id="rId3" imgW="3390840" imgH="330120" progId="Equation.DSMT4">
                  <p:embed/>
                </p:oleObj>
              </mc:Choice>
              <mc:Fallback>
                <p:oleObj name="Equation" r:id="rId3" imgW="3390840" imgH="330120" progId="Equation.DSMT4">
                  <p:embed/>
                  <p:pic>
                    <p:nvPicPr>
                      <p:cNvPr id="63" name="Object 62">
                        <a:extLst>
                          <a:ext uri="{FF2B5EF4-FFF2-40B4-BE49-F238E27FC236}">
                            <a16:creationId xmlns:a16="http://schemas.microsoft.com/office/drawing/2014/main" id="{BFAE9A2B-AB55-4657-A661-0AFCFADFBD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2538" y="685132"/>
                        <a:ext cx="6661150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7">
            <a:extLst>
              <a:ext uri="{FF2B5EF4-FFF2-40B4-BE49-F238E27FC236}">
                <a16:creationId xmlns:a16="http://schemas.microsoft.com/office/drawing/2014/main" id="{CB537240-409D-4303-9503-DCC0692E653E}"/>
              </a:ext>
            </a:extLst>
          </p:cNvPr>
          <p:cNvGrpSpPr>
            <a:grpSpLocks/>
          </p:cNvGrpSpPr>
          <p:nvPr/>
        </p:nvGrpSpPr>
        <p:grpSpPr bwMode="auto">
          <a:xfrm>
            <a:off x="571500" y="1798639"/>
            <a:ext cx="7100888" cy="1095375"/>
            <a:chOff x="83" y="731"/>
            <a:chExt cx="4473" cy="690"/>
          </a:xfrm>
        </p:grpSpPr>
        <p:graphicFrame>
          <p:nvGraphicFramePr>
            <p:cNvPr id="7" name="Object 3">
              <a:hlinkClick r:id="" action="ppaction://ole?verb=0"/>
              <a:extLst>
                <a:ext uri="{FF2B5EF4-FFF2-40B4-BE49-F238E27FC236}">
                  <a16:creationId xmlns:a16="http://schemas.microsoft.com/office/drawing/2014/main" id="{A0989AA7-D49D-4AED-ACB0-85DD987C78A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23846553"/>
                </p:ext>
              </p:extLst>
            </p:nvPr>
          </p:nvGraphicFramePr>
          <p:xfrm>
            <a:off x="703" y="953"/>
            <a:ext cx="3853" cy="4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9927" name="Equation" r:id="rId5" imgW="2857320" imgH="330120" progId="Equation.DSMT4">
                    <p:embed/>
                  </p:oleObj>
                </mc:Choice>
                <mc:Fallback>
                  <p:oleObj name="Equation" r:id="rId5" imgW="2857320" imgH="330120" progId="Equation.DSMT4">
                    <p:embed/>
                    <p:pic>
                      <p:nvPicPr>
                        <p:cNvPr id="41990" name="Object 3">
                          <a:hlinkClick r:id="" action="ppaction://ole?verb=0"/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3" y="953"/>
                          <a:ext cx="3853" cy="4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 Box 9">
              <a:extLst>
                <a:ext uri="{FF2B5EF4-FFF2-40B4-BE49-F238E27FC236}">
                  <a16:creationId xmlns:a16="http://schemas.microsoft.com/office/drawing/2014/main" id="{6C67D2ED-D5EA-4BE0-A534-B8E652F6A9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" y="731"/>
              <a:ext cx="84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 b="0" dirty="0">
                  <a:solidFill>
                    <a:srgbClr val="000000"/>
                  </a:solidFill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MINIMIZE</a:t>
              </a:r>
              <a:endParaRPr lang="en-US" altLang="en-US" sz="2000" b="0" dirty="0">
                <a:latin typeface="+mn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ED19568-B8F7-484B-B386-7A75ABDA98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4040250"/>
              </p:ext>
            </p:extLst>
          </p:nvPr>
        </p:nvGraphicFramePr>
        <p:xfrm>
          <a:off x="3265204" y="1549918"/>
          <a:ext cx="2545248" cy="402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28" name="Equation" r:id="rId7" imgW="1295280" imgH="203040" progId="Equation.DSMT4">
                  <p:embed/>
                </p:oleObj>
              </mc:Choice>
              <mc:Fallback>
                <p:oleObj name="Equation" r:id="rId7" imgW="1295280" imgH="2030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5649781F-DC3C-4066-AEAB-163A3FD3FB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5204" y="1549918"/>
                        <a:ext cx="2545248" cy="4027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1">
            <a:extLst>
              <a:ext uri="{FF2B5EF4-FFF2-40B4-BE49-F238E27FC236}">
                <a16:creationId xmlns:a16="http://schemas.microsoft.com/office/drawing/2014/main" id="{84554D66-4906-4E22-A51E-B4F397DA98AF}"/>
              </a:ext>
            </a:extLst>
          </p:cNvPr>
          <p:cNvGrpSpPr>
            <a:grpSpLocks/>
          </p:cNvGrpSpPr>
          <p:nvPr/>
        </p:nvGrpSpPr>
        <p:grpSpPr bwMode="auto">
          <a:xfrm>
            <a:off x="1615592" y="3152704"/>
            <a:ext cx="5931478" cy="649432"/>
            <a:chOff x="732" y="2703"/>
            <a:chExt cx="4110" cy="450"/>
          </a:xfrm>
        </p:grpSpPr>
        <p:graphicFrame>
          <p:nvGraphicFramePr>
            <p:cNvPr id="17" name="Object 5">
              <a:extLst>
                <a:ext uri="{FF2B5EF4-FFF2-40B4-BE49-F238E27FC236}">
                  <a16:creationId xmlns:a16="http://schemas.microsoft.com/office/drawing/2014/main" id="{C096EC37-A8D4-4BC4-A4C7-9F0B91A7380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07301275"/>
                </p:ext>
              </p:extLst>
            </p:nvPr>
          </p:nvGraphicFramePr>
          <p:xfrm>
            <a:off x="3265" y="2703"/>
            <a:ext cx="1577" cy="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9929" name="Equation" r:id="rId9" imgW="850680" imgH="203040" progId="Equation.DSMT4">
                    <p:embed/>
                  </p:oleObj>
                </mc:Choice>
                <mc:Fallback>
                  <p:oleObj name="Equation" r:id="rId9" imgW="850680" imgH="203040" progId="Equation.DSMT4">
                    <p:embed/>
                    <p:pic>
                      <p:nvPicPr>
                        <p:cNvPr id="41988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65" y="2703"/>
                          <a:ext cx="1577" cy="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6">
              <a:extLst>
                <a:ext uri="{FF2B5EF4-FFF2-40B4-BE49-F238E27FC236}">
                  <a16:creationId xmlns:a16="http://schemas.microsoft.com/office/drawing/2014/main" id="{50E43EA1-D1E2-45F9-AE50-D4F0B61155B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35484723"/>
                </p:ext>
              </p:extLst>
            </p:nvPr>
          </p:nvGraphicFramePr>
          <p:xfrm>
            <a:off x="732" y="2723"/>
            <a:ext cx="1813" cy="4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9930" name="Equation" r:id="rId11" imgW="1015920" imgH="241200" progId="Equation.DSMT4">
                    <p:embed/>
                  </p:oleObj>
                </mc:Choice>
                <mc:Fallback>
                  <p:oleObj name="Equation" r:id="rId11" imgW="1015920" imgH="241200" progId="Equation.DSMT4">
                    <p:embed/>
                    <p:pic>
                      <p:nvPicPr>
                        <p:cNvPr id="41989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2" y="2723"/>
                          <a:ext cx="1813" cy="43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41A65EE5-192F-4333-B650-892D20D43F04}"/>
              </a:ext>
            </a:extLst>
          </p:cNvPr>
          <p:cNvGrpSpPr>
            <a:grpSpLocks/>
          </p:cNvGrpSpPr>
          <p:nvPr/>
        </p:nvGrpSpPr>
        <p:grpSpPr bwMode="auto">
          <a:xfrm>
            <a:off x="1814269" y="4025618"/>
            <a:ext cx="5523058" cy="1197842"/>
            <a:chOff x="1106" y="3167"/>
            <a:chExt cx="3827" cy="830"/>
          </a:xfrm>
        </p:grpSpPr>
        <p:sp>
          <p:nvSpPr>
            <p:cNvPr id="20" name="Text Box 15">
              <a:extLst>
                <a:ext uri="{FF2B5EF4-FFF2-40B4-BE49-F238E27FC236}">
                  <a16:creationId xmlns:a16="http://schemas.microsoft.com/office/drawing/2014/main" id="{73C6F534-FEF0-4F0B-BDCE-C7895FE98E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6" y="3634"/>
              <a:ext cx="3827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itchFamily="34" charset="0"/>
                </a:rPr>
                <a:t>O</a:t>
              </a:r>
              <a:r>
                <a:rPr kumimoji="0" lang="en-US" alt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itchFamily="34" charset="0"/>
                </a:rPr>
                <a:t>PERATOR </a:t>
              </a:r>
              <a:r>
                <a:rPr kumimoji="0" lang="en-US" altLang="en-US" sz="28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ahoma" pitchFamily="34" charset="0"/>
                </a:rPr>
                <a:t>R</a:t>
              </a:r>
              <a:r>
                <a:rPr kumimoji="0" lang="en-US" alt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ahoma" pitchFamily="34" charset="0"/>
                </a:rPr>
                <a:t>ICCATI</a:t>
              </a:r>
              <a:r>
                <a:rPr kumimoji="0" lang="en-US" alt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itchFamily="34" charset="0"/>
                </a:rPr>
                <a:t> </a:t>
              </a:r>
              <a:r>
                <a:rPr kumimoji="0" lang="en-US" altLang="en-US" sz="2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itchFamily="34" charset="0"/>
                </a:rPr>
                <a:t>E</a:t>
              </a:r>
              <a:r>
                <a:rPr kumimoji="0" lang="en-US" alt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itchFamily="34" charset="0"/>
                </a:rPr>
                <a:t>QUATION (</a:t>
              </a:r>
              <a:r>
                <a:rPr kumimoji="0" lang="en-US" alt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ahoma" pitchFamily="34" charset="0"/>
                </a:rPr>
                <a:t>PDE</a:t>
              </a:r>
              <a:r>
                <a:rPr kumimoji="0" lang="en-US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</a:rPr>
                <a:t>)</a:t>
              </a:r>
            </a:p>
          </p:txBody>
        </p:sp>
        <p:graphicFrame>
          <p:nvGraphicFramePr>
            <p:cNvPr id="21" name="Object 7">
              <a:extLst>
                <a:ext uri="{FF2B5EF4-FFF2-40B4-BE49-F238E27FC236}">
                  <a16:creationId xmlns:a16="http://schemas.microsoft.com/office/drawing/2014/main" id="{CF306BA7-D6BE-4E2C-9997-95DFA00F200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37921220"/>
                </p:ext>
              </p:extLst>
            </p:nvPr>
          </p:nvGraphicFramePr>
          <p:xfrm>
            <a:off x="1213" y="3167"/>
            <a:ext cx="3560" cy="3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9931" name="Equation" r:id="rId13" imgW="2311200" imgH="203040" progId="Equation.DSMT4">
                    <p:embed/>
                  </p:oleObj>
                </mc:Choice>
                <mc:Fallback>
                  <p:oleObj name="Equation" r:id="rId13" imgW="2311200" imgH="203040" progId="Equation.DSMT4">
                    <p:embed/>
                    <p:pic>
                      <p:nvPicPr>
                        <p:cNvPr id="41987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3" y="3167"/>
                          <a:ext cx="3560" cy="3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2" name="Object 4">
            <a:extLst>
              <a:ext uri="{FF2B5EF4-FFF2-40B4-BE49-F238E27FC236}">
                <a16:creationId xmlns:a16="http://schemas.microsoft.com/office/drawing/2014/main" id="{FBA4C251-61EB-4C50-8A72-57C9A8129C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4475540"/>
              </p:ext>
            </p:extLst>
          </p:nvPr>
        </p:nvGraphicFramePr>
        <p:xfrm>
          <a:off x="2047875" y="5475288"/>
          <a:ext cx="4970463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32" name="Equation" r:id="rId15" imgW="2006280" imgH="330120" progId="Equation.DSMT4">
                  <p:embed/>
                </p:oleObj>
              </mc:Choice>
              <mc:Fallback>
                <p:oleObj name="Equation" r:id="rId15" imgW="2006280" imgH="330120" progId="Equation.DSMT4">
                  <p:embed/>
                  <p:pic>
                    <p:nvPicPr>
                      <p:cNvPr id="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75" y="5475288"/>
                        <a:ext cx="4970463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oup 6">
            <a:extLst>
              <a:ext uri="{FF2B5EF4-FFF2-40B4-BE49-F238E27FC236}">
                <a16:creationId xmlns:a16="http://schemas.microsoft.com/office/drawing/2014/main" id="{89747FC1-C0E7-47E5-853C-442A0D6D1022}"/>
              </a:ext>
            </a:extLst>
          </p:cNvPr>
          <p:cNvGrpSpPr>
            <a:grpSpLocks/>
          </p:cNvGrpSpPr>
          <p:nvPr/>
        </p:nvGrpSpPr>
        <p:grpSpPr bwMode="auto">
          <a:xfrm>
            <a:off x="4872825" y="5659593"/>
            <a:ext cx="3123046" cy="1122798"/>
            <a:chOff x="3264" y="3033"/>
            <a:chExt cx="2164" cy="778"/>
          </a:xfrm>
        </p:grpSpPr>
        <p:sp>
          <p:nvSpPr>
            <p:cNvPr id="24" name="Rectangle 7">
              <a:extLst>
                <a:ext uri="{FF2B5EF4-FFF2-40B4-BE49-F238E27FC236}">
                  <a16:creationId xmlns:a16="http://schemas.microsoft.com/office/drawing/2014/main" id="{A9690FDB-F4C1-4E19-9C11-B3F5D9E4B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0" y="3471"/>
              <a:ext cx="1808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/>
            <a:lstStyle>
              <a:lvl1pPr marL="4763" indent="-4763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990000"/>
                </a:buClr>
                <a:buSzPct val="95000"/>
                <a:buFont typeface="Wingdings" pitchFamily="2" charset="2"/>
                <a:buNone/>
              </a:pPr>
              <a:r>
                <a:rPr lang="en-US" altLang="en-US" sz="2000" dirty="0">
                  <a:solidFill>
                    <a:srgbClr val="CC0066"/>
                  </a:solidFill>
                  <a:latin typeface="+mn-lt"/>
                </a:rPr>
                <a:t>FUNCTIONAL GAIN</a:t>
              </a:r>
            </a:p>
          </p:txBody>
        </p:sp>
        <p:sp>
          <p:nvSpPr>
            <p:cNvPr id="25" name="Rectangle 8">
              <a:extLst>
                <a:ext uri="{FF2B5EF4-FFF2-40B4-BE49-F238E27FC236}">
                  <a16:creationId xmlns:a16="http://schemas.microsoft.com/office/drawing/2014/main" id="{7964C18A-98F2-4D45-88BE-3DAB8AC7C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3033"/>
              <a:ext cx="475" cy="335"/>
            </a:xfrm>
            <a:prstGeom prst="rect">
              <a:avLst/>
            </a:prstGeom>
            <a:noFill/>
            <a:ln w="28575">
              <a:solidFill>
                <a:srgbClr val="CC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5412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53311-5A01-4812-AF02-C4A1B60BA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Approximation &amp; Computational Issues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363979-EE01-43F9-BAEF-689C1877D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B32782-7D06-4489-A00E-CD23308A4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FED7490-D632-4BD5-8A8E-03D18EB68B20}"/>
              </a:ext>
            </a:extLst>
          </p:cNvPr>
          <p:cNvGrpSpPr/>
          <p:nvPr/>
        </p:nvGrpSpPr>
        <p:grpSpPr>
          <a:xfrm>
            <a:off x="243551" y="2957787"/>
            <a:ext cx="8756650" cy="2308324"/>
            <a:chOff x="243551" y="3689297"/>
            <a:chExt cx="8756650" cy="2308324"/>
          </a:xfrm>
        </p:grpSpPr>
        <p:sp>
          <p:nvSpPr>
            <p:cNvPr id="13" name="Text Box 15">
              <a:extLst>
                <a:ext uri="{FF2B5EF4-FFF2-40B4-BE49-F238E27FC236}">
                  <a16:creationId xmlns:a16="http://schemas.microsoft.com/office/drawing/2014/main" id="{922E7EE0-BA52-4091-9137-FE0DB2EABC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551" y="3689297"/>
              <a:ext cx="8756650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574675" indent="-5619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lvl="0"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Blip>
                  <a:blip r:embed="rId3"/>
                </a:buBlip>
              </a:pPr>
              <a:r>
                <a:rPr kumimoji="0" lang="en-US" alt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What numerical algorithms are good for solving the resulting </a:t>
              </a:r>
              <a:r>
                <a:rPr kumimoji="0" lang="en-US" altLang="en-US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+mn-lt"/>
                </a:rPr>
                <a:t>ARE</a:t>
              </a:r>
              <a:r>
                <a:rPr kumimoji="0" lang="en-US" altLang="en-US" b="0" i="1" u="none" strike="noStrike" kern="0" cap="none" spc="0" normalizeH="0" baseline="-2500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h</a:t>
              </a:r>
              <a:r>
                <a:rPr kumimoji="0" lang="en-US" alt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?  Newton?</a:t>
              </a:r>
            </a:p>
            <a:p>
              <a:pPr marL="574675" marR="0" lvl="0" indent="-561975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Blip>
                  <a:blip r:embed="rId3"/>
                </a:buBlip>
                <a:tabLst/>
                <a:defRPr/>
              </a:pPr>
              <a:r>
                <a:rPr kumimoji="0" lang="en-US" alt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Is Newton’s method mesh independent?</a:t>
              </a:r>
            </a:p>
            <a:p>
              <a:pPr marL="574675" marR="0" lvl="0" indent="-561975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Blip>
                  <a:blip r:embed="rId3"/>
                </a:buBlip>
                <a:tabLst/>
                <a:defRPr/>
              </a:pPr>
              <a:r>
                <a:rPr lang="en-US" altLang="en-US" b="0" kern="0" dirty="0">
                  <a:solidFill>
                    <a:srgbClr val="000000"/>
                  </a:solidFill>
                  <a:latin typeface="+mn-lt"/>
                </a:rPr>
                <a:t>How do you select and initial </a:t>
              </a:r>
              <a:r>
                <a:rPr kumimoji="0" lang="en-US" alt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estimate?</a:t>
              </a:r>
            </a:p>
            <a:p>
              <a:pPr marL="574675" marR="0" lvl="0" indent="-561975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Blip>
                  <a:blip r:embed="rId3"/>
                </a:buBlip>
                <a:tabLst/>
                <a:defRPr/>
              </a:pPr>
              <a:r>
                <a:rPr kumimoji="0" lang="en-US" alt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Is the </a:t>
              </a:r>
              <a:r>
                <a:rPr lang="en-US" altLang="en-US" kern="0" dirty="0" err="1">
                  <a:latin typeface="+mn-lt"/>
                </a:rPr>
                <a:t>ARE</a:t>
              </a:r>
              <a:r>
                <a:rPr lang="en-US" altLang="en-US" b="0" i="1" kern="0" baseline="-25000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h</a:t>
              </a:r>
              <a:r>
                <a:rPr kumimoji="0" lang="en-US" alt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  ill conditioned?</a:t>
              </a:r>
            </a:p>
            <a:p>
              <a:pPr marL="574675" marR="0" lvl="0" indent="-561975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Blip>
                  <a:blip r:embed="rId3"/>
                </a:buBlip>
                <a:tabLst/>
                <a:defRPr/>
              </a:pPr>
              <a:r>
                <a:rPr kumimoji="0" lang="en-US" alt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Is there a theory of convergence – </a:t>
              </a:r>
              <a:r>
                <a:rPr kumimoji="0" lang="en-US" altLang="en-US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for the control law</a:t>
              </a:r>
              <a:r>
                <a:rPr kumimoji="0" lang="en-US" alt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?</a:t>
              </a:r>
            </a:p>
          </p:txBody>
        </p:sp>
        <p:graphicFrame>
          <p:nvGraphicFramePr>
            <p:cNvPr id="14" name="Object 3">
              <a:extLst>
                <a:ext uri="{FF2B5EF4-FFF2-40B4-BE49-F238E27FC236}">
                  <a16:creationId xmlns:a16="http://schemas.microsoft.com/office/drawing/2014/main" id="{2E9FDB3D-F15E-447C-9F11-C89AF61C29E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93268520"/>
                </p:ext>
              </p:extLst>
            </p:nvPr>
          </p:nvGraphicFramePr>
          <p:xfrm>
            <a:off x="6384175" y="4722439"/>
            <a:ext cx="576263" cy="598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1455" name="Equation" r:id="rId4" imgW="228600" imgH="241200" progId="Equation.DSMT4">
                    <p:embed/>
                  </p:oleObj>
                </mc:Choice>
                <mc:Fallback>
                  <p:oleObj name="Equation" r:id="rId4" imgW="228600" imgH="241200" progId="Equation.DSMT4">
                    <p:embed/>
                    <p:pic>
                      <p:nvPicPr>
                        <p:cNvPr id="43013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84175" y="4722439"/>
                          <a:ext cx="576263" cy="5984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41F30D35-BF03-43F9-9CC9-8AD2F8CB5B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5691814"/>
              </p:ext>
            </p:extLst>
          </p:nvPr>
        </p:nvGraphicFramePr>
        <p:xfrm>
          <a:off x="1482903" y="685888"/>
          <a:ext cx="6115050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1456" name="Equation" r:id="rId6" imgW="2501640" imgH="241200" progId="Equation.DSMT4">
                  <p:embed/>
                </p:oleObj>
              </mc:Choice>
              <mc:Fallback>
                <p:oleObj name="Equation" r:id="rId6" imgW="2501640" imgH="2412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2903" y="685888"/>
                        <a:ext cx="6115050" cy="582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7">
            <a:extLst>
              <a:ext uri="{FF2B5EF4-FFF2-40B4-BE49-F238E27FC236}">
                <a16:creationId xmlns:a16="http://schemas.microsoft.com/office/drawing/2014/main" id="{FC552717-CB05-46F6-A06C-1E28E793C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130" y="755430"/>
            <a:ext cx="913418" cy="49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4763" indent="-47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990000"/>
              </a:buClr>
              <a:buSzPct val="95000"/>
              <a:buFont typeface="Wingdings" pitchFamily="2" charset="2"/>
              <a:buNone/>
            </a:pPr>
            <a:r>
              <a:rPr lang="en-US" altLang="en-US" sz="2000" dirty="0">
                <a:latin typeface="+mn-lt"/>
              </a:rPr>
              <a:t>(ORE)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92F8667-1B1F-446E-B762-B64E2D70D357}"/>
              </a:ext>
            </a:extLst>
          </p:cNvPr>
          <p:cNvGrpSpPr/>
          <p:nvPr/>
        </p:nvGrpSpPr>
        <p:grpSpPr>
          <a:xfrm>
            <a:off x="202274" y="2147069"/>
            <a:ext cx="7495963" cy="612775"/>
            <a:chOff x="202274" y="1997436"/>
            <a:chExt cx="7495963" cy="612775"/>
          </a:xfrm>
        </p:grpSpPr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EA151AB5-913D-4100-8A57-AFAC14CDCB7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22227710"/>
                </p:ext>
              </p:extLst>
            </p:nvPr>
          </p:nvGraphicFramePr>
          <p:xfrm>
            <a:off x="1459362" y="1997436"/>
            <a:ext cx="6238875" cy="612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1457" name="Equation" r:id="rId8" imgW="2552400" imgH="253800" progId="Equation.DSMT4">
                    <p:embed/>
                  </p:oleObj>
                </mc:Choice>
                <mc:Fallback>
                  <p:oleObj name="Equation" r:id="rId8" imgW="2552400" imgH="253800" progId="Equation.DSMT4">
                    <p:embed/>
                    <p:pic>
                      <p:nvPicPr>
                        <p:cNvPr id="5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9362" y="1997436"/>
                          <a:ext cx="6238875" cy="6127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Rectangle 7">
              <a:extLst>
                <a:ext uri="{FF2B5EF4-FFF2-40B4-BE49-F238E27FC236}">
                  <a16:creationId xmlns:a16="http://schemas.microsoft.com/office/drawing/2014/main" id="{C0F240E9-6878-43AA-9A15-AA4FF17712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274" y="2054988"/>
              <a:ext cx="1127759" cy="490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/>
            <a:lstStyle>
              <a:lvl1pPr marL="4763" indent="-4763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990000"/>
                </a:buClr>
                <a:buSzPct val="95000"/>
                <a:buFont typeface="Wingdings" pitchFamily="2" charset="2"/>
                <a:buNone/>
              </a:pPr>
              <a:r>
                <a:rPr lang="en-US" altLang="en-US" sz="2000" dirty="0">
                  <a:latin typeface="+mn-lt"/>
                </a:rPr>
                <a:t>(</a:t>
              </a:r>
              <a:r>
                <a:rPr lang="en-US" altLang="en-US" sz="2000" kern="0" dirty="0" err="1">
                  <a:latin typeface="+mn-lt"/>
                </a:rPr>
                <a:t>ARE</a:t>
              </a:r>
              <a:r>
                <a:rPr lang="en-US" altLang="en-US" sz="3600" b="0" i="1" kern="0" baseline="-25000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h</a:t>
              </a:r>
              <a:r>
                <a:rPr lang="en-US" altLang="en-US" sz="2000" dirty="0">
                  <a:latin typeface="+mn-lt"/>
                </a:rPr>
                <a:t>)</a:t>
              </a:r>
            </a:p>
          </p:txBody>
        </p:sp>
      </p:grpSp>
      <p:sp>
        <p:nvSpPr>
          <p:cNvPr id="22" name="Text Box 15">
            <a:extLst>
              <a:ext uri="{FF2B5EF4-FFF2-40B4-BE49-F238E27FC236}">
                <a16:creationId xmlns:a16="http://schemas.microsoft.com/office/drawing/2014/main" id="{1D43AB86-3DF5-4ED5-A44E-F2D09ACE1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316" y="1231503"/>
            <a:ext cx="875665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4675" indent="-5619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Blip>
                <a:blip r:embed="rId3"/>
              </a:buBlip>
            </a:pP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What approximations schemes are good </a:t>
            </a:r>
            <a:r>
              <a:rPr lang="en-US" altLang="en-US" b="0" kern="0" dirty="0">
                <a:solidFill>
                  <a:srgbClr val="000000"/>
                </a:solidFill>
                <a:latin typeface="+mn-lt"/>
              </a:rPr>
              <a:t>for discretization of  the </a:t>
            </a:r>
            <a:r>
              <a:rPr lang="en-US" altLang="en-US" kern="0" dirty="0">
                <a:latin typeface="+mn-lt"/>
              </a:rPr>
              <a:t>ORE</a:t>
            </a:r>
            <a:r>
              <a:rPr lang="en-US" altLang="en-US" b="0" kern="0" dirty="0">
                <a:solidFill>
                  <a:srgbClr val="000000"/>
                </a:solidFill>
                <a:latin typeface="+mn-lt"/>
              </a:rPr>
              <a:t>?</a:t>
            </a:r>
            <a:r>
              <a:rPr lang="en-US" altLang="en-US" sz="2800" b="0" kern="0" dirty="0">
                <a:solidFill>
                  <a:srgbClr val="000000"/>
                </a:solidFill>
              </a:rPr>
              <a:t> </a:t>
            </a:r>
          </a:p>
        </p:txBody>
      </p:sp>
      <p:graphicFrame>
        <p:nvGraphicFramePr>
          <p:cNvPr id="24" name="Object 5">
            <a:extLst>
              <a:ext uri="{FF2B5EF4-FFF2-40B4-BE49-F238E27FC236}">
                <a16:creationId xmlns:a16="http://schemas.microsoft.com/office/drawing/2014/main" id="{00AB8067-134C-42F4-9D05-484FE3D38A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3573623"/>
              </p:ext>
            </p:extLst>
          </p:nvPr>
        </p:nvGraphicFramePr>
        <p:xfrm>
          <a:off x="1268413" y="5513388"/>
          <a:ext cx="6592887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1458" name="Equation" r:id="rId10" imgW="2463480" imgH="241200" progId="Equation.DSMT4">
                  <p:embed/>
                </p:oleObj>
              </mc:Choice>
              <mc:Fallback>
                <p:oleObj name="Equation" r:id="rId10" imgW="2463480" imgH="241200" progId="Equation.DSMT4">
                  <p:embed/>
                  <p:pic>
                    <p:nvPicPr>
                      <p:cNvPr id="17" name="Object 5">
                        <a:extLst>
                          <a:ext uri="{FF2B5EF4-FFF2-40B4-BE49-F238E27FC236}">
                            <a16:creationId xmlns:a16="http://schemas.microsoft.com/office/drawing/2014/main" id="{C096EC37-A8D4-4BC4-A4C7-9F0B91A738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8413" y="5513388"/>
                        <a:ext cx="6592887" cy="64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837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650D5-8BF6-4ECA-A77F-72F216B24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Approximation &amp; Computational Issues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2E28A5-D84A-4144-8B72-CD8C864649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3CE623-295E-43C7-818C-4D867BB36C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99E37140-0209-4A17-9F1C-91DB62F40D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4567906"/>
              </p:ext>
            </p:extLst>
          </p:nvPr>
        </p:nvGraphicFramePr>
        <p:xfrm>
          <a:off x="317500" y="2450663"/>
          <a:ext cx="2673350" cy="192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8530" name="Equation" r:id="rId3" imgW="1054080" imgH="761760" progId="Equation.DSMT4">
                  <p:embed/>
                </p:oleObj>
              </mc:Choice>
              <mc:Fallback>
                <p:oleObj name="Equation" r:id="rId3" imgW="1054080" imgH="76176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00" y="2450663"/>
                        <a:ext cx="2673350" cy="1925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AutoShape 10">
            <a:extLst>
              <a:ext uri="{FF2B5EF4-FFF2-40B4-BE49-F238E27FC236}">
                <a16:creationId xmlns:a16="http://schemas.microsoft.com/office/drawing/2014/main" id="{E2D0BC07-75D2-4472-943B-356B3B9D5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700" y="3087713"/>
            <a:ext cx="2006600" cy="787400"/>
          </a:xfrm>
          <a:prstGeom prst="rightArrow">
            <a:avLst>
              <a:gd name="adj1" fmla="val 50000"/>
              <a:gd name="adj2" fmla="val 63710"/>
            </a:avLst>
          </a:prstGeom>
          <a:solidFill>
            <a:srgbClr val="FF00FF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000000"/>
                </a:solidFill>
                <a:latin typeface="Tahoma" pitchFamily="34" charset="0"/>
              </a:rPr>
              <a:t> ? IMPLY ?</a:t>
            </a:r>
          </a:p>
        </p:txBody>
      </p:sp>
      <p:sp>
        <p:nvSpPr>
          <p:cNvPr id="47" name="Text Box 13">
            <a:extLst>
              <a:ext uri="{FF2B5EF4-FFF2-40B4-BE49-F238E27FC236}">
                <a16:creationId xmlns:a16="http://schemas.microsoft.com/office/drawing/2014/main" id="{203EE70C-7F17-444A-81FB-BA34B0387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221" y="4499938"/>
            <a:ext cx="3863557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+mn-lt"/>
              </a:rPr>
              <a:t>NOT JUST A  “MATH NICETY”</a:t>
            </a:r>
          </a:p>
        </p:txBody>
      </p:sp>
      <p:grpSp>
        <p:nvGrpSpPr>
          <p:cNvPr id="48" name="Group 14">
            <a:extLst>
              <a:ext uri="{FF2B5EF4-FFF2-40B4-BE49-F238E27FC236}">
                <a16:creationId xmlns:a16="http://schemas.microsoft.com/office/drawing/2014/main" id="{4364B148-8656-43B8-A13C-A3375227A57E}"/>
              </a:ext>
            </a:extLst>
          </p:cNvPr>
          <p:cNvGrpSpPr>
            <a:grpSpLocks/>
          </p:cNvGrpSpPr>
          <p:nvPr/>
        </p:nvGrpSpPr>
        <p:grpSpPr bwMode="auto">
          <a:xfrm>
            <a:off x="1862138" y="5037340"/>
            <a:ext cx="5416550" cy="976313"/>
            <a:chOff x="1173" y="3576"/>
            <a:chExt cx="3412" cy="615"/>
          </a:xfrm>
        </p:grpSpPr>
        <p:sp>
          <p:nvSpPr>
            <p:cNvPr id="49" name="Text Box 15">
              <a:extLst>
                <a:ext uri="{FF2B5EF4-FFF2-40B4-BE49-F238E27FC236}">
                  <a16:creationId xmlns:a16="http://schemas.microsoft.com/office/drawing/2014/main" id="{E7193181-60B6-4354-99AA-F03B89F71C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1" y="3939"/>
              <a:ext cx="2958" cy="2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+mn-lt"/>
                </a:rPr>
                <a:t>MANY “STANDARD” SCHEMES FAIL</a:t>
              </a:r>
            </a:p>
          </p:txBody>
        </p:sp>
        <p:sp>
          <p:nvSpPr>
            <p:cNvPr id="50" name="Text Box 16">
              <a:extLst>
                <a:ext uri="{FF2B5EF4-FFF2-40B4-BE49-F238E27FC236}">
                  <a16:creationId xmlns:a16="http://schemas.microsoft.com/office/drawing/2014/main" id="{0781D1E8-AD19-4BFA-8AAB-8EE3C6271B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3" y="3576"/>
              <a:ext cx="3412" cy="2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+mn-lt"/>
                </a:rPr>
                <a:t>IMPORTANT IN </a:t>
              </a:r>
              <a:r>
                <a:rPr lang="en-US" kern="0" dirty="0">
                  <a:solidFill>
                    <a:srgbClr val="FF0000"/>
                  </a:solidFill>
                  <a:latin typeface="+mn-lt"/>
                </a:rPr>
                <a:t>NON-NORMAL</a:t>
              </a:r>
              <a:r>
                <a:rPr lang="en-US" kern="0" dirty="0">
                  <a:solidFill>
                    <a:sysClr val="windowText" lastClr="000000"/>
                  </a:solidFill>
                  <a:latin typeface="+mn-lt"/>
                </a:rPr>
                <a:t> PROBLEMS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E2B2365-1F10-4769-A22E-F404C17B890D}"/>
              </a:ext>
            </a:extLst>
          </p:cNvPr>
          <p:cNvGrpSpPr/>
          <p:nvPr/>
        </p:nvGrpSpPr>
        <p:grpSpPr>
          <a:xfrm>
            <a:off x="1889385" y="1719293"/>
            <a:ext cx="4079157" cy="525152"/>
            <a:chOff x="-1286076" y="2716812"/>
            <a:chExt cx="4079157" cy="112760"/>
          </a:xfrm>
        </p:grpSpPr>
        <p:sp>
          <p:nvSpPr>
            <p:cNvPr id="55" name="Text Box 24">
              <a:extLst>
                <a:ext uri="{FF2B5EF4-FFF2-40B4-BE49-F238E27FC236}">
                  <a16:creationId xmlns:a16="http://schemas.microsoft.com/office/drawing/2014/main" id="{24F38B13-4E29-4E41-974E-28F1AED122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84401" y="2719465"/>
              <a:ext cx="363537" cy="109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i="1" kern="0" dirty="0">
                  <a:solidFill>
                    <a:srgbClr val="0000FF"/>
                  </a:solidFill>
                </a:rPr>
                <a:t>h</a:t>
              </a:r>
            </a:p>
          </p:txBody>
        </p:sp>
        <p:sp>
          <p:nvSpPr>
            <p:cNvPr id="56" name="Text Box 25">
              <a:extLst>
                <a:ext uri="{FF2B5EF4-FFF2-40B4-BE49-F238E27FC236}">
                  <a16:creationId xmlns:a16="http://schemas.microsoft.com/office/drawing/2014/main" id="{9B9E119B-B422-47D9-903A-08CBD70E05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286076" y="2720129"/>
              <a:ext cx="363537" cy="109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i="1" kern="0" dirty="0">
                  <a:solidFill>
                    <a:srgbClr val="0000FF"/>
                  </a:solidFill>
                </a:rPr>
                <a:t>h</a:t>
              </a:r>
            </a:p>
          </p:txBody>
        </p:sp>
        <p:sp>
          <p:nvSpPr>
            <p:cNvPr id="57" name="Text Box 26">
              <a:extLst>
                <a:ext uri="{FF2B5EF4-FFF2-40B4-BE49-F238E27FC236}">
                  <a16:creationId xmlns:a16="http://schemas.microsoft.com/office/drawing/2014/main" id="{D777F1D7-3B9B-40B6-9C89-DAC4F2B49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9544" y="2716812"/>
              <a:ext cx="363537" cy="109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i="1" kern="0" dirty="0">
                  <a:solidFill>
                    <a:srgbClr val="0000FF"/>
                  </a:solidFill>
                </a:rPr>
                <a:t>h</a:t>
              </a:r>
            </a:p>
          </p:txBody>
        </p:sp>
        <p:sp>
          <p:nvSpPr>
            <p:cNvPr id="58" name="Text Box 27">
              <a:extLst>
                <a:ext uri="{FF2B5EF4-FFF2-40B4-BE49-F238E27FC236}">
                  <a16:creationId xmlns:a16="http://schemas.microsoft.com/office/drawing/2014/main" id="{50C67ED8-08E1-4014-B1ED-941A60E5C2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036" y="2716812"/>
              <a:ext cx="363537" cy="109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i="1" kern="0" dirty="0">
                  <a:solidFill>
                    <a:srgbClr val="0000FF"/>
                  </a:solidFill>
                </a:rPr>
                <a:t>h</a:t>
              </a:r>
            </a:p>
          </p:txBody>
        </p:sp>
      </p:grpSp>
      <p:sp>
        <p:nvSpPr>
          <p:cNvPr id="62" name="Line 5">
            <a:extLst>
              <a:ext uri="{FF2B5EF4-FFF2-40B4-BE49-F238E27FC236}">
                <a16:creationId xmlns:a16="http://schemas.microsoft.com/office/drawing/2014/main" id="{507179B0-37CC-41FD-B3E9-7AE0259B02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9018" y="1150116"/>
            <a:ext cx="0" cy="690562"/>
          </a:xfrm>
          <a:prstGeom prst="line">
            <a:avLst/>
          </a:prstGeom>
          <a:noFill/>
          <a:ln w="28575">
            <a:noFill/>
            <a:round/>
            <a:headEnd/>
            <a:tailEnd type="arrow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74" name="Object 9">
            <a:extLst>
              <a:ext uri="{FF2B5EF4-FFF2-40B4-BE49-F238E27FC236}">
                <a16:creationId xmlns:a16="http://schemas.microsoft.com/office/drawing/2014/main" id="{83DFA1BC-E030-4AFE-8C3E-EA08DC7B91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7141423"/>
              </p:ext>
            </p:extLst>
          </p:nvPr>
        </p:nvGraphicFramePr>
        <p:xfrm>
          <a:off x="5891213" y="2544325"/>
          <a:ext cx="2957512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8531" name="Equation" r:id="rId5" imgW="1282680" imgH="761760" progId="Equation.DSMT4">
                  <p:embed/>
                </p:oleObj>
              </mc:Choice>
              <mc:Fallback>
                <p:oleObj name="Equation" r:id="rId5" imgW="1282680" imgH="761760" progId="Equation.DSMT4">
                  <p:embed/>
                  <p:pic>
                    <p:nvPicPr>
                      <p:cNvPr id="4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1213" y="2544325"/>
                        <a:ext cx="2957512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74">
            <a:extLst>
              <a:ext uri="{FF2B5EF4-FFF2-40B4-BE49-F238E27FC236}">
                <a16:creationId xmlns:a16="http://schemas.microsoft.com/office/drawing/2014/main" id="{0A01A159-620D-4347-B819-5562EAA187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0829907"/>
              </p:ext>
            </p:extLst>
          </p:nvPr>
        </p:nvGraphicFramePr>
        <p:xfrm>
          <a:off x="1212273" y="1508606"/>
          <a:ext cx="6655955" cy="642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8532" name="Equation" r:id="rId7" imgW="2476440" imgH="241200" progId="Equation.DSMT4">
                  <p:embed/>
                </p:oleObj>
              </mc:Choice>
              <mc:Fallback>
                <p:oleObj name="Equation" r:id="rId7" imgW="2476440" imgH="2412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2273" y="1508606"/>
                        <a:ext cx="6655955" cy="6422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75">
            <a:extLst>
              <a:ext uri="{FF2B5EF4-FFF2-40B4-BE49-F238E27FC236}">
                <a16:creationId xmlns:a16="http://schemas.microsoft.com/office/drawing/2014/main" id="{53A1D7CB-D6EF-4248-9CD1-B397E8B3C1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0324268"/>
              </p:ext>
            </p:extLst>
          </p:nvPr>
        </p:nvGraphicFramePr>
        <p:xfrm>
          <a:off x="1231251" y="573049"/>
          <a:ext cx="6622761" cy="642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8533" name="Equation" r:id="rId9" imgW="2463480" imgH="241200" progId="Equation.DSMT4">
                  <p:embed/>
                </p:oleObj>
              </mc:Choice>
              <mc:Fallback>
                <p:oleObj name="Equation" r:id="rId9" imgW="2463480" imgH="24120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1251" y="573049"/>
                        <a:ext cx="6622761" cy="6422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2" name="Group 81">
            <a:extLst>
              <a:ext uri="{FF2B5EF4-FFF2-40B4-BE49-F238E27FC236}">
                <a16:creationId xmlns:a16="http://schemas.microsoft.com/office/drawing/2014/main" id="{68BD8444-020E-4C4A-B37B-D4C252A98142}"/>
              </a:ext>
            </a:extLst>
          </p:cNvPr>
          <p:cNvGrpSpPr/>
          <p:nvPr/>
        </p:nvGrpSpPr>
        <p:grpSpPr>
          <a:xfrm>
            <a:off x="998538" y="1056099"/>
            <a:ext cx="6362650" cy="1210993"/>
            <a:chOff x="998538" y="1155849"/>
            <a:chExt cx="6362650" cy="1210993"/>
          </a:xfrm>
        </p:grpSpPr>
        <p:sp>
          <p:nvSpPr>
            <p:cNvPr id="41" name="Line 4">
              <a:extLst>
                <a:ext uri="{FF2B5EF4-FFF2-40B4-BE49-F238E27FC236}">
                  <a16:creationId xmlns:a16="http://schemas.microsoft.com/office/drawing/2014/main" id="{DF4DAA6A-B747-411F-ACCF-ABF6AB524C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8538" y="1261642"/>
              <a:ext cx="0" cy="690562"/>
            </a:xfrm>
            <a:prstGeom prst="line">
              <a:avLst/>
            </a:prstGeom>
            <a:noFill/>
            <a:ln w="28575">
              <a:noFill/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Text Box 18">
              <a:extLst>
                <a:ext uri="{FF2B5EF4-FFF2-40B4-BE49-F238E27FC236}">
                  <a16:creationId xmlns:a16="http://schemas.microsoft.com/office/drawing/2014/main" id="{B301075E-8039-4B0F-8B7D-6E5EBD163A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5636" y="1840192"/>
              <a:ext cx="363538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i="1" kern="0" dirty="0">
                  <a:solidFill>
                    <a:srgbClr val="0000FF"/>
                  </a:solidFill>
                </a:rPr>
                <a:t>h</a:t>
              </a:r>
            </a:p>
          </p:txBody>
        </p:sp>
        <p:sp>
          <p:nvSpPr>
            <p:cNvPr id="52" name="Text Box 19">
              <a:extLst>
                <a:ext uri="{FF2B5EF4-FFF2-40B4-BE49-F238E27FC236}">
                  <a16:creationId xmlns:a16="http://schemas.microsoft.com/office/drawing/2014/main" id="{E7889F7D-A3E3-4418-94DC-96EC5DFAB2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97650" y="1832118"/>
              <a:ext cx="363538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i="1" kern="0" dirty="0">
                  <a:solidFill>
                    <a:srgbClr val="0000FF"/>
                  </a:solidFill>
                </a:rPr>
                <a:t>h</a:t>
              </a: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4663D2A-1DAC-42CB-A180-F06F0089D5A9}"/>
                </a:ext>
              </a:extLst>
            </p:cNvPr>
            <p:cNvGrpSpPr/>
            <p:nvPr/>
          </p:nvGrpSpPr>
          <p:grpSpPr>
            <a:xfrm>
              <a:off x="3096956" y="1155849"/>
              <a:ext cx="3841279" cy="752917"/>
              <a:chOff x="6388793" y="1189099"/>
              <a:chExt cx="3841279" cy="752917"/>
            </a:xfrm>
          </p:grpSpPr>
          <p:sp>
            <p:nvSpPr>
              <p:cNvPr id="63" name="Line 6">
                <a:extLst>
                  <a:ext uri="{FF2B5EF4-FFF2-40B4-BE49-F238E27FC236}">
                    <a16:creationId xmlns:a16="http://schemas.microsoft.com/office/drawing/2014/main" id="{574E561B-9121-4EAD-8074-5FD67C1FEB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88793" y="1251453"/>
                <a:ext cx="0" cy="690563"/>
              </a:xfrm>
              <a:prstGeom prst="line">
                <a:avLst/>
              </a:prstGeom>
              <a:noFill/>
              <a:ln w="28575">
                <a:noFill/>
                <a:round/>
                <a:headEnd/>
                <a:tailEnd type="arrow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4" name="Line 28">
                <a:extLst>
                  <a:ext uri="{FF2B5EF4-FFF2-40B4-BE49-F238E27FC236}">
                    <a16:creationId xmlns:a16="http://schemas.microsoft.com/office/drawing/2014/main" id="{70398232-E688-4B51-9110-125BDD4848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58066" y="1218163"/>
                <a:ext cx="0" cy="54053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5" name="Line 29">
                <a:extLst>
                  <a:ext uri="{FF2B5EF4-FFF2-40B4-BE49-F238E27FC236}">
                    <a16:creationId xmlns:a16="http://schemas.microsoft.com/office/drawing/2014/main" id="{D0807DD9-4362-4F9C-896F-8038B1EF73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230072" y="1204351"/>
                <a:ext cx="0" cy="54053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6" name="Line 30">
                <a:extLst>
                  <a:ext uri="{FF2B5EF4-FFF2-40B4-BE49-F238E27FC236}">
                    <a16:creationId xmlns:a16="http://schemas.microsoft.com/office/drawing/2014/main" id="{854DD7D4-C835-48BC-B831-D2FF36F364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577140" y="1189099"/>
                <a:ext cx="0" cy="59459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81" name="Text Box 18">
              <a:extLst>
                <a:ext uri="{FF2B5EF4-FFF2-40B4-BE49-F238E27FC236}">
                  <a16:creationId xmlns:a16="http://schemas.microsoft.com/office/drawing/2014/main" id="{4197D5B3-AE4E-4A93-B118-93DCF959FB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5688" y="1842967"/>
              <a:ext cx="363538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i="1" kern="0" dirty="0">
                  <a:solidFill>
                    <a:srgbClr val="0000FF"/>
                  </a:solidFill>
                </a:rPr>
                <a:t>h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26A180B-1500-4D76-8A1B-498E0CE72497}"/>
              </a:ext>
            </a:extLst>
          </p:cNvPr>
          <p:cNvGrpSpPr/>
          <p:nvPr/>
        </p:nvGrpSpPr>
        <p:grpSpPr>
          <a:xfrm>
            <a:off x="1497119" y="1029553"/>
            <a:ext cx="5292726" cy="1228725"/>
            <a:chOff x="-1295958" y="1927325"/>
            <a:chExt cx="5292726" cy="1228725"/>
          </a:xfrm>
        </p:grpSpPr>
        <p:grpSp>
          <p:nvGrpSpPr>
            <p:cNvPr id="67" name="Group 31">
              <a:extLst>
                <a:ext uri="{FF2B5EF4-FFF2-40B4-BE49-F238E27FC236}">
                  <a16:creationId xmlns:a16="http://schemas.microsoft.com/office/drawing/2014/main" id="{C85758CF-8FD3-4FB8-BAED-78D3A5BD84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295958" y="1927325"/>
              <a:ext cx="5292726" cy="1228725"/>
              <a:chOff x="802" y="774"/>
              <a:chExt cx="3334" cy="774"/>
            </a:xfrm>
          </p:grpSpPr>
          <p:grpSp>
            <p:nvGrpSpPr>
              <p:cNvPr id="68" name="Group 32">
                <a:extLst>
                  <a:ext uri="{FF2B5EF4-FFF2-40B4-BE49-F238E27FC236}">
                    <a16:creationId xmlns:a16="http://schemas.microsoft.com/office/drawing/2014/main" id="{BC68BDCE-E2FD-411B-A5FC-AE530DE3DE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07" y="774"/>
                <a:ext cx="229" cy="774"/>
                <a:chOff x="2164" y="847"/>
                <a:chExt cx="229" cy="774"/>
              </a:xfrm>
            </p:grpSpPr>
            <p:sp>
              <p:nvSpPr>
                <p:cNvPr id="72" name="Text Box 33">
                  <a:extLst>
                    <a:ext uri="{FF2B5EF4-FFF2-40B4-BE49-F238E27FC236}">
                      <a16:creationId xmlns:a16="http://schemas.microsoft.com/office/drawing/2014/main" id="{86BB85D6-C152-426D-AAFD-D21FF3974A9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64" y="1291"/>
                  <a:ext cx="229" cy="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800" i="1" kern="0" dirty="0">
                      <a:solidFill>
                        <a:srgbClr val="0000FF"/>
                      </a:solidFill>
                    </a:rPr>
                    <a:t>h</a:t>
                  </a:r>
                </a:p>
              </p:txBody>
            </p:sp>
            <p:sp>
              <p:nvSpPr>
                <p:cNvPr id="73" name="Line 34">
                  <a:extLst>
                    <a:ext uri="{FF2B5EF4-FFF2-40B4-BE49-F238E27FC236}">
                      <a16:creationId xmlns:a16="http://schemas.microsoft.com/office/drawing/2014/main" id="{A8E006E3-56DE-4198-A819-BA8AC7F907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86" y="847"/>
                  <a:ext cx="0" cy="359"/>
                </a:xfrm>
                <a:prstGeom prst="line">
                  <a:avLst/>
                </a:prstGeom>
                <a:noFill/>
                <a:ln w="28575">
                  <a:solidFill>
                    <a:srgbClr val="CC00CC"/>
                  </a:solidFill>
                  <a:round/>
                  <a:headEnd/>
                  <a:tailEnd type="arrow" w="med" len="med"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69" name="Group 35">
                <a:extLst>
                  <a:ext uri="{FF2B5EF4-FFF2-40B4-BE49-F238E27FC236}">
                    <a16:creationId xmlns:a16="http://schemas.microsoft.com/office/drawing/2014/main" id="{1BE3CCEA-EBC7-469F-8EBC-DD9E172E93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02" y="807"/>
                <a:ext cx="237" cy="738"/>
                <a:chOff x="2132" y="856"/>
                <a:chExt cx="237" cy="738"/>
              </a:xfrm>
            </p:grpSpPr>
            <p:sp>
              <p:nvSpPr>
                <p:cNvPr id="70" name="Text Box 36">
                  <a:extLst>
                    <a:ext uri="{FF2B5EF4-FFF2-40B4-BE49-F238E27FC236}">
                      <a16:creationId xmlns:a16="http://schemas.microsoft.com/office/drawing/2014/main" id="{7B41037B-FDFA-4360-92C2-59C19813DEF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40" y="1264"/>
                  <a:ext cx="229" cy="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800" i="1" kern="0" dirty="0">
                      <a:solidFill>
                        <a:srgbClr val="0000FF"/>
                      </a:solidFill>
                    </a:rPr>
                    <a:t>h</a:t>
                  </a:r>
                </a:p>
              </p:txBody>
            </p:sp>
            <p:sp>
              <p:nvSpPr>
                <p:cNvPr id="71" name="Line 37">
                  <a:extLst>
                    <a:ext uri="{FF2B5EF4-FFF2-40B4-BE49-F238E27FC236}">
                      <a16:creationId xmlns:a16="http://schemas.microsoft.com/office/drawing/2014/main" id="{DBFA3B78-EA7F-4795-8A5C-09181259F8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32" y="856"/>
                  <a:ext cx="0" cy="359"/>
                </a:xfrm>
                <a:prstGeom prst="line">
                  <a:avLst/>
                </a:prstGeom>
                <a:noFill/>
                <a:ln w="28575">
                  <a:solidFill>
                    <a:srgbClr val="CC00CC"/>
                  </a:solidFill>
                  <a:round/>
                  <a:headEnd/>
                  <a:tailEnd type="arrow" w="med" len="med"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sp>
          <p:nvSpPr>
            <p:cNvPr id="83" name="Line 34">
              <a:extLst>
                <a:ext uri="{FF2B5EF4-FFF2-40B4-BE49-F238E27FC236}">
                  <a16:creationId xmlns:a16="http://schemas.microsoft.com/office/drawing/2014/main" id="{21EF72A4-3556-4D11-B02A-93A9BCED4C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90103" y="1927535"/>
              <a:ext cx="0" cy="570714"/>
            </a:xfrm>
            <a:prstGeom prst="line">
              <a:avLst/>
            </a:prstGeom>
            <a:noFill/>
            <a:ln w="28575">
              <a:solidFill>
                <a:srgbClr val="CC00CC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Text Box 33">
              <a:extLst>
                <a:ext uri="{FF2B5EF4-FFF2-40B4-BE49-F238E27FC236}">
                  <a16:creationId xmlns:a16="http://schemas.microsoft.com/office/drawing/2014/main" id="{17CB8D9B-36E9-4F5F-B001-F084DE34AD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1592" y="2601376"/>
              <a:ext cx="363538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i="1" kern="0" dirty="0">
                  <a:solidFill>
                    <a:srgbClr val="0000FF"/>
                  </a:solidFill>
                </a:rPr>
                <a:t>h</a:t>
              </a:r>
            </a:p>
          </p:txBody>
        </p:sp>
      </p:grpSp>
      <p:sp>
        <p:nvSpPr>
          <p:cNvPr id="87" name="Rectangle 8">
            <a:extLst>
              <a:ext uri="{FF2B5EF4-FFF2-40B4-BE49-F238E27FC236}">
                <a16:creationId xmlns:a16="http://schemas.microsoft.com/office/drawing/2014/main" id="{C5498612-3A67-40E5-A3CE-030BFAEF7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380" y="6160957"/>
            <a:ext cx="3773043" cy="43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4763" indent="-47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rgbClr val="990000"/>
              </a:buClr>
              <a:buSzPct val="95000"/>
              <a:buFont typeface="Wingdings" pitchFamily="2" charset="2"/>
              <a:buNone/>
            </a:pPr>
            <a:r>
              <a:rPr lang="en-US" altLang="en-US" sz="2000" dirty="0">
                <a:solidFill>
                  <a:srgbClr val="000000"/>
                </a:solidFill>
                <a:latin typeface="Arial" pitchFamily="34" charset="0"/>
              </a:rPr>
              <a:t>NEED DUAL CONVERGENCE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E2D821-00A5-4014-A376-2E1BEF489DDD}"/>
              </a:ext>
            </a:extLst>
          </p:cNvPr>
          <p:cNvGrpSpPr/>
          <p:nvPr/>
        </p:nvGrpSpPr>
        <p:grpSpPr>
          <a:xfrm>
            <a:off x="3768319" y="2879492"/>
            <a:ext cx="1306513" cy="1550396"/>
            <a:chOff x="9287970" y="3627637"/>
            <a:chExt cx="1306513" cy="1550396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0EDE300-8D0E-4153-9A91-C269968AC0FC}"/>
                </a:ext>
              </a:extLst>
            </p:cNvPr>
            <p:cNvGrpSpPr/>
            <p:nvPr/>
          </p:nvGrpSpPr>
          <p:grpSpPr>
            <a:xfrm>
              <a:off x="9287970" y="3627637"/>
              <a:ext cx="1306513" cy="1343025"/>
              <a:chOff x="3917950" y="3095625"/>
              <a:chExt cx="1306513" cy="1343025"/>
            </a:xfrm>
          </p:grpSpPr>
          <p:sp>
            <p:nvSpPr>
              <p:cNvPr id="45" name="Line 11">
                <a:extLst>
                  <a:ext uri="{FF2B5EF4-FFF2-40B4-BE49-F238E27FC236}">
                    <a16:creationId xmlns:a16="http://schemas.microsoft.com/office/drawing/2014/main" id="{B29435DC-B378-479D-9A15-496536AE67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17950" y="3095625"/>
                <a:ext cx="1306513" cy="1343025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6" name="Line 12">
                <a:extLst>
                  <a:ext uri="{FF2B5EF4-FFF2-40B4-BE49-F238E27FC236}">
                    <a16:creationId xmlns:a16="http://schemas.microsoft.com/office/drawing/2014/main" id="{76BEFD81-BE6D-426A-A9E0-60E5D77E3A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917950" y="3133725"/>
                <a:ext cx="1306513" cy="1268413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53" name="Text Box 13">
              <a:extLst>
                <a:ext uri="{FF2B5EF4-FFF2-40B4-BE49-F238E27FC236}">
                  <a16:creationId xmlns:a16="http://schemas.microsoft.com/office/drawing/2014/main" id="{41C955F4-67A0-4DFE-8432-567B0B512D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41665" y="4593258"/>
              <a:ext cx="800219" cy="5847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kern="0" dirty="0">
                  <a:solidFill>
                    <a:srgbClr val="C00000"/>
                  </a:solidFill>
                  <a:latin typeface="+mn-lt"/>
                </a:rPr>
                <a:t>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52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7" grpId="0"/>
      <p:bldP spid="8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29F12-FB3C-4268-BD60-887024F81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Issues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E7F1AB-1808-4C03-B88A-F97B0B8C3B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6275C9-AE4D-4B95-AFE8-80BDBBAD7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3CA5D553-1297-486C-AFA8-8519B6FDDA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749004"/>
              </p:ext>
            </p:extLst>
          </p:nvPr>
        </p:nvGraphicFramePr>
        <p:xfrm>
          <a:off x="5049183" y="1183879"/>
          <a:ext cx="3719080" cy="607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953" name="Equation" r:id="rId3" imgW="1714320" imgH="279360" progId="Equation.DSMT4">
                  <p:embed/>
                </p:oleObj>
              </mc:Choice>
              <mc:Fallback>
                <p:oleObj name="Equation" r:id="rId3" imgW="1714320" imgH="279360" progId="Equation.DSMT4">
                  <p:embed/>
                  <p:pic>
                    <p:nvPicPr>
                      <p:cNvPr id="4915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9183" y="1183879"/>
                        <a:ext cx="3719080" cy="6075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8">
            <a:extLst>
              <a:ext uri="{FF2B5EF4-FFF2-40B4-BE49-F238E27FC236}">
                <a16:creationId xmlns:a16="http://schemas.microsoft.com/office/drawing/2014/main" id="{0A429731-DC95-4F0F-8F65-E7D840606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825" y="1306321"/>
            <a:ext cx="5790677" cy="43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4763" indent="-47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rgbClr val="990000"/>
              </a:buClr>
              <a:buSzPct val="95000"/>
              <a:buFont typeface="Wingdings" pitchFamily="2" charset="2"/>
              <a:buNone/>
            </a:pPr>
            <a:r>
              <a:rPr lang="en-US" altLang="en-US" sz="2000" dirty="0">
                <a:solidFill>
                  <a:srgbClr val="000000"/>
                </a:solidFill>
                <a:latin typeface="Arial" pitchFamily="34" charset="0"/>
              </a:rPr>
              <a:t>NEED OPERATOR CONVERGENCE</a:t>
            </a:r>
          </a:p>
        </p:txBody>
      </p:sp>
      <p:graphicFrame>
        <p:nvGraphicFramePr>
          <p:cNvPr id="7" name="Object 3">
            <a:extLst>
              <a:ext uri="{FF2B5EF4-FFF2-40B4-BE49-F238E27FC236}">
                <a16:creationId xmlns:a16="http://schemas.microsoft.com/office/drawing/2014/main" id="{036F59D8-8753-4FEA-B6D3-8E883057F0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1682162"/>
              </p:ext>
            </p:extLst>
          </p:nvPr>
        </p:nvGraphicFramePr>
        <p:xfrm>
          <a:off x="413319" y="1803610"/>
          <a:ext cx="348615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954" name="Equation" r:id="rId5" imgW="1460160" imgH="291960" progId="Equation.DSMT4">
                  <p:embed/>
                </p:oleObj>
              </mc:Choice>
              <mc:Fallback>
                <p:oleObj name="Equation" r:id="rId5" imgW="1460160" imgH="291960" progId="Equation.DSMT4">
                  <p:embed/>
                  <p:pic>
                    <p:nvPicPr>
                      <p:cNvPr id="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319" y="1803610"/>
                        <a:ext cx="3486150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10">
            <a:extLst>
              <a:ext uri="{FF2B5EF4-FFF2-40B4-BE49-F238E27FC236}">
                <a16:creationId xmlns:a16="http://schemas.microsoft.com/office/drawing/2014/main" id="{19C04E2E-DB60-4EDB-BFE7-DBD9E7A39BE0}"/>
              </a:ext>
            </a:extLst>
          </p:cNvPr>
          <p:cNvGrpSpPr>
            <a:grpSpLocks/>
          </p:cNvGrpSpPr>
          <p:nvPr/>
        </p:nvGrpSpPr>
        <p:grpSpPr bwMode="auto">
          <a:xfrm>
            <a:off x="423863" y="4067087"/>
            <a:ext cx="8351838" cy="555625"/>
            <a:chOff x="195" y="2571"/>
            <a:chExt cx="5261" cy="350"/>
          </a:xfrm>
        </p:grpSpPr>
        <p:graphicFrame>
          <p:nvGraphicFramePr>
            <p:cNvPr id="9" name="Object 4">
              <a:extLst>
                <a:ext uri="{FF2B5EF4-FFF2-40B4-BE49-F238E27FC236}">
                  <a16:creationId xmlns:a16="http://schemas.microsoft.com/office/drawing/2014/main" id="{3CA8C97A-34AA-4A30-B7E4-867BFDC9F8A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89113645"/>
                </p:ext>
              </p:extLst>
            </p:nvPr>
          </p:nvGraphicFramePr>
          <p:xfrm>
            <a:off x="1031" y="2571"/>
            <a:ext cx="4425" cy="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3955" name="Equation" r:id="rId7" imgW="3225600" imgH="253800" progId="Equation.DSMT4">
                    <p:embed/>
                  </p:oleObj>
                </mc:Choice>
                <mc:Fallback>
                  <p:oleObj name="Equation" r:id="rId7" imgW="3225600" imgH="253800" progId="Equation.DSMT4">
                    <p:embed/>
                    <p:pic>
                      <p:nvPicPr>
                        <p:cNvPr id="4916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31" y="2571"/>
                          <a:ext cx="4425" cy="3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 Box 12">
              <a:extLst>
                <a:ext uri="{FF2B5EF4-FFF2-40B4-BE49-F238E27FC236}">
                  <a16:creationId xmlns:a16="http://schemas.microsoft.com/office/drawing/2014/main" id="{62E5F792-2ECF-4954-B62D-3C5C0346A1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" y="2631"/>
              <a:ext cx="8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800">
                  <a:solidFill>
                    <a:srgbClr val="FF0000"/>
                  </a:solidFill>
                  <a:latin typeface="Arial" pitchFamily="34" charset="0"/>
                </a:rPr>
                <a:t>(2) D_CON</a:t>
              </a:r>
            </a:p>
          </p:txBody>
        </p:sp>
      </p:grpSp>
      <p:grpSp>
        <p:nvGrpSpPr>
          <p:cNvPr id="11" name="Group 13">
            <a:extLst>
              <a:ext uri="{FF2B5EF4-FFF2-40B4-BE49-F238E27FC236}">
                <a16:creationId xmlns:a16="http://schemas.microsoft.com/office/drawing/2014/main" id="{F95B9DF0-EF43-4FD8-BDFE-8F9E5F6C6A8E}"/>
              </a:ext>
            </a:extLst>
          </p:cNvPr>
          <p:cNvGrpSpPr>
            <a:grpSpLocks/>
          </p:cNvGrpSpPr>
          <p:nvPr/>
        </p:nvGrpSpPr>
        <p:grpSpPr bwMode="auto">
          <a:xfrm>
            <a:off x="423863" y="5487899"/>
            <a:ext cx="7261225" cy="555625"/>
            <a:chOff x="195" y="3721"/>
            <a:chExt cx="4574" cy="350"/>
          </a:xfrm>
        </p:grpSpPr>
        <p:graphicFrame>
          <p:nvGraphicFramePr>
            <p:cNvPr id="12" name="Object 5">
              <a:extLst>
                <a:ext uri="{FF2B5EF4-FFF2-40B4-BE49-F238E27FC236}">
                  <a16:creationId xmlns:a16="http://schemas.microsoft.com/office/drawing/2014/main" id="{76509D83-D708-4016-A44A-F02DFA0FEE3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93844446"/>
                </p:ext>
              </p:extLst>
            </p:nvPr>
          </p:nvGraphicFramePr>
          <p:xfrm>
            <a:off x="1006" y="3721"/>
            <a:ext cx="3763" cy="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3956" name="Equation" r:id="rId9" imgW="2743200" imgH="253800" progId="Equation.DSMT4">
                    <p:embed/>
                  </p:oleObj>
                </mc:Choice>
                <mc:Fallback>
                  <p:oleObj name="Equation" r:id="rId9" imgW="2743200" imgH="253800" progId="Equation.DSMT4">
                    <p:embed/>
                    <p:pic>
                      <p:nvPicPr>
                        <p:cNvPr id="49159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6" y="3721"/>
                          <a:ext cx="3763" cy="3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Text Box 15">
              <a:extLst>
                <a:ext uri="{FF2B5EF4-FFF2-40B4-BE49-F238E27FC236}">
                  <a16:creationId xmlns:a16="http://schemas.microsoft.com/office/drawing/2014/main" id="{1671A7D4-E276-47D4-894E-91C9AA47AF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" y="3781"/>
              <a:ext cx="8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800">
                  <a:solidFill>
                    <a:srgbClr val="FF0000"/>
                  </a:solidFill>
                  <a:latin typeface="Arial" pitchFamily="34" charset="0"/>
                </a:rPr>
                <a:t>(4) U_DET</a:t>
              </a:r>
            </a:p>
          </p:txBody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21F7F4B2-AB01-40B2-8090-107C9848F775}"/>
              </a:ext>
            </a:extLst>
          </p:cNvPr>
          <p:cNvGrpSpPr>
            <a:grpSpLocks/>
          </p:cNvGrpSpPr>
          <p:nvPr/>
        </p:nvGrpSpPr>
        <p:grpSpPr bwMode="auto">
          <a:xfrm>
            <a:off x="423863" y="4757649"/>
            <a:ext cx="7429499" cy="555625"/>
            <a:chOff x="195" y="3141"/>
            <a:chExt cx="4680" cy="350"/>
          </a:xfrm>
        </p:grpSpPr>
        <p:graphicFrame>
          <p:nvGraphicFramePr>
            <p:cNvPr id="15" name="Object 6">
              <a:extLst>
                <a:ext uri="{FF2B5EF4-FFF2-40B4-BE49-F238E27FC236}">
                  <a16:creationId xmlns:a16="http://schemas.microsoft.com/office/drawing/2014/main" id="{185A40C0-6D40-4A69-BED6-B653668131D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66922165"/>
                </p:ext>
              </p:extLst>
            </p:nvPr>
          </p:nvGraphicFramePr>
          <p:xfrm>
            <a:off x="1007" y="3141"/>
            <a:ext cx="3868" cy="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3957" name="Equation" r:id="rId11" imgW="2819160" imgH="253800" progId="Equation.DSMT4">
                    <p:embed/>
                  </p:oleObj>
                </mc:Choice>
                <mc:Fallback>
                  <p:oleObj name="Equation" r:id="rId11" imgW="2819160" imgH="253800" progId="Equation.DSMT4">
                    <p:embed/>
                    <p:pic>
                      <p:nvPicPr>
                        <p:cNvPr id="49158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7" y="3141"/>
                          <a:ext cx="3868" cy="3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 Box 18">
              <a:extLst>
                <a:ext uri="{FF2B5EF4-FFF2-40B4-BE49-F238E27FC236}">
                  <a16:creationId xmlns:a16="http://schemas.microsoft.com/office/drawing/2014/main" id="{455E535F-C94E-460B-8AAD-D45E4895BD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" y="3200"/>
              <a:ext cx="7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800">
                  <a:solidFill>
                    <a:srgbClr val="FF0000"/>
                  </a:solidFill>
                  <a:latin typeface="Arial" pitchFamily="34" charset="0"/>
                </a:rPr>
                <a:t>(3) U_STB</a:t>
              </a:r>
            </a:p>
          </p:txBody>
        </p:sp>
      </p:grpSp>
      <p:grpSp>
        <p:nvGrpSpPr>
          <p:cNvPr id="17" name="Group 19">
            <a:extLst>
              <a:ext uri="{FF2B5EF4-FFF2-40B4-BE49-F238E27FC236}">
                <a16:creationId xmlns:a16="http://schemas.microsoft.com/office/drawing/2014/main" id="{96AA1874-B30E-438F-962D-3EC96FF6A0BF}"/>
              </a:ext>
            </a:extLst>
          </p:cNvPr>
          <p:cNvGrpSpPr>
            <a:grpSpLocks/>
          </p:cNvGrpSpPr>
          <p:nvPr/>
        </p:nvGrpSpPr>
        <p:grpSpPr bwMode="auto">
          <a:xfrm>
            <a:off x="439738" y="3388596"/>
            <a:ext cx="8024812" cy="555625"/>
            <a:chOff x="205" y="1985"/>
            <a:chExt cx="5055" cy="350"/>
          </a:xfrm>
        </p:grpSpPr>
        <p:graphicFrame>
          <p:nvGraphicFramePr>
            <p:cNvPr id="18" name="Object 7">
              <a:extLst>
                <a:ext uri="{FF2B5EF4-FFF2-40B4-BE49-F238E27FC236}">
                  <a16:creationId xmlns:a16="http://schemas.microsoft.com/office/drawing/2014/main" id="{5F2CE8DD-0DF4-4F49-99BF-5806EA80769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06619460"/>
                </p:ext>
              </p:extLst>
            </p:nvPr>
          </p:nvGraphicFramePr>
          <p:xfrm>
            <a:off x="1061" y="1985"/>
            <a:ext cx="4199" cy="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3958" name="Equation" r:id="rId13" imgW="3060360" imgH="253800" progId="Equation.DSMT4">
                    <p:embed/>
                  </p:oleObj>
                </mc:Choice>
                <mc:Fallback>
                  <p:oleObj name="Equation" r:id="rId13" imgW="3060360" imgH="253800" progId="Equation.DSMT4">
                    <p:embed/>
                    <p:pic>
                      <p:nvPicPr>
                        <p:cNvPr id="49157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1" y="1985"/>
                          <a:ext cx="4199" cy="3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 Box 21">
              <a:extLst>
                <a:ext uri="{FF2B5EF4-FFF2-40B4-BE49-F238E27FC236}">
                  <a16:creationId xmlns:a16="http://schemas.microsoft.com/office/drawing/2014/main" id="{2D2FD436-3340-4860-94D1-4C8D6FBC6B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" y="2039"/>
              <a:ext cx="8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800" dirty="0">
                  <a:solidFill>
                    <a:srgbClr val="FF0000"/>
                  </a:solidFill>
                  <a:latin typeface="Arial" pitchFamily="34" charset="0"/>
                </a:rPr>
                <a:t>(1) </a:t>
              </a:r>
              <a:r>
                <a:rPr lang="en-US" altLang="en-US" sz="1800" dirty="0" err="1">
                  <a:solidFill>
                    <a:srgbClr val="FF0000"/>
                  </a:solidFill>
                  <a:latin typeface="Arial" pitchFamily="34" charset="0"/>
                </a:rPr>
                <a:t>F_CON</a:t>
              </a:r>
              <a:endParaRPr lang="en-US" altLang="en-US" sz="1800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</p:grpSp>
      <p:grpSp>
        <p:nvGrpSpPr>
          <p:cNvPr id="21" name="Group 23">
            <a:extLst>
              <a:ext uri="{FF2B5EF4-FFF2-40B4-BE49-F238E27FC236}">
                <a16:creationId xmlns:a16="http://schemas.microsoft.com/office/drawing/2014/main" id="{45EB51C4-7905-48DB-8DDF-6CBC53C96402}"/>
              </a:ext>
            </a:extLst>
          </p:cNvPr>
          <p:cNvGrpSpPr>
            <a:grpSpLocks/>
          </p:cNvGrpSpPr>
          <p:nvPr/>
        </p:nvGrpSpPr>
        <p:grpSpPr bwMode="auto">
          <a:xfrm>
            <a:off x="423863" y="6124487"/>
            <a:ext cx="5575300" cy="444500"/>
            <a:chOff x="267" y="3961"/>
            <a:chExt cx="3512" cy="280"/>
          </a:xfrm>
        </p:grpSpPr>
        <p:graphicFrame>
          <p:nvGraphicFramePr>
            <p:cNvPr id="22" name="Object 8">
              <a:extLst>
                <a:ext uri="{FF2B5EF4-FFF2-40B4-BE49-F238E27FC236}">
                  <a16:creationId xmlns:a16="http://schemas.microsoft.com/office/drawing/2014/main" id="{F969A62D-8747-4BCA-958F-A88636398DD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4801253"/>
                </p:ext>
              </p:extLst>
            </p:nvPr>
          </p:nvGraphicFramePr>
          <p:xfrm>
            <a:off x="1671" y="3961"/>
            <a:ext cx="2108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3959" name="Equation" r:id="rId15" imgW="1536480" imgH="203040" progId="Equation.DSMT4">
                    <p:embed/>
                  </p:oleObj>
                </mc:Choice>
                <mc:Fallback>
                  <p:oleObj name="Equation" r:id="rId15" imgW="1536480" imgH="203040" progId="Equation.DSMT4">
                    <p:embed/>
                    <p:pic>
                      <p:nvPicPr>
                        <p:cNvPr id="49156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71" y="3961"/>
                          <a:ext cx="2108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Text Box 25">
              <a:extLst>
                <a:ext uri="{FF2B5EF4-FFF2-40B4-BE49-F238E27FC236}">
                  <a16:creationId xmlns:a16="http://schemas.microsoft.com/office/drawing/2014/main" id="{646C33D1-EE7F-4A91-8A0E-D0FE8C4AC1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" y="3975"/>
              <a:ext cx="14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800" dirty="0">
                  <a:solidFill>
                    <a:srgbClr val="FF0000"/>
                  </a:solidFill>
                  <a:latin typeface="Arial" pitchFamily="34" charset="0"/>
                </a:rPr>
                <a:t>(5) COMPACTNESS</a:t>
              </a:r>
            </a:p>
          </p:txBody>
        </p:sp>
      </p:grp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973BFDA8-DDBB-4CA9-8DF5-9ACA57F819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3787127"/>
              </p:ext>
            </p:extLst>
          </p:nvPr>
        </p:nvGraphicFramePr>
        <p:xfrm>
          <a:off x="2681288" y="574675"/>
          <a:ext cx="3795712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960" name="Equation" r:id="rId17" imgW="1600200" imgH="228600" progId="Equation.DSMT4">
                  <p:embed/>
                </p:oleObj>
              </mc:Choice>
              <mc:Fallback>
                <p:oleObj name="Equation" r:id="rId17" imgW="1600200" imgH="228600" progId="Equation.DSMT4">
                  <p:embed/>
                  <p:pic>
                    <p:nvPicPr>
                      <p:cNvPr id="62" name="Object 61">
                        <a:extLst>
                          <a:ext uri="{FF2B5EF4-FFF2-40B4-BE49-F238E27FC236}">
                            <a16:creationId xmlns:a16="http://schemas.microsoft.com/office/drawing/2014/main" id="{193A4822-F192-4851-8246-9C255D528D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1288" y="574675"/>
                        <a:ext cx="3795712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22">
            <a:extLst>
              <a:ext uri="{FF2B5EF4-FFF2-40B4-BE49-F238E27FC236}">
                <a16:creationId xmlns:a16="http://schemas.microsoft.com/office/drawing/2014/main" id="{971EAAB8-814E-44DE-B7D6-8A64842E4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54" y="2670660"/>
            <a:ext cx="21373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FF0000"/>
                </a:solidFill>
                <a:latin typeface="Arial" pitchFamily="34" charset="0"/>
              </a:rPr>
              <a:t>FUNDAMENTAL</a:t>
            </a:r>
          </a:p>
          <a:p>
            <a:pPr eaLnBrk="1" hangingPunct="1"/>
            <a:r>
              <a:rPr lang="en-US" altLang="en-US" sz="2000" dirty="0">
                <a:solidFill>
                  <a:srgbClr val="FF0000"/>
                </a:solidFill>
                <a:latin typeface="Arial" pitchFamily="34" charset="0"/>
              </a:rPr>
              <a:t>ASSUMPTIONS</a:t>
            </a:r>
          </a:p>
        </p:txBody>
      </p:sp>
      <p:sp>
        <p:nvSpPr>
          <p:cNvPr id="30" name="Arrow: Left 29">
            <a:extLst>
              <a:ext uri="{FF2B5EF4-FFF2-40B4-BE49-F238E27FC236}">
                <a16:creationId xmlns:a16="http://schemas.microsoft.com/office/drawing/2014/main" id="{22B29F94-8EBD-4738-B877-FD8CFA83E688}"/>
              </a:ext>
            </a:extLst>
          </p:cNvPr>
          <p:cNvSpPr/>
          <p:nvPr/>
        </p:nvSpPr>
        <p:spPr bwMode="auto">
          <a:xfrm rot="20194217">
            <a:off x="3067556" y="2407633"/>
            <a:ext cx="3940541" cy="550365"/>
          </a:xfrm>
          <a:prstGeom prst="leftArrow">
            <a:avLst/>
          </a:prstGeom>
          <a:solidFill>
            <a:schemeClr val="accent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Trotter – Kato (convergence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)</a:t>
            </a:r>
          </a:p>
        </p:txBody>
      </p:sp>
      <p:sp>
        <p:nvSpPr>
          <p:cNvPr id="31" name="Arrow: Left 30">
            <a:extLst>
              <a:ext uri="{FF2B5EF4-FFF2-40B4-BE49-F238E27FC236}">
                <a16:creationId xmlns:a16="http://schemas.microsoft.com/office/drawing/2014/main" id="{40DF484A-2D86-43AD-A1C2-A79A9FF7A83F}"/>
              </a:ext>
            </a:extLst>
          </p:cNvPr>
          <p:cNvSpPr/>
          <p:nvPr/>
        </p:nvSpPr>
        <p:spPr bwMode="auto">
          <a:xfrm rot="20194217">
            <a:off x="3496003" y="3025859"/>
            <a:ext cx="3940541" cy="550365"/>
          </a:xfrm>
          <a:prstGeom prst="leftArrow">
            <a:avLst/>
          </a:prstGeom>
          <a:solidFill>
            <a:schemeClr val="accent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Dual  convergence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39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CD13F-348B-4B5A-B604-570FBB884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Schemes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F72DB9-FCBC-441C-BEE6-6D62C024F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593727-6763-4775-8FD1-454B97170D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grpSp>
        <p:nvGrpSpPr>
          <p:cNvPr id="74" name="Group 2">
            <a:extLst>
              <a:ext uri="{FF2B5EF4-FFF2-40B4-BE49-F238E27FC236}">
                <a16:creationId xmlns:a16="http://schemas.microsoft.com/office/drawing/2014/main" id="{392F4A8E-7A23-46F3-994B-3F91A88178C4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622300"/>
            <a:ext cx="3209925" cy="3024188"/>
            <a:chOff x="979" y="535"/>
            <a:chExt cx="3801" cy="3249"/>
          </a:xfrm>
        </p:grpSpPr>
        <p:sp>
          <p:nvSpPr>
            <p:cNvPr id="75" name="Rectangle 3">
              <a:extLst>
                <a:ext uri="{FF2B5EF4-FFF2-40B4-BE49-F238E27FC236}">
                  <a16:creationId xmlns:a16="http://schemas.microsoft.com/office/drawing/2014/main" id="{FD7977B4-E3B9-4813-A451-50FD3C24B0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" y="535"/>
              <a:ext cx="3801" cy="32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pic>
          <p:nvPicPr>
            <p:cNvPr id="76" name="Picture 4">
              <a:extLst>
                <a:ext uri="{FF2B5EF4-FFF2-40B4-BE49-F238E27FC236}">
                  <a16:creationId xmlns:a16="http://schemas.microsoft.com/office/drawing/2014/main" id="{EF3C9AB7-68DF-43DF-9683-7244D61BAB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3585"/>
              <a:ext cx="3801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5">
              <a:extLst>
                <a:ext uri="{FF2B5EF4-FFF2-40B4-BE49-F238E27FC236}">
                  <a16:creationId xmlns:a16="http://schemas.microsoft.com/office/drawing/2014/main" id="{0F0FD433-E6D5-4B5D-B1EB-0F3AA06ADB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3387"/>
              <a:ext cx="3801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6">
              <a:extLst>
                <a:ext uri="{FF2B5EF4-FFF2-40B4-BE49-F238E27FC236}">
                  <a16:creationId xmlns:a16="http://schemas.microsoft.com/office/drawing/2014/main" id="{31D8DC17-CA21-4991-84F5-F6AB51446F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3188"/>
              <a:ext cx="3801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7">
              <a:extLst>
                <a:ext uri="{FF2B5EF4-FFF2-40B4-BE49-F238E27FC236}">
                  <a16:creationId xmlns:a16="http://schemas.microsoft.com/office/drawing/2014/main" id="{16E15D6B-7885-4F01-A418-9FB4069601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2990"/>
              <a:ext cx="3801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8">
              <a:extLst>
                <a:ext uri="{FF2B5EF4-FFF2-40B4-BE49-F238E27FC236}">
                  <a16:creationId xmlns:a16="http://schemas.microsoft.com/office/drawing/2014/main" id="{756364AE-DDB5-408F-B99D-FC57CD24B0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2791"/>
              <a:ext cx="3801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9">
              <a:extLst>
                <a:ext uri="{FF2B5EF4-FFF2-40B4-BE49-F238E27FC236}">
                  <a16:creationId xmlns:a16="http://schemas.microsoft.com/office/drawing/2014/main" id="{DED5FBD4-6568-4C38-9F5B-1FB326D5F1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2593"/>
              <a:ext cx="3801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10">
              <a:extLst>
                <a:ext uri="{FF2B5EF4-FFF2-40B4-BE49-F238E27FC236}">
                  <a16:creationId xmlns:a16="http://schemas.microsoft.com/office/drawing/2014/main" id="{89405D18-8EC0-4551-ADAD-8609D4BA88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2394"/>
              <a:ext cx="3801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icture 11">
              <a:extLst>
                <a:ext uri="{FF2B5EF4-FFF2-40B4-BE49-F238E27FC236}">
                  <a16:creationId xmlns:a16="http://schemas.microsoft.com/office/drawing/2014/main" id="{01E60D9C-EA92-4C38-82C5-1D8E257A62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2196"/>
              <a:ext cx="3801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12">
              <a:extLst>
                <a:ext uri="{FF2B5EF4-FFF2-40B4-BE49-F238E27FC236}">
                  <a16:creationId xmlns:a16="http://schemas.microsoft.com/office/drawing/2014/main" id="{50F738D8-518B-4C73-9F78-AE320A6216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1997"/>
              <a:ext cx="3801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13">
              <a:extLst>
                <a:ext uri="{FF2B5EF4-FFF2-40B4-BE49-F238E27FC236}">
                  <a16:creationId xmlns:a16="http://schemas.microsoft.com/office/drawing/2014/main" id="{7D486D8A-3620-476E-95AE-F6C481CA78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1799"/>
              <a:ext cx="3801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14">
              <a:extLst>
                <a:ext uri="{FF2B5EF4-FFF2-40B4-BE49-F238E27FC236}">
                  <a16:creationId xmlns:a16="http://schemas.microsoft.com/office/drawing/2014/main" id="{182C4738-7072-4E39-97A5-26C5B97CD2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1600"/>
              <a:ext cx="3801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15">
              <a:extLst>
                <a:ext uri="{FF2B5EF4-FFF2-40B4-BE49-F238E27FC236}">
                  <a16:creationId xmlns:a16="http://schemas.microsoft.com/office/drawing/2014/main" id="{029A1032-B4CF-463F-821E-102B95EA20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1401"/>
              <a:ext cx="3801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16">
              <a:extLst>
                <a:ext uri="{FF2B5EF4-FFF2-40B4-BE49-F238E27FC236}">
                  <a16:creationId xmlns:a16="http://schemas.microsoft.com/office/drawing/2014/main" id="{F9A31727-E375-48D6-9FE8-F2ADC308D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1203"/>
              <a:ext cx="3801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17">
              <a:extLst>
                <a:ext uri="{FF2B5EF4-FFF2-40B4-BE49-F238E27FC236}">
                  <a16:creationId xmlns:a16="http://schemas.microsoft.com/office/drawing/2014/main" id="{23FA0610-F836-4660-A466-189F3C3161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1004"/>
              <a:ext cx="3801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18">
              <a:extLst>
                <a:ext uri="{FF2B5EF4-FFF2-40B4-BE49-F238E27FC236}">
                  <a16:creationId xmlns:a16="http://schemas.microsoft.com/office/drawing/2014/main" id="{38668138-38B5-4CFC-95CE-FC54605555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806"/>
              <a:ext cx="3801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Picture 19">
              <a:extLst>
                <a:ext uri="{FF2B5EF4-FFF2-40B4-BE49-F238E27FC236}">
                  <a16:creationId xmlns:a16="http://schemas.microsoft.com/office/drawing/2014/main" id="{CF8FDE5E-7C74-470B-88CE-DCE899BC97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607"/>
              <a:ext cx="3801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20">
              <a:extLst>
                <a:ext uri="{FF2B5EF4-FFF2-40B4-BE49-F238E27FC236}">
                  <a16:creationId xmlns:a16="http://schemas.microsoft.com/office/drawing/2014/main" id="{1D6D909A-1475-4DE1-A7F1-5BEC5F803B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535"/>
              <a:ext cx="3801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3" name="Oval 21">
            <a:extLst>
              <a:ext uri="{FF2B5EF4-FFF2-40B4-BE49-F238E27FC236}">
                <a16:creationId xmlns:a16="http://schemas.microsoft.com/office/drawing/2014/main" id="{C27135AE-DCA6-4FA7-9C8B-2C3F60415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3638" y="1119188"/>
            <a:ext cx="111125" cy="9048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80808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grpSp>
        <p:nvGrpSpPr>
          <p:cNvPr id="94" name="Group 22">
            <a:extLst>
              <a:ext uri="{FF2B5EF4-FFF2-40B4-BE49-F238E27FC236}">
                <a16:creationId xmlns:a16="http://schemas.microsoft.com/office/drawing/2014/main" id="{EF794A26-A348-467F-93D8-E88A6CA451B9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1435100"/>
            <a:ext cx="3005137" cy="2965450"/>
            <a:chOff x="520" y="1127"/>
            <a:chExt cx="1893" cy="1868"/>
          </a:xfrm>
        </p:grpSpPr>
        <p:grpSp>
          <p:nvGrpSpPr>
            <p:cNvPr id="95" name="Group 23">
              <a:extLst>
                <a:ext uri="{FF2B5EF4-FFF2-40B4-BE49-F238E27FC236}">
                  <a16:creationId xmlns:a16="http://schemas.microsoft.com/office/drawing/2014/main" id="{53054B5F-CFC2-409C-9534-819BE246E5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0" y="1127"/>
              <a:ext cx="1893" cy="1371"/>
              <a:chOff x="520" y="1127"/>
              <a:chExt cx="1893" cy="1371"/>
            </a:xfrm>
          </p:grpSpPr>
          <p:sp>
            <p:nvSpPr>
              <p:cNvPr id="97" name="Line 24">
                <a:extLst>
                  <a:ext uri="{FF2B5EF4-FFF2-40B4-BE49-F238E27FC236}">
                    <a16:creationId xmlns:a16="http://schemas.microsoft.com/office/drawing/2014/main" id="{FBF1B768-F59E-4FDD-81DC-4EF34E25E9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6" y="2378"/>
                <a:ext cx="1" cy="109"/>
              </a:xfrm>
              <a:prstGeom prst="line">
                <a:avLst/>
              </a:prstGeom>
              <a:noFill/>
              <a:ln w="28575">
                <a:solidFill>
                  <a:srgbClr val="80808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" name="Line 25">
                <a:extLst>
                  <a:ext uri="{FF2B5EF4-FFF2-40B4-BE49-F238E27FC236}">
                    <a16:creationId xmlns:a16="http://schemas.microsoft.com/office/drawing/2014/main" id="{BB722576-E1E1-485E-8D18-87F4A30351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80" y="2378"/>
                <a:ext cx="1" cy="109"/>
              </a:xfrm>
              <a:prstGeom prst="line">
                <a:avLst/>
              </a:prstGeom>
              <a:noFill/>
              <a:ln w="28575">
                <a:solidFill>
                  <a:srgbClr val="80808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" name="Line 26">
                <a:extLst>
                  <a:ext uri="{FF2B5EF4-FFF2-40B4-BE49-F238E27FC236}">
                    <a16:creationId xmlns:a16="http://schemas.microsoft.com/office/drawing/2014/main" id="{7349889C-CA2F-47E8-AD92-3AAB0DD3B3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3" y="2389"/>
                <a:ext cx="1" cy="109"/>
              </a:xfrm>
              <a:prstGeom prst="line">
                <a:avLst/>
              </a:prstGeom>
              <a:noFill/>
              <a:ln w="28575">
                <a:solidFill>
                  <a:srgbClr val="80808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" name="Line 27">
                <a:extLst>
                  <a:ext uri="{FF2B5EF4-FFF2-40B4-BE49-F238E27FC236}">
                    <a16:creationId xmlns:a16="http://schemas.microsoft.com/office/drawing/2014/main" id="{0FC5ECC2-1113-49BA-95BB-A0B6DC2A3D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5" y="2384"/>
                <a:ext cx="1" cy="109"/>
              </a:xfrm>
              <a:prstGeom prst="line">
                <a:avLst/>
              </a:prstGeom>
              <a:noFill/>
              <a:ln w="28575">
                <a:solidFill>
                  <a:srgbClr val="80808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1" name="Line 28">
                <a:extLst>
                  <a:ext uri="{FF2B5EF4-FFF2-40B4-BE49-F238E27FC236}">
                    <a16:creationId xmlns:a16="http://schemas.microsoft.com/office/drawing/2014/main" id="{CB1DDAF0-9407-4F47-B90F-1F936688B4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0" y="2086"/>
                <a:ext cx="39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2" name="Line 29">
                <a:extLst>
                  <a:ext uri="{FF2B5EF4-FFF2-40B4-BE49-F238E27FC236}">
                    <a16:creationId xmlns:a16="http://schemas.microsoft.com/office/drawing/2014/main" id="{8CBC345F-AA61-47CB-8B5A-E639404AA2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7" y="1632"/>
                <a:ext cx="39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Line 30">
                <a:extLst>
                  <a:ext uri="{FF2B5EF4-FFF2-40B4-BE49-F238E27FC236}">
                    <a16:creationId xmlns:a16="http://schemas.microsoft.com/office/drawing/2014/main" id="{2F15CB61-C388-4BBB-A5E5-B293EC4394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0" y="1268"/>
                <a:ext cx="39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Line 31">
                <a:extLst>
                  <a:ext uri="{FF2B5EF4-FFF2-40B4-BE49-F238E27FC236}">
                    <a16:creationId xmlns:a16="http://schemas.microsoft.com/office/drawing/2014/main" id="{980C1D0C-4EAB-4AB5-8E99-69782827A2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1" y="1127"/>
                <a:ext cx="39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Line 32">
                <a:extLst>
                  <a:ext uri="{FF2B5EF4-FFF2-40B4-BE49-F238E27FC236}">
                    <a16:creationId xmlns:a16="http://schemas.microsoft.com/office/drawing/2014/main" id="{ABD5AFB4-456F-48DA-B64D-F5DCD00FBC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3" y="1203"/>
                <a:ext cx="39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96" name="Text Box 33">
              <a:extLst>
                <a:ext uri="{FF2B5EF4-FFF2-40B4-BE49-F238E27FC236}">
                  <a16:creationId xmlns:a16="http://schemas.microsoft.com/office/drawing/2014/main" id="{F17C9A4B-95AA-4F50-AE55-9070F3EC47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" y="2549"/>
              <a:ext cx="1680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</a:rPr>
                <a:t>Finite Volume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000" b="0" kern="0" dirty="0">
                  <a:solidFill>
                    <a:srgbClr val="FF0000"/>
                  </a:solidFill>
                  <a:latin typeface="+mn-lt"/>
                </a:rPr>
                <a:t>(Banks, Burns - 1974</a:t>
              </a:r>
              <a:r>
                <a:rPr lang="en-US" altLang="en-US" sz="1800" b="0" kern="0" dirty="0">
                  <a:solidFill>
                    <a:srgbClr val="FF0000"/>
                  </a:solidFill>
                  <a:latin typeface="+mn-lt"/>
                </a:rPr>
                <a:t>)</a:t>
              </a:r>
              <a:endPara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sp>
        <p:nvSpPr>
          <p:cNvPr id="106" name="Rectangle 34">
            <a:extLst>
              <a:ext uri="{FF2B5EF4-FFF2-40B4-BE49-F238E27FC236}">
                <a16:creationId xmlns:a16="http://schemas.microsoft.com/office/drawing/2014/main" id="{9597988B-C182-42DA-8F5E-6079E7C39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885" y="4460038"/>
            <a:ext cx="8229600" cy="87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03225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algn="l" eaLnBrk="1" hangingPunct="1">
              <a:spcBef>
                <a:spcPct val="20000"/>
              </a:spcBef>
              <a:buClr>
                <a:srgbClr val="3333FF"/>
              </a:buClr>
              <a:buSzPct val="105000"/>
              <a:buFont typeface="Wingdings" pitchFamily="2" charset="2"/>
              <a:buNone/>
            </a:pPr>
            <a:r>
              <a:rPr lang="en-US" altLang="en-US" sz="2000" b="0" dirty="0">
                <a:solidFill>
                  <a:srgbClr val="000000"/>
                </a:solidFill>
                <a:latin typeface="+mn-lt"/>
              </a:rPr>
              <a:t>Both schemes satisfy Trotter Kato Theorem (</a:t>
            </a:r>
            <a:r>
              <a:rPr lang="en-US" altLang="en-US" sz="2000" b="0" dirty="0" err="1">
                <a:solidFill>
                  <a:srgbClr val="000000"/>
                </a:solidFill>
                <a:latin typeface="+mn-lt"/>
              </a:rPr>
              <a:t>F_CON</a:t>
            </a:r>
            <a:r>
              <a:rPr lang="en-US" altLang="en-US" sz="2000" b="0" dirty="0">
                <a:solidFill>
                  <a:srgbClr val="000000"/>
                </a:solidFill>
                <a:latin typeface="+mn-lt"/>
              </a:rPr>
              <a:t>)</a:t>
            </a:r>
          </a:p>
          <a:p>
            <a:pPr lvl="1" algn="l" eaLnBrk="1" hangingPunct="1">
              <a:spcBef>
                <a:spcPct val="20000"/>
              </a:spcBef>
              <a:buClr>
                <a:srgbClr val="3333FF"/>
              </a:buClr>
              <a:buSzPct val="105000"/>
              <a:buFont typeface="Wingdings" pitchFamily="2" charset="2"/>
              <a:buNone/>
            </a:pPr>
            <a:endParaRPr lang="en-US" altLang="en-US" sz="600" b="0" dirty="0">
              <a:solidFill>
                <a:srgbClr val="000000"/>
              </a:solidFill>
              <a:latin typeface="+mn-lt"/>
            </a:endParaRPr>
          </a:p>
          <a:p>
            <a:pPr lvl="1" algn="l" eaLnBrk="1" hangingPunct="1">
              <a:spcBef>
                <a:spcPct val="20000"/>
              </a:spcBef>
              <a:buClr>
                <a:srgbClr val="3333FF"/>
              </a:buClr>
              <a:buSzPct val="105000"/>
              <a:buFont typeface="Wingdings" pitchFamily="2" charset="2"/>
              <a:buNone/>
            </a:pPr>
            <a:r>
              <a:rPr lang="en-US" altLang="en-US" sz="2000" b="0" dirty="0" err="1">
                <a:solidFill>
                  <a:srgbClr val="000000"/>
                </a:solidFill>
                <a:latin typeface="+mn-lt"/>
              </a:rPr>
              <a:t>FV</a:t>
            </a:r>
            <a:r>
              <a:rPr lang="en-US" altLang="en-US" sz="2000" b="0" dirty="0">
                <a:solidFill>
                  <a:srgbClr val="000000"/>
                </a:solidFill>
                <a:latin typeface="+mn-lt"/>
              </a:rPr>
              <a:t> is dual convergent (</a:t>
            </a:r>
            <a:r>
              <a:rPr lang="en-US" altLang="en-US" sz="2000" b="0" dirty="0" err="1">
                <a:solidFill>
                  <a:srgbClr val="000000"/>
                </a:solidFill>
                <a:latin typeface="+mn-lt"/>
              </a:rPr>
              <a:t>D_CON</a:t>
            </a:r>
            <a:r>
              <a:rPr lang="en-US" altLang="en-US" sz="2000" b="0" dirty="0">
                <a:solidFill>
                  <a:srgbClr val="000000"/>
                </a:solidFill>
                <a:latin typeface="+mn-lt"/>
              </a:rPr>
              <a:t>)  -----  FE is not</a:t>
            </a:r>
          </a:p>
        </p:txBody>
      </p:sp>
      <p:grpSp>
        <p:nvGrpSpPr>
          <p:cNvPr id="109" name="Group 37">
            <a:extLst>
              <a:ext uri="{FF2B5EF4-FFF2-40B4-BE49-F238E27FC236}">
                <a16:creationId xmlns:a16="http://schemas.microsoft.com/office/drawing/2014/main" id="{C680F035-91EF-4E9F-B72D-841E594C6F08}"/>
              </a:ext>
            </a:extLst>
          </p:cNvPr>
          <p:cNvGrpSpPr>
            <a:grpSpLocks/>
          </p:cNvGrpSpPr>
          <p:nvPr/>
        </p:nvGrpSpPr>
        <p:grpSpPr bwMode="auto">
          <a:xfrm>
            <a:off x="5178425" y="608013"/>
            <a:ext cx="3209925" cy="3802061"/>
            <a:chOff x="3262" y="584"/>
            <a:chExt cx="2022" cy="2395"/>
          </a:xfrm>
        </p:grpSpPr>
        <p:sp>
          <p:nvSpPr>
            <p:cNvPr id="110" name="Text Box 38">
              <a:extLst>
                <a:ext uri="{FF2B5EF4-FFF2-40B4-BE49-F238E27FC236}">
                  <a16:creationId xmlns:a16="http://schemas.microsoft.com/office/drawing/2014/main" id="{A518B624-D7F3-48B8-9E6A-DD5DB6D937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8" y="2533"/>
              <a:ext cx="1767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</a:rPr>
                <a:t>Finite Element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000" b="0" kern="0" dirty="0">
                  <a:solidFill>
                    <a:srgbClr val="FF0000"/>
                  </a:solidFill>
                  <a:latin typeface="+mn-lt"/>
                </a:rPr>
                <a:t>(Banks, Kappel - 1979)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grpSp>
          <p:nvGrpSpPr>
            <p:cNvPr id="111" name="Group 42">
              <a:extLst>
                <a:ext uri="{FF2B5EF4-FFF2-40B4-BE49-F238E27FC236}">
                  <a16:creationId xmlns:a16="http://schemas.microsoft.com/office/drawing/2014/main" id="{0BAD0DE6-E8A2-4A41-9D8A-5A572B8E6E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2" y="584"/>
              <a:ext cx="2022" cy="1905"/>
              <a:chOff x="3262" y="584"/>
              <a:chExt cx="2022" cy="1905"/>
            </a:xfrm>
          </p:grpSpPr>
          <p:grpSp>
            <p:nvGrpSpPr>
              <p:cNvPr id="112" name="Group 43">
                <a:extLst>
                  <a:ext uri="{FF2B5EF4-FFF2-40B4-BE49-F238E27FC236}">
                    <a16:creationId xmlns:a16="http://schemas.microsoft.com/office/drawing/2014/main" id="{0C823237-93EB-4981-AF9F-3D63BE556D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62" y="584"/>
                <a:ext cx="2022" cy="1905"/>
                <a:chOff x="979" y="535"/>
                <a:chExt cx="3801" cy="3249"/>
              </a:xfrm>
            </p:grpSpPr>
            <p:sp>
              <p:nvSpPr>
                <p:cNvPr id="125" name="Rectangle 41">
                  <a:extLst>
                    <a:ext uri="{FF2B5EF4-FFF2-40B4-BE49-F238E27FC236}">
                      <a16:creationId xmlns:a16="http://schemas.microsoft.com/office/drawing/2014/main" id="{176EA845-1623-44B5-A48B-F8DEEE9641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" y="535"/>
                  <a:ext cx="3801" cy="324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pic>
              <p:nvPicPr>
                <p:cNvPr id="126" name="Picture 42">
                  <a:extLst>
                    <a:ext uri="{FF2B5EF4-FFF2-40B4-BE49-F238E27FC236}">
                      <a16:creationId xmlns:a16="http://schemas.microsoft.com/office/drawing/2014/main" id="{BE6AE7F6-39FE-4C3F-A40C-E539B66FBAF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3585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7" name="Picture 43">
                  <a:extLst>
                    <a:ext uri="{FF2B5EF4-FFF2-40B4-BE49-F238E27FC236}">
                      <a16:creationId xmlns:a16="http://schemas.microsoft.com/office/drawing/2014/main" id="{CD3EB92B-B1EE-4C46-99BE-327FDCF1F79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3387"/>
                  <a:ext cx="3801" cy="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8" name="Picture 44">
                  <a:extLst>
                    <a:ext uri="{FF2B5EF4-FFF2-40B4-BE49-F238E27FC236}">
                      <a16:creationId xmlns:a16="http://schemas.microsoft.com/office/drawing/2014/main" id="{036C7780-88D6-4A0F-860E-F55B4FA02E7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3188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9" name="Picture 45">
                  <a:extLst>
                    <a:ext uri="{FF2B5EF4-FFF2-40B4-BE49-F238E27FC236}">
                      <a16:creationId xmlns:a16="http://schemas.microsoft.com/office/drawing/2014/main" id="{A9E6E78A-E0B3-42ED-9CDB-7664C9A88F3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2990"/>
                  <a:ext cx="3801" cy="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0" name="Picture 46">
                  <a:extLst>
                    <a:ext uri="{FF2B5EF4-FFF2-40B4-BE49-F238E27FC236}">
                      <a16:creationId xmlns:a16="http://schemas.microsoft.com/office/drawing/2014/main" id="{924EA08B-1ED0-4FFE-966F-C416C6D471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2791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1" name="Picture 47">
                  <a:extLst>
                    <a:ext uri="{FF2B5EF4-FFF2-40B4-BE49-F238E27FC236}">
                      <a16:creationId xmlns:a16="http://schemas.microsoft.com/office/drawing/2014/main" id="{A613B8B5-EF71-4E07-BFF8-8F3E2F4690F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2593"/>
                  <a:ext cx="3801" cy="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2" name="Picture 48">
                  <a:extLst>
                    <a:ext uri="{FF2B5EF4-FFF2-40B4-BE49-F238E27FC236}">
                      <a16:creationId xmlns:a16="http://schemas.microsoft.com/office/drawing/2014/main" id="{77D3EAE0-AEA7-4A26-A1D8-B23A83FBA5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2394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3" name="Picture 49">
                  <a:extLst>
                    <a:ext uri="{FF2B5EF4-FFF2-40B4-BE49-F238E27FC236}">
                      <a16:creationId xmlns:a16="http://schemas.microsoft.com/office/drawing/2014/main" id="{08874182-750C-47AF-8EAD-4D8542894AF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2196"/>
                  <a:ext cx="3801" cy="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4" name="Picture 50">
                  <a:extLst>
                    <a:ext uri="{FF2B5EF4-FFF2-40B4-BE49-F238E27FC236}">
                      <a16:creationId xmlns:a16="http://schemas.microsoft.com/office/drawing/2014/main" id="{6045BA1B-1285-4A97-B976-5BCE769910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1997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5" name="Picture 51">
                  <a:extLst>
                    <a:ext uri="{FF2B5EF4-FFF2-40B4-BE49-F238E27FC236}">
                      <a16:creationId xmlns:a16="http://schemas.microsoft.com/office/drawing/2014/main" id="{5CCE439F-5A24-4B13-A437-EA0CCB0318D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1799"/>
                  <a:ext cx="3801" cy="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6" name="Picture 52">
                  <a:extLst>
                    <a:ext uri="{FF2B5EF4-FFF2-40B4-BE49-F238E27FC236}">
                      <a16:creationId xmlns:a16="http://schemas.microsoft.com/office/drawing/2014/main" id="{6F04D21B-9B9C-435F-A1B3-E294718F706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1600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7" name="Picture 53">
                  <a:extLst>
                    <a:ext uri="{FF2B5EF4-FFF2-40B4-BE49-F238E27FC236}">
                      <a16:creationId xmlns:a16="http://schemas.microsoft.com/office/drawing/2014/main" id="{78185EF4-35D4-4E10-9C35-8D3FE1872E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1401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8" name="Picture 54">
                  <a:extLst>
                    <a:ext uri="{FF2B5EF4-FFF2-40B4-BE49-F238E27FC236}">
                      <a16:creationId xmlns:a16="http://schemas.microsoft.com/office/drawing/2014/main" id="{61F7322D-997E-40E1-B336-15DEC207EFD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1203"/>
                  <a:ext cx="3801" cy="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9" name="Picture 55">
                  <a:extLst>
                    <a:ext uri="{FF2B5EF4-FFF2-40B4-BE49-F238E27FC236}">
                      <a16:creationId xmlns:a16="http://schemas.microsoft.com/office/drawing/2014/main" id="{D3DB1D1F-CF9E-4A64-B6E6-B682D8DE4F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1004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0" name="Picture 56">
                  <a:extLst>
                    <a:ext uri="{FF2B5EF4-FFF2-40B4-BE49-F238E27FC236}">
                      <a16:creationId xmlns:a16="http://schemas.microsoft.com/office/drawing/2014/main" id="{AC96752D-FDDA-4413-872E-DF44A256A6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806"/>
                  <a:ext cx="3801" cy="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1" name="Picture 57">
                  <a:extLst>
                    <a:ext uri="{FF2B5EF4-FFF2-40B4-BE49-F238E27FC236}">
                      <a16:creationId xmlns:a16="http://schemas.microsoft.com/office/drawing/2014/main" id="{D713F355-474D-4A51-841C-7401FFB85D0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607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2" name="Picture 58">
                  <a:extLst>
                    <a:ext uri="{FF2B5EF4-FFF2-40B4-BE49-F238E27FC236}">
                      <a16:creationId xmlns:a16="http://schemas.microsoft.com/office/drawing/2014/main" id="{B591D2FA-D807-4B68-B49B-1385EF78E90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535"/>
                  <a:ext cx="3801" cy="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13" name="Group 59">
                <a:extLst>
                  <a:ext uri="{FF2B5EF4-FFF2-40B4-BE49-F238E27FC236}">
                    <a16:creationId xmlns:a16="http://schemas.microsoft.com/office/drawing/2014/main" id="{E43FF6C7-3DB3-44AF-AEA5-4F79F6B16C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44" y="900"/>
                <a:ext cx="1932" cy="1561"/>
                <a:chOff x="3344" y="900"/>
                <a:chExt cx="1932" cy="1561"/>
              </a:xfrm>
            </p:grpSpPr>
            <p:sp>
              <p:nvSpPr>
                <p:cNvPr id="114" name="Oval 60">
                  <a:extLst>
                    <a:ext uri="{FF2B5EF4-FFF2-40B4-BE49-F238E27FC236}">
                      <a16:creationId xmlns:a16="http://schemas.microsoft.com/office/drawing/2014/main" id="{252979F8-007A-4325-B15D-E4615C3D2B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06" y="900"/>
                  <a:ext cx="70" cy="57"/>
                </a:xfrm>
                <a:prstGeom prst="ellipse">
                  <a:avLst/>
                </a:prstGeom>
                <a:solidFill>
                  <a:srgbClr val="000000"/>
                </a:solidFill>
                <a:ln w="12700">
                  <a:solidFill>
                    <a:srgbClr val="80808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grpSp>
              <p:nvGrpSpPr>
                <p:cNvPr id="115" name="Group 61">
                  <a:extLst>
                    <a:ext uri="{FF2B5EF4-FFF2-40B4-BE49-F238E27FC236}">
                      <a16:creationId xmlns:a16="http://schemas.microsoft.com/office/drawing/2014/main" id="{0A373C02-BF92-4AF7-BE5B-52746E5D3BD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29" y="2350"/>
                  <a:ext cx="1150" cy="111"/>
                  <a:chOff x="1209" y="3590"/>
                  <a:chExt cx="1150" cy="111"/>
                </a:xfrm>
              </p:grpSpPr>
              <p:sp>
                <p:nvSpPr>
                  <p:cNvPr id="121" name="Line 62">
                    <a:extLst>
                      <a:ext uri="{FF2B5EF4-FFF2-40B4-BE49-F238E27FC236}">
                        <a16:creationId xmlns:a16="http://schemas.microsoft.com/office/drawing/2014/main" id="{EB655A3C-D539-4CE5-AA42-432E40C3C9B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09" y="3590"/>
                    <a:ext cx="1" cy="111"/>
                  </a:xfrm>
                  <a:prstGeom prst="line">
                    <a:avLst/>
                  </a:prstGeom>
                  <a:noFill/>
                  <a:ln w="28575">
                    <a:solidFill>
                      <a:srgbClr val="80808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2" name="Line 63">
                    <a:extLst>
                      <a:ext uri="{FF2B5EF4-FFF2-40B4-BE49-F238E27FC236}">
                        <a16:creationId xmlns:a16="http://schemas.microsoft.com/office/drawing/2014/main" id="{5E8344BC-9A0D-48CB-A8B7-18DDFDAB1E5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93" y="3590"/>
                    <a:ext cx="1" cy="111"/>
                  </a:xfrm>
                  <a:prstGeom prst="line">
                    <a:avLst/>
                  </a:prstGeom>
                  <a:noFill/>
                  <a:ln w="28575">
                    <a:solidFill>
                      <a:srgbClr val="80808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3" name="Line 64">
                    <a:extLst>
                      <a:ext uri="{FF2B5EF4-FFF2-40B4-BE49-F238E27FC236}">
                        <a16:creationId xmlns:a16="http://schemas.microsoft.com/office/drawing/2014/main" id="{AA1BFB57-8457-44EA-B915-4B854EA5306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980" y="3590"/>
                    <a:ext cx="1" cy="111"/>
                  </a:xfrm>
                  <a:prstGeom prst="line">
                    <a:avLst/>
                  </a:prstGeom>
                  <a:noFill/>
                  <a:ln w="28575">
                    <a:solidFill>
                      <a:srgbClr val="80808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4" name="Line 65">
                    <a:extLst>
                      <a:ext uri="{FF2B5EF4-FFF2-40B4-BE49-F238E27FC236}">
                        <a16:creationId xmlns:a16="http://schemas.microsoft.com/office/drawing/2014/main" id="{67721F50-A4B2-476F-B0C9-DD94284D1D7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58" y="3590"/>
                    <a:ext cx="1" cy="111"/>
                  </a:xfrm>
                  <a:prstGeom prst="line">
                    <a:avLst/>
                  </a:prstGeom>
                  <a:noFill/>
                  <a:ln w="28575">
                    <a:solidFill>
                      <a:srgbClr val="80808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116" name="Line 66">
                  <a:extLst>
                    <a:ext uri="{FF2B5EF4-FFF2-40B4-BE49-F238E27FC236}">
                      <a16:creationId xmlns:a16="http://schemas.microsoft.com/office/drawing/2014/main" id="{620F36A3-E6D9-4E21-AF8D-6FDD244C77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44" y="1576"/>
                  <a:ext cx="416" cy="662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7" name="Line 67">
                  <a:extLst>
                    <a:ext uri="{FF2B5EF4-FFF2-40B4-BE49-F238E27FC236}">
                      <a16:creationId xmlns:a16="http://schemas.microsoft.com/office/drawing/2014/main" id="{19D79503-CBAA-47C6-B391-6AAD71B6FD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52" y="1392"/>
                  <a:ext cx="392" cy="196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" name="Line 68">
                  <a:extLst>
                    <a:ext uri="{FF2B5EF4-FFF2-40B4-BE49-F238E27FC236}">
                      <a16:creationId xmlns:a16="http://schemas.microsoft.com/office/drawing/2014/main" id="{D3B60AC1-BA98-4A74-A69F-D74F620FA7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28" y="1032"/>
                  <a:ext cx="368" cy="37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" name="Line 69">
                  <a:extLst>
                    <a:ext uri="{FF2B5EF4-FFF2-40B4-BE49-F238E27FC236}">
                      <a16:creationId xmlns:a16="http://schemas.microsoft.com/office/drawing/2014/main" id="{7CBDE564-995F-401F-AB93-5594E5921C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96" y="1034"/>
                  <a:ext cx="424" cy="7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" name="Line 70">
                  <a:extLst>
                    <a:ext uri="{FF2B5EF4-FFF2-40B4-BE49-F238E27FC236}">
                      <a16:creationId xmlns:a16="http://schemas.microsoft.com/office/drawing/2014/main" id="{1F68D29D-C4ED-4DD4-9967-2182541DB6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04" y="928"/>
                  <a:ext cx="345" cy="17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32B12BB6-83F8-44F0-97F2-7359BB6039EB}"/>
              </a:ext>
            </a:extLst>
          </p:cNvPr>
          <p:cNvSpPr txBox="1"/>
          <p:nvPr/>
        </p:nvSpPr>
        <p:spPr>
          <a:xfrm>
            <a:off x="474728" y="5529182"/>
            <a:ext cx="8210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sz="1600" b="0" dirty="0"/>
              <a:t>J. Burns, K. Ito &amp; G. Propst, On nonconvergence of adjoint semigroups for control systems with delay, SIAM J. Control Optimization, (26) 1988, 1442-1454.</a:t>
            </a:r>
          </a:p>
        </p:txBody>
      </p:sp>
      <p:sp>
        <p:nvSpPr>
          <p:cNvPr id="144" name="Rectangle 34">
            <a:extLst>
              <a:ext uri="{FF2B5EF4-FFF2-40B4-BE49-F238E27FC236}">
                <a16:creationId xmlns:a16="http://schemas.microsoft.com/office/drawing/2014/main" id="{6E8B1CB8-41BF-45DB-92A3-3371F580C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2028" y="6196232"/>
            <a:ext cx="5689846" cy="4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03225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algn="l" eaLnBrk="1" hangingPunct="1">
              <a:spcBef>
                <a:spcPct val="20000"/>
              </a:spcBef>
              <a:buClr>
                <a:srgbClr val="3333FF"/>
              </a:buClr>
              <a:buSzPct val="105000"/>
              <a:buFont typeface="Wingdings" pitchFamily="2" charset="2"/>
              <a:buNone/>
            </a:pP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? Higher Order Dual Convergent Schemes ?</a:t>
            </a:r>
          </a:p>
        </p:txBody>
      </p:sp>
    </p:spTree>
    <p:extLst>
      <p:ext uri="{BB962C8B-B14F-4D97-AF65-F5344CB8AC3E}">
        <p14:creationId xmlns:p14="http://schemas.microsoft.com/office/powerpoint/2010/main" val="149700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43" grpId="0"/>
      <p:bldP spid="1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CD13F-348B-4B5A-B604-570FBB884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Schemes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F72DB9-FCBC-441C-BEE6-6D62C024F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593727-6763-4775-8FD1-454B97170D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grpSp>
        <p:nvGrpSpPr>
          <p:cNvPr id="74" name="Group 2">
            <a:extLst>
              <a:ext uri="{FF2B5EF4-FFF2-40B4-BE49-F238E27FC236}">
                <a16:creationId xmlns:a16="http://schemas.microsoft.com/office/drawing/2014/main" id="{392F4A8E-7A23-46F3-994B-3F91A88178C4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622300"/>
            <a:ext cx="3209925" cy="3024188"/>
            <a:chOff x="979" y="535"/>
            <a:chExt cx="3801" cy="3249"/>
          </a:xfrm>
        </p:grpSpPr>
        <p:sp>
          <p:nvSpPr>
            <p:cNvPr id="75" name="Rectangle 3">
              <a:extLst>
                <a:ext uri="{FF2B5EF4-FFF2-40B4-BE49-F238E27FC236}">
                  <a16:creationId xmlns:a16="http://schemas.microsoft.com/office/drawing/2014/main" id="{FD7977B4-E3B9-4813-A451-50FD3C24B0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" y="535"/>
              <a:ext cx="3801" cy="32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pic>
          <p:nvPicPr>
            <p:cNvPr id="76" name="Picture 4">
              <a:extLst>
                <a:ext uri="{FF2B5EF4-FFF2-40B4-BE49-F238E27FC236}">
                  <a16:creationId xmlns:a16="http://schemas.microsoft.com/office/drawing/2014/main" id="{EF3C9AB7-68DF-43DF-9683-7244D61BAB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3585"/>
              <a:ext cx="3801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5">
              <a:extLst>
                <a:ext uri="{FF2B5EF4-FFF2-40B4-BE49-F238E27FC236}">
                  <a16:creationId xmlns:a16="http://schemas.microsoft.com/office/drawing/2014/main" id="{0F0FD433-E6D5-4B5D-B1EB-0F3AA06ADB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3387"/>
              <a:ext cx="3801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6">
              <a:extLst>
                <a:ext uri="{FF2B5EF4-FFF2-40B4-BE49-F238E27FC236}">
                  <a16:creationId xmlns:a16="http://schemas.microsoft.com/office/drawing/2014/main" id="{31D8DC17-CA21-4991-84F5-F6AB51446F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3188"/>
              <a:ext cx="3801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7">
              <a:extLst>
                <a:ext uri="{FF2B5EF4-FFF2-40B4-BE49-F238E27FC236}">
                  <a16:creationId xmlns:a16="http://schemas.microsoft.com/office/drawing/2014/main" id="{16E15D6B-7885-4F01-A418-9FB4069601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2990"/>
              <a:ext cx="3801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8">
              <a:extLst>
                <a:ext uri="{FF2B5EF4-FFF2-40B4-BE49-F238E27FC236}">
                  <a16:creationId xmlns:a16="http://schemas.microsoft.com/office/drawing/2014/main" id="{756364AE-DDB5-408F-B99D-FC57CD24B0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2791"/>
              <a:ext cx="3801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9">
              <a:extLst>
                <a:ext uri="{FF2B5EF4-FFF2-40B4-BE49-F238E27FC236}">
                  <a16:creationId xmlns:a16="http://schemas.microsoft.com/office/drawing/2014/main" id="{DED5FBD4-6568-4C38-9F5B-1FB326D5F1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2593"/>
              <a:ext cx="3801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10">
              <a:extLst>
                <a:ext uri="{FF2B5EF4-FFF2-40B4-BE49-F238E27FC236}">
                  <a16:creationId xmlns:a16="http://schemas.microsoft.com/office/drawing/2014/main" id="{89405D18-8EC0-4551-ADAD-8609D4BA88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2394"/>
              <a:ext cx="3801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icture 11">
              <a:extLst>
                <a:ext uri="{FF2B5EF4-FFF2-40B4-BE49-F238E27FC236}">
                  <a16:creationId xmlns:a16="http://schemas.microsoft.com/office/drawing/2014/main" id="{01E60D9C-EA92-4C38-82C5-1D8E257A62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2196"/>
              <a:ext cx="3801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12">
              <a:extLst>
                <a:ext uri="{FF2B5EF4-FFF2-40B4-BE49-F238E27FC236}">
                  <a16:creationId xmlns:a16="http://schemas.microsoft.com/office/drawing/2014/main" id="{50F738D8-518B-4C73-9F78-AE320A6216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1997"/>
              <a:ext cx="3801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13">
              <a:extLst>
                <a:ext uri="{FF2B5EF4-FFF2-40B4-BE49-F238E27FC236}">
                  <a16:creationId xmlns:a16="http://schemas.microsoft.com/office/drawing/2014/main" id="{7D486D8A-3620-476E-95AE-F6C481CA78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1799"/>
              <a:ext cx="3801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14">
              <a:extLst>
                <a:ext uri="{FF2B5EF4-FFF2-40B4-BE49-F238E27FC236}">
                  <a16:creationId xmlns:a16="http://schemas.microsoft.com/office/drawing/2014/main" id="{182C4738-7072-4E39-97A5-26C5B97CD2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1600"/>
              <a:ext cx="3801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15">
              <a:extLst>
                <a:ext uri="{FF2B5EF4-FFF2-40B4-BE49-F238E27FC236}">
                  <a16:creationId xmlns:a16="http://schemas.microsoft.com/office/drawing/2014/main" id="{029A1032-B4CF-463F-821E-102B95EA20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1401"/>
              <a:ext cx="3801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16">
              <a:extLst>
                <a:ext uri="{FF2B5EF4-FFF2-40B4-BE49-F238E27FC236}">
                  <a16:creationId xmlns:a16="http://schemas.microsoft.com/office/drawing/2014/main" id="{F9A31727-E375-48D6-9FE8-F2ADC308D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1203"/>
              <a:ext cx="3801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17">
              <a:extLst>
                <a:ext uri="{FF2B5EF4-FFF2-40B4-BE49-F238E27FC236}">
                  <a16:creationId xmlns:a16="http://schemas.microsoft.com/office/drawing/2014/main" id="{23FA0610-F836-4660-A466-189F3C3161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1004"/>
              <a:ext cx="3801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18">
              <a:extLst>
                <a:ext uri="{FF2B5EF4-FFF2-40B4-BE49-F238E27FC236}">
                  <a16:creationId xmlns:a16="http://schemas.microsoft.com/office/drawing/2014/main" id="{38668138-38B5-4CFC-95CE-FC54605555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806"/>
              <a:ext cx="3801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Picture 19">
              <a:extLst>
                <a:ext uri="{FF2B5EF4-FFF2-40B4-BE49-F238E27FC236}">
                  <a16:creationId xmlns:a16="http://schemas.microsoft.com/office/drawing/2014/main" id="{CF8FDE5E-7C74-470B-88CE-DCE899BC97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607"/>
              <a:ext cx="3801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20">
              <a:extLst>
                <a:ext uri="{FF2B5EF4-FFF2-40B4-BE49-F238E27FC236}">
                  <a16:creationId xmlns:a16="http://schemas.microsoft.com/office/drawing/2014/main" id="{1D6D909A-1475-4DE1-A7F1-5BEC5F803B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535"/>
              <a:ext cx="3801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3" name="Oval 21">
            <a:extLst>
              <a:ext uri="{FF2B5EF4-FFF2-40B4-BE49-F238E27FC236}">
                <a16:creationId xmlns:a16="http://schemas.microsoft.com/office/drawing/2014/main" id="{C27135AE-DCA6-4FA7-9C8B-2C3F60415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3638" y="1119188"/>
            <a:ext cx="111125" cy="9048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80808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grpSp>
        <p:nvGrpSpPr>
          <p:cNvPr id="94" name="Group 22">
            <a:extLst>
              <a:ext uri="{FF2B5EF4-FFF2-40B4-BE49-F238E27FC236}">
                <a16:creationId xmlns:a16="http://schemas.microsoft.com/office/drawing/2014/main" id="{EF794A26-A348-467F-93D8-E88A6CA451B9}"/>
              </a:ext>
            </a:extLst>
          </p:cNvPr>
          <p:cNvGrpSpPr>
            <a:grpSpLocks/>
          </p:cNvGrpSpPr>
          <p:nvPr/>
        </p:nvGrpSpPr>
        <p:grpSpPr bwMode="auto">
          <a:xfrm>
            <a:off x="750888" y="1366838"/>
            <a:ext cx="3049588" cy="3095626"/>
            <a:chOff x="516" y="1084"/>
            <a:chExt cx="1921" cy="1950"/>
          </a:xfrm>
        </p:grpSpPr>
        <p:grpSp>
          <p:nvGrpSpPr>
            <p:cNvPr id="95" name="Group 23">
              <a:extLst>
                <a:ext uri="{FF2B5EF4-FFF2-40B4-BE49-F238E27FC236}">
                  <a16:creationId xmlns:a16="http://schemas.microsoft.com/office/drawing/2014/main" id="{53054B5F-CFC2-409C-9534-819BE246E5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6" y="1084"/>
              <a:ext cx="1921" cy="1414"/>
              <a:chOff x="516" y="1084"/>
              <a:chExt cx="1921" cy="1414"/>
            </a:xfrm>
          </p:grpSpPr>
          <p:sp>
            <p:nvSpPr>
              <p:cNvPr id="97" name="Line 24">
                <a:extLst>
                  <a:ext uri="{FF2B5EF4-FFF2-40B4-BE49-F238E27FC236}">
                    <a16:creationId xmlns:a16="http://schemas.microsoft.com/office/drawing/2014/main" id="{FBF1B768-F59E-4FDD-81DC-4EF34E25E9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6" y="2378"/>
                <a:ext cx="1" cy="109"/>
              </a:xfrm>
              <a:prstGeom prst="line">
                <a:avLst/>
              </a:prstGeom>
              <a:noFill/>
              <a:ln w="28575">
                <a:solidFill>
                  <a:srgbClr val="80808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" name="Line 25">
                <a:extLst>
                  <a:ext uri="{FF2B5EF4-FFF2-40B4-BE49-F238E27FC236}">
                    <a16:creationId xmlns:a16="http://schemas.microsoft.com/office/drawing/2014/main" id="{BB722576-E1E1-485E-8D18-87F4A30351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80" y="2378"/>
                <a:ext cx="1" cy="109"/>
              </a:xfrm>
              <a:prstGeom prst="line">
                <a:avLst/>
              </a:prstGeom>
              <a:noFill/>
              <a:ln w="28575">
                <a:solidFill>
                  <a:srgbClr val="80808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" name="Line 26">
                <a:extLst>
                  <a:ext uri="{FF2B5EF4-FFF2-40B4-BE49-F238E27FC236}">
                    <a16:creationId xmlns:a16="http://schemas.microsoft.com/office/drawing/2014/main" id="{7349889C-CA2F-47E8-AD92-3AAB0DD3B3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3" y="2389"/>
                <a:ext cx="1" cy="109"/>
              </a:xfrm>
              <a:prstGeom prst="line">
                <a:avLst/>
              </a:prstGeom>
              <a:noFill/>
              <a:ln w="28575">
                <a:solidFill>
                  <a:srgbClr val="80808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" name="Line 27">
                <a:extLst>
                  <a:ext uri="{FF2B5EF4-FFF2-40B4-BE49-F238E27FC236}">
                    <a16:creationId xmlns:a16="http://schemas.microsoft.com/office/drawing/2014/main" id="{0FC5ECC2-1113-49BA-95BB-A0B6DC2A3D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5" y="2384"/>
                <a:ext cx="1" cy="109"/>
              </a:xfrm>
              <a:prstGeom prst="line">
                <a:avLst/>
              </a:prstGeom>
              <a:noFill/>
              <a:ln w="28575">
                <a:solidFill>
                  <a:srgbClr val="80808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1" name="Line 28">
                <a:extLst>
                  <a:ext uri="{FF2B5EF4-FFF2-40B4-BE49-F238E27FC236}">
                    <a16:creationId xmlns:a16="http://schemas.microsoft.com/office/drawing/2014/main" id="{CB1DDAF0-9407-4F47-B90F-1F936688B4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6" y="1831"/>
                <a:ext cx="368" cy="4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2" name="Line 29">
                <a:extLst>
                  <a:ext uri="{FF2B5EF4-FFF2-40B4-BE49-F238E27FC236}">
                    <a16:creationId xmlns:a16="http://schemas.microsoft.com/office/drawing/2014/main" id="{8CBC345F-AA61-47CB-8B5A-E639404AA2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9" y="1345"/>
                <a:ext cx="411" cy="46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Line 30">
                <a:extLst>
                  <a:ext uri="{FF2B5EF4-FFF2-40B4-BE49-F238E27FC236}">
                    <a16:creationId xmlns:a16="http://schemas.microsoft.com/office/drawing/2014/main" id="{2F15CB61-C388-4BBB-A5E5-B293EC4394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75" y="1084"/>
                <a:ext cx="416" cy="32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Line 31">
                <a:extLst>
                  <a:ext uri="{FF2B5EF4-FFF2-40B4-BE49-F238E27FC236}">
                    <a16:creationId xmlns:a16="http://schemas.microsoft.com/office/drawing/2014/main" id="{980C1D0C-4EAB-4AB5-8E99-69782827A2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1" y="1120"/>
                <a:ext cx="376" cy="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Line 32">
                <a:extLst>
                  <a:ext uri="{FF2B5EF4-FFF2-40B4-BE49-F238E27FC236}">
                    <a16:creationId xmlns:a16="http://schemas.microsoft.com/office/drawing/2014/main" id="{ABD5AFB4-456F-48DA-B64D-F5DCD00FBC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6" y="1095"/>
                <a:ext cx="381" cy="1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96" name="Text Box 33">
              <a:extLst>
                <a:ext uri="{FF2B5EF4-FFF2-40B4-BE49-F238E27FC236}">
                  <a16:creationId xmlns:a16="http://schemas.microsoft.com/office/drawing/2014/main" id="{F17C9A4B-95AA-4F50-AE55-9070F3EC47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1" y="2549"/>
              <a:ext cx="1801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</a:rPr>
                <a:t>  </a:t>
              </a:r>
              <a:r>
                <a:rPr kumimoji="0" lang="en-US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</a:rPr>
                <a:t>DG Piecewise Linear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</a:rPr>
                <a:t>(Burns, Cliff - 1977)</a:t>
              </a:r>
              <a:endPara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sp>
        <p:nvSpPr>
          <p:cNvPr id="106" name="Rectangle 34">
            <a:extLst>
              <a:ext uri="{FF2B5EF4-FFF2-40B4-BE49-F238E27FC236}">
                <a16:creationId xmlns:a16="http://schemas.microsoft.com/office/drawing/2014/main" id="{9597988B-C182-42DA-8F5E-6079E7C39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265" y="4526538"/>
            <a:ext cx="8279476" cy="42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03225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algn="l" eaLnBrk="1" hangingPunct="1">
              <a:spcBef>
                <a:spcPct val="20000"/>
              </a:spcBef>
              <a:buClr>
                <a:srgbClr val="3333FF"/>
              </a:buClr>
              <a:buSzPct val="105000"/>
              <a:buFont typeface="Wingdings" pitchFamily="2" charset="2"/>
              <a:buNone/>
            </a:pPr>
            <a:r>
              <a:rPr lang="en-US" altLang="en-US" sz="2000" b="0" dirty="0">
                <a:solidFill>
                  <a:srgbClr val="000000"/>
                </a:solidFill>
                <a:latin typeface="+mn-lt"/>
              </a:rPr>
              <a:t>Both schemes satisfy all conditions (1) – (5)</a:t>
            </a:r>
          </a:p>
        </p:txBody>
      </p:sp>
      <p:grpSp>
        <p:nvGrpSpPr>
          <p:cNvPr id="109" name="Group 37">
            <a:extLst>
              <a:ext uri="{FF2B5EF4-FFF2-40B4-BE49-F238E27FC236}">
                <a16:creationId xmlns:a16="http://schemas.microsoft.com/office/drawing/2014/main" id="{C680F035-91EF-4E9F-B72D-841E594C6F08}"/>
              </a:ext>
            </a:extLst>
          </p:cNvPr>
          <p:cNvGrpSpPr>
            <a:grpSpLocks/>
          </p:cNvGrpSpPr>
          <p:nvPr/>
        </p:nvGrpSpPr>
        <p:grpSpPr bwMode="auto">
          <a:xfrm>
            <a:off x="5178427" y="608013"/>
            <a:ext cx="3209926" cy="3848099"/>
            <a:chOff x="3262" y="584"/>
            <a:chExt cx="2022" cy="2424"/>
          </a:xfrm>
        </p:grpSpPr>
        <p:sp>
          <p:nvSpPr>
            <p:cNvPr id="110" name="Text Box 38">
              <a:extLst>
                <a:ext uri="{FF2B5EF4-FFF2-40B4-BE49-F238E27FC236}">
                  <a16:creationId xmlns:a16="http://schemas.microsoft.com/office/drawing/2014/main" id="{A518B624-D7F3-48B8-9E6A-DD5DB6D937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9" y="2562"/>
              <a:ext cx="1885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</a:rPr>
                <a:t>Finite Element – Volume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000" b="0" kern="0" dirty="0">
                  <a:solidFill>
                    <a:srgbClr val="FF0000"/>
                  </a:solidFill>
                  <a:latin typeface="+mn-lt"/>
                </a:rPr>
                <a:t>(Ito, Kappel – 1987)</a:t>
              </a:r>
              <a:endPara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grpSp>
          <p:nvGrpSpPr>
            <p:cNvPr id="111" name="Group 42">
              <a:extLst>
                <a:ext uri="{FF2B5EF4-FFF2-40B4-BE49-F238E27FC236}">
                  <a16:creationId xmlns:a16="http://schemas.microsoft.com/office/drawing/2014/main" id="{0BAD0DE6-E8A2-4A41-9D8A-5A572B8E6E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2" y="584"/>
              <a:ext cx="2022" cy="1905"/>
              <a:chOff x="3262" y="584"/>
              <a:chExt cx="2022" cy="1905"/>
            </a:xfrm>
          </p:grpSpPr>
          <p:grpSp>
            <p:nvGrpSpPr>
              <p:cNvPr id="112" name="Group 43">
                <a:extLst>
                  <a:ext uri="{FF2B5EF4-FFF2-40B4-BE49-F238E27FC236}">
                    <a16:creationId xmlns:a16="http://schemas.microsoft.com/office/drawing/2014/main" id="{0C823237-93EB-4981-AF9F-3D63BE556D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62" y="584"/>
                <a:ext cx="2022" cy="1905"/>
                <a:chOff x="979" y="535"/>
                <a:chExt cx="3801" cy="3249"/>
              </a:xfrm>
            </p:grpSpPr>
            <p:sp>
              <p:nvSpPr>
                <p:cNvPr id="125" name="Rectangle 41">
                  <a:extLst>
                    <a:ext uri="{FF2B5EF4-FFF2-40B4-BE49-F238E27FC236}">
                      <a16:creationId xmlns:a16="http://schemas.microsoft.com/office/drawing/2014/main" id="{176EA845-1623-44B5-A48B-F8DEEE9641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" y="535"/>
                  <a:ext cx="3801" cy="324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pic>
              <p:nvPicPr>
                <p:cNvPr id="126" name="Picture 42">
                  <a:extLst>
                    <a:ext uri="{FF2B5EF4-FFF2-40B4-BE49-F238E27FC236}">
                      <a16:creationId xmlns:a16="http://schemas.microsoft.com/office/drawing/2014/main" id="{BE6AE7F6-39FE-4C3F-A40C-E539B66FBAF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3585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7" name="Picture 43">
                  <a:extLst>
                    <a:ext uri="{FF2B5EF4-FFF2-40B4-BE49-F238E27FC236}">
                      <a16:creationId xmlns:a16="http://schemas.microsoft.com/office/drawing/2014/main" id="{CD3EB92B-B1EE-4C46-99BE-327FDCF1F79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3387"/>
                  <a:ext cx="3801" cy="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8" name="Picture 44">
                  <a:extLst>
                    <a:ext uri="{FF2B5EF4-FFF2-40B4-BE49-F238E27FC236}">
                      <a16:creationId xmlns:a16="http://schemas.microsoft.com/office/drawing/2014/main" id="{036C7780-88D6-4A0F-860E-F55B4FA02E7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3188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9" name="Picture 45">
                  <a:extLst>
                    <a:ext uri="{FF2B5EF4-FFF2-40B4-BE49-F238E27FC236}">
                      <a16:creationId xmlns:a16="http://schemas.microsoft.com/office/drawing/2014/main" id="{A9E6E78A-E0B3-42ED-9CDB-7664C9A88F3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2990"/>
                  <a:ext cx="3801" cy="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0" name="Picture 46">
                  <a:extLst>
                    <a:ext uri="{FF2B5EF4-FFF2-40B4-BE49-F238E27FC236}">
                      <a16:creationId xmlns:a16="http://schemas.microsoft.com/office/drawing/2014/main" id="{924EA08B-1ED0-4FFE-966F-C416C6D471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2791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1" name="Picture 47">
                  <a:extLst>
                    <a:ext uri="{FF2B5EF4-FFF2-40B4-BE49-F238E27FC236}">
                      <a16:creationId xmlns:a16="http://schemas.microsoft.com/office/drawing/2014/main" id="{A613B8B5-EF71-4E07-BFF8-8F3E2F4690F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2593"/>
                  <a:ext cx="3801" cy="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2" name="Picture 48">
                  <a:extLst>
                    <a:ext uri="{FF2B5EF4-FFF2-40B4-BE49-F238E27FC236}">
                      <a16:creationId xmlns:a16="http://schemas.microsoft.com/office/drawing/2014/main" id="{77D3EAE0-AEA7-4A26-A1D8-B23A83FBA5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2394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3" name="Picture 49">
                  <a:extLst>
                    <a:ext uri="{FF2B5EF4-FFF2-40B4-BE49-F238E27FC236}">
                      <a16:creationId xmlns:a16="http://schemas.microsoft.com/office/drawing/2014/main" id="{08874182-750C-47AF-8EAD-4D8542894AF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2196"/>
                  <a:ext cx="3801" cy="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4" name="Picture 50">
                  <a:extLst>
                    <a:ext uri="{FF2B5EF4-FFF2-40B4-BE49-F238E27FC236}">
                      <a16:creationId xmlns:a16="http://schemas.microsoft.com/office/drawing/2014/main" id="{6045BA1B-1285-4A97-B976-5BCE769910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1997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5" name="Picture 51">
                  <a:extLst>
                    <a:ext uri="{FF2B5EF4-FFF2-40B4-BE49-F238E27FC236}">
                      <a16:creationId xmlns:a16="http://schemas.microsoft.com/office/drawing/2014/main" id="{5CCE439F-5A24-4B13-A437-EA0CCB0318D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1799"/>
                  <a:ext cx="3801" cy="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6" name="Picture 52">
                  <a:extLst>
                    <a:ext uri="{FF2B5EF4-FFF2-40B4-BE49-F238E27FC236}">
                      <a16:creationId xmlns:a16="http://schemas.microsoft.com/office/drawing/2014/main" id="{6F04D21B-9B9C-435F-A1B3-E294718F706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1600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7" name="Picture 53">
                  <a:extLst>
                    <a:ext uri="{FF2B5EF4-FFF2-40B4-BE49-F238E27FC236}">
                      <a16:creationId xmlns:a16="http://schemas.microsoft.com/office/drawing/2014/main" id="{78185EF4-35D4-4E10-9C35-8D3FE1872E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1401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8" name="Picture 54">
                  <a:extLst>
                    <a:ext uri="{FF2B5EF4-FFF2-40B4-BE49-F238E27FC236}">
                      <a16:creationId xmlns:a16="http://schemas.microsoft.com/office/drawing/2014/main" id="{61F7322D-997E-40E1-B336-15DEC207EFD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1203"/>
                  <a:ext cx="3801" cy="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9" name="Picture 55">
                  <a:extLst>
                    <a:ext uri="{FF2B5EF4-FFF2-40B4-BE49-F238E27FC236}">
                      <a16:creationId xmlns:a16="http://schemas.microsoft.com/office/drawing/2014/main" id="{D3DB1D1F-CF9E-4A64-B6E6-B682D8DE4F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1004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0" name="Picture 56">
                  <a:extLst>
                    <a:ext uri="{FF2B5EF4-FFF2-40B4-BE49-F238E27FC236}">
                      <a16:creationId xmlns:a16="http://schemas.microsoft.com/office/drawing/2014/main" id="{AC96752D-FDDA-4413-872E-DF44A256A6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806"/>
                  <a:ext cx="3801" cy="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1" name="Picture 57">
                  <a:extLst>
                    <a:ext uri="{FF2B5EF4-FFF2-40B4-BE49-F238E27FC236}">
                      <a16:creationId xmlns:a16="http://schemas.microsoft.com/office/drawing/2014/main" id="{D713F355-474D-4A51-841C-7401FFB85D0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607"/>
                  <a:ext cx="3801" cy="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2" name="Picture 58">
                  <a:extLst>
                    <a:ext uri="{FF2B5EF4-FFF2-40B4-BE49-F238E27FC236}">
                      <a16:creationId xmlns:a16="http://schemas.microsoft.com/office/drawing/2014/main" id="{B591D2FA-D807-4B68-B49B-1385EF78E90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" y="535"/>
                  <a:ext cx="3801" cy="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13" name="Group 59">
                <a:extLst>
                  <a:ext uri="{FF2B5EF4-FFF2-40B4-BE49-F238E27FC236}">
                    <a16:creationId xmlns:a16="http://schemas.microsoft.com/office/drawing/2014/main" id="{E43FF6C7-3DB3-44AF-AEA5-4F79F6B16C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44" y="900"/>
                <a:ext cx="1932" cy="1561"/>
                <a:chOff x="3344" y="900"/>
                <a:chExt cx="1932" cy="1561"/>
              </a:xfrm>
            </p:grpSpPr>
            <p:sp>
              <p:nvSpPr>
                <p:cNvPr id="114" name="Oval 60">
                  <a:extLst>
                    <a:ext uri="{FF2B5EF4-FFF2-40B4-BE49-F238E27FC236}">
                      <a16:creationId xmlns:a16="http://schemas.microsoft.com/office/drawing/2014/main" id="{252979F8-007A-4325-B15D-E4615C3D2B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06" y="900"/>
                  <a:ext cx="70" cy="57"/>
                </a:xfrm>
                <a:prstGeom prst="ellipse">
                  <a:avLst/>
                </a:prstGeom>
                <a:solidFill>
                  <a:srgbClr val="000000"/>
                </a:solidFill>
                <a:ln w="12700">
                  <a:solidFill>
                    <a:srgbClr val="80808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grpSp>
              <p:nvGrpSpPr>
                <p:cNvPr id="115" name="Group 61">
                  <a:extLst>
                    <a:ext uri="{FF2B5EF4-FFF2-40B4-BE49-F238E27FC236}">
                      <a16:creationId xmlns:a16="http://schemas.microsoft.com/office/drawing/2014/main" id="{0A373C02-BF92-4AF7-BE5B-52746E5D3BD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29" y="2350"/>
                  <a:ext cx="1150" cy="111"/>
                  <a:chOff x="1209" y="3590"/>
                  <a:chExt cx="1150" cy="111"/>
                </a:xfrm>
              </p:grpSpPr>
              <p:sp>
                <p:nvSpPr>
                  <p:cNvPr id="121" name="Line 62">
                    <a:extLst>
                      <a:ext uri="{FF2B5EF4-FFF2-40B4-BE49-F238E27FC236}">
                        <a16:creationId xmlns:a16="http://schemas.microsoft.com/office/drawing/2014/main" id="{EB655A3C-D539-4CE5-AA42-432E40C3C9B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09" y="3590"/>
                    <a:ext cx="1" cy="111"/>
                  </a:xfrm>
                  <a:prstGeom prst="line">
                    <a:avLst/>
                  </a:prstGeom>
                  <a:noFill/>
                  <a:ln w="28575">
                    <a:solidFill>
                      <a:srgbClr val="80808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2" name="Line 63">
                    <a:extLst>
                      <a:ext uri="{FF2B5EF4-FFF2-40B4-BE49-F238E27FC236}">
                        <a16:creationId xmlns:a16="http://schemas.microsoft.com/office/drawing/2014/main" id="{5E8344BC-9A0D-48CB-A8B7-18DDFDAB1E5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93" y="3590"/>
                    <a:ext cx="1" cy="111"/>
                  </a:xfrm>
                  <a:prstGeom prst="line">
                    <a:avLst/>
                  </a:prstGeom>
                  <a:noFill/>
                  <a:ln w="28575">
                    <a:solidFill>
                      <a:srgbClr val="80808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3" name="Line 64">
                    <a:extLst>
                      <a:ext uri="{FF2B5EF4-FFF2-40B4-BE49-F238E27FC236}">
                        <a16:creationId xmlns:a16="http://schemas.microsoft.com/office/drawing/2014/main" id="{AA1BFB57-8457-44EA-B915-4B854EA5306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980" y="3590"/>
                    <a:ext cx="1" cy="111"/>
                  </a:xfrm>
                  <a:prstGeom prst="line">
                    <a:avLst/>
                  </a:prstGeom>
                  <a:noFill/>
                  <a:ln w="28575">
                    <a:solidFill>
                      <a:srgbClr val="80808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4" name="Line 65">
                    <a:extLst>
                      <a:ext uri="{FF2B5EF4-FFF2-40B4-BE49-F238E27FC236}">
                        <a16:creationId xmlns:a16="http://schemas.microsoft.com/office/drawing/2014/main" id="{67721F50-A4B2-476F-B0C9-DD94284D1D7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58" y="3590"/>
                    <a:ext cx="1" cy="111"/>
                  </a:xfrm>
                  <a:prstGeom prst="line">
                    <a:avLst/>
                  </a:prstGeom>
                  <a:noFill/>
                  <a:ln w="28575">
                    <a:solidFill>
                      <a:srgbClr val="80808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116" name="Line 66">
                  <a:extLst>
                    <a:ext uri="{FF2B5EF4-FFF2-40B4-BE49-F238E27FC236}">
                      <a16:creationId xmlns:a16="http://schemas.microsoft.com/office/drawing/2014/main" id="{620F36A3-E6D9-4E21-AF8D-6FDD244C77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44" y="1576"/>
                  <a:ext cx="416" cy="662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7" name="Line 67">
                  <a:extLst>
                    <a:ext uri="{FF2B5EF4-FFF2-40B4-BE49-F238E27FC236}">
                      <a16:creationId xmlns:a16="http://schemas.microsoft.com/office/drawing/2014/main" id="{19D79503-CBAA-47C6-B391-6AAD71B6FD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52" y="1392"/>
                  <a:ext cx="392" cy="196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" name="Line 68">
                  <a:extLst>
                    <a:ext uri="{FF2B5EF4-FFF2-40B4-BE49-F238E27FC236}">
                      <a16:creationId xmlns:a16="http://schemas.microsoft.com/office/drawing/2014/main" id="{D3B60AC1-BA98-4A74-A69F-D74F620FA7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28" y="1032"/>
                  <a:ext cx="368" cy="37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" name="Line 69">
                  <a:extLst>
                    <a:ext uri="{FF2B5EF4-FFF2-40B4-BE49-F238E27FC236}">
                      <a16:creationId xmlns:a16="http://schemas.microsoft.com/office/drawing/2014/main" id="{7CBDE564-995F-401F-AB93-5594E5921C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96" y="1034"/>
                  <a:ext cx="424" cy="7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" name="Line 70">
                  <a:extLst>
                    <a:ext uri="{FF2B5EF4-FFF2-40B4-BE49-F238E27FC236}">
                      <a16:creationId xmlns:a16="http://schemas.microsoft.com/office/drawing/2014/main" id="{1F68D29D-C4ED-4DD4-9967-2182541DB6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94" y="1096"/>
                  <a:ext cx="374" cy="173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B5A0BD6C-1473-4BF8-84D8-18B925F763AB}"/>
              </a:ext>
            </a:extLst>
          </p:cNvPr>
          <p:cNvSpPr txBox="1"/>
          <p:nvPr/>
        </p:nvSpPr>
        <p:spPr>
          <a:xfrm>
            <a:off x="541228" y="5013797"/>
            <a:ext cx="8210145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sz="1600" b="0" dirty="0"/>
              <a:t>K. Ito &amp; F. Kappel, A uniformly differentiable approximation scheme for delay systems using splines, Proceedings 26th IEEE Conference on Decision and Control, 1987, 541--545.</a:t>
            </a:r>
          </a:p>
          <a:p>
            <a:pPr algn="l">
              <a:spcAft>
                <a:spcPts val="300"/>
              </a:spcAft>
            </a:pPr>
            <a:r>
              <a:rPr lang="en-US" sz="1600" b="0" dirty="0"/>
              <a:t>K. Ito &amp; F. Kappel, , A uniformly differentiable approximation scheme for delay systems using splines, Applied Mathematics and Optimization, (23) 1991, 217-262. </a:t>
            </a:r>
          </a:p>
          <a:p>
            <a:pPr algn="l">
              <a:spcAft>
                <a:spcPts val="300"/>
              </a:spcAft>
            </a:pPr>
            <a:r>
              <a:rPr lang="en-US" sz="1600" b="0" dirty="0"/>
              <a:t>F. Kappel, Approximations of </a:t>
            </a:r>
            <a:r>
              <a:rPr lang="en-US" sz="1600" b="0" dirty="0" err="1"/>
              <a:t>LQR</a:t>
            </a:r>
            <a:r>
              <a:rPr lang="en-US" sz="1600" b="0" dirty="0"/>
              <a:t>-problems for delay systems:  A survey, in Computation and Control II, K. Bowers and J. Lund, eds., </a:t>
            </a:r>
            <a:r>
              <a:rPr lang="en-US" sz="1600" b="0" dirty="0" err="1"/>
              <a:t>Birkhäuser</a:t>
            </a:r>
            <a:r>
              <a:rPr lang="en-US" sz="1600" b="0" dirty="0"/>
              <a:t>, Cambridge, 1991, 187–224.</a:t>
            </a:r>
          </a:p>
        </p:txBody>
      </p:sp>
    </p:spTree>
    <p:extLst>
      <p:ext uri="{BB962C8B-B14F-4D97-AF65-F5344CB8AC3E}">
        <p14:creationId xmlns:p14="http://schemas.microsoft.com/office/powerpoint/2010/main" val="338551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build="p" bldLvl="2" autoUpdateAnimBg="0"/>
      <p:bldP spid="1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53493-7200-4E82-B3C7-E44F034FA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2D</a:t>
            </a:r>
            <a:r>
              <a:rPr lang="en-US" dirty="0"/>
              <a:t> Example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E54460-56FE-445F-809B-4B1DED7D6C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8C447-7F5B-4E83-896A-6CEF749AB4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6230841-B004-4710-BACE-3C7DF4071A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555717"/>
              </p:ext>
            </p:extLst>
          </p:nvPr>
        </p:nvGraphicFramePr>
        <p:xfrm>
          <a:off x="2370138" y="591470"/>
          <a:ext cx="4557712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4582" name="Equation" r:id="rId3" imgW="2108160" imgH="228600" progId="Equation.DSMT4">
                  <p:embed/>
                </p:oleObj>
              </mc:Choice>
              <mc:Fallback>
                <p:oleObj name="Equation" r:id="rId3" imgW="2108160" imgH="228600" progId="Equation.DSMT4">
                  <p:embed/>
                  <p:pic>
                    <p:nvPicPr>
                      <p:cNvPr id="63" name="Object 62">
                        <a:extLst>
                          <a:ext uri="{FF2B5EF4-FFF2-40B4-BE49-F238E27FC236}">
                            <a16:creationId xmlns:a16="http://schemas.microsoft.com/office/drawing/2014/main" id="{BFAE9A2B-AB55-4657-A661-0AFCFADFBD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0138" y="591470"/>
                        <a:ext cx="4557712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AEE124A-3B26-475A-B899-C9D933EA58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2920625"/>
              </p:ext>
            </p:extLst>
          </p:nvPr>
        </p:nvGraphicFramePr>
        <p:xfrm>
          <a:off x="257637" y="1226621"/>
          <a:ext cx="4867275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4583" name="Equation" r:id="rId5" imgW="2476440" imgH="457200" progId="Equation.DSMT4">
                  <p:embed/>
                </p:oleObj>
              </mc:Choice>
              <mc:Fallback>
                <p:oleObj name="Equation" r:id="rId5" imgW="2476440" imgH="4572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6230841-B004-4710-BACE-3C7DF4071A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637" y="1226621"/>
                        <a:ext cx="4867275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E6DB828-686C-41BC-B260-BCD40EDD48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4807272"/>
              </p:ext>
            </p:extLst>
          </p:nvPr>
        </p:nvGraphicFramePr>
        <p:xfrm>
          <a:off x="6133581" y="1229681"/>
          <a:ext cx="2497138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4584" name="Equation" r:id="rId7" imgW="1269720" imgH="457200" progId="Equation.DSMT4">
                  <p:embed/>
                </p:oleObj>
              </mc:Choice>
              <mc:Fallback>
                <p:oleObj name="Equation" r:id="rId7" imgW="1269720" imgH="4572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5AEE124A-3B26-475A-B899-C9D933EA58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3581" y="1229681"/>
                        <a:ext cx="2497138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">
            <a:extLst>
              <a:ext uri="{FF2B5EF4-FFF2-40B4-BE49-F238E27FC236}">
                <a16:creationId xmlns:a16="http://schemas.microsoft.com/office/drawing/2014/main" id="{75207035-F06F-4081-A1D5-25F6BEC22C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5869548"/>
              </p:ext>
            </p:extLst>
          </p:nvPr>
        </p:nvGraphicFramePr>
        <p:xfrm>
          <a:off x="1456113" y="2415013"/>
          <a:ext cx="6323013" cy="163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4585" name="Equation" r:id="rId9" imgW="2552400" imgH="660240" progId="Equation.DSMT4">
                  <p:embed/>
                </p:oleObj>
              </mc:Choice>
              <mc:Fallback>
                <p:oleObj name="Equation" r:id="rId9" imgW="2552400" imgH="660240" progId="Equation.DSMT4">
                  <p:embed/>
                  <p:pic>
                    <p:nvPicPr>
                      <p:cNvPr id="22" name="Object 4">
                        <a:extLst>
                          <a:ext uri="{FF2B5EF4-FFF2-40B4-BE49-F238E27FC236}">
                            <a16:creationId xmlns:a16="http://schemas.microsoft.com/office/drawing/2014/main" id="{FBA4C251-61EB-4C50-8A72-57C9A8129C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6113" y="2415013"/>
                        <a:ext cx="6323013" cy="163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39018CA4-7AC0-4489-998E-6D3B887BE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7757" y="2624320"/>
            <a:ext cx="784054" cy="440171"/>
          </a:xfrm>
          <a:prstGeom prst="rect">
            <a:avLst/>
          </a:prstGeom>
          <a:noFill/>
          <a:ln w="28575">
            <a:solidFill>
              <a:srgbClr val="CC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597EB3-407A-4EE6-B3CF-3B171203C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6006" y="3466528"/>
            <a:ext cx="829468" cy="440171"/>
          </a:xfrm>
          <a:prstGeom prst="rect">
            <a:avLst/>
          </a:prstGeom>
          <a:noFill/>
          <a:ln w="28575">
            <a:solidFill>
              <a:srgbClr val="CC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Text Box 33">
            <a:extLst>
              <a:ext uri="{FF2B5EF4-FFF2-40B4-BE49-F238E27FC236}">
                <a16:creationId xmlns:a16="http://schemas.microsoft.com/office/drawing/2014/main" id="{D2D37854-4AC9-4592-84BE-2246F82A5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799" y="3879078"/>
            <a:ext cx="6991016" cy="174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Compare</a:t>
            </a:r>
          </a:p>
          <a:p>
            <a:pPr marL="914400" marR="0" lvl="0" indent="-4572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Finite Volume </a:t>
            </a:r>
            <a:r>
              <a:rPr lang="en-US" altLang="en-US" sz="2000" b="0" kern="0" dirty="0">
                <a:latin typeface="+mn-lt"/>
              </a:rPr>
              <a:t>(Banks, Burns - 1974)</a:t>
            </a:r>
          </a:p>
          <a:p>
            <a:pPr marL="914400" marR="0" lvl="0" indent="-4572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-US" altLang="en-US" sz="2000" b="0" kern="0" dirty="0">
                <a:latin typeface="+mn-lt"/>
              </a:rPr>
              <a:t>Finite Element (Banks, Kappel – 1979)</a:t>
            </a:r>
          </a:p>
          <a:p>
            <a:pPr marL="914400" marR="0" lvl="0" indent="-4572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-US" altLang="en-US" sz="2000" b="0" kern="0" dirty="0">
                <a:latin typeface="+mn-lt"/>
              </a:rPr>
              <a:t>DG Piecewise Linear  (Burns, Cliff - 1977)</a:t>
            </a:r>
          </a:p>
          <a:p>
            <a:pPr marL="914400" marR="0" lvl="0" indent="-4572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nl-NL" altLang="en-US" sz="2000" b="0" kern="0" dirty="0">
                <a:latin typeface="+mn-lt"/>
              </a:rPr>
              <a:t>Finite Element – Finite Volume (Ito, Kappel – 1987) </a:t>
            </a:r>
          </a:p>
        </p:txBody>
      </p:sp>
      <p:sp>
        <p:nvSpPr>
          <p:cNvPr id="12" name="Text Box 33">
            <a:extLst>
              <a:ext uri="{FF2B5EF4-FFF2-40B4-BE49-F238E27FC236}">
                <a16:creationId xmlns:a16="http://schemas.microsoft.com/office/drawing/2014/main" id="{7FC62AA5-F6BF-43C1-836A-AE0CA6123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939" y="5782896"/>
            <a:ext cx="7620997" cy="74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altLang="en-US" sz="2000" b="0" kern="0" dirty="0">
                <a:latin typeface="+mn-lt"/>
              </a:rPr>
              <a:t>DG Piecewise Linear (3)  and  </a:t>
            </a:r>
            <a:r>
              <a:rPr lang="nl-NL" altLang="en-US" sz="2000" b="0" kern="0" dirty="0">
                <a:latin typeface="+mn-lt"/>
              </a:rPr>
              <a:t>Finite Element – Finite Volume (4)</a:t>
            </a:r>
          </a:p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nl-NL" altLang="en-US" sz="2000" b="0" kern="0" dirty="0">
                <a:latin typeface="+mn-lt"/>
              </a:rPr>
              <a:t>have same rates of convergence ....</a:t>
            </a:r>
          </a:p>
        </p:txBody>
      </p:sp>
    </p:spTree>
    <p:extLst>
      <p:ext uri="{BB962C8B-B14F-4D97-AF65-F5344CB8AC3E}">
        <p14:creationId xmlns:p14="http://schemas.microsoft.com/office/powerpoint/2010/main" val="109166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454C-6535-47C0-B251-DF8B5EA7F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 = 64:  </a:t>
            </a:r>
            <a:r>
              <a:rPr lang="en-US" dirty="0" err="1"/>
              <a:t>FV</a:t>
            </a:r>
            <a:r>
              <a:rPr lang="en-US" dirty="0"/>
              <a:t> and IK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5D6A62-FF4F-4804-923E-3A07468ED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12FC07-37C3-4FDA-B421-C6E4D9CDB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F48940F1-18B9-45B2-9BC7-C205BCBB3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196" y="843569"/>
            <a:ext cx="6453607" cy="483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33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&amp; Problems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268941" y="709179"/>
            <a:ext cx="8641977" cy="258532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ct val="20000"/>
              </a:spcBef>
              <a:buClr>
                <a:srgbClr val="B50069"/>
              </a:buClr>
              <a:buSzPct val="100000"/>
              <a:buBlip>
                <a:blip r:embed="rId4"/>
              </a:buBlip>
              <a:defRPr/>
            </a:pPr>
            <a:r>
              <a:rPr lang="en-US" altLang="en-US" sz="1800" b="0" kern="0" dirty="0">
                <a:solidFill>
                  <a:srgbClr val="000000"/>
                </a:solidFill>
                <a:latin typeface="Arial"/>
              </a:rPr>
              <a:t>Virginia Tech:		</a:t>
            </a:r>
            <a:r>
              <a:rPr lang="en-US" altLang="en-US" sz="1800" b="0" kern="0" dirty="0">
                <a:solidFill>
                  <a:srgbClr val="0000FF"/>
                </a:solidFill>
                <a:latin typeface="Arial"/>
              </a:rPr>
              <a:t>Jeff </a:t>
            </a:r>
            <a:r>
              <a:rPr lang="en-US" altLang="en-US" sz="1800" b="0" kern="0" dirty="0" err="1">
                <a:solidFill>
                  <a:srgbClr val="0000FF"/>
                </a:solidFill>
                <a:latin typeface="Arial"/>
              </a:rPr>
              <a:t>Borggaard</a:t>
            </a:r>
            <a:r>
              <a:rPr lang="en-US" altLang="en-US" sz="1800" b="0" kern="0" dirty="0">
                <a:solidFill>
                  <a:srgbClr val="0000FF"/>
                </a:solidFill>
                <a:latin typeface="Arial"/>
              </a:rPr>
              <a:t>, Gene Cliff, Terry </a:t>
            </a:r>
            <a:r>
              <a:rPr lang="en-US" altLang="en-US" sz="1800" b="0" kern="0" dirty="0" err="1">
                <a:solidFill>
                  <a:srgbClr val="0000FF"/>
                </a:solidFill>
                <a:latin typeface="Arial"/>
              </a:rPr>
              <a:t>Herdman</a:t>
            </a:r>
            <a:r>
              <a:rPr lang="en-US" altLang="en-US" sz="1800" b="0" kern="0" dirty="0">
                <a:solidFill>
                  <a:srgbClr val="0000FF"/>
                </a:solidFill>
                <a:latin typeface="Arial"/>
              </a:rPr>
              <a:t>, </a:t>
            </a:r>
            <a:r>
              <a:rPr lang="en-US" altLang="en-US" sz="1800" b="0" kern="0" dirty="0">
                <a:solidFill>
                  <a:srgbClr val="C00000"/>
                </a:solidFill>
                <a:latin typeface="Arial"/>
              </a:rPr>
              <a:t>Veronica</a:t>
            </a:r>
            <a:r>
              <a:rPr lang="en-US" altLang="en-US" sz="1800" b="0" kern="0" dirty="0">
                <a:solidFill>
                  <a:srgbClr val="0000FF"/>
                </a:solidFill>
                <a:latin typeface="Arial"/>
              </a:rPr>
              <a:t> </a:t>
            </a:r>
            <a:br>
              <a:rPr lang="en-US" altLang="en-US" sz="1800" b="0" kern="0" dirty="0">
                <a:solidFill>
                  <a:srgbClr val="0000FF"/>
                </a:solidFill>
                <a:latin typeface="Arial"/>
              </a:rPr>
            </a:br>
            <a:r>
              <a:rPr lang="en-US" altLang="en-US" sz="1800" b="0" kern="0" dirty="0">
                <a:solidFill>
                  <a:srgbClr val="0000FF"/>
                </a:solidFill>
                <a:latin typeface="Arial"/>
              </a:rPr>
              <a:t>                                      </a:t>
            </a:r>
            <a:r>
              <a:rPr lang="en-US" altLang="en-US" sz="1800" b="0" kern="0" dirty="0">
                <a:solidFill>
                  <a:srgbClr val="C00000"/>
                </a:solidFill>
                <a:latin typeface="Arial"/>
              </a:rPr>
              <a:t>Gheorghe</a:t>
            </a:r>
            <a:r>
              <a:rPr lang="en-US" altLang="en-US" sz="1800" b="0" kern="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altLang="en-US" sz="1800" b="0" kern="0" dirty="0">
                <a:solidFill>
                  <a:srgbClr val="0000FF"/>
                </a:solidFill>
                <a:latin typeface="Arial"/>
              </a:rPr>
              <a:t>Zack </a:t>
            </a:r>
            <a:r>
              <a:rPr lang="en-US" altLang="en-US" sz="1800" b="0" kern="0" dirty="0" err="1">
                <a:solidFill>
                  <a:srgbClr val="0000FF"/>
                </a:solidFill>
                <a:latin typeface="Arial"/>
              </a:rPr>
              <a:t>Grigorian</a:t>
            </a:r>
            <a:r>
              <a:rPr lang="en-US" altLang="en-US" sz="1800" b="0" kern="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altLang="en-US" sz="1800" b="0" kern="0" dirty="0">
                <a:solidFill>
                  <a:srgbClr val="FF0000"/>
                </a:solidFill>
                <a:latin typeface="Arial"/>
              </a:rPr>
              <a:t>James Cheung, </a:t>
            </a:r>
          </a:p>
          <a:p>
            <a:pPr marL="342900" lvl="0" indent="-342900" algn="l">
              <a:spcBef>
                <a:spcPct val="20000"/>
              </a:spcBef>
              <a:buClr>
                <a:srgbClr val="B50069"/>
              </a:buClr>
              <a:buSzPct val="100000"/>
              <a:buBlip>
                <a:blip r:embed="rId4"/>
              </a:buBlip>
              <a:defRPr/>
            </a:pPr>
            <a:r>
              <a:rPr lang="en-US" altLang="en-US" sz="1800" b="0" kern="0" dirty="0">
                <a:solidFill>
                  <a:srgbClr val="000000"/>
                </a:solidFill>
                <a:latin typeface="Arial"/>
              </a:rPr>
              <a:t>Carnegie Mellon:	</a:t>
            </a:r>
            <a:r>
              <a:rPr lang="en-US" altLang="en-US" sz="1800" b="0" kern="0" dirty="0">
                <a:solidFill>
                  <a:srgbClr val="0000FF"/>
                </a:solidFill>
                <a:latin typeface="Arial"/>
              </a:rPr>
              <a:t>Larry </a:t>
            </a:r>
            <a:r>
              <a:rPr lang="en-US" altLang="en-US" sz="1800" b="0" kern="0" dirty="0" err="1">
                <a:solidFill>
                  <a:srgbClr val="0000FF"/>
                </a:solidFill>
                <a:latin typeface="Arial"/>
              </a:rPr>
              <a:t>Biegler</a:t>
            </a:r>
            <a:endParaRPr lang="en-US" altLang="en-US" sz="1800" b="0" kern="0" dirty="0">
              <a:solidFill>
                <a:srgbClr val="0000FF"/>
              </a:solidFill>
              <a:latin typeface="Arial"/>
            </a:endParaRPr>
          </a:p>
          <a:p>
            <a:pPr marL="342900" lvl="0" indent="-342900" algn="l">
              <a:spcBef>
                <a:spcPct val="20000"/>
              </a:spcBef>
              <a:buClr>
                <a:srgbClr val="B50069"/>
              </a:buClr>
              <a:buSzPct val="100000"/>
              <a:buBlip>
                <a:blip r:embed="rId4"/>
              </a:buBlip>
              <a:defRPr/>
            </a:pPr>
            <a:r>
              <a:rPr lang="en-US" altLang="en-US" sz="1800" b="0" kern="0" dirty="0">
                <a:solidFill>
                  <a:srgbClr val="000000"/>
                </a:solidFill>
                <a:latin typeface="Arial"/>
              </a:rPr>
              <a:t>Humboldt, Berlin:	</a:t>
            </a:r>
            <a:r>
              <a:rPr lang="en-US" sz="1800" b="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Carlos N. </a:t>
            </a:r>
            <a:r>
              <a:rPr lang="en-US" sz="1800" b="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Rautenberg</a:t>
            </a:r>
            <a:endParaRPr lang="en-US" altLang="en-US" sz="1800" b="0" kern="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spcBef>
                <a:spcPct val="20000"/>
              </a:spcBef>
              <a:buClr>
                <a:srgbClr val="B50069"/>
              </a:buClr>
              <a:buSzPct val="100000"/>
              <a:buBlip>
                <a:blip r:embed="rId4"/>
              </a:buBlip>
              <a:defRPr/>
            </a:pPr>
            <a:r>
              <a:rPr lang="en-US" altLang="en-US" sz="1800" b="0" kern="0" dirty="0">
                <a:solidFill>
                  <a:srgbClr val="000000"/>
                </a:solidFill>
                <a:latin typeface="Arial"/>
              </a:rPr>
              <a:t>Oklahoma State:	</a:t>
            </a:r>
            <a:r>
              <a:rPr lang="en-US" altLang="en-US" sz="1800" b="0" kern="0" dirty="0">
                <a:solidFill>
                  <a:srgbClr val="FF0000"/>
                </a:solidFill>
                <a:latin typeface="Arial"/>
              </a:rPr>
              <a:t>Weiwei Hu</a:t>
            </a:r>
          </a:p>
          <a:p>
            <a:pPr marL="342900" lvl="0" indent="-342900" algn="l">
              <a:spcBef>
                <a:spcPct val="20000"/>
              </a:spcBef>
              <a:buClr>
                <a:srgbClr val="B50069"/>
              </a:buClr>
              <a:buSzPct val="100000"/>
              <a:buBlip>
                <a:blip r:embed="rId4"/>
              </a:buBlip>
              <a:defRPr/>
            </a:pPr>
            <a:r>
              <a:rPr lang="en-US" altLang="en-US" sz="1800" b="0" kern="0" dirty="0">
                <a:solidFill>
                  <a:srgbClr val="000000"/>
                </a:solidFill>
                <a:latin typeface="Arial"/>
              </a:rPr>
              <a:t>UT CCS:		</a:t>
            </a:r>
            <a:r>
              <a:rPr lang="en-US" altLang="en-US" sz="1800" b="0" kern="0" dirty="0">
                <a:solidFill>
                  <a:srgbClr val="0000FF"/>
                </a:solidFill>
                <a:latin typeface="Arial"/>
              </a:rPr>
              <a:t>Trevor Bailey, </a:t>
            </a:r>
            <a:r>
              <a:rPr lang="en-US" altLang="en-US" sz="1800" b="0" kern="0" dirty="0" err="1">
                <a:solidFill>
                  <a:srgbClr val="0000FF"/>
                </a:solidFill>
                <a:latin typeface="Arial"/>
              </a:rPr>
              <a:t>Qingfan</a:t>
            </a:r>
            <a:r>
              <a:rPr lang="en-US" altLang="en-US" sz="1800" b="0" kern="0" dirty="0">
                <a:solidFill>
                  <a:srgbClr val="0000FF"/>
                </a:solidFill>
                <a:latin typeface="Arial"/>
              </a:rPr>
              <a:t> Zeng, </a:t>
            </a:r>
            <a:r>
              <a:rPr lang="en-US" altLang="en-US" sz="1800" b="0" kern="0" dirty="0" err="1">
                <a:solidFill>
                  <a:srgbClr val="0000FF"/>
                </a:solidFill>
                <a:latin typeface="Arial"/>
              </a:rPr>
              <a:t>Degang</a:t>
            </a:r>
            <a:r>
              <a:rPr lang="en-US" altLang="en-US" sz="1800" b="0" kern="0" dirty="0">
                <a:solidFill>
                  <a:srgbClr val="0000FF"/>
                </a:solidFill>
                <a:latin typeface="Arial"/>
              </a:rPr>
              <a:t> Fu, </a:t>
            </a:r>
            <a:r>
              <a:rPr lang="en-US" altLang="en-US" sz="1800" b="0" kern="0" dirty="0" err="1">
                <a:solidFill>
                  <a:srgbClr val="0000FF"/>
                </a:solidFill>
                <a:latin typeface="Arial"/>
              </a:rPr>
              <a:t>Clas</a:t>
            </a:r>
            <a:r>
              <a:rPr lang="en-US" altLang="en-US" sz="1800" b="0" kern="0" dirty="0">
                <a:solidFill>
                  <a:srgbClr val="0000FF"/>
                </a:solidFill>
                <a:latin typeface="Arial"/>
              </a:rPr>
              <a:t> 				Jacobson</a:t>
            </a:r>
          </a:p>
          <a:p>
            <a:pPr marL="342900" lvl="0" indent="-342900" algn="l">
              <a:spcBef>
                <a:spcPct val="20000"/>
              </a:spcBef>
              <a:buClr>
                <a:srgbClr val="B50069"/>
              </a:buClr>
              <a:buSzPct val="100000"/>
              <a:buBlip>
                <a:blip r:embed="rId4"/>
              </a:buBlip>
              <a:defRPr/>
            </a:pPr>
            <a:r>
              <a:rPr lang="en-US" altLang="en-US" sz="1800" b="0" kern="0" dirty="0" err="1">
                <a:solidFill>
                  <a:srgbClr val="000000"/>
                </a:solidFill>
                <a:latin typeface="Arial"/>
              </a:rPr>
              <a:t>WPI</a:t>
            </a:r>
            <a:r>
              <a:rPr lang="en-US" altLang="en-US" sz="1800" b="0" kern="0" dirty="0">
                <a:solidFill>
                  <a:srgbClr val="000000"/>
                </a:solidFill>
                <a:latin typeface="Arial"/>
              </a:rPr>
              <a:t>:			</a:t>
            </a:r>
            <a:r>
              <a:rPr lang="en-US" altLang="en-US" sz="1800" b="0" kern="0" dirty="0">
                <a:solidFill>
                  <a:srgbClr val="FF0000"/>
                </a:solidFill>
                <a:latin typeface="Arial"/>
              </a:rPr>
              <a:t>Michael Demetriou, Nikolaos </a:t>
            </a:r>
            <a:r>
              <a:rPr lang="en-US" altLang="en-US" sz="1800" b="0" kern="0" dirty="0" err="1">
                <a:solidFill>
                  <a:srgbClr val="FF0000"/>
                </a:solidFill>
                <a:latin typeface="Arial"/>
              </a:rPr>
              <a:t>Gatsonis</a:t>
            </a:r>
            <a:endParaRPr lang="en-US" altLang="en-US" sz="1800" b="0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E35BF34-768C-4B19-BFE2-CD202A226601}"/>
              </a:ext>
            </a:extLst>
          </p:cNvPr>
          <p:cNvGrpSpPr/>
          <p:nvPr/>
        </p:nvGrpSpPr>
        <p:grpSpPr>
          <a:xfrm>
            <a:off x="6773497" y="4649361"/>
            <a:ext cx="2148164" cy="2161843"/>
            <a:chOff x="8906631" y="279399"/>
            <a:chExt cx="2202118" cy="216184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1A47F6-B4BC-419A-B954-ECBECAC9452B}"/>
                </a:ext>
              </a:extLst>
            </p:cNvPr>
            <p:cNvSpPr txBox="1"/>
            <p:nvPr/>
          </p:nvSpPr>
          <p:spPr>
            <a:xfrm>
              <a:off x="9104036" y="1794911"/>
              <a:ext cx="18576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0" dirty="0" err="1">
                  <a:solidFill>
                    <a:srgbClr val="000000"/>
                  </a:solidFill>
                  <a:latin typeface="Arial"/>
                  <a:ea typeface="Tahoma" panose="020B0604030504040204" pitchFamily="34" charset="0"/>
                  <a:cs typeface="Tahoma" panose="020B0604030504040204" pitchFamily="34" charset="0"/>
                </a:rPr>
                <a:t>PDE</a:t>
              </a:r>
              <a:r>
                <a:rPr lang="en-US" sz="1800" b="0" dirty="0">
                  <a:solidFill>
                    <a:srgbClr val="000000"/>
                  </a:solidFill>
                  <a:latin typeface="Arial"/>
                  <a:ea typeface="Tahoma" panose="020B0604030504040204" pitchFamily="34" charset="0"/>
                  <a:cs typeface="Tahoma" panose="020B0604030504040204" pitchFamily="34" charset="0"/>
                </a:rPr>
                <a:t> Control &amp;</a:t>
              </a:r>
            </a:p>
            <a:p>
              <a:r>
                <a:rPr lang="en-US" sz="1800" b="0" dirty="0">
                  <a:solidFill>
                    <a:srgbClr val="000000"/>
                  </a:solidFill>
                  <a:latin typeface="Arial"/>
                  <a:ea typeface="Tahoma" panose="020B0604030504040204" pitchFamily="34" charset="0"/>
                  <a:cs typeface="Tahoma" panose="020B0604030504040204" pitchFamily="34" charset="0"/>
                </a:rPr>
                <a:t>Estimation</a:t>
              </a:r>
              <a:endParaRPr lang="en-US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7" name="Picture 16" descr="G:\PROPOSALS_17\DARPA LAGRANGE\WPI\image002.png">
              <a:extLst>
                <a:ext uri="{FF2B5EF4-FFF2-40B4-BE49-F238E27FC236}">
                  <a16:creationId xmlns:a16="http://schemas.microsoft.com/office/drawing/2014/main" id="{764AFB72-CD40-475C-AC47-115982297D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6631" y="279399"/>
              <a:ext cx="2202118" cy="1535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6412B5-96E3-4DAC-BF41-6583FB970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14BA1E2-6FAE-4C4A-B2E1-63C830C9AA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458" y="47800"/>
            <a:ext cx="1529619" cy="45524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6CA6571-858F-452F-8F54-F0278C73F4C2}"/>
              </a:ext>
            </a:extLst>
          </p:cNvPr>
          <p:cNvSpPr txBox="1"/>
          <p:nvPr/>
        </p:nvSpPr>
        <p:spPr>
          <a:xfrm>
            <a:off x="-133005" y="5297269"/>
            <a:ext cx="2777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Thermal Management</a:t>
            </a:r>
          </a:p>
          <a:p>
            <a:r>
              <a:rPr lang="en-US" sz="1800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Systems</a:t>
            </a:r>
          </a:p>
          <a:p>
            <a:r>
              <a:rPr lang="en-US" sz="1800" b="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(heat exchangers)</a:t>
            </a:r>
          </a:p>
        </p:txBody>
      </p:sp>
      <p:pic>
        <p:nvPicPr>
          <p:cNvPr id="27" name="Picture 2" descr="G:\PASSPORT 12-1-2015\JAB REGULAR FILES\0000_WORKING_FILES_2015\TALKS_11_12_13_14_15\TALKS_JAB_15\11 (2-6) BUENOS AIRES\figures\ECS.jpg">
            <a:extLst>
              <a:ext uri="{FF2B5EF4-FFF2-40B4-BE49-F238E27FC236}">
                <a16:creationId xmlns:a16="http://schemas.microsoft.com/office/drawing/2014/main" id="{A516658B-D7BC-4F56-A259-7D3F8EB46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12" y="3781143"/>
            <a:ext cx="2221928" cy="138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49E5D6D-B3D2-4984-A70A-57914E56E7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12" y="77251"/>
            <a:ext cx="1618942" cy="547523"/>
          </a:xfrm>
          <a:prstGeom prst="rect">
            <a:avLst/>
          </a:prstGeom>
        </p:spPr>
      </p:pic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8CA73BDA-784E-4CCF-A323-38238EAA1D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9761927"/>
              </p:ext>
            </p:extLst>
          </p:nvPr>
        </p:nvGraphicFramePr>
        <p:xfrm>
          <a:off x="2963660" y="3364518"/>
          <a:ext cx="564832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6712" name="Equation" r:id="rId9" imgW="3568680" imgH="253800" progId="Equation.DSMT4">
                  <p:embed/>
                </p:oleObj>
              </mc:Choice>
              <mc:Fallback>
                <p:oleObj name="Equation" r:id="rId9" imgW="3568680" imgH="2538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E944DA14-5983-4116-B6E1-3E39C3227E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3660" y="3364518"/>
                        <a:ext cx="5648325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286C6869-1B27-45A2-82B0-3A1A90C817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0870818"/>
              </p:ext>
            </p:extLst>
          </p:nvPr>
        </p:nvGraphicFramePr>
        <p:xfrm>
          <a:off x="3013218" y="3960812"/>
          <a:ext cx="3597275" cy="60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6713" name="Equation" r:id="rId11" imgW="2412720" imgH="406080" progId="Equation.DSMT4">
                  <p:embed/>
                </p:oleObj>
              </mc:Choice>
              <mc:Fallback>
                <p:oleObj name="Equation" r:id="rId11" imgW="2412720" imgH="40608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E6613033-4188-498A-BF41-2295C17749F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3218" y="3960812"/>
                        <a:ext cx="3597275" cy="608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7C4AA84A-5C35-47BF-87D5-45C2F3A42508}"/>
              </a:ext>
            </a:extLst>
          </p:cNvPr>
          <p:cNvGrpSpPr/>
          <p:nvPr/>
        </p:nvGrpSpPr>
        <p:grpSpPr>
          <a:xfrm>
            <a:off x="6564869" y="4257979"/>
            <a:ext cx="2423375" cy="1173830"/>
            <a:chOff x="6186633" y="1112051"/>
            <a:chExt cx="2423375" cy="1173830"/>
          </a:xfrm>
        </p:grpSpPr>
        <p:graphicFrame>
          <p:nvGraphicFramePr>
            <p:cNvPr id="30" name="Object 18">
              <a:extLst>
                <a:ext uri="{FF2B5EF4-FFF2-40B4-BE49-F238E27FC236}">
                  <a16:creationId xmlns:a16="http://schemas.microsoft.com/office/drawing/2014/main" id="{EDE87B6D-6811-4655-B983-D143646DCE3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27528203"/>
                </p:ext>
              </p:extLst>
            </p:nvPr>
          </p:nvGraphicFramePr>
          <p:xfrm>
            <a:off x="6186633" y="1112051"/>
            <a:ext cx="2423375" cy="3599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6714" name="Equation" r:id="rId13" imgW="1625400" imgH="241200" progId="Equation.DSMT4">
                    <p:embed/>
                  </p:oleObj>
                </mc:Choice>
                <mc:Fallback>
                  <p:oleObj name="Equation" r:id="rId13" imgW="1625400" imgH="241200" progId="Equation.DSMT4">
                    <p:embed/>
                    <p:pic>
                      <p:nvPicPr>
                        <p:cNvPr id="66" name="Object 18">
                          <a:extLst>
                            <a:ext uri="{FF2B5EF4-FFF2-40B4-BE49-F238E27FC236}">
                              <a16:creationId xmlns:a16="http://schemas.microsoft.com/office/drawing/2014/main" id="{60B419E6-B5AD-4578-A0AB-2BE2E72E926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86633" y="1112051"/>
                          <a:ext cx="2423375" cy="3599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DFB783D-DBFF-428B-A5E2-CB1BE596621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92240" y="1458884"/>
              <a:ext cx="540258" cy="82699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248FC6E1-77A7-4290-AE88-035653142D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6032649"/>
              </p:ext>
            </p:extLst>
          </p:nvPr>
        </p:nvGraphicFramePr>
        <p:xfrm>
          <a:off x="2947751" y="4620261"/>
          <a:ext cx="3559175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6715" name="Equation" r:id="rId15" imgW="1815840" imgH="406080" progId="Equation.DSMT4">
                  <p:embed/>
                </p:oleObj>
              </mc:Choice>
              <mc:Fallback>
                <p:oleObj name="Equation" r:id="rId15" imgW="1815840" imgH="406080" progId="Equation.DSMT4">
                  <p:embed/>
                  <p:pic>
                    <p:nvPicPr>
                      <p:cNvPr id="51" name="Object 50">
                        <a:extLst>
                          <a:ext uri="{FF2B5EF4-FFF2-40B4-BE49-F238E27FC236}">
                            <a16:creationId xmlns:a16="http://schemas.microsoft.com/office/drawing/2014/main" id="{6BBB51C0-1F4B-48DF-AC1F-1293C2526E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7751" y="4620261"/>
                        <a:ext cx="3559175" cy="79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92C5602-B521-4ECC-A804-D5BD1FB4E02A}"/>
              </a:ext>
            </a:extLst>
          </p:cNvPr>
          <p:cNvCxnSpPr>
            <a:cxnSpLocks/>
          </p:cNvCxnSpPr>
          <p:nvPr/>
        </p:nvCxnSpPr>
        <p:spPr bwMode="auto">
          <a:xfrm>
            <a:off x="7122629" y="3693183"/>
            <a:ext cx="890840" cy="174334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C2EDC5B5-570A-46FB-9597-BC6B323067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192586"/>
              </p:ext>
            </p:extLst>
          </p:nvPr>
        </p:nvGraphicFramePr>
        <p:xfrm>
          <a:off x="3024362" y="5885695"/>
          <a:ext cx="3086100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6716" name="Equation" r:id="rId17" imgW="1574640" imgH="241200" progId="Equation.DSMT4">
                  <p:embed/>
                </p:oleObj>
              </mc:Choice>
              <mc:Fallback>
                <p:oleObj name="Equation" r:id="rId17" imgW="1574640" imgH="24120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248FC6E1-77A7-4290-AE88-035653142D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4362" y="5885695"/>
                        <a:ext cx="3086100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496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291B8-816F-4080-B5D9-26979BCB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 = 64:  FE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9BD74F-4C56-4F3A-AC04-60D502779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696225-B345-4A5A-9F7D-A792E2F0E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A29ACFF-2C69-4724-B9C7-6C13397ED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196" y="843569"/>
            <a:ext cx="6453607" cy="483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66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B280E-4E13-465F-96D1-1C6175A4F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 = 64:  </a:t>
            </a:r>
            <a:r>
              <a:rPr lang="en-US" dirty="0" err="1"/>
              <a:t>FV</a:t>
            </a:r>
            <a:r>
              <a:rPr lang="en-US" dirty="0"/>
              <a:t> and IK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0082FF-418A-467C-890B-D5D80DC09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93A8F1-F5C4-473C-9879-3B2E7E2D31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C0D66A85-463C-425E-96A3-A7A84D870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196" y="843569"/>
            <a:ext cx="6453607" cy="483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91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07958-FA73-4172-BA97-0EED586AD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 = 64:  FE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D60ACC-B736-4846-9D88-2AA43E6EB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1D375-BF08-43E2-BB16-F58189F801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C4DD4364-845E-40DD-9D3C-9842606DD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196" y="843569"/>
            <a:ext cx="6453607" cy="483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62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FCCD7-5983-47B8-974E-BD8A916AB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 = 128:  FE  and  N = 8:  IK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0F5300-1224-404F-8C52-0CD0362DD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99106B-A56A-40AA-B4DC-7DFB5DD97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pic>
        <p:nvPicPr>
          <p:cNvPr id="6" name="Picture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8E74F1D9-EB53-49B0-B655-A4A4E61CF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196" y="843569"/>
            <a:ext cx="6453607" cy="483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19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468E4-0EF9-4D03-A29A-1AA3AD03F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 = 128:  FE  and  N = 8:  IK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E598FB-2A42-417E-9D75-5A7FF3045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68C256-F452-48B2-8222-11A2BEEB48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267225B-5234-48BF-874A-CE4872D66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196" y="843569"/>
            <a:ext cx="6453607" cy="4838361"/>
          </a:xfrm>
          <a:prstGeom prst="rect">
            <a:avLst/>
          </a:prstGeom>
        </p:spPr>
      </p:pic>
      <p:sp>
        <p:nvSpPr>
          <p:cNvPr id="7" name="Text Box 33">
            <a:extLst>
              <a:ext uri="{FF2B5EF4-FFF2-40B4-BE49-F238E27FC236}">
                <a16:creationId xmlns:a16="http://schemas.microsoft.com/office/drawing/2014/main" id="{E41C23A5-610D-4F26-8B7B-5BB072B0D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857" y="5572444"/>
            <a:ext cx="7587333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altLang="en-US" sz="2000" b="0" kern="0" dirty="0">
                <a:latin typeface="+mn-lt"/>
              </a:rPr>
              <a:t>? (A)  Can we construct </a:t>
            </a:r>
            <a:r>
              <a:rPr lang="en-US" altLang="en-US" sz="2000" kern="0" dirty="0">
                <a:latin typeface="+mn-lt"/>
              </a:rPr>
              <a:t>higher</a:t>
            </a:r>
            <a:r>
              <a:rPr lang="en-US" altLang="en-US" sz="2000" b="0" kern="0" dirty="0">
                <a:latin typeface="+mn-lt"/>
              </a:rPr>
              <a:t> order dual convergent schemes ?</a:t>
            </a:r>
          </a:p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altLang="en-US" sz="2000" b="0" kern="0" dirty="0">
                <a:latin typeface="+mn-lt"/>
              </a:rPr>
              <a:t>? (B)  Can these schemes help with thermal – fluid problems</a:t>
            </a:r>
          </a:p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altLang="en-US" sz="2000" b="0" kern="0" dirty="0">
                <a:latin typeface="+mn-lt"/>
              </a:rPr>
              <a:t>? (C)  </a:t>
            </a:r>
            <a:r>
              <a:rPr lang="en-US" altLang="en-US" sz="2000" b="0" kern="0" dirty="0">
                <a:latin typeface="Arial" panose="020B0604020202020204" pitchFamily="34" charset="0"/>
                <a:cs typeface="Arial" panose="020B0604020202020204" pitchFamily="34" charset="0"/>
              </a:rPr>
              <a:t>Can these schemes help with real – time estimation?</a:t>
            </a:r>
            <a:endParaRPr lang="nl-NL" altLang="en-US" sz="20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46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Counter Flow Heat Exchanger: Approximations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4BFD9A2A-DF43-46BA-8293-E3B80706AE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2930283"/>
              </p:ext>
            </p:extLst>
          </p:nvPr>
        </p:nvGraphicFramePr>
        <p:xfrm>
          <a:off x="1519238" y="522288"/>
          <a:ext cx="5868987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943" name="Equation" r:id="rId3" imgW="3009600" imgH="190440" progId="Equation.DSMT4">
                  <p:embed/>
                </p:oleObj>
              </mc:Choice>
              <mc:Fallback>
                <p:oleObj name="Equation" r:id="rId3" imgW="3009600" imgH="19044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4BFD9A2A-DF43-46BA-8293-E3B80706AE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9238" y="522288"/>
                        <a:ext cx="5868987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AD523B-9192-416D-AB61-3A14D96BE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1C75366-6A61-4097-A8A3-78346D1EC921}"/>
              </a:ext>
            </a:extLst>
          </p:cNvPr>
          <p:cNvGrpSpPr/>
          <p:nvPr/>
        </p:nvGrpSpPr>
        <p:grpSpPr>
          <a:xfrm>
            <a:off x="280988" y="869950"/>
            <a:ext cx="8677275" cy="1562100"/>
            <a:chOff x="228371" y="3909811"/>
            <a:chExt cx="8677275" cy="1562100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3179314-2D2B-44BD-8A6A-BACE98E9B55D}"/>
                </a:ext>
              </a:extLst>
            </p:cNvPr>
            <p:cNvGrpSpPr/>
            <p:nvPr/>
          </p:nvGrpSpPr>
          <p:grpSpPr>
            <a:xfrm>
              <a:off x="261708" y="3909811"/>
              <a:ext cx="8637588" cy="614363"/>
              <a:chOff x="250822" y="3009745"/>
              <a:chExt cx="8637588" cy="614363"/>
            </a:xfrm>
          </p:grpSpPr>
          <p:graphicFrame>
            <p:nvGraphicFramePr>
              <p:cNvPr id="70" name="Object 69">
                <a:extLst>
                  <a:ext uri="{FF2B5EF4-FFF2-40B4-BE49-F238E27FC236}">
                    <a16:creationId xmlns:a16="http://schemas.microsoft.com/office/drawing/2014/main" id="{AA44BBB2-A3A6-484E-BA73-2C93B1EEF8C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50822" y="3009745"/>
              <a:ext cx="6342063" cy="6143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41944" name="Equation" r:id="rId5" imgW="3936960" imgH="380880" progId="Equation.DSMT4">
                      <p:embed/>
                    </p:oleObj>
                  </mc:Choice>
                  <mc:Fallback>
                    <p:oleObj name="Equation" r:id="rId5" imgW="3936960" imgH="380880" progId="Equation.DSMT4">
                      <p:embed/>
                      <p:pic>
                        <p:nvPicPr>
                          <p:cNvPr id="70" name="Object 69">
                            <a:extLst>
                              <a:ext uri="{FF2B5EF4-FFF2-40B4-BE49-F238E27FC236}">
                                <a16:creationId xmlns:a16="http://schemas.microsoft.com/office/drawing/2014/main" id="{AA44BBB2-A3A6-484E-BA73-2C93B1EEF8C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0822" y="3009745"/>
                            <a:ext cx="6342063" cy="61436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1" name="Object 70">
                <a:extLst>
                  <a:ext uri="{FF2B5EF4-FFF2-40B4-BE49-F238E27FC236}">
                    <a16:creationId xmlns:a16="http://schemas.microsoft.com/office/drawing/2014/main" id="{E0E3DF1C-46F3-4CCD-9326-525850ED0D2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799260" y="3074833"/>
              <a:ext cx="2089150" cy="5302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41945" name="Equation" r:id="rId7" imgW="1295280" imgH="330120" progId="Equation.DSMT4">
                      <p:embed/>
                    </p:oleObj>
                  </mc:Choice>
                  <mc:Fallback>
                    <p:oleObj name="Equation" r:id="rId7" imgW="1295280" imgH="330120" progId="Equation.DSMT4">
                      <p:embed/>
                      <p:pic>
                        <p:nvPicPr>
                          <p:cNvPr id="71" name="Object 70">
                            <a:extLst>
                              <a:ext uri="{FF2B5EF4-FFF2-40B4-BE49-F238E27FC236}">
                                <a16:creationId xmlns:a16="http://schemas.microsoft.com/office/drawing/2014/main" id="{E0E3DF1C-46F3-4CCD-9326-525850ED0D2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799260" y="3074833"/>
                            <a:ext cx="2089150" cy="5302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66A36C02-9E54-4E24-B012-9C01C254F8E9}"/>
                </a:ext>
              </a:extLst>
            </p:cNvPr>
            <p:cNvGrpSpPr/>
            <p:nvPr/>
          </p:nvGrpSpPr>
          <p:grpSpPr>
            <a:xfrm>
              <a:off x="228371" y="4832149"/>
              <a:ext cx="8677275" cy="639762"/>
              <a:chOff x="217485" y="3932083"/>
              <a:chExt cx="8677275" cy="639762"/>
            </a:xfrm>
          </p:grpSpPr>
          <p:graphicFrame>
            <p:nvGraphicFramePr>
              <p:cNvPr id="68" name="Object 67">
                <a:extLst>
                  <a:ext uri="{FF2B5EF4-FFF2-40B4-BE49-F238E27FC236}">
                    <a16:creationId xmlns:a16="http://schemas.microsoft.com/office/drawing/2014/main" id="{3DCFCD59-EF91-4985-8232-C810AB2AFDF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17485" y="3932083"/>
              <a:ext cx="5788025" cy="6111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41946" name="Equation" r:id="rId9" imgW="3593880" imgH="380880" progId="Equation.DSMT4">
                      <p:embed/>
                    </p:oleObj>
                  </mc:Choice>
                  <mc:Fallback>
                    <p:oleObj name="Equation" r:id="rId9" imgW="3593880" imgH="380880" progId="Equation.DSMT4">
                      <p:embed/>
                      <p:pic>
                        <p:nvPicPr>
                          <p:cNvPr id="68" name="Object 67">
                            <a:extLst>
                              <a:ext uri="{FF2B5EF4-FFF2-40B4-BE49-F238E27FC236}">
                                <a16:creationId xmlns:a16="http://schemas.microsoft.com/office/drawing/2014/main" id="{3DCFCD59-EF91-4985-8232-C810AB2AFDF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7485" y="3932083"/>
                            <a:ext cx="5788025" cy="61118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9" name="Object 68">
                <a:extLst>
                  <a:ext uri="{FF2B5EF4-FFF2-40B4-BE49-F238E27FC236}">
                    <a16:creationId xmlns:a16="http://schemas.microsoft.com/office/drawing/2014/main" id="{D21A62D0-0FB3-4102-8D35-8B8CA81062C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619872" y="4041620"/>
              <a:ext cx="2274888" cy="5302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41947" name="Equation" r:id="rId11" imgW="1409400" imgH="330120" progId="Equation.DSMT4">
                      <p:embed/>
                    </p:oleObj>
                  </mc:Choice>
                  <mc:Fallback>
                    <p:oleObj name="Equation" r:id="rId11" imgW="1409400" imgH="330120" progId="Equation.DSMT4">
                      <p:embed/>
                      <p:pic>
                        <p:nvPicPr>
                          <p:cNvPr id="69" name="Object 68">
                            <a:extLst>
                              <a:ext uri="{FF2B5EF4-FFF2-40B4-BE49-F238E27FC236}">
                                <a16:creationId xmlns:a16="http://schemas.microsoft.com/office/drawing/2014/main" id="{D21A62D0-0FB3-4102-8D35-8B8CA81062C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619872" y="4041620"/>
                            <a:ext cx="2274888" cy="5302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1D7A32-0CC1-4150-9068-7218DFB197C7}"/>
              </a:ext>
            </a:extLst>
          </p:cNvPr>
          <p:cNvGrpSpPr/>
          <p:nvPr/>
        </p:nvGrpSpPr>
        <p:grpSpPr>
          <a:xfrm>
            <a:off x="159940" y="2433984"/>
            <a:ext cx="8833938" cy="1060148"/>
            <a:chOff x="159940" y="2433984"/>
            <a:chExt cx="8833938" cy="106014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C0C08F-529F-4625-A6C6-86D6D6730576}"/>
                </a:ext>
              </a:extLst>
            </p:cNvPr>
            <p:cNvSpPr txBox="1"/>
            <p:nvPr/>
          </p:nvSpPr>
          <p:spPr>
            <a:xfrm>
              <a:off x="1245678" y="2433984"/>
              <a:ext cx="7748200" cy="777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300"/>
                </a:spcAft>
              </a:pPr>
              <a:r>
                <a:rPr lang="en-US" sz="1400" b="0" dirty="0">
                  <a:cs typeface="Times New Roman" panose="02020603050405020304" pitchFamily="18" charset="0"/>
                </a:rPr>
                <a:t>J. S. </a:t>
              </a:r>
              <a:r>
                <a:rPr lang="en-US" sz="1400" b="0" dirty="0" err="1">
                  <a:cs typeface="Times New Roman" panose="02020603050405020304" pitchFamily="18" charset="0"/>
                </a:rPr>
                <a:t>Hesthaven</a:t>
              </a:r>
              <a:r>
                <a:rPr lang="en-US" sz="1400" b="0" dirty="0">
                  <a:cs typeface="Times New Roman" panose="02020603050405020304" pitchFamily="18" charset="0"/>
                </a:rPr>
                <a:t> and T. Warburton, </a:t>
              </a:r>
              <a:r>
                <a:rPr lang="en-US" sz="1400" b="0" i="1" dirty="0">
                  <a:cs typeface="Times New Roman" panose="02020603050405020304" pitchFamily="18" charset="0"/>
                </a:rPr>
                <a:t>Nodal Discontinuous </a:t>
              </a:r>
              <a:r>
                <a:rPr lang="en-US" sz="1400" b="0" i="1" dirty="0" err="1">
                  <a:cs typeface="Times New Roman" panose="02020603050405020304" pitchFamily="18" charset="0"/>
                </a:rPr>
                <a:t>Galerkin</a:t>
              </a:r>
              <a:r>
                <a:rPr lang="en-US" sz="1400" b="0" i="1" dirty="0">
                  <a:cs typeface="Times New Roman" panose="02020603050405020304" pitchFamily="18" charset="0"/>
                </a:rPr>
                <a:t> Methods: Algorithms, Analysis, and  Applications</a:t>
              </a:r>
              <a:r>
                <a:rPr lang="en-US" sz="1400" b="0" dirty="0">
                  <a:cs typeface="Times New Roman" panose="02020603050405020304" pitchFamily="18" charset="0"/>
                </a:rPr>
                <a:t>, Springer Science &amp; Business Media, 2007.</a:t>
              </a:r>
            </a:p>
            <a:p>
              <a:pPr algn="l">
                <a:spcAft>
                  <a:spcPts val="300"/>
                </a:spcAft>
              </a:pPr>
              <a:r>
                <a:rPr lang="en-US" sz="1400" b="0" dirty="0">
                  <a:cs typeface="Times New Roman" panose="02020603050405020304" pitchFamily="18" charset="0"/>
                </a:rPr>
                <a:t>J. S. </a:t>
              </a:r>
              <a:r>
                <a:rPr lang="en-US" sz="1400" b="0" dirty="0" err="1">
                  <a:cs typeface="Times New Roman" panose="02020603050405020304" pitchFamily="18" charset="0"/>
                </a:rPr>
                <a:t>Hesthaven</a:t>
              </a:r>
              <a:r>
                <a:rPr lang="en-US" sz="1400" b="0" dirty="0">
                  <a:cs typeface="Times New Roman" panose="02020603050405020304" pitchFamily="18" charset="0"/>
                </a:rPr>
                <a:t>, </a:t>
              </a:r>
              <a:r>
                <a:rPr lang="en-US" sz="1400" b="0" i="1" dirty="0">
                  <a:cs typeface="Times New Roman" panose="02020603050405020304" pitchFamily="18" charset="0"/>
                </a:rPr>
                <a:t>Numerical Methods for Conservation Laws: From Analysis to Algorithms</a:t>
              </a:r>
              <a:r>
                <a:rPr lang="en-US" sz="1400" b="0" dirty="0">
                  <a:cs typeface="Times New Roman" panose="02020603050405020304" pitchFamily="18" charset="0"/>
                </a:rPr>
                <a:t>, SIAM 2018.</a:t>
              </a:r>
              <a:r>
                <a:rPr lang="en-US" sz="1400" b="0" dirty="0">
                  <a:latin typeface="+mn-lt"/>
                  <a:cs typeface="Times New Roman" panose="02020603050405020304" pitchFamily="18" charset="0"/>
                </a:rPr>
                <a:t>.</a:t>
              </a:r>
              <a:endParaRPr lang="en-US" sz="1400" b="0" i="1" dirty="0">
                <a:latin typeface="+mn-lt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D781C018-B24D-4F69-A320-B289188C869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8499500"/>
                </p:ext>
              </p:extLst>
            </p:nvPr>
          </p:nvGraphicFramePr>
          <p:xfrm>
            <a:off x="159940" y="2574970"/>
            <a:ext cx="1128712" cy="9191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1948" name="Equation" r:id="rId13" imgW="698400" imgH="571320" progId="Equation.DSMT4">
                    <p:embed/>
                  </p:oleObj>
                </mc:Choice>
                <mc:Fallback>
                  <p:oleObj name="Equation" r:id="rId13" imgW="698400" imgH="571320" progId="Equation.DSMT4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:a16="http://schemas.microsoft.com/office/drawing/2014/main" id="{4BFD9A2A-DF43-46BA-8293-E3B80706AEC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9940" y="2574970"/>
                          <a:ext cx="1128712" cy="9191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6A1F6E0-779E-4EAE-9353-07416D93BE9A}"/>
              </a:ext>
            </a:extLst>
          </p:cNvPr>
          <p:cNvGrpSpPr/>
          <p:nvPr/>
        </p:nvGrpSpPr>
        <p:grpSpPr>
          <a:xfrm>
            <a:off x="302220" y="4806611"/>
            <a:ext cx="8377759" cy="1754326"/>
            <a:chOff x="302220" y="4806611"/>
            <a:chExt cx="8377759" cy="175432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FF83C7-D416-4839-A807-4DB332AFB9BA}"/>
                </a:ext>
              </a:extLst>
            </p:cNvPr>
            <p:cNvSpPr txBox="1"/>
            <p:nvPr/>
          </p:nvSpPr>
          <p:spPr>
            <a:xfrm>
              <a:off x="1180411" y="4806611"/>
              <a:ext cx="749956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9212" algn="l">
                <a:spcAft>
                  <a:spcPts val="600"/>
                </a:spcAft>
              </a:pPr>
              <a:r>
                <a:rPr lang="en-US" sz="1400" b="0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J. Cheung</a:t>
              </a:r>
              <a:r>
                <a:rPr lang="en-US" sz="1400" b="0" dirty="0">
                  <a:cs typeface="Times New Roman" panose="02020603050405020304" pitchFamily="18" charset="0"/>
                </a:rPr>
                <a:t>, </a:t>
              </a:r>
              <a:r>
                <a:rPr lang="en-US" sz="1400" b="0" i="1" dirty="0">
                  <a:cs typeface="Times New Roman" panose="02020603050405020304" pitchFamily="18" charset="0"/>
                </a:rPr>
                <a:t>Overcoming Geometric Limitations in the Finite Element Method by Means of Polynomial Extension: Application to Second–Order Elliptic Boundary Value and Interface Problems</a:t>
              </a:r>
              <a:r>
                <a:rPr lang="en-US" sz="1400" b="0" dirty="0">
                  <a:cs typeface="Times New Roman" panose="02020603050405020304" pitchFamily="18" charset="0"/>
                </a:rPr>
                <a:t>, PhD Thesis, Florida State University, 2018</a:t>
              </a:r>
            </a:p>
            <a:p>
              <a:pPr marL="49212" algn="l">
                <a:spcAft>
                  <a:spcPts val="600"/>
                </a:spcAft>
              </a:pPr>
              <a:r>
                <a:rPr lang="en-US" sz="1400" b="0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J. Burns and J. Cheung</a:t>
              </a:r>
              <a:r>
                <a:rPr lang="en-US" sz="1400" b="0" dirty="0">
                  <a:cs typeface="Times New Roman" panose="02020603050405020304" pitchFamily="18" charset="0"/>
                </a:rPr>
                <a:t>, </a:t>
              </a:r>
              <a:r>
                <a:rPr lang="en-US" sz="1400" b="0" i="1" dirty="0">
                  <a:cs typeface="Times New Roman" panose="02020603050405020304" pitchFamily="18" charset="0"/>
                </a:rPr>
                <a:t>High Order Approximations for </a:t>
              </a:r>
              <a:r>
                <a:rPr lang="en-US" sz="1400" b="0" i="1" dirty="0" err="1">
                  <a:cs typeface="Times New Roman" panose="02020603050405020304" pitchFamily="18" charset="0"/>
                </a:rPr>
                <a:t>LQR</a:t>
              </a:r>
              <a:r>
                <a:rPr lang="en-US" sz="1400" b="0" i="1" dirty="0">
                  <a:cs typeface="Times New Roman" panose="02020603050405020304" pitchFamily="18" charset="0"/>
                </a:rPr>
                <a:t> Control and </a:t>
              </a:r>
              <a:r>
                <a:rPr lang="en-US" sz="1400" b="0" i="1" dirty="0" err="1">
                  <a:cs typeface="Times New Roman" panose="02020603050405020304" pitchFamily="18" charset="0"/>
                </a:rPr>
                <a:t>LQG</a:t>
              </a:r>
              <a:r>
                <a:rPr lang="en-US" sz="1400" b="0" i="1" dirty="0">
                  <a:cs typeface="Times New Roman" panose="02020603050405020304" pitchFamily="18" charset="0"/>
                </a:rPr>
                <a:t> Estimation of Convection Diffusion Systems</a:t>
              </a:r>
              <a:r>
                <a:rPr lang="en-US" sz="1400" b="0" dirty="0">
                  <a:cs typeface="Times New Roman" panose="02020603050405020304" pitchFamily="18" charset="0"/>
                </a:rPr>
                <a:t>, Joint Mechatronics 2019 &amp; </a:t>
              </a:r>
              <a:r>
                <a:rPr lang="en-US" sz="1400" b="0" dirty="0" err="1">
                  <a:cs typeface="Times New Roman" panose="02020603050405020304" pitchFamily="18" charset="0"/>
                </a:rPr>
                <a:t>NolCoS</a:t>
              </a:r>
              <a:r>
                <a:rPr lang="en-US" sz="1400" b="0" dirty="0">
                  <a:cs typeface="Times New Roman" panose="02020603050405020304" pitchFamily="18" charset="0"/>
                </a:rPr>
                <a:t> 2019, to appear.</a:t>
              </a:r>
            </a:p>
            <a:p>
              <a:pPr marL="49212" algn="l"/>
              <a:r>
                <a:rPr lang="en-US" sz="1400" b="0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J. Burns and J. Cheung</a:t>
              </a:r>
              <a:r>
                <a:rPr lang="en-US" sz="1400" b="0" dirty="0">
                  <a:cs typeface="Times New Roman" panose="02020603050405020304" pitchFamily="18" charset="0"/>
                </a:rPr>
                <a:t>, </a:t>
              </a:r>
              <a:r>
                <a:rPr lang="en-US" sz="1400" b="0" i="1" dirty="0">
                  <a:cs typeface="Times New Roman" panose="02020603050405020304" pitchFamily="18" charset="0"/>
                </a:rPr>
                <a:t>Optimal Error Estimates for General hp - </a:t>
              </a:r>
              <a:r>
                <a:rPr lang="en-US" sz="1400" b="0" i="1" dirty="0" err="1">
                  <a:cs typeface="Times New Roman" panose="02020603050405020304" pitchFamily="18" charset="0"/>
                </a:rPr>
                <a:t>Galerkin</a:t>
              </a:r>
              <a:r>
                <a:rPr lang="en-US" sz="1400" b="0" i="1" dirty="0">
                  <a:cs typeface="Times New Roman" panose="02020603050405020304" pitchFamily="18" charset="0"/>
                </a:rPr>
                <a:t> Methods Applied to </a:t>
              </a:r>
              <a:r>
                <a:rPr lang="en-US" sz="1400" b="0" i="1" dirty="0" err="1">
                  <a:cs typeface="Times New Roman" panose="02020603050405020304" pitchFamily="18" charset="0"/>
                </a:rPr>
                <a:t>Riccati</a:t>
              </a:r>
              <a:r>
                <a:rPr lang="en-US" sz="1400" b="0" i="1" dirty="0">
                  <a:cs typeface="Times New Roman" panose="02020603050405020304" pitchFamily="18" charset="0"/>
                </a:rPr>
                <a:t> Partial Differential Equations, 2019.</a:t>
              </a:r>
              <a:endParaRPr lang="en-US" sz="1400" b="0" dirty="0"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6642C5C0-71FD-4280-A76E-E704918F25B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66248107"/>
                </p:ext>
              </p:extLst>
            </p:nvPr>
          </p:nvGraphicFramePr>
          <p:xfrm>
            <a:off x="302220" y="5047909"/>
            <a:ext cx="842962" cy="127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1949" name="Equation" r:id="rId15" imgW="520560" imgH="787320" progId="Equation.DSMT4">
                    <p:embed/>
                  </p:oleObj>
                </mc:Choice>
                <mc:Fallback>
                  <p:oleObj name="Equation" r:id="rId15" imgW="520560" imgH="787320" progId="Equation.DSMT4">
                    <p:embed/>
                    <p:pic>
                      <p:nvPicPr>
                        <p:cNvPr id="18" name="Object 17">
                          <a:extLst>
                            <a:ext uri="{FF2B5EF4-FFF2-40B4-BE49-F238E27FC236}">
                              <a16:creationId xmlns:a16="http://schemas.microsoft.com/office/drawing/2014/main" id="{D781C018-B24D-4F69-A320-B289188C869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2220" y="5047909"/>
                          <a:ext cx="842962" cy="1270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74A4B8-9EB8-476B-AB71-5FC855F4BF11}"/>
              </a:ext>
            </a:extLst>
          </p:cNvPr>
          <p:cNvGrpSpPr/>
          <p:nvPr/>
        </p:nvGrpSpPr>
        <p:grpSpPr>
          <a:xfrm>
            <a:off x="366637" y="3746226"/>
            <a:ext cx="8313343" cy="992579"/>
            <a:chOff x="366637" y="3746226"/>
            <a:chExt cx="8313343" cy="99257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345B882-9782-4C4E-A781-906B3214AD55}"/>
                </a:ext>
              </a:extLst>
            </p:cNvPr>
            <p:cNvGrpSpPr/>
            <p:nvPr/>
          </p:nvGrpSpPr>
          <p:grpSpPr>
            <a:xfrm>
              <a:off x="1254607" y="3746226"/>
              <a:ext cx="7425373" cy="992579"/>
              <a:chOff x="1254607" y="3746226"/>
              <a:chExt cx="7425373" cy="992579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BEC2822-6249-425C-9E9B-02539241D7D2}"/>
                  </a:ext>
                </a:extLst>
              </p:cNvPr>
              <p:cNvSpPr txBox="1"/>
              <p:nvPr/>
            </p:nvSpPr>
            <p:spPr>
              <a:xfrm>
                <a:off x="1254607" y="3746226"/>
                <a:ext cx="7425373" cy="992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Aft>
                    <a:spcPts val="300"/>
                  </a:spcAft>
                </a:pPr>
                <a:r>
                  <a:rPr lang="en-US" sz="1400" b="0" dirty="0">
                    <a:cs typeface="Times New Roman" panose="02020603050405020304" pitchFamily="18" charset="0"/>
                  </a:rPr>
                  <a:t>J. Burns &amp; E. Cliff,  </a:t>
                </a:r>
                <a:r>
                  <a:rPr lang="en-US" sz="1400" b="0" i="1" dirty="0">
                    <a:cs typeface="Times New Roman" panose="02020603050405020304" pitchFamily="18" charset="0"/>
                  </a:rPr>
                  <a:t>A  Piecewise  Linear  Approximation  Scheme  for  Hereditary  Optimal  Control  Problems</a:t>
                </a:r>
                <a:r>
                  <a:rPr lang="en-US" sz="1400" b="0" dirty="0">
                    <a:cs typeface="Times New Roman" panose="02020603050405020304" pitchFamily="18" charset="0"/>
                  </a:rPr>
                  <a:t>,  Proc. 1977 Joint Automatic Control Conference, Vol. 2, 1977, 867-873 . </a:t>
                </a:r>
              </a:p>
              <a:p>
                <a:pPr algn="l"/>
                <a:r>
                  <a:rPr lang="en-US" sz="1400" b="0" dirty="0">
                    <a:cs typeface="Times New Roman" panose="02020603050405020304" pitchFamily="18" charset="0"/>
                  </a:rPr>
                  <a:t>J. Burns &amp; E. Cliff,  </a:t>
                </a:r>
                <a:r>
                  <a:rPr lang="en-US" sz="1400" b="0" i="1" dirty="0">
                    <a:cs typeface="Times New Roman" panose="02020603050405020304" pitchFamily="18" charset="0"/>
                  </a:rPr>
                  <a:t>Methods for Approximating Linear Hereditary Quadratic Optimal Control Problems</a:t>
                </a:r>
                <a:r>
                  <a:rPr lang="en-US" sz="1400" b="0" dirty="0">
                    <a:cs typeface="Times New Roman" panose="02020603050405020304" pitchFamily="18" charset="0"/>
                  </a:rPr>
                  <a:t>, IEEE Trans. on Automatic Control, AC - 23, 1978,  21-36.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1E8456C1-D34F-43B2-B554-2EBDD1B4230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806875" y="4015446"/>
                <a:ext cx="3283926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graphicFrame>
          <p:nvGraphicFramePr>
            <p:cNvPr id="29" name="Object 28">
              <a:extLst>
                <a:ext uri="{FF2B5EF4-FFF2-40B4-BE49-F238E27FC236}">
                  <a16:creationId xmlns:a16="http://schemas.microsoft.com/office/drawing/2014/main" id="{ECE3C3F3-09FD-4B0C-B9F4-D4C0A3ADEB5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94477946"/>
                </p:ext>
              </p:extLst>
            </p:nvPr>
          </p:nvGraphicFramePr>
          <p:xfrm>
            <a:off x="366637" y="3775580"/>
            <a:ext cx="717655" cy="9603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1950" name="Equation" r:id="rId17" imgW="444240" imgH="596880" progId="Equation.DSMT4">
                    <p:embed/>
                  </p:oleObj>
                </mc:Choice>
                <mc:Fallback>
                  <p:oleObj name="Equation" r:id="rId17" imgW="444240" imgH="596880" progId="Equation.DSMT4">
                    <p:embed/>
                    <p:pic>
                      <p:nvPicPr>
                        <p:cNvPr id="18" name="Object 17">
                          <a:extLst>
                            <a:ext uri="{FF2B5EF4-FFF2-40B4-BE49-F238E27FC236}">
                              <a16:creationId xmlns:a16="http://schemas.microsoft.com/office/drawing/2014/main" id="{D781C018-B24D-4F69-A320-B289188C869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6637" y="3775580"/>
                          <a:ext cx="717655" cy="9603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C2912EA-8A7C-4CE1-9853-5C1F14729944}"/>
              </a:ext>
            </a:extLst>
          </p:cNvPr>
          <p:cNvGrpSpPr/>
          <p:nvPr/>
        </p:nvGrpSpPr>
        <p:grpSpPr>
          <a:xfrm>
            <a:off x="1506399" y="917581"/>
            <a:ext cx="6988311" cy="1576519"/>
            <a:chOff x="1768593" y="3577034"/>
            <a:chExt cx="6988311" cy="157651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153EF9-7031-47A5-954E-099968B3CDA6}"/>
                </a:ext>
              </a:extLst>
            </p:cNvPr>
            <p:cNvGrpSpPr/>
            <p:nvPr/>
          </p:nvGrpSpPr>
          <p:grpSpPr>
            <a:xfrm>
              <a:off x="1768593" y="3589161"/>
              <a:ext cx="577908" cy="516155"/>
              <a:chOff x="7331529" y="3461658"/>
              <a:chExt cx="930728" cy="914399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470CD65D-5F37-429E-A26C-5646C33D421B}"/>
                  </a:ext>
                </a:extLst>
              </p:cNvPr>
              <p:cNvCxnSpPr/>
              <p:nvPr/>
            </p:nvCxnSpPr>
            <p:spPr bwMode="auto">
              <a:xfrm>
                <a:off x="7331529" y="3477986"/>
                <a:ext cx="930728" cy="898071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79915D5-0650-403E-A275-E7FC2A7BEEBF}"/>
                  </a:ext>
                </a:extLst>
              </p:cNvPr>
              <p:cNvCxnSpPr/>
              <p:nvPr/>
            </p:nvCxnSpPr>
            <p:spPr bwMode="auto">
              <a:xfrm flipV="1">
                <a:off x="7347857" y="3461658"/>
                <a:ext cx="914400" cy="88174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690ADD6-9E92-41A1-AF5A-358E4360629E}"/>
                </a:ext>
              </a:extLst>
            </p:cNvPr>
            <p:cNvGrpSpPr/>
            <p:nvPr/>
          </p:nvGrpSpPr>
          <p:grpSpPr>
            <a:xfrm>
              <a:off x="1808699" y="4552103"/>
              <a:ext cx="577908" cy="506939"/>
              <a:chOff x="7331529" y="3902881"/>
              <a:chExt cx="930728" cy="898067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4F404778-9AAA-4635-956F-301C4AAD362D}"/>
                  </a:ext>
                </a:extLst>
              </p:cNvPr>
              <p:cNvCxnSpPr/>
              <p:nvPr/>
            </p:nvCxnSpPr>
            <p:spPr bwMode="auto">
              <a:xfrm>
                <a:off x="7331529" y="3902881"/>
                <a:ext cx="930728" cy="898067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B5245F8-4E82-4CFB-91CF-EF46DB277501}"/>
                  </a:ext>
                </a:extLst>
              </p:cNvPr>
              <p:cNvCxnSpPr/>
              <p:nvPr/>
            </p:nvCxnSpPr>
            <p:spPr bwMode="auto">
              <a:xfrm flipV="1">
                <a:off x="7347856" y="3913105"/>
                <a:ext cx="914401" cy="881741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5BE9669-BBC5-470C-8832-05683A0AE1F0}"/>
                </a:ext>
              </a:extLst>
            </p:cNvPr>
            <p:cNvGrpSpPr/>
            <p:nvPr/>
          </p:nvGrpSpPr>
          <p:grpSpPr>
            <a:xfrm>
              <a:off x="7325602" y="4637101"/>
              <a:ext cx="584281" cy="516452"/>
              <a:chOff x="6954386" y="4039258"/>
              <a:chExt cx="940992" cy="914923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BD02134-6CEF-450F-9DF0-572BC3961ACC}"/>
                  </a:ext>
                </a:extLst>
              </p:cNvPr>
              <p:cNvCxnSpPr/>
              <p:nvPr/>
            </p:nvCxnSpPr>
            <p:spPr bwMode="auto">
              <a:xfrm>
                <a:off x="6964653" y="4039258"/>
                <a:ext cx="930725" cy="898070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3377B15-EB35-4DCB-BF1C-2E3EDE9C6929}"/>
                  </a:ext>
                </a:extLst>
              </p:cNvPr>
              <p:cNvCxnSpPr/>
              <p:nvPr/>
            </p:nvCxnSpPr>
            <p:spPr bwMode="auto">
              <a:xfrm flipV="1">
                <a:off x="6954386" y="4072441"/>
                <a:ext cx="914399" cy="881740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4B2D5E1-6E03-4586-99DD-5390DAD43822}"/>
                </a:ext>
              </a:extLst>
            </p:cNvPr>
            <p:cNvGrpSpPr/>
            <p:nvPr/>
          </p:nvGrpSpPr>
          <p:grpSpPr>
            <a:xfrm>
              <a:off x="8148541" y="3577034"/>
              <a:ext cx="608363" cy="565994"/>
              <a:chOff x="8215113" y="3340707"/>
              <a:chExt cx="979773" cy="1002693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448CFF6E-E520-4197-8637-EA95C0A50ADC}"/>
                  </a:ext>
                </a:extLst>
              </p:cNvPr>
              <p:cNvCxnSpPr/>
              <p:nvPr/>
            </p:nvCxnSpPr>
            <p:spPr bwMode="auto">
              <a:xfrm>
                <a:off x="8215113" y="3340707"/>
                <a:ext cx="930728" cy="89807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BFF423C-084C-4CA5-B7EF-8DDCBB7D3048}"/>
                  </a:ext>
                </a:extLst>
              </p:cNvPr>
              <p:cNvCxnSpPr/>
              <p:nvPr/>
            </p:nvCxnSpPr>
            <p:spPr bwMode="auto">
              <a:xfrm flipV="1">
                <a:off x="8280484" y="3461658"/>
                <a:ext cx="914402" cy="88174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05ADFE19-F295-4293-AD2B-3FEB14C73778}"/>
              </a:ext>
            </a:extLst>
          </p:cNvPr>
          <p:cNvSpPr txBox="1"/>
          <p:nvPr/>
        </p:nvSpPr>
        <p:spPr>
          <a:xfrm>
            <a:off x="1246171" y="3168275"/>
            <a:ext cx="77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sz="1400" b="0" dirty="0">
                <a:solidFill>
                  <a:srgbClr val="FF0000"/>
                </a:solidFill>
                <a:cs typeface="Times New Roman" panose="02020603050405020304" pitchFamily="18" charset="0"/>
              </a:rPr>
              <a:t>Z. </a:t>
            </a:r>
            <a:r>
              <a:rPr lang="en-US" sz="1400" b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Grigorian</a:t>
            </a:r>
            <a:r>
              <a:rPr lang="en-US" sz="1400" b="0" dirty="0">
                <a:solidFill>
                  <a:srgbClr val="FF0000"/>
                </a:solidFill>
                <a:cs typeface="Times New Roman" panose="02020603050405020304" pitchFamily="18" charset="0"/>
              </a:rPr>
              <a:t>,</a:t>
            </a:r>
            <a:r>
              <a:rPr lang="en-US" sz="1400" b="0" dirty="0">
                <a:cs typeface="Times New Roman" panose="02020603050405020304" pitchFamily="18" charset="0"/>
              </a:rPr>
              <a:t> </a:t>
            </a:r>
            <a:r>
              <a:rPr lang="en-US" sz="1400" b="0" i="1" dirty="0">
                <a:cs typeface="Times New Roman" panose="02020603050405020304" pitchFamily="18" charset="0"/>
              </a:rPr>
              <a:t>Modeling, Discontinuous </a:t>
            </a:r>
            <a:r>
              <a:rPr lang="en-US" sz="1400" b="0" i="1" dirty="0" err="1">
                <a:cs typeface="Times New Roman" panose="02020603050405020304" pitchFamily="18" charset="0"/>
              </a:rPr>
              <a:t>Galerkin</a:t>
            </a:r>
            <a:r>
              <a:rPr lang="en-US" sz="1400" b="0" i="1" dirty="0">
                <a:cs typeface="Times New Roman" panose="02020603050405020304" pitchFamily="18" charset="0"/>
              </a:rPr>
              <a:t> Approximation and Simulation of the </a:t>
            </a:r>
            <a:r>
              <a:rPr lang="en-US" sz="1400" i="1" u="sng" dirty="0">
                <a:cs typeface="Times New Roman" panose="02020603050405020304" pitchFamily="18" charset="0"/>
              </a:rPr>
              <a:t>1-D Compressible </a:t>
            </a:r>
            <a:r>
              <a:rPr lang="en-US" sz="1400" i="1" u="sng" dirty="0" err="1">
                <a:cs typeface="Times New Roman" panose="02020603050405020304" pitchFamily="18" charset="0"/>
              </a:rPr>
              <a:t>Navier</a:t>
            </a:r>
            <a:r>
              <a:rPr lang="en-US" sz="1400" i="1" u="sng" dirty="0">
                <a:cs typeface="Times New Roman" panose="02020603050405020304" pitchFamily="18" charset="0"/>
              </a:rPr>
              <a:t> Stokes Equations</a:t>
            </a:r>
            <a:r>
              <a:rPr lang="en-US" sz="1400" b="0" dirty="0">
                <a:cs typeface="Times New Roman" panose="02020603050405020304" pitchFamily="18" charset="0"/>
              </a:rPr>
              <a:t>,  MS Thesis, Virginia Tech, May, 2019</a:t>
            </a:r>
            <a:r>
              <a:rPr lang="en-US" sz="1400" b="0" dirty="0">
                <a:latin typeface="+mn-lt"/>
                <a:cs typeface="Times New Roman" panose="02020603050405020304" pitchFamily="18" charset="0"/>
              </a:rPr>
              <a:t>.</a:t>
            </a:r>
            <a:endParaRPr lang="en-US" sz="1400" b="0" i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1" name="Content Placeholder 8">
            <a:extLst>
              <a:ext uri="{FF2B5EF4-FFF2-40B4-BE49-F238E27FC236}">
                <a16:creationId xmlns:a16="http://schemas.microsoft.com/office/drawing/2014/main" id="{1393B080-43C0-40B4-BF92-40C9B1AF6D69}"/>
              </a:ext>
            </a:extLst>
          </p:cNvPr>
          <p:cNvSpPr txBox="1">
            <a:spLocks/>
          </p:cNvSpPr>
          <p:nvPr/>
        </p:nvSpPr>
        <p:spPr>
          <a:xfrm>
            <a:off x="5913757" y="3380095"/>
            <a:ext cx="2524391" cy="30959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Blip>
                <a:blip r:embed="rId19"/>
              </a:buBlip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5000"/>
              <a:buFont typeface="Wingdings" pitchFamily="2" charset="2"/>
              <a:buBlip>
                <a:blip r:embed="rId20"/>
              </a:buBlip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100000"/>
              <a:buFont typeface="Times New Roman" pitchFamily="18" charset="0"/>
              <a:buBlip>
                <a:blip r:embed="rId21"/>
              </a:buBlip>
              <a:defRPr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  <a:defRPr sz="16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100000"/>
              <a:buFont typeface="Times New Roman" pitchFamily="18" charset="0"/>
              <a:buChar char="–"/>
              <a:defRPr sz="1400" b="1" i="1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100000"/>
              <a:buFont typeface="Times New Roman" pitchFamily="18" charset="0"/>
              <a:buChar char="–"/>
              <a:defRPr sz="1400" b="1" i="1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100000"/>
              <a:buFont typeface="Times New Roman" pitchFamily="18" charset="0"/>
              <a:buChar char="–"/>
              <a:defRPr sz="1400" b="1" i="1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100000"/>
              <a:buFont typeface="Times New Roman" pitchFamily="18" charset="0"/>
              <a:buChar char="–"/>
              <a:defRPr sz="1400" b="1" i="1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100000"/>
              <a:buFont typeface="Times New Roman" pitchFamily="18" charset="0"/>
              <a:buChar char="–"/>
              <a:defRPr sz="1400" b="1" i="1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400" kern="0" dirty="0"/>
              <a:t> </a:t>
            </a:r>
            <a:r>
              <a:rPr lang="en-US" sz="1400" kern="0" dirty="0">
                <a:solidFill>
                  <a:srgbClr val="FF0000"/>
                </a:solidFill>
              </a:rPr>
              <a:t>- nonlinear thermal fluids</a:t>
            </a:r>
          </a:p>
        </p:txBody>
      </p:sp>
    </p:spTree>
    <p:extLst>
      <p:ext uri="{BB962C8B-B14F-4D97-AF65-F5344CB8AC3E}">
        <p14:creationId xmlns:p14="http://schemas.microsoft.com/office/powerpoint/2010/main" val="29254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FF175-1C31-474F-818D-4FFF30684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</a:t>
            </a:r>
            <a:r>
              <a:rPr lang="en-US" dirty="0"/>
              <a:t> – Finite Element Method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E21DE2-70BE-4C2A-9277-6B4E8F7A5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F9229A-6723-4ABC-BA06-49FA04004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63AC46-B1CD-4160-9ACA-B8004535665B}"/>
              </a:ext>
            </a:extLst>
          </p:cNvPr>
          <p:cNvGrpSpPr/>
          <p:nvPr/>
        </p:nvGrpSpPr>
        <p:grpSpPr>
          <a:xfrm>
            <a:off x="1541688" y="1134259"/>
            <a:ext cx="6070332" cy="1358586"/>
            <a:chOff x="1637940" y="1319621"/>
            <a:chExt cx="6070332" cy="135858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D3A5BDE-6363-4767-B418-2B454DC80CFD}"/>
                </a:ext>
              </a:extLst>
            </p:cNvPr>
            <p:cNvCxnSpPr/>
            <p:nvPr/>
          </p:nvCxnSpPr>
          <p:spPr bwMode="auto">
            <a:xfrm>
              <a:off x="1637940" y="2518610"/>
              <a:ext cx="6070332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3AC56E7-93D8-4937-82DE-C44C4C0C4C84}"/>
                </a:ext>
              </a:extLst>
            </p:cNvPr>
            <p:cNvCxnSpPr/>
            <p:nvPr/>
          </p:nvCxnSpPr>
          <p:spPr bwMode="auto">
            <a:xfrm flipV="1">
              <a:off x="1828800" y="1319621"/>
              <a:ext cx="0" cy="1358586"/>
            </a:xfrm>
            <a:prstGeom prst="straightConnector1">
              <a:avLst/>
            </a:prstGeom>
            <a:ln w="28575">
              <a:headEnd type="none" w="sm" len="sm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33FD4DF-8003-4D40-ADCC-E70B3A353F6F}"/>
              </a:ext>
            </a:extLst>
          </p:cNvPr>
          <p:cNvGrpSpPr/>
          <p:nvPr/>
        </p:nvGrpSpPr>
        <p:grpSpPr>
          <a:xfrm>
            <a:off x="2646948" y="2204912"/>
            <a:ext cx="3657600" cy="240632"/>
            <a:chOff x="2743200" y="2390274"/>
            <a:chExt cx="3657600" cy="240632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F67D39-94C4-45F6-80FC-63B28A8ED80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43200" y="2390274"/>
              <a:ext cx="0" cy="224589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5FD210F-800E-42D5-A3A4-7C3E5A78B0B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49579" y="2398295"/>
              <a:ext cx="0" cy="224589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71B73DB-992F-4EB1-90D9-502AF810F32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04084" y="2406317"/>
              <a:ext cx="0" cy="224589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746788D-008A-477A-830A-3326FA450CD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26505" y="2398295"/>
              <a:ext cx="0" cy="224589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F04CB1E-5E97-4CE6-A8ED-1DC1EDD09D4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00800" y="2390274"/>
              <a:ext cx="0" cy="224589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B4DE3ECC-AA9B-4C57-9F08-19B58CE87D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1581171"/>
              </p:ext>
            </p:extLst>
          </p:nvPr>
        </p:nvGraphicFramePr>
        <p:xfrm>
          <a:off x="1611381" y="2460074"/>
          <a:ext cx="246063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045" name="Equation" r:id="rId3" imgW="114120" imgH="152280" progId="Equation.DSMT4">
                  <p:embed/>
                </p:oleObj>
              </mc:Choice>
              <mc:Fallback>
                <p:oleObj name="Equation" r:id="rId3" imgW="114120" imgH="152280" progId="Equation.DSMT4">
                  <p:embed/>
                  <p:pic>
                    <p:nvPicPr>
                      <p:cNvPr id="40" name="Object 39">
                        <a:extLst>
                          <a:ext uri="{FF2B5EF4-FFF2-40B4-BE49-F238E27FC236}">
                            <a16:creationId xmlns:a16="http://schemas.microsoft.com/office/drawing/2014/main" id="{DEDCA2C8-0564-4AEC-AC12-0729FCFD96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1381" y="2460074"/>
                        <a:ext cx="246063" cy="32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E61A855A-8876-4553-AB74-E33C1AF385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7802783"/>
              </p:ext>
            </p:extLst>
          </p:nvPr>
        </p:nvGraphicFramePr>
        <p:xfrm>
          <a:off x="2097673" y="2057069"/>
          <a:ext cx="222250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046" name="Equation" r:id="rId5" imgW="114120" imgH="164880" progId="Equation.DSMT4">
                  <p:embed/>
                </p:oleObj>
              </mc:Choice>
              <mc:Fallback>
                <p:oleObj name="Equation" r:id="rId5" imgW="114120" imgH="164880" progId="Equation.DSMT4">
                  <p:embed/>
                  <p:pic>
                    <p:nvPicPr>
                      <p:cNvPr id="41" name="Object 40">
                        <a:extLst>
                          <a:ext uri="{FF2B5EF4-FFF2-40B4-BE49-F238E27FC236}">
                            <a16:creationId xmlns:a16="http://schemas.microsoft.com/office/drawing/2014/main" id="{6EAC2977-04EC-4200-AF6F-52ADAE6105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7673" y="2057069"/>
                        <a:ext cx="222250" cy="322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D7173F6B-3252-4F31-9343-84DB2B4415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1336445"/>
              </p:ext>
            </p:extLst>
          </p:nvPr>
        </p:nvGraphicFramePr>
        <p:xfrm>
          <a:off x="6210704" y="2451979"/>
          <a:ext cx="190500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047" name="Equation" r:id="rId7" imgW="88560" imgH="139680" progId="Equation.DSMT4">
                  <p:embed/>
                </p:oleObj>
              </mc:Choice>
              <mc:Fallback>
                <p:oleObj name="Equation" r:id="rId7" imgW="88560" imgH="139680" progId="Equation.DSMT4">
                  <p:embed/>
                  <p:pic>
                    <p:nvPicPr>
                      <p:cNvPr id="43" name="Object 42">
                        <a:extLst>
                          <a:ext uri="{FF2B5EF4-FFF2-40B4-BE49-F238E27FC236}">
                            <a16:creationId xmlns:a16="http://schemas.microsoft.com/office/drawing/2014/main" id="{A6C07605-8FF9-498C-8264-A2095E6D05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0704" y="2451979"/>
                        <a:ext cx="190500" cy="29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ECF3B25C-255A-45C4-B990-02F142DC57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413718"/>
              </p:ext>
            </p:extLst>
          </p:nvPr>
        </p:nvGraphicFramePr>
        <p:xfrm>
          <a:off x="2517323" y="2455315"/>
          <a:ext cx="27305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048" name="Equation" r:id="rId9" imgW="139680" imgH="190440" progId="Equation.DSMT4">
                  <p:embed/>
                </p:oleObj>
              </mc:Choice>
              <mc:Fallback>
                <p:oleObj name="Equation" r:id="rId9" imgW="139680" imgH="190440" progId="Equation.DSMT4">
                  <p:embed/>
                  <p:pic>
                    <p:nvPicPr>
                      <p:cNvPr id="44" name="Object 43">
                        <a:extLst>
                          <a:ext uri="{FF2B5EF4-FFF2-40B4-BE49-F238E27FC236}">
                            <a16:creationId xmlns:a16="http://schemas.microsoft.com/office/drawing/2014/main" id="{2472DF49-2BB4-4027-9E15-6DAE48656E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7323" y="2455315"/>
                        <a:ext cx="273050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F6D710E4-D37D-414C-8DAF-57E8582E46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3727877"/>
              </p:ext>
            </p:extLst>
          </p:nvPr>
        </p:nvGraphicFramePr>
        <p:xfrm>
          <a:off x="1067756" y="2426661"/>
          <a:ext cx="52070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049" name="Equation" r:id="rId11" imgW="266400" imgH="190440" progId="Equation.DSMT4">
                  <p:embed/>
                </p:oleObj>
              </mc:Choice>
              <mc:Fallback>
                <p:oleObj name="Equation" r:id="rId11" imgW="266400" imgH="190440" progId="Equation.DSMT4">
                  <p:embed/>
                  <p:pic>
                    <p:nvPicPr>
                      <p:cNvPr id="45" name="Object 44">
                        <a:extLst>
                          <a:ext uri="{FF2B5EF4-FFF2-40B4-BE49-F238E27FC236}">
                            <a16:creationId xmlns:a16="http://schemas.microsoft.com/office/drawing/2014/main" id="{4FFFD0BF-25D9-4DEB-8849-6A4470529B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7756" y="2426661"/>
                        <a:ext cx="520700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1ECE666F-13BE-4724-B01D-1738996A67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6935069"/>
              </p:ext>
            </p:extLst>
          </p:nvPr>
        </p:nvGraphicFramePr>
        <p:xfrm>
          <a:off x="6502986" y="2430132"/>
          <a:ext cx="54610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050" name="Equation" r:id="rId13" imgW="279360" imgH="190440" progId="Equation.DSMT4">
                  <p:embed/>
                </p:oleObj>
              </mc:Choice>
              <mc:Fallback>
                <p:oleObj name="Equation" r:id="rId13" imgW="279360" imgH="19044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13336342-7328-4617-AD6C-AE56ECCE6B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2986" y="2430132"/>
                        <a:ext cx="546100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458D8776-34F7-48CE-B942-5FB97B86FD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0623458"/>
              </p:ext>
            </p:extLst>
          </p:nvPr>
        </p:nvGraphicFramePr>
        <p:xfrm>
          <a:off x="3308936" y="2452357"/>
          <a:ext cx="471487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051" name="Equation" r:id="rId15" imgW="241200" imgH="190440" progId="Equation.DSMT4">
                  <p:embed/>
                </p:oleObj>
              </mc:Choice>
              <mc:Fallback>
                <p:oleObj name="Equation" r:id="rId15" imgW="241200" imgH="190440" progId="Equation.DSMT4">
                  <p:embed/>
                  <p:pic>
                    <p:nvPicPr>
                      <p:cNvPr id="48" name="Object 47">
                        <a:extLst>
                          <a:ext uri="{FF2B5EF4-FFF2-40B4-BE49-F238E27FC236}">
                            <a16:creationId xmlns:a16="http://schemas.microsoft.com/office/drawing/2014/main" id="{C8EDE700-EC6E-48D3-BF35-84FE40F1D6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8936" y="2452357"/>
                        <a:ext cx="471487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FA30DDB9-79F9-4C37-A752-A93663358E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9236174"/>
              </p:ext>
            </p:extLst>
          </p:nvPr>
        </p:nvGraphicFramePr>
        <p:xfrm>
          <a:off x="4351923" y="2454871"/>
          <a:ext cx="32385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052" name="Equation" r:id="rId17" imgW="164880" imgH="190440" progId="Equation.DSMT4">
                  <p:embed/>
                </p:oleObj>
              </mc:Choice>
              <mc:Fallback>
                <p:oleObj name="Equation" r:id="rId17" imgW="164880" imgH="190440" progId="Equation.DSMT4">
                  <p:embed/>
                  <p:pic>
                    <p:nvPicPr>
                      <p:cNvPr id="49" name="Object 48">
                        <a:extLst>
                          <a:ext uri="{FF2B5EF4-FFF2-40B4-BE49-F238E27FC236}">
                            <a16:creationId xmlns:a16="http://schemas.microsoft.com/office/drawing/2014/main" id="{31297D51-29F3-4762-8699-736C8DE2B7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1923" y="2454871"/>
                        <a:ext cx="323850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4A12E2E9-BDFD-4CAC-81AE-EB26C8D550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972931"/>
              </p:ext>
            </p:extLst>
          </p:nvPr>
        </p:nvGraphicFramePr>
        <p:xfrm>
          <a:off x="5196953" y="2458707"/>
          <a:ext cx="471487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053" name="Equation" r:id="rId19" imgW="241200" imgH="190440" progId="Equation.DSMT4">
                  <p:embed/>
                </p:oleObj>
              </mc:Choice>
              <mc:Fallback>
                <p:oleObj name="Equation" r:id="rId19" imgW="241200" imgH="190440" progId="Equation.DSMT4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id="{FC113AC0-4B63-4255-8B68-9A2272880C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6953" y="2458707"/>
                        <a:ext cx="471487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ABB3392F-EDAD-4DF9-9DC2-F977DC2538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5253621"/>
              </p:ext>
            </p:extLst>
          </p:nvPr>
        </p:nvGraphicFramePr>
        <p:xfrm>
          <a:off x="5765574" y="2536900"/>
          <a:ext cx="298450" cy="19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054" name="Equation" r:id="rId21" imgW="152280" imgH="101520" progId="Equation.DSMT4">
                  <p:embed/>
                </p:oleObj>
              </mc:Choice>
              <mc:Fallback>
                <p:oleObj name="Equation" r:id="rId21" imgW="152280" imgH="101520" progId="Equation.DSMT4">
                  <p:embed/>
                  <p:pic>
                    <p:nvPicPr>
                      <p:cNvPr id="52" name="Object 51">
                        <a:extLst>
                          <a:ext uri="{FF2B5EF4-FFF2-40B4-BE49-F238E27FC236}">
                            <a16:creationId xmlns:a16="http://schemas.microsoft.com/office/drawing/2014/main" id="{E9AB2E3A-66E4-4891-A827-2E6C761555C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5574" y="2536900"/>
                        <a:ext cx="298450" cy="198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560D4669-5D55-4666-8C76-E77AC5C403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4019440"/>
              </p:ext>
            </p:extLst>
          </p:nvPr>
        </p:nvGraphicFramePr>
        <p:xfrm>
          <a:off x="2898327" y="2551077"/>
          <a:ext cx="298450" cy="19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055" name="Equation" r:id="rId23" imgW="152280" imgH="101520" progId="Equation.DSMT4">
                  <p:embed/>
                </p:oleObj>
              </mc:Choice>
              <mc:Fallback>
                <p:oleObj name="Equation" r:id="rId23" imgW="152280" imgH="101520" progId="Equation.DSMT4">
                  <p:embed/>
                  <p:pic>
                    <p:nvPicPr>
                      <p:cNvPr id="53" name="Object 52">
                        <a:extLst>
                          <a:ext uri="{FF2B5EF4-FFF2-40B4-BE49-F238E27FC236}">
                            <a16:creationId xmlns:a16="http://schemas.microsoft.com/office/drawing/2014/main" id="{911FF887-6B5C-485A-9F76-1054DAA53A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8327" y="2551077"/>
                        <a:ext cx="298450" cy="198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148B089-4617-49D4-B534-846952ACE97C}"/>
              </a:ext>
            </a:extLst>
          </p:cNvPr>
          <p:cNvCxnSpPr>
            <a:cxnSpLocks/>
          </p:cNvCxnSpPr>
          <p:nvPr/>
        </p:nvCxnSpPr>
        <p:spPr bwMode="auto">
          <a:xfrm flipV="1">
            <a:off x="3549316" y="1401683"/>
            <a:ext cx="933450" cy="93345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6E23AC61-739E-4BE3-8F3C-CEB8FD82B04C}"/>
              </a:ext>
            </a:extLst>
          </p:cNvPr>
          <p:cNvCxnSpPr>
            <a:cxnSpLocks/>
          </p:cNvCxnSpPr>
          <p:nvPr/>
        </p:nvCxnSpPr>
        <p:spPr bwMode="auto">
          <a:xfrm>
            <a:off x="4470728" y="1413212"/>
            <a:ext cx="947995" cy="9073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4E904EF5-15C4-4206-BCA2-36FFA7336F26}"/>
              </a:ext>
            </a:extLst>
          </p:cNvPr>
          <p:cNvGrpSpPr/>
          <p:nvPr/>
        </p:nvGrpSpPr>
        <p:grpSpPr>
          <a:xfrm>
            <a:off x="1755995" y="2323602"/>
            <a:ext cx="4569336" cy="9525"/>
            <a:chOff x="1833197" y="3667125"/>
            <a:chExt cx="4569336" cy="9525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2AFF3E7-A62F-486E-986E-46019B3A368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33197" y="3667125"/>
              <a:ext cx="1781907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6D11FBEA-C7D1-4A15-A9B7-C89C451C174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95537" y="3676650"/>
              <a:ext cx="906996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4EAC1938-7C52-407B-9353-0103147D298A}"/>
              </a:ext>
            </a:extLst>
          </p:cNvPr>
          <p:cNvCxnSpPr>
            <a:cxnSpLocks/>
          </p:cNvCxnSpPr>
          <p:nvPr/>
        </p:nvCxnSpPr>
        <p:spPr bwMode="auto">
          <a:xfrm>
            <a:off x="4480253" y="1060787"/>
            <a:ext cx="947995" cy="9073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489D54-4204-422C-8B87-2971F908CA4A}"/>
              </a:ext>
            </a:extLst>
          </p:cNvPr>
          <p:cNvGrpSpPr/>
          <p:nvPr/>
        </p:nvGrpSpPr>
        <p:grpSpPr>
          <a:xfrm>
            <a:off x="3761524" y="2418347"/>
            <a:ext cx="1424940" cy="919270"/>
            <a:chOff x="3857776" y="3060028"/>
            <a:chExt cx="1424940" cy="919270"/>
          </a:xfrm>
        </p:grpSpPr>
        <p:graphicFrame>
          <p:nvGraphicFramePr>
            <p:cNvPr id="99" name="Object 98">
              <a:extLst>
                <a:ext uri="{FF2B5EF4-FFF2-40B4-BE49-F238E27FC236}">
                  <a16:creationId xmlns:a16="http://schemas.microsoft.com/office/drawing/2014/main" id="{33678B0B-2354-4F0F-8D58-BF26F769CD8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23026238"/>
                </p:ext>
              </p:extLst>
            </p:nvPr>
          </p:nvGraphicFramePr>
          <p:xfrm>
            <a:off x="3857776" y="3570675"/>
            <a:ext cx="1424940" cy="4086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1056" name="Equation" r:id="rId24" imgW="660240" imgH="190440" progId="Equation.DSMT4">
                    <p:embed/>
                  </p:oleObj>
                </mc:Choice>
                <mc:Fallback>
                  <p:oleObj name="Equation" r:id="rId24" imgW="660240" imgH="190440" progId="Equation.DSMT4">
                    <p:embed/>
                    <p:pic>
                      <p:nvPicPr>
                        <p:cNvPr id="30" name="Object 29">
                          <a:extLst>
                            <a:ext uri="{FF2B5EF4-FFF2-40B4-BE49-F238E27FC236}">
                              <a16:creationId xmlns:a16="http://schemas.microsoft.com/office/drawing/2014/main" id="{FA30DDB9-79F9-4C37-A752-A93663358E0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57776" y="3570675"/>
                          <a:ext cx="1424940" cy="408623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C38EEB9-0F47-4CB8-8FDA-3241BEA046A6}"/>
                </a:ext>
              </a:extLst>
            </p:cNvPr>
            <p:cNvCxnSpPr>
              <a:cxnSpLocks/>
              <a:stCxn id="99" idx="0"/>
            </p:cNvCxnSpPr>
            <p:nvPr/>
          </p:nvCxnSpPr>
          <p:spPr bwMode="auto">
            <a:xfrm flipH="1" flipV="1">
              <a:off x="4199020" y="3060028"/>
              <a:ext cx="371226" cy="51064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</p:grpSp>
      <p:sp>
        <p:nvSpPr>
          <p:cNvPr id="105" name="Content Placeholder 8">
            <a:extLst>
              <a:ext uri="{FF2B5EF4-FFF2-40B4-BE49-F238E27FC236}">
                <a16:creationId xmlns:a16="http://schemas.microsoft.com/office/drawing/2014/main" id="{07A00C27-AA29-41F7-9AFD-AC5290BB387C}"/>
              </a:ext>
            </a:extLst>
          </p:cNvPr>
          <p:cNvSpPr txBox="1">
            <a:spLocks/>
          </p:cNvSpPr>
          <p:nvPr/>
        </p:nvSpPr>
        <p:spPr>
          <a:xfrm>
            <a:off x="725804" y="3429062"/>
            <a:ext cx="7899582" cy="9103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Blip>
                <a:blip r:embed="rId26"/>
              </a:buBlip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5000"/>
              <a:buFont typeface="Wingdings" pitchFamily="2" charset="2"/>
              <a:buBlip>
                <a:blip r:embed="rId27"/>
              </a:buBlip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100000"/>
              <a:buFont typeface="Times New Roman" pitchFamily="18" charset="0"/>
              <a:buBlip>
                <a:blip r:embed="rId28"/>
              </a:buBlip>
              <a:defRPr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  <a:defRPr sz="16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100000"/>
              <a:buFont typeface="Times New Roman" pitchFamily="18" charset="0"/>
              <a:buChar char="–"/>
              <a:defRPr sz="1400" b="1" i="1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100000"/>
              <a:buFont typeface="Times New Roman" pitchFamily="18" charset="0"/>
              <a:buChar char="–"/>
              <a:defRPr sz="1400" b="1" i="1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100000"/>
              <a:buFont typeface="Times New Roman" pitchFamily="18" charset="0"/>
              <a:buChar char="–"/>
              <a:defRPr sz="1400" b="1" i="1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100000"/>
              <a:buFont typeface="Times New Roman" pitchFamily="18" charset="0"/>
              <a:buChar char="–"/>
              <a:defRPr sz="1400" b="1" i="1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100000"/>
              <a:buFont typeface="Times New Roman" pitchFamily="18" charset="0"/>
              <a:buChar char="–"/>
              <a:defRPr sz="1400" b="1" i="1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200" b="0" kern="0" dirty="0"/>
              <a:t>Two “requirements”: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200" b="0" kern="0" dirty="0"/>
              <a:t>Global basis must be continuous</a:t>
            </a:r>
          </a:p>
        </p:txBody>
      </p:sp>
      <p:sp>
        <p:nvSpPr>
          <p:cNvPr id="106" name="Content Placeholder 8">
            <a:extLst>
              <a:ext uri="{FF2B5EF4-FFF2-40B4-BE49-F238E27FC236}">
                <a16:creationId xmlns:a16="http://schemas.microsoft.com/office/drawing/2014/main" id="{6A87EBD6-381E-4C9C-B845-754E6B08DD59}"/>
              </a:ext>
            </a:extLst>
          </p:cNvPr>
          <p:cNvSpPr txBox="1">
            <a:spLocks/>
          </p:cNvSpPr>
          <p:nvPr/>
        </p:nvSpPr>
        <p:spPr>
          <a:xfrm>
            <a:off x="720178" y="4259232"/>
            <a:ext cx="6988894" cy="48527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Blip>
                <a:blip r:embed="rId26"/>
              </a:buBlip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5000"/>
              <a:buFont typeface="Wingdings" pitchFamily="2" charset="2"/>
              <a:buBlip>
                <a:blip r:embed="rId27"/>
              </a:buBlip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100000"/>
              <a:buFont typeface="Times New Roman" pitchFamily="18" charset="0"/>
              <a:buBlip>
                <a:blip r:embed="rId28"/>
              </a:buBlip>
              <a:defRPr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  <a:defRPr sz="16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100000"/>
              <a:buFont typeface="Times New Roman" pitchFamily="18" charset="0"/>
              <a:buChar char="–"/>
              <a:defRPr sz="1400" b="1" i="1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100000"/>
              <a:buFont typeface="Times New Roman" pitchFamily="18" charset="0"/>
              <a:buChar char="–"/>
              <a:defRPr sz="1400" b="1" i="1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100000"/>
              <a:buFont typeface="Times New Roman" pitchFamily="18" charset="0"/>
              <a:buChar char="–"/>
              <a:defRPr sz="1400" b="1" i="1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100000"/>
              <a:buFont typeface="Times New Roman" pitchFamily="18" charset="0"/>
              <a:buChar char="–"/>
              <a:defRPr sz="1400" b="1" i="1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100000"/>
              <a:buFont typeface="Times New Roman" pitchFamily="18" charset="0"/>
              <a:buChar char="–"/>
              <a:defRPr sz="1400" b="1" i="1">
                <a:solidFill>
                  <a:srgbClr val="000000"/>
                </a:solidFill>
                <a:latin typeface="+mn-lt"/>
              </a:defRPr>
            </a:lvl9pPr>
          </a:lstStyle>
          <a:p>
            <a:pPr marL="457200" indent="-457200">
              <a:buFont typeface="+mj-lt"/>
              <a:buAutoNum type="arabicParenR" startAt="2"/>
            </a:pPr>
            <a:r>
              <a:rPr lang="en-US" sz="2200" b="0" kern="0" dirty="0"/>
              <a:t>Global basis should have local support</a:t>
            </a:r>
          </a:p>
        </p:txBody>
      </p:sp>
      <p:graphicFrame>
        <p:nvGraphicFramePr>
          <p:cNvPr id="108" name="Object 107">
            <a:extLst>
              <a:ext uri="{FF2B5EF4-FFF2-40B4-BE49-F238E27FC236}">
                <a16:creationId xmlns:a16="http://schemas.microsoft.com/office/drawing/2014/main" id="{B309FA33-BD91-45A9-8109-AB0F6152C3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1613440"/>
              </p:ext>
            </p:extLst>
          </p:nvPr>
        </p:nvGraphicFramePr>
        <p:xfrm>
          <a:off x="609192" y="671125"/>
          <a:ext cx="810610" cy="509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057" name="Equation" r:id="rId29" imgW="342720" imgH="215640" progId="Equation.DSMT4">
                  <p:embed/>
                </p:oleObj>
              </mc:Choice>
              <mc:Fallback>
                <p:oleObj name="Equation" r:id="rId29" imgW="342720" imgH="215640" progId="Equation.DSMT4">
                  <p:embed/>
                  <p:pic>
                    <p:nvPicPr>
                      <p:cNvPr id="53" name="Object 52">
                        <a:extLst>
                          <a:ext uri="{FF2B5EF4-FFF2-40B4-BE49-F238E27FC236}">
                            <a16:creationId xmlns:a16="http://schemas.microsoft.com/office/drawing/2014/main" id="{1B8A8A33-A337-4CCB-96FD-C46177B584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192" y="671125"/>
                        <a:ext cx="810610" cy="5090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" name="Object 108">
            <a:extLst>
              <a:ext uri="{FF2B5EF4-FFF2-40B4-BE49-F238E27FC236}">
                <a16:creationId xmlns:a16="http://schemas.microsoft.com/office/drawing/2014/main" id="{1C0915A9-82F0-47DD-8D6B-AF77BA48BF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5480653"/>
              </p:ext>
            </p:extLst>
          </p:nvPr>
        </p:nvGraphicFramePr>
        <p:xfrm>
          <a:off x="7639040" y="610860"/>
          <a:ext cx="720328" cy="41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058" name="Equation" r:id="rId31" imgW="304560" imgH="177480" progId="Equation.DSMT4">
                  <p:embed/>
                </p:oleObj>
              </mc:Choice>
              <mc:Fallback>
                <p:oleObj name="Equation" r:id="rId31" imgW="304560" imgH="177480" progId="Equation.DSMT4">
                  <p:embed/>
                  <p:pic>
                    <p:nvPicPr>
                      <p:cNvPr id="107" name="Object 106">
                        <a:extLst>
                          <a:ext uri="{FF2B5EF4-FFF2-40B4-BE49-F238E27FC236}">
                            <a16:creationId xmlns:a16="http://schemas.microsoft.com/office/drawing/2014/main" id="{8D9248CC-0353-47EB-BFD5-501D618191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9040" y="610860"/>
                        <a:ext cx="720328" cy="4187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F9D27C98-E472-4F16-A598-812BFA317223}"/>
              </a:ext>
            </a:extLst>
          </p:cNvPr>
          <p:cNvCxnSpPr>
            <a:cxnSpLocks/>
          </p:cNvCxnSpPr>
          <p:nvPr/>
        </p:nvCxnSpPr>
        <p:spPr bwMode="auto">
          <a:xfrm>
            <a:off x="6296527" y="2196893"/>
            <a:ext cx="0" cy="224589"/>
          </a:xfrm>
          <a:prstGeom prst="line">
            <a:avLst/>
          </a:prstGeom>
          <a:ln w="28575">
            <a:solidFill>
              <a:schemeClr val="tx1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683446F5-F923-498B-8E49-82C3A2A6E746}"/>
              </a:ext>
            </a:extLst>
          </p:cNvPr>
          <p:cNvSpPr/>
          <p:nvPr/>
        </p:nvSpPr>
        <p:spPr bwMode="auto">
          <a:xfrm>
            <a:off x="3546282" y="1399430"/>
            <a:ext cx="930302" cy="914400"/>
          </a:xfrm>
          <a:custGeom>
            <a:avLst/>
            <a:gdLst>
              <a:gd name="connsiteX0" fmla="*/ 0 w 930302"/>
              <a:gd name="connsiteY0" fmla="*/ 914400 h 914400"/>
              <a:gd name="connsiteX1" fmla="*/ 278295 w 930302"/>
              <a:gd name="connsiteY1" fmla="*/ 230587 h 914400"/>
              <a:gd name="connsiteX2" fmla="*/ 930302 w 930302"/>
              <a:gd name="connsiteY2" fmla="*/ 0 h 914400"/>
              <a:gd name="connsiteX0" fmla="*/ 0 w 930302"/>
              <a:gd name="connsiteY0" fmla="*/ 914400 h 914400"/>
              <a:gd name="connsiteX1" fmla="*/ 326003 w 930302"/>
              <a:gd name="connsiteY1" fmla="*/ 302149 h 914400"/>
              <a:gd name="connsiteX2" fmla="*/ 930302 w 930302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0302" h="914400">
                <a:moveTo>
                  <a:pt x="0" y="914400"/>
                </a:moveTo>
                <a:cubicBezTo>
                  <a:pt x="61622" y="648693"/>
                  <a:pt x="170953" y="454549"/>
                  <a:pt x="326003" y="302149"/>
                </a:cubicBezTo>
                <a:cubicBezTo>
                  <a:pt x="481053" y="149749"/>
                  <a:pt x="681823" y="39093"/>
                  <a:pt x="930302" y="0"/>
                </a:cubicBezTo>
              </a:path>
            </a:pathLst>
          </a:custGeom>
          <a:noFill/>
          <a:ln w="38100" cap="flat" cmpd="sng" algn="ctr">
            <a:solidFill>
              <a:srgbClr val="0000FF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B1C5FDBD-4497-4DFD-BB71-A86CFC226E9E}"/>
              </a:ext>
            </a:extLst>
          </p:cNvPr>
          <p:cNvSpPr/>
          <p:nvPr/>
        </p:nvSpPr>
        <p:spPr bwMode="auto">
          <a:xfrm flipH="1">
            <a:off x="4477909" y="1408706"/>
            <a:ext cx="952832" cy="921025"/>
          </a:xfrm>
          <a:custGeom>
            <a:avLst/>
            <a:gdLst>
              <a:gd name="connsiteX0" fmla="*/ 0 w 930302"/>
              <a:gd name="connsiteY0" fmla="*/ 914400 h 914400"/>
              <a:gd name="connsiteX1" fmla="*/ 278295 w 930302"/>
              <a:gd name="connsiteY1" fmla="*/ 230587 h 914400"/>
              <a:gd name="connsiteX2" fmla="*/ 930302 w 930302"/>
              <a:gd name="connsiteY2" fmla="*/ 0 h 914400"/>
              <a:gd name="connsiteX0" fmla="*/ 0 w 930302"/>
              <a:gd name="connsiteY0" fmla="*/ 914400 h 914400"/>
              <a:gd name="connsiteX1" fmla="*/ 326003 w 930302"/>
              <a:gd name="connsiteY1" fmla="*/ 302149 h 914400"/>
              <a:gd name="connsiteX2" fmla="*/ 930302 w 930302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0302" h="914400">
                <a:moveTo>
                  <a:pt x="0" y="914400"/>
                </a:moveTo>
                <a:cubicBezTo>
                  <a:pt x="61622" y="648693"/>
                  <a:pt x="170953" y="454549"/>
                  <a:pt x="326003" y="302149"/>
                </a:cubicBezTo>
                <a:cubicBezTo>
                  <a:pt x="481053" y="149749"/>
                  <a:pt x="681823" y="39093"/>
                  <a:pt x="930302" y="0"/>
                </a:cubicBezTo>
              </a:path>
            </a:pathLst>
          </a:custGeom>
          <a:noFill/>
          <a:ln w="38100" cap="flat" cmpd="sng" algn="ctr">
            <a:solidFill>
              <a:srgbClr val="0000FF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120" name="Object 119">
            <a:extLst>
              <a:ext uri="{FF2B5EF4-FFF2-40B4-BE49-F238E27FC236}">
                <a16:creationId xmlns:a16="http://schemas.microsoft.com/office/drawing/2014/main" id="{5AAEB4C8-55B1-44C1-9C4E-06896563B4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6310813"/>
              </p:ext>
            </p:extLst>
          </p:nvPr>
        </p:nvGraphicFramePr>
        <p:xfrm>
          <a:off x="7572375" y="1316038"/>
          <a:ext cx="750888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059" name="Equation" r:id="rId33" imgW="317160" imgH="177480" progId="Equation.DSMT4">
                  <p:embed/>
                </p:oleObj>
              </mc:Choice>
              <mc:Fallback>
                <p:oleObj name="Equation" r:id="rId33" imgW="317160" imgH="177480" progId="Equation.DSMT4">
                  <p:embed/>
                  <p:pic>
                    <p:nvPicPr>
                      <p:cNvPr id="109" name="Object 108">
                        <a:extLst>
                          <a:ext uri="{FF2B5EF4-FFF2-40B4-BE49-F238E27FC236}">
                            <a16:creationId xmlns:a16="http://schemas.microsoft.com/office/drawing/2014/main" id="{1C0915A9-82F0-47DD-8D6B-AF77BA48BF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75" y="1316038"/>
                        <a:ext cx="750888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FD8B16E9-6174-4909-BE39-42DC657C7873}"/>
              </a:ext>
            </a:extLst>
          </p:cNvPr>
          <p:cNvSpPr/>
          <p:nvPr/>
        </p:nvSpPr>
        <p:spPr bwMode="auto">
          <a:xfrm flipH="1" flipV="1">
            <a:off x="3513221" y="1419484"/>
            <a:ext cx="986590" cy="878547"/>
          </a:xfrm>
          <a:custGeom>
            <a:avLst/>
            <a:gdLst>
              <a:gd name="connsiteX0" fmla="*/ 0 w 930302"/>
              <a:gd name="connsiteY0" fmla="*/ 914400 h 914400"/>
              <a:gd name="connsiteX1" fmla="*/ 278295 w 930302"/>
              <a:gd name="connsiteY1" fmla="*/ 230587 h 914400"/>
              <a:gd name="connsiteX2" fmla="*/ 930302 w 930302"/>
              <a:gd name="connsiteY2" fmla="*/ 0 h 914400"/>
              <a:gd name="connsiteX0" fmla="*/ 0 w 930302"/>
              <a:gd name="connsiteY0" fmla="*/ 914400 h 914400"/>
              <a:gd name="connsiteX1" fmla="*/ 326003 w 930302"/>
              <a:gd name="connsiteY1" fmla="*/ 302149 h 914400"/>
              <a:gd name="connsiteX2" fmla="*/ 930302 w 930302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0302" h="914400">
                <a:moveTo>
                  <a:pt x="0" y="914400"/>
                </a:moveTo>
                <a:cubicBezTo>
                  <a:pt x="61622" y="648693"/>
                  <a:pt x="170953" y="454549"/>
                  <a:pt x="326003" y="302149"/>
                </a:cubicBezTo>
                <a:cubicBezTo>
                  <a:pt x="481053" y="149749"/>
                  <a:pt x="681823" y="39093"/>
                  <a:pt x="930302" y="0"/>
                </a:cubicBezTo>
              </a:path>
            </a:pathLst>
          </a:custGeom>
          <a:noFill/>
          <a:ln w="38100" cap="flat" cmpd="sng" algn="ctr">
            <a:solidFill>
              <a:srgbClr val="0000FF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122" name="Object 121">
            <a:extLst>
              <a:ext uri="{FF2B5EF4-FFF2-40B4-BE49-F238E27FC236}">
                <a16:creationId xmlns:a16="http://schemas.microsoft.com/office/drawing/2014/main" id="{7BAE6E27-BE13-43D8-A7E3-8BF5E2D283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9360120"/>
              </p:ext>
            </p:extLst>
          </p:nvPr>
        </p:nvGraphicFramePr>
        <p:xfrm>
          <a:off x="7771982" y="1781259"/>
          <a:ext cx="390525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060" name="Equation" r:id="rId35" imgW="164880" imgH="126720" progId="Equation.DSMT4">
                  <p:embed/>
                </p:oleObj>
              </mc:Choice>
              <mc:Fallback>
                <p:oleObj name="Equation" r:id="rId35" imgW="164880" imgH="126720" progId="Equation.DSMT4">
                  <p:embed/>
                  <p:pic>
                    <p:nvPicPr>
                      <p:cNvPr id="120" name="Object 119">
                        <a:extLst>
                          <a:ext uri="{FF2B5EF4-FFF2-40B4-BE49-F238E27FC236}">
                            <a16:creationId xmlns:a16="http://schemas.microsoft.com/office/drawing/2014/main" id="{5AAEB4C8-55B1-44C1-9C4E-06896563B4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1982" y="1781259"/>
                        <a:ext cx="390525" cy="29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" name="Content Placeholder 8">
            <a:extLst>
              <a:ext uri="{FF2B5EF4-FFF2-40B4-BE49-F238E27FC236}">
                <a16:creationId xmlns:a16="http://schemas.microsoft.com/office/drawing/2014/main" id="{90530B87-0533-4E6B-97A6-F495EDCC33CB}"/>
              </a:ext>
            </a:extLst>
          </p:cNvPr>
          <p:cNvSpPr txBox="1">
            <a:spLocks/>
          </p:cNvSpPr>
          <p:nvPr/>
        </p:nvSpPr>
        <p:spPr>
          <a:xfrm>
            <a:off x="5833547" y="3829274"/>
            <a:ext cx="2791840" cy="48527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Blip>
                <a:blip r:embed="rId26"/>
              </a:buBlip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5000"/>
              <a:buFont typeface="Wingdings" pitchFamily="2" charset="2"/>
              <a:buBlip>
                <a:blip r:embed="rId27"/>
              </a:buBlip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100000"/>
              <a:buFont typeface="Times New Roman" pitchFamily="18" charset="0"/>
              <a:buBlip>
                <a:blip r:embed="rId28"/>
              </a:buBlip>
              <a:defRPr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  <a:defRPr sz="16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100000"/>
              <a:buFont typeface="Times New Roman" pitchFamily="18" charset="0"/>
              <a:buChar char="–"/>
              <a:defRPr sz="1400" b="1" i="1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100000"/>
              <a:buFont typeface="Times New Roman" pitchFamily="18" charset="0"/>
              <a:buChar char="–"/>
              <a:defRPr sz="1400" b="1" i="1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100000"/>
              <a:buFont typeface="Times New Roman" pitchFamily="18" charset="0"/>
              <a:buChar char="–"/>
              <a:defRPr sz="1400" b="1" i="1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100000"/>
              <a:buFont typeface="Times New Roman" pitchFamily="18" charset="0"/>
              <a:buChar char="–"/>
              <a:defRPr sz="1400" b="1" i="1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100000"/>
              <a:buFont typeface="Times New Roman" pitchFamily="18" charset="0"/>
              <a:buChar char="–"/>
              <a:defRPr sz="1400" b="1" i="1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200" b="0" kern="0" dirty="0"/>
              <a:t>(not required by DG)</a:t>
            </a:r>
          </a:p>
        </p:txBody>
      </p:sp>
      <p:graphicFrame>
        <p:nvGraphicFramePr>
          <p:cNvPr id="125" name="Object 124">
            <a:extLst>
              <a:ext uri="{FF2B5EF4-FFF2-40B4-BE49-F238E27FC236}">
                <a16:creationId xmlns:a16="http://schemas.microsoft.com/office/drawing/2014/main" id="{AA11048A-05D7-4B02-8694-D9E2B01579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6409232"/>
              </p:ext>
            </p:extLst>
          </p:nvPr>
        </p:nvGraphicFramePr>
        <p:xfrm>
          <a:off x="540128" y="4975050"/>
          <a:ext cx="6937375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061" name="Equation" r:id="rId37" imgW="3225600" imgH="749160" progId="Equation.DSMT4">
                  <p:embed/>
                </p:oleObj>
              </mc:Choice>
              <mc:Fallback>
                <p:oleObj name="Equation" r:id="rId37" imgW="3225600" imgH="749160" progId="Equation.DSMT4">
                  <p:embed/>
                  <p:pic>
                    <p:nvPicPr>
                      <p:cNvPr id="122" name="Object 121">
                        <a:extLst>
                          <a:ext uri="{FF2B5EF4-FFF2-40B4-BE49-F238E27FC236}">
                            <a16:creationId xmlns:a16="http://schemas.microsoft.com/office/drawing/2014/main" id="{7BAE6E27-BE13-43D8-A7E3-8BF5E2D283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128" y="4975050"/>
                        <a:ext cx="6937375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420962F-1A55-43FE-A14D-9142F115ACD0}"/>
              </a:ext>
            </a:extLst>
          </p:cNvPr>
          <p:cNvSpPr txBox="1"/>
          <p:nvPr/>
        </p:nvSpPr>
        <p:spPr>
          <a:xfrm>
            <a:off x="4757877" y="5478871"/>
            <a:ext cx="4121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0" dirty="0">
                <a:latin typeface="+mn-lt"/>
              </a:rPr>
              <a:t>Veronica </a:t>
            </a:r>
            <a:r>
              <a:rPr lang="en-US" altLang="en-US" sz="1800" b="0" kern="0" dirty="0">
                <a:latin typeface="+mn-lt"/>
              </a:rPr>
              <a:t>Gheorghe (</a:t>
            </a:r>
            <a:r>
              <a:rPr lang="en-US" altLang="en-US" sz="1800" b="0" i="1" kern="0" dirty="0">
                <a:latin typeface="+mn-lt"/>
              </a:rPr>
              <a:t>p</a:t>
            </a:r>
            <a:r>
              <a:rPr lang="en-US" altLang="en-US" sz="1800" b="0" kern="0" dirty="0">
                <a:latin typeface="+mn-lt"/>
              </a:rPr>
              <a:t> = 2, hyperbolic</a:t>
            </a:r>
            <a:r>
              <a:rPr lang="en-US" altLang="en-US" b="0" kern="0" dirty="0">
                <a:latin typeface="+mn-lt"/>
              </a:rPr>
              <a:t>)</a:t>
            </a:r>
          </a:p>
          <a:p>
            <a:pPr algn="l"/>
            <a:endParaRPr lang="en-US" altLang="en-US" sz="800" b="0" kern="0" dirty="0">
              <a:latin typeface="+mn-lt"/>
            </a:endParaRPr>
          </a:p>
          <a:p>
            <a:pPr algn="l"/>
            <a:r>
              <a:rPr lang="en-US" altLang="en-US" b="0" kern="0" dirty="0">
                <a:latin typeface="+mn-lt"/>
              </a:rPr>
              <a:t>James Cheung</a:t>
            </a:r>
            <a:r>
              <a:rPr lang="en-US" b="0" dirty="0">
                <a:latin typeface="+mn-lt"/>
              </a:rPr>
              <a:t> (</a:t>
            </a:r>
            <a:r>
              <a:rPr lang="en-US" b="0" i="1" dirty="0">
                <a:latin typeface="+mn-lt"/>
              </a:rPr>
              <a:t>p</a:t>
            </a:r>
            <a:r>
              <a:rPr lang="en-US" b="0" dirty="0">
                <a:latin typeface="+mn-lt"/>
              </a:rPr>
              <a:t> &gt; 1, parabolic)</a:t>
            </a:r>
          </a:p>
        </p:txBody>
      </p:sp>
    </p:spTree>
    <p:extLst>
      <p:ext uri="{BB962C8B-B14F-4D97-AF65-F5344CB8AC3E}">
        <p14:creationId xmlns:p14="http://schemas.microsoft.com/office/powerpoint/2010/main" val="187028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06" grpId="0"/>
      <p:bldP spid="118" grpId="0" animBg="1"/>
      <p:bldP spid="118" grpId="1" animBg="1"/>
      <p:bldP spid="119" grpId="0" animBg="1"/>
      <p:bldP spid="121" grpId="0" animBg="1"/>
      <p:bldP spid="123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02A85-C946-48AA-9362-5ABD584FD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Time Optimization of Dynamic Sensor Systems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573EFF-5F39-48B6-9EFD-0E89141BE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E944DA14-5983-4116-B6E1-3E39C3227E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503344"/>
              </p:ext>
            </p:extLst>
          </p:nvPr>
        </p:nvGraphicFramePr>
        <p:xfrm>
          <a:off x="870125" y="495300"/>
          <a:ext cx="7034213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50" name="Equation" r:id="rId3" imgW="4444920" imgH="393480" progId="Equation.DSMT4">
                  <p:embed/>
                </p:oleObj>
              </mc:Choice>
              <mc:Fallback>
                <p:oleObj name="Equation" r:id="rId3" imgW="4444920" imgH="393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E944DA14-5983-4116-B6E1-3E39C3227E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0125" y="495300"/>
                        <a:ext cx="7034213" cy="62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4EC5047F-662D-4366-8D2E-71D102DBF3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126060"/>
              </p:ext>
            </p:extLst>
          </p:nvPr>
        </p:nvGraphicFramePr>
        <p:xfrm>
          <a:off x="901788" y="1217613"/>
          <a:ext cx="3597275" cy="60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51" name="Equation" r:id="rId5" imgW="2412720" imgH="406080" progId="Equation.DSMT4">
                  <p:embed/>
                </p:oleObj>
              </mc:Choice>
              <mc:Fallback>
                <p:oleObj name="Equation" r:id="rId5" imgW="2412720" imgH="4060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4EC5047F-662D-4366-8D2E-71D102DBF3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788" y="1217613"/>
                        <a:ext cx="3597275" cy="608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4" descr="I:\000 PROPOSALS_17\000 DARPA LAGRANGE\0000 KICKOFF, APRIL 23\FIGURES\overview_new.png">
            <a:extLst>
              <a:ext uri="{FF2B5EF4-FFF2-40B4-BE49-F238E27FC236}">
                <a16:creationId xmlns:a16="http://schemas.microsoft.com/office/drawing/2014/main" id="{B71F1B43-1064-47F8-A640-DFA551946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074" y="1636527"/>
            <a:ext cx="2545715" cy="177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5080080"/>
              </p:ext>
            </p:extLst>
          </p:nvPr>
        </p:nvGraphicFramePr>
        <p:xfrm>
          <a:off x="898838" y="1992888"/>
          <a:ext cx="3290887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52" name="Equation" r:id="rId8" imgW="2209680" imgH="444240" progId="Equation.DSMT4">
                  <p:embed/>
                </p:oleObj>
              </mc:Choice>
              <mc:Fallback>
                <p:oleObj name="Equation" r:id="rId8" imgW="2209680" imgH="4442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838" y="1992888"/>
                        <a:ext cx="3290887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6201733" y="1218719"/>
            <a:ext cx="2368550" cy="1241431"/>
            <a:chOff x="6089502" y="1148478"/>
            <a:chExt cx="2368550" cy="1241431"/>
          </a:xfrm>
        </p:grpSpPr>
        <p:graphicFrame>
          <p:nvGraphicFramePr>
            <p:cNvPr id="16" name="Object 18">
              <a:extLst>
                <a:ext uri="{FF2B5EF4-FFF2-40B4-BE49-F238E27FC236}">
                  <a16:creationId xmlns:a16="http://schemas.microsoft.com/office/drawing/2014/main" id="{60B419E6-B5AD-4578-A0AB-2BE2E72E926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35904087"/>
                </p:ext>
              </p:extLst>
            </p:nvPr>
          </p:nvGraphicFramePr>
          <p:xfrm>
            <a:off x="6089502" y="1148478"/>
            <a:ext cx="2368550" cy="398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953" name="Equation" r:id="rId10" imgW="1587240" imgH="266400" progId="Equation.DSMT4">
                    <p:embed/>
                  </p:oleObj>
                </mc:Choice>
                <mc:Fallback>
                  <p:oleObj name="Equation" r:id="rId10" imgW="1587240" imgH="266400" progId="Equation.DSMT4">
                    <p:embed/>
                    <p:pic>
                      <p:nvPicPr>
                        <p:cNvPr id="16" name="Object 18">
                          <a:extLst>
                            <a:ext uri="{FF2B5EF4-FFF2-40B4-BE49-F238E27FC236}">
                              <a16:creationId xmlns:a16="http://schemas.microsoft.com/office/drawing/2014/main" id="{60B419E6-B5AD-4578-A0AB-2BE2E72E926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89502" y="1148478"/>
                          <a:ext cx="2368550" cy="3984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9" name="Straight Arrow Connector 8"/>
            <p:cNvCxnSpPr/>
            <p:nvPr/>
          </p:nvCxnSpPr>
          <p:spPr bwMode="auto">
            <a:xfrm>
              <a:off x="6359237" y="1475509"/>
              <a:ext cx="363677" cy="9144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515213"/>
              </p:ext>
            </p:extLst>
          </p:nvPr>
        </p:nvGraphicFramePr>
        <p:xfrm>
          <a:off x="467158" y="5921088"/>
          <a:ext cx="2124075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54" name="Equation" r:id="rId12" imgW="1422360" imgH="304560" progId="Equation.DSMT4">
                  <p:embed/>
                </p:oleObj>
              </mc:Choice>
              <mc:Fallback>
                <p:oleObj name="Equation" r:id="rId12" imgW="1422360" imgH="304560" progId="Equation.DSMT4">
                  <p:embed/>
                  <p:pic>
                    <p:nvPicPr>
                      <p:cNvPr id="28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158" y="5921088"/>
                        <a:ext cx="2124075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E3D3155F-21C7-4F16-993C-A91A0332850A}"/>
              </a:ext>
            </a:extLst>
          </p:cNvPr>
          <p:cNvSpPr txBox="1"/>
          <p:nvPr/>
        </p:nvSpPr>
        <p:spPr>
          <a:xfrm>
            <a:off x="375947" y="2994758"/>
            <a:ext cx="3684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State estimator (observer)</a:t>
            </a:r>
            <a:r>
              <a:rPr lang="en-US" sz="1800" dirty="0">
                <a:latin typeface="+mn-lt"/>
              </a:rPr>
              <a:t>  …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3227286"/>
              </p:ext>
            </p:extLst>
          </p:nvPr>
        </p:nvGraphicFramePr>
        <p:xfrm>
          <a:off x="244739" y="5250018"/>
          <a:ext cx="8654415" cy="441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55" name="Equation" r:id="rId14" imgW="4711680" imgH="241200" progId="Equation.DSMT4">
                  <p:embed/>
                </p:oleObj>
              </mc:Choice>
              <mc:Fallback>
                <p:oleObj name="Equation" r:id="rId14" imgW="4711680" imgH="241200" progId="Equation.DSMT4">
                  <p:embed/>
                  <p:pic>
                    <p:nvPicPr>
                      <p:cNvPr id="33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739" y="5250018"/>
                        <a:ext cx="8654415" cy="4418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343605"/>
              </p:ext>
            </p:extLst>
          </p:nvPr>
        </p:nvGraphicFramePr>
        <p:xfrm>
          <a:off x="3380076" y="5849651"/>
          <a:ext cx="2238375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56" name="Equation" r:id="rId16" imgW="1498320" imgH="330120" progId="Equation.DSMT4">
                  <p:embed/>
                </p:oleObj>
              </mc:Choice>
              <mc:Fallback>
                <p:oleObj name="Equation" r:id="rId16" imgW="1498320" imgH="330120" progId="Equation.DSMT4">
                  <p:embed/>
                  <p:pic>
                    <p:nvPicPr>
                      <p:cNvPr id="35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0076" y="5849651"/>
                        <a:ext cx="2238375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2806931"/>
              </p:ext>
            </p:extLst>
          </p:nvPr>
        </p:nvGraphicFramePr>
        <p:xfrm>
          <a:off x="6319434" y="5834130"/>
          <a:ext cx="258127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57" name="Equation" r:id="rId18" imgW="1726920" imgH="380880" progId="Equation.DSMT4">
                  <p:embed/>
                </p:oleObj>
              </mc:Choice>
              <mc:Fallback>
                <p:oleObj name="Equation" r:id="rId18" imgW="1726920" imgH="380880" progId="Equation.DSMT4">
                  <p:embed/>
                  <p:pic>
                    <p:nvPicPr>
                      <p:cNvPr id="36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9434" y="5834130"/>
                        <a:ext cx="2581275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E3D3155F-21C7-4F16-993C-A91A0332850A}"/>
              </a:ext>
            </a:extLst>
          </p:cNvPr>
          <p:cNvSpPr txBox="1"/>
          <p:nvPr/>
        </p:nvSpPr>
        <p:spPr>
          <a:xfrm>
            <a:off x="2806035" y="5940236"/>
            <a:ext cx="425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dirty="0">
                <a:latin typeface="+mn-lt"/>
              </a:rPr>
              <a:t>or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3D3155F-21C7-4F16-993C-A91A0332850A}"/>
              </a:ext>
            </a:extLst>
          </p:cNvPr>
          <p:cNvSpPr txBox="1"/>
          <p:nvPr/>
        </p:nvSpPr>
        <p:spPr>
          <a:xfrm>
            <a:off x="5753590" y="5936772"/>
            <a:ext cx="425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dirty="0">
                <a:latin typeface="+mn-lt"/>
              </a:rPr>
              <a:t>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5A016-816C-4167-984E-5742A55634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C223A391-B9AB-4681-A046-8169A4FCBF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3045442"/>
              </p:ext>
            </p:extLst>
          </p:nvPr>
        </p:nvGraphicFramePr>
        <p:xfrm>
          <a:off x="587338" y="4445433"/>
          <a:ext cx="2874962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58" name="Equation" r:id="rId20" imgW="1930320" imgH="444240" progId="Equation.DSMT4">
                  <p:embed/>
                </p:oleObj>
              </mc:Choice>
              <mc:Fallback>
                <p:oleObj name="Equation" r:id="rId20" imgW="1930320" imgH="44424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C223A391-B9AB-4681-A046-8169A4FCBF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38" y="4445433"/>
                        <a:ext cx="2874962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E7AA81DC-7027-4024-BD7E-02FFD4DE8F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829816"/>
              </p:ext>
            </p:extLst>
          </p:nvPr>
        </p:nvGraphicFramePr>
        <p:xfrm>
          <a:off x="479424" y="3614298"/>
          <a:ext cx="8212138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59" name="Equation" r:id="rId22" imgW="4216320" imgH="342720" progId="Equation.DSMT4">
                  <p:embed/>
                </p:oleObj>
              </mc:Choice>
              <mc:Fallback>
                <p:oleObj name="Equation" r:id="rId22" imgW="4216320" imgH="342720" progId="Equation.DSMT4">
                  <p:embed/>
                  <p:pic>
                    <p:nvPicPr>
                      <p:cNvPr id="44" name="Object 43">
                        <a:extLst>
                          <a:ext uri="{FF2B5EF4-FFF2-40B4-BE49-F238E27FC236}">
                            <a16:creationId xmlns:a16="http://schemas.microsoft.com/office/drawing/2014/main" id="{0730BFD7-0D86-4A23-9992-EAA875E7A2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424" y="3614298"/>
                        <a:ext cx="8212138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EA87EE3-6226-4408-8984-54272A378993}"/>
              </a:ext>
            </a:extLst>
          </p:cNvPr>
          <p:cNvCxnSpPr>
            <a:cxnSpLocks/>
          </p:cNvCxnSpPr>
          <p:nvPr/>
        </p:nvCxnSpPr>
        <p:spPr bwMode="auto">
          <a:xfrm>
            <a:off x="5027824" y="883503"/>
            <a:ext cx="2636511" cy="147731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68209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3" grpId="0"/>
      <p:bldP spid="4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FF175-1C31-474F-818D-4FFF30684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Time Optimization of Sensor Systems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E21DE2-70BE-4C2A-9277-6B4E8F7A5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F9229A-6723-4ABC-BA06-49FA04004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F260F34-1DFC-404C-B80A-B60C98EBC7A1}"/>
              </a:ext>
            </a:extLst>
          </p:cNvPr>
          <p:cNvGrpSpPr/>
          <p:nvPr/>
        </p:nvGrpSpPr>
        <p:grpSpPr>
          <a:xfrm>
            <a:off x="1150061" y="547842"/>
            <a:ext cx="6827838" cy="5308561"/>
            <a:chOff x="1150061" y="767450"/>
            <a:chExt cx="6827838" cy="530856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2CA7A66-67B3-41E4-A00C-CCE2EC0B3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061" y="767450"/>
              <a:ext cx="6827838" cy="530856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99B111-E42A-4398-8FE3-91396630B38B}"/>
                </a:ext>
              </a:extLst>
            </p:cNvPr>
            <p:cNvSpPr txBox="1"/>
            <p:nvPr/>
          </p:nvSpPr>
          <p:spPr>
            <a:xfrm>
              <a:off x="5163983" y="1620252"/>
              <a:ext cx="500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ym typeface="Symbol" panose="05050102010706020507" pitchFamily="18" charset="2"/>
                </a:rPr>
                <a:t></a:t>
              </a:r>
              <a:endParaRPr lang="en-US" sz="320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708ABFD-D931-439A-B855-A398672816FA}"/>
                </a:ext>
              </a:extLst>
            </p:cNvPr>
            <p:cNvSpPr/>
            <p:nvPr/>
          </p:nvSpPr>
          <p:spPr bwMode="auto">
            <a:xfrm>
              <a:off x="4505265" y="3382315"/>
              <a:ext cx="149512" cy="149512"/>
            </a:xfrm>
            <a:prstGeom prst="ellipse">
              <a:avLst/>
            </a:prstGeom>
            <a:solidFill>
              <a:srgbClr val="009900"/>
            </a:solidFill>
            <a:ln w="12700" cap="flat" cmpd="sng" algn="ctr">
              <a:solidFill>
                <a:srgbClr val="0099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11BB97FA-9C45-4086-91C6-F5D889E812CE}"/>
              </a:ext>
            </a:extLst>
          </p:cNvPr>
          <p:cNvSpPr/>
          <p:nvPr/>
        </p:nvSpPr>
        <p:spPr bwMode="auto">
          <a:xfrm>
            <a:off x="2515694" y="1419604"/>
            <a:ext cx="4363452" cy="318013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1A93263-E5DE-4314-9211-2DBA1D6D367D}"/>
              </a:ext>
            </a:extLst>
          </p:cNvPr>
          <p:cNvGrpSpPr/>
          <p:nvPr/>
        </p:nvGrpSpPr>
        <p:grpSpPr>
          <a:xfrm>
            <a:off x="1228826" y="830620"/>
            <a:ext cx="2085724" cy="1933126"/>
            <a:chOff x="1228826" y="967100"/>
            <a:chExt cx="2085724" cy="1933126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6201EB8-257F-462B-BB59-8B380495D06C}"/>
                </a:ext>
              </a:extLst>
            </p:cNvPr>
            <p:cNvSpPr txBox="1"/>
            <p:nvPr/>
          </p:nvSpPr>
          <p:spPr>
            <a:xfrm>
              <a:off x="1228826" y="967100"/>
              <a:ext cx="11734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plume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BBAC61C-A869-483E-A5B1-3CFFE39CC08E}"/>
                </a:ext>
              </a:extLst>
            </p:cNvPr>
            <p:cNvCxnSpPr>
              <a:cxnSpLocks/>
              <a:stCxn id="48" idx="2"/>
            </p:cNvCxnSpPr>
            <p:nvPr/>
          </p:nvCxnSpPr>
          <p:spPr bwMode="auto">
            <a:xfrm>
              <a:off x="1815555" y="1428765"/>
              <a:ext cx="1498995" cy="1471461"/>
            </a:xfrm>
            <a:prstGeom prst="straightConnector1">
              <a:avLst/>
            </a:prstGeom>
            <a:noFill/>
            <a:ln w="28575">
              <a:solidFill>
                <a:srgbClr val="0000FF"/>
              </a:solidFill>
              <a:prstDash val="sysDash"/>
              <a:round/>
              <a:headEnd/>
              <a:tailEnd type="arrow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34AD017-BEE3-4CA6-A15F-C6C6BB9E846E}"/>
              </a:ext>
            </a:extLst>
          </p:cNvPr>
          <p:cNvGrpSpPr/>
          <p:nvPr/>
        </p:nvGrpSpPr>
        <p:grpSpPr>
          <a:xfrm>
            <a:off x="978569" y="2398173"/>
            <a:ext cx="4427620" cy="2067073"/>
            <a:chOff x="978569" y="2534653"/>
            <a:chExt cx="4427620" cy="206707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F21CFF2-ADC6-4CD2-899A-BB4A8F18BAEC}"/>
                </a:ext>
              </a:extLst>
            </p:cNvPr>
            <p:cNvGrpSpPr/>
            <p:nvPr/>
          </p:nvGrpSpPr>
          <p:grpSpPr>
            <a:xfrm>
              <a:off x="3080084" y="2534653"/>
              <a:ext cx="2326105" cy="1719988"/>
              <a:chOff x="2377993" y="1521001"/>
              <a:chExt cx="2639528" cy="1859838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241ED625-94D2-4D91-B658-A86B9E19108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450808" y="2562224"/>
                <a:ext cx="882940" cy="259762"/>
              </a:xfrm>
              <a:prstGeom prst="straightConnector1">
                <a:avLst/>
              </a:prstGeom>
              <a:noFill/>
              <a:ln w="22225">
                <a:solidFill>
                  <a:schemeClr val="accent1"/>
                </a:solidFill>
                <a:round/>
                <a:headEnd/>
                <a:tailEnd type="arrow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F3191C79-7CE6-45B8-AAED-072B14A6F9B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377993" y="2329210"/>
                <a:ext cx="885971" cy="284619"/>
              </a:xfrm>
              <a:prstGeom prst="straightConnector1">
                <a:avLst/>
              </a:prstGeom>
              <a:noFill/>
              <a:ln w="22225">
                <a:solidFill>
                  <a:schemeClr val="accent1"/>
                </a:solidFill>
                <a:round/>
                <a:headEnd/>
                <a:tailEnd type="arrow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F336C4A7-0CEB-4D46-8646-4C89E2F155A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324582" y="1521001"/>
                <a:ext cx="1347070" cy="780590"/>
              </a:xfrm>
              <a:prstGeom prst="straightConnector1">
                <a:avLst/>
              </a:prstGeom>
              <a:noFill/>
              <a:ln w="22225">
                <a:solidFill>
                  <a:schemeClr val="accent1"/>
                </a:solidFill>
                <a:round/>
                <a:headEnd/>
                <a:tailEnd type="arrow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3FE67C4E-22AD-4622-AF81-F064DE42C6E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561230" y="1902624"/>
                <a:ext cx="1092218" cy="572432"/>
              </a:xfrm>
              <a:prstGeom prst="straightConnector1">
                <a:avLst/>
              </a:prstGeom>
              <a:noFill/>
              <a:ln w="22225">
                <a:solidFill>
                  <a:schemeClr val="accent1"/>
                </a:solidFill>
                <a:round/>
                <a:headEnd/>
                <a:tailEnd type="arrow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A88107C0-1056-40BF-BB54-0242C11FFA0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648580" y="2978104"/>
                <a:ext cx="767021" cy="250335"/>
              </a:xfrm>
              <a:prstGeom prst="straightConnector1">
                <a:avLst/>
              </a:prstGeom>
              <a:noFill/>
              <a:ln w="22225">
                <a:solidFill>
                  <a:schemeClr val="accent1"/>
                </a:solidFill>
                <a:round/>
                <a:headEnd/>
                <a:tailEnd type="arrow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01CC96F3-9E83-4DAE-B2D6-DB30B804B08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889930" y="3186263"/>
                <a:ext cx="780522" cy="194576"/>
              </a:xfrm>
              <a:prstGeom prst="straightConnector1">
                <a:avLst/>
              </a:prstGeom>
              <a:noFill/>
              <a:ln w="22225">
                <a:solidFill>
                  <a:schemeClr val="accent1"/>
                </a:solidFill>
                <a:round/>
                <a:headEnd/>
                <a:tailEnd type="arrow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B8C0D42C-E340-4A0D-B68C-6140FA3C928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765099" y="2457710"/>
                <a:ext cx="1252422" cy="701343"/>
              </a:xfrm>
              <a:prstGeom prst="straightConnector1">
                <a:avLst/>
              </a:prstGeom>
              <a:noFill/>
              <a:ln w="22225">
                <a:solidFill>
                  <a:schemeClr val="accent1"/>
                </a:solidFill>
                <a:round/>
                <a:headEnd/>
                <a:tailEnd type="arrow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E321D654-1468-4489-A164-E847C32C908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571629" y="2128127"/>
                <a:ext cx="1445892" cy="819052"/>
              </a:xfrm>
              <a:prstGeom prst="straightConnector1">
                <a:avLst/>
              </a:prstGeom>
              <a:noFill/>
              <a:ln w="22225">
                <a:solidFill>
                  <a:schemeClr val="accent1"/>
                </a:solidFill>
                <a:round/>
                <a:headEnd/>
                <a:tailEnd type="arrow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62DB6C28-D07C-4F95-B747-1B44A75DF077}"/>
                    </a:ext>
                  </a:extLst>
                </p:cNvPr>
                <p:cNvSpPr txBox="1"/>
                <p:nvPr/>
              </p:nvSpPr>
              <p:spPr>
                <a:xfrm>
                  <a:off x="978569" y="3725973"/>
                  <a:ext cx="1875053" cy="8757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Arial" pitchFamily="34" charset="0"/>
                    </a:rPr>
                    <a:t>Vector field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CC99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accPr>
                        <m:e>
                          <m:r>
                            <a:rPr kumimoji="0" 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CC99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𝑽</m:t>
                          </m:r>
                        </m:e>
                      </m:acc>
                    </m:oMath>
                  </a14:m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Arial" pitchFamily="34" charset="0"/>
                    </a:rPr>
                    <a:t> - data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62DB6C28-D07C-4F95-B747-1B44A75DF0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8569" y="3725973"/>
                  <a:ext cx="1875053" cy="875753"/>
                </a:xfrm>
                <a:prstGeom prst="rect">
                  <a:avLst/>
                </a:prstGeom>
                <a:blipFill>
                  <a:blip r:embed="rId4"/>
                  <a:stretch>
                    <a:fillRect l="-977" t="-4861" r="-326" b="-152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3B86177-446E-46FB-925C-C4D056B4BB5A}"/>
              </a:ext>
            </a:extLst>
          </p:cNvPr>
          <p:cNvGrpSpPr/>
          <p:nvPr/>
        </p:nvGrpSpPr>
        <p:grpSpPr>
          <a:xfrm>
            <a:off x="4332972" y="453631"/>
            <a:ext cx="1570522" cy="2004800"/>
            <a:chOff x="4332972" y="590111"/>
            <a:chExt cx="1570522" cy="2004800"/>
          </a:xfrm>
        </p:grpSpPr>
        <p:pic>
          <p:nvPicPr>
            <p:cNvPr id="85" name="Picture 84" descr="A close up of a logo&#10;&#10;Description automatically generated">
              <a:extLst>
                <a:ext uri="{FF2B5EF4-FFF2-40B4-BE49-F238E27FC236}">
                  <a16:creationId xmlns:a16="http://schemas.microsoft.com/office/drawing/2014/main" id="{F6B94CD9-3185-4C4D-AFC2-3A9FE35D1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4367274" y="1750606"/>
              <a:ext cx="731774" cy="844305"/>
            </a:xfrm>
            <a:prstGeom prst="rect">
              <a:avLst/>
            </a:prstGeom>
          </p:spPr>
        </p:pic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2C2F05B0-2125-4528-B66C-C2BEA6DEA11C}"/>
                </a:ext>
              </a:extLst>
            </p:cNvPr>
            <p:cNvGrpSpPr/>
            <p:nvPr/>
          </p:nvGrpSpPr>
          <p:grpSpPr>
            <a:xfrm>
              <a:off x="4332972" y="590111"/>
              <a:ext cx="1570522" cy="1467289"/>
              <a:chOff x="-1129364" y="357500"/>
              <a:chExt cx="1570522" cy="1467289"/>
            </a:xfrm>
          </p:grpSpPr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4D956671-1A74-454D-A20E-1609AD26D275}"/>
                  </a:ext>
                </a:extLst>
              </p:cNvPr>
              <p:cNvSpPr txBox="1"/>
              <p:nvPr/>
            </p:nvSpPr>
            <p:spPr>
              <a:xfrm>
                <a:off x="-1129364" y="357500"/>
                <a:ext cx="157052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stationary sensor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71A35687-29E0-4384-A8EA-3895D6D2561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-585536" y="1177089"/>
                <a:ext cx="171450" cy="647700"/>
              </a:xfrm>
              <a:prstGeom prst="straightConnector1">
                <a:avLst/>
              </a:prstGeom>
              <a:noFill/>
              <a:ln w="28575">
                <a:solidFill>
                  <a:srgbClr val="0000FF"/>
                </a:solidFill>
                <a:prstDash val="sysDash"/>
                <a:round/>
                <a:headEnd/>
                <a:tailEnd type="arrow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F033070-8CF3-43E9-9337-8D430B7A5C6A}"/>
              </a:ext>
            </a:extLst>
          </p:cNvPr>
          <p:cNvGrpSpPr/>
          <p:nvPr/>
        </p:nvGrpSpPr>
        <p:grpSpPr>
          <a:xfrm rot="18425291">
            <a:off x="4678649" y="3786209"/>
            <a:ext cx="378251" cy="330078"/>
            <a:chOff x="-2085474" y="1155430"/>
            <a:chExt cx="1187116" cy="1378825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C47D41FF-FE86-4198-B98A-18113D71E03D}"/>
                </a:ext>
              </a:extLst>
            </p:cNvPr>
            <p:cNvSpPr/>
            <p:nvPr/>
          </p:nvSpPr>
          <p:spPr bwMode="auto">
            <a:xfrm>
              <a:off x="-1604211" y="1155430"/>
              <a:ext cx="272716" cy="137882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C5C32714-498C-46E0-BD0F-6D73516024B9}"/>
                </a:ext>
              </a:extLst>
            </p:cNvPr>
            <p:cNvSpPr/>
            <p:nvPr/>
          </p:nvSpPr>
          <p:spPr bwMode="auto">
            <a:xfrm>
              <a:off x="-2085474" y="1439076"/>
              <a:ext cx="1187116" cy="20854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6E82AD9-8E42-4493-84B7-9F4D9BEE27D0}"/>
                </a:ext>
              </a:extLst>
            </p:cNvPr>
            <p:cNvSpPr/>
            <p:nvPr/>
          </p:nvSpPr>
          <p:spPr bwMode="auto">
            <a:xfrm>
              <a:off x="-1764631" y="2229853"/>
              <a:ext cx="593557" cy="11229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5426A4E4-ABB5-4A8F-9775-B832355B07CC}"/>
              </a:ext>
            </a:extLst>
          </p:cNvPr>
          <p:cNvGrpSpPr/>
          <p:nvPr/>
        </p:nvGrpSpPr>
        <p:grpSpPr>
          <a:xfrm>
            <a:off x="5105400" y="4054520"/>
            <a:ext cx="3306453" cy="962533"/>
            <a:chOff x="5105400" y="4324350"/>
            <a:chExt cx="3306453" cy="962533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122EBF58-D0DE-48C2-B44D-9572F4BBC415}"/>
                </a:ext>
              </a:extLst>
            </p:cNvPr>
            <p:cNvSpPr txBox="1"/>
            <p:nvPr/>
          </p:nvSpPr>
          <p:spPr>
            <a:xfrm>
              <a:off x="6841331" y="4455886"/>
              <a:ext cx="15705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mobile sensor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96F3E6B2-E3A5-4358-A8D7-D0B7EB34CDCA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105400" y="4324350"/>
              <a:ext cx="1981200" cy="457200"/>
            </a:xfrm>
            <a:prstGeom prst="straightConnector1">
              <a:avLst/>
            </a:prstGeom>
            <a:noFill/>
            <a:ln w="28575">
              <a:solidFill>
                <a:srgbClr val="0000FF"/>
              </a:solidFill>
              <a:prstDash val="sysDash"/>
              <a:round/>
              <a:headEnd/>
              <a:tailEnd type="arrow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20" name="Freeform 85">
            <a:extLst>
              <a:ext uri="{FF2B5EF4-FFF2-40B4-BE49-F238E27FC236}">
                <a16:creationId xmlns:a16="http://schemas.microsoft.com/office/drawing/2014/main" id="{E735BF22-0A24-4900-A743-1647C270798B}"/>
              </a:ext>
            </a:extLst>
          </p:cNvPr>
          <p:cNvSpPr/>
          <p:nvPr/>
        </p:nvSpPr>
        <p:spPr>
          <a:xfrm rot="20962400">
            <a:off x="2898950" y="2564046"/>
            <a:ext cx="1254011" cy="629632"/>
          </a:xfrm>
          <a:custGeom>
            <a:avLst/>
            <a:gdLst>
              <a:gd name="connsiteX0" fmla="*/ 102388 w 883557"/>
              <a:gd name="connsiteY0" fmla="*/ 283688 h 511515"/>
              <a:gd name="connsiteX1" fmla="*/ 265350 w 883557"/>
              <a:gd name="connsiteY1" fmla="*/ 57351 h 511515"/>
              <a:gd name="connsiteX2" fmla="*/ 600328 w 883557"/>
              <a:gd name="connsiteY2" fmla="*/ 3030 h 511515"/>
              <a:gd name="connsiteX3" fmla="*/ 853825 w 883557"/>
              <a:gd name="connsiteY3" fmla="*/ 39244 h 511515"/>
              <a:gd name="connsiteX4" fmla="*/ 808558 w 883557"/>
              <a:gd name="connsiteY4" fmla="*/ 301795 h 511515"/>
              <a:gd name="connsiteX5" fmla="*/ 229136 w 883557"/>
              <a:gd name="connsiteY5" fmla="*/ 365169 h 511515"/>
              <a:gd name="connsiteX6" fmla="*/ 2800 w 883557"/>
              <a:gd name="connsiteY6" fmla="*/ 510025 h 511515"/>
              <a:gd name="connsiteX7" fmla="*/ 102388 w 883557"/>
              <a:gd name="connsiteY7" fmla="*/ 283688 h 51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3557" h="511515">
                <a:moveTo>
                  <a:pt x="102388" y="283688"/>
                </a:moveTo>
                <a:cubicBezTo>
                  <a:pt x="146146" y="208242"/>
                  <a:pt x="182360" y="104127"/>
                  <a:pt x="265350" y="57351"/>
                </a:cubicBezTo>
                <a:cubicBezTo>
                  <a:pt x="348340" y="10575"/>
                  <a:pt x="502249" y="6048"/>
                  <a:pt x="600328" y="3030"/>
                </a:cubicBezTo>
                <a:cubicBezTo>
                  <a:pt x="698407" y="12"/>
                  <a:pt x="819120" y="-10550"/>
                  <a:pt x="853825" y="39244"/>
                </a:cubicBezTo>
                <a:cubicBezTo>
                  <a:pt x="888530" y="89038"/>
                  <a:pt x="912673" y="247474"/>
                  <a:pt x="808558" y="301795"/>
                </a:cubicBezTo>
                <a:cubicBezTo>
                  <a:pt x="704443" y="356116"/>
                  <a:pt x="363429" y="330464"/>
                  <a:pt x="229136" y="365169"/>
                </a:cubicBezTo>
                <a:cubicBezTo>
                  <a:pt x="94843" y="399874"/>
                  <a:pt x="20907" y="526623"/>
                  <a:pt x="2800" y="510025"/>
                </a:cubicBezTo>
                <a:cubicBezTo>
                  <a:pt x="-15307" y="493427"/>
                  <a:pt x="58630" y="359134"/>
                  <a:pt x="102388" y="283688"/>
                </a:cubicBezTo>
                <a:close/>
              </a:path>
            </a:pathLst>
          </a:custGeom>
          <a:solidFill>
            <a:schemeClr val="accent2">
              <a:alpha val="61176"/>
            </a:schemeClr>
          </a:solidFill>
          <a:ln>
            <a:solidFill>
              <a:srgbClr val="0000FF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121" name="Object 120">
            <a:extLst>
              <a:ext uri="{FF2B5EF4-FFF2-40B4-BE49-F238E27FC236}">
                <a16:creationId xmlns:a16="http://schemas.microsoft.com/office/drawing/2014/main" id="{1A994120-CD5A-423C-8ED0-7DA11CF02D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5185376"/>
              </p:ext>
            </p:extLst>
          </p:nvPr>
        </p:nvGraphicFramePr>
        <p:xfrm>
          <a:off x="673100" y="4813125"/>
          <a:ext cx="7054850" cy="179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372" name="Equation" r:id="rId6" imgW="3492360" imgH="888840" progId="Equation.DSMT4">
                  <p:embed/>
                </p:oleObj>
              </mc:Choice>
              <mc:Fallback>
                <p:oleObj name="Equation" r:id="rId6" imgW="3492360" imgH="888840" progId="Equation.DSMT4">
                  <p:embed/>
                  <p:pic>
                    <p:nvPicPr>
                      <p:cNvPr id="121" name="Object 120">
                        <a:extLst>
                          <a:ext uri="{FF2B5EF4-FFF2-40B4-BE49-F238E27FC236}">
                            <a16:creationId xmlns:a16="http://schemas.microsoft.com/office/drawing/2014/main" id="{1A994120-CD5A-423C-8ED0-7DA11CF02D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100" y="4813125"/>
                        <a:ext cx="7054850" cy="179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89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08611 2.59259E-6 C -0.125 2.59259E-6 -0.17187 -0.07107 -0.17187 -0.12871 L -0.17187 -0.25718 " pathEditMode="relative" rAng="0" ptsTypes="AAAA">
                                      <p:cBhvr>
                                        <p:cTn id="41" dur="4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4" y="-1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25C21-C72E-4E7C-977D-C0046B50F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</a:t>
            </a:r>
            <a:r>
              <a:rPr lang="en-US" dirty="0" err="1"/>
              <a:t>PDE</a:t>
            </a:r>
            <a:r>
              <a:rPr lang="en-US" dirty="0"/>
              <a:t> Estimation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D99B72-B8CD-481E-AFA3-DAE755F472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27C2C2-41FD-487A-AFE6-058FAE91F8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404BBA9-5730-4522-8187-FCB62CB965F4}"/>
              </a:ext>
            </a:extLst>
          </p:cNvPr>
          <p:cNvGrpSpPr/>
          <p:nvPr/>
        </p:nvGrpSpPr>
        <p:grpSpPr>
          <a:xfrm>
            <a:off x="520512" y="3212319"/>
            <a:ext cx="7320151" cy="1200841"/>
            <a:chOff x="520512" y="3188849"/>
            <a:chExt cx="7320151" cy="1200841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2ADA594-CB9B-421A-9373-2DC1A3D7E3B2}"/>
                </a:ext>
              </a:extLst>
            </p:cNvPr>
            <p:cNvSpPr txBox="1"/>
            <p:nvPr/>
          </p:nvSpPr>
          <p:spPr>
            <a:xfrm>
              <a:off x="520512" y="3188849"/>
              <a:ext cx="53382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 eaLnBrk="1" hangingPunct="1">
                <a:buFontTx/>
                <a:buBlip>
                  <a:blip r:embed="rId3"/>
                </a:buBlip>
              </a:pPr>
              <a:r>
                <a:rPr lang="en-US" b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Example: Optimal </a:t>
              </a:r>
              <a:r>
                <a:rPr lang="en-US" b="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PDE</a:t>
              </a:r>
              <a:r>
                <a:rPr lang="en-US" b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Kalman Filter</a:t>
              </a:r>
            </a:p>
          </p:txBody>
        </p:sp>
        <p:graphicFrame>
          <p:nvGraphicFramePr>
            <p:cNvPr id="64" name="Object 63">
              <a:extLst>
                <a:ext uri="{FF2B5EF4-FFF2-40B4-BE49-F238E27FC236}">
                  <a16:creationId xmlns:a16="http://schemas.microsoft.com/office/drawing/2014/main" id="{B1C27486-EFE2-4B00-A513-36317A10CC0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43130565"/>
                </p:ext>
              </p:extLst>
            </p:nvPr>
          </p:nvGraphicFramePr>
          <p:xfrm>
            <a:off x="1311275" y="3711828"/>
            <a:ext cx="6529388" cy="6778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4818" name="Equation" r:id="rId4" imgW="3365280" imgH="355320" progId="Equation.DSMT4">
                    <p:embed/>
                  </p:oleObj>
                </mc:Choice>
                <mc:Fallback>
                  <p:oleObj name="Equation" r:id="rId4" imgW="3365280" imgH="355320" progId="Equation.DSMT4">
                    <p:embed/>
                    <p:pic>
                      <p:nvPicPr>
                        <p:cNvPr id="64" name="Object 63">
                          <a:extLst>
                            <a:ext uri="{FF2B5EF4-FFF2-40B4-BE49-F238E27FC236}">
                              <a16:creationId xmlns:a16="http://schemas.microsoft.com/office/drawing/2014/main" id="{B1C27486-EFE2-4B00-A513-36317A10CC0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1275" y="3711828"/>
                          <a:ext cx="6529388" cy="6778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EE0E981-3F02-4727-8BB6-17E76EA66C73}"/>
              </a:ext>
            </a:extLst>
          </p:cNvPr>
          <p:cNvGrpSpPr/>
          <p:nvPr/>
        </p:nvGrpSpPr>
        <p:grpSpPr>
          <a:xfrm>
            <a:off x="352425" y="4516437"/>
            <a:ext cx="8386763" cy="1201050"/>
            <a:chOff x="732088" y="621947"/>
            <a:chExt cx="7624330" cy="1091862"/>
          </a:xfrm>
        </p:grpSpPr>
        <p:graphicFrame>
          <p:nvGraphicFramePr>
            <p:cNvPr id="66" name="Object 65">
              <a:extLst>
                <a:ext uri="{FF2B5EF4-FFF2-40B4-BE49-F238E27FC236}">
                  <a16:creationId xmlns:a16="http://schemas.microsoft.com/office/drawing/2014/main" id="{298954CB-21A1-416D-87DA-06E264C1F73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4115112"/>
                </p:ext>
              </p:extLst>
            </p:nvPr>
          </p:nvGraphicFramePr>
          <p:xfrm>
            <a:off x="732088" y="621947"/>
            <a:ext cx="7624330" cy="5224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4819" name="Equation" r:id="rId6" imgW="4749480" imgH="330120" progId="Equation.DSMT4">
                    <p:embed/>
                  </p:oleObj>
                </mc:Choice>
                <mc:Fallback>
                  <p:oleObj name="Equation" r:id="rId6" imgW="4749480" imgH="330120" progId="Equation.DSMT4">
                    <p:embed/>
                    <p:pic>
                      <p:nvPicPr>
                        <p:cNvPr id="66" name="Object 65">
                          <a:extLst>
                            <a:ext uri="{FF2B5EF4-FFF2-40B4-BE49-F238E27FC236}">
                              <a16:creationId xmlns:a16="http://schemas.microsoft.com/office/drawing/2014/main" id="{298954CB-21A1-416D-87DA-06E264C1F73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2088" y="621947"/>
                          <a:ext cx="7624330" cy="5224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7" name="Object 66">
              <a:extLst>
                <a:ext uri="{FF2B5EF4-FFF2-40B4-BE49-F238E27FC236}">
                  <a16:creationId xmlns:a16="http://schemas.microsoft.com/office/drawing/2014/main" id="{634D789D-5FA2-4998-B846-DDA7E87ADB7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21397" y="1137546"/>
            <a:ext cx="4741069" cy="576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4820" name="Equation" r:id="rId8" imgW="3124080" imgH="380880" progId="Equation.DSMT4">
                    <p:embed/>
                  </p:oleObj>
                </mc:Choice>
                <mc:Fallback>
                  <p:oleObj name="Equation" r:id="rId8" imgW="3124080" imgH="380880" progId="Equation.DSMT4">
                    <p:embed/>
                    <p:pic>
                      <p:nvPicPr>
                        <p:cNvPr id="67" name="Object 66">
                          <a:extLst>
                            <a:ext uri="{FF2B5EF4-FFF2-40B4-BE49-F238E27FC236}">
                              <a16:creationId xmlns:a16="http://schemas.microsoft.com/office/drawing/2014/main" id="{634D789D-5FA2-4998-B846-DDA7E87ADB7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1397" y="1137546"/>
                          <a:ext cx="4741069" cy="5762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9" name="Object 68">
            <a:extLst>
              <a:ext uri="{FF2B5EF4-FFF2-40B4-BE49-F238E27FC236}">
                <a16:creationId xmlns:a16="http://schemas.microsoft.com/office/drawing/2014/main" id="{5519C238-2B48-4505-8761-D4DCCDA644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0214847"/>
              </p:ext>
            </p:extLst>
          </p:nvPr>
        </p:nvGraphicFramePr>
        <p:xfrm>
          <a:off x="330292" y="979589"/>
          <a:ext cx="4028599" cy="705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821" name="Equation" r:id="rId10" imgW="1879560" imgH="330120" progId="Equation.DSMT4">
                  <p:embed/>
                </p:oleObj>
              </mc:Choice>
              <mc:Fallback>
                <p:oleObj name="Equation" r:id="rId10" imgW="1879560" imgH="330120" progId="Equation.DSMT4">
                  <p:embed/>
                  <p:pic>
                    <p:nvPicPr>
                      <p:cNvPr id="69" name="Object 68">
                        <a:extLst>
                          <a:ext uri="{FF2B5EF4-FFF2-40B4-BE49-F238E27FC236}">
                            <a16:creationId xmlns:a16="http://schemas.microsoft.com/office/drawing/2014/main" id="{5519C238-2B48-4505-8761-D4DCCDA644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292" y="979589"/>
                        <a:ext cx="4028599" cy="7054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69">
            <a:extLst>
              <a:ext uri="{FF2B5EF4-FFF2-40B4-BE49-F238E27FC236}">
                <a16:creationId xmlns:a16="http://schemas.microsoft.com/office/drawing/2014/main" id="{5B9E80F7-692B-4080-BD2D-F632BEA728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7120726"/>
              </p:ext>
            </p:extLst>
          </p:nvPr>
        </p:nvGraphicFramePr>
        <p:xfrm>
          <a:off x="446705" y="1736394"/>
          <a:ext cx="4083050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822" name="Equation" r:id="rId12" imgW="1904760" imgH="215640" progId="Equation.DSMT4">
                  <p:embed/>
                </p:oleObj>
              </mc:Choice>
              <mc:Fallback>
                <p:oleObj name="Equation" r:id="rId12" imgW="1904760" imgH="215640" progId="Equation.DSMT4">
                  <p:embed/>
                  <p:pic>
                    <p:nvPicPr>
                      <p:cNvPr id="70" name="Object 69">
                        <a:extLst>
                          <a:ext uri="{FF2B5EF4-FFF2-40B4-BE49-F238E27FC236}">
                            <a16:creationId xmlns:a16="http://schemas.microsoft.com/office/drawing/2014/main" id="{5B9E80F7-692B-4080-BD2D-F632BEA728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705" y="1736394"/>
                        <a:ext cx="4083050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70">
            <a:extLst>
              <a:ext uri="{FF2B5EF4-FFF2-40B4-BE49-F238E27FC236}">
                <a16:creationId xmlns:a16="http://schemas.microsoft.com/office/drawing/2014/main" id="{5CCD7FE1-A40F-431D-95FF-C2F5FF9D8F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5037064"/>
              </p:ext>
            </p:extLst>
          </p:nvPr>
        </p:nvGraphicFramePr>
        <p:xfrm>
          <a:off x="218195" y="2324100"/>
          <a:ext cx="5575300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823" name="Equation" r:id="rId14" imgW="2603160" imgH="342720" progId="Equation.DSMT4">
                  <p:embed/>
                </p:oleObj>
              </mc:Choice>
              <mc:Fallback>
                <p:oleObj name="Equation" r:id="rId14" imgW="2603160" imgH="342720" progId="Equation.DSMT4">
                  <p:embed/>
                  <p:pic>
                    <p:nvPicPr>
                      <p:cNvPr id="71" name="Object 70">
                        <a:extLst>
                          <a:ext uri="{FF2B5EF4-FFF2-40B4-BE49-F238E27FC236}">
                            <a16:creationId xmlns:a16="http://schemas.microsoft.com/office/drawing/2014/main" id="{5CCD7FE1-A40F-431D-95FF-C2F5FF9D8F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195" y="2324100"/>
                        <a:ext cx="5575300" cy="73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TextBox 71">
            <a:extLst>
              <a:ext uri="{FF2B5EF4-FFF2-40B4-BE49-F238E27FC236}">
                <a16:creationId xmlns:a16="http://schemas.microsoft.com/office/drawing/2014/main" id="{A2595217-8B59-4758-A3BF-9AE79CD52403}"/>
              </a:ext>
            </a:extLst>
          </p:cNvPr>
          <p:cNvSpPr txBox="1"/>
          <p:nvPr/>
        </p:nvSpPr>
        <p:spPr>
          <a:xfrm>
            <a:off x="514191" y="580230"/>
            <a:ext cx="5338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eaLnBrk="1" hangingPunct="1">
              <a:buFontTx/>
              <a:buBlip>
                <a:blip r:embed="rId3"/>
              </a:buBlip>
            </a:pPr>
            <a:r>
              <a:rPr lang="en-US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Distributed Parameter Formulation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39B28C2-C1FF-48AA-BAA7-7F4149FC0994}"/>
              </a:ext>
            </a:extLst>
          </p:cNvPr>
          <p:cNvGrpSpPr/>
          <p:nvPr/>
        </p:nvGrpSpPr>
        <p:grpSpPr>
          <a:xfrm>
            <a:off x="5702240" y="248221"/>
            <a:ext cx="3033415" cy="2435681"/>
            <a:chOff x="462773" y="249677"/>
            <a:chExt cx="7867896" cy="5743206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2D592153-4C31-4B49-90BE-9F5E93A478E5}"/>
                </a:ext>
              </a:extLst>
            </p:cNvPr>
            <p:cNvGrpSpPr/>
            <p:nvPr/>
          </p:nvGrpSpPr>
          <p:grpSpPr>
            <a:xfrm>
              <a:off x="1150061" y="684322"/>
              <a:ext cx="6827838" cy="5308561"/>
              <a:chOff x="1150061" y="767450"/>
              <a:chExt cx="6827838" cy="5308561"/>
            </a:xfrm>
          </p:grpSpPr>
          <p:pic>
            <p:nvPicPr>
              <p:cNvPr id="103" name="Picture 102">
                <a:extLst>
                  <a:ext uri="{FF2B5EF4-FFF2-40B4-BE49-F238E27FC236}">
                    <a16:creationId xmlns:a16="http://schemas.microsoft.com/office/drawing/2014/main" id="{672DE574-FBEE-4A60-9531-FB4F95B434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0061" y="767450"/>
                <a:ext cx="6827838" cy="5308561"/>
              </a:xfrm>
              <a:prstGeom prst="rect">
                <a:avLst/>
              </a:prstGeom>
            </p:spPr>
          </p:pic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4AAF97B6-7B8E-4D91-9009-F7D63CEEEFAF}"/>
                  </a:ext>
                </a:extLst>
              </p:cNvPr>
              <p:cNvSpPr txBox="1"/>
              <p:nvPr/>
            </p:nvSpPr>
            <p:spPr>
              <a:xfrm flipH="1">
                <a:off x="5698859" y="1823159"/>
                <a:ext cx="327802" cy="943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ym typeface="Symbol" panose="05050102010706020507" pitchFamily="18" charset="2"/>
                  </a:rPr>
                  <a:t></a:t>
                </a:r>
                <a:endParaRPr lang="en-US" dirty="0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1876F875-4070-44EF-9A9F-02B8E3F0684B}"/>
                  </a:ext>
                </a:extLst>
              </p:cNvPr>
              <p:cNvSpPr/>
              <p:nvPr/>
            </p:nvSpPr>
            <p:spPr bwMode="auto">
              <a:xfrm>
                <a:off x="4459626" y="3336676"/>
                <a:ext cx="240790" cy="240790"/>
              </a:xfrm>
              <a:prstGeom prst="ellipse">
                <a:avLst/>
              </a:prstGeom>
              <a:solidFill>
                <a:srgbClr val="009900"/>
              </a:solidFill>
              <a:ln w="12700" cap="flat" cmpd="sng" algn="ctr">
                <a:solidFill>
                  <a:srgbClr val="0099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EF781BB-0BA4-4BA0-B5BD-4287D39E7A39}"/>
                </a:ext>
              </a:extLst>
            </p:cNvPr>
            <p:cNvSpPr/>
            <p:nvPr/>
          </p:nvSpPr>
          <p:spPr bwMode="auto">
            <a:xfrm>
              <a:off x="2515694" y="1556084"/>
              <a:ext cx="4363452" cy="3180130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979B4DD-D5F8-4E87-A1AB-3962B0F3B06D}"/>
                </a:ext>
              </a:extLst>
            </p:cNvPr>
            <p:cNvGrpSpPr/>
            <p:nvPr/>
          </p:nvGrpSpPr>
          <p:grpSpPr>
            <a:xfrm>
              <a:off x="689729" y="967100"/>
              <a:ext cx="2624821" cy="1933131"/>
              <a:chOff x="689729" y="967100"/>
              <a:chExt cx="2624821" cy="1933131"/>
            </a:xfrm>
          </p:grpSpPr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E00BAE49-2E6F-4557-A442-392D25BE6127}"/>
                  </a:ext>
                </a:extLst>
              </p:cNvPr>
              <p:cNvSpPr txBox="1"/>
              <p:nvPr/>
            </p:nvSpPr>
            <p:spPr>
              <a:xfrm>
                <a:off x="689729" y="967100"/>
                <a:ext cx="1712559" cy="653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plume</a:t>
                </a:r>
              </a:p>
            </p:txBody>
          </p:sp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9E4C76B4-289F-49E9-B158-CAF6FD495F58}"/>
                  </a:ext>
                </a:extLst>
              </p:cNvPr>
              <p:cNvCxnSpPr>
                <a:cxnSpLocks/>
                <a:stCxn id="101" idx="2"/>
              </p:cNvCxnSpPr>
              <p:nvPr/>
            </p:nvCxnSpPr>
            <p:spPr bwMode="auto">
              <a:xfrm>
                <a:off x="1546009" y="1620249"/>
                <a:ext cx="1768541" cy="1279982"/>
              </a:xfrm>
              <a:prstGeom prst="straightConnector1">
                <a:avLst/>
              </a:prstGeom>
              <a:noFill/>
              <a:ln w="28575">
                <a:solidFill>
                  <a:srgbClr val="0000FF"/>
                </a:solidFill>
                <a:prstDash val="sysDash"/>
                <a:round/>
                <a:headEnd/>
                <a:tailEnd type="arrow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86341D4-2C73-41FC-B034-F0AAE5D3410A}"/>
                </a:ext>
              </a:extLst>
            </p:cNvPr>
            <p:cNvGrpSpPr/>
            <p:nvPr/>
          </p:nvGrpSpPr>
          <p:grpSpPr>
            <a:xfrm>
              <a:off x="462773" y="2534653"/>
              <a:ext cx="4943416" cy="2143689"/>
              <a:chOff x="462773" y="2534653"/>
              <a:chExt cx="4943416" cy="2143689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9E50F8FA-C58D-4F6C-9225-748F272EBDFB}"/>
                  </a:ext>
                </a:extLst>
              </p:cNvPr>
              <p:cNvGrpSpPr/>
              <p:nvPr/>
            </p:nvGrpSpPr>
            <p:grpSpPr>
              <a:xfrm>
                <a:off x="3080084" y="2534653"/>
                <a:ext cx="2326105" cy="1719988"/>
                <a:chOff x="2377993" y="1521001"/>
                <a:chExt cx="2639528" cy="1859838"/>
              </a:xfrm>
            </p:grpSpPr>
            <p:cxnSp>
              <p:nvCxnSpPr>
                <p:cNvPr id="93" name="Straight Arrow Connector 92">
                  <a:extLst>
                    <a:ext uri="{FF2B5EF4-FFF2-40B4-BE49-F238E27FC236}">
                      <a16:creationId xmlns:a16="http://schemas.microsoft.com/office/drawing/2014/main" id="{00C32E5C-F9B3-4156-AE42-DAAC428276C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2450808" y="2562224"/>
                  <a:ext cx="882940" cy="259762"/>
                </a:xfrm>
                <a:prstGeom prst="straightConnector1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arrow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94" name="Straight Arrow Connector 93">
                  <a:extLst>
                    <a:ext uri="{FF2B5EF4-FFF2-40B4-BE49-F238E27FC236}">
                      <a16:creationId xmlns:a16="http://schemas.microsoft.com/office/drawing/2014/main" id="{219CB72A-3517-423D-BE7D-68BACFD0637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2377993" y="2329210"/>
                  <a:ext cx="885971" cy="284619"/>
                </a:xfrm>
                <a:prstGeom prst="straightConnector1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arrow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95" name="Straight Arrow Connector 94">
                  <a:extLst>
                    <a:ext uri="{FF2B5EF4-FFF2-40B4-BE49-F238E27FC236}">
                      <a16:creationId xmlns:a16="http://schemas.microsoft.com/office/drawing/2014/main" id="{1B13560A-4F0B-4C18-BF16-CEA1C85374D4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3324582" y="1521001"/>
                  <a:ext cx="1347070" cy="780590"/>
                </a:xfrm>
                <a:prstGeom prst="straightConnector1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arrow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96" name="Straight Arrow Connector 95">
                  <a:extLst>
                    <a:ext uri="{FF2B5EF4-FFF2-40B4-BE49-F238E27FC236}">
                      <a16:creationId xmlns:a16="http://schemas.microsoft.com/office/drawing/2014/main" id="{81E24533-9DB8-4529-BDE7-B840D52DDB7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3561230" y="1902624"/>
                  <a:ext cx="1092218" cy="572432"/>
                </a:xfrm>
                <a:prstGeom prst="straightConnector1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arrow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97" name="Straight Arrow Connector 96">
                  <a:extLst>
                    <a:ext uri="{FF2B5EF4-FFF2-40B4-BE49-F238E27FC236}">
                      <a16:creationId xmlns:a16="http://schemas.microsoft.com/office/drawing/2014/main" id="{803C5570-5FF0-4426-A516-7399AE16F64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2648580" y="2978104"/>
                  <a:ext cx="767021" cy="250335"/>
                </a:xfrm>
                <a:prstGeom prst="straightConnector1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arrow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DAD302D6-50B1-4804-8166-01F4E82CF01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2889930" y="3186263"/>
                  <a:ext cx="780522" cy="194576"/>
                </a:xfrm>
                <a:prstGeom prst="straightConnector1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arrow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99" name="Straight Arrow Connector 98">
                  <a:extLst>
                    <a:ext uri="{FF2B5EF4-FFF2-40B4-BE49-F238E27FC236}">
                      <a16:creationId xmlns:a16="http://schemas.microsoft.com/office/drawing/2014/main" id="{21A86071-6E9B-461D-9FA8-DCAE92D42DD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3765099" y="2457710"/>
                  <a:ext cx="1252422" cy="701343"/>
                </a:xfrm>
                <a:prstGeom prst="straightConnector1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arrow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0" name="Straight Arrow Connector 99">
                  <a:extLst>
                    <a:ext uri="{FF2B5EF4-FFF2-40B4-BE49-F238E27FC236}">
                      <a16:creationId xmlns:a16="http://schemas.microsoft.com/office/drawing/2014/main" id="{BE0043C2-F06B-4ECB-9A77-1BAAA75F908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3571629" y="2128127"/>
                  <a:ext cx="1445892" cy="819052"/>
                </a:xfrm>
                <a:prstGeom prst="straightConnector1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arrow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22487579-C3BC-44C2-A104-7C934D84A7B2}"/>
                      </a:ext>
                    </a:extLst>
                  </p:cNvPr>
                  <p:cNvSpPr txBox="1"/>
                  <p:nvPr/>
                </p:nvSpPr>
                <p:spPr>
                  <a:xfrm>
                    <a:off x="462773" y="3536844"/>
                    <a:ext cx="2466510" cy="114149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itchFamily="34" charset="0"/>
                      </a:rPr>
                      <a:t>Vector field</a:t>
                    </a:r>
                  </a:p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kumimoji="0" lang="en-US" sz="1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CC99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accPr>
                          <m:e>
                            <m:r>
                              <a:rPr kumimoji="0" lang="en-US" sz="1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CC99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𝑽</m:t>
                            </m:r>
                          </m:e>
                        </m:acc>
                      </m:oMath>
                    </a14:m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itchFamily="34" charset="0"/>
                      </a:rPr>
                      <a:t> - data</a:t>
                    </a:r>
                  </a:p>
                </p:txBody>
              </p:sp>
            </mc:Choice>
            <mc:Fallback xmlns=""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22487579-C3BC-44C2-A104-7C934D84A7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2773" y="3536844"/>
                    <a:ext cx="2466510" cy="1141498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t="-1250" b="-75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A6BD29D2-69A0-4511-84C9-EC80ADF54A48}"/>
                </a:ext>
              </a:extLst>
            </p:cNvPr>
            <p:cNvGrpSpPr/>
            <p:nvPr/>
          </p:nvGrpSpPr>
          <p:grpSpPr>
            <a:xfrm>
              <a:off x="4014172" y="249677"/>
              <a:ext cx="3862577" cy="2449930"/>
              <a:chOff x="4014172" y="249677"/>
              <a:chExt cx="3862577" cy="2449930"/>
            </a:xfrm>
          </p:grpSpPr>
          <p:pic>
            <p:nvPicPr>
              <p:cNvPr id="87" name="Picture 86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CE0DD4B-3815-4266-BC28-75218207B1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V="1">
                <a:off x="4014172" y="1677996"/>
                <a:ext cx="885447" cy="1021611"/>
              </a:xfrm>
              <a:prstGeom prst="rect">
                <a:avLst/>
              </a:prstGeom>
            </p:spPr>
          </p:pic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29C673C8-8C1B-475A-BB1C-E214D6284C5E}"/>
                  </a:ext>
                </a:extLst>
              </p:cNvPr>
              <p:cNvGrpSpPr/>
              <p:nvPr/>
            </p:nvGrpSpPr>
            <p:grpSpPr>
              <a:xfrm>
                <a:off x="4332972" y="249677"/>
                <a:ext cx="3543777" cy="1565850"/>
                <a:chOff x="-1129364" y="17066"/>
                <a:chExt cx="3543777" cy="1565850"/>
              </a:xfrm>
            </p:grpSpPr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40BDCCA7-269C-4660-8113-E80E6131C769}"/>
                    </a:ext>
                  </a:extLst>
                </p:cNvPr>
                <p:cNvSpPr txBox="1"/>
                <p:nvPr/>
              </p:nvSpPr>
              <p:spPr>
                <a:xfrm>
                  <a:off x="-1129364" y="17066"/>
                  <a:ext cx="3543777" cy="6531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stationary sensor</a:t>
                  </a:r>
                </a:p>
              </p:txBody>
            </p:sp>
            <p:cxnSp>
              <p:nvCxnSpPr>
                <p:cNvPr id="90" name="Straight Arrow Connector 89">
                  <a:extLst>
                    <a:ext uri="{FF2B5EF4-FFF2-40B4-BE49-F238E27FC236}">
                      <a16:creationId xmlns:a16="http://schemas.microsoft.com/office/drawing/2014/main" id="{B8B3AC91-7AF0-49A4-8A0B-737F36DC3A7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-963796" y="435476"/>
                  <a:ext cx="171451" cy="1147440"/>
                </a:xfrm>
                <a:prstGeom prst="straightConnector1">
                  <a:avLst/>
                </a:prstGeom>
                <a:noFill/>
                <a:ln w="28575">
                  <a:solidFill>
                    <a:srgbClr val="0000FF"/>
                  </a:solidFill>
                  <a:prstDash val="sysDash"/>
                  <a:round/>
                  <a:headEnd/>
                  <a:tailEnd type="arrow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DC1F9B3-BF1A-4F1B-86FF-620E4BC54151}"/>
                </a:ext>
              </a:extLst>
            </p:cNvPr>
            <p:cNvGrpSpPr/>
            <p:nvPr/>
          </p:nvGrpSpPr>
          <p:grpSpPr>
            <a:xfrm rot="18425291">
              <a:off x="4638931" y="3922690"/>
              <a:ext cx="457685" cy="330078"/>
              <a:chOff x="-2210128" y="1155430"/>
              <a:chExt cx="1436416" cy="1378825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E47D1B28-EEE0-4D56-9119-A71641520DAC}"/>
                  </a:ext>
                </a:extLst>
              </p:cNvPr>
              <p:cNvSpPr/>
              <p:nvPr/>
            </p:nvSpPr>
            <p:spPr bwMode="auto">
              <a:xfrm>
                <a:off x="-1604211" y="1155430"/>
                <a:ext cx="272716" cy="1378825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2FB7D8CE-ED5E-41F0-86B4-AB6DA13AA316}"/>
                  </a:ext>
                </a:extLst>
              </p:cNvPr>
              <p:cNvSpPr/>
              <p:nvPr/>
            </p:nvSpPr>
            <p:spPr bwMode="auto">
              <a:xfrm>
                <a:off x="-2210128" y="1417182"/>
                <a:ext cx="1436416" cy="25234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4C65F5A6-B8DE-4534-93E2-2CD6D291EE2A}"/>
                  </a:ext>
                </a:extLst>
              </p:cNvPr>
              <p:cNvSpPr/>
              <p:nvPr/>
            </p:nvSpPr>
            <p:spPr bwMode="auto">
              <a:xfrm>
                <a:off x="-1764633" y="2224240"/>
                <a:ext cx="593554" cy="123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90C6B0FE-81DD-4326-ABCE-ED30ED65AE14}"/>
                </a:ext>
              </a:extLst>
            </p:cNvPr>
            <p:cNvGrpSpPr/>
            <p:nvPr/>
          </p:nvGrpSpPr>
          <p:grpSpPr>
            <a:xfrm>
              <a:off x="5162619" y="3948381"/>
              <a:ext cx="3168050" cy="1088582"/>
              <a:chOff x="5162619" y="4081731"/>
              <a:chExt cx="3168050" cy="1088582"/>
            </a:xfrm>
          </p:grpSpPr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B6CED1C1-0988-43EA-9521-33573A0959AA}"/>
                  </a:ext>
                </a:extLst>
              </p:cNvPr>
              <p:cNvSpPr txBox="1"/>
              <p:nvPr/>
            </p:nvSpPr>
            <p:spPr>
              <a:xfrm>
                <a:off x="6654337" y="4081731"/>
                <a:ext cx="1676332" cy="1088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mobile sensor</a:t>
                </a:r>
              </a:p>
            </p:txBody>
          </p: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42966BB0-0A78-48F4-9ADD-7467BF2CC71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5162619" y="4400002"/>
                <a:ext cx="1488505" cy="457199"/>
              </a:xfrm>
              <a:prstGeom prst="straightConnector1">
                <a:avLst/>
              </a:prstGeom>
              <a:noFill/>
              <a:ln w="28575">
                <a:solidFill>
                  <a:srgbClr val="0000FF"/>
                </a:solidFill>
                <a:prstDash val="sysDash"/>
                <a:round/>
                <a:headEnd/>
                <a:tailEnd type="arrow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81" name="Freeform 85">
              <a:extLst>
                <a:ext uri="{FF2B5EF4-FFF2-40B4-BE49-F238E27FC236}">
                  <a16:creationId xmlns:a16="http://schemas.microsoft.com/office/drawing/2014/main" id="{CD52BBE7-5913-4469-9FAE-7B1984FD2431}"/>
                </a:ext>
              </a:extLst>
            </p:cNvPr>
            <p:cNvSpPr/>
            <p:nvPr/>
          </p:nvSpPr>
          <p:spPr>
            <a:xfrm rot="20962400">
              <a:off x="2898950" y="2700526"/>
              <a:ext cx="1254011" cy="629632"/>
            </a:xfrm>
            <a:custGeom>
              <a:avLst/>
              <a:gdLst>
                <a:gd name="connsiteX0" fmla="*/ 102388 w 883557"/>
                <a:gd name="connsiteY0" fmla="*/ 283688 h 511515"/>
                <a:gd name="connsiteX1" fmla="*/ 265350 w 883557"/>
                <a:gd name="connsiteY1" fmla="*/ 57351 h 511515"/>
                <a:gd name="connsiteX2" fmla="*/ 600328 w 883557"/>
                <a:gd name="connsiteY2" fmla="*/ 3030 h 511515"/>
                <a:gd name="connsiteX3" fmla="*/ 853825 w 883557"/>
                <a:gd name="connsiteY3" fmla="*/ 39244 h 511515"/>
                <a:gd name="connsiteX4" fmla="*/ 808558 w 883557"/>
                <a:gd name="connsiteY4" fmla="*/ 301795 h 511515"/>
                <a:gd name="connsiteX5" fmla="*/ 229136 w 883557"/>
                <a:gd name="connsiteY5" fmla="*/ 365169 h 511515"/>
                <a:gd name="connsiteX6" fmla="*/ 2800 w 883557"/>
                <a:gd name="connsiteY6" fmla="*/ 510025 h 511515"/>
                <a:gd name="connsiteX7" fmla="*/ 102388 w 883557"/>
                <a:gd name="connsiteY7" fmla="*/ 283688 h 5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3557" h="511515">
                  <a:moveTo>
                    <a:pt x="102388" y="283688"/>
                  </a:moveTo>
                  <a:cubicBezTo>
                    <a:pt x="146146" y="208242"/>
                    <a:pt x="182360" y="104127"/>
                    <a:pt x="265350" y="57351"/>
                  </a:cubicBezTo>
                  <a:cubicBezTo>
                    <a:pt x="348340" y="10575"/>
                    <a:pt x="502249" y="6048"/>
                    <a:pt x="600328" y="3030"/>
                  </a:cubicBezTo>
                  <a:cubicBezTo>
                    <a:pt x="698407" y="12"/>
                    <a:pt x="819120" y="-10550"/>
                    <a:pt x="853825" y="39244"/>
                  </a:cubicBezTo>
                  <a:cubicBezTo>
                    <a:pt x="888530" y="89038"/>
                    <a:pt x="912673" y="247474"/>
                    <a:pt x="808558" y="301795"/>
                  </a:cubicBezTo>
                  <a:cubicBezTo>
                    <a:pt x="704443" y="356116"/>
                    <a:pt x="363429" y="330464"/>
                    <a:pt x="229136" y="365169"/>
                  </a:cubicBezTo>
                  <a:cubicBezTo>
                    <a:pt x="94843" y="399874"/>
                    <a:pt x="20907" y="526623"/>
                    <a:pt x="2800" y="510025"/>
                  </a:cubicBezTo>
                  <a:cubicBezTo>
                    <a:pt x="-15307" y="493427"/>
                    <a:pt x="58630" y="359134"/>
                    <a:pt x="102388" y="283688"/>
                  </a:cubicBezTo>
                  <a:close/>
                </a:path>
              </a:pathLst>
            </a:custGeom>
            <a:solidFill>
              <a:schemeClr val="accent2">
                <a:alpha val="61176"/>
              </a:schemeClr>
            </a:solidFill>
            <a:ln>
              <a:solidFill>
                <a:srgbClr val="0000FF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7413380F-B10E-4FA8-BD7B-9AC22D12DB89}"/>
              </a:ext>
            </a:extLst>
          </p:cNvPr>
          <p:cNvSpPr txBox="1"/>
          <p:nvPr/>
        </p:nvSpPr>
        <p:spPr>
          <a:xfrm>
            <a:off x="737935" y="5881270"/>
            <a:ext cx="7732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>
                <a:latin typeface="+mn-lt"/>
                <a:cs typeface="Times New Roman" panose="02020603050405020304" pitchFamily="18" charset="0"/>
              </a:rPr>
              <a:t>Theoretical Basis (</a:t>
            </a:r>
            <a:r>
              <a:rPr lang="en-US" b="0" dirty="0" err="1">
                <a:latin typeface="+mn-lt"/>
                <a:cs typeface="Times New Roman" panose="02020603050405020304" pitchFamily="18" charset="0"/>
              </a:rPr>
              <a:t>60s</a:t>
            </a:r>
            <a:r>
              <a:rPr lang="en-US" b="0" dirty="0">
                <a:latin typeface="+mn-lt"/>
                <a:cs typeface="Times New Roman" panose="02020603050405020304" pitchFamily="18" charset="0"/>
              </a:rPr>
              <a:t> – </a:t>
            </a:r>
            <a:r>
              <a:rPr lang="en-US" b="0" dirty="0" err="1">
                <a:latin typeface="+mn-lt"/>
                <a:cs typeface="Times New Roman" panose="02020603050405020304" pitchFamily="18" charset="0"/>
              </a:rPr>
              <a:t>70s</a:t>
            </a:r>
            <a:r>
              <a:rPr lang="en-US" b="0" dirty="0">
                <a:latin typeface="+mn-lt"/>
                <a:cs typeface="Times New Roman" panose="02020603050405020304" pitchFamily="18" charset="0"/>
              </a:rPr>
              <a:t>):   </a:t>
            </a:r>
            <a:r>
              <a:rPr lang="en-US" b="0" dirty="0" err="1">
                <a:latin typeface="+mn-lt"/>
                <a:cs typeface="Times New Roman" panose="02020603050405020304" pitchFamily="18" charset="0"/>
              </a:rPr>
              <a:t>Bensoussan</a:t>
            </a:r>
            <a:r>
              <a:rPr lang="en-US" b="0" dirty="0">
                <a:latin typeface="+mn-lt"/>
                <a:cs typeface="Times New Roman" panose="02020603050405020304" pitchFamily="18" charset="0"/>
              </a:rPr>
              <a:t>, Curtain, </a:t>
            </a:r>
            <a:r>
              <a:rPr lang="fr-FR" b="0" dirty="0">
                <a:latin typeface="+mn-lt"/>
                <a:cs typeface="Times New Roman" panose="02020603050405020304" pitchFamily="18" charset="0"/>
              </a:rPr>
              <a:t>Da Prato, I</a:t>
            </a:r>
            <a:r>
              <a:rPr lang="en-US" b="0" dirty="0" err="1">
                <a:latin typeface="+mn-lt"/>
                <a:cs typeface="Times New Roman" panose="02020603050405020304" pitchFamily="18" charset="0"/>
              </a:rPr>
              <a:t>chikawa</a:t>
            </a:r>
            <a:r>
              <a:rPr lang="en-US" b="0" dirty="0">
                <a:latin typeface="+mn-lt"/>
                <a:cs typeface="Times New Roman" panose="02020603050405020304" pitchFamily="18" charset="0"/>
              </a:rPr>
              <a:t>, Pritchard, </a:t>
            </a:r>
            <a:r>
              <a:rPr lang="en-US" b="0" dirty="0" err="1">
                <a:latin typeface="+mn-lt"/>
                <a:cs typeface="Times New Roman" panose="02020603050405020304" pitchFamily="18" charset="0"/>
              </a:rPr>
              <a:t>Sakawa</a:t>
            </a:r>
            <a:r>
              <a:rPr lang="en-US" b="0" dirty="0">
                <a:latin typeface="+mn-lt"/>
                <a:cs typeface="Times New Roman" panose="02020603050405020304" pitchFamily="18" charset="0"/>
              </a:rPr>
              <a:t> …  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26ACE0-936B-4D94-B0D5-565B83E29AC3}"/>
              </a:ext>
            </a:extLst>
          </p:cNvPr>
          <p:cNvGrpSpPr/>
          <p:nvPr/>
        </p:nvGrpSpPr>
        <p:grpSpPr>
          <a:xfrm>
            <a:off x="5860456" y="2433447"/>
            <a:ext cx="3117294" cy="646331"/>
            <a:chOff x="5976831" y="2450072"/>
            <a:chExt cx="3117294" cy="646331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C842CBF-F416-403E-97F8-62660FC420DC}"/>
                </a:ext>
              </a:extLst>
            </p:cNvPr>
            <p:cNvSpPr txBox="1"/>
            <p:nvPr/>
          </p:nvSpPr>
          <p:spPr>
            <a:xfrm>
              <a:off x="6555640" y="2450072"/>
              <a:ext cx="25384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8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MUST BE “SOLVED”</a:t>
              </a:r>
            </a:p>
            <a:p>
              <a:pPr eaLnBrk="1" hangingPunct="1"/>
              <a:r>
                <a:rPr lang="en-US" sz="18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IN REAL - TIME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A9494A9-B103-476D-BBAE-022EFBEAF92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976831" y="2773238"/>
              <a:ext cx="537262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</p:grpSp>
      <p:graphicFrame>
        <p:nvGraphicFramePr>
          <p:cNvPr id="52" name="Object 51">
            <a:extLst>
              <a:ext uri="{FF2B5EF4-FFF2-40B4-BE49-F238E27FC236}">
                <a16:creationId xmlns:a16="http://schemas.microsoft.com/office/drawing/2014/main" id="{2FF9C17E-DEA0-4FDE-8A0F-FD026AD94E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8716810"/>
              </p:ext>
            </p:extLst>
          </p:nvPr>
        </p:nvGraphicFramePr>
        <p:xfrm>
          <a:off x="5316840" y="3208783"/>
          <a:ext cx="2804478" cy="420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824" name="Equation" r:id="rId21" imgW="1587240" imgH="241200" progId="Equation.DSMT4">
                  <p:embed/>
                </p:oleObj>
              </mc:Choice>
              <mc:Fallback>
                <p:oleObj name="Equation" r:id="rId21" imgW="1587240" imgH="2412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0D262BC-258E-47A5-98FB-E5DEE064AC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6840" y="3208783"/>
                        <a:ext cx="2804478" cy="4208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908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Vapor Compression Cycle (components)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760277" y="5159798"/>
          <a:ext cx="5270881" cy="1085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5062" name="Equation" r:id="rId3" imgW="3581280" imgH="736560" progId="Equation.DSMT4">
                  <p:embed/>
                </p:oleObj>
              </mc:Choice>
              <mc:Fallback>
                <p:oleObj name="Equation" r:id="rId3" imgW="3581280" imgH="73656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0277" y="5159798"/>
                        <a:ext cx="5270881" cy="10852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9" name="Group 118"/>
          <p:cNvGrpSpPr/>
          <p:nvPr/>
        </p:nvGrpSpPr>
        <p:grpSpPr>
          <a:xfrm>
            <a:off x="975462" y="663439"/>
            <a:ext cx="6875163" cy="4520959"/>
            <a:chOff x="847126" y="663439"/>
            <a:chExt cx="6875163" cy="4520959"/>
          </a:xfrm>
        </p:grpSpPr>
        <p:grpSp>
          <p:nvGrpSpPr>
            <p:cNvPr id="66" name="Group 65"/>
            <p:cNvGrpSpPr/>
            <p:nvPr/>
          </p:nvGrpSpPr>
          <p:grpSpPr>
            <a:xfrm>
              <a:off x="1591625" y="1424389"/>
              <a:ext cx="4743307" cy="2966054"/>
              <a:chOff x="1275401" y="1235230"/>
              <a:chExt cx="6944674" cy="4342600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2160580" y="4311385"/>
                <a:ext cx="4056887" cy="1266445"/>
              </a:xfrm>
              <a:prstGeom prst="rect">
                <a:avLst/>
              </a:prstGeom>
              <a:solidFill>
                <a:schemeClr val="bg1">
                  <a:lumMod val="85000"/>
                  <a:alpha val="50196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2321934" y="1235230"/>
                <a:ext cx="3895534" cy="1428553"/>
              </a:xfrm>
              <a:prstGeom prst="rect">
                <a:avLst/>
              </a:prstGeom>
              <a:solidFill>
                <a:schemeClr val="bg1">
                  <a:lumMod val="85000"/>
                  <a:alpha val="50196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89" name="Group 88"/>
              <p:cNvGrpSpPr/>
              <p:nvPr/>
            </p:nvGrpSpPr>
            <p:grpSpPr>
              <a:xfrm>
                <a:off x="1275401" y="2772051"/>
                <a:ext cx="765507" cy="1266552"/>
                <a:chOff x="1139493" y="2630988"/>
                <a:chExt cx="917907" cy="1560013"/>
              </a:xfrm>
            </p:grpSpPr>
            <p:sp>
              <p:nvSpPr>
                <p:cNvPr id="96" name="Flowchart: Collate 95"/>
                <p:cNvSpPr/>
                <p:nvPr/>
              </p:nvSpPr>
              <p:spPr>
                <a:xfrm>
                  <a:off x="1524000" y="2971800"/>
                  <a:ext cx="533400" cy="914400"/>
                </a:xfrm>
                <a:prstGeom prst="flowChartCollat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 dirty="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97" name="Group 96"/>
                <p:cNvGrpSpPr/>
                <p:nvPr/>
              </p:nvGrpSpPr>
              <p:grpSpPr>
                <a:xfrm>
                  <a:off x="1139493" y="3311856"/>
                  <a:ext cx="627144" cy="230834"/>
                  <a:chOff x="1139493" y="3325504"/>
                  <a:chExt cx="627144" cy="230834"/>
                </a:xfrm>
              </p:grpSpPr>
              <p:cxnSp>
                <p:nvCxnSpPr>
                  <p:cNvPr id="103" name="Straight Connector 102"/>
                  <p:cNvCxnSpPr/>
                  <p:nvPr/>
                </p:nvCxnSpPr>
                <p:spPr>
                  <a:xfrm>
                    <a:off x="1139493" y="3448050"/>
                    <a:ext cx="627144" cy="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Connector 103"/>
                  <p:cNvCxnSpPr/>
                  <p:nvPr/>
                </p:nvCxnSpPr>
                <p:spPr>
                  <a:xfrm flipH="1" flipV="1">
                    <a:off x="1143000" y="3325504"/>
                    <a:ext cx="2565" cy="23083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8" name="Oval 97"/>
                <p:cNvSpPr/>
                <p:nvPr/>
              </p:nvSpPr>
              <p:spPr>
                <a:xfrm>
                  <a:off x="1713606" y="3380258"/>
                  <a:ext cx="152400" cy="108288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>
                  <a:off x="1524000" y="2819400"/>
                  <a:ext cx="533400" cy="1524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0" name="Rectangle 99"/>
                <p:cNvSpPr/>
                <p:nvPr/>
              </p:nvSpPr>
              <p:spPr>
                <a:xfrm>
                  <a:off x="1524000" y="3886200"/>
                  <a:ext cx="533400" cy="1524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1" name="Trapezoid 100"/>
                <p:cNvSpPr/>
                <p:nvPr/>
              </p:nvSpPr>
              <p:spPr>
                <a:xfrm flipV="1">
                  <a:off x="1597437" y="4038602"/>
                  <a:ext cx="384738" cy="152399"/>
                </a:xfrm>
                <a:prstGeom prst="trapezoid">
                  <a:avLst/>
                </a:prstGeom>
                <a:solidFill>
                  <a:srgbClr val="0099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2" name="Trapezoid 101"/>
                <p:cNvSpPr/>
                <p:nvPr/>
              </p:nvSpPr>
              <p:spPr>
                <a:xfrm rot="10800000" flipV="1">
                  <a:off x="1580963" y="2630988"/>
                  <a:ext cx="423211" cy="167640"/>
                </a:xfrm>
                <a:prstGeom prst="trapezoid">
                  <a:avLst/>
                </a:prstGeom>
                <a:solidFill>
                  <a:srgbClr val="0099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90" name="Trapezoid 89"/>
              <p:cNvSpPr/>
              <p:nvPr/>
            </p:nvSpPr>
            <p:spPr>
              <a:xfrm rot="10800000">
                <a:off x="7643051" y="3731846"/>
                <a:ext cx="380999" cy="335280"/>
              </a:xfrm>
              <a:prstGeom prst="trapezoid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 dirty="0">
                  <a:solidFill>
                    <a:srgbClr val="0066FF"/>
                  </a:solidFill>
                </a:endParaRPr>
              </a:p>
            </p:txBody>
          </p:sp>
          <p:sp>
            <p:nvSpPr>
              <p:cNvPr id="91" name="Trapezoid 90"/>
              <p:cNvSpPr/>
              <p:nvPr/>
            </p:nvSpPr>
            <p:spPr>
              <a:xfrm>
                <a:off x="6397067" y="2608659"/>
                <a:ext cx="346362" cy="304800"/>
              </a:xfrm>
              <a:prstGeom prst="trapezoid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92" name="Group 91"/>
              <p:cNvGrpSpPr/>
              <p:nvPr/>
            </p:nvGrpSpPr>
            <p:grpSpPr>
              <a:xfrm rot="16200000">
                <a:off x="6572250" y="2180036"/>
                <a:ext cx="1219202" cy="2076449"/>
                <a:chOff x="6916342" y="2647950"/>
                <a:chExt cx="1219202" cy="2076449"/>
              </a:xfrm>
            </p:grpSpPr>
            <p:sp>
              <p:nvSpPr>
                <p:cNvPr id="94" name="Trapezoid 93"/>
                <p:cNvSpPr/>
                <p:nvPr/>
              </p:nvSpPr>
              <p:spPr>
                <a:xfrm>
                  <a:off x="6916342" y="2647950"/>
                  <a:ext cx="1219202" cy="1981201"/>
                </a:xfrm>
                <a:prstGeom prst="trapezoid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5" name="TextBox 94"/>
                <p:cNvSpPr txBox="1"/>
                <p:nvPr/>
              </p:nvSpPr>
              <p:spPr>
                <a:xfrm rot="5400000">
                  <a:off x="6463641" y="3455880"/>
                  <a:ext cx="2041360" cy="4956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600" b="1" dirty="0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COMPRESSOR</a:t>
                  </a:r>
                </a:p>
              </p:txBody>
            </p:sp>
          </p:grpSp>
          <p:sp>
            <p:nvSpPr>
              <p:cNvPr id="93" name="TextBox 92"/>
              <p:cNvSpPr txBox="1"/>
              <p:nvPr/>
            </p:nvSpPr>
            <p:spPr>
              <a:xfrm>
                <a:off x="2727106" y="3193738"/>
                <a:ext cx="2748308" cy="495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EXPANSION VALVE</a:t>
                </a:r>
              </a:p>
            </p:txBody>
          </p:sp>
        </p:grpSp>
        <p:graphicFrame>
          <p:nvGraphicFramePr>
            <p:cNvPr id="67" name="Object 66"/>
            <p:cNvGraphicFramePr>
              <a:graphicFrameLocks noChangeAspect="1"/>
            </p:cNvGraphicFramePr>
            <p:nvPr/>
          </p:nvGraphicFramePr>
          <p:xfrm>
            <a:off x="6881675" y="4771993"/>
            <a:ext cx="442138" cy="3056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5063" name="Equation" r:id="rId5" imgW="330120" imgH="228600" progId="Equation.DSMT4">
                    <p:embed/>
                  </p:oleObj>
                </mc:Choice>
                <mc:Fallback>
                  <p:oleObj name="Equation" r:id="rId5" imgW="330120" imgH="228600" progId="Equation.DSMT4">
                    <p:embed/>
                    <p:pic>
                      <p:nvPicPr>
                        <p:cNvPr id="67" name="Object 66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881675" y="4771993"/>
                          <a:ext cx="442138" cy="30569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68" name="Straight Arrow Connector 67"/>
            <p:cNvCxnSpPr/>
            <p:nvPr/>
          </p:nvCxnSpPr>
          <p:spPr>
            <a:xfrm flipH="1">
              <a:off x="6296361" y="2681271"/>
              <a:ext cx="906383" cy="0"/>
            </a:xfrm>
            <a:prstGeom prst="straightConnector1">
              <a:avLst/>
            </a:prstGeom>
            <a:ln w="38100">
              <a:solidFill>
                <a:srgbClr val="3366FF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69" name="Object 68"/>
            <p:cNvGraphicFramePr>
              <a:graphicFrameLocks noChangeAspect="1"/>
            </p:cNvGraphicFramePr>
            <p:nvPr/>
          </p:nvGraphicFramePr>
          <p:xfrm>
            <a:off x="847126" y="4029831"/>
            <a:ext cx="443450" cy="3043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5064" name="Equation" r:id="rId7" imgW="330120" imgH="228600" progId="Equation.DSMT4">
                    <p:embed/>
                  </p:oleObj>
                </mc:Choice>
                <mc:Fallback>
                  <p:oleObj name="Equation" r:id="rId7" imgW="330120" imgH="228600" progId="Equation.DSMT4">
                    <p:embed/>
                    <p:pic>
                      <p:nvPicPr>
                        <p:cNvPr id="69" name="Object 68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47126" y="4029831"/>
                          <a:ext cx="443450" cy="3043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70" name="Straight Arrow Connector 69"/>
            <p:cNvCxnSpPr>
              <a:stCxn id="69" idx="0"/>
            </p:cNvCxnSpPr>
            <p:nvPr/>
          </p:nvCxnSpPr>
          <p:spPr>
            <a:xfrm flipV="1">
              <a:off x="1068851" y="3011601"/>
              <a:ext cx="512094" cy="1018230"/>
            </a:xfrm>
            <a:prstGeom prst="straightConnector1">
              <a:avLst/>
            </a:prstGeom>
            <a:ln w="38100">
              <a:solidFill>
                <a:srgbClr val="3366FF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3123901" y="2359836"/>
              <a:ext cx="15985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CONDENSER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895456" y="3195191"/>
              <a:ext cx="15985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EVAPORATOR</a:t>
              </a:r>
              <a:endParaRPr lang="en-US" sz="12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439324" y="1076483"/>
              <a:ext cx="6282965" cy="361016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FFFFF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 rot="5400000" flipH="1">
              <a:off x="3813780" y="2960369"/>
              <a:ext cx="53445" cy="1880433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3366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FFFFF"/>
                </a:solidFill>
              </a:endParaRP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 flipH="1" flipV="1">
              <a:off x="7020685" y="2966039"/>
              <a:ext cx="10736" cy="1716320"/>
            </a:xfrm>
            <a:prstGeom prst="straightConnector1">
              <a:avLst/>
            </a:prstGeom>
            <a:ln w="38100">
              <a:solidFill>
                <a:srgbClr val="3366FF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H="1">
              <a:off x="6296361" y="2983025"/>
              <a:ext cx="733202" cy="1"/>
            </a:xfrm>
            <a:prstGeom prst="straightConnector1">
              <a:avLst/>
            </a:prstGeom>
            <a:ln w="38100">
              <a:solidFill>
                <a:srgbClr val="3366FF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1873464" y="1936059"/>
              <a:ext cx="3419021" cy="542318"/>
              <a:chOff x="1304923" y="1895470"/>
              <a:chExt cx="4137015" cy="656205"/>
            </a:xfrm>
          </p:grpSpPr>
          <p:sp>
            <p:nvSpPr>
              <p:cNvPr id="63" name="Rectangle 62"/>
              <p:cNvSpPr/>
              <p:nvPr/>
            </p:nvSpPr>
            <p:spPr>
              <a:xfrm rot="5400000" flipH="1">
                <a:off x="3242065" y="-41672"/>
                <a:ext cx="262731" cy="4137015"/>
              </a:xfrm>
              <a:prstGeom prst="rect">
                <a:avLst/>
              </a:prstGeom>
              <a:gradFill>
                <a:gsLst>
                  <a:gs pos="0">
                    <a:srgbClr val="FF0000"/>
                  </a:gs>
                  <a:gs pos="85000">
                    <a:schemeClr val="tx2">
                      <a:lumMod val="60000"/>
                      <a:lumOff val="40000"/>
                    </a:schemeClr>
                  </a:gs>
                </a:gsLst>
                <a:lin ang="5400000" scaled="0"/>
              </a:gra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64" name="Straight Connector 63"/>
              <p:cNvCxnSpPr/>
              <p:nvPr/>
            </p:nvCxnSpPr>
            <p:spPr>
              <a:xfrm>
                <a:off x="1304925" y="1898448"/>
                <a:ext cx="0" cy="64380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1533525" y="2162175"/>
                <a:ext cx="0" cy="38950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 flipV="1">
              <a:off x="1870706" y="942835"/>
              <a:ext cx="3419945" cy="964878"/>
              <a:chOff x="1293854" y="1895470"/>
              <a:chExt cx="5453271" cy="1205897"/>
            </a:xfrm>
          </p:grpSpPr>
          <p:sp>
            <p:nvSpPr>
              <p:cNvPr id="56" name="Rectangle 55"/>
              <p:cNvSpPr/>
              <p:nvPr/>
            </p:nvSpPr>
            <p:spPr>
              <a:xfrm rot="5400000" flipH="1">
                <a:off x="3894658" y="-694265"/>
                <a:ext cx="262731" cy="5442202"/>
              </a:xfrm>
              <a:prstGeom prst="rect">
                <a:avLst/>
              </a:prstGeom>
              <a:gradFill>
                <a:gsLst>
                  <a:gs pos="26000">
                    <a:srgbClr val="FF4B4B"/>
                  </a:gs>
                  <a:gs pos="83000">
                    <a:schemeClr val="accent1">
                      <a:tint val="44500"/>
                      <a:satMod val="160000"/>
                    </a:schemeClr>
                  </a:gs>
                </a:gsLst>
                <a:lin ang="5400000" scaled="0"/>
              </a:gra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6423634" y="2076450"/>
                <a:ext cx="310939" cy="957066"/>
              </a:xfrm>
              <a:prstGeom prst="rect">
                <a:avLst/>
              </a:prstGeom>
              <a:solidFill>
                <a:srgbClr val="FF4B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58" name="Straight Connector 57"/>
              <p:cNvCxnSpPr/>
              <p:nvPr/>
            </p:nvCxnSpPr>
            <p:spPr>
              <a:xfrm>
                <a:off x="6745883" y="1921131"/>
                <a:ext cx="0" cy="1036849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6419527" y="2135511"/>
                <a:ext cx="0" cy="834929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59"/>
              <p:cNvSpPr/>
              <p:nvPr/>
            </p:nvSpPr>
            <p:spPr>
              <a:xfrm>
                <a:off x="1306406" y="2000917"/>
                <a:ext cx="318204" cy="1100450"/>
              </a:xfrm>
              <a:prstGeom prst="rect">
                <a:avLst/>
              </a:prstGeom>
              <a:gradFill>
                <a:gsLst>
                  <a:gs pos="10000">
                    <a:schemeClr val="accent1">
                      <a:tint val="44500"/>
                      <a:satMod val="160000"/>
                    </a:schemeClr>
                  </a:gs>
                  <a:gs pos="94000">
                    <a:srgbClr val="3366FF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61" name="Straight Connector 60"/>
              <p:cNvCxnSpPr/>
              <p:nvPr/>
            </p:nvCxnSpPr>
            <p:spPr>
              <a:xfrm flipH="1">
                <a:off x="1293854" y="1898450"/>
                <a:ext cx="11071" cy="1115744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1637162" y="2169430"/>
                <a:ext cx="0" cy="834927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2426757" y="3985224"/>
              <a:ext cx="2264851" cy="792596"/>
              <a:chOff x="1847759" y="1907977"/>
              <a:chExt cx="2190875" cy="959041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>
                <a:off x="4038634" y="1907977"/>
                <a:ext cx="0" cy="959041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2096863" y="2142924"/>
                <a:ext cx="0" cy="724094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847759" y="2146102"/>
                <a:ext cx="11851" cy="720916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Up Arrow 9"/>
            <p:cNvSpPr/>
            <p:nvPr/>
          </p:nvSpPr>
          <p:spPr>
            <a:xfrm>
              <a:off x="4466225" y="1782711"/>
              <a:ext cx="299411" cy="245235"/>
            </a:xfrm>
            <a:prstGeom prst="upArrow">
              <a:avLst/>
            </a:prstGeom>
            <a:solidFill>
              <a:srgbClr val="FF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FFFFF"/>
                </a:solidFill>
              </a:endParaRP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5019603" y="663439"/>
            <a:ext cx="392284" cy="3384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5065" name="Equation" r:id="rId9" imgW="266400" imgH="228600" progId="Equation.DSMT4">
                    <p:embed/>
                  </p:oleObj>
                </mc:Choice>
                <mc:Fallback>
                  <p:oleObj name="Equation" r:id="rId9" imgW="266400" imgH="228600" progId="Equation.DSMT4">
                    <p:embed/>
                    <p:pic>
                      <p:nvPicPr>
                        <p:cNvPr id="11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19603" y="663439"/>
                          <a:ext cx="392284" cy="3384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2" name="Group 11"/>
            <p:cNvGrpSpPr/>
            <p:nvPr/>
          </p:nvGrpSpPr>
          <p:grpSpPr>
            <a:xfrm flipV="1">
              <a:off x="1863757" y="3308125"/>
              <a:ext cx="4284154" cy="665449"/>
              <a:chOff x="1304922" y="1891389"/>
              <a:chExt cx="5183825" cy="708183"/>
            </a:xfrm>
          </p:grpSpPr>
          <p:sp>
            <p:nvSpPr>
              <p:cNvPr id="47" name="Rectangle 46"/>
              <p:cNvSpPr/>
              <p:nvPr/>
            </p:nvSpPr>
            <p:spPr>
              <a:xfrm rot="5400000" flipH="1">
                <a:off x="3765469" y="-565078"/>
                <a:ext cx="262731" cy="5183825"/>
              </a:xfrm>
              <a:prstGeom prst="rect">
                <a:avLst/>
              </a:prstGeom>
              <a:gradFill>
                <a:gsLst>
                  <a:gs pos="9000">
                    <a:srgbClr val="FF0000"/>
                  </a:gs>
                  <a:gs pos="61000">
                    <a:srgbClr val="0066FF"/>
                  </a:gs>
                </a:gsLst>
                <a:lin ang="5400000" scaled="0"/>
              </a:gra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318574" y="1913817"/>
                <a:ext cx="160646" cy="65275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49" name="Straight Connector 48"/>
              <p:cNvCxnSpPr/>
              <p:nvPr/>
            </p:nvCxnSpPr>
            <p:spPr>
              <a:xfrm>
                <a:off x="6488745" y="1917484"/>
                <a:ext cx="0" cy="643801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6318574" y="2149123"/>
                <a:ext cx="1" cy="408528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1304925" y="1891389"/>
                <a:ext cx="0" cy="70818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1533525" y="2159455"/>
                <a:ext cx="0" cy="42845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Rectangle 12"/>
            <p:cNvSpPr/>
            <p:nvPr/>
          </p:nvSpPr>
          <p:spPr>
            <a:xfrm>
              <a:off x="5150015" y="2101373"/>
              <a:ext cx="132765" cy="27682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FFFFF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5290038" y="1945036"/>
              <a:ext cx="0" cy="439726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142143" y="2138162"/>
              <a:ext cx="0" cy="241849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1889831" y="1960779"/>
              <a:ext cx="156846" cy="527311"/>
            </a:xfrm>
            <a:prstGeom prst="rect">
              <a:avLst/>
            </a:prstGeom>
            <a:gradFill>
              <a:gsLst>
                <a:gs pos="35000">
                  <a:schemeClr val="tx2">
                    <a:lumMod val="60000"/>
                    <a:lumOff val="40000"/>
                  </a:schemeClr>
                </a:gs>
                <a:gs pos="100000">
                  <a:srgbClr val="0099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FFFFF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flipV="1">
              <a:off x="1880125" y="3326344"/>
              <a:ext cx="156846" cy="599544"/>
            </a:xfrm>
            <a:prstGeom prst="rect">
              <a:avLst/>
            </a:prstGeom>
            <a:gradFill>
              <a:gsLst>
                <a:gs pos="58000">
                  <a:srgbClr val="0066FF"/>
                </a:gs>
                <a:gs pos="78000">
                  <a:srgbClr val="0099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FFFFF"/>
                </a:solidFill>
              </a:endParaRPr>
            </a:p>
          </p:txBody>
        </p:sp>
        <p:sp>
          <p:nvSpPr>
            <p:cNvPr id="18" name="Up Arrow 17"/>
            <p:cNvSpPr/>
            <p:nvPr/>
          </p:nvSpPr>
          <p:spPr>
            <a:xfrm>
              <a:off x="3651013" y="1782711"/>
              <a:ext cx="299411" cy="245235"/>
            </a:xfrm>
            <a:prstGeom prst="upArrow">
              <a:avLst/>
            </a:prstGeom>
            <a:solidFill>
              <a:srgbClr val="FF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FFFFF"/>
                </a:solidFill>
              </a:endParaRPr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4414438" y="4829800"/>
            <a:ext cx="317500" cy="3384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5066" name="Equation" r:id="rId11" imgW="215640" imgH="228600" progId="Equation.DSMT4">
                    <p:embed/>
                  </p:oleObj>
                </mc:Choice>
                <mc:Fallback>
                  <p:oleObj name="Equation" r:id="rId11" imgW="215640" imgH="228600" progId="Equation.DSMT4">
                    <p:embed/>
                    <p:pic>
                      <p:nvPicPr>
                        <p:cNvPr id="19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4438" y="4829800"/>
                          <a:ext cx="317500" cy="3384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Rectangle 19"/>
            <p:cNvSpPr/>
            <p:nvPr/>
          </p:nvSpPr>
          <p:spPr>
            <a:xfrm rot="5400000" flipH="1">
              <a:off x="3451744" y="2949898"/>
              <a:ext cx="217133" cy="2267109"/>
            </a:xfrm>
            <a:prstGeom prst="rect">
              <a:avLst/>
            </a:prstGeom>
            <a:gradFill>
              <a:gsLst>
                <a:gs pos="29000">
                  <a:srgbClr val="FF3737"/>
                </a:gs>
                <a:gs pos="63000">
                  <a:schemeClr val="accent1">
                    <a:tint val="44500"/>
                    <a:satMod val="160000"/>
                  </a:schemeClr>
                </a:gs>
                <a:gs pos="85000">
                  <a:schemeClr val="tx2">
                    <a:lumMod val="40000"/>
                    <a:lumOff val="60000"/>
                  </a:schemeClr>
                </a:gs>
              </a:gsLst>
              <a:lin ang="5400000" scaled="0"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FFFFF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439008" y="3991735"/>
              <a:ext cx="237392" cy="786085"/>
            </a:xfrm>
            <a:prstGeom prst="rect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rgbClr val="3366F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FFF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409907" y="3991736"/>
              <a:ext cx="263028" cy="786084"/>
            </a:xfrm>
            <a:prstGeom prst="rect">
              <a:avLst/>
            </a:prstGeom>
            <a:solidFill>
              <a:srgbClr val="FF3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FFFFF"/>
                </a:solidFill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4402034" y="4180112"/>
              <a:ext cx="0" cy="59770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Up Arrow 23"/>
            <p:cNvSpPr/>
            <p:nvPr/>
          </p:nvSpPr>
          <p:spPr>
            <a:xfrm rot="10800000">
              <a:off x="2407997" y="4801435"/>
              <a:ext cx="299411" cy="361113"/>
            </a:xfrm>
            <a:prstGeom prst="upArrow">
              <a:avLst/>
            </a:prstGeom>
            <a:solidFill>
              <a:srgbClr val="0066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FFFFF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5211153" y="2030611"/>
              <a:ext cx="0" cy="456485"/>
            </a:xfrm>
            <a:prstGeom prst="straightConnector1">
              <a:avLst/>
            </a:prstGeom>
            <a:ln w="28575">
              <a:solidFill>
                <a:srgbClr val="0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4088270" y="2055703"/>
              <a:ext cx="1052036" cy="6311"/>
            </a:xfrm>
            <a:prstGeom prst="straightConnector1">
              <a:avLst/>
            </a:prstGeom>
            <a:ln w="28575">
              <a:solidFill>
                <a:srgbClr val="0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3251050" y="2062013"/>
              <a:ext cx="881652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1968254" y="2044626"/>
              <a:ext cx="0" cy="494273"/>
            </a:xfrm>
            <a:prstGeom prst="straightConnector1">
              <a:avLst/>
            </a:prstGeom>
            <a:ln w="28575">
              <a:solidFill>
                <a:srgbClr val="0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6070930" y="3171500"/>
              <a:ext cx="0" cy="668342"/>
            </a:xfrm>
            <a:prstGeom prst="straightConnector1">
              <a:avLst/>
            </a:prstGeom>
            <a:ln w="28575">
              <a:solidFill>
                <a:srgbClr val="0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2180472" y="2062013"/>
              <a:ext cx="1070578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01" idx="2"/>
              <a:endCxn id="17" idx="0"/>
            </p:cNvCxnSpPr>
            <p:nvPr/>
          </p:nvCxnSpPr>
          <p:spPr>
            <a:xfrm flipH="1">
              <a:off x="1958548" y="3285133"/>
              <a:ext cx="3503" cy="610243"/>
            </a:xfrm>
            <a:prstGeom prst="straightConnector1">
              <a:avLst/>
            </a:prstGeom>
            <a:ln w="28575">
              <a:solidFill>
                <a:srgbClr val="0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>
              <a:off x="2954754" y="4083452"/>
              <a:ext cx="1070578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2557704" y="4076400"/>
              <a:ext cx="3503" cy="610243"/>
            </a:xfrm>
            <a:prstGeom prst="straightConnector1">
              <a:avLst/>
            </a:prstGeom>
            <a:ln w="28575">
              <a:solidFill>
                <a:srgbClr val="0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4541421" y="4172650"/>
              <a:ext cx="0" cy="456484"/>
            </a:xfrm>
            <a:prstGeom prst="straightConnector1">
              <a:avLst/>
            </a:prstGeom>
            <a:ln w="28575">
              <a:solidFill>
                <a:srgbClr val="0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2110882" y="3848935"/>
              <a:ext cx="1070578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prstDash val="sys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4006751" y="3848935"/>
              <a:ext cx="1070578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prstDash val="sys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3069996" y="3848935"/>
              <a:ext cx="1070578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prstDash val="sys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4892105" y="3848935"/>
              <a:ext cx="1070578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prstDash val="sys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>
              <a:off x="2054520" y="1810112"/>
              <a:ext cx="1070578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prstDash val="sys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H="1">
              <a:off x="3912289" y="1810112"/>
              <a:ext cx="1070578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prstDash val="sys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H="1">
              <a:off x="2975533" y="1810112"/>
              <a:ext cx="1070578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prstDash val="sys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Up Arrow 41"/>
            <p:cNvSpPr/>
            <p:nvPr/>
          </p:nvSpPr>
          <p:spPr>
            <a:xfrm>
              <a:off x="2621297" y="1817984"/>
              <a:ext cx="299411" cy="245235"/>
            </a:xfrm>
            <a:prstGeom prst="upArrow">
              <a:avLst/>
            </a:prstGeom>
            <a:solidFill>
              <a:srgbClr val="FF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FFFFF"/>
                </a:solidFill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V="1">
              <a:off x="5187537" y="1016090"/>
              <a:ext cx="0" cy="808691"/>
            </a:xfrm>
            <a:prstGeom prst="straightConnector1">
              <a:avLst/>
            </a:prstGeom>
            <a:ln w="28575">
              <a:solidFill>
                <a:srgbClr val="0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>
              <a:off x="1960057" y="1008518"/>
              <a:ext cx="3503" cy="812233"/>
            </a:xfrm>
            <a:prstGeom prst="straightConnector1">
              <a:avLst/>
            </a:prstGeom>
            <a:ln w="28575">
              <a:solidFill>
                <a:srgbClr val="0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Up Arrow 44"/>
            <p:cNvSpPr/>
            <p:nvPr/>
          </p:nvSpPr>
          <p:spPr>
            <a:xfrm>
              <a:off x="4194556" y="3859225"/>
              <a:ext cx="299411" cy="245235"/>
            </a:xfrm>
            <a:prstGeom prst="upArrow">
              <a:avLst/>
            </a:prstGeom>
            <a:solidFill>
              <a:srgbClr val="FF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FFFFF"/>
                </a:solidFill>
              </a:endParaRPr>
            </a:p>
          </p:txBody>
        </p:sp>
        <p:sp>
          <p:nvSpPr>
            <p:cNvPr id="46" name="Up Arrow 45"/>
            <p:cNvSpPr/>
            <p:nvPr/>
          </p:nvSpPr>
          <p:spPr>
            <a:xfrm>
              <a:off x="2655343" y="3864473"/>
              <a:ext cx="299411" cy="245235"/>
            </a:xfrm>
            <a:prstGeom prst="upArrow">
              <a:avLst/>
            </a:prstGeom>
            <a:solidFill>
              <a:srgbClr val="B84848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FFFFF"/>
                </a:solidFill>
              </a:endParaRPr>
            </a:p>
          </p:txBody>
        </p:sp>
        <p:graphicFrame>
          <p:nvGraphicFramePr>
            <p:cNvPr id="114" name="Object 113"/>
            <p:cNvGraphicFramePr>
              <a:graphicFrameLocks noChangeAspect="1"/>
            </p:cNvGraphicFramePr>
            <p:nvPr/>
          </p:nvGraphicFramePr>
          <p:xfrm>
            <a:off x="4770438" y="4905375"/>
            <a:ext cx="1003300" cy="271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5067" name="Equation" r:id="rId13" imgW="749160" imgH="203040" progId="Equation.DSMT4">
                    <p:embed/>
                  </p:oleObj>
                </mc:Choice>
                <mc:Fallback>
                  <p:oleObj name="Equation" r:id="rId13" imgW="749160" imgH="203040" progId="Equation.DSMT4">
                    <p:embed/>
                    <p:pic>
                      <p:nvPicPr>
                        <p:cNvPr id="114" name="Object 1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70438" y="4905375"/>
                          <a:ext cx="1003300" cy="2714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5" name="Object 114"/>
            <p:cNvGraphicFramePr>
              <a:graphicFrameLocks noChangeAspect="1"/>
            </p:cNvGraphicFramePr>
            <p:nvPr/>
          </p:nvGraphicFramePr>
          <p:xfrm>
            <a:off x="2713852" y="4912935"/>
            <a:ext cx="1054100" cy="271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5068" name="Equation" r:id="rId15" imgW="787320" imgH="203040" progId="Equation.DSMT4">
                    <p:embed/>
                  </p:oleObj>
                </mc:Choice>
                <mc:Fallback>
                  <p:oleObj name="Equation" r:id="rId15" imgW="787320" imgH="203040" progId="Equation.DSMT4">
                    <p:embed/>
                    <p:pic>
                      <p:nvPicPr>
                        <p:cNvPr id="115" name="Object 1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13852" y="4912935"/>
                          <a:ext cx="1054100" cy="2714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0" name="Group 119"/>
          <p:cNvGrpSpPr/>
          <p:nvPr/>
        </p:nvGrpSpPr>
        <p:grpSpPr>
          <a:xfrm>
            <a:off x="5418374" y="636465"/>
            <a:ext cx="3510992" cy="3119963"/>
            <a:chOff x="5290038" y="636465"/>
            <a:chExt cx="3510992" cy="3119963"/>
          </a:xfrm>
        </p:grpSpPr>
        <p:grpSp>
          <p:nvGrpSpPr>
            <p:cNvPr id="121" name="Group 120"/>
            <p:cNvGrpSpPr/>
            <p:nvPr/>
          </p:nvGrpSpPr>
          <p:grpSpPr>
            <a:xfrm>
              <a:off x="5290038" y="636465"/>
              <a:ext cx="2443482" cy="2044806"/>
              <a:chOff x="5290038" y="636465"/>
              <a:chExt cx="2443482" cy="2044806"/>
            </a:xfrm>
          </p:grpSpPr>
          <p:cxnSp>
            <p:nvCxnSpPr>
              <p:cNvPr id="125" name="Straight Arrow Connector 124"/>
              <p:cNvCxnSpPr/>
              <p:nvPr/>
            </p:nvCxnSpPr>
            <p:spPr>
              <a:xfrm flipH="1">
                <a:off x="6296361" y="2681271"/>
                <a:ext cx="906383" cy="0"/>
              </a:xfrm>
              <a:prstGeom prst="straightConnector1">
                <a:avLst/>
              </a:prstGeom>
              <a:ln w="38100">
                <a:solidFill>
                  <a:srgbClr val="3366FF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6" name="Group 125"/>
              <p:cNvGrpSpPr/>
              <p:nvPr/>
            </p:nvGrpSpPr>
            <p:grpSpPr>
              <a:xfrm rot="16200000">
                <a:off x="6063965" y="575484"/>
                <a:ext cx="692726" cy="1981203"/>
                <a:chOff x="6259485" y="82969"/>
                <a:chExt cx="682254" cy="1156157"/>
              </a:xfrm>
            </p:grpSpPr>
            <p:sp>
              <p:nvSpPr>
                <p:cNvPr id="135" name="Rounded Rectangle 134"/>
                <p:cNvSpPr/>
                <p:nvPr/>
              </p:nvSpPr>
              <p:spPr>
                <a:xfrm>
                  <a:off x="6259485" y="82969"/>
                  <a:ext cx="516018" cy="1156157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rgbClr val="99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6" name="Rounded Rectangle 135"/>
                <p:cNvSpPr/>
                <p:nvPr/>
              </p:nvSpPr>
              <p:spPr>
                <a:xfrm>
                  <a:off x="6783255" y="484942"/>
                  <a:ext cx="158484" cy="47645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27" name="TextBox 126"/>
              <p:cNvSpPr txBox="1"/>
              <p:nvPr/>
            </p:nvSpPr>
            <p:spPr>
              <a:xfrm rot="16200000">
                <a:off x="7097791" y="1368268"/>
                <a:ext cx="8495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MOTOR</a:t>
                </a:r>
              </a:p>
            </p:txBody>
          </p:sp>
          <p:cxnSp>
            <p:nvCxnSpPr>
              <p:cNvPr id="128" name="Straight Arrow Connector 127"/>
              <p:cNvCxnSpPr/>
              <p:nvPr/>
            </p:nvCxnSpPr>
            <p:spPr>
              <a:xfrm>
                <a:off x="7195879" y="2331951"/>
                <a:ext cx="6865" cy="325704"/>
              </a:xfrm>
              <a:prstGeom prst="straightConnector1">
                <a:avLst/>
              </a:prstGeom>
              <a:ln w="38100">
                <a:solidFill>
                  <a:srgbClr val="3366FF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129" name="Object 128"/>
              <p:cNvGraphicFramePr>
                <a:graphicFrameLocks noChangeAspect="1"/>
              </p:cNvGraphicFramePr>
              <p:nvPr/>
            </p:nvGraphicFramePr>
            <p:xfrm>
              <a:off x="6492384" y="636465"/>
              <a:ext cx="1241136" cy="30569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45069" name="Equation" r:id="rId17" imgW="927000" imgH="228600" progId="Equation.DSMT4">
                      <p:embed/>
                    </p:oleObj>
                  </mc:Choice>
                  <mc:Fallback>
                    <p:oleObj name="Equation" r:id="rId17" imgW="927000" imgH="228600" progId="Equation.DSMT4">
                      <p:embed/>
                      <p:pic>
                        <p:nvPicPr>
                          <p:cNvPr id="129" name="Object 12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492384" y="636465"/>
                            <a:ext cx="1241136" cy="30569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30" name="Straight Arrow Connector 129"/>
              <p:cNvCxnSpPr/>
              <p:nvPr/>
            </p:nvCxnSpPr>
            <p:spPr>
              <a:xfrm>
                <a:off x="6461673" y="809625"/>
                <a:ext cx="1463" cy="400507"/>
              </a:xfrm>
              <a:prstGeom prst="straightConnector1">
                <a:avLst/>
              </a:prstGeom>
              <a:ln w="38100">
                <a:solidFill>
                  <a:srgbClr val="3366FF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131" name="Object 130"/>
              <p:cNvGraphicFramePr>
                <a:graphicFrameLocks noChangeAspect="1"/>
              </p:cNvGraphicFramePr>
              <p:nvPr/>
            </p:nvGraphicFramePr>
            <p:xfrm>
              <a:off x="6112485" y="2063326"/>
              <a:ext cx="1310672" cy="30569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45070" name="Equation" r:id="rId19" imgW="977760" imgH="228600" progId="Equation.DSMT4">
                      <p:embed/>
                    </p:oleObj>
                  </mc:Choice>
                  <mc:Fallback>
                    <p:oleObj name="Equation" r:id="rId19" imgW="977760" imgH="228600" progId="Equation.DSMT4">
                      <p:embed/>
                      <p:pic>
                        <p:nvPicPr>
                          <p:cNvPr id="131" name="Object 13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112485" y="2063326"/>
                            <a:ext cx="1310672" cy="30569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" name="Object 131"/>
              <p:cNvGraphicFramePr>
                <a:graphicFrameLocks noChangeAspect="1"/>
              </p:cNvGraphicFramePr>
              <p:nvPr/>
            </p:nvGraphicFramePr>
            <p:xfrm>
              <a:off x="5465174" y="1497089"/>
              <a:ext cx="1888063" cy="27790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45071" name="Equation" r:id="rId21" imgW="1549080" imgH="228600" progId="Equation.DSMT4">
                      <p:embed/>
                    </p:oleObj>
                  </mc:Choice>
                  <mc:Fallback>
                    <p:oleObj name="Equation" r:id="rId21" imgW="1549080" imgH="228600" progId="Equation.DSMT4">
                      <p:embed/>
                      <p:pic>
                        <p:nvPicPr>
                          <p:cNvPr id="132" name="Object 1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465174" y="1497089"/>
                            <a:ext cx="1888063" cy="27790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33" name="Straight Arrow Connector 132"/>
              <p:cNvCxnSpPr/>
              <p:nvPr/>
            </p:nvCxnSpPr>
            <p:spPr>
              <a:xfrm flipH="1">
                <a:off x="6461673" y="1803458"/>
                <a:ext cx="1463" cy="282171"/>
              </a:xfrm>
              <a:prstGeom prst="straightConnector1">
                <a:avLst/>
              </a:prstGeom>
              <a:ln w="38100">
                <a:solidFill>
                  <a:srgbClr val="3366FF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5290038" y="1945036"/>
                <a:ext cx="0" cy="439726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" name="Group 121"/>
            <p:cNvGrpSpPr/>
            <p:nvPr/>
          </p:nvGrpSpPr>
          <p:grpSpPr>
            <a:xfrm>
              <a:off x="6824916" y="1792238"/>
              <a:ext cx="1976114" cy="1964190"/>
              <a:chOff x="6824916" y="1792238"/>
              <a:chExt cx="1976114" cy="1964190"/>
            </a:xfrm>
          </p:grpSpPr>
          <p:sp>
            <p:nvSpPr>
              <p:cNvPr id="123" name="TextBox 122"/>
              <p:cNvSpPr txBox="1"/>
              <p:nvPr/>
            </p:nvSpPr>
            <p:spPr>
              <a:xfrm rot="16200000">
                <a:off x="7659788" y="2615186"/>
                <a:ext cx="19131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0000FF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actuator dynamics</a:t>
                </a:r>
              </a:p>
            </p:txBody>
          </p:sp>
          <p:cxnSp>
            <p:nvCxnSpPr>
              <p:cNvPr id="124" name="Straight Arrow Connector 123"/>
              <p:cNvCxnSpPr>
                <a:cxnSpLocks/>
                <a:stCxn id="123" idx="0"/>
              </p:cNvCxnSpPr>
              <p:nvPr/>
            </p:nvCxnSpPr>
            <p:spPr bwMode="auto">
              <a:xfrm flipH="1" flipV="1">
                <a:off x="6824916" y="1792238"/>
                <a:ext cx="1581148" cy="1007614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FF"/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</p:grpSp>
      </p:grpSp>
      <p:grpSp>
        <p:nvGrpSpPr>
          <p:cNvPr id="137" name="Group 136"/>
          <p:cNvGrpSpPr/>
          <p:nvPr/>
        </p:nvGrpSpPr>
        <p:grpSpPr>
          <a:xfrm>
            <a:off x="616254" y="1047404"/>
            <a:ext cx="4753766" cy="3653444"/>
            <a:chOff x="487918" y="1047404"/>
            <a:chExt cx="4753766" cy="3653444"/>
          </a:xfrm>
        </p:grpSpPr>
        <p:sp>
          <p:nvSpPr>
            <p:cNvPr id="138" name="Oval 137"/>
            <p:cNvSpPr/>
            <p:nvPr/>
          </p:nvSpPr>
          <p:spPr bwMode="auto">
            <a:xfrm>
              <a:off x="2016345" y="1047404"/>
              <a:ext cx="3225339" cy="1711437"/>
            </a:xfrm>
            <a:prstGeom prst="ellips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9" name="Oval 138"/>
            <p:cNvSpPr/>
            <p:nvPr/>
          </p:nvSpPr>
          <p:spPr bwMode="auto">
            <a:xfrm>
              <a:off x="1941544" y="3129726"/>
              <a:ext cx="3265864" cy="1571122"/>
            </a:xfrm>
            <a:prstGeom prst="ellips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40" name="Group 139"/>
            <p:cNvGrpSpPr/>
            <p:nvPr/>
          </p:nvGrpSpPr>
          <p:grpSpPr>
            <a:xfrm>
              <a:off x="487918" y="1664392"/>
              <a:ext cx="1931901" cy="2222147"/>
              <a:chOff x="335518" y="1816792"/>
              <a:chExt cx="1931901" cy="2222147"/>
            </a:xfrm>
          </p:grpSpPr>
          <p:sp>
            <p:nvSpPr>
              <p:cNvPr id="141" name="TextBox 140"/>
              <p:cNvSpPr txBox="1"/>
              <p:nvPr/>
            </p:nvSpPr>
            <p:spPr>
              <a:xfrm rot="16200000">
                <a:off x="-590890" y="2743200"/>
                <a:ext cx="22221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rgbClr val="339966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Heat Exchangers (HX)</a:t>
                </a:r>
              </a:p>
            </p:txBody>
          </p:sp>
          <p:cxnSp>
            <p:nvCxnSpPr>
              <p:cNvPr id="142" name="Straight Arrow Connector 141"/>
              <p:cNvCxnSpPr>
                <a:cxnSpLocks/>
                <a:stCxn id="141" idx="2"/>
                <a:endCxn id="138" idx="2"/>
              </p:cNvCxnSpPr>
              <p:nvPr/>
            </p:nvCxnSpPr>
            <p:spPr bwMode="auto">
              <a:xfrm flipV="1">
                <a:off x="704850" y="2055523"/>
                <a:ext cx="1159095" cy="872343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339966"/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  <p:cxnSp>
            <p:nvCxnSpPr>
              <p:cNvPr id="143" name="Straight Arrow Connector 142"/>
              <p:cNvCxnSpPr>
                <a:cxnSpLocks/>
                <a:stCxn id="141" idx="2"/>
                <a:endCxn id="139" idx="1"/>
              </p:cNvCxnSpPr>
              <p:nvPr/>
            </p:nvCxnSpPr>
            <p:spPr bwMode="auto">
              <a:xfrm>
                <a:off x="704850" y="2927866"/>
                <a:ext cx="1562569" cy="584345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339966"/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</p:grpSp>
      </p:grpSp>
      <p:graphicFrame>
        <p:nvGraphicFramePr>
          <p:cNvPr id="145" name="Object 144"/>
          <p:cNvGraphicFramePr>
            <a:graphicFrameLocks noChangeAspect="1"/>
          </p:cNvGraphicFramePr>
          <p:nvPr/>
        </p:nvGraphicFramePr>
        <p:xfrm>
          <a:off x="1358649" y="523875"/>
          <a:ext cx="159067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5072" name="Equation" r:id="rId23" imgW="736560" imgH="177480" progId="Equation.DSMT4">
                  <p:embed/>
                </p:oleObj>
              </mc:Choice>
              <mc:Fallback>
                <p:oleObj name="Equation" r:id="rId23" imgW="736560" imgH="177480" progId="Equation.DSMT4">
                  <p:embed/>
                  <p:pic>
                    <p:nvPicPr>
                      <p:cNvPr id="145" name="Object 1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8649" y="523875"/>
                        <a:ext cx="1590675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" name="Rectangle 143">
            <a:extLst>
              <a:ext uri="{FF2B5EF4-FFF2-40B4-BE49-F238E27FC236}">
                <a16:creationId xmlns:a16="http://schemas.microsoft.com/office/drawing/2014/main" id="{5D545B78-67C6-4EE2-B7A3-B3BFACA86AB3}"/>
              </a:ext>
            </a:extLst>
          </p:cNvPr>
          <p:cNvSpPr/>
          <p:nvPr/>
        </p:nvSpPr>
        <p:spPr>
          <a:xfrm>
            <a:off x="962527" y="6278451"/>
            <a:ext cx="72189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WELL-</a:t>
            </a:r>
            <a:r>
              <a:rPr lang="en-US" dirty="0" err="1">
                <a:solidFill>
                  <a:srgbClr val="FF0000"/>
                </a:solidFill>
              </a:rPr>
              <a:t>POSEDNESS</a:t>
            </a:r>
            <a:r>
              <a:rPr lang="en-US" dirty="0">
                <a:solidFill>
                  <a:srgbClr val="FF0000"/>
                </a:solidFill>
              </a:rPr>
              <a:t> OF CLOSED CYCLE IS NOT OBVIOUS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09E59C-E55E-4F15-83A7-72FBAC00C2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sp>
        <p:nvSpPr>
          <p:cNvPr id="73" name="Slide Number Placeholder 72">
            <a:extLst>
              <a:ext uri="{FF2B5EF4-FFF2-40B4-BE49-F238E27FC236}">
                <a16:creationId xmlns:a16="http://schemas.microsoft.com/office/drawing/2014/main" id="{E867228F-E7C4-49C3-8DDF-C2F2EB405A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148" name="Picture 147" descr="A close up of a box&#10;&#10;Description automatically generated">
            <a:extLst>
              <a:ext uri="{FF2B5EF4-FFF2-40B4-BE49-F238E27FC236}">
                <a16:creationId xmlns:a16="http://schemas.microsoft.com/office/drawing/2014/main" id="{ABFA7B32-D73D-4B70-98FC-40BF434A796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2" y="570453"/>
            <a:ext cx="995467" cy="995467"/>
          </a:xfrm>
          <a:prstGeom prst="rect">
            <a:avLst/>
          </a:prstGeom>
        </p:spPr>
      </p:pic>
      <p:pic>
        <p:nvPicPr>
          <p:cNvPr id="149" name="Picture 2" descr="G:\PASSPORT 12-1-2015\JAB REGULAR FILES\0000_WORKING_FILES_2015\TALKS_11_12_13_14_15\TALKS_JAB_15\11 (2-6) BUENOS AIRES\figures\ECS.jpg">
            <a:extLst>
              <a:ext uri="{FF2B5EF4-FFF2-40B4-BE49-F238E27FC236}">
                <a16:creationId xmlns:a16="http://schemas.microsoft.com/office/drawing/2014/main" id="{C494F03F-CE8D-411E-BAE3-A63325EA3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80" y="4837430"/>
            <a:ext cx="2113957" cy="131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B393505-EC48-42E7-9E95-EFFB3DD98F0D}"/>
              </a:ext>
            </a:extLst>
          </p:cNvPr>
          <p:cNvGrpSpPr/>
          <p:nvPr/>
        </p:nvGrpSpPr>
        <p:grpSpPr>
          <a:xfrm>
            <a:off x="1809291" y="2350734"/>
            <a:ext cx="1051258" cy="1073097"/>
            <a:chOff x="1809291" y="2350734"/>
            <a:chExt cx="1051258" cy="1073097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533765AC-4263-41EA-84A0-37B11018541D}"/>
                </a:ext>
              </a:extLst>
            </p:cNvPr>
            <p:cNvSpPr/>
            <p:nvPr/>
          </p:nvSpPr>
          <p:spPr bwMode="auto">
            <a:xfrm>
              <a:off x="1809291" y="2350734"/>
              <a:ext cx="533995" cy="1073097"/>
            </a:xfrm>
            <a:prstGeom prst="ellips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EB3F9DFD-D5CA-46F0-848E-38B6755F102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394663" y="2931353"/>
              <a:ext cx="465886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339966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sp>
        <p:nvSpPr>
          <p:cNvPr id="150" name="Oval 149">
            <a:extLst>
              <a:ext uri="{FF2B5EF4-FFF2-40B4-BE49-F238E27FC236}">
                <a16:creationId xmlns:a16="http://schemas.microsoft.com/office/drawing/2014/main" id="{502A866E-D5BF-4F9B-BEAF-3DEA1E6D501B}"/>
              </a:ext>
            </a:extLst>
          </p:cNvPr>
          <p:cNvSpPr/>
          <p:nvPr/>
        </p:nvSpPr>
        <p:spPr bwMode="auto">
          <a:xfrm rot="21387064">
            <a:off x="4883987" y="2236549"/>
            <a:ext cx="1942818" cy="1104435"/>
          </a:xfrm>
          <a:prstGeom prst="ellipse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31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5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FF175-1C31-474F-818D-4FFF30684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</a:t>
            </a:r>
            <a:r>
              <a:rPr lang="en-US" dirty="0"/>
              <a:t> – Finite Element Method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E21DE2-70BE-4C2A-9277-6B4E8F7A5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F9229A-6723-4ABC-BA06-49FA04004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0DD10015-351B-409C-AB47-1F06DB84D7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1473173"/>
              </p:ext>
            </p:extLst>
          </p:nvPr>
        </p:nvGraphicFramePr>
        <p:xfrm>
          <a:off x="2951163" y="2771775"/>
          <a:ext cx="3233737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48" name="Equation" r:id="rId3" imgW="1371600" imgH="368280" progId="Equation.DSMT4">
                  <p:embed/>
                </p:oleObj>
              </mc:Choice>
              <mc:Fallback>
                <p:oleObj name="Equation" r:id="rId3" imgW="1371600" imgH="368280" progId="Equation.DSMT4">
                  <p:embed/>
                  <p:pic>
                    <p:nvPicPr>
                      <p:cNvPr id="40" name="Object 39">
                        <a:extLst>
                          <a:ext uri="{FF2B5EF4-FFF2-40B4-BE49-F238E27FC236}">
                            <a16:creationId xmlns:a16="http://schemas.microsoft.com/office/drawing/2014/main" id="{0DD10015-351B-409C-AB47-1F06DB84D7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1163" y="2771775"/>
                        <a:ext cx="3233737" cy="868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40">
            <a:extLst>
              <a:ext uri="{FF2B5EF4-FFF2-40B4-BE49-F238E27FC236}">
                <a16:creationId xmlns:a16="http://schemas.microsoft.com/office/drawing/2014/main" id="{4052CCBF-19ED-42EC-AB8B-ECCB0A98DE07}"/>
              </a:ext>
            </a:extLst>
          </p:cNvPr>
          <p:cNvSpPr/>
          <p:nvPr/>
        </p:nvSpPr>
        <p:spPr>
          <a:xfrm>
            <a:off x="683576" y="2035095"/>
            <a:ext cx="76422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5100" lvl="2" algn="l"/>
            <a:r>
              <a:rPr lang="en-US" b="0" dirty="0"/>
              <a:t>B. Guo and I. </a:t>
            </a:r>
            <a:r>
              <a:rPr lang="en-US" b="0" dirty="0" err="1"/>
              <a:t>Babuška</a:t>
            </a:r>
            <a:r>
              <a:rPr lang="en-US" b="0" dirty="0"/>
              <a:t>, “The </a:t>
            </a:r>
            <a:r>
              <a:rPr lang="en-US" b="0" i="1" dirty="0"/>
              <a:t>hp</a:t>
            </a:r>
            <a:r>
              <a:rPr lang="en-US" b="0" dirty="0"/>
              <a:t> version of the finite element method”,</a:t>
            </a:r>
          </a:p>
          <a:p>
            <a:pPr marL="165100" lvl="2" algn="l"/>
            <a:r>
              <a:rPr lang="en-US" b="0" dirty="0"/>
              <a:t>Computational Mechanics, 1 (1986),  21–41</a:t>
            </a:r>
            <a:r>
              <a:rPr lang="en-US" sz="1800" b="0" dirty="0"/>
              <a:t>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4801892-C0A6-4FCE-8261-C6628419D489}"/>
              </a:ext>
            </a:extLst>
          </p:cNvPr>
          <p:cNvSpPr/>
          <p:nvPr/>
        </p:nvSpPr>
        <p:spPr>
          <a:xfrm>
            <a:off x="841991" y="1515731"/>
            <a:ext cx="65694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l"/>
            <a:r>
              <a:rPr lang="en-US" b="0" dirty="0">
                <a:latin typeface="+mn-lt"/>
              </a:rPr>
              <a:t>FOR ELLIPTIC </a:t>
            </a:r>
            <a:r>
              <a:rPr lang="en-US" b="0" dirty="0" err="1">
                <a:latin typeface="+mn-lt"/>
              </a:rPr>
              <a:t>BVP</a:t>
            </a:r>
            <a:r>
              <a:rPr lang="en-US" b="0" dirty="0">
                <a:latin typeface="+mn-lt"/>
              </a:rPr>
              <a:t> ON SMOOTH DOMAINS …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A4CC0B2-2E88-4E94-8130-E497448E1BB8}"/>
              </a:ext>
            </a:extLst>
          </p:cNvPr>
          <p:cNvCxnSpPr/>
          <p:nvPr/>
        </p:nvCxnSpPr>
        <p:spPr bwMode="auto">
          <a:xfrm flipH="1">
            <a:off x="6068929" y="3129216"/>
            <a:ext cx="192405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aphicFrame>
        <p:nvGraphicFramePr>
          <p:cNvPr id="44" name="Object 43">
            <a:extLst>
              <a:ext uri="{FF2B5EF4-FFF2-40B4-BE49-F238E27FC236}">
                <a16:creationId xmlns:a16="http://schemas.microsoft.com/office/drawing/2014/main" id="{0730BFD7-0D86-4A23-9992-EAA875E7A2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9614204"/>
              </p:ext>
            </p:extLst>
          </p:nvPr>
        </p:nvGraphicFramePr>
        <p:xfrm>
          <a:off x="479425" y="704850"/>
          <a:ext cx="8212138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49" name="Equation" r:id="rId5" imgW="4216320" imgH="342720" progId="Equation.DSMT4">
                  <p:embed/>
                </p:oleObj>
              </mc:Choice>
              <mc:Fallback>
                <p:oleObj name="Equation" r:id="rId5" imgW="4216320" imgH="342720" progId="Equation.DSMT4">
                  <p:embed/>
                  <p:pic>
                    <p:nvPicPr>
                      <p:cNvPr id="44" name="Object 43">
                        <a:extLst>
                          <a:ext uri="{FF2B5EF4-FFF2-40B4-BE49-F238E27FC236}">
                            <a16:creationId xmlns:a16="http://schemas.microsoft.com/office/drawing/2014/main" id="{0730BFD7-0D86-4A23-9992-EAA875E7A2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425" y="704850"/>
                        <a:ext cx="8212138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>
            <a:extLst>
              <a:ext uri="{FF2B5EF4-FFF2-40B4-BE49-F238E27FC236}">
                <a16:creationId xmlns:a16="http://schemas.microsoft.com/office/drawing/2014/main" id="{2757DA91-6AF1-4C20-95E6-C477B50BDF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38022" y="3894876"/>
          <a:ext cx="2275898" cy="658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50" name="Equation" r:id="rId7" imgW="965160" imgH="279360" progId="Equation.DSMT4">
                  <p:embed/>
                </p:oleObj>
              </mc:Choice>
              <mc:Fallback>
                <p:oleObj name="Equation" r:id="rId7" imgW="965160" imgH="279360" progId="Equation.DSMT4">
                  <p:embed/>
                  <p:pic>
                    <p:nvPicPr>
                      <p:cNvPr id="45" name="Object 44">
                        <a:extLst>
                          <a:ext uri="{FF2B5EF4-FFF2-40B4-BE49-F238E27FC236}">
                            <a16:creationId xmlns:a16="http://schemas.microsoft.com/office/drawing/2014/main" id="{2757DA91-6AF1-4C20-95E6-C477B50BDF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8022" y="3894876"/>
                        <a:ext cx="2275898" cy="6580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1">
                <a:extLst>
                  <a:ext uri="{FF2B5EF4-FFF2-40B4-BE49-F238E27FC236}">
                    <a16:creationId xmlns:a16="http://schemas.microsoft.com/office/drawing/2014/main" id="{69BD2C71-7B60-46D4-A34D-94608A091E1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85010" y="4648868"/>
                <a:ext cx="8541476" cy="19520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2069" tIns="46035" rIns="92069" bIns="46035" numCol="1" anchor="t" anchorCtr="0" compatLnSpc="1">
                <a:prstTxWarp prst="textNoShape">
                  <a:avLst/>
                </a:prstTxWarp>
                <a:normAutofit lnSpcReduction="10000"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Tx/>
                  <a:buBlip>
                    <a:blip r:embed="rId9"/>
                  </a:buBlip>
                  <a:defRPr sz="2000" b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b="0" i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800" b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342900" marR="0" lvl="1" indent="-342900" algn="l" defTabSz="914400" rtl="0" eaLnBrk="0" fontAlgn="base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Blip>
                    <a:blip r:embed="rId9"/>
                  </a:buBlip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Higher order </a:t>
                </a:r>
                <a:r>
                  <a:rPr kumimoji="0" lang="en-US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hp</a:t>
                </a: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– adaptive FE methods offer a rigorous approach to increased accuracy with orders of magnitude reduction in system size and computational times.</a:t>
                </a:r>
              </a:p>
              <a:p>
                <a:pPr marL="342900" marR="0" lvl="1" indent="-342900" algn="l" defTabSz="914400" rtl="0" eaLnBrk="0" fontAlgn="base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Blip>
                    <a:blip r:embed="rId9"/>
                  </a:buBlip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Method is parallelizable and scalable</a:t>
                </a:r>
              </a:p>
              <a:p>
                <a:pPr marL="342900" lvl="1" indent="-342900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Blip>
                    <a:blip r:embed="rId9"/>
                  </a:buBlip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/>
                      <m:t>A</m:t>
                    </m:r>
                    <m:r>
                      <m:rPr>
                        <m:nor/>
                      </m:rPr>
                      <a:rPr lang="en-US"/>
                      <m:t> "</m:t>
                    </m:r>
                    <m:r>
                      <m:rPr>
                        <m:nor/>
                      </m:rPr>
                      <a:rPr lang="en-US"/>
                      <m:t>natural</m:t>
                    </m:r>
                    <m:r>
                      <m:rPr>
                        <m:nor/>
                      </m:rPr>
                      <a:rPr lang="en-US"/>
                      <m:t>" </m:t>
                    </m:r>
                    <m:r>
                      <m:rPr>
                        <m:lit/>
                        <m:nor/>
                      </m:rPr>
                      <a:rPr lang="en-US"/>
                      <m:t>&amp;</m:t>
                    </m:r>
                    <m:r>
                      <m:rPr>
                        <m:nor/>
                      </m:rPr>
                      <a:rPr lang="en-US"/>
                      <m:t> </m:t>
                    </m:r>
                    <m:r>
                      <m:rPr>
                        <m:nor/>
                      </m:rPr>
                      <a:rPr lang="en-US"/>
                      <m:t>rigorous</m:t>
                    </m:r>
                    <m:r>
                      <m:rPr>
                        <m:nor/>
                      </m:rPr>
                      <a:rPr lang="en-US"/>
                      <m:t> </m:t>
                    </m:r>
                    <m:r>
                      <m:rPr>
                        <m:nor/>
                      </m:rPr>
                      <a:rPr lang="en-US"/>
                      <m:t>model</m:t>
                    </m:r>
                    <m:r>
                      <m:rPr>
                        <m:nor/>
                      </m:rPr>
                      <a:rPr lang="en-US"/>
                      <m:t> </m:t>
                    </m:r>
                    <m:r>
                      <m:rPr>
                        <m:nor/>
                      </m:rPr>
                      <a:rPr lang="en-US"/>
                      <m:t>order</m:t>
                    </m:r>
                    <m:r>
                      <m:rPr>
                        <m:nor/>
                      </m:rPr>
                      <a:rPr lang="en-US"/>
                      <m:t> </m:t>
                    </m:r>
                    <m:r>
                      <m:rPr>
                        <m:nor/>
                      </m:rPr>
                      <a:rPr lang="en-US"/>
                      <m:t>reduction</m:t>
                    </m:r>
                    <m:r>
                      <m:rPr>
                        <m:nor/>
                      </m:rPr>
                      <a:rPr lang="en-US"/>
                      <m:t> </m:t>
                    </m:r>
                    <m:r>
                      <m:rPr>
                        <m:nor/>
                      </m:rPr>
                      <a:rPr lang="en-US"/>
                      <m:t>method</m:t>
                    </m:r>
                    <m:r>
                      <m:rPr>
                        <m:nor/>
                      </m:rPr>
                      <a:rPr lang="en-US"/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0" name="Content Placeholder 1">
                <a:extLst>
                  <a:ext uri="{FF2B5EF4-FFF2-40B4-BE49-F238E27FC236}">
                    <a16:creationId xmlns:a16="http://schemas.microsoft.com/office/drawing/2014/main" id="{69BD2C71-7B60-46D4-A34D-94608A091E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5010" y="4648868"/>
                <a:ext cx="8541476" cy="1952070"/>
              </a:xfrm>
              <a:prstGeom prst="rect">
                <a:avLst/>
              </a:prstGeom>
              <a:blipFill>
                <a:blip r:embed="rId10"/>
                <a:stretch>
                  <a:fillRect t="-1563" b="-31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C302E7E5-1A9D-4B59-9008-40A010B39133}"/>
              </a:ext>
            </a:extLst>
          </p:cNvPr>
          <p:cNvSpPr txBox="1"/>
          <p:nvPr/>
        </p:nvSpPr>
        <p:spPr>
          <a:xfrm>
            <a:off x="1106904" y="2859255"/>
            <a:ext cx="1540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latin typeface="+mn-lt"/>
              </a:rPr>
              <a:t>ADAPTIVE</a:t>
            </a:r>
          </a:p>
          <a:p>
            <a:r>
              <a:rPr lang="en-US" b="0" i="1" dirty="0">
                <a:cs typeface="Times New Roman" panose="02020603050405020304" pitchFamily="18" charset="0"/>
              </a:rPr>
              <a:t>hp</a:t>
            </a:r>
            <a:r>
              <a:rPr lang="en-US" b="0" dirty="0">
                <a:latin typeface="+mn-lt"/>
              </a:rPr>
              <a:t> - FEM</a:t>
            </a:r>
            <a:endParaRPr lang="en-US" sz="1600" b="0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6F1C6C-7EE2-4061-8884-585C5F5EEA16}"/>
              </a:ext>
            </a:extLst>
          </p:cNvPr>
          <p:cNvSpPr txBox="1"/>
          <p:nvPr/>
        </p:nvSpPr>
        <p:spPr>
          <a:xfrm>
            <a:off x="1147009" y="4006265"/>
            <a:ext cx="1540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>
                <a:cs typeface="Times New Roman" panose="02020603050405020304" pitchFamily="18" charset="0"/>
              </a:rPr>
              <a:t>hp</a:t>
            </a:r>
            <a:r>
              <a:rPr lang="en-US" b="0" dirty="0">
                <a:latin typeface="+mn-lt"/>
              </a:rPr>
              <a:t> - FEM</a:t>
            </a:r>
            <a:endParaRPr lang="en-US" sz="16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316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50" grpId="0"/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02A85-C946-48AA-9362-5ABD584FD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Time Optimization of Dynamic Sensor Systems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573EFF-5F39-48B6-9EFD-0E89141BE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E944DA14-5983-4116-B6E1-3E39C3227E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9950" y="671513"/>
          <a:ext cx="7034213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688" name="Equation" r:id="rId3" imgW="4444920" imgH="253800" progId="Equation.DSMT4">
                  <p:embed/>
                </p:oleObj>
              </mc:Choice>
              <mc:Fallback>
                <p:oleObj name="Equation" r:id="rId3" imgW="4444920" imgH="2538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E944DA14-5983-4116-B6E1-3E39C3227E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950" y="671513"/>
                        <a:ext cx="7034213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2231003"/>
              </p:ext>
            </p:extLst>
          </p:nvPr>
        </p:nvGraphicFramePr>
        <p:xfrm>
          <a:off x="290513" y="2789238"/>
          <a:ext cx="23241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689" name="Equation" r:id="rId5" imgW="1714320" imgH="419040" progId="Equation.DSMT4">
                  <p:embed/>
                </p:oleObj>
              </mc:Choice>
              <mc:Fallback>
                <p:oleObj name="Equation" r:id="rId5" imgW="1714320" imgH="419040" progId="Equation.DSMT4">
                  <p:embed/>
                  <p:pic>
                    <p:nvPicPr>
                      <p:cNvPr id="56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513" y="2789238"/>
                        <a:ext cx="232410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" name="Group 56"/>
          <p:cNvGrpSpPr/>
          <p:nvPr/>
        </p:nvGrpSpPr>
        <p:grpSpPr>
          <a:xfrm>
            <a:off x="401630" y="1946959"/>
            <a:ext cx="5702308" cy="815291"/>
            <a:chOff x="775706" y="3265065"/>
            <a:chExt cx="5702308" cy="815291"/>
          </a:xfrm>
        </p:grpSpPr>
        <p:graphicFrame>
          <p:nvGraphicFramePr>
            <p:cNvPr id="58" name="Object 57"/>
            <p:cNvGraphicFramePr>
              <a:graphicFrameLocks noChangeAspect="1"/>
            </p:cNvGraphicFramePr>
            <p:nvPr/>
          </p:nvGraphicFramePr>
          <p:xfrm>
            <a:off x="775706" y="3265065"/>
            <a:ext cx="4817904" cy="3457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1690" name="Equation" r:id="rId7" imgW="3174840" imgH="228600" progId="Equation.DSMT4">
                    <p:embed/>
                  </p:oleObj>
                </mc:Choice>
                <mc:Fallback>
                  <p:oleObj name="Equation" r:id="rId7" imgW="3174840" imgH="228600" progId="Equation.DSMT4">
                    <p:embed/>
                    <p:pic>
                      <p:nvPicPr>
                        <p:cNvPr id="58" name="Object 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5706" y="3265065"/>
                          <a:ext cx="4817904" cy="3457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9" name="Object 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90906637"/>
                </p:ext>
              </p:extLst>
            </p:nvPr>
          </p:nvGraphicFramePr>
          <p:xfrm>
            <a:off x="1291651" y="3731106"/>
            <a:ext cx="5186363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1691" name="Equation" r:id="rId9" imgW="3759120" imgH="253800" progId="Equation.DSMT4">
                    <p:embed/>
                  </p:oleObj>
                </mc:Choice>
                <mc:Fallback>
                  <p:oleObj name="Equation" r:id="rId9" imgW="3759120" imgH="253800" progId="Equation.DSMT4">
                    <p:embed/>
                    <p:pic>
                      <p:nvPicPr>
                        <p:cNvPr id="59" name="Object 5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1651" y="3731106"/>
                          <a:ext cx="5186363" cy="349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1" name="Rectangle 60"/>
          <p:cNvSpPr/>
          <p:nvPr/>
        </p:nvSpPr>
        <p:spPr bwMode="auto">
          <a:xfrm>
            <a:off x="183312" y="1843294"/>
            <a:ext cx="6118409" cy="1581374"/>
          </a:xfrm>
          <a:prstGeom prst="rect">
            <a:avLst/>
          </a:prstGeom>
          <a:noFill/>
          <a:ln w="28575" cap="flat" cmpd="dbl" algn="ctr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3D3155F-21C7-4F16-993C-A91A0332850A}"/>
              </a:ext>
            </a:extLst>
          </p:cNvPr>
          <p:cNvSpPr txBox="1"/>
          <p:nvPr/>
        </p:nvSpPr>
        <p:spPr>
          <a:xfrm>
            <a:off x="808642" y="3681076"/>
            <a:ext cx="5517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+mn-lt"/>
              </a:rPr>
              <a:t>REAL TIME estimation, control &amp; optimization ?</a:t>
            </a:r>
          </a:p>
        </p:txBody>
      </p:sp>
      <p:pic>
        <p:nvPicPr>
          <p:cNvPr id="64" name="Picture 4" descr="I:\000 PROPOSALS_17\000 DARPA LAGRANGE\0000 KICKOFF, APRIL 23\FIGURES\overview_new.png">
            <a:extLst>
              <a:ext uri="{FF2B5EF4-FFF2-40B4-BE49-F238E27FC236}">
                <a16:creationId xmlns:a16="http://schemas.microsoft.com/office/drawing/2014/main" id="{B71F1B43-1064-47F8-A640-DFA551946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829" y="1752896"/>
            <a:ext cx="2545715" cy="177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oup 64"/>
          <p:cNvGrpSpPr/>
          <p:nvPr/>
        </p:nvGrpSpPr>
        <p:grpSpPr>
          <a:xfrm>
            <a:off x="6567488" y="1333500"/>
            <a:ext cx="2368550" cy="1243019"/>
            <a:chOff x="6089502" y="1146890"/>
            <a:chExt cx="2368550" cy="1243019"/>
          </a:xfrm>
        </p:grpSpPr>
        <p:graphicFrame>
          <p:nvGraphicFramePr>
            <p:cNvPr id="66" name="Object 18">
              <a:extLst>
                <a:ext uri="{FF2B5EF4-FFF2-40B4-BE49-F238E27FC236}">
                  <a16:creationId xmlns:a16="http://schemas.microsoft.com/office/drawing/2014/main" id="{60B419E6-B5AD-4578-A0AB-2BE2E72E926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35764108"/>
                </p:ext>
              </p:extLst>
            </p:nvPr>
          </p:nvGraphicFramePr>
          <p:xfrm>
            <a:off x="6089502" y="1146890"/>
            <a:ext cx="2368550" cy="398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1692" name="Equation" r:id="rId12" imgW="1587240" imgH="266400" progId="Equation.DSMT4">
                    <p:embed/>
                  </p:oleObj>
                </mc:Choice>
                <mc:Fallback>
                  <p:oleObj name="Equation" r:id="rId12" imgW="1587240" imgH="266400" progId="Equation.DSMT4">
                    <p:embed/>
                    <p:pic>
                      <p:nvPicPr>
                        <p:cNvPr id="66" name="Object 18">
                          <a:extLst>
                            <a:ext uri="{FF2B5EF4-FFF2-40B4-BE49-F238E27FC236}">
                              <a16:creationId xmlns:a16="http://schemas.microsoft.com/office/drawing/2014/main" id="{60B419E6-B5AD-4578-A0AB-2BE2E72E926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89502" y="1146890"/>
                          <a:ext cx="2368550" cy="3984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67" name="Straight Arrow Connector 66"/>
            <p:cNvCxnSpPr/>
            <p:nvPr/>
          </p:nvCxnSpPr>
          <p:spPr bwMode="auto">
            <a:xfrm>
              <a:off x="6359237" y="1475509"/>
              <a:ext cx="363677" cy="9144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E3D3155F-21C7-4F16-993C-A91A0332850A}"/>
              </a:ext>
            </a:extLst>
          </p:cNvPr>
          <p:cNvSpPr txBox="1"/>
          <p:nvPr/>
        </p:nvSpPr>
        <p:spPr>
          <a:xfrm>
            <a:off x="2705588" y="4106855"/>
            <a:ext cx="1777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rgbClr val="FF0000"/>
                </a:solidFill>
                <a:latin typeface="+mn-lt"/>
              </a:rPr>
              <a:t>IMPOSSIBLE !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E3F25F5-AF20-4B5A-BF32-B99F444BE810}"/>
              </a:ext>
            </a:extLst>
          </p:cNvPr>
          <p:cNvSpPr txBox="1"/>
          <p:nvPr/>
        </p:nvSpPr>
        <p:spPr>
          <a:xfrm>
            <a:off x="4568894" y="4103978"/>
            <a:ext cx="219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rgbClr val="FF0000"/>
                </a:solidFill>
                <a:latin typeface="+mn-lt"/>
              </a:rPr>
              <a:t>…  MAYBE NOT ?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BF144EE-8BC9-4CBE-B6C4-CE7F3FF708BB}"/>
              </a:ext>
            </a:extLst>
          </p:cNvPr>
          <p:cNvSpPr/>
          <p:nvPr/>
        </p:nvSpPr>
        <p:spPr>
          <a:xfrm>
            <a:off x="201168" y="4573756"/>
            <a:ext cx="8759952" cy="197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5100" lvl="2" algn="l"/>
            <a:r>
              <a:rPr lang="en-US" sz="1600" b="0" dirty="0" err="1"/>
              <a:t>Egorova</a:t>
            </a:r>
            <a:r>
              <a:rPr lang="en-US" sz="1600" b="0" dirty="0"/>
              <a:t>, T., </a:t>
            </a:r>
            <a:r>
              <a:rPr lang="en-US" sz="1600" b="0" dirty="0" err="1"/>
              <a:t>Gatsonis</a:t>
            </a:r>
            <a:r>
              <a:rPr lang="en-US" sz="1600" b="0" dirty="0"/>
              <a:t>, N. A., and Demetriou, M. A., </a:t>
            </a:r>
            <a:r>
              <a:rPr lang="en-US" sz="1600" b="0" i="1" dirty="0"/>
              <a:t>Estimation of Gaseous Plume Concentration with an Unmanned Aerial Vehicle</a:t>
            </a:r>
            <a:r>
              <a:rPr lang="en-US" sz="1600" b="0" dirty="0"/>
              <a:t>, Vol. 39, No. 6, pp. 1314-1324, Journal of Guidance, Control, and Dynamics, 2016. </a:t>
            </a:r>
          </a:p>
          <a:p>
            <a:pPr marL="165100" lvl="2" algn="l"/>
            <a:endParaRPr lang="en-US" sz="1000" b="0" dirty="0"/>
          </a:p>
          <a:p>
            <a:pPr marL="165100" lvl="2" algn="l"/>
            <a:r>
              <a:rPr lang="en-US" sz="1600" b="0" dirty="0"/>
              <a:t>Demetriou, M. A., </a:t>
            </a:r>
            <a:r>
              <a:rPr lang="en-US" sz="1600" b="0" dirty="0" err="1"/>
              <a:t>Gatsonis</a:t>
            </a:r>
            <a:r>
              <a:rPr lang="en-US" sz="1600" b="0" dirty="0"/>
              <a:t>, N. A., and Court, J., </a:t>
            </a:r>
            <a:r>
              <a:rPr lang="en-US" sz="1600" b="0" i="1" dirty="0"/>
              <a:t>A coupled controls-computational fluids approach for the estimation of the concentration from a moving gaseous source in a </a:t>
            </a:r>
            <a:r>
              <a:rPr lang="en-US" sz="1600" b="0" i="1" dirty="0" err="1"/>
              <a:t>2D</a:t>
            </a:r>
            <a:r>
              <a:rPr lang="en-US" sz="1600" b="0" i="1" dirty="0"/>
              <a:t> domain with a Lyapunov-guided sensing aerial vehicle</a:t>
            </a:r>
            <a:r>
              <a:rPr lang="en-US" sz="1600" b="0" dirty="0"/>
              <a:t>, IEEE Transactions on Control Systems Technology, Vol. 22, 3, pp. 853 – 867, 2014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312DC-31B3-499C-B38A-6CDC605056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E6613033-4188-498A-BF41-2295C17749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1987948"/>
              </p:ext>
            </p:extLst>
          </p:nvPr>
        </p:nvGraphicFramePr>
        <p:xfrm>
          <a:off x="935038" y="1217613"/>
          <a:ext cx="3597275" cy="60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693" name="Equation" r:id="rId14" imgW="2412720" imgH="406080" progId="Equation.DSMT4">
                  <p:embed/>
                </p:oleObj>
              </mc:Choice>
              <mc:Fallback>
                <p:oleObj name="Equation" r:id="rId14" imgW="2412720" imgH="40608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E6613033-4188-498A-BF41-2295C17749F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5038" y="1217613"/>
                        <a:ext cx="3597275" cy="608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247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8" grpId="0"/>
      <p:bldP spid="69" grpId="0"/>
      <p:bldP spid="7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E02C1-3F5A-47BF-BBB1-110ECDE2F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Stationary Sensor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00C87D-6367-4039-9BF7-3FA321AAB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56934-FB8B-4D0F-916F-C3A4D9E274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FA186D7-F828-462C-BAD1-568BB6046C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110635"/>
              </p:ext>
            </p:extLst>
          </p:nvPr>
        </p:nvGraphicFramePr>
        <p:xfrm>
          <a:off x="347450" y="2133383"/>
          <a:ext cx="3054535" cy="317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234" name="Equation" r:id="rId3" imgW="1942920" imgH="203040" progId="Equation.DSMT4">
                  <p:embed/>
                </p:oleObj>
              </mc:Choice>
              <mc:Fallback>
                <p:oleObj name="Equation" r:id="rId3" imgW="1942920" imgH="203040" progId="Equation.DSMT4">
                  <p:embed/>
                  <p:pic>
                    <p:nvPicPr>
                      <p:cNvPr id="10" name="Object 4">
                        <a:extLst>
                          <a:ext uri="{FF2B5EF4-FFF2-40B4-BE49-F238E27FC236}">
                            <a16:creationId xmlns:a16="http://schemas.microsoft.com/office/drawing/2014/main" id="{B9A92D58-62FC-48FF-BA83-AD5B2E88BA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450" y="2133383"/>
                        <a:ext cx="3054535" cy="3172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1640ED3-1D26-4594-A144-69E98A2D05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3886685"/>
              </p:ext>
            </p:extLst>
          </p:nvPr>
        </p:nvGraphicFramePr>
        <p:xfrm>
          <a:off x="915988" y="1413748"/>
          <a:ext cx="3863975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235" name="Equation" r:id="rId5" imgW="2400120" imgH="380880" progId="Equation.DSMT4">
                  <p:embed/>
                </p:oleObj>
              </mc:Choice>
              <mc:Fallback>
                <p:oleObj name="Equation" r:id="rId5" imgW="2400120" imgH="3808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77A0A85D-BA3F-4D41-9CA1-C875777407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8" y="1413748"/>
                        <a:ext cx="3863975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E4C33D8-BEBC-48E9-8DFD-8CD948B601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4641929"/>
              </p:ext>
            </p:extLst>
          </p:nvPr>
        </p:nvGraphicFramePr>
        <p:xfrm>
          <a:off x="903288" y="723186"/>
          <a:ext cx="5103812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236" name="Equation" r:id="rId7" imgW="2882880" imgH="330120" progId="Equation.DSMT4">
                  <p:embed/>
                </p:oleObj>
              </mc:Choice>
              <mc:Fallback>
                <p:oleObj name="Equation" r:id="rId7" imgW="2882880" imgH="330120" progId="Equation.DSMT4">
                  <p:embed/>
                  <p:pic>
                    <p:nvPicPr>
                      <p:cNvPr id="28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288" y="723186"/>
                        <a:ext cx="5103812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0D262BC-258E-47A5-98FB-E5DEE064AC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7425032"/>
              </p:ext>
            </p:extLst>
          </p:nvPr>
        </p:nvGraphicFramePr>
        <p:xfrm>
          <a:off x="1171575" y="3178036"/>
          <a:ext cx="2549525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237" name="Equation" r:id="rId9" imgW="1587240" imgH="241200" progId="Equation.DSMT4">
                  <p:embed/>
                </p:oleObj>
              </mc:Choice>
              <mc:Fallback>
                <p:oleObj name="Equation" r:id="rId9" imgW="1587240" imgH="241200" progId="Equation.DSMT4">
                  <p:embed/>
                  <p:pic>
                    <p:nvPicPr>
                      <p:cNvPr id="35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1575" y="3178036"/>
                        <a:ext cx="2549525" cy="382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290168CE-CD12-4065-84AA-1646DAD216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351241"/>
              </p:ext>
            </p:extLst>
          </p:nvPr>
        </p:nvGraphicFramePr>
        <p:xfrm>
          <a:off x="908050" y="2522398"/>
          <a:ext cx="6723063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238" name="Equation" r:id="rId11" imgW="3797280" imgH="342720" progId="Equation.DSMT4">
                  <p:embed/>
                </p:oleObj>
              </mc:Choice>
              <mc:Fallback>
                <p:oleObj name="Equation" r:id="rId11" imgW="3797280" imgH="342720" progId="Equation.DSMT4">
                  <p:embed/>
                  <p:pic>
                    <p:nvPicPr>
                      <p:cNvPr id="37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8050" y="2522398"/>
                        <a:ext cx="6723063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2A6DF5C-F15C-4D28-9710-3B5EED3EDC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36954"/>
              </p:ext>
            </p:extLst>
          </p:nvPr>
        </p:nvGraphicFramePr>
        <p:xfrm>
          <a:off x="4226355" y="2111603"/>
          <a:ext cx="4094162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239" name="Equation" r:id="rId13" imgW="2311200" imgH="190440" progId="Equation.DSMT4">
                  <p:embed/>
                </p:oleObj>
              </mc:Choice>
              <mc:Fallback>
                <p:oleObj name="Equation" r:id="rId13" imgW="2311200" imgH="190440" progId="Equation.DSMT4">
                  <p:embed/>
                  <p:pic>
                    <p:nvPicPr>
                      <p:cNvPr id="43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6355" y="2111603"/>
                        <a:ext cx="4094162" cy="33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DDEED708-3BAA-4872-8D58-C39B42B9E4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1176071"/>
              </p:ext>
            </p:extLst>
          </p:nvPr>
        </p:nvGraphicFramePr>
        <p:xfrm>
          <a:off x="4452938" y="3184386"/>
          <a:ext cx="2632075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240" name="Equation" r:id="rId15" imgW="1638000" imgH="304560" progId="Equation.DSMT4">
                  <p:embed/>
                </p:oleObj>
              </mc:Choice>
              <mc:Fallback>
                <p:oleObj name="Equation" r:id="rId15" imgW="1638000" imgH="304560" progId="Equation.DSMT4">
                  <p:embed/>
                  <p:pic>
                    <p:nvPicPr>
                      <p:cNvPr id="54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2938" y="3184386"/>
                        <a:ext cx="2632075" cy="484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999CCF04-45CB-429C-B6E9-939F3405EC16}"/>
              </a:ext>
            </a:extLst>
          </p:cNvPr>
          <p:cNvGrpSpPr/>
          <p:nvPr/>
        </p:nvGrpSpPr>
        <p:grpSpPr>
          <a:xfrm>
            <a:off x="347450" y="3801423"/>
            <a:ext cx="8410695" cy="1344175"/>
            <a:chOff x="347450" y="4965200"/>
            <a:chExt cx="8410695" cy="1344175"/>
          </a:xfrm>
        </p:grpSpPr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2E7A7A67-2EC6-46F5-B44A-BD2606FA74A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29710217"/>
                </p:ext>
              </p:extLst>
            </p:nvPr>
          </p:nvGraphicFramePr>
          <p:xfrm>
            <a:off x="1806840" y="5849977"/>
            <a:ext cx="6465887" cy="382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5241" name="Equation" r:id="rId17" imgW="4025880" imgH="241200" progId="Equation.DSMT4">
                    <p:embed/>
                  </p:oleObj>
                </mc:Choice>
                <mc:Fallback>
                  <p:oleObj name="Equation" r:id="rId17" imgW="4025880" imgH="241200" progId="Equation.DSMT4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8E3BC062-2CAA-4615-9CCE-A8180C367E1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6840" y="5849977"/>
                          <a:ext cx="6465887" cy="3825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F3036AE2-4029-47E8-9B68-EED64B88753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90132854"/>
                </p:ext>
              </p:extLst>
            </p:nvPr>
          </p:nvGraphicFramePr>
          <p:xfrm>
            <a:off x="1850275" y="5036855"/>
            <a:ext cx="5026025" cy="635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5242" name="Equation" r:id="rId19" imgW="3009600" imgH="380880" progId="Equation.DSMT4">
                    <p:embed/>
                  </p:oleObj>
                </mc:Choice>
                <mc:Fallback>
                  <p:oleObj name="Equation" r:id="rId19" imgW="3009600" imgH="380880" progId="Equation.DSMT4">
                    <p:embed/>
                    <p:pic>
                      <p:nvPicPr>
                        <p:cNvPr id="30" name="Object 29">
                          <a:extLst>
                            <a:ext uri="{FF2B5EF4-FFF2-40B4-BE49-F238E27FC236}">
                              <a16:creationId xmlns:a16="http://schemas.microsoft.com/office/drawing/2014/main" id="{AF4178FE-56D6-41C1-A122-0BD5A099911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0275" y="5036855"/>
                          <a:ext cx="5026025" cy="635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4">
              <a:extLst>
                <a:ext uri="{FF2B5EF4-FFF2-40B4-BE49-F238E27FC236}">
                  <a16:creationId xmlns:a16="http://schemas.microsoft.com/office/drawing/2014/main" id="{C835DBD6-6ABB-4B9F-8667-6A43D0238E9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29733632"/>
                </p:ext>
              </p:extLst>
            </p:nvPr>
          </p:nvGraphicFramePr>
          <p:xfrm>
            <a:off x="539475" y="5888382"/>
            <a:ext cx="99695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5243" name="Equation" r:id="rId21" imgW="634680" imgH="203040" progId="Equation.DSMT4">
                    <p:embed/>
                  </p:oleObj>
                </mc:Choice>
                <mc:Fallback>
                  <p:oleObj name="Equation" r:id="rId21" imgW="634680" imgH="203040" progId="Equation.DSMT4">
                    <p:embed/>
                    <p:pic>
                      <p:nvPicPr>
                        <p:cNvPr id="38" name="Object 4">
                          <a:extLst>
                            <a:ext uri="{FF2B5EF4-FFF2-40B4-BE49-F238E27FC236}">
                              <a16:creationId xmlns:a16="http://schemas.microsoft.com/office/drawing/2014/main" id="{36ECEDEE-5BF8-4510-9634-6FCBB7E9F72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9475" y="5888382"/>
                          <a:ext cx="996950" cy="317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7DDF1F0-90FD-4A2A-97B5-D389ECBC819A}"/>
                </a:ext>
              </a:extLst>
            </p:cNvPr>
            <p:cNvSpPr/>
            <p:nvPr/>
          </p:nvSpPr>
          <p:spPr bwMode="auto">
            <a:xfrm>
              <a:off x="347450" y="4965200"/>
              <a:ext cx="8410695" cy="1344175"/>
            </a:xfrm>
            <a:prstGeom prst="rect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reeform 29">
            <a:extLst>
              <a:ext uri="{FF2B5EF4-FFF2-40B4-BE49-F238E27FC236}">
                <a16:creationId xmlns:a16="http://schemas.microsoft.com/office/drawing/2014/main" id="{1FB98F61-2699-4254-8AA7-F91288A61879}"/>
              </a:ext>
            </a:extLst>
          </p:cNvPr>
          <p:cNvSpPr/>
          <p:nvPr/>
        </p:nvSpPr>
        <p:spPr bwMode="auto">
          <a:xfrm>
            <a:off x="6431455" y="529479"/>
            <a:ext cx="2598421" cy="1592580"/>
          </a:xfrm>
          <a:custGeom>
            <a:avLst/>
            <a:gdLst>
              <a:gd name="connsiteX0" fmla="*/ 3850 w 3266707"/>
              <a:gd name="connsiteY0" fmla="*/ 1060691 h 2201152"/>
              <a:gd name="connsiteX1" fmla="*/ 1019850 w 3266707"/>
              <a:gd name="connsiteY1" fmla="*/ 4051 h 2201152"/>
              <a:gd name="connsiteX2" fmla="*/ 3265210 w 3266707"/>
              <a:gd name="connsiteY2" fmla="*/ 755891 h 2201152"/>
              <a:gd name="connsiteX3" fmla="*/ 1344970 w 3266707"/>
              <a:gd name="connsiteY3" fmla="*/ 2198611 h 2201152"/>
              <a:gd name="connsiteX4" fmla="*/ 3850 w 3266707"/>
              <a:gd name="connsiteY4" fmla="*/ 1060691 h 2201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6707" h="2201152">
                <a:moveTo>
                  <a:pt x="3850" y="1060691"/>
                </a:moveTo>
                <a:cubicBezTo>
                  <a:pt x="-50337" y="694931"/>
                  <a:pt x="476290" y="54851"/>
                  <a:pt x="1019850" y="4051"/>
                </a:cubicBezTo>
                <a:cubicBezTo>
                  <a:pt x="1563410" y="-46749"/>
                  <a:pt x="3211023" y="390131"/>
                  <a:pt x="3265210" y="755891"/>
                </a:cubicBezTo>
                <a:cubicBezTo>
                  <a:pt x="3319397" y="1121651"/>
                  <a:pt x="1888530" y="2144424"/>
                  <a:pt x="1344970" y="2198611"/>
                </a:cubicBezTo>
                <a:cubicBezTo>
                  <a:pt x="801410" y="2252798"/>
                  <a:pt x="58037" y="1426451"/>
                  <a:pt x="3850" y="1060691"/>
                </a:cubicBezTo>
                <a:close/>
              </a:path>
            </a:pathLst>
          </a:custGeom>
          <a:solidFill>
            <a:srgbClr val="CCFFFF">
              <a:alpha val="25882"/>
            </a:srgbClr>
          </a:solidFill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46038" rIns="0" bIns="46038" numCol="1" rtlCol="0" anchor="t" anchorCtr="0" compatLnSpc="1">
            <a:prstTxWarp prst="textNoShape">
              <a:avLst/>
            </a:prstTxWarp>
          </a:bodyPr>
          <a:lstStyle/>
          <a:p>
            <a:pPr marL="109538" marR="0" lvl="0" indent="-1095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A55F1896-77E1-4822-AF6F-90141F70DB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287978"/>
              </p:ext>
            </p:extLst>
          </p:nvPr>
        </p:nvGraphicFramePr>
        <p:xfrm>
          <a:off x="8191353" y="872058"/>
          <a:ext cx="398844" cy="398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244" name="Equation" r:id="rId23" imgW="139680" imgH="139680" progId="Equation.DSMT4">
                  <p:embed/>
                </p:oleObj>
              </mc:Choice>
              <mc:Fallback>
                <p:oleObj name="Equation" r:id="rId23" imgW="139680" imgH="139680" progId="Equation.DSMT4">
                  <p:embed/>
                  <p:pic>
                    <p:nvPicPr>
                      <p:cNvPr id="41" name="Object 40">
                        <a:extLst>
                          <a:ext uri="{FF2B5EF4-FFF2-40B4-BE49-F238E27FC236}">
                            <a16:creationId xmlns:a16="http://schemas.microsoft.com/office/drawing/2014/main" id="{7D093E79-945E-425D-A38E-57E1E81097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353" y="872058"/>
                        <a:ext cx="398844" cy="3988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67B50773-B615-41A1-9E1E-B5E9726003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2807547"/>
              </p:ext>
            </p:extLst>
          </p:nvPr>
        </p:nvGraphicFramePr>
        <p:xfrm>
          <a:off x="7398575" y="1098901"/>
          <a:ext cx="268923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245" name="Equation" r:id="rId25" imgW="152280" imgH="241200" progId="Equation.DSMT4">
                  <p:embed/>
                </p:oleObj>
              </mc:Choice>
              <mc:Fallback>
                <p:oleObj name="Equation" r:id="rId25" imgW="152280" imgH="241200" progId="Equation.DSMT4">
                  <p:embed/>
                  <p:pic>
                    <p:nvPicPr>
                      <p:cNvPr id="42" name="Object 41">
                        <a:extLst>
                          <a:ext uri="{FF2B5EF4-FFF2-40B4-BE49-F238E27FC236}">
                            <a16:creationId xmlns:a16="http://schemas.microsoft.com/office/drawing/2014/main" id="{196F79E3-59F8-48FC-B99B-6CC8B5B9FE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8575" y="1098901"/>
                        <a:ext cx="268923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Oval 19">
            <a:extLst>
              <a:ext uri="{FF2B5EF4-FFF2-40B4-BE49-F238E27FC236}">
                <a16:creationId xmlns:a16="http://schemas.microsoft.com/office/drawing/2014/main" id="{F1AAD1BB-D88B-494F-9C25-4BE8A5EC0456}"/>
              </a:ext>
            </a:extLst>
          </p:cNvPr>
          <p:cNvSpPr/>
          <p:nvPr/>
        </p:nvSpPr>
        <p:spPr bwMode="auto">
          <a:xfrm>
            <a:off x="7611722" y="1283027"/>
            <a:ext cx="102119" cy="102119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6038" rIns="0" bIns="46038" numCol="1" rtlCol="0" anchor="t" anchorCtr="0" compatLnSpc="1">
            <a:prstTxWarp prst="textNoShape">
              <a:avLst/>
            </a:prstTxWarp>
          </a:bodyPr>
          <a:lstStyle/>
          <a:p>
            <a:pPr marL="109538" marR="0" lvl="0" indent="-1095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13D48C8-B0F6-4ADD-B3D4-41AF95BB346C}"/>
              </a:ext>
            </a:extLst>
          </p:cNvPr>
          <p:cNvSpPr/>
          <p:nvPr/>
        </p:nvSpPr>
        <p:spPr bwMode="auto">
          <a:xfrm>
            <a:off x="7017798" y="775599"/>
            <a:ext cx="1217066" cy="1106424"/>
          </a:xfrm>
          <a:prstGeom prst="ellipse">
            <a:avLst/>
          </a:prstGeom>
          <a:solidFill>
            <a:srgbClr val="FF0000">
              <a:alpha val="30196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6038" rIns="0" bIns="46038" numCol="1" rtlCol="0" anchor="t" anchorCtr="0" compatLnSpc="1">
            <a:prstTxWarp prst="textNoShape">
              <a:avLst/>
            </a:prstTxWarp>
          </a:bodyPr>
          <a:lstStyle/>
          <a:p>
            <a:pPr marL="109538" marR="0" lvl="0" indent="-1095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Freeform 53">
            <a:extLst>
              <a:ext uri="{FF2B5EF4-FFF2-40B4-BE49-F238E27FC236}">
                <a16:creationId xmlns:a16="http://schemas.microsoft.com/office/drawing/2014/main" id="{E2555E9C-2E10-4E47-BFFF-FC2DDDDCFE29}"/>
              </a:ext>
            </a:extLst>
          </p:cNvPr>
          <p:cNvSpPr/>
          <p:nvPr/>
        </p:nvSpPr>
        <p:spPr bwMode="auto">
          <a:xfrm>
            <a:off x="7042849" y="627209"/>
            <a:ext cx="1124734" cy="851568"/>
          </a:xfrm>
          <a:custGeom>
            <a:avLst/>
            <a:gdLst>
              <a:gd name="connsiteX0" fmla="*/ 0 w 1838960"/>
              <a:gd name="connsiteY0" fmla="*/ 640083 h 731857"/>
              <a:gd name="connsiteX1" fmla="*/ 599440 w 1838960"/>
              <a:gd name="connsiteY1" fmla="*/ 660403 h 731857"/>
              <a:gd name="connsiteX2" fmla="*/ 883920 w 1838960"/>
              <a:gd name="connsiteY2" fmla="*/ 3 h 731857"/>
              <a:gd name="connsiteX3" fmla="*/ 1209040 w 1838960"/>
              <a:gd name="connsiteY3" fmla="*/ 670563 h 731857"/>
              <a:gd name="connsiteX4" fmla="*/ 1838960 w 1838960"/>
              <a:gd name="connsiteY4" fmla="*/ 660403 h 731857"/>
              <a:gd name="connsiteX0" fmla="*/ 0 w 1859280"/>
              <a:gd name="connsiteY0" fmla="*/ 650243 h 731857"/>
              <a:gd name="connsiteX1" fmla="*/ 619760 w 1859280"/>
              <a:gd name="connsiteY1" fmla="*/ 660403 h 731857"/>
              <a:gd name="connsiteX2" fmla="*/ 904240 w 1859280"/>
              <a:gd name="connsiteY2" fmla="*/ 3 h 731857"/>
              <a:gd name="connsiteX3" fmla="*/ 1229360 w 1859280"/>
              <a:gd name="connsiteY3" fmla="*/ 670563 h 731857"/>
              <a:gd name="connsiteX4" fmla="*/ 1859280 w 1859280"/>
              <a:gd name="connsiteY4" fmla="*/ 660403 h 731857"/>
              <a:gd name="connsiteX0" fmla="*/ 0 w 1859280"/>
              <a:gd name="connsiteY0" fmla="*/ 650243 h 731857"/>
              <a:gd name="connsiteX1" fmla="*/ 619760 w 1859280"/>
              <a:gd name="connsiteY1" fmla="*/ 660403 h 731857"/>
              <a:gd name="connsiteX2" fmla="*/ 904240 w 1859280"/>
              <a:gd name="connsiteY2" fmla="*/ 3 h 731857"/>
              <a:gd name="connsiteX3" fmla="*/ 1229360 w 1859280"/>
              <a:gd name="connsiteY3" fmla="*/ 670563 h 731857"/>
              <a:gd name="connsiteX4" fmla="*/ 1859280 w 1859280"/>
              <a:gd name="connsiteY4" fmla="*/ 660403 h 731857"/>
              <a:gd name="connsiteX0" fmla="*/ 0 w 1859280"/>
              <a:gd name="connsiteY0" fmla="*/ 650243 h 731857"/>
              <a:gd name="connsiteX1" fmla="*/ 619760 w 1859280"/>
              <a:gd name="connsiteY1" fmla="*/ 660403 h 731857"/>
              <a:gd name="connsiteX2" fmla="*/ 904240 w 1859280"/>
              <a:gd name="connsiteY2" fmla="*/ 3 h 731857"/>
              <a:gd name="connsiteX3" fmla="*/ 1229360 w 1859280"/>
              <a:gd name="connsiteY3" fmla="*/ 670563 h 731857"/>
              <a:gd name="connsiteX4" fmla="*/ 1859280 w 1859280"/>
              <a:gd name="connsiteY4" fmla="*/ 660403 h 731857"/>
              <a:gd name="connsiteX0" fmla="*/ 0 w 1859280"/>
              <a:gd name="connsiteY0" fmla="*/ 690883 h 742681"/>
              <a:gd name="connsiteX1" fmla="*/ 619760 w 1859280"/>
              <a:gd name="connsiteY1" fmla="*/ 660403 h 742681"/>
              <a:gd name="connsiteX2" fmla="*/ 904240 w 1859280"/>
              <a:gd name="connsiteY2" fmla="*/ 3 h 742681"/>
              <a:gd name="connsiteX3" fmla="*/ 1229360 w 1859280"/>
              <a:gd name="connsiteY3" fmla="*/ 670563 h 742681"/>
              <a:gd name="connsiteX4" fmla="*/ 1859280 w 1859280"/>
              <a:gd name="connsiteY4" fmla="*/ 660403 h 742681"/>
              <a:gd name="connsiteX0" fmla="*/ 0 w 1859280"/>
              <a:gd name="connsiteY0" fmla="*/ 690883 h 731857"/>
              <a:gd name="connsiteX1" fmla="*/ 619760 w 1859280"/>
              <a:gd name="connsiteY1" fmla="*/ 660403 h 731857"/>
              <a:gd name="connsiteX2" fmla="*/ 904240 w 1859280"/>
              <a:gd name="connsiteY2" fmla="*/ 3 h 731857"/>
              <a:gd name="connsiteX3" fmla="*/ 1229360 w 1859280"/>
              <a:gd name="connsiteY3" fmla="*/ 670563 h 731857"/>
              <a:gd name="connsiteX4" fmla="*/ 1859280 w 1859280"/>
              <a:gd name="connsiteY4" fmla="*/ 660403 h 731857"/>
              <a:gd name="connsiteX0" fmla="*/ 0 w 1859280"/>
              <a:gd name="connsiteY0" fmla="*/ 690883 h 758152"/>
              <a:gd name="connsiteX1" fmla="*/ 619760 w 1859280"/>
              <a:gd name="connsiteY1" fmla="*/ 660403 h 758152"/>
              <a:gd name="connsiteX2" fmla="*/ 904240 w 1859280"/>
              <a:gd name="connsiteY2" fmla="*/ 3 h 758152"/>
              <a:gd name="connsiteX3" fmla="*/ 1229360 w 1859280"/>
              <a:gd name="connsiteY3" fmla="*/ 670563 h 758152"/>
              <a:gd name="connsiteX4" fmla="*/ 1859280 w 1859280"/>
              <a:gd name="connsiteY4" fmla="*/ 711203 h 758152"/>
              <a:gd name="connsiteX0" fmla="*/ 0 w 1859280"/>
              <a:gd name="connsiteY0" fmla="*/ 690883 h 746481"/>
              <a:gd name="connsiteX1" fmla="*/ 619760 w 1859280"/>
              <a:gd name="connsiteY1" fmla="*/ 660403 h 746481"/>
              <a:gd name="connsiteX2" fmla="*/ 904240 w 1859280"/>
              <a:gd name="connsiteY2" fmla="*/ 3 h 746481"/>
              <a:gd name="connsiteX3" fmla="*/ 1229360 w 1859280"/>
              <a:gd name="connsiteY3" fmla="*/ 670563 h 746481"/>
              <a:gd name="connsiteX4" fmla="*/ 1859280 w 1859280"/>
              <a:gd name="connsiteY4" fmla="*/ 711203 h 746481"/>
              <a:gd name="connsiteX0" fmla="*/ 0 w 2021840"/>
              <a:gd name="connsiteY0" fmla="*/ 762004 h 774152"/>
              <a:gd name="connsiteX1" fmla="*/ 782320 w 2021840"/>
              <a:gd name="connsiteY1" fmla="*/ 660404 h 774152"/>
              <a:gd name="connsiteX2" fmla="*/ 1066800 w 2021840"/>
              <a:gd name="connsiteY2" fmla="*/ 4 h 774152"/>
              <a:gd name="connsiteX3" fmla="*/ 1391920 w 2021840"/>
              <a:gd name="connsiteY3" fmla="*/ 670564 h 774152"/>
              <a:gd name="connsiteX4" fmla="*/ 2021840 w 2021840"/>
              <a:gd name="connsiteY4" fmla="*/ 711204 h 774152"/>
              <a:gd name="connsiteX0" fmla="*/ 0 w 2082800"/>
              <a:gd name="connsiteY0" fmla="*/ 762004 h 795934"/>
              <a:gd name="connsiteX1" fmla="*/ 782320 w 2082800"/>
              <a:gd name="connsiteY1" fmla="*/ 660404 h 795934"/>
              <a:gd name="connsiteX2" fmla="*/ 1066800 w 2082800"/>
              <a:gd name="connsiteY2" fmla="*/ 4 h 795934"/>
              <a:gd name="connsiteX3" fmla="*/ 1391920 w 2082800"/>
              <a:gd name="connsiteY3" fmla="*/ 670564 h 795934"/>
              <a:gd name="connsiteX4" fmla="*/ 2082800 w 2082800"/>
              <a:gd name="connsiteY4" fmla="*/ 782324 h 795934"/>
              <a:gd name="connsiteX0" fmla="*/ 0 w 2082800"/>
              <a:gd name="connsiteY0" fmla="*/ 762004 h 782409"/>
              <a:gd name="connsiteX1" fmla="*/ 782320 w 2082800"/>
              <a:gd name="connsiteY1" fmla="*/ 660404 h 782409"/>
              <a:gd name="connsiteX2" fmla="*/ 1066800 w 2082800"/>
              <a:gd name="connsiteY2" fmla="*/ 4 h 782409"/>
              <a:gd name="connsiteX3" fmla="*/ 1391920 w 2082800"/>
              <a:gd name="connsiteY3" fmla="*/ 670564 h 782409"/>
              <a:gd name="connsiteX4" fmla="*/ 1849120 w 2082800"/>
              <a:gd name="connsiteY4" fmla="*/ 741684 h 782409"/>
              <a:gd name="connsiteX5" fmla="*/ 2082800 w 2082800"/>
              <a:gd name="connsiteY5" fmla="*/ 782324 h 782409"/>
              <a:gd name="connsiteX0" fmla="*/ 0 w 2153920"/>
              <a:gd name="connsiteY0" fmla="*/ 762004 h 774152"/>
              <a:gd name="connsiteX1" fmla="*/ 782320 w 2153920"/>
              <a:gd name="connsiteY1" fmla="*/ 660404 h 774152"/>
              <a:gd name="connsiteX2" fmla="*/ 1066800 w 2153920"/>
              <a:gd name="connsiteY2" fmla="*/ 4 h 774152"/>
              <a:gd name="connsiteX3" fmla="*/ 1391920 w 2153920"/>
              <a:gd name="connsiteY3" fmla="*/ 670564 h 774152"/>
              <a:gd name="connsiteX4" fmla="*/ 1849120 w 2153920"/>
              <a:gd name="connsiteY4" fmla="*/ 741684 h 774152"/>
              <a:gd name="connsiteX5" fmla="*/ 2153920 w 2153920"/>
              <a:gd name="connsiteY5" fmla="*/ 731524 h 774152"/>
              <a:gd name="connsiteX0" fmla="*/ 0 w 2164080"/>
              <a:gd name="connsiteY0" fmla="*/ 762004 h 774152"/>
              <a:gd name="connsiteX1" fmla="*/ 782320 w 2164080"/>
              <a:gd name="connsiteY1" fmla="*/ 660404 h 774152"/>
              <a:gd name="connsiteX2" fmla="*/ 1066800 w 2164080"/>
              <a:gd name="connsiteY2" fmla="*/ 4 h 774152"/>
              <a:gd name="connsiteX3" fmla="*/ 1391920 w 2164080"/>
              <a:gd name="connsiteY3" fmla="*/ 670564 h 774152"/>
              <a:gd name="connsiteX4" fmla="*/ 1849120 w 2164080"/>
              <a:gd name="connsiteY4" fmla="*/ 741684 h 774152"/>
              <a:gd name="connsiteX5" fmla="*/ 2164080 w 2164080"/>
              <a:gd name="connsiteY5" fmla="*/ 772164 h 774152"/>
              <a:gd name="connsiteX0" fmla="*/ 0 w 2164080"/>
              <a:gd name="connsiteY0" fmla="*/ 762004 h 774152"/>
              <a:gd name="connsiteX1" fmla="*/ 782320 w 2164080"/>
              <a:gd name="connsiteY1" fmla="*/ 660404 h 774152"/>
              <a:gd name="connsiteX2" fmla="*/ 1066800 w 2164080"/>
              <a:gd name="connsiteY2" fmla="*/ 4 h 774152"/>
              <a:gd name="connsiteX3" fmla="*/ 1391920 w 2164080"/>
              <a:gd name="connsiteY3" fmla="*/ 670564 h 774152"/>
              <a:gd name="connsiteX4" fmla="*/ 1849120 w 2164080"/>
              <a:gd name="connsiteY4" fmla="*/ 741684 h 774152"/>
              <a:gd name="connsiteX5" fmla="*/ 2164080 w 2164080"/>
              <a:gd name="connsiteY5" fmla="*/ 721364 h 774152"/>
              <a:gd name="connsiteX0" fmla="*/ 0 w 2191789"/>
              <a:gd name="connsiteY0" fmla="*/ 762004 h 774152"/>
              <a:gd name="connsiteX1" fmla="*/ 782320 w 2191789"/>
              <a:gd name="connsiteY1" fmla="*/ 660404 h 774152"/>
              <a:gd name="connsiteX2" fmla="*/ 1066800 w 2191789"/>
              <a:gd name="connsiteY2" fmla="*/ 4 h 774152"/>
              <a:gd name="connsiteX3" fmla="*/ 1391920 w 2191789"/>
              <a:gd name="connsiteY3" fmla="*/ 670564 h 774152"/>
              <a:gd name="connsiteX4" fmla="*/ 1849120 w 2191789"/>
              <a:gd name="connsiteY4" fmla="*/ 741684 h 774152"/>
              <a:gd name="connsiteX5" fmla="*/ 2191789 w 2191789"/>
              <a:gd name="connsiteY5" fmla="*/ 749073 h 774152"/>
              <a:gd name="connsiteX0" fmla="*/ 0 w 2191789"/>
              <a:gd name="connsiteY0" fmla="*/ 762004 h 774152"/>
              <a:gd name="connsiteX1" fmla="*/ 782320 w 2191789"/>
              <a:gd name="connsiteY1" fmla="*/ 660404 h 774152"/>
              <a:gd name="connsiteX2" fmla="*/ 1066800 w 2191789"/>
              <a:gd name="connsiteY2" fmla="*/ 4 h 774152"/>
              <a:gd name="connsiteX3" fmla="*/ 1391920 w 2191789"/>
              <a:gd name="connsiteY3" fmla="*/ 670564 h 774152"/>
              <a:gd name="connsiteX4" fmla="*/ 1828338 w 2191789"/>
              <a:gd name="connsiteY4" fmla="*/ 755539 h 774152"/>
              <a:gd name="connsiteX5" fmla="*/ 2191789 w 2191789"/>
              <a:gd name="connsiteY5" fmla="*/ 749073 h 774152"/>
              <a:gd name="connsiteX0" fmla="*/ 0 w 2191789"/>
              <a:gd name="connsiteY0" fmla="*/ 762004 h 774152"/>
              <a:gd name="connsiteX1" fmla="*/ 782320 w 2191789"/>
              <a:gd name="connsiteY1" fmla="*/ 660404 h 774152"/>
              <a:gd name="connsiteX2" fmla="*/ 1066800 w 2191789"/>
              <a:gd name="connsiteY2" fmla="*/ 4 h 774152"/>
              <a:gd name="connsiteX3" fmla="*/ 1391920 w 2191789"/>
              <a:gd name="connsiteY3" fmla="*/ 670564 h 774152"/>
              <a:gd name="connsiteX4" fmla="*/ 1828338 w 2191789"/>
              <a:gd name="connsiteY4" fmla="*/ 755539 h 774152"/>
              <a:gd name="connsiteX5" fmla="*/ 2191789 w 2191789"/>
              <a:gd name="connsiteY5" fmla="*/ 749073 h 77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1789" h="774152">
                <a:moveTo>
                  <a:pt x="0" y="762004"/>
                </a:moveTo>
                <a:cubicBezTo>
                  <a:pt x="530860" y="784864"/>
                  <a:pt x="604520" y="787404"/>
                  <a:pt x="782320" y="660404"/>
                </a:cubicBezTo>
                <a:cubicBezTo>
                  <a:pt x="960120" y="533404"/>
                  <a:pt x="965200" y="-1689"/>
                  <a:pt x="1066800" y="4"/>
                </a:cubicBezTo>
                <a:cubicBezTo>
                  <a:pt x="1168400" y="1697"/>
                  <a:pt x="1264997" y="544642"/>
                  <a:pt x="1391920" y="670564"/>
                </a:cubicBezTo>
                <a:cubicBezTo>
                  <a:pt x="1518843" y="796486"/>
                  <a:pt x="1713191" y="736912"/>
                  <a:pt x="1828338" y="755539"/>
                </a:cubicBezTo>
                <a:cubicBezTo>
                  <a:pt x="1950413" y="739530"/>
                  <a:pt x="2152842" y="750766"/>
                  <a:pt x="2191789" y="749073"/>
                </a:cubicBezTo>
              </a:path>
            </a:pathLst>
          </a:cu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6038" rIns="0" bIns="46038" numCol="1" rtlCol="0" anchor="t" anchorCtr="0" compatLnSpc="1">
            <a:prstTxWarp prst="textNoShape">
              <a:avLst/>
            </a:prstTxWarp>
          </a:bodyPr>
          <a:lstStyle/>
          <a:p>
            <a:pPr marL="109538" marR="0" lvl="0" indent="-1095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8EE83AF5-DC0B-4922-9952-B2BF3C35C39A}"/>
              </a:ext>
            </a:extLst>
          </p:cNvPr>
          <p:cNvSpPr txBox="1">
            <a:spLocks/>
          </p:cNvSpPr>
          <p:nvPr/>
        </p:nvSpPr>
        <p:spPr bwMode="auto">
          <a:xfrm>
            <a:off x="309045" y="5363109"/>
            <a:ext cx="8541476" cy="110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69" tIns="46035" rIns="92069" bIns="46035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27"/>
              </a:buBlip>
              <a:defRPr sz="2000" b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800" kern="0" dirty="0">
                <a:solidFill>
                  <a:srgbClr val="0000FF"/>
                </a:solidFill>
              </a:rPr>
              <a:t>Two basic issues to solving this type of optimal estimation problem:</a:t>
            </a:r>
          </a:p>
          <a:p>
            <a:pPr marL="342900" lvl="1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Blip>
                <a:blip r:embed="rId27"/>
              </a:buBlip>
              <a:defRPr/>
            </a:pPr>
            <a:r>
              <a:rPr lang="en-US" sz="1600" b="1" kern="0" dirty="0">
                <a:solidFill>
                  <a:srgbClr val="000000"/>
                </a:solidFill>
              </a:rPr>
              <a:t>Accurate approximation of the filter gain (</a:t>
            </a:r>
            <a:r>
              <a:rPr lang="en-US" sz="1600" b="1" kern="0" dirty="0" err="1">
                <a:solidFill>
                  <a:srgbClr val="000000"/>
                </a:solidFill>
              </a:rPr>
              <a:t>Riccati</a:t>
            </a:r>
            <a:r>
              <a:rPr lang="en-US" sz="1600" b="1" kern="0" dirty="0">
                <a:solidFill>
                  <a:srgbClr val="000000"/>
                </a:solidFill>
              </a:rPr>
              <a:t> equation)</a:t>
            </a:r>
            <a:endParaRPr lang="en-US" sz="1600" kern="0" dirty="0">
              <a:solidFill>
                <a:srgbClr val="000000"/>
              </a:solidFill>
            </a:endParaRPr>
          </a:p>
          <a:p>
            <a:pPr marL="342900" lvl="1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Blip>
                <a:blip r:embed="rId27"/>
              </a:buBlip>
              <a:defRPr/>
            </a:pPr>
            <a:r>
              <a:rPr lang="en-US" sz="1600" b="1" kern="0" dirty="0">
                <a:solidFill>
                  <a:srgbClr val="000000"/>
                </a:solidFill>
              </a:rPr>
              <a:t>Real – time solution of the estimator equation (convection – diffusion equation)</a:t>
            </a:r>
            <a:endParaRPr lang="en-US" sz="1600" kern="0" dirty="0">
              <a:solidFill>
                <a:srgbClr val="000000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63EA36E-407F-445A-BD51-25513630C65A}"/>
              </a:ext>
            </a:extLst>
          </p:cNvPr>
          <p:cNvCxnSpPr>
            <a:cxnSpLocks/>
          </p:cNvCxnSpPr>
          <p:nvPr/>
        </p:nvCxnSpPr>
        <p:spPr bwMode="auto">
          <a:xfrm flipV="1">
            <a:off x="3059084" y="698270"/>
            <a:ext cx="4438996" cy="74814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CC"/>
            </a:solidFill>
            <a:prstDash val="sysDash"/>
            <a:round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1932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F7681-C4F5-4617-A9F2-8144B7C0D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Accurate Solutions to </a:t>
            </a:r>
            <a:r>
              <a:rPr lang="en-US" dirty="0" err="1"/>
              <a:t>RDE</a:t>
            </a:r>
            <a:r>
              <a:rPr lang="en-US" dirty="0"/>
              <a:t> (Optimal Error Estimate)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803160-9940-436D-95F0-11A81D3207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C72235-8F64-4A32-9233-A950D725D8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5B97F563-A7B2-4850-95D9-04C06FD8A2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2487468"/>
              </p:ext>
            </p:extLst>
          </p:nvPr>
        </p:nvGraphicFramePr>
        <p:xfrm>
          <a:off x="261938" y="1016438"/>
          <a:ext cx="51212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978" name="Equation" r:id="rId3" imgW="3187440" imgH="241200" progId="Equation.DSMT4">
                  <p:embed/>
                </p:oleObj>
              </mc:Choice>
              <mc:Fallback>
                <p:oleObj name="Equation" r:id="rId3" imgW="3187440" imgH="241200" progId="Equation.DSMT4">
                  <p:embed/>
                  <p:pic>
                    <p:nvPicPr>
                      <p:cNvPr id="28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938" y="1016438"/>
                        <a:ext cx="512127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A36613A9-C6AD-4545-B608-9A3B445318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4888004"/>
              </p:ext>
            </p:extLst>
          </p:nvPr>
        </p:nvGraphicFramePr>
        <p:xfrm>
          <a:off x="6373813" y="967225"/>
          <a:ext cx="2405062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979" name="Equation" r:id="rId5" imgW="1498320" imgH="304560" progId="Equation.DSMT4">
                  <p:embed/>
                </p:oleObj>
              </mc:Choice>
              <mc:Fallback>
                <p:oleObj name="Equation" r:id="rId5" imgW="1498320" imgH="304560" progId="Equation.DSMT4">
                  <p:embed/>
                  <p:pic>
                    <p:nvPicPr>
                      <p:cNvPr id="29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3813" y="967225"/>
                        <a:ext cx="2405062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EC73EDCB-3639-47DF-B29D-119E5FE33F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5944387"/>
              </p:ext>
            </p:extLst>
          </p:nvPr>
        </p:nvGraphicFramePr>
        <p:xfrm>
          <a:off x="271463" y="1901825"/>
          <a:ext cx="5957887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980" name="Equation" r:id="rId7" imgW="3708360" imgH="266400" progId="Equation.DSMT4">
                  <p:embed/>
                </p:oleObj>
              </mc:Choice>
              <mc:Fallback>
                <p:oleObj name="Equation" r:id="rId7" imgW="3708360" imgH="266400" progId="Equation.DSMT4">
                  <p:embed/>
                  <p:pic>
                    <p:nvPicPr>
                      <p:cNvPr id="3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3" y="1901825"/>
                        <a:ext cx="5957887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8DC6ED87-1E53-4DDA-B39E-D1996D24A9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2998142"/>
              </p:ext>
            </p:extLst>
          </p:nvPr>
        </p:nvGraphicFramePr>
        <p:xfrm>
          <a:off x="6364288" y="1863725"/>
          <a:ext cx="260667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981" name="Equation" r:id="rId9" imgW="1625400" imgH="304560" progId="Equation.DSMT4">
                  <p:embed/>
                </p:oleObj>
              </mc:Choice>
              <mc:Fallback>
                <p:oleObj name="Equation" r:id="rId9" imgW="1625400" imgH="304560" progId="Equation.DSMT4">
                  <p:embed/>
                  <p:pic>
                    <p:nvPicPr>
                      <p:cNvPr id="31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4288" y="1863725"/>
                        <a:ext cx="2606675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D3F3CE75-7805-4751-BEC1-6C1888BDF0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3748793"/>
              </p:ext>
            </p:extLst>
          </p:nvPr>
        </p:nvGraphicFramePr>
        <p:xfrm>
          <a:off x="167012" y="2630487"/>
          <a:ext cx="8795862" cy="1515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982" name="Equation" r:id="rId11" imgW="4114800" imgH="723600" progId="Equation.DSMT4">
                  <p:embed/>
                </p:oleObj>
              </mc:Choice>
              <mc:Fallback>
                <p:oleObj name="Equation" r:id="rId11" imgW="4114800" imgH="7236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5B97F563-A7B2-4850-95D9-04C06FD8A2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012" y="2630487"/>
                        <a:ext cx="8795862" cy="15157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F7695054-5FFB-406B-917B-074FFFE79C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982982"/>
              </p:ext>
            </p:extLst>
          </p:nvPr>
        </p:nvGraphicFramePr>
        <p:xfrm>
          <a:off x="3015306" y="4467899"/>
          <a:ext cx="3084926" cy="462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983" name="Equation" r:id="rId13" imgW="1587240" imgH="241200" progId="Equation.DSMT4">
                  <p:embed/>
                </p:oleObj>
              </mc:Choice>
              <mc:Fallback>
                <p:oleObj name="Equation" r:id="rId13" imgW="1587240" imgH="2412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0D262BC-258E-47A5-98FB-E5DEE064AC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5306" y="4467899"/>
                        <a:ext cx="3084926" cy="4629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Group 33">
            <a:extLst>
              <a:ext uri="{FF2B5EF4-FFF2-40B4-BE49-F238E27FC236}">
                <a16:creationId xmlns:a16="http://schemas.microsoft.com/office/drawing/2014/main" id="{4473A3DA-045C-4DAF-B6D7-C8CB3C4EFA94}"/>
              </a:ext>
            </a:extLst>
          </p:cNvPr>
          <p:cNvGrpSpPr/>
          <p:nvPr/>
        </p:nvGrpSpPr>
        <p:grpSpPr>
          <a:xfrm>
            <a:off x="847898" y="5540393"/>
            <a:ext cx="5668103" cy="645414"/>
            <a:chOff x="847898" y="5540393"/>
            <a:chExt cx="5668103" cy="645414"/>
          </a:xfrm>
        </p:grpSpPr>
        <p:graphicFrame>
          <p:nvGraphicFramePr>
            <p:cNvPr id="31" name="Object 30">
              <a:extLst>
                <a:ext uri="{FF2B5EF4-FFF2-40B4-BE49-F238E27FC236}">
                  <a16:creationId xmlns:a16="http://schemas.microsoft.com/office/drawing/2014/main" id="{96BC1346-6C5E-4015-B379-EC6B1A8DA8C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34262070"/>
                </p:ext>
              </p:extLst>
            </p:nvPr>
          </p:nvGraphicFramePr>
          <p:xfrm>
            <a:off x="2633913" y="5540393"/>
            <a:ext cx="3882088" cy="6454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7984" name="Equation" r:id="rId15" imgW="1815840" imgH="304560" progId="Equation.DSMT4">
                    <p:embed/>
                  </p:oleObj>
                </mc:Choice>
                <mc:Fallback>
                  <p:oleObj name="Equation" r:id="rId15" imgW="1815840" imgH="304560" progId="Equation.DSMT4">
                    <p:embed/>
                    <p:pic>
                      <p:nvPicPr>
                        <p:cNvPr id="52" name="Object 51">
                          <a:extLst>
                            <a:ext uri="{FF2B5EF4-FFF2-40B4-BE49-F238E27FC236}">
                              <a16:creationId xmlns:a16="http://schemas.microsoft.com/office/drawing/2014/main" id="{2FF9C17E-DEA0-4FDE-8A0F-FD026AD94E4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33913" y="5540393"/>
                          <a:ext cx="3882088" cy="6454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7459744C-28BD-47E6-8781-65150CCEBF83}"/>
                </a:ext>
              </a:extLst>
            </p:cNvPr>
            <p:cNvSpPr/>
            <p:nvPr/>
          </p:nvSpPr>
          <p:spPr bwMode="auto">
            <a:xfrm>
              <a:off x="847898" y="5602779"/>
              <a:ext cx="1562792" cy="498763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897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2C81C-0B61-48A7-A338-FC52D123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1D</a:t>
            </a:r>
            <a:r>
              <a:rPr lang="en-US" dirty="0"/>
              <a:t> CD Problem:  Example (</a:t>
            </a:r>
            <a:r>
              <a:rPr lang="en-US" dirty="0" err="1"/>
              <a:t>DOF</a:t>
            </a:r>
            <a:r>
              <a:rPr lang="en-US" dirty="0"/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p/h</a:t>
            </a:r>
            <a:r>
              <a:rPr lang="en-US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3D2DFD-C685-468A-B577-09246F817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1BE484-907F-4985-B2F6-46F0C747FF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3209BB-6ACF-4DBB-9663-50BCD7E08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525" y="534606"/>
            <a:ext cx="6838950" cy="53816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724CE13-2F8C-4526-8119-A25626869095}"/>
              </a:ext>
            </a:extLst>
          </p:cNvPr>
          <p:cNvGrpSpPr/>
          <p:nvPr/>
        </p:nvGrpSpPr>
        <p:grpSpPr>
          <a:xfrm>
            <a:off x="2065651" y="1787772"/>
            <a:ext cx="5642653" cy="1377431"/>
            <a:chOff x="1179250" y="4701514"/>
            <a:chExt cx="5642653" cy="13774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977B978-770F-4737-A879-CF2FE76C106B}"/>
                </a:ext>
              </a:extLst>
            </p:cNvPr>
            <p:cNvSpPr/>
            <p:nvPr/>
          </p:nvSpPr>
          <p:spPr bwMode="auto">
            <a:xfrm>
              <a:off x="1179250" y="5733300"/>
              <a:ext cx="2412215" cy="345645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99CB3E1-07F5-477C-844F-402FA9717CF0}"/>
                </a:ext>
              </a:extLst>
            </p:cNvPr>
            <p:cNvSpPr/>
            <p:nvPr/>
          </p:nvSpPr>
          <p:spPr bwMode="auto">
            <a:xfrm>
              <a:off x="4409688" y="4701514"/>
              <a:ext cx="2412215" cy="729695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E4951BC-9454-4B13-9D95-65189F29F062}"/>
              </a:ext>
            </a:extLst>
          </p:cNvPr>
          <p:cNvGrpSpPr/>
          <p:nvPr/>
        </p:nvGrpSpPr>
        <p:grpSpPr>
          <a:xfrm>
            <a:off x="1994041" y="4112844"/>
            <a:ext cx="5779885" cy="688214"/>
            <a:chOff x="2226649" y="5390731"/>
            <a:chExt cx="5779885" cy="68821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4F50082-19C3-45C9-BEA1-1D67738306BC}"/>
                </a:ext>
              </a:extLst>
            </p:cNvPr>
            <p:cNvSpPr/>
            <p:nvPr/>
          </p:nvSpPr>
          <p:spPr bwMode="auto">
            <a:xfrm>
              <a:off x="2226649" y="5733300"/>
              <a:ext cx="2412215" cy="345645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F953A43-12BA-4D40-BEE8-CE221A633766}"/>
                </a:ext>
              </a:extLst>
            </p:cNvPr>
            <p:cNvSpPr/>
            <p:nvPr/>
          </p:nvSpPr>
          <p:spPr bwMode="auto">
            <a:xfrm>
              <a:off x="5453002" y="5390731"/>
              <a:ext cx="2553532" cy="359403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5FC237-BA08-4B51-91FE-6F10E4B79065}"/>
              </a:ext>
            </a:extLst>
          </p:cNvPr>
          <p:cNvGrpSpPr/>
          <p:nvPr/>
        </p:nvGrpSpPr>
        <p:grpSpPr>
          <a:xfrm>
            <a:off x="279486" y="2032361"/>
            <a:ext cx="8722039" cy="2734541"/>
            <a:chOff x="247402" y="2132111"/>
            <a:chExt cx="8722039" cy="2734541"/>
          </a:xfrm>
        </p:grpSpPr>
        <p:graphicFrame>
          <p:nvGraphicFramePr>
            <p:cNvPr id="12" name="Object 7">
              <a:extLst>
                <a:ext uri="{FF2B5EF4-FFF2-40B4-BE49-F238E27FC236}">
                  <a16:creationId xmlns:a16="http://schemas.microsoft.com/office/drawing/2014/main" id="{65769893-88E6-4B7D-932F-93342EEB8A5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36541959"/>
                </p:ext>
              </p:extLst>
            </p:nvPr>
          </p:nvGraphicFramePr>
          <p:xfrm>
            <a:off x="250544" y="2922024"/>
            <a:ext cx="1027545" cy="3247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3766" name="Equation" r:id="rId4" imgW="558720" imgH="177480" progId="Equation.DSMT4">
                    <p:embed/>
                  </p:oleObj>
                </mc:Choice>
                <mc:Fallback>
                  <p:oleObj name="Equation" r:id="rId4" imgW="558720" imgH="177480" progId="Equation.DSMT4">
                    <p:embed/>
                    <p:pic>
                      <p:nvPicPr>
                        <p:cNvPr id="32" name="Object 7">
                          <a:extLst>
                            <a:ext uri="{FF2B5EF4-FFF2-40B4-BE49-F238E27FC236}">
                              <a16:creationId xmlns:a16="http://schemas.microsoft.com/office/drawing/2014/main" id="{72E8BD2C-000F-417C-A8A0-7C23E8CB07C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0544" y="2922024"/>
                          <a:ext cx="1027545" cy="3247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7">
              <a:extLst>
                <a:ext uri="{FF2B5EF4-FFF2-40B4-BE49-F238E27FC236}">
                  <a16:creationId xmlns:a16="http://schemas.microsoft.com/office/drawing/2014/main" id="{3FEAFD7F-9ED8-4613-A342-AE3A81932CE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67398653"/>
                </p:ext>
              </p:extLst>
            </p:nvPr>
          </p:nvGraphicFramePr>
          <p:xfrm>
            <a:off x="7731191" y="2132111"/>
            <a:ext cx="1238250" cy="3247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3767" name="Equation" r:id="rId6" imgW="672840" imgH="177480" progId="Equation.DSMT4">
                    <p:embed/>
                  </p:oleObj>
                </mc:Choice>
                <mc:Fallback>
                  <p:oleObj name="Equation" r:id="rId6" imgW="672840" imgH="177480" progId="Equation.DSMT4">
                    <p:embed/>
                    <p:pic>
                      <p:nvPicPr>
                        <p:cNvPr id="12" name="Object 7">
                          <a:extLst>
                            <a:ext uri="{FF2B5EF4-FFF2-40B4-BE49-F238E27FC236}">
                              <a16:creationId xmlns:a16="http://schemas.microsoft.com/office/drawing/2014/main" id="{65769893-88E6-4B7D-932F-93342EEB8A5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31191" y="2132111"/>
                          <a:ext cx="1238250" cy="3247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7">
              <a:extLst>
                <a:ext uri="{FF2B5EF4-FFF2-40B4-BE49-F238E27FC236}">
                  <a16:creationId xmlns:a16="http://schemas.microsoft.com/office/drawing/2014/main" id="{8E8CCE96-0FDB-4031-AA20-4D1424F420F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77734583"/>
                </p:ext>
              </p:extLst>
            </p:nvPr>
          </p:nvGraphicFramePr>
          <p:xfrm>
            <a:off x="247402" y="4541936"/>
            <a:ext cx="1004455" cy="3247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3768" name="Equation" r:id="rId8" imgW="545760" imgH="177480" progId="Equation.DSMT4">
                    <p:embed/>
                  </p:oleObj>
                </mc:Choice>
                <mc:Fallback>
                  <p:oleObj name="Equation" r:id="rId8" imgW="545760" imgH="177480" progId="Equation.DSMT4">
                    <p:embed/>
                    <p:pic>
                      <p:nvPicPr>
                        <p:cNvPr id="12" name="Object 7">
                          <a:extLst>
                            <a:ext uri="{FF2B5EF4-FFF2-40B4-BE49-F238E27FC236}">
                              <a16:creationId xmlns:a16="http://schemas.microsoft.com/office/drawing/2014/main" id="{65769893-88E6-4B7D-932F-93342EEB8A5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7402" y="4541936"/>
                          <a:ext cx="1004455" cy="3247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7">
              <a:extLst>
                <a:ext uri="{FF2B5EF4-FFF2-40B4-BE49-F238E27FC236}">
                  <a16:creationId xmlns:a16="http://schemas.microsoft.com/office/drawing/2014/main" id="{3D15137B-FD6B-4B73-9B84-907DC339B48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95008643"/>
                </p:ext>
              </p:extLst>
            </p:nvPr>
          </p:nvGraphicFramePr>
          <p:xfrm>
            <a:off x="7817413" y="4221261"/>
            <a:ext cx="863023" cy="3247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3769" name="Equation" r:id="rId10" imgW="469800" imgH="177480" progId="Equation.DSMT4">
                    <p:embed/>
                  </p:oleObj>
                </mc:Choice>
                <mc:Fallback>
                  <p:oleObj name="Equation" r:id="rId10" imgW="469800" imgH="177480" progId="Equation.DSMT4">
                    <p:embed/>
                    <p:pic>
                      <p:nvPicPr>
                        <p:cNvPr id="12" name="Object 7">
                          <a:extLst>
                            <a:ext uri="{FF2B5EF4-FFF2-40B4-BE49-F238E27FC236}">
                              <a16:creationId xmlns:a16="http://schemas.microsoft.com/office/drawing/2014/main" id="{65769893-88E6-4B7D-932F-93342EEB8A5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17413" y="4221261"/>
                          <a:ext cx="863023" cy="3247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7AD0A1AB-1C82-48E6-AFB4-C3511BD48661}"/>
              </a:ext>
            </a:extLst>
          </p:cNvPr>
          <p:cNvSpPr txBox="1">
            <a:spLocks/>
          </p:cNvSpPr>
          <p:nvPr/>
        </p:nvSpPr>
        <p:spPr bwMode="auto">
          <a:xfrm>
            <a:off x="309045" y="5920059"/>
            <a:ext cx="8541476" cy="580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69" tIns="46035" rIns="92069" bIns="46035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12"/>
              </a:buBlip>
              <a:defRPr sz="2000" b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800" b="1" kern="0" dirty="0">
                <a:solidFill>
                  <a:srgbClr val="000000"/>
                </a:solidFill>
              </a:rPr>
              <a:t>HOWEVER, </a:t>
            </a:r>
            <a:r>
              <a:rPr lang="en-US" sz="1800" b="1" u="sng" kern="0" dirty="0">
                <a:solidFill>
                  <a:srgbClr val="000000"/>
                </a:solidFill>
              </a:rPr>
              <a:t>real</a:t>
            </a:r>
            <a:r>
              <a:rPr lang="en-US" sz="1800" b="1" kern="0" dirty="0">
                <a:solidFill>
                  <a:srgbClr val="000000"/>
                </a:solidFill>
              </a:rPr>
              <a:t> – </a:t>
            </a:r>
            <a:r>
              <a:rPr lang="en-US" sz="1800" b="1" u="sng" kern="0" dirty="0">
                <a:solidFill>
                  <a:srgbClr val="000000"/>
                </a:solidFill>
              </a:rPr>
              <a:t>time </a:t>
            </a:r>
            <a:r>
              <a:rPr lang="en-US" sz="1800" b="1" kern="0" dirty="0">
                <a:solidFill>
                  <a:srgbClr val="000000"/>
                </a:solidFill>
              </a:rPr>
              <a:t>solution of the estimator equation (convection – diffusion equation) must be impossible – RIGHT?</a:t>
            </a:r>
            <a:endParaRPr lang="en-US" sz="18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96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Computing (Parallel, DG &amp; Spectral Element on GPUs)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07" y="772479"/>
            <a:ext cx="3880615" cy="2681799"/>
          </a:xfrm>
          <a:prstGeom prst="rect">
            <a:avLst/>
          </a:prstGeom>
        </p:spPr>
      </p:pic>
      <p:sp>
        <p:nvSpPr>
          <p:cNvPr id="9" name="Text Box 1027"/>
          <p:cNvSpPr txBox="1">
            <a:spLocks noChangeArrowheads="1"/>
          </p:cNvSpPr>
          <p:nvPr/>
        </p:nvSpPr>
        <p:spPr bwMode="auto">
          <a:xfrm>
            <a:off x="4274182" y="1204199"/>
            <a:ext cx="4722441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l" eaLnBrk="0" hangingPunct="0">
              <a:defRPr/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This computation (a 3D heat equation) involved more than 20 million equations</a:t>
            </a:r>
          </a:p>
        </p:txBody>
      </p:sp>
      <p:sp>
        <p:nvSpPr>
          <p:cNvPr id="10" name="Text Box 1027"/>
          <p:cNvSpPr txBox="1">
            <a:spLocks noChangeArrowheads="1"/>
          </p:cNvSpPr>
          <p:nvPr/>
        </p:nvSpPr>
        <p:spPr bwMode="auto">
          <a:xfrm>
            <a:off x="514535" y="3547636"/>
            <a:ext cx="8136082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l"/>
            <a:r>
              <a:rPr lang="en-US" b="0" dirty="0">
                <a:cs typeface="Times New Roman" panose="02020603050405020304" pitchFamily="18" charset="0"/>
              </a:rPr>
              <a:t> </a:t>
            </a:r>
            <a:r>
              <a:rPr lang="en-US" b="0" i="1" dirty="0">
                <a:cs typeface="Times New Roman" panose="02020603050405020304" pitchFamily="18" charset="0"/>
              </a:rPr>
              <a:t>J.-F. </a:t>
            </a:r>
            <a:r>
              <a:rPr lang="en-US" b="0" i="1" dirty="0" err="1">
                <a:cs typeface="Times New Roman" panose="02020603050405020304" pitchFamily="18" charset="0"/>
              </a:rPr>
              <a:t>Remacle</a:t>
            </a:r>
            <a:r>
              <a:rPr lang="en-US" b="0" i="1" dirty="0">
                <a:cs typeface="Times New Roman" panose="02020603050405020304" pitchFamily="18" charset="0"/>
              </a:rPr>
              <a:t>, R. </a:t>
            </a:r>
            <a:r>
              <a:rPr lang="en-US" b="0" i="1" dirty="0" err="1">
                <a:cs typeface="Times New Roman" panose="02020603050405020304" pitchFamily="18" charset="0"/>
              </a:rPr>
              <a:t>Gandham</a:t>
            </a:r>
            <a:r>
              <a:rPr lang="en-US" b="0" i="1" dirty="0">
                <a:cs typeface="Times New Roman" panose="02020603050405020304" pitchFamily="18" charset="0"/>
              </a:rPr>
              <a:t> and T. Warburton, “GPU accelerated spectral finite elements on all-hex meshes”, Journal of Computational Physics </a:t>
            </a:r>
            <a:r>
              <a:rPr lang="en-US" i="1" dirty="0">
                <a:cs typeface="Times New Roman" panose="02020603050405020304" pitchFamily="18" charset="0"/>
              </a:rPr>
              <a:t>324</a:t>
            </a:r>
            <a:r>
              <a:rPr lang="en-US" b="0" i="1" dirty="0">
                <a:cs typeface="Times New Roman" panose="02020603050405020304" pitchFamily="18" charset="0"/>
              </a:rPr>
              <a:t> (</a:t>
            </a:r>
            <a:r>
              <a:rPr lang="en-US" b="0" i="1" dirty="0">
                <a:solidFill>
                  <a:srgbClr val="0000FF"/>
                </a:solidFill>
                <a:cs typeface="Times New Roman" panose="02020603050405020304" pitchFamily="18" charset="0"/>
              </a:rPr>
              <a:t>2016</a:t>
            </a:r>
            <a:r>
              <a:rPr lang="en-US" b="0" i="1" dirty="0">
                <a:cs typeface="Times New Roman" panose="02020603050405020304" pitchFamily="18" charset="0"/>
              </a:rPr>
              <a:t>), 246–257.</a:t>
            </a:r>
            <a:endParaRPr lang="en-US" b="0" i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 Box 1027"/>
          <p:cNvSpPr txBox="1">
            <a:spLocks noChangeArrowheads="1"/>
          </p:cNvSpPr>
          <p:nvPr/>
        </p:nvSpPr>
        <p:spPr bwMode="auto">
          <a:xfrm>
            <a:off x="4300457" y="2042258"/>
            <a:ext cx="4722441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l" eaLnBrk="0" hangingPunct="0">
              <a:defRPr/>
            </a:pPr>
            <a:r>
              <a:rPr lang="en-US" u="sng" dirty="0">
                <a:solidFill>
                  <a:srgbClr val="000000"/>
                </a:solidFill>
                <a:latin typeface="Arial" charset="0"/>
              </a:rPr>
              <a:t>and</a:t>
            </a:r>
            <a:r>
              <a:rPr lang="en-US" b="0" dirty="0">
                <a:solidFill>
                  <a:srgbClr val="000000"/>
                </a:solidFill>
                <a:latin typeface="Arial" charset="0"/>
              </a:rPr>
              <a:t> was solved in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a few </a:t>
            </a:r>
            <a:r>
              <a:rPr lang="en-US" u="sng" dirty="0">
                <a:solidFill>
                  <a:srgbClr val="000000"/>
                </a:solidFill>
                <a:latin typeface="Arial" charset="0"/>
              </a:rPr>
              <a:t>seconds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on a single </a:t>
            </a:r>
            <a:r>
              <a:rPr lang="en-US" u="sng" dirty="0">
                <a:solidFill>
                  <a:srgbClr val="000000"/>
                </a:solidFill>
                <a:latin typeface="Arial" charset="0"/>
              </a:rPr>
              <a:t>$500 GPU </a:t>
            </a:r>
            <a:r>
              <a:rPr lang="en-US" b="0" dirty="0">
                <a:solidFill>
                  <a:srgbClr val="000000"/>
                </a:solidFill>
                <a:latin typeface="Arial" charset="0"/>
              </a:rPr>
              <a:t>processor by using a DG spectral element method !</a:t>
            </a:r>
          </a:p>
        </p:txBody>
      </p:sp>
      <p:sp>
        <p:nvSpPr>
          <p:cNvPr id="11" name="Text Box 1027"/>
          <p:cNvSpPr txBox="1">
            <a:spLocks noChangeArrowheads="1"/>
          </p:cNvSpPr>
          <p:nvPr/>
        </p:nvSpPr>
        <p:spPr bwMode="auto">
          <a:xfrm>
            <a:off x="509275" y="4645974"/>
            <a:ext cx="8136082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l"/>
            <a:r>
              <a:rPr lang="en-US" b="0" dirty="0">
                <a:cs typeface="Times New Roman" panose="02020603050405020304" pitchFamily="18" charset="0"/>
              </a:rPr>
              <a:t> </a:t>
            </a:r>
            <a:r>
              <a:rPr lang="en-US" b="0" i="1" dirty="0">
                <a:cs typeface="Times New Roman" panose="02020603050405020304" pitchFamily="18" charset="0"/>
              </a:rPr>
              <a:t>M. Kohler and  J. </a:t>
            </a:r>
            <a:r>
              <a:rPr lang="en-US" b="0" i="1" dirty="0" err="1">
                <a:cs typeface="Times New Roman" panose="02020603050405020304" pitchFamily="18" charset="0"/>
              </a:rPr>
              <a:t>Saak</a:t>
            </a:r>
            <a:r>
              <a:rPr lang="en-US" b="0" i="1" dirty="0">
                <a:cs typeface="Times New Roman" panose="02020603050405020304" pitchFamily="18" charset="0"/>
              </a:rPr>
              <a:t>, “On GPU acceleration of common solvers for</a:t>
            </a:r>
            <a:br>
              <a:rPr lang="en-US" b="0" i="1" dirty="0">
                <a:cs typeface="Times New Roman" panose="02020603050405020304" pitchFamily="18" charset="0"/>
              </a:rPr>
            </a:br>
            <a:r>
              <a:rPr lang="en-US" b="0" i="1" dirty="0">
                <a:cs typeface="Times New Roman" panose="02020603050405020304" pitchFamily="18" charset="0"/>
              </a:rPr>
              <a:t>quasi-triangular generalized Lyapunov equations”, J. Parallel Computing, </a:t>
            </a:r>
            <a:r>
              <a:rPr lang="en-US" i="1" dirty="0">
                <a:cs typeface="Times New Roman" panose="02020603050405020304" pitchFamily="18" charset="0"/>
              </a:rPr>
              <a:t>57 </a:t>
            </a:r>
            <a:r>
              <a:rPr lang="en-US" b="0" i="1" dirty="0">
                <a:cs typeface="Times New Roman" panose="02020603050405020304" pitchFamily="18" charset="0"/>
              </a:rPr>
              <a:t>(</a:t>
            </a:r>
            <a:r>
              <a:rPr lang="en-US" b="0" i="1" dirty="0">
                <a:solidFill>
                  <a:srgbClr val="0000FF"/>
                </a:solidFill>
                <a:cs typeface="Times New Roman" panose="02020603050405020304" pitchFamily="18" charset="0"/>
              </a:rPr>
              <a:t>2016</a:t>
            </a:r>
            <a:r>
              <a:rPr lang="en-US" b="0" i="1" dirty="0">
                <a:cs typeface="Times New Roman" panose="02020603050405020304" pitchFamily="18" charset="0"/>
              </a:rPr>
              <a:t>), 212–221.</a:t>
            </a:r>
            <a:endParaRPr lang="en-US" b="0" i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F68482B-97EE-4701-B97C-15C4244D2C35}"/>
              </a:ext>
            </a:extLst>
          </p:cNvPr>
          <p:cNvCxnSpPr/>
          <p:nvPr/>
        </p:nvCxnSpPr>
        <p:spPr bwMode="auto">
          <a:xfrm>
            <a:off x="615359" y="5309075"/>
            <a:ext cx="160773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20C3A4-65B8-47DA-B61B-C25DBEF938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B0BBBC-9EF9-4F2C-AFEC-8945B51CA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13" name="Text Box 1027">
            <a:extLst>
              <a:ext uri="{FF2B5EF4-FFF2-40B4-BE49-F238E27FC236}">
                <a16:creationId xmlns:a16="http://schemas.microsoft.com/office/drawing/2014/main" id="{B490C0F4-47F4-49EB-80EC-088B46778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900" y="5812220"/>
            <a:ext cx="7464828" cy="76944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l" eaLnBrk="0" hangingPunct="0">
              <a:defRPr/>
            </a:pPr>
            <a:r>
              <a:rPr lang="en-US" sz="2200" b="0" dirty="0">
                <a:solidFill>
                  <a:srgbClr val="000000"/>
                </a:solidFill>
                <a:latin typeface="Arial" charset="0"/>
              </a:rPr>
              <a:t>Combine </a:t>
            </a:r>
            <a:r>
              <a:rPr lang="en-US" sz="2200" b="0" dirty="0" err="1">
                <a:solidFill>
                  <a:srgbClr val="000000"/>
                </a:solidFill>
                <a:latin typeface="Arial" charset="0"/>
              </a:rPr>
              <a:t>HPC</a:t>
            </a:r>
            <a:r>
              <a:rPr lang="en-US" sz="2200" b="0" dirty="0">
                <a:solidFill>
                  <a:srgbClr val="000000"/>
                </a:solidFill>
                <a:latin typeface="Arial" charset="0"/>
              </a:rPr>
              <a:t>, adaptive &amp; parallelizable (high order) methods with multiple GPUs  is getting us close …</a:t>
            </a:r>
          </a:p>
        </p:txBody>
      </p:sp>
    </p:spTree>
    <p:extLst>
      <p:ext uri="{BB962C8B-B14F-4D97-AF65-F5344CB8AC3E}">
        <p14:creationId xmlns:p14="http://schemas.microsoft.com/office/powerpoint/2010/main" val="110050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1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08667" y="3307"/>
            <a:ext cx="5875866" cy="690960"/>
          </a:xfrm>
        </p:spPr>
        <p:txBody>
          <a:bodyPr/>
          <a:lstStyle/>
          <a:p>
            <a:r>
              <a:rPr lang="en-US" dirty="0"/>
              <a:t>Moving Intruder &amp; “Sub-Optimal” </a:t>
            </a:r>
            <a:r>
              <a:rPr lang="en-US" u="sng" dirty="0" err="1"/>
              <a:t>Luenberger</a:t>
            </a:r>
            <a:r>
              <a:rPr lang="en-US" dirty="0"/>
              <a:t> Estimator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pic>
        <p:nvPicPr>
          <p:cNvPr id="2" name="Demetriou-Gatsonis-UAV_de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7193" y="1631823"/>
            <a:ext cx="5022135" cy="50221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068" y="980116"/>
            <a:ext cx="3183465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Intruder with plume  (Left)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43199" y="886355"/>
            <a:ext cx="4096002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Estimated Plume by a 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UAV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carrying a noiseless sensor (Right)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3B1090-0425-4F4F-BE18-0B3EFA6651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E26816-E765-407F-8591-99F4FDAF1A57}"/>
              </a:ext>
            </a:extLst>
          </p:cNvPr>
          <p:cNvSpPr txBox="1"/>
          <p:nvPr/>
        </p:nvSpPr>
        <p:spPr>
          <a:xfrm>
            <a:off x="7431952" y="378536"/>
            <a:ext cx="749522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0" kern="0">
                <a:solidFill>
                  <a:srgbClr val="79001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3D</a:t>
            </a:r>
            <a:endParaRPr lang="en-US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1D1BBD-1461-4824-BC81-CD820D4ECBE4}"/>
              </a:ext>
            </a:extLst>
          </p:cNvPr>
          <p:cNvSpPr txBox="1"/>
          <p:nvPr/>
        </p:nvSpPr>
        <p:spPr>
          <a:xfrm>
            <a:off x="7810675" y="5770897"/>
            <a:ext cx="13539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+mn-lt"/>
              </a:rPr>
              <a:t>Demetriou</a:t>
            </a: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&amp;</a:t>
            </a:r>
          </a:p>
          <a:p>
            <a:r>
              <a:rPr lang="en-US" sz="1600" dirty="0" err="1">
                <a:latin typeface="+mn-lt"/>
              </a:rPr>
              <a:t>Gatsonis</a:t>
            </a: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(</a:t>
            </a:r>
            <a:r>
              <a:rPr lang="en-US" sz="1600" dirty="0" err="1">
                <a:latin typeface="+mn-lt"/>
              </a:rPr>
              <a:t>WPI</a:t>
            </a:r>
            <a:r>
              <a:rPr lang="en-US" sz="1600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9946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0989-B5A7-4AD8-9E0E-D78E0FB5E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Methods (</a:t>
            </a:r>
            <a:r>
              <a:rPr lang="en-US" dirty="0" err="1"/>
              <a:t>FVM</a:t>
            </a:r>
            <a:r>
              <a:rPr lang="en-US" dirty="0"/>
              <a:t>-TVD-</a:t>
            </a:r>
            <a:r>
              <a:rPr lang="en-US" dirty="0" err="1"/>
              <a:t>RK</a:t>
            </a:r>
            <a:r>
              <a:rPr lang="en-US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D6112B-BAF2-4FBB-9072-5D5822E1E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0731BB-679E-4DFE-B5F8-AFC44EE3D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pic>
        <p:nvPicPr>
          <p:cNvPr id="5" name="MovingGrid_InteriorBound">
            <a:hlinkClick r:id="" action="ppaction://media"/>
            <a:extLst>
              <a:ext uri="{FF2B5EF4-FFF2-40B4-BE49-F238E27FC236}">
                <a16:creationId xmlns:a16="http://schemas.microsoft.com/office/drawing/2014/main" id="{C68CCFEB-9EC5-4F41-BD48-D37C41D6E6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2266" y="436367"/>
            <a:ext cx="4498300" cy="33737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5">
                <a:extLst>
                  <a:ext uri="{FF2B5EF4-FFF2-40B4-BE49-F238E27FC236}">
                    <a16:creationId xmlns:a16="http://schemas.microsoft.com/office/drawing/2014/main" id="{60533B3B-C753-40B6-8B90-51E93D1143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250" y="3817332"/>
                <a:ext cx="8887326" cy="1123635"/>
              </a:xfrm>
              <a:prstGeom prst="rect">
                <a:avLst/>
              </a:prstGeom>
            </p:spPr>
            <p:txBody>
              <a:bodyPr>
                <a:normAutofit fontScale="47500" lnSpcReduction="20000"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Font typeface="Wingdings" pitchFamily="2" charset="2"/>
                  <a:buBlip>
                    <a:blip r:embed="rId5"/>
                  </a:buBlip>
                  <a:defRPr sz="2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Pct val="85000"/>
                  <a:buFont typeface="Wingdings" pitchFamily="2" charset="2"/>
                  <a:buBlip>
                    <a:blip r:embed="rId6"/>
                  </a:buBlip>
                  <a:defRPr sz="2400">
                    <a:solidFill>
                      <a:srgbClr val="000000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0128"/>
                  </a:buClr>
                  <a:buSzPct val="100000"/>
                  <a:buFont typeface="Times New Roman" pitchFamily="18" charset="0"/>
                  <a:buBlip>
                    <a:blip r:embed="rId7"/>
                  </a:buBlip>
                  <a:defRPr>
                    <a:solidFill>
                      <a:srgbClr val="000000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pitchFamily="2" charset="2"/>
                  <a:buChar char="§"/>
                  <a:defRPr sz="1600">
                    <a:solidFill>
                      <a:srgbClr val="000000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0128"/>
                  </a:buClr>
                  <a:buSzPct val="100000"/>
                  <a:buFont typeface="Times New Roman" pitchFamily="18" charset="0"/>
                  <a:buChar char="–"/>
                  <a:defRPr sz="1400" b="1" i="1">
                    <a:solidFill>
                      <a:srgbClr val="000000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0128"/>
                  </a:buClr>
                  <a:buSzPct val="100000"/>
                  <a:buFont typeface="Times New Roman" pitchFamily="18" charset="0"/>
                  <a:buChar char="–"/>
                  <a:defRPr sz="1400" b="1" i="1">
                    <a:solidFill>
                      <a:srgbClr val="000000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0128"/>
                  </a:buClr>
                  <a:buSzPct val="100000"/>
                  <a:buFont typeface="Times New Roman" pitchFamily="18" charset="0"/>
                  <a:buChar char="–"/>
                  <a:defRPr sz="1400" b="1" i="1">
                    <a:solidFill>
                      <a:srgbClr val="000000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0128"/>
                  </a:buClr>
                  <a:buSzPct val="100000"/>
                  <a:buFont typeface="Times New Roman" pitchFamily="18" charset="0"/>
                  <a:buChar char="–"/>
                  <a:defRPr sz="1400" b="1" i="1">
                    <a:solidFill>
                      <a:srgbClr val="000000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0128"/>
                  </a:buClr>
                  <a:buSzPct val="100000"/>
                  <a:buFont typeface="Times New Roman" pitchFamily="18" charset="0"/>
                  <a:buChar char="–"/>
                  <a:defRPr sz="1400" b="1" i="1">
                    <a:solidFill>
                      <a:srgbClr val="000000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r>
                  <a:rPr lang="en-US" sz="4900" b="0" kern="0" dirty="0"/>
                  <a:t>Case 1)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900" b="0" i="1" kern="0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4900" b="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900" b="0" i="1" ker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sz="4900" b="0" i="1" kern="0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4900" b="0" i="1" kern="0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900" b="0" i="1" kern="0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900" b="0" i="1" kern="0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4900" b="0" i="1" kern="0" dirty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sz="4900" b="0" i="1" kern="0" dirty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4900" b="0" kern="0" dirty="0">
                        <a:latin typeface="Cambria Math" panose="02040503050406030204" pitchFamily="18" charset="0"/>
                      </a:rPr>
                      <m:t>sign</m:t>
                    </m:r>
                    <m:d>
                      <m:dPr>
                        <m:ctrlPr>
                          <a:rPr lang="en-US" sz="4900" b="0" i="1" kern="0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900" b="0" i="1" kern="0" dirty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n-US" sz="4900" b="0" i="1" kern="0" dirty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4900" b="0" kern="0" dirty="0">
                        <a:latin typeface="Cambria Math" panose="02040503050406030204" pitchFamily="18" charset="0"/>
                      </a:rPr>
                      <m:t>sign</m:t>
                    </m:r>
                    <m:d>
                      <m:dPr>
                        <m:ctrlPr>
                          <a:rPr lang="en-US" sz="4900" b="0" i="1" kern="0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900" b="0" i="1" kern="0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900" b="0" i="1" kern="0" dirty="0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4900" b="0" i="1" kern="0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900" b="0" kern="0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900" b="0" i="1" kern="0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4900" b="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900" b="0" i="1" ker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sz="4900" b="0" i="1" kern="0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4900" b="0" i="1" kern="0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900" b="0" i="1" kern="0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900" b="0" i="1" kern="0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4900" b="0" i="1" kern="0" dirty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sz="4900" b="0" i="1" kern="0" dirty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4900" b="0" kern="0" dirty="0">
                        <a:latin typeface="Cambria Math" panose="02040503050406030204" pitchFamily="18" charset="0"/>
                      </a:rPr>
                      <m:t>sign</m:t>
                    </m:r>
                    <m:d>
                      <m:dPr>
                        <m:ctrlPr>
                          <a:rPr lang="en-US" sz="4900" b="0" i="1" kern="0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900" b="0" i="1" kern="0" dirty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n-US" sz="4900" b="0" i="1" kern="0" dirty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4900" b="0" kern="0" dirty="0">
                        <a:latin typeface="Cambria Math" panose="02040503050406030204" pitchFamily="18" charset="0"/>
                      </a:rPr>
                      <m:t>sign</m:t>
                    </m:r>
                    <m:d>
                      <m:dPr>
                        <m:ctrlPr>
                          <a:rPr lang="en-US" sz="4900" b="0" i="1" kern="0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900" b="0" i="1" kern="0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900" b="0" i="1" kern="0" dirty="0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4900" b="0" i="1" kern="0" dirty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</m:e>
                    </m:d>
                  </m:oMath>
                </a14:m>
                <a:endParaRPr lang="en-US" sz="4900" b="0" kern="0" dirty="0"/>
              </a:p>
              <a:p>
                <a:pPr marL="0" indent="0">
                  <a:buNone/>
                </a:pPr>
                <a:r>
                  <a:rPr lang="en-US" sz="4900" b="0" kern="0" dirty="0"/>
                  <a:t>	    guidance gains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900" b="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900" b="0" i="1" ker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4900" b="0" i="1" ker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sz="4900" b="0" i="1" ker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900" b="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900" b="0" i="1" ker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4900" b="0" i="1" ker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sz="4900" b="0" i="1" ker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b="0" kern="0" dirty="0"/>
                  <a:t>  </a:t>
                </a:r>
                <a:r>
                  <a:rPr lang="en-US" sz="4800" b="0" kern="0" dirty="0"/>
                  <a:t>(</a:t>
                </a:r>
                <a:r>
                  <a:rPr lang="en-US" sz="4800" b="0" dirty="0"/>
                  <a:t>Stationary Source)</a:t>
                </a:r>
                <a:endParaRPr lang="en-US" sz="4800" b="0" kern="0" dirty="0"/>
              </a:p>
            </p:txBody>
          </p:sp>
        </mc:Choice>
        <mc:Fallback xmlns="">
          <p:sp>
            <p:nvSpPr>
              <p:cNvPr id="8" name="Content Placeholder 5">
                <a:extLst>
                  <a:ext uri="{FF2B5EF4-FFF2-40B4-BE49-F238E27FC236}">
                    <a16:creationId xmlns:a16="http://schemas.microsoft.com/office/drawing/2014/main" id="{60533B3B-C753-40B6-8B90-51E93D114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50" y="3817332"/>
                <a:ext cx="8887326" cy="1123635"/>
              </a:xfrm>
              <a:prstGeom prst="rect">
                <a:avLst/>
              </a:prstGeom>
              <a:blipFill>
                <a:blip r:embed="rId8"/>
                <a:stretch>
                  <a:fillRect l="-1029" t="-9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5">
                <a:extLst>
                  <a:ext uri="{FF2B5EF4-FFF2-40B4-BE49-F238E27FC236}">
                    <a16:creationId xmlns:a16="http://schemas.microsoft.com/office/drawing/2014/main" id="{53FF5886-2AEE-4F0A-BFEB-39C4B7C964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272" y="4852048"/>
                <a:ext cx="8887326" cy="1123635"/>
              </a:xfrm>
              <a:prstGeom prst="rect">
                <a:avLst/>
              </a:prstGeom>
            </p:spPr>
            <p:txBody>
              <a:bodyPr>
                <a:normAutofit fontScale="47500" lnSpcReduction="20000"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Font typeface="Wingdings" pitchFamily="2" charset="2"/>
                  <a:buBlip>
                    <a:blip r:embed="rId5"/>
                  </a:buBlip>
                  <a:defRPr sz="2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Pct val="85000"/>
                  <a:buFont typeface="Wingdings" pitchFamily="2" charset="2"/>
                  <a:buBlip>
                    <a:blip r:embed="rId6"/>
                  </a:buBlip>
                  <a:defRPr sz="2400">
                    <a:solidFill>
                      <a:srgbClr val="000000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0128"/>
                  </a:buClr>
                  <a:buSzPct val="100000"/>
                  <a:buFont typeface="Times New Roman" pitchFamily="18" charset="0"/>
                  <a:buBlip>
                    <a:blip r:embed="rId7"/>
                  </a:buBlip>
                  <a:defRPr>
                    <a:solidFill>
                      <a:srgbClr val="000000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Wingdings" pitchFamily="2" charset="2"/>
                  <a:buChar char="§"/>
                  <a:defRPr sz="1600">
                    <a:solidFill>
                      <a:srgbClr val="000000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0128"/>
                  </a:buClr>
                  <a:buSzPct val="100000"/>
                  <a:buFont typeface="Times New Roman" pitchFamily="18" charset="0"/>
                  <a:buChar char="–"/>
                  <a:defRPr sz="1400" b="1" i="1">
                    <a:solidFill>
                      <a:srgbClr val="000000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0128"/>
                  </a:buClr>
                  <a:buSzPct val="100000"/>
                  <a:buFont typeface="Times New Roman" pitchFamily="18" charset="0"/>
                  <a:buChar char="–"/>
                  <a:defRPr sz="1400" b="1" i="1">
                    <a:solidFill>
                      <a:srgbClr val="000000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0128"/>
                  </a:buClr>
                  <a:buSzPct val="100000"/>
                  <a:buFont typeface="Times New Roman" pitchFamily="18" charset="0"/>
                  <a:buChar char="–"/>
                  <a:defRPr sz="1400" b="1" i="1">
                    <a:solidFill>
                      <a:srgbClr val="000000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0128"/>
                  </a:buClr>
                  <a:buSzPct val="100000"/>
                  <a:buFont typeface="Times New Roman" pitchFamily="18" charset="0"/>
                  <a:buChar char="–"/>
                  <a:defRPr sz="1400" b="1" i="1">
                    <a:solidFill>
                      <a:srgbClr val="000000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0128"/>
                  </a:buClr>
                  <a:buSzPct val="100000"/>
                  <a:buFont typeface="Times New Roman" pitchFamily="18" charset="0"/>
                  <a:buChar char="–"/>
                  <a:defRPr sz="1400" b="1" i="1">
                    <a:solidFill>
                      <a:srgbClr val="000000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r>
                  <a:rPr lang="en-US" sz="4900" b="0" kern="0" dirty="0"/>
                  <a:t>Case 2)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900" b="0" i="1" kern="0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4900" b="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900" b="0" i="1" ker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sz="4900" b="0" i="1" kern="0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4900" b="0" i="1" kern="0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900" b="0" i="1" kern="0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900" b="0" i="1" kern="0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4900" b="0" i="1" kern="0" dirty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sz="4900" b="0" i="1" kern="0" dirty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4900" b="0" kern="0" dirty="0">
                        <a:latin typeface="Cambria Math" panose="02040503050406030204" pitchFamily="18" charset="0"/>
                      </a:rPr>
                      <m:t>sign</m:t>
                    </m:r>
                    <m:d>
                      <m:dPr>
                        <m:ctrlPr>
                          <a:rPr lang="en-US" sz="4900" b="0" i="1" kern="0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900" b="0" i="1" kern="0" dirty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n-US" sz="4900" b="0" i="1" kern="0" dirty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4900" b="0" kern="0" dirty="0">
                        <a:latin typeface="Cambria Math" panose="02040503050406030204" pitchFamily="18" charset="0"/>
                      </a:rPr>
                      <m:t>sign</m:t>
                    </m:r>
                    <m:d>
                      <m:dPr>
                        <m:ctrlPr>
                          <a:rPr lang="en-US" sz="4900" b="0" i="1" kern="0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900" b="0" i="1" kern="0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900" b="0" i="1" kern="0" dirty="0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4900" b="0" i="1" kern="0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900" b="0" kern="0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900" b="0" i="1" kern="0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4900" b="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900" b="0" i="1" ker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sz="4900" b="0" i="1" kern="0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4900" b="0" i="1" kern="0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900" b="0" i="1" kern="0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900" b="0" i="1" kern="0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4900" b="0" i="1" kern="0" dirty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sz="4900" b="0" i="1" kern="0" dirty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4900" b="0" kern="0" dirty="0">
                        <a:latin typeface="Cambria Math" panose="02040503050406030204" pitchFamily="18" charset="0"/>
                      </a:rPr>
                      <m:t>sign</m:t>
                    </m:r>
                    <m:d>
                      <m:dPr>
                        <m:ctrlPr>
                          <a:rPr lang="en-US" sz="4900" b="0" i="1" kern="0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900" b="0" i="1" kern="0" dirty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n-US" sz="4900" b="0" i="1" kern="0" dirty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4900" b="0" kern="0" dirty="0">
                        <a:latin typeface="Cambria Math" panose="02040503050406030204" pitchFamily="18" charset="0"/>
                      </a:rPr>
                      <m:t>sign</m:t>
                    </m:r>
                    <m:d>
                      <m:dPr>
                        <m:ctrlPr>
                          <a:rPr lang="en-US" sz="4900" b="0" i="1" kern="0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900" b="0" i="1" kern="0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900" b="0" i="1" kern="0" dirty="0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4900" b="0" i="1" kern="0" dirty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</m:e>
                    </m:d>
                  </m:oMath>
                </a14:m>
                <a:endParaRPr lang="en-US" sz="4900" b="0" kern="0" dirty="0"/>
              </a:p>
              <a:p>
                <a:pPr marL="0" indent="0">
                  <a:buNone/>
                </a:pPr>
                <a:r>
                  <a:rPr lang="en-US" sz="4900" b="0" kern="0" dirty="0"/>
                  <a:t>	    guidance gains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900" b="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900" b="0" i="1" ker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4900" b="0" i="1" ker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sz="4900" b="0" i="1" ker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900" b="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900" b="0" i="1" ker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4900" b="0" i="1" ker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sz="4900" b="0" i="1" ker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900" b="0" i="1" kern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b="0" kern="0" dirty="0"/>
                  <a:t>  </a:t>
                </a:r>
                <a:r>
                  <a:rPr lang="en-US" sz="4800" b="0" kern="0" dirty="0"/>
                  <a:t>(</a:t>
                </a:r>
                <a:r>
                  <a:rPr lang="en-US" sz="4800" b="0" dirty="0"/>
                  <a:t>Moving Source</a:t>
                </a:r>
                <a:r>
                  <a:rPr lang="en-US" sz="4800" dirty="0"/>
                  <a:t>)</a:t>
                </a:r>
                <a:endParaRPr lang="en-US" sz="4800" b="0" kern="0" dirty="0"/>
              </a:p>
            </p:txBody>
          </p:sp>
        </mc:Choice>
        <mc:Fallback xmlns="">
          <p:sp>
            <p:nvSpPr>
              <p:cNvPr id="9" name="Content Placeholder 5">
                <a:extLst>
                  <a:ext uri="{FF2B5EF4-FFF2-40B4-BE49-F238E27FC236}">
                    <a16:creationId xmlns:a16="http://schemas.microsoft.com/office/drawing/2014/main" id="{53FF5886-2AEE-4F0A-BFEB-39C4B7C964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72" y="4852048"/>
                <a:ext cx="8887326" cy="1123635"/>
              </a:xfrm>
              <a:prstGeom prst="rect">
                <a:avLst/>
              </a:prstGeom>
              <a:blipFill>
                <a:blip r:embed="rId9"/>
                <a:stretch>
                  <a:fillRect l="-960" t="-9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534C003-44CC-4312-8F81-26CDC5F85945}"/>
              </a:ext>
            </a:extLst>
          </p:cNvPr>
          <p:cNvSpPr txBox="1"/>
          <p:nvPr/>
        </p:nvSpPr>
        <p:spPr>
          <a:xfrm>
            <a:off x="7810675" y="5770897"/>
            <a:ext cx="13539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+mn-lt"/>
              </a:rPr>
              <a:t>Demetriou</a:t>
            </a: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&amp;</a:t>
            </a:r>
          </a:p>
          <a:p>
            <a:r>
              <a:rPr lang="en-US" sz="1600" dirty="0" err="1">
                <a:latin typeface="+mn-lt"/>
              </a:rPr>
              <a:t>Gatsonis</a:t>
            </a: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(</a:t>
            </a:r>
            <a:r>
              <a:rPr lang="en-US" sz="1600" dirty="0" err="1">
                <a:latin typeface="+mn-lt"/>
              </a:rPr>
              <a:t>WPI</a:t>
            </a:r>
            <a:r>
              <a:rPr lang="en-US" sz="1600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1815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CDDB7-7ED9-4CCC-8BE8-68EDA4DC7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Heterogeneous DD-Hybrid Estimator-Stationary Source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955DED-FC09-4B0A-8C3D-F851FEAB8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5B465-86EF-4B9C-9451-ABBEFCBD4A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pic>
        <p:nvPicPr>
          <p:cNvPr id="5" name="PtSrc_Stat_DD_S1_8e2_1_1_Sign2_All">
            <a:hlinkClick r:id="" action="ppaction://media"/>
            <a:extLst>
              <a:ext uri="{FF2B5EF4-FFF2-40B4-BE49-F238E27FC236}">
                <a16:creationId xmlns:a16="http://schemas.microsoft.com/office/drawing/2014/main" id="{10E80E51-0D1E-4154-9704-068596D832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0178" y="437521"/>
            <a:ext cx="7450171" cy="62185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3CBDFE-3348-4457-9384-5C441D8FBED4}"/>
              </a:ext>
            </a:extLst>
          </p:cNvPr>
          <p:cNvSpPr txBox="1"/>
          <p:nvPr/>
        </p:nvSpPr>
        <p:spPr>
          <a:xfrm>
            <a:off x="7810675" y="5770897"/>
            <a:ext cx="13539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+mn-lt"/>
              </a:rPr>
              <a:t>Demetriou</a:t>
            </a: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&amp;</a:t>
            </a:r>
          </a:p>
          <a:p>
            <a:r>
              <a:rPr lang="en-US" sz="1600" dirty="0" err="1">
                <a:latin typeface="+mn-lt"/>
              </a:rPr>
              <a:t>Gatsonis</a:t>
            </a: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(</a:t>
            </a:r>
            <a:r>
              <a:rPr lang="en-US" sz="1600" dirty="0" err="1">
                <a:latin typeface="+mn-lt"/>
              </a:rPr>
              <a:t>WPI</a:t>
            </a:r>
            <a:r>
              <a:rPr lang="en-US" sz="1600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9532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ECD21-1428-41CC-A6F1-0F5C5670E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Heterogeneous DD-Hybrid Estimator-Moving Source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4127D6-A630-4052-8077-0597F375E7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A0692A-07E8-46A0-991C-2859BFD037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pic>
        <p:nvPicPr>
          <p:cNvPr id="6" name="PtSrc_Mov_DD_S1_8e2_2_2_Sign2_All">
            <a:hlinkClick r:id="" action="ppaction://media"/>
            <a:extLst>
              <a:ext uri="{FF2B5EF4-FFF2-40B4-BE49-F238E27FC236}">
                <a16:creationId xmlns:a16="http://schemas.microsoft.com/office/drawing/2014/main" id="{906A22F0-4285-4D2D-9FFD-4A02DFA09F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4696" y="425883"/>
            <a:ext cx="7562957" cy="63118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6CFF74-491D-4178-87EE-84588AFC31A8}"/>
              </a:ext>
            </a:extLst>
          </p:cNvPr>
          <p:cNvSpPr txBox="1"/>
          <p:nvPr/>
        </p:nvSpPr>
        <p:spPr>
          <a:xfrm>
            <a:off x="7810675" y="5770897"/>
            <a:ext cx="13539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+mn-lt"/>
              </a:rPr>
              <a:t>Demetriou</a:t>
            </a: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&amp;</a:t>
            </a:r>
          </a:p>
          <a:p>
            <a:r>
              <a:rPr lang="en-US" sz="1600" dirty="0" err="1">
                <a:latin typeface="+mn-lt"/>
              </a:rPr>
              <a:t>Gatsonis</a:t>
            </a: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(</a:t>
            </a:r>
            <a:r>
              <a:rPr lang="en-US" sz="1600" dirty="0" err="1">
                <a:latin typeface="+mn-lt"/>
              </a:rPr>
              <a:t>WPI</a:t>
            </a:r>
            <a:r>
              <a:rPr lang="en-US" sz="1600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8440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16CD9-7B1C-4699-B127-850A6C687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</a:t>
            </a:r>
            <a:r>
              <a:rPr lang="en-US" u="sng" dirty="0"/>
              <a:t>Systems</a:t>
            </a:r>
            <a:r>
              <a:rPr lang="en-US" dirty="0"/>
              <a:t> Engineering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EE0354-5898-4467-BAB3-8AAF217273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863628-A80B-49ED-A8F4-C31356B1A4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9DC092-E4AA-4395-B4E0-B2AD229C856A}"/>
              </a:ext>
            </a:extLst>
          </p:cNvPr>
          <p:cNvSpPr txBox="1"/>
          <p:nvPr/>
        </p:nvSpPr>
        <p:spPr>
          <a:xfrm>
            <a:off x="219894" y="557995"/>
            <a:ext cx="869134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Rough idea:</a:t>
            </a:r>
          </a:p>
          <a:p>
            <a:pPr algn="l"/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+mj-lt"/>
              <a:buAutoNum type="arabicParenR"/>
            </a:pP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Develop a “library” of (finite dimensional) mathematical models for each component (e.g. compressor, </a:t>
            </a:r>
            <a:r>
              <a:rPr lang="en-US" sz="2200" b="0" u="sng" dirty="0">
                <a:latin typeface="Arial" panose="020B0604020202020204" pitchFamily="34" charset="0"/>
                <a:cs typeface="Arial" panose="020B0604020202020204" pitchFamily="34" charset="0"/>
              </a:rPr>
              <a:t>condenser</a:t>
            </a: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, expansion valve, </a:t>
            </a:r>
            <a:r>
              <a:rPr lang="en-US" sz="2200" b="0" u="sng" dirty="0">
                <a:latin typeface="Arial" panose="020B0604020202020204" pitchFamily="34" charset="0"/>
                <a:cs typeface="Arial" panose="020B0604020202020204" pitchFamily="34" charset="0"/>
              </a:rPr>
              <a:t>evaporator)</a:t>
            </a:r>
          </a:p>
          <a:p>
            <a:pPr marL="457200" indent="-457200" algn="l">
              <a:buFont typeface="+mj-lt"/>
              <a:buAutoNum type="arabicParenR"/>
            </a:pP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Conduct </a:t>
            </a:r>
            <a:r>
              <a:rPr lang="en-US" sz="2200" b="0" dirty="0" err="1">
                <a:latin typeface="Arial" panose="020B0604020202020204" pitchFamily="34" charset="0"/>
                <a:cs typeface="Arial" panose="020B0604020202020204" pitchFamily="34" charset="0"/>
              </a:rPr>
              <a:t>V&amp;V</a:t>
            </a: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 on the component models (assumed well-posed)</a:t>
            </a:r>
          </a:p>
          <a:p>
            <a:pPr marL="457200" indent="-457200" algn="l">
              <a:buFont typeface="+mj-lt"/>
              <a:buAutoNum type="arabicParenR"/>
            </a:pP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Develop “software” to “connect” the components into a system level (finite dimensional) model</a:t>
            </a:r>
          </a:p>
          <a:p>
            <a:pPr marL="457200" indent="-457200" algn="l">
              <a:buFont typeface="+mj-lt"/>
              <a:buAutoNum type="arabicParenR"/>
            </a:pP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Use this (finite dimensional) system model for simulation and (hopefully) for design, control and optimization 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C41B5E-2B2C-472C-A780-5DD16413664A}"/>
              </a:ext>
            </a:extLst>
          </p:cNvPr>
          <p:cNvSpPr txBox="1"/>
          <p:nvPr/>
        </p:nvSpPr>
        <p:spPr>
          <a:xfrm>
            <a:off x="219903" y="3919101"/>
            <a:ext cx="8691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Examples:  </a:t>
            </a:r>
            <a:r>
              <a:rPr lang="en-US" sz="2200" b="0" dirty="0" err="1">
                <a:latin typeface="Arial" panose="020B0604020202020204" pitchFamily="34" charset="0"/>
                <a:cs typeface="Arial" panose="020B0604020202020204" pitchFamily="34" charset="0"/>
              </a:rPr>
              <a:t>Simscape</a:t>
            </a: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200" b="0" dirty="0" err="1">
                <a:latin typeface="Arial" panose="020B0604020202020204" pitchFamily="34" charset="0"/>
                <a:cs typeface="Arial" panose="020B0604020202020204" pitchFamily="34" charset="0"/>
              </a:rPr>
              <a:t>Matlab</a:t>
            </a: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 for simulation, </a:t>
            </a:r>
            <a:r>
              <a:rPr lang="en-US" sz="2200" b="0" dirty="0" err="1">
                <a:latin typeface="Arial" panose="020B0604020202020204" pitchFamily="34" charset="0"/>
                <a:cs typeface="Arial" panose="020B0604020202020204" pitchFamily="34" charset="0"/>
              </a:rPr>
              <a:t>Dymola</a:t>
            </a: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200" b="0" dirty="0" err="1">
                <a:latin typeface="Arial" panose="020B0604020202020204" pitchFamily="34" charset="0"/>
                <a:cs typeface="Arial" panose="020B0604020202020204" pitchFamily="34" charset="0"/>
              </a:rPr>
              <a:t>Modelica</a:t>
            </a: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 for simulation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26582E-F0DB-4D58-A5D6-9642E7475CA2}"/>
              </a:ext>
            </a:extLst>
          </p:cNvPr>
          <p:cNvSpPr txBox="1"/>
          <p:nvPr/>
        </p:nvSpPr>
        <p:spPr>
          <a:xfrm>
            <a:off x="219903" y="4700481"/>
            <a:ext cx="8691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Some issues:</a:t>
            </a:r>
          </a:p>
          <a:p>
            <a:pPr algn="l"/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Blip>
                <a:blip r:embed="rId2"/>
              </a:buBlip>
            </a:pP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Multi-physics and requires “discretization” of </a:t>
            </a:r>
            <a:r>
              <a:rPr lang="en-US" sz="2200" b="0" dirty="0" err="1">
                <a:latin typeface="Arial" panose="020B0604020202020204" pitchFamily="34" charset="0"/>
                <a:cs typeface="Arial" panose="020B0604020202020204" pitchFamily="34" charset="0"/>
              </a:rPr>
              <a:t>PDE</a:t>
            </a: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 components</a:t>
            </a:r>
          </a:p>
          <a:p>
            <a:pPr marL="342900" indent="-342900" algn="l">
              <a:buBlip>
                <a:blip r:embed="rId2"/>
              </a:buBlip>
            </a:pP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Different </a:t>
            </a:r>
            <a:r>
              <a:rPr lang="en-US" sz="2200" b="0" dirty="0" err="1">
                <a:latin typeface="Arial" panose="020B0604020202020204" pitchFamily="34" charset="0"/>
                <a:cs typeface="Arial" panose="020B0604020202020204" pitchFamily="34" charset="0"/>
              </a:rPr>
              <a:t>discretizations</a:t>
            </a: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different component models</a:t>
            </a:r>
            <a:endParaRPr lang="en-US" sz="2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Blip>
                <a:blip r:embed="rId2"/>
              </a:buBlip>
            </a:pP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Resulting system model 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not be suitable </a:t>
            </a: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for optimization, design or control</a:t>
            </a:r>
          </a:p>
        </p:txBody>
      </p:sp>
    </p:spTree>
    <p:extLst>
      <p:ext uri="{BB962C8B-B14F-4D97-AF65-F5344CB8AC3E}">
        <p14:creationId xmlns:p14="http://schemas.microsoft.com/office/powerpoint/2010/main" val="165412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0770F-D134-427A-BA35-9F59F528A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Sensor is “Better” (</a:t>
            </a:r>
            <a:r>
              <a:rPr lang="en-US" dirty="0" err="1"/>
              <a:t>WPI</a:t>
            </a:r>
            <a:r>
              <a:rPr lang="en-US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2EF05-5236-464C-9A12-6FE29DB4C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DB718B-2C69-4102-930A-75BD413487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pic>
        <p:nvPicPr>
          <p:cNvPr id="5" name="FixedMesh">
            <a:hlinkClick r:id="" action="ppaction://media"/>
            <a:extLst>
              <a:ext uri="{FF2B5EF4-FFF2-40B4-BE49-F238E27FC236}">
                <a16:creationId xmlns:a16="http://schemas.microsoft.com/office/drawing/2014/main" id="{2A0B6B82-9211-4F31-A322-E806A9E8B3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53" y="1843227"/>
            <a:ext cx="4566942" cy="3604260"/>
          </a:xfrm>
          <a:prstGeom prst="rect">
            <a:avLst/>
          </a:prstGeom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A370378A-786B-40C7-8920-8BC822138CFD}"/>
              </a:ext>
            </a:extLst>
          </p:cNvPr>
          <p:cNvSpPr txBox="1">
            <a:spLocks/>
          </p:cNvSpPr>
          <p:nvPr/>
        </p:nvSpPr>
        <p:spPr>
          <a:xfrm>
            <a:off x="462664" y="613612"/>
            <a:ext cx="8180265" cy="131144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Blip>
                <a:blip r:embed="rId7"/>
              </a:buBlip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5000"/>
              <a:buFont typeface="Wingdings" pitchFamily="2" charset="2"/>
              <a:buBlip>
                <a:blip r:embed="rId8"/>
              </a:buBlip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100000"/>
              <a:buFont typeface="Times New Roman" pitchFamily="18" charset="0"/>
              <a:buBlip>
                <a:blip r:embed="rId9"/>
              </a:buBlip>
              <a:defRPr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  <a:defRPr sz="16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100000"/>
              <a:buFont typeface="Times New Roman" pitchFamily="18" charset="0"/>
              <a:buChar char="–"/>
              <a:defRPr sz="1400" b="1" i="1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100000"/>
              <a:buFont typeface="Times New Roman" pitchFamily="18" charset="0"/>
              <a:buChar char="–"/>
              <a:defRPr sz="1400" b="1" i="1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100000"/>
              <a:buFont typeface="Times New Roman" pitchFamily="18" charset="0"/>
              <a:buChar char="–"/>
              <a:defRPr sz="1400" b="1" i="1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100000"/>
              <a:buFont typeface="Times New Roman" pitchFamily="18" charset="0"/>
              <a:buChar char="–"/>
              <a:defRPr sz="1400" b="1" i="1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100000"/>
              <a:buFont typeface="Times New Roman" pitchFamily="18" charset="0"/>
              <a:buChar char="–"/>
              <a:defRPr sz="1400" b="1" i="1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sz="2400" b="0" kern="0" dirty="0"/>
              <a:t>Estimation over the entire domain</a:t>
            </a:r>
          </a:p>
          <a:p>
            <a:r>
              <a:rPr lang="en-US" sz="2400" b="0" kern="0" dirty="0"/>
              <a:t>Stationary sensor </a:t>
            </a:r>
            <a:r>
              <a:rPr lang="en-US" sz="2400" b="0" kern="0" dirty="0" err="1"/>
              <a:t>vrs</a:t>
            </a:r>
            <a:r>
              <a:rPr lang="en-US" sz="2400" b="0" kern="0" dirty="0"/>
              <a:t> mobile sensor with a gradient-ascent guidance policy</a:t>
            </a:r>
          </a:p>
          <a:p>
            <a:endParaRPr lang="en-US" b="0" kern="0" dirty="0"/>
          </a:p>
        </p:txBody>
      </p:sp>
      <p:pic>
        <p:nvPicPr>
          <p:cNvPr id="7" name="MobileMesh">
            <a:hlinkClick r:id="" action="ppaction://media"/>
            <a:extLst>
              <a:ext uri="{FF2B5EF4-FFF2-40B4-BE49-F238E27FC236}">
                <a16:creationId xmlns:a16="http://schemas.microsoft.com/office/drawing/2014/main" id="{87B4B2E4-8804-4352-AD8A-C9FF48617DF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 bwMode="auto">
          <a:xfrm>
            <a:off x="4663958" y="2097465"/>
            <a:ext cx="4445953" cy="350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2ED5D7-1898-4637-92F3-55AE7EBE7FFE}"/>
              </a:ext>
            </a:extLst>
          </p:cNvPr>
          <p:cNvSpPr txBox="1"/>
          <p:nvPr/>
        </p:nvSpPr>
        <p:spPr>
          <a:xfrm>
            <a:off x="176463" y="5922379"/>
            <a:ext cx="4468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+mn-lt"/>
                <a:cs typeface="Times New Roman" panose="02020603050405020304" pitchFamily="18" charset="0"/>
              </a:rPr>
              <a:t>Spatial distribution of estimation error:</a:t>
            </a:r>
          </a:p>
          <a:p>
            <a:r>
              <a:rPr lang="en-US" sz="1800" dirty="0">
                <a:latin typeface="+mn-lt"/>
                <a:cs typeface="Times New Roman" panose="02020603050405020304" pitchFamily="18" charset="0"/>
              </a:rPr>
              <a:t> stationary sensor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DA6F0-2B00-4AF0-93F4-D58DFF4F5511}"/>
              </a:ext>
            </a:extLst>
          </p:cNvPr>
          <p:cNvSpPr txBox="1"/>
          <p:nvPr/>
        </p:nvSpPr>
        <p:spPr>
          <a:xfrm>
            <a:off x="4587164" y="5954463"/>
            <a:ext cx="4428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n-lt"/>
              </a:rPr>
              <a:t>Spatial distribution of estimation error: mobile sensor</a:t>
            </a:r>
          </a:p>
        </p:txBody>
      </p:sp>
    </p:spTree>
    <p:extLst>
      <p:ext uri="{BB962C8B-B14F-4D97-AF65-F5344CB8AC3E}">
        <p14:creationId xmlns:p14="http://schemas.microsoft.com/office/powerpoint/2010/main" val="89962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72141-ED36-4BDF-9FB0-7A222320E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Heterogeneous DD-Hybrid Estimator-Moving Source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8FAE0C-F830-43C4-A41D-0C6C4A429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4A24F1-83F4-4F56-8EED-8404ED009D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A110FCA-056C-4C08-B355-6E87FFAE32A7}"/>
              </a:ext>
            </a:extLst>
          </p:cNvPr>
          <p:cNvSpPr txBox="1">
            <a:spLocks/>
          </p:cNvSpPr>
          <p:nvPr/>
        </p:nvSpPr>
        <p:spPr bwMode="auto">
          <a:xfrm>
            <a:off x="462665" y="529681"/>
            <a:ext cx="8180265" cy="5568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69" tIns="46035" rIns="92069" bIns="4603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Estimated concentration and sensor trajectory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Conc_Movie_AllFrame_60x60x60_30s_100_4_4_4">
            <a:hlinkClick r:id="" action="ppaction://media"/>
            <a:extLst>
              <a:ext uri="{FF2B5EF4-FFF2-40B4-BE49-F238E27FC236}">
                <a16:creationId xmlns:a16="http://schemas.microsoft.com/office/drawing/2014/main" id="{0A92994C-94CF-47C7-8573-CD2E120784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2360" y="1046730"/>
            <a:ext cx="6656867" cy="4992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7D38CC-32D9-453F-A002-3C4EEDA32956}"/>
              </a:ext>
            </a:extLst>
          </p:cNvPr>
          <p:cNvSpPr txBox="1"/>
          <p:nvPr/>
        </p:nvSpPr>
        <p:spPr>
          <a:xfrm>
            <a:off x="7810675" y="5770897"/>
            <a:ext cx="13539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+mn-lt"/>
              </a:rPr>
              <a:t>Demetriou</a:t>
            </a: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&amp;</a:t>
            </a:r>
          </a:p>
          <a:p>
            <a:r>
              <a:rPr lang="en-US" sz="1600" dirty="0" err="1">
                <a:latin typeface="+mn-lt"/>
              </a:rPr>
              <a:t>Gatsonis</a:t>
            </a: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(</a:t>
            </a:r>
            <a:r>
              <a:rPr lang="en-US" sz="1600" dirty="0" err="1">
                <a:latin typeface="+mn-lt"/>
              </a:rPr>
              <a:t>WPI</a:t>
            </a:r>
            <a:r>
              <a:rPr lang="en-US" sz="1600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9320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D79F3-8A2F-4AEB-92E2-5149D3B69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Multi-Processors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A2983E-D18D-4D26-80A7-E36213DB3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71959D-1DAE-42E4-ABDE-1293519F2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CCCB001-24C4-4348-9B7C-3C497E776F9A}"/>
              </a:ext>
            </a:extLst>
          </p:cNvPr>
          <p:cNvGrpSpPr/>
          <p:nvPr/>
        </p:nvGrpSpPr>
        <p:grpSpPr>
          <a:xfrm>
            <a:off x="6062436" y="912095"/>
            <a:ext cx="2872694" cy="2795380"/>
            <a:chOff x="611203" y="497909"/>
            <a:chExt cx="4350259" cy="369361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3841D1D-6B59-47DF-B4AA-735F420E2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203" y="979814"/>
              <a:ext cx="4350259" cy="321170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6FC94FB-FEEC-4281-859B-83E5D79BD311}"/>
                </a:ext>
              </a:extLst>
            </p:cNvPr>
            <p:cNvSpPr txBox="1"/>
            <p:nvPr/>
          </p:nvSpPr>
          <p:spPr>
            <a:xfrm>
              <a:off x="1250862" y="497909"/>
              <a:ext cx="3551446" cy="610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/>
              <a:r>
                <a:rPr lang="en-US" sz="1200" b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Simulation Time of 30 s</a:t>
              </a:r>
            </a:p>
            <a:p>
              <a:pPr algn="l" eaLnBrk="1" hangingPunct="1"/>
              <a:r>
                <a:rPr lang="en-US" sz="1200" b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Clock Time for All Operations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9EBAF6F-DB0F-4B33-9117-C2197C3D9D71}"/>
              </a:ext>
            </a:extLst>
          </p:cNvPr>
          <p:cNvGrpSpPr/>
          <p:nvPr/>
        </p:nvGrpSpPr>
        <p:grpSpPr>
          <a:xfrm>
            <a:off x="271801" y="944274"/>
            <a:ext cx="2960416" cy="2672737"/>
            <a:chOff x="2607719" y="839403"/>
            <a:chExt cx="3083651" cy="260267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869453A-4F7E-4CE3-8E83-A9FD40890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7719" y="1127967"/>
              <a:ext cx="3083651" cy="23141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D7AC87C-19C5-4052-9743-3B2E77FFC2EA}"/>
                </a:ext>
              </a:extLst>
            </p:cNvPr>
            <p:cNvSpPr txBox="1"/>
            <p:nvPr/>
          </p:nvSpPr>
          <p:spPr>
            <a:xfrm>
              <a:off x="3026278" y="839403"/>
              <a:ext cx="23779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/>
              <a:r>
                <a:rPr lang="en-US" sz="1200" b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Simulation Time of 10 s</a:t>
              </a:r>
            </a:p>
            <a:p>
              <a:pPr algn="l" eaLnBrk="1" hangingPunct="1"/>
              <a:r>
                <a:rPr lang="en-US" sz="1200" b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Clock Time for Estimator Only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BD98A60-84D1-4645-A4A2-E3EA3478CF65}"/>
              </a:ext>
            </a:extLst>
          </p:cNvPr>
          <p:cNvGrpSpPr/>
          <p:nvPr/>
        </p:nvGrpSpPr>
        <p:grpSpPr>
          <a:xfrm>
            <a:off x="3075365" y="944275"/>
            <a:ext cx="3086708" cy="2672736"/>
            <a:chOff x="5615518" y="947512"/>
            <a:chExt cx="3086708" cy="2672736"/>
          </a:xfrm>
        </p:grpSpPr>
        <p:pic>
          <p:nvPicPr>
            <p:cNvPr id="21" name="Picture 3" descr="image002">
              <a:extLst>
                <a:ext uri="{FF2B5EF4-FFF2-40B4-BE49-F238E27FC236}">
                  <a16:creationId xmlns:a16="http://schemas.microsoft.com/office/drawing/2014/main" id="{9FA2A3D1-02B8-411F-A60A-BD726982EA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518" y="1306136"/>
              <a:ext cx="3086708" cy="2314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B542F7-F775-412B-B465-6B04D4EFFFFC}"/>
                </a:ext>
              </a:extLst>
            </p:cNvPr>
            <p:cNvSpPr txBox="1"/>
            <p:nvPr/>
          </p:nvSpPr>
          <p:spPr>
            <a:xfrm>
              <a:off x="6077438" y="947512"/>
              <a:ext cx="23197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/>
              <a:r>
                <a:rPr lang="en-US" sz="1200" b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Iteration Time Step/Iteration Clock Time for Estimator Only 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5E2EC00-D09C-4387-A09B-71AAD2907F40}"/>
              </a:ext>
            </a:extLst>
          </p:cNvPr>
          <p:cNvSpPr txBox="1"/>
          <p:nvPr/>
        </p:nvSpPr>
        <p:spPr>
          <a:xfrm>
            <a:off x="7810675" y="5770897"/>
            <a:ext cx="13539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+mn-lt"/>
              </a:rPr>
              <a:t>Demetriou</a:t>
            </a: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&amp;</a:t>
            </a:r>
          </a:p>
          <a:p>
            <a:r>
              <a:rPr lang="en-US" sz="1600" dirty="0" err="1">
                <a:latin typeface="+mn-lt"/>
              </a:rPr>
              <a:t>Gatsonis</a:t>
            </a: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(</a:t>
            </a:r>
            <a:r>
              <a:rPr lang="en-US" sz="1600" dirty="0" err="1">
                <a:latin typeface="+mn-lt"/>
              </a:rPr>
              <a:t>WPI</a:t>
            </a:r>
            <a:r>
              <a:rPr lang="en-US" sz="1600" dirty="0">
                <a:latin typeface="+mn-lt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B2C58B-96E5-4FF5-8E3F-113F52E5161E}"/>
              </a:ext>
            </a:extLst>
          </p:cNvPr>
          <p:cNvSpPr txBox="1"/>
          <p:nvPr/>
        </p:nvSpPr>
        <p:spPr>
          <a:xfrm>
            <a:off x="364398" y="4624641"/>
            <a:ext cx="838059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spcAft>
                <a:spcPts val="600"/>
              </a:spcAft>
              <a:buBlip>
                <a:blip r:embed="rId5"/>
              </a:buBlip>
            </a:pPr>
            <a:r>
              <a:rPr lang="en-US" sz="2400" b="0" dirty="0">
                <a:latin typeface="+mn-lt"/>
                <a:cs typeface="Times New Roman" panose="02020603050405020304" pitchFamily="18" charset="0"/>
              </a:rPr>
              <a:t>Higher order methods matter</a:t>
            </a:r>
          </a:p>
          <a:p>
            <a:pPr marL="457200" indent="-457200" algn="l">
              <a:spcAft>
                <a:spcPts val="600"/>
              </a:spcAft>
              <a:buBlip>
                <a:blip r:embed="rId5"/>
              </a:buBlip>
            </a:pPr>
            <a:r>
              <a:rPr lang="en-US" sz="2400" b="0" dirty="0">
                <a:latin typeface="+mn-lt"/>
                <a:cs typeface="Times New Roman" panose="02020603050405020304" pitchFamily="18" charset="0"/>
              </a:rPr>
              <a:t>Dual convergence essential for optimization (optimal control and estimation)</a:t>
            </a:r>
          </a:p>
          <a:p>
            <a:pPr marL="457200" indent="-457200" algn="l">
              <a:spcAft>
                <a:spcPts val="600"/>
              </a:spcAft>
              <a:buBlip>
                <a:blip r:embed="rId5"/>
              </a:buBlip>
            </a:pPr>
            <a:r>
              <a:rPr lang="en-US" sz="2400" b="0" dirty="0">
                <a:latin typeface="+mn-lt"/>
                <a:cs typeface="Times New Roman" panose="02020603050405020304" pitchFamily="18" charset="0"/>
              </a:rPr>
              <a:t>Good </a:t>
            </a:r>
            <a:r>
              <a:rPr lang="en-US" sz="2400" b="0" dirty="0" err="1">
                <a:latin typeface="+mn-lt"/>
                <a:cs typeface="Times New Roman" panose="02020603050405020304" pitchFamily="18" charset="0"/>
              </a:rPr>
              <a:t>numerics</a:t>
            </a:r>
            <a:r>
              <a:rPr lang="en-US" sz="2400" b="0" dirty="0">
                <a:latin typeface="+mn-lt"/>
                <a:cs typeface="Times New Roman" panose="02020603050405020304" pitchFamily="18" charset="0"/>
              </a:rPr>
              <a:t> enables practical computation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E75FD6-8B15-403B-8F24-D6A140ECF0FA}"/>
              </a:ext>
            </a:extLst>
          </p:cNvPr>
          <p:cNvSpPr txBox="1"/>
          <p:nvPr/>
        </p:nvSpPr>
        <p:spPr>
          <a:xfrm>
            <a:off x="3154201" y="4039987"/>
            <a:ext cx="2818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  <a:cs typeface="Times New Roman" panose="02020603050405020304" pitchFamily="18" charset="0"/>
              </a:rPr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28070234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A2275-129B-4EC8-A0E3-0E3949A87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5828B6-CD59-4F03-8F29-50DBB847E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1D1477-22CF-4E98-BBFC-753DCC6592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5B20F2-2B68-4171-98C6-E0BA75416115}"/>
              </a:ext>
            </a:extLst>
          </p:cNvPr>
          <p:cNvSpPr txBox="1"/>
          <p:nvPr/>
        </p:nvSpPr>
        <p:spPr>
          <a:xfrm>
            <a:off x="1272692" y="3125580"/>
            <a:ext cx="6581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n-lt"/>
                <a:cs typeface="Times New Roman" panose="02020603050405020304" pitchFamily="18" charset="0"/>
              </a:rPr>
              <a:t>THANKS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3018147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   </a:t>
            </a:r>
            <a:r>
              <a:rPr lang="en-US" dirty="0" err="1"/>
              <a:t>ODE</a:t>
            </a:r>
            <a:r>
              <a:rPr lang="en-US" baseline="-25000" dirty="0" err="1"/>
              <a:t>1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</a:t>
            </a:r>
            <a:r>
              <a:rPr lang="en-US" dirty="0"/>
              <a:t> </a:t>
            </a:r>
            <a:r>
              <a:rPr lang="en-US" dirty="0" err="1"/>
              <a:t>PDE</a:t>
            </a:r>
            <a:r>
              <a:rPr lang="en-US" baseline="-25000" dirty="0" err="1"/>
              <a:t>1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</a:t>
            </a:r>
            <a:r>
              <a:rPr lang="en-US" dirty="0"/>
              <a:t> </a:t>
            </a:r>
            <a:r>
              <a:rPr lang="en-US" dirty="0" err="1"/>
              <a:t>ODE</a:t>
            </a:r>
            <a:r>
              <a:rPr lang="en-US" baseline="-25000" dirty="0" err="1"/>
              <a:t>2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</a:t>
            </a:r>
            <a:r>
              <a:rPr lang="en-US" dirty="0"/>
              <a:t> </a:t>
            </a:r>
            <a:r>
              <a:rPr lang="en-US" dirty="0" err="1"/>
              <a:t>PDE</a:t>
            </a:r>
            <a:r>
              <a:rPr lang="en-US" baseline="-25000" dirty="0" err="1"/>
              <a:t>2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 </a:t>
            </a:r>
            <a:r>
              <a:rPr lang="en-US" dirty="0" err="1"/>
              <a:t>ODE</a:t>
            </a:r>
            <a:r>
              <a:rPr lang="en-US" baseline="-25000" dirty="0" err="1"/>
              <a:t>1</a:t>
            </a:r>
            <a:r>
              <a:rPr lang="en-US" dirty="0"/>
              <a:t>: Closed Cycle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AA1AB0E-BE1F-4B9A-B8AD-1D161445F90C}"/>
              </a:ext>
            </a:extLst>
          </p:cNvPr>
          <p:cNvGrpSpPr/>
          <p:nvPr/>
        </p:nvGrpSpPr>
        <p:grpSpPr>
          <a:xfrm>
            <a:off x="1852865" y="4649524"/>
            <a:ext cx="5493735" cy="1857639"/>
            <a:chOff x="1852865" y="4649524"/>
            <a:chExt cx="5493735" cy="1857639"/>
          </a:xfrm>
        </p:grpSpPr>
        <p:sp>
          <p:nvSpPr>
            <p:cNvPr id="54" name="Can 135">
              <a:extLst>
                <a:ext uri="{FF2B5EF4-FFF2-40B4-BE49-F238E27FC236}">
                  <a16:creationId xmlns:a16="http://schemas.microsoft.com/office/drawing/2014/main" id="{54DBD6B5-D68F-4737-8174-E90E0FD97CC4}"/>
                </a:ext>
              </a:extLst>
            </p:cNvPr>
            <p:cNvSpPr/>
            <p:nvPr/>
          </p:nvSpPr>
          <p:spPr bwMode="auto">
            <a:xfrm rot="5400000" flipV="1">
              <a:off x="3856375" y="2646014"/>
              <a:ext cx="1479379" cy="5486399"/>
            </a:xfrm>
            <a:prstGeom prst="can">
              <a:avLst/>
            </a:prstGeom>
            <a:gradFill flip="none" rotWithShape="1">
              <a:gsLst>
                <a:gs pos="3000">
                  <a:schemeClr val="accent1">
                    <a:tint val="44500"/>
                    <a:satMod val="160000"/>
                  </a:schemeClr>
                </a:gs>
                <a:gs pos="1000">
                  <a:srgbClr val="C00000"/>
                </a:gs>
              </a:gsLst>
              <a:lin ang="16200000" scaled="1"/>
              <a:tileRect/>
            </a:gradFill>
            <a:ln>
              <a:noFill/>
              <a:prstDash val="sysDash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000" b="1" dirty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endParaRPr>
            </a:p>
          </p:txBody>
        </p:sp>
        <p:graphicFrame>
          <p:nvGraphicFramePr>
            <p:cNvPr id="55" name="Object 54">
              <a:extLst>
                <a:ext uri="{FF2B5EF4-FFF2-40B4-BE49-F238E27FC236}">
                  <a16:creationId xmlns:a16="http://schemas.microsoft.com/office/drawing/2014/main" id="{390F5125-A808-4458-9918-BCDB32B8E9D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38513" y="5081588"/>
            <a:ext cx="2493962" cy="703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6372" name="Equation" r:id="rId3" imgW="1396800" imgH="393480" progId="Equation.DSMT4">
                    <p:embed/>
                  </p:oleObj>
                </mc:Choice>
                <mc:Fallback>
                  <p:oleObj name="Equation" r:id="rId3" imgW="1396800" imgH="393480" progId="Equation.DSMT4">
                    <p:embed/>
                    <p:pic>
                      <p:nvPicPr>
                        <p:cNvPr id="55" name="Object 54">
                          <a:extLst>
                            <a:ext uri="{FF2B5EF4-FFF2-40B4-BE49-F238E27FC236}">
                              <a16:creationId xmlns:a16="http://schemas.microsoft.com/office/drawing/2014/main" id="{390F5125-A808-4458-9918-BCDB32B8E9D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38513" y="5081588"/>
                          <a:ext cx="2493962" cy="7032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E2E4C1B-23D9-406C-A122-1651CECBB2A8}"/>
                </a:ext>
              </a:extLst>
            </p:cNvPr>
            <p:cNvGrpSpPr/>
            <p:nvPr/>
          </p:nvGrpSpPr>
          <p:grpSpPr>
            <a:xfrm>
              <a:off x="1900331" y="6104109"/>
              <a:ext cx="5446269" cy="403054"/>
              <a:chOff x="2071688" y="3303759"/>
              <a:chExt cx="4951154" cy="403054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ECC6FCB9-7E0F-4C8D-B861-9EEE9C5FDE04}"/>
                  </a:ext>
                </a:extLst>
              </p:cNvPr>
              <p:cNvGrpSpPr/>
              <p:nvPr/>
            </p:nvGrpSpPr>
            <p:grpSpPr>
              <a:xfrm>
                <a:off x="2071688" y="3303759"/>
                <a:ext cx="4951154" cy="403054"/>
                <a:chOff x="1928183" y="1868143"/>
                <a:chExt cx="4951154" cy="403054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07F70D6F-96B1-4353-A11F-ACC5B79A9E7E}"/>
                    </a:ext>
                  </a:extLst>
                </p:cNvPr>
                <p:cNvCxnSpPr/>
                <p:nvPr/>
              </p:nvCxnSpPr>
              <p:spPr>
                <a:xfrm>
                  <a:off x="1988354" y="1981200"/>
                  <a:ext cx="4890983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23E6B7C9-3700-49AF-A125-C3A60BC736BA}"/>
                    </a:ext>
                  </a:extLst>
                </p:cNvPr>
                <p:cNvCxnSpPr/>
                <p:nvPr/>
              </p:nvCxnSpPr>
              <p:spPr>
                <a:xfrm flipH="1">
                  <a:off x="2178706" y="1886572"/>
                  <a:ext cx="1" cy="18925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2D871DAA-89A8-4A55-9615-5CC43FEBCC51}"/>
                    </a:ext>
                  </a:extLst>
                </p:cNvPr>
                <p:cNvCxnSpPr/>
                <p:nvPr/>
              </p:nvCxnSpPr>
              <p:spPr>
                <a:xfrm flipH="1">
                  <a:off x="6638295" y="1868143"/>
                  <a:ext cx="1" cy="18925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aphicFrame>
              <p:nvGraphicFramePr>
                <p:cNvPr id="68" name="Object 67">
                  <a:extLst>
                    <a:ext uri="{FF2B5EF4-FFF2-40B4-BE49-F238E27FC236}">
                      <a16:creationId xmlns:a16="http://schemas.microsoft.com/office/drawing/2014/main" id="{28A57E43-8014-4977-88D1-37383FDD08E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6400170" y="2006084"/>
                <a:ext cx="458788" cy="23971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46373" name="Equation" r:id="rId5" imgW="342720" imgH="177480" progId="Equation.DSMT4">
                        <p:embed/>
                      </p:oleObj>
                    </mc:Choice>
                    <mc:Fallback>
                      <p:oleObj name="Equation" r:id="rId5" imgW="342720" imgH="177480" progId="Equation.DSMT4">
                        <p:embed/>
                        <p:pic>
                          <p:nvPicPr>
                            <p:cNvPr id="68" name="Object 67">
                              <a:extLst>
                                <a:ext uri="{FF2B5EF4-FFF2-40B4-BE49-F238E27FC236}">
                                  <a16:creationId xmlns:a16="http://schemas.microsoft.com/office/drawing/2014/main" id="{28A57E43-8014-4977-88D1-37383FDD08EC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400170" y="2006084"/>
                              <a:ext cx="458788" cy="23971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" name="Object 68">
                  <a:extLst>
                    <a:ext uri="{FF2B5EF4-FFF2-40B4-BE49-F238E27FC236}">
                      <a16:creationId xmlns:a16="http://schemas.microsoft.com/office/drawing/2014/main" id="{180EA6F9-4182-49C0-B93E-1D1229A0549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928183" y="2033072"/>
                <a:ext cx="595312" cy="23812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46374" name="Equation" r:id="rId7" imgW="444240" imgH="177480" progId="Equation.DSMT4">
                        <p:embed/>
                      </p:oleObj>
                    </mc:Choice>
                    <mc:Fallback>
                      <p:oleObj name="Equation" r:id="rId7" imgW="444240" imgH="177480" progId="Equation.DSMT4">
                        <p:embed/>
                        <p:pic>
                          <p:nvPicPr>
                            <p:cNvPr id="69" name="Object 68">
                              <a:extLst>
                                <a:ext uri="{FF2B5EF4-FFF2-40B4-BE49-F238E27FC236}">
                                  <a16:creationId xmlns:a16="http://schemas.microsoft.com/office/drawing/2014/main" id="{180EA6F9-4182-49C0-B93E-1D1229A0549E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8183" y="2033072"/>
                              <a:ext cx="595312" cy="23812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58" name="Object 57">
                <a:extLst>
                  <a:ext uri="{FF2B5EF4-FFF2-40B4-BE49-F238E27FC236}">
                    <a16:creationId xmlns:a16="http://schemas.microsoft.com/office/drawing/2014/main" id="{3A396737-3F80-4A20-8BE0-344BEE575D5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491038" y="3514725"/>
              <a:ext cx="152400" cy="1889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46375" name="Equation" r:id="rId9" imgW="114120" imgH="139680" progId="Equation.DSMT4">
                      <p:embed/>
                    </p:oleObj>
                  </mc:Choice>
                  <mc:Fallback>
                    <p:oleObj name="Equation" r:id="rId9" imgW="114120" imgH="139680" progId="Equation.DSMT4">
                      <p:embed/>
                      <p:pic>
                        <p:nvPicPr>
                          <p:cNvPr id="58" name="Object 57">
                            <a:extLst>
                              <a:ext uri="{FF2B5EF4-FFF2-40B4-BE49-F238E27FC236}">
                                <a16:creationId xmlns:a16="http://schemas.microsoft.com/office/drawing/2014/main" id="{3A396737-3F80-4A20-8BE0-344BEE575D5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91038" y="3514725"/>
                            <a:ext cx="152400" cy="1889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A8A4F0B-7CC1-4046-9E8D-124A1BE7FA99}"/>
                  </a:ext>
                </a:extLst>
              </p:cNvPr>
              <p:cNvCxnSpPr/>
              <p:nvPr/>
            </p:nvCxnSpPr>
            <p:spPr>
              <a:xfrm flipH="1">
                <a:off x="4571999" y="3315943"/>
                <a:ext cx="1" cy="18925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9F0CCAE-9A34-4F0F-9B10-7CFFDA6AD753}"/>
              </a:ext>
            </a:extLst>
          </p:cNvPr>
          <p:cNvGrpSpPr/>
          <p:nvPr/>
        </p:nvGrpSpPr>
        <p:grpSpPr>
          <a:xfrm>
            <a:off x="1270167" y="4039139"/>
            <a:ext cx="2609683" cy="1098011"/>
            <a:chOff x="1270167" y="4020089"/>
            <a:chExt cx="2609683" cy="1098011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AC2A8558-C5EF-44E7-8B7A-3F77D9BEEC5D}"/>
                </a:ext>
              </a:extLst>
            </p:cNvPr>
            <p:cNvGrpSpPr/>
            <p:nvPr/>
          </p:nvGrpSpPr>
          <p:grpSpPr>
            <a:xfrm>
              <a:off x="1270167" y="4020089"/>
              <a:ext cx="1015833" cy="905038"/>
              <a:chOff x="1648119" y="3043181"/>
              <a:chExt cx="1015833" cy="747965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9B15EDD8-2BE0-4B68-A5ED-AF709C651224}"/>
                  </a:ext>
                </a:extLst>
              </p:cNvPr>
              <p:cNvGrpSpPr/>
              <p:nvPr/>
            </p:nvGrpSpPr>
            <p:grpSpPr>
              <a:xfrm>
                <a:off x="1648119" y="3043181"/>
                <a:ext cx="597050" cy="747934"/>
                <a:chOff x="2304785" y="2653128"/>
                <a:chExt cx="597050" cy="747934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819BC46B-E1F9-4A1B-AE34-B9191D53EF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23639" y="2653128"/>
                  <a:ext cx="0" cy="747934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9A94F96F-6632-499C-ACB8-EF1722737176}"/>
                    </a:ext>
                  </a:extLst>
                </p:cNvPr>
                <p:cNvCxnSpPr/>
                <p:nvPr/>
              </p:nvCxnSpPr>
              <p:spPr>
                <a:xfrm flipH="1">
                  <a:off x="2304785" y="2660467"/>
                  <a:ext cx="597050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D0F0A5B1-4CB5-4A5B-9702-1DDE333E214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52794" y="3791146"/>
                <a:ext cx="101115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72" name="Object 71">
              <a:extLst>
                <a:ext uri="{FF2B5EF4-FFF2-40B4-BE49-F238E27FC236}">
                  <a16:creationId xmlns:a16="http://schemas.microsoft.com/office/drawing/2014/main" id="{E1747C84-1E4D-4EDD-B7CE-C9C42246503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74888" y="4745038"/>
            <a:ext cx="1604962" cy="373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6376" name="Equation" r:id="rId11" imgW="990360" imgH="228600" progId="Equation.DSMT4">
                    <p:embed/>
                  </p:oleObj>
                </mc:Choice>
                <mc:Fallback>
                  <p:oleObj name="Equation" r:id="rId11" imgW="990360" imgH="228600" progId="Equation.DSMT4">
                    <p:embed/>
                    <p:pic>
                      <p:nvPicPr>
                        <p:cNvPr id="72" name="Object 71">
                          <a:extLst>
                            <a:ext uri="{FF2B5EF4-FFF2-40B4-BE49-F238E27FC236}">
                              <a16:creationId xmlns:a16="http://schemas.microsoft.com/office/drawing/2014/main" id="{E1747C84-1E4D-4EDD-B7CE-C9C42246503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4888" y="4745038"/>
                          <a:ext cx="1604962" cy="3730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77" name="Elbow Connector 155">
            <a:extLst>
              <a:ext uri="{FF2B5EF4-FFF2-40B4-BE49-F238E27FC236}">
                <a16:creationId xmlns:a16="http://schemas.microsoft.com/office/drawing/2014/main" id="{F0A5990D-43B9-4EE1-98C3-41E1E238FA6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929738" y="5177855"/>
            <a:ext cx="954463" cy="648117"/>
          </a:xfrm>
          <a:prstGeom prst="bentConnector3">
            <a:avLst>
              <a:gd name="adj1" fmla="val 752"/>
            </a:avLst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8" name="Object 77">
            <a:extLst>
              <a:ext uri="{FF2B5EF4-FFF2-40B4-BE49-F238E27FC236}">
                <a16:creationId xmlns:a16="http://schemas.microsoft.com/office/drawing/2014/main" id="{91A12852-AECC-416A-BF7E-2696F20DD7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33750" y="4325938"/>
          <a:ext cx="2513013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377" name="Equation" r:id="rId13" imgW="1409400" imgH="228600" progId="Equation.DSMT4">
                  <p:embed/>
                </p:oleObj>
              </mc:Choice>
              <mc:Fallback>
                <p:oleObj name="Equation" r:id="rId13" imgW="1409400" imgH="228600" progId="Equation.DSMT4">
                  <p:embed/>
                  <p:pic>
                    <p:nvPicPr>
                      <p:cNvPr id="78" name="Object 77">
                        <a:extLst>
                          <a:ext uri="{FF2B5EF4-FFF2-40B4-BE49-F238E27FC236}">
                            <a16:creationId xmlns:a16="http://schemas.microsoft.com/office/drawing/2014/main" id="{91A12852-AECC-416A-BF7E-2696F20DD7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750" y="4325938"/>
                        <a:ext cx="2513013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78">
            <a:extLst>
              <a:ext uri="{FF2B5EF4-FFF2-40B4-BE49-F238E27FC236}">
                <a16:creationId xmlns:a16="http://schemas.microsoft.com/office/drawing/2014/main" id="{08DE4158-BA4E-4D73-9407-55C094C623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33963" y="5754688"/>
          <a:ext cx="19685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378" name="Equation" r:id="rId15" imgW="1104840" imgH="228600" progId="Equation.DSMT4">
                  <p:embed/>
                </p:oleObj>
              </mc:Choice>
              <mc:Fallback>
                <p:oleObj name="Equation" r:id="rId15" imgW="1104840" imgH="228600" progId="Equation.DSMT4">
                  <p:embed/>
                  <p:pic>
                    <p:nvPicPr>
                      <p:cNvPr id="79" name="Object 78">
                        <a:extLst>
                          <a:ext uri="{FF2B5EF4-FFF2-40B4-BE49-F238E27FC236}">
                            <a16:creationId xmlns:a16="http://schemas.microsoft.com/office/drawing/2014/main" id="{08DE4158-BA4E-4D73-9407-55C094C623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3963" y="5754688"/>
                        <a:ext cx="1968500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Object 79">
            <a:extLst>
              <a:ext uri="{FF2B5EF4-FFF2-40B4-BE49-F238E27FC236}">
                <a16:creationId xmlns:a16="http://schemas.microsoft.com/office/drawing/2014/main" id="{B8834052-166D-4EC6-A29E-0FF23C5895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37305" y="4355363"/>
          <a:ext cx="1946275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379" name="Equation" r:id="rId17" imgW="990360" imgH="228600" progId="Equation.DSMT4">
                  <p:embed/>
                </p:oleObj>
              </mc:Choice>
              <mc:Fallback>
                <p:oleObj name="Equation" r:id="rId17" imgW="990360" imgH="228600" progId="Equation.DSMT4">
                  <p:embed/>
                  <p:pic>
                    <p:nvPicPr>
                      <p:cNvPr id="80" name="Object 79">
                        <a:extLst>
                          <a:ext uri="{FF2B5EF4-FFF2-40B4-BE49-F238E27FC236}">
                            <a16:creationId xmlns:a16="http://schemas.microsoft.com/office/drawing/2014/main" id="{B8834052-166D-4EC6-A29E-0FF23C5895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7305" y="4355363"/>
                        <a:ext cx="1946275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Object 80">
            <a:extLst>
              <a:ext uri="{FF2B5EF4-FFF2-40B4-BE49-F238E27FC236}">
                <a16:creationId xmlns:a16="http://schemas.microsoft.com/office/drawing/2014/main" id="{7D529193-76E9-4BC0-B066-BF69AC94DD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13188" y="4751388"/>
          <a:ext cx="823912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380" name="Equation" r:id="rId19" imgW="507960" imgH="228600" progId="Equation.DSMT4">
                  <p:embed/>
                </p:oleObj>
              </mc:Choice>
              <mc:Fallback>
                <p:oleObj name="Equation" r:id="rId19" imgW="507960" imgH="228600" progId="Equation.DSMT4">
                  <p:embed/>
                  <p:pic>
                    <p:nvPicPr>
                      <p:cNvPr id="81" name="Object 80">
                        <a:extLst>
                          <a:ext uri="{FF2B5EF4-FFF2-40B4-BE49-F238E27FC236}">
                            <a16:creationId xmlns:a16="http://schemas.microsoft.com/office/drawing/2014/main" id="{7D529193-76E9-4BC0-B066-BF69AC94DD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188" y="4751388"/>
                        <a:ext cx="823912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Object 81">
            <a:extLst>
              <a:ext uri="{FF2B5EF4-FFF2-40B4-BE49-F238E27FC236}">
                <a16:creationId xmlns:a16="http://schemas.microsoft.com/office/drawing/2014/main" id="{23122903-4C2E-492F-9F7A-9DF19FBA5F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4429" y="4668838"/>
          <a:ext cx="14478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381" name="Equation" r:id="rId21" imgW="736560" imgH="228600" progId="Equation.DSMT4">
                  <p:embed/>
                </p:oleObj>
              </mc:Choice>
              <mc:Fallback>
                <p:oleObj name="Equation" r:id="rId21" imgW="736560" imgH="228600" progId="Equation.DSMT4">
                  <p:embed/>
                  <p:pic>
                    <p:nvPicPr>
                      <p:cNvPr id="82" name="Object 81">
                        <a:extLst>
                          <a:ext uri="{FF2B5EF4-FFF2-40B4-BE49-F238E27FC236}">
                            <a16:creationId xmlns:a16="http://schemas.microsoft.com/office/drawing/2014/main" id="{23122903-4C2E-492F-9F7A-9DF19FBA5F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4429" y="4668838"/>
                        <a:ext cx="14478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3" name="Group 82">
            <a:extLst>
              <a:ext uri="{FF2B5EF4-FFF2-40B4-BE49-F238E27FC236}">
                <a16:creationId xmlns:a16="http://schemas.microsoft.com/office/drawing/2014/main" id="{DB618A3A-0FB6-42E3-BB3B-45C2F27A6C41}"/>
              </a:ext>
            </a:extLst>
          </p:cNvPr>
          <p:cNvGrpSpPr/>
          <p:nvPr/>
        </p:nvGrpSpPr>
        <p:grpSpPr>
          <a:xfrm>
            <a:off x="1551817" y="2408409"/>
            <a:ext cx="5990896" cy="403054"/>
            <a:chOff x="2071688" y="3303759"/>
            <a:chExt cx="4951154" cy="403054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0835D5B-4E8D-4162-9C3B-CCC8D12130E7}"/>
                </a:ext>
              </a:extLst>
            </p:cNvPr>
            <p:cNvGrpSpPr/>
            <p:nvPr/>
          </p:nvGrpSpPr>
          <p:grpSpPr>
            <a:xfrm>
              <a:off x="2071688" y="3303759"/>
              <a:ext cx="4951154" cy="403054"/>
              <a:chOff x="1928183" y="1868143"/>
              <a:chExt cx="4951154" cy="403054"/>
            </a:xfrm>
          </p:grpSpPr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73F79040-6F52-49D0-900C-B6673245DE21}"/>
                  </a:ext>
                </a:extLst>
              </p:cNvPr>
              <p:cNvCxnSpPr/>
              <p:nvPr/>
            </p:nvCxnSpPr>
            <p:spPr>
              <a:xfrm>
                <a:off x="1988354" y="1981200"/>
                <a:ext cx="4890983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68C9CFAC-CED1-4D44-9B8F-280C078F8C8B}"/>
                  </a:ext>
                </a:extLst>
              </p:cNvPr>
              <p:cNvCxnSpPr/>
              <p:nvPr/>
            </p:nvCxnSpPr>
            <p:spPr>
              <a:xfrm flipH="1">
                <a:off x="2178706" y="1886572"/>
                <a:ext cx="1" cy="18925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702B78E5-02BE-4C50-A9E7-B6D9E5FC5AB0}"/>
                  </a:ext>
                </a:extLst>
              </p:cNvPr>
              <p:cNvCxnSpPr/>
              <p:nvPr/>
            </p:nvCxnSpPr>
            <p:spPr>
              <a:xfrm flipH="1">
                <a:off x="6638295" y="1868143"/>
                <a:ext cx="1" cy="18925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90" name="Object 89">
                <a:extLst>
                  <a:ext uri="{FF2B5EF4-FFF2-40B4-BE49-F238E27FC236}">
                    <a16:creationId xmlns:a16="http://schemas.microsoft.com/office/drawing/2014/main" id="{6236F9F6-4C2D-4839-92C4-0BB175B901E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400170" y="2006084"/>
              <a:ext cx="458788" cy="2397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46382" name="Equation" r:id="rId23" imgW="342720" imgH="177480" progId="Equation.DSMT4">
                      <p:embed/>
                    </p:oleObj>
                  </mc:Choice>
                  <mc:Fallback>
                    <p:oleObj name="Equation" r:id="rId23" imgW="342720" imgH="177480" progId="Equation.DSMT4">
                      <p:embed/>
                      <p:pic>
                        <p:nvPicPr>
                          <p:cNvPr id="90" name="Object 89">
                            <a:extLst>
                              <a:ext uri="{FF2B5EF4-FFF2-40B4-BE49-F238E27FC236}">
                                <a16:creationId xmlns:a16="http://schemas.microsoft.com/office/drawing/2014/main" id="{6236F9F6-4C2D-4839-92C4-0BB175B901E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400170" y="2006084"/>
                            <a:ext cx="458788" cy="2397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1" name="Object 90">
                <a:extLst>
                  <a:ext uri="{FF2B5EF4-FFF2-40B4-BE49-F238E27FC236}">
                    <a16:creationId xmlns:a16="http://schemas.microsoft.com/office/drawing/2014/main" id="{8B2A7EB7-A33D-4C40-BAAC-00F8424100A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928183" y="2033072"/>
              <a:ext cx="595312" cy="2381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46383" name="Equation" r:id="rId24" imgW="444240" imgH="177480" progId="Equation.DSMT4">
                      <p:embed/>
                    </p:oleObj>
                  </mc:Choice>
                  <mc:Fallback>
                    <p:oleObj name="Equation" r:id="rId24" imgW="444240" imgH="177480" progId="Equation.DSMT4">
                      <p:embed/>
                      <p:pic>
                        <p:nvPicPr>
                          <p:cNvPr id="91" name="Object 90">
                            <a:extLst>
                              <a:ext uri="{FF2B5EF4-FFF2-40B4-BE49-F238E27FC236}">
                                <a16:creationId xmlns:a16="http://schemas.microsoft.com/office/drawing/2014/main" id="{8B2A7EB7-A33D-4C40-BAAC-00F8424100A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28183" y="2033072"/>
                            <a:ext cx="595312" cy="2381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85" name="Object 84">
              <a:extLst>
                <a:ext uri="{FF2B5EF4-FFF2-40B4-BE49-F238E27FC236}">
                  <a16:creationId xmlns:a16="http://schemas.microsoft.com/office/drawing/2014/main" id="{5AD673AE-537D-4F55-AF42-1200D3F034B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91038" y="3514725"/>
            <a:ext cx="152400" cy="188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6384" name="Equation" r:id="rId25" imgW="114120" imgH="139680" progId="Equation.DSMT4">
                    <p:embed/>
                  </p:oleObj>
                </mc:Choice>
                <mc:Fallback>
                  <p:oleObj name="Equation" r:id="rId25" imgW="114120" imgH="139680" progId="Equation.DSMT4">
                    <p:embed/>
                    <p:pic>
                      <p:nvPicPr>
                        <p:cNvPr id="85" name="Object 84">
                          <a:extLst>
                            <a:ext uri="{FF2B5EF4-FFF2-40B4-BE49-F238E27FC236}">
                              <a16:creationId xmlns:a16="http://schemas.microsoft.com/office/drawing/2014/main" id="{5AD673AE-537D-4F55-AF42-1200D3F034B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91038" y="3514725"/>
                          <a:ext cx="152400" cy="1889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E8EBB75-80C7-47E5-8AA1-DF1439C16890}"/>
                </a:ext>
              </a:extLst>
            </p:cNvPr>
            <p:cNvCxnSpPr/>
            <p:nvPr/>
          </p:nvCxnSpPr>
          <p:spPr>
            <a:xfrm flipH="1">
              <a:off x="4571999" y="3315943"/>
              <a:ext cx="1" cy="18925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DB05E80-8428-4743-858E-F72BDF2B3AEF}"/>
              </a:ext>
            </a:extLst>
          </p:cNvPr>
          <p:cNvGrpSpPr/>
          <p:nvPr/>
        </p:nvGrpSpPr>
        <p:grpSpPr>
          <a:xfrm>
            <a:off x="4987637" y="3121699"/>
            <a:ext cx="2216727" cy="1096122"/>
            <a:chOff x="5468220" y="395661"/>
            <a:chExt cx="2216727" cy="1096122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103188FC-D754-430C-8EDF-F26408556400}"/>
                </a:ext>
              </a:extLst>
            </p:cNvPr>
            <p:cNvSpPr/>
            <p:nvPr/>
          </p:nvSpPr>
          <p:spPr>
            <a:xfrm>
              <a:off x="5468220" y="395661"/>
              <a:ext cx="2216727" cy="1092994"/>
            </a:xfrm>
            <a:prstGeom prst="rect">
              <a:avLst/>
            </a:prstGeom>
            <a:solidFill>
              <a:schemeClr val="bg1">
                <a:lumMod val="85000"/>
                <a:alpha val="50196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</a:endParaRPr>
            </a:p>
          </p:txBody>
        </p:sp>
        <p:graphicFrame>
          <p:nvGraphicFramePr>
            <p:cNvPr id="95" name="Object 94">
              <a:extLst>
                <a:ext uri="{FF2B5EF4-FFF2-40B4-BE49-F238E27FC236}">
                  <a16:creationId xmlns:a16="http://schemas.microsoft.com/office/drawing/2014/main" id="{93C33131-AE92-4B98-94C2-9FE7636835D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605033" y="585487"/>
            <a:ext cx="1946275" cy="338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6385" name="Equation" r:id="rId26" imgW="1320480" imgH="228600" progId="Equation.DSMT4">
                    <p:embed/>
                  </p:oleObj>
                </mc:Choice>
                <mc:Fallback>
                  <p:oleObj name="Equation" r:id="rId26" imgW="1320480" imgH="228600" progId="Equation.DSMT4">
                    <p:embed/>
                    <p:pic>
                      <p:nvPicPr>
                        <p:cNvPr id="95" name="Object 94">
                          <a:extLst>
                            <a:ext uri="{FF2B5EF4-FFF2-40B4-BE49-F238E27FC236}">
                              <a16:creationId xmlns:a16="http://schemas.microsoft.com/office/drawing/2014/main" id="{93C33131-AE92-4B98-94C2-9FE7636835D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05033" y="585487"/>
                          <a:ext cx="1946275" cy="3381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" name="Object 95">
              <a:extLst>
                <a:ext uri="{FF2B5EF4-FFF2-40B4-BE49-F238E27FC236}">
                  <a16:creationId xmlns:a16="http://schemas.microsoft.com/office/drawing/2014/main" id="{41791463-5C01-4275-A08F-4D14EBB808C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557408" y="1153645"/>
            <a:ext cx="1236663" cy="338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6386" name="Equation" r:id="rId28" imgW="838080" imgH="228600" progId="Equation.DSMT4">
                    <p:embed/>
                  </p:oleObj>
                </mc:Choice>
                <mc:Fallback>
                  <p:oleObj name="Equation" r:id="rId28" imgW="838080" imgH="228600" progId="Equation.DSMT4">
                    <p:embed/>
                    <p:pic>
                      <p:nvPicPr>
                        <p:cNvPr id="96" name="Object 95">
                          <a:extLst>
                            <a:ext uri="{FF2B5EF4-FFF2-40B4-BE49-F238E27FC236}">
                              <a16:creationId xmlns:a16="http://schemas.microsoft.com/office/drawing/2014/main" id="{41791463-5C01-4275-A08F-4D14EBB808C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57408" y="1153645"/>
                          <a:ext cx="1236663" cy="3381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7" name="Can 135">
            <a:extLst>
              <a:ext uri="{FF2B5EF4-FFF2-40B4-BE49-F238E27FC236}">
                <a16:creationId xmlns:a16="http://schemas.microsoft.com/office/drawing/2014/main" id="{8F2B7D89-B2EA-43E4-AD13-EE6B9E0EE56B}"/>
              </a:ext>
            </a:extLst>
          </p:cNvPr>
          <p:cNvSpPr/>
          <p:nvPr/>
        </p:nvSpPr>
        <p:spPr bwMode="auto">
          <a:xfrm rot="5400000" flipV="1">
            <a:off x="3737059" y="-1184359"/>
            <a:ext cx="1669882" cy="5486399"/>
          </a:xfrm>
          <a:prstGeom prst="can">
            <a:avLst/>
          </a:prstGeom>
          <a:gradFill flip="none" rotWithShape="1">
            <a:gsLst>
              <a:gs pos="3000">
                <a:schemeClr val="accent1">
                  <a:tint val="44500"/>
                  <a:satMod val="160000"/>
                </a:schemeClr>
              </a:gs>
              <a:gs pos="1000">
                <a:srgbClr val="C00000"/>
              </a:gs>
            </a:gsLst>
            <a:lin ang="16200000" scaled="1"/>
            <a:tileRect/>
          </a:gradFill>
          <a:ln>
            <a:noFill/>
            <a:prstDash val="sysDash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2000" b="1" dirty="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endParaRPr>
          </a:p>
        </p:txBody>
      </p:sp>
      <p:graphicFrame>
        <p:nvGraphicFramePr>
          <p:cNvPr id="98" name="Object 97">
            <a:extLst>
              <a:ext uri="{FF2B5EF4-FFF2-40B4-BE49-F238E27FC236}">
                <a16:creationId xmlns:a16="http://schemas.microsoft.com/office/drawing/2014/main" id="{D557B920-C43E-4D37-AAAD-5A2F4A6A85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41713" y="1192213"/>
          <a:ext cx="2039937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387" name="Equation" r:id="rId30" imgW="1257120" imgH="393480" progId="Equation.DSMT4">
                  <p:embed/>
                </p:oleObj>
              </mc:Choice>
              <mc:Fallback>
                <p:oleObj name="Equation" r:id="rId30" imgW="1257120" imgH="393480" progId="Equation.DSMT4">
                  <p:embed/>
                  <p:pic>
                    <p:nvPicPr>
                      <p:cNvPr id="98" name="Object 97">
                        <a:extLst>
                          <a:ext uri="{FF2B5EF4-FFF2-40B4-BE49-F238E27FC236}">
                            <a16:creationId xmlns:a16="http://schemas.microsoft.com/office/drawing/2014/main" id="{D557B920-C43E-4D37-AAAD-5A2F4A6A859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1713" y="1192213"/>
                        <a:ext cx="2039937" cy="639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" name="Object 98">
            <a:extLst>
              <a:ext uri="{FF2B5EF4-FFF2-40B4-BE49-F238E27FC236}">
                <a16:creationId xmlns:a16="http://schemas.microsoft.com/office/drawing/2014/main" id="{408B2698-B88D-4AC8-B419-E327A2C7CE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99113" y="844550"/>
          <a:ext cx="133667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388" name="Equation" r:id="rId32" imgW="825480" imgH="228600" progId="Equation.DSMT4">
                  <p:embed/>
                </p:oleObj>
              </mc:Choice>
              <mc:Fallback>
                <p:oleObj name="Equation" r:id="rId32" imgW="825480" imgH="228600" progId="Equation.DSMT4">
                  <p:embed/>
                  <p:pic>
                    <p:nvPicPr>
                      <p:cNvPr id="99" name="Object 98">
                        <a:extLst>
                          <a:ext uri="{FF2B5EF4-FFF2-40B4-BE49-F238E27FC236}">
                            <a16:creationId xmlns:a16="http://schemas.microsoft.com/office/drawing/2014/main" id="{408B2698-B88D-4AC8-B419-E327A2C7CE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9113" y="844550"/>
                        <a:ext cx="1336675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" name="Object 99">
            <a:extLst>
              <a:ext uri="{FF2B5EF4-FFF2-40B4-BE49-F238E27FC236}">
                <a16:creationId xmlns:a16="http://schemas.microsoft.com/office/drawing/2014/main" id="{ED84A9B9-3740-4601-9C85-DDBD421337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4013" y="3306763"/>
          <a:ext cx="10668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389" name="Equation" r:id="rId34" imgW="596880" imgH="228600" progId="Equation.DSMT4">
                  <p:embed/>
                </p:oleObj>
              </mc:Choice>
              <mc:Fallback>
                <p:oleObj name="Equation" r:id="rId34" imgW="596880" imgH="228600" progId="Equation.DSMT4">
                  <p:embed/>
                  <p:pic>
                    <p:nvPicPr>
                      <p:cNvPr id="100" name="Object 99">
                        <a:extLst>
                          <a:ext uri="{FF2B5EF4-FFF2-40B4-BE49-F238E27FC236}">
                            <a16:creationId xmlns:a16="http://schemas.microsoft.com/office/drawing/2014/main" id="{ED84A9B9-3740-4601-9C85-DDBD421337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013" y="3306763"/>
                        <a:ext cx="1066800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4" name="Group 103">
            <a:extLst>
              <a:ext uri="{FF2B5EF4-FFF2-40B4-BE49-F238E27FC236}">
                <a16:creationId xmlns:a16="http://schemas.microsoft.com/office/drawing/2014/main" id="{CE908020-BE04-4B42-80A1-3C96347C1898}"/>
              </a:ext>
            </a:extLst>
          </p:cNvPr>
          <p:cNvGrpSpPr/>
          <p:nvPr/>
        </p:nvGrpSpPr>
        <p:grpSpPr>
          <a:xfrm>
            <a:off x="6523351" y="1028700"/>
            <a:ext cx="2420505" cy="3054202"/>
            <a:chOff x="6599551" y="1028700"/>
            <a:chExt cx="2420505" cy="3054202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B4CBF867-9ED0-40C0-889E-8E2E30F90D00}"/>
                </a:ext>
              </a:extLst>
            </p:cNvPr>
            <p:cNvGrpSpPr/>
            <p:nvPr/>
          </p:nvGrpSpPr>
          <p:grpSpPr>
            <a:xfrm>
              <a:off x="6599551" y="1028700"/>
              <a:ext cx="1089024" cy="3054202"/>
              <a:chOff x="6599551" y="1028700"/>
              <a:chExt cx="1089024" cy="3054202"/>
            </a:xfrm>
          </p:grpSpPr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AB39D024-5527-4B89-8930-3C4F1C79EEAF}"/>
                  </a:ext>
                </a:extLst>
              </p:cNvPr>
              <p:cNvGrpSpPr/>
              <p:nvPr/>
            </p:nvGrpSpPr>
            <p:grpSpPr>
              <a:xfrm>
                <a:off x="7086600" y="1028700"/>
                <a:ext cx="601975" cy="3054202"/>
                <a:chOff x="-819508" y="3286401"/>
                <a:chExt cx="601975" cy="3054202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31CB3C69-9345-4293-8E73-F8BF782DBB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28760" y="3286401"/>
                  <a:ext cx="0" cy="3054202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0E91D759-72DB-4B52-BBAC-27337237B3EF}"/>
                    </a:ext>
                  </a:extLst>
                </p:cNvPr>
                <p:cNvCxnSpPr/>
                <p:nvPr/>
              </p:nvCxnSpPr>
              <p:spPr>
                <a:xfrm flipH="1">
                  <a:off x="-819508" y="3286401"/>
                  <a:ext cx="601975" cy="1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82801536-61C5-46CE-AEFA-D350C80F8ADE}"/>
                  </a:ext>
                </a:extLst>
              </p:cNvPr>
              <p:cNvCxnSpPr/>
              <p:nvPr/>
            </p:nvCxnSpPr>
            <p:spPr>
              <a:xfrm flipH="1">
                <a:off x="6599551" y="4079675"/>
                <a:ext cx="1085654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06" name="Object 105">
              <a:extLst>
                <a:ext uri="{FF2B5EF4-FFF2-40B4-BE49-F238E27FC236}">
                  <a16:creationId xmlns:a16="http://schemas.microsoft.com/office/drawing/2014/main" id="{314D6BDB-7179-445C-A159-9DB22A509BB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704257" y="1597771"/>
            <a:ext cx="1315799" cy="3572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6390" name="Equation" r:id="rId36" imgW="736560" imgH="228600" progId="Equation.DSMT4">
                    <p:embed/>
                  </p:oleObj>
                </mc:Choice>
                <mc:Fallback>
                  <p:oleObj name="Equation" r:id="rId36" imgW="736560" imgH="228600" progId="Equation.DSMT4">
                    <p:embed/>
                    <p:pic>
                      <p:nvPicPr>
                        <p:cNvPr id="106" name="Object 105">
                          <a:extLst>
                            <a:ext uri="{FF2B5EF4-FFF2-40B4-BE49-F238E27FC236}">
                              <a16:creationId xmlns:a16="http://schemas.microsoft.com/office/drawing/2014/main" id="{314D6BDB-7179-445C-A159-9DB22A509BB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04257" y="1597771"/>
                          <a:ext cx="1315799" cy="3572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11" name="Object 110">
            <a:extLst>
              <a:ext uri="{FF2B5EF4-FFF2-40B4-BE49-F238E27FC236}">
                <a16:creationId xmlns:a16="http://schemas.microsoft.com/office/drawing/2014/main" id="{CB833AAF-3301-4C21-8C47-992615222C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10500" y="3325813"/>
          <a:ext cx="1090613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391" name="Equation" r:id="rId38" imgW="609480" imgH="228600" progId="Equation.DSMT4">
                  <p:embed/>
                </p:oleObj>
              </mc:Choice>
              <mc:Fallback>
                <p:oleObj name="Equation" r:id="rId38" imgW="609480" imgH="228600" progId="Equation.DSMT4">
                  <p:embed/>
                  <p:pic>
                    <p:nvPicPr>
                      <p:cNvPr id="111" name="Object 110">
                        <a:extLst>
                          <a:ext uri="{FF2B5EF4-FFF2-40B4-BE49-F238E27FC236}">
                            <a16:creationId xmlns:a16="http://schemas.microsoft.com/office/drawing/2014/main" id="{CB833AAF-3301-4C21-8C47-992615222C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0500" y="3325813"/>
                        <a:ext cx="1090613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" name="Object 122">
            <a:extLst>
              <a:ext uri="{FF2B5EF4-FFF2-40B4-BE49-F238E27FC236}">
                <a16:creationId xmlns:a16="http://schemas.microsoft.com/office/drawing/2014/main" id="{97AAEF0A-C47C-4EBE-A46B-93A96AC70F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54250" y="1889125"/>
          <a:ext cx="154305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392" name="Equation" r:id="rId40" imgW="952200" imgH="228600" progId="Equation.DSMT4">
                  <p:embed/>
                </p:oleObj>
              </mc:Choice>
              <mc:Fallback>
                <p:oleObj name="Equation" r:id="rId40" imgW="952200" imgH="228600" progId="Equation.DSMT4">
                  <p:embed/>
                  <p:pic>
                    <p:nvPicPr>
                      <p:cNvPr id="123" name="Object 122">
                        <a:extLst>
                          <a:ext uri="{FF2B5EF4-FFF2-40B4-BE49-F238E27FC236}">
                            <a16:creationId xmlns:a16="http://schemas.microsoft.com/office/drawing/2014/main" id="{97AAEF0A-C47C-4EBE-A46B-93A96AC70F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4250" y="1889125"/>
                        <a:ext cx="1543050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" name="Object 123">
            <a:extLst>
              <a:ext uri="{FF2B5EF4-FFF2-40B4-BE49-F238E27FC236}">
                <a16:creationId xmlns:a16="http://schemas.microsoft.com/office/drawing/2014/main" id="{35C92A18-439D-4C3C-AADC-D0E45F2F50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4463" y="744538"/>
          <a:ext cx="1833562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393" name="Equation" r:id="rId42" imgW="1028520" imgH="228600" progId="Equation.DSMT4">
                  <p:embed/>
                </p:oleObj>
              </mc:Choice>
              <mc:Fallback>
                <p:oleObj name="Equation" r:id="rId42" imgW="1028520" imgH="228600" progId="Equation.DSMT4">
                  <p:embed/>
                  <p:pic>
                    <p:nvPicPr>
                      <p:cNvPr id="124" name="Object 123">
                        <a:extLst>
                          <a:ext uri="{FF2B5EF4-FFF2-40B4-BE49-F238E27FC236}">
                            <a16:creationId xmlns:a16="http://schemas.microsoft.com/office/drawing/2014/main" id="{35C92A18-439D-4C3C-AADC-D0E45F2F50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463" y="744538"/>
                        <a:ext cx="1833562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5" name="Group 124">
            <a:extLst>
              <a:ext uri="{FF2B5EF4-FFF2-40B4-BE49-F238E27FC236}">
                <a16:creationId xmlns:a16="http://schemas.microsoft.com/office/drawing/2014/main" id="{736FF8F8-38EC-4A6F-9A3C-7137861ECEBE}"/>
              </a:ext>
            </a:extLst>
          </p:cNvPr>
          <p:cNvGrpSpPr/>
          <p:nvPr/>
        </p:nvGrpSpPr>
        <p:grpSpPr>
          <a:xfrm>
            <a:off x="1865406" y="3121939"/>
            <a:ext cx="2253272" cy="1097790"/>
            <a:chOff x="1865406" y="3121939"/>
            <a:chExt cx="2253272" cy="1097790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5BFD1971-5C3D-4CDE-B72F-6D67BEA97367}"/>
                </a:ext>
              </a:extLst>
            </p:cNvPr>
            <p:cNvGrpSpPr/>
            <p:nvPr/>
          </p:nvGrpSpPr>
          <p:grpSpPr>
            <a:xfrm>
              <a:off x="1865406" y="3121939"/>
              <a:ext cx="2253272" cy="1097790"/>
              <a:chOff x="1865406" y="3217189"/>
              <a:chExt cx="2253272" cy="1097790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334B21EE-CEF3-4B78-8F85-7BD0D6572248}"/>
                  </a:ext>
                </a:extLst>
              </p:cNvPr>
              <p:cNvSpPr/>
              <p:nvPr/>
            </p:nvSpPr>
            <p:spPr>
              <a:xfrm>
                <a:off x="1865406" y="3217189"/>
                <a:ext cx="2253272" cy="1097790"/>
              </a:xfrm>
              <a:prstGeom prst="rect">
                <a:avLst/>
              </a:prstGeom>
              <a:solidFill>
                <a:schemeClr val="bg1">
                  <a:lumMod val="85000"/>
                  <a:alpha val="50196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138" name="Object 137">
                <a:extLst>
                  <a:ext uri="{FF2B5EF4-FFF2-40B4-BE49-F238E27FC236}">
                    <a16:creationId xmlns:a16="http://schemas.microsoft.com/office/drawing/2014/main" id="{27C04ABA-7268-40CB-B593-D681AD2B97B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022475" y="3392488"/>
              <a:ext cx="1966913" cy="3397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46394" name="Equation" r:id="rId44" imgW="1333440" imgH="228600" progId="Equation.DSMT4">
                      <p:embed/>
                    </p:oleObj>
                  </mc:Choice>
                  <mc:Fallback>
                    <p:oleObj name="Equation" r:id="rId44" imgW="1333440" imgH="228600" progId="Equation.DSMT4">
                      <p:embed/>
                      <p:pic>
                        <p:nvPicPr>
                          <p:cNvPr id="138" name="Object 137">
                            <a:extLst>
                              <a:ext uri="{FF2B5EF4-FFF2-40B4-BE49-F238E27FC236}">
                                <a16:creationId xmlns:a16="http://schemas.microsoft.com/office/drawing/2014/main" id="{27C04ABA-7268-40CB-B593-D681AD2B97B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22475" y="3392488"/>
                            <a:ext cx="1966913" cy="3397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34" name="Object 133">
              <a:extLst>
                <a:ext uri="{FF2B5EF4-FFF2-40B4-BE49-F238E27FC236}">
                  <a16:creationId xmlns:a16="http://schemas.microsoft.com/office/drawing/2014/main" id="{E8AAD359-4F3C-42C3-85E3-C7AD0F927A1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25650" y="3859213"/>
            <a:ext cx="1236663" cy="33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6395" name="Equation" r:id="rId46" imgW="838080" imgH="228600" progId="Equation.DSMT4">
                    <p:embed/>
                  </p:oleObj>
                </mc:Choice>
                <mc:Fallback>
                  <p:oleObj name="Equation" r:id="rId46" imgW="838080" imgH="228600" progId="Equation.DSMT4">
                    <p:embed/>
                    <p:pic>
                      <p:nvPicPr>
                        <p:cNvPr id="134" name="Object 133">
                          <a:extLst>
                            <a:ext uri="{FF2B5EF4-FFF2-40B4-BE49-F238E27FC236}">
                              <a16:creationId xmlns:a16="http://schemas.microsoft.com/office/drawing/2014/main" id="{E8AAD359-4F3C-42C3-85E3-C7AD0F927A1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25650" y="3859213"/>
                          <a:ext cx="1236663" cy="3397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0F55C7DB-E365-406D-BA26-AFF1DFA01130}"/>
              </a:ext>
            </a:extLst>
          </p:cNvPr>
          <p:cNvGrpSpPr/>
          <p:nvPr/>
        </p:nvGrpSpPr>
        <p:grpSpPr>
          <a:xfrm>
            <a:off x="312738" y="1598613"/>
            <a:ext cx="3426102" cy="1687725"/>
            <a:chOff x="312738" y="1598613"/>
            <a:chExt cx="3426102" cy="1687725"/>
          </a:xfrm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AFA3A4BD-FBDD-4CD0-94D0-9376C710C323}"/>
                </a:ext>
              </a:extLst>
            </p:cNvPr>
            <p:cNvGrpSpPr/>
            <p:nvPr/>
          </p:nvGrpSpPr>
          <p:grpSpPr>
            <a:xfrm>
              <a:off x="1442281" y="2056841"/>
              <a:ext cx="2296559" cy="819709"/>
              <a:chOff x="1666973" y="2951070"/>
              <a:chExt cx="1725444" cy="819709"/>
            </a:xfrm>
          </p:grpSpPr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55CF0442-F6CA-4172-AB54-D866C594AA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6973" y="2951070"/>
                <a:ext cx="0" cy="819709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18A71726-39CD-466A-BB0E-639B7C455328}"/>
                  </a:ext>
                </a:extLst>
              </p:cNvPr>
              <p:cNvCxnSpPr/>
              <p:nvPr/>
            </p:nvCxnSpPr>
            <p:spPr>
              <a:xfrm flipH="1">
                <a:off x="1680637" y="3744629"/>
                <a:ext cx="171178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45" name="Object 144">
              <a:extLst>
                <a:ext uri="{FF2B5EF4-FFF2-40B4-BE49-F238E27FC236}">
                  <a16:creationId xmlns:a16="http://schemas.microsoft.com/office/drawing/2014/main" id="{D90ACF64-C26A-4A82-8775-25DD78BE7F6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2738" y="1598613"/>
            <a:ext cx="1497012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6396" name="Equation" r:id="rId48" imgW="761760" imgH="228600" progId="Equation.DSMT4">
                    <p:embed/>
                  </p:oleObj>
                </mc:Choice>
                <mc:Fallback>
                  <p:oleObj name="Equation" r:id="rId48" imgW="761760" imgH="228600" progId="Equation.DSMT4">
                    <p:embed/>
                    <p:pic>
                      <p:nvPicPr>
                        <p:cNvPr id="145" name="Object 144">
                          <a:extLst>
                            <a:ext uri="{FF2B5EF4-FFF2-40B4-BE49-F238E27FC236}">
                              <a16:creationId xmlns:a16="http://schemas.microsoft.com/office/drawing/2014/main" id="{D90ACF64-C26A-4A82-8775-25DD78BE7F6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738" y="1598613"/>
                          <a:ext cx="1497012" cy="393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44C087F7-4BFF-4043-8B96-5A6C8FFCF50D}"/>
                </a:ext>
              </a:extLst>
            </p:cNvPr>
            <p:cNvCxnSpPr/>
            <p:nvPr/>
          </p:nvCxnSpPr>
          <p:spPr>
            <a:xfrm>
              <a:off x="3724262" y="2839464"/>
              <a:ext cx="0" cy="446874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5" name="Elbow Connector 155">
            <a:extLst>
              <a:ext uri="{FF2B5EF4-FFF2-40B4-BE49-F238E27FC236}">
                <a16:creationId xmlns:a16="http://schemas.microsoft.com/office/drawing/2014/main" id="{065064F1-2077-4560-A24D-76B003BBE48B}"/>
              </a:ext>
            </a:extLst>
          </p:cNvPr>
          <p:cNvCxnSpPr>
            <a:cxnSpLocks/>
          </p:cNvCxnSpPr>
          <p:nvPr/>
        </p:nvCxnSpPr>
        <p:spPr>
          <a:xfrm rot="16200000" flipV="1">
            <a:off x="6889938" y="3674099"/>
            <a:ext cx="762000" cy="744682"/>
          </a:xfrm>
          <a:prstGeom prst="bentConnector3">
            <a:avLst>
              <a:gd name="adj1" fmla="val 56818"/>
            </a:avLst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7" name="Object 156">
            <a:extLst>
              <a:ext uri="{FF2B5EF4-FFF2-40B4-BE49-F238E27FC236}">
                <a16:creationId xmlns:a16="http://schemas.microsoft.com/office/drawing/2014/main" id="{8504DF20-834C-412D-BE2D-A68098B244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76663" y="1887538"/>
          <a:ext cx="1214437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397" name="Equation" r:id="rId50" imgW="749160" imgH="228600" progId="Equation.DSMT4">
                  <p:embed/>
                </p:oleObj>
              </mc:Choice>
              <mc:Fallback>
                <p:oleObj name="Equation" r:id="rId50" imgW="749160" imgH="228600" progId="Equation.DSMT4">
                  <p:embed/>
                  <p:pic>
                    <p:nvPicPr>
                      <p:cNvPr id="157" name="Object 156">
                        <a:extLst>
                          <a:ext uri="{FF2B5EF4-FFF2-40B4-BE49-F238E27FC236}">
                            <a16:creationId xmlns:a16="http://schemas.microsoft.com/office/drawing/2014/main" id="{8504DF20-834C-412D-BE2D-A68098B244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6663" y="1887538"/>
                        <a:ext cx="1214437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0B909-C611-4593-9F5B-434F88B3BB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08FD61-47EA-4B03-B17F-F0EF7731E13F}"/>
              </a:ext>
            </a:extLst>
          </p:cNvPr>
          <p:cNvGrpSpPr/>
          <p:nvPr/>
        </p:nvGrpSpPr>
        <p:grpSpPr>
          <a:xfrm>
            <a:off x="6931818" y="2839599"/>
            <a:ext cx="554423" cy="437513"/>
            <a:chOff x="5438274" y="2630905"/>
            <a:chExt cx="737937" cy="52939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CEA7469-356B-4B29-979E-E4BE8E45AC07}"/>
                </a:ext>
              </a:extLst>
            </p:cNvPr>
            <p:cNvSpPr/>
            <p:nvPr/>
          </p:nvSpPr>
          <p:spPr bwMode="auto">
            <a:xfrm>
              <a:off x="5518484" y="2630905"/>
              <a:ext cx="625642" cy="529390"/>
            </a:xfrm>
            <a:prstGeom prst="ellips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FB7A53-3FD5-4CA5-BB43-985F5AA1B570}"/>
                </a:ext>
              </a:extLst>
            </p:cNvPr>
            <p:cNvSpPr txBox="1"/>
            <p:nvPr/>
          </p:nvSpPr>
          <p:spPr>
            <a:xfrm>
              <a:off x="5438274" y="2675662"/>
              <a:ext cx="7379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798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   </a:t>
            </a:r>
            <a:r>
              <a:rPr lang="en-US" dirty="0" err="1"/>
              <a:t>ODE</a:t>
            </a:r>
            <a:r>
              <a:rPr lang="en-US" baseline="-25000" dirty="0" err="1"/>
              <a:t>1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</a:t>
            </a:r>
            <a:r>
              <a:rPr lang="en-US" dirty="0"/>
              <a:t> </a:t>
            </a:r>
            <a:r>
              <a:rPr lang="en-US" dirty="0" err="1"/>
              <a:t>PDE</a:t>
            </a:r>
            <a:r>
              <a:rPr lang="en-US" baseline="-25000" dirty="0" err="1"/>
              <a:t>1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</a:t>
            </a:r>
            <a:r>
              <a:rPr lang="en-US" dirty="0"/>
              <a:t> </a:t>
            </a:r>
            <a:r>
              <a:rPr lang="en-US" dirty="0" err="1"/>
              <a:t>ODE</a:t>
            </a:r>
            <a:r>
              <a:rPr lang="en-US" baseline="-25000" dirty="0" err="1"/>
              <a:t>2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</a:t>
            </a:r>
            <a:r>
              <a:rPr lang="en-US" dirty="0"/>
              <a:t> </a:t>
            </a:r>
            <a:r>
              <a:rPr lang="en-US" dirty="0" err="1"/>
              <a:t>PDE</a:t>
            </a:r>
            <a:r>
              <a:rPr lang="en-US" baseline="-25000" dirty="0" err="1"/>
              <a:t>2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 </a:t>
            </a:r>
            <a:r>
              <a:rPr lang="en-US" dirty="0" err="1"/>
              <a:t>ODE</a:t>
            </a:r>
            <a:r>
              <a:rPr lang="en-US" baseline="-25000" dirty="0" err="1"/>
              <a:t>1</a:t>
            </a:r>
            <a:r>
              <a:rPr lang="en-US" dirty="0"/>
              <a:t>: Closed Cycle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730566-B67D-44AB-B185-6484853A84BA}"/>
              </a:ext>
            </a:extLst>
          </p:cNvPr>
          <p:cNvGrpSpPr/>
          <p:nvPr/>
        </p:nvGrpSpPr>
        <p:grpSpPr>
          <a:xfrm>
            <a:off x="1915038" y="637073"/>
            <a:ext cx="3260618" cy="972958"/>
            <a:chOff x="-157658" y="5482012"/>
            <a:chExt cx="2964198" cy="884505"/>
          </a:xfrm>
        </p:grpSpPr>
        <p:graphicFrame>
          <p:nvGraphicFramePr>
            <p:cNvPr id="42" name="Object 41">
              <a:extLst>
                <a:ext uri="{FF2B5EF4-FFF2-40B4-BE49-F238E27FC236}">
                  <a16:creationId xmlns:a16="http://schemas.microsoft.com/office/drawing/2014/main" id="{5FAA6139-5847-4616-BD56-F840F22D50E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-95410" y="5482012"/>
            <a:ext cx="2901950" cy="4111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6976" name="Equation" r:id="rId3" imgW="1625400" imgH="228600" progId="Equation.DSMT4">
                    <p:embed/>
                  </p:oleObj>
                </mc:Choice>
                <mc:Fallback>
                  <p:oleObj name="Equation" r:id="rId3" imgW="1625400" imgH="228600" progId="Equation.DSMT4">
                    <p:embed/>
                    <p:pic>
                      <p:nvPicPr>
                        <p:cNvPr id="42" name="Object 41">
                          <a:extLst>
                            <a:ext uri="{FF2B5EF4-FFF2-40B4-BE49-F238E27FC236}">
                              <a16:creationId xmlns:a16="http://schemas.microsoft.com/office/drawing/2014/main" id="{5FAA6139-5847-4616-BD56-F840F22D50E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5410" y="5482012"/>
                          <a:ext cx="2901950" cy="4111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" name="Object 44">
              <a:extLst>
                <a:ext uri="{FF2B5EF4-FFF2-40B4-BE49-F238E27FC236}">
                  <a16:creationId xmlns:a16="http://schemas.microsoft.com/office/drawing/2014/main" id="{39DEAC0E-A533-449F-B225-2C5A40AAAA9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-157658" y="5958529"/>
            <a:ext cx="2898775" cy="407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6977" name="Equation" r:id="rId5" imgW="1625400" imgH="228600" progId="Equation.DSMT4">
                    <p:embed/>
                  </p:oleObj>
                </mc:Choice>
                <mc:Fallback>
                  <p:oleObj name="Equation" r:id="rId5" imgW="1625400" imgH="228600" progId="Equation.DSMT4">
                    <p:embed/>
                    <p:pic>
                      <p:nvPicPr>
                        <p:cNvPr id="45" name="Object 44">
                          <a:extLst>
                            <a:ext uri="{FF2B5EF4-FFF2-40B4-BE49-F238E27FC236}">
                              <a16:creationId xmlns:a16="http://schemas.microsoft.com/office/drawing/2014/main" id="{39DEAC0E-A533-449F-B225-2C5A40AAAA9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57658" y="5958529"/>
                          <a:ext cx="2898775" cy="4079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id="{25ACB916-87DE-4700-A0C2-AD80BF1F89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77013" y="703514"/>
          <a:ext cx="149542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978" name="Equation" r:id="rId7" imgW="838080" imgH="457200" progId="Equation.DSMT4">
                  <p:embed/>
                </p:oleObj>
              </mc:Choice>
              <mc:Fallback>
                <p:oleObj name="Equation" r:id="rId7" imgW="838080" imgH="457200" progId="Equation.DSMT4">
                  <p:embed/>
                  <p:pic>
                    <p:nvPicPr>
                      <p:cNvPr id="47" name="Object 46">
                        <a:extLst>
                          <a:ext uri="{FF2B5EF4-FFF2-40B4-BE49-F238E27FC236}">
                            <a16:creationId xmlns:a16="http://schemas.microsoft.com/office/drawing/2014/main" id="{25ACB916-87DE-4700-A0C2-AD80BF1F89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7013" y="703514"/>
                        <a:ext cx="1495425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id="{402D9474-9523-4ACB-B72E-5B595E2A77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878330"/>
              </p:ext>
            </p:extLst>
          </p:nvPr>
        </p:nvGraphicFramePr>
        <p:xfrm>
          <a:off x="1216501" y="1728992"/>
          <a:ext cx="6730048" cy="951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979" name="Equation" r:id="rId9" imgW="3429000" imgH="482400" progId="Equation.DSMT4">
                  <p:embed/>
                </p:oleObj>
              </mc:Choice>
              <mc:Fallback>
                <p:oleObj name="Equation" r:id="rId9" imgW="3429000" imgH="482400" progId="Equation.DSMT4">
                  <p:embed/>
                  <p:pic>
                    <p:nvPicPr>
                      <p:cNvPr id="48" name="Object 47">
                        <a:extLst>
                          <a:ext uri="{FF2B5EF4-FFF2-40B4-BE49-F238E27FC236}">
                            <a16:creationId xmlns:a16="http://schemas.microsoft.com/office/drawing/2014/main" id="{402D9474-9523-4ACB-B72E-5B595E2A77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6501" y="1728992"/>
                        <a:ext cx="6730048" cy="9517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>
            <a:extLst>
              <a:ext uri="{FF2B5EF4-FFF2-40B4-BE49-F238E27FC236}">
                <a16:creationId xmlns:a16="http://schemas.microsoft.com/office/drawing/2014/main" id="{F475F663-B45A-488A-96A2-B55BFB3FBC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4827940"/>
              </p:ext>
            </p:extLst>
          </p:nvPr>
        </p:nvGraphicFramePr>
        <p:xfrm>
          <a:off x="830848" y="2974573"/>
          <a:ext cx="5068888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980" name="Equation" r:id="rId11" imgW="2349360" imgH="241200" progId="Equation.DSMT4">
                  <p:embed/>
                </p:oleObj>
              </mc:Choice>
              <mc:Fallback>
                <p:oleObj name="Equation" r:id="rId11" imgW="2349360" imgH="241200" progId="Equation.DSMT4">
                  <p:embed/>
                  <p:pic>
                    <p:nvPicPr>
                      <p:cNvPr id="59" name="Object 58">
                        <a:extLst>
                          <a:ext uri="{FF2B5EF4-FFF2-40B4-BE49-F238E27FC236}">
                            <a16:creationId xmlns:a16="http://schemas.microsoft.com/office/drawing/2014/main" id="{F475F663-B45A-488A-96A2-B55BFB3FBC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848" y="2974573"/>
                        <a:ext cx="5068888" cy="52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62">
            <a:extLst>
              <a:ext uri="{FF2B5EF4-FFF2-40B4-BE49-F238E27FC236}">
                <a16:creationId xmlns:a16="http://schemas.microsoft.com/office/drawing/2014/main" id="{BFAE9A2B-AB55-4657-A661-0AFCFADFBD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783073"/>
              </p:ext>
            </p:extLst>
          </p:nvPr>
        </p:nvGraphicFramePr>
        <p:xfrm>
          <a:off x="2759339" y="3613901"/>
          <a:ext cx="3680782" cy="545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981" name="Equation" r:id="rId13" imgW="1549080" imgH="228600" progId="Equation.DSMT4">
                  <p:embed/>
                </p:oleObj>
              </mc:Choice>
              <mc:Fallback>
                <p:oleObj name="Equation" r:id="rId13" imgW="1549080" imgH="228600" progId="Equation.DSMT4">
                  <p:embed/>
                  <p:pic>
                    <p:nvPicPr>
                      <p:cNvPr id="63" name="Object 62">
                        <a:extLst>
                          <a:ext uri="{FF2B5EF4-FFF2-40B4-BE49-F238E27FC236}">
                            <a16:creationId xmlns:a16="http://schemas.microsoft.com/office/drawing/2014/main" id="{BFAE9A2B-AB55-4657-A661-0AFCFADFBD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9339" y="3613901"/>
                        <a:ext cx="3680782" cy="5451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025A2-70B7-428F-A42C-FA98754FB2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F1650C-2FA6-4F06-988D-4B9299BEA869}"/>
              </a:ext>
            </a:extLst>
          </p:cNvPr>
          <p:cNvSpPr txBox="1"/>
          <p:nvPr/>
        </p:nvSpPr>
        <p:spPr>
          <a:xfrm>
            <a:off x="267466" y="4182350"/>
            <a:ext cx="86913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Blip>
                <a:blip r:embed="rId15"/>
              </a:buBlip>
            </a:pP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Well-</a:t>
            </a:r>
            <a:r>
              <a:rPr lang="en-US" sz="2200" b="0" dirty="0" err="1">
                <a:latin typeface="Arial" panose="020B0604020202020204" pitchFamily="34" charset="0"/>
                <a:cs typeface="Arial" panose="020B0604020202020204" pitchFamily="34" charset="0"/>
              </a:rPr>
              <a:t>posedness</a:t>
            </a: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 OK</a:t>
            </a:r>
          </a:p>
          <a:p>
            <a:pPr marL="342900" indent="-342900" algn="l">
              <a:buBlip>
                <a:blip r:embed="rId15"/>
              </a:buBlip>
            </a:pP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Many choices for state space representation</a:t>
            </a:r>
          </a:p>
          <a:p>
            <a:pPr marL="342900" indent="-342900" algn="l">
              <a:buBlip>
                <a:blip r:embed="rId15"/>
              </a:buBlip>
            </a:pP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Delay systems are rarely self-adjoint (can be highly non-normal</a:t>
            </a:r>
          </a:p>
          <a:p>
            <a:pPr marL="342900" indent="-342900" algn="l">
              <a:buBlip>
                <a:blip r:embed="rId15"/>
              </a:buBlip>
            </a:pP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Numerical methods developed for delay systems </a:t>
            </a:r>
            <a:r>
              <a:rPr lang="en-US" sz="2200" b="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 insight</a:t>
            </a:r>
            <a:r>
              <a:rPr lang="en-US" sz="22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into approximation of thermal management systems</a:t>
            </a:r>
          </a:p>
          <a:p>
            <a:pPr marL="342900" indent="-342900" algn="l">
              <a:buBlip>
                <a:blip r:embed="rId15"/>
              </a:buBlip>
            </a:pP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Need convergence</a:t>
            </a:r>
            <a:r>
              <a:rPr lang="en-US" sz="2200" b="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dual </a:t>
            </a: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convergence</a:t>
            </a:r>
            <a:r>
              <a:rPr lang="en-US" sz="2200" b="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for optimization (what is this &amp; why ?)</a:t>
            </a:r>
            <a:endParaRPr lang="en-US" sz="22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945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Control of Delay Differential Equations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graphicFrame>
        <p:nvGraphicFramePr>
          <p:cNvPr id="59" name="Object 58">
            <a:extLst>
              <a:ext uri="{FF2B5EF4-FFF2-40B4-BE49-F238E27FC236}">
                <a16:creationId xmlns:a16="http://schemas.microsoft.com/office/drawing/2014/main" id="{F475F663-B45A-488A-96A2-B55BFB3FBC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3920645"/>
              </p:ext>
            </p:extLst>
          </p:nvPr>
        </p:nvGraphicFramePr>
        <p:xfrm>
          <a:off x="869282" y="606258"/>
          <a:ext cx="4959350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120" name="Equation" r:id="rId3" imgW="2298600" imgH="241200" progId="Equation.DSMT4">
                  <p:embed/>
                </p:oleObj>
              </mc:Choice>
              <mc:Fallback>
                <p:oleObj name="Equation" r:id="rId3" imgW="2298600" imgH="241200" progId="Equation.DSMT4">
                  <p:embed/>
                  <p:pic>
                    <p:nvPicPr>
                      <p:cNvPr id="59" name="Object 58">
                        <a:extLst>
                          <a:ext uri="{FF2B5EF4-FFF2-40B4-BE49-F238E27FC236}">
                            <a16:creationId xmlns:a16="http://schemas.microsoft.com/office/drawing/2014/main" id="{F475F663-B45A-488A-96A2-B55BFB3FBC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282" y="606258"/>
                        <a:ext cx="4959350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>
            <a:extLst>
              <a:ext uri="{FF2B5EF4-FFF2-40B4-BE49-F238E27FC236}">
                <a16:creationId xmlns:a16="http://schemas.microsoft.com/office/drawing/2014/main" id="{7F5ED542-78BF-4E58-9AF5-4A195E9D5A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160663"/>
              </p:ext>
            </p:extLst>
          </p:nvPr>
        </p:nvGraphicFramePr>
        <p:xfrm>
          <a:off x="889000" y="3578225"/>
          <a:ext cx="5260975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121" name="Equation" r:id="rId5" imgW="2946240" imgH="482400" progId="Equation.DSMT4">
                  <p:embed/>
                </p:oleObj>
              </mc:Choice>
              <mc:Fallback>
                <p:oleObj name="Equation" r:id="rId5" imgW="2946240" imgH="482400" progId="Equation.DSMT4">
                  <p:embed/>
                  <p:pic>
                    <p:nvPicPr>
                      <p:cNvPr id="60" name="Object 59">
                        <a:extLst>
                          <a:ext uri="{FF2B5EF4-FFF2-40B4-BE49-F238E27FC236}">
                            <a16:creationId xmlns:a16="http://schemas.microsoft.com/office/drawing/2014/main" id="{7F5ED542-78BF-4E58-9AF5-4A195E9D5A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9000" y="3578225"/>
                        <a:ext cx="5260975" cy="868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60">
            <a:extLst>
              <a:ext uri="{FF2B5EF4-FFF2-40B4-BE49-F238E27FC236}">
                <a16:creationId xmlns:a16="http://schemas.microsoft.com/office/drawing/2014/main" id="{83803045-82B6-4540-906F-685C809D19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167933"/>
              </p:ext>
            </p:extLst>
          </p:nvPr>
        </p:nvGraphicFramePr>
        <p:xfrm>
          <a:off x="883067" y="4607428"/>
          <a:ext cx="5351462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122" name="Equation" r:id="rId7" imgW="2997000" imgH="583920" progId="Equation.DSMT4">
                  <p:embed/>
                </p:oleObj>
              </mc:Choice>
              <mc:Fallback>
                <p:oleObj name="Equation" r:id="rId7" imgW="2997000" imgH="583920" progId="Equation.DSMT4">
                  <p:embed/>
                  <p:pic>
                    <p:nvPicPr>
                      <p:cNvPr id="61" name="Object 60">
                        <a:extLst>
                          <a:ext uri="{FF2B5EF4-FFF2-40B4-BE49-F238E27FC236}">
                            <a16:creationId xmlns:a16="http://schemas.microsoft.com/office/drawing/2014/main" id="{83803045-82B6-4540-906F-685C809D19E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067" y="4607428"/>
                        <a:ext cx="5351462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61">
            <a:extLst>
              <a:ext uri="{FF2B5EF4-FFF2-40B4-BE49-F238E27FC236}">
                <a16:creationId xmlns:a16="http://schemas.microsoft.com/office/drawing/2014/main" id="{193A4822-F192-4851-8246-9C255D528D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285181"/>
              </p:ext>
            </p:extLst>
          </p:nvPr>
        </p:nvGraphicFramePr>
        <p:xfrm>
          <a:off x="934451" y="1913189"/>
          <a:ext cx="457835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123" name="Equation" r:id="rId9" imgW="2120760" imgH="228600" progId="Equation.DSMT4">
                  <p:embed/>
                </p:oleObj>
              </mc:Choice>
              <mc:Fallback>
                <p:oleObj name="Equation" r:id="rId9" imgW="2120760" imgH="228600" progId="Equation.DSMT4">
                  <p:embed/>
                  <p:pic>
                    <p:nvPicPr>
                      <p:cNvPr id="62" name="Object 61">
                        <a:extLst>
                          <a:ext uri="{FF2B5EF4-FFF2-40B4-BE49-F238E27FC236}">
                            <a16:creationId xmlns:a16="http://schemas.microsoft.com/office/drawing/2014/main" id="{193A4822-F192-4851-8246-9C255D528D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4451" y="1913189"/>
                        <a:ext cx="4578350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62">
            <a:extLst>
              <a:ext uri="{FF2B5EF4-FFF2-40B4-BE49-F238E27FC236}">
                <a16:creationId xmlns:a16="http://schemas.microsoft.com/office/drawing/2014/main" id="{BFAE9A2B-AB55-4657-A661-0AFCFADFBD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8417462"/>
              </p:ext>
            </p:extLst>
          </p:nvPr>
        </p:nvGraphicFramePr>
        <p:xfrm>
          <a:off x="1252538" y="1142332"/>
          <a:ext cx="6661150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124" name="Equation" r:id="rId11" imgW="3390840" imgH="330120" progId="Equation.DSMT4">
                  <p:embed/>
                </p:oleObj>
              </mc:Choice>
              <mc:Fallback>
                <p:oleObj name="Equation" r:id="rId11" imgW="3390840" imgH="330120" progId="Equation.DSMT4">
                  <p:embed/>
                  <p:pic>
                    <p:nvPicPr>
                      <p:cNvPr id="63" name="Object 62">
                        <a:extLst>
                          <a:ext uri="{FF2B5EF4-FFF2-40B4-BE49-F238E27FC236}">
                            <a16:creationId xmlns:a16="http://schemas.microsoft.com/office/drawing/2014/main" id="{BFAE9A2B-AB55-4657-A661-0AFCFADFBD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2538" y="1142332"/>
                        <a:ext cx="6661150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025A2-70B7-428F-A42C-FA98754FB2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CEA2BF24-68A0-4328-8B3B-FE42AB929A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8096185"/>
              </p:ext>
            </p:extLst>
          </p:nvPr>
        </p:nvGraphicFramePr>
        <p:xfrm>
          <a:off x="6707555" y="2466997"/>
          <a:ext cx="1620520" cy="951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125" name="Equation" r:id="rId13" imgW="825480" imgH="482400" progId="Equation.DSMT4">
                  <p:embed/>
                </p:oleObj>
              </mc:Choice>
              <mc:Fallback>
                <p:oleObj name="Equation" r:id="rId13" imgW="825480" imgH="482400" progId="Equation.DSMT4">
                  <p:embed/>
                  <p:pic>
                    <p:nvPicPr>
                      <p:cNvPr id="47" name="Object 46">
                        <a:extLst>
                          <a:ext uri="{FF2B5EF4-FFF2-40B4-BE49-F238E27FC236}">
                            <a16:creationId xmlns:a16="http://schemas.microsoft.com/office/drawing/2014/main" id="{25ACB916-87DE-4700-A0C2-AD80BF1F89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7555" y="2466997"/>
                        <a:ext cx="1620520" cy="9517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77BE8CB7-DCAA-4525-960B-8A29A05923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207953"/>
              </p:ext>
            </p:extLst>
          </p:nvPr>
        </p:nvGraphicFramePr>
        <p:xfrm>
          <a:off x="866775" y="2655888"/>
          <a:ext cx="5046663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126" name="Equation" r:id="rId15" imgW="2336760" imgH="241200" progId="Equation.DSMT4">
                  <p:embed/>
                </p:oleObj>
              </mc:Choice>
              <mc:Fallback>
                <p:oleObj name="Equation" r:id="rId15" imgW="2336760" imgH="241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CEA2BF24-68A0-4328-8B3B-FE42AB929A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775" y="2655888"/>
                        <a:ext cx="5046663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5649781F-DC3C-4066-AEAB-163A3FD3FB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5814316"/>
              </p:ext>
            </p:extLst>
          </p:nvPr>
        </p:nvGraphicFramePr>
        <p:xfrm>
          <a:off x="1554164" y="6045534"/>
          <a:ext cx="3079750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127" name="Equation" r:id="rId17" imgW="1295280" imgH="203040" progId="Equation.DSMT4">
                  <p:embed/>
                </p:oleObj>
              </mc:Choice>
              <mc:Fallback>
                <p:oleObj name="Equation" r:id="rId17" imgW="1295280" imgH="203040" progId="Equation.DSMT4">
                  <p:embed/>
                  <p:pic>
                    <p:nvPicPr>
                      <p:cNvPr id="61" name="Object 60">
                        <a:extLst>
                          <a:ext uri="{FF2B5EF4-FFF2-40B4-BE49-F238E27FC236}">
                            <a16:creationId xmlns:a16="http://schemas.microsoft.com/office/drawing/2014/main" id="{83803045-82B6-4540-906F-685C809D19E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4164" y="6045534"/>
                        <a:ext cx="3079750" cy="487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621CA16B-C477-4E7B-BEEC-5E2C2E460A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7647601"/>
              </p:ext>
            </p:extLst>
          </p:nvPr>
        </p:nvGraphicFramePr>
        <p:xfrm>
          <a:off x="7027028" y="4632824"/>
          <a:ext cx="1450975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128" name="Equation" r:id="rId19" imgW="812520" imgH="457200" progId="Equation.DSMT4">
                  <p:embed/>
                </p:oleObj>
              </mc:Choice>
              <mc:Fallback>
                <p:oleObj name="Equation" r:id="rId19" imgW="812520" imgH="457200" progId="Equation.DSMT4">
                  <p:embed/>
                  <p:pic>
                    <p:nvPicPr>
                      <p:cNvPr id="61" name="Object 60">
                        <a:extLst>
                          <a:ext uri="{FF2B5EF4-FFF2-40B4-BE49-F238E27FC236}">
                            <a16:creationId xmlns:a16="http://schemas.microsoft.com/office/drawing/2014/main" id="{83803045-82B6-4540-906F-685C809D19E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7028" y="4632824"/>
                        <a:ext cx="1450975" cy="823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3D433A8D-FC52-4092-B47E-7424AC3E24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7406237"/>
              </p:ext>
            </p:extLst>
          </p:nvPr>
        </p:nvGraphicFramePr>
        <p:xfrm>
          <a:off x="6100278" y="5816541"/>
          <a:ext cx="1597995" cy="906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129" name="Equation" r:id="rId21" imgW="812520" imgH="457200" progId="Equation.DSMT4">
                  <p:embed/>
                </p:oleObj>
              </mc:Choice>
              <mc:Fallback>
                <p:oleObj name="Equation" r:id="rId21" imgW="812520" imgH="45720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5649781F-DC3C-4066-AEAB-163A3FD3FB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0278" y="5816541"/>
                        <a:ext cx="1597995" cy="9065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753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Control of Delay Differential Equations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graphicFrame>
        <p:nvGraphicFramePr>
          <p:cNvPr id="59" name="Object 58">
            <a:extLst>
              <a:ext uri="{FF2B5EF4-FFF2-40B4-BE49-F238E27FC236}">
                <a16:creationId xmlns:a16="http://schemas.microsoft.com/office/drawing/2014/main" id="{F475F663-B45A-488A-96A2-B55BFB3FBC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9282" y="606258"/>
          <a:ext cx="4959350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967" name="Equation" r:id="rId3" imgW="2298600" imgH="241200" progId="Equation.DSMT4">
                  <p:embed/>
                </p:oleObj>
              </mc:Choice>
              <mc:Fallback>
                <p:oleObj name="Equation" r:id="rId3" imgW="2298600" imgH="241200" progId="Equation.DSMT4">
                  <p:embed/>
                  <p:pic>
                    <p:nvPicPr>
                      <p:cNvPr id="59" name="Object 58">
                        <a:extLst>
                          <a:ext uri="{FF2B5EF4-FFF2-40B4-BE49-F238E27FC236}">
                            <a16:creationId xmlns:a16="http://schemas.microsoft.com/office/drawing/2014/main" id="{F475F663-B45A-488A-96A2-B55BFB3FBC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282" y="606258"/>
                        <a:ext cx="4959350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60">
            <a:extLst>
              <a:ext uri="{FF2B5EF4-FFF2-40B4-BE49-F238E27FC236}">
                <a16:creationId xmlns:a16="http://schemas.microsoft.com/office/drawing/2014/main" id="{83803045-82B6-4540-906F-685C809D19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2230632"/>
              </p:ext>
            </p:extLst>
          </p:nvPr>
        </p:nvGraphicFramePr>
        <p:xfrm>
          <a:off x="1941846" y="3003218"/>
          <a:ext cx="5351462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968" name="Equation" r:id="rId5" imgW="2997000" imgH="583920" progId="Equation.DSMT4">
                  <p:embed/>
                </p:oleObj>
              </mc:Choice>
              <mc:Fallback>
                <p:oleObj name="Equation" r:id="rId5" imgW="2997000" imgH="583920" progId="Equation.DSMT4">
                  <p:embed/>
                  <p:pic>
                    <p:nvPicPr>
                      <p:cNvPr id="61" name="Object 60">
                        <a:extLst>
                          <a:ext uri="{FF2B5EF4-FFF2-40B4-BE49-F238E27FC236}">
                            <a16:creationId xmlns:a16="http://schemas.microsoft.com/office/drawing/2014/main" id="{83803045-82B6-4540-906F-685C809D19E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1846" y="3003218"/>
                        <a:ext cx="5351462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62">
            <a:extLst>
              <a:ext uri="{FF2B5EF4-FFF2-40B4-BE49-F238E27FC236}">
                <a16:creationId xmlns:a16="http://schemas.microsoft.com/office/drawing/2014/main" id="{BFAE9A2B-AB55-4657-A661-0AFCFADFBD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7229952"/>
              </p:ext>
            </p:extLst>
          </p:nvPr>
        </p:nvGraphicFramePr>
        <p:xfrm>
          <a:off x="1252538" y="1142332"/>
          <a:ext cx="6661150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969" name="Equation" r:id="rId7" imgW="3390840" imgH="330120" progId="Equation.DSMT4">
                  <p:embed/>
                </p:oleObj>
              </mc:Choice>
              <mc:Fallback>
                <p:oleObj name="Equation" r:id="rId7" imgW="3390840" imgH="330120" progId="Equation.DSMT4">
                  <p:embed/>
                  <p:pic>
                    <p:nvPicPr>
                      <p:cNvPr id="63" name="Object 62">
                        <a:extLst>
                          <a:ext uri="{FF2B5EF4-FFF2-40B4-BE49-F238E27FC236}">
                            <a16:creationId xmlns:a16="http://schemas.microsoft.com/office/drawing/2014/main" id="{BFAE9A2B-AB55-4657-A661-0AFCFADFBD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2538" y="1142332"/>
                        <a:ext cx="6661150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025A2-70B7-428F-A42C-FA98754FB2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CEA2BF24-68A0-4328-8B3B-FE42AB929A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3746772"/>
              </p:ext>
            </p:extLst>
          </p:nvPr>
        </p:nvGraphicFramePr>
        <p:xfrm>
          <a:off x="370922" y="2033860"/>
          <a:ext cx="1620520" cy="951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970" name="Equation" r:id="rId9" imgW="825480" imgH="482400" progId="Equation.DSMT4">
                  <p:embed/>
                </p:oleObj>
              </mc:Choice>
              <mc:Fallback>
                <p:oleObj name="Equation" r:id="rId9" imgW="825480" imgH="4824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CEA2BF24-68A0-4328-8B3B-FE42AB929A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922" y="2033860"/>
                        <a:ext cx="1620520" cy="9517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5649781F-DC3C-4066-AEAB-163A3FD3FB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178015"/>
              </p:ext>
            </p:extLst>
          </p:nvPr>
        </p:nvGraphicFramePr>
        <p:xfrm>
          <a:off x="2978903" y="2250576"/>
          <a:ext cx="3079750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971" name="Equation" r:id="rId11" imgW="1295280" imgH="203040" progId="Equation.DSMT4">
                  <p:embed/>
                </p:oleObj>
              </mc:Choice>
              <mc:Fallback>
                <p:oleObj name="Equation" r:id="rId11" imgW="1295280" imgH="2030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5649781F-DC3C-4066-AEAB-163A3FD3FB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8903" y="2250576"/>
                        <a:ext cx="3079750" cy="487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76C0893C-C5FF-4785-821B-0917E276A583}"/>
              </a:ext>
            </a:extLst>
          </p:cNvPr>
          <p:cNvGrpSpPr/>
          <p:nvPr/>
        </p:nvGrpSpPr>
        <p:grpSpPr>
          <a:xfrm>
            <a:off x="321734" y="4261939"/>
            <a:ext cx="6511925" cy="1631198"/>
            <a:chOff x="870369" y="4261939"/>
            <a:chExt cx="6511925" cy="1631198"/>
          </a:xfrm>
        </p:grpSpPr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BAD7F2B5-8509-47C3-9BF1-779052D2592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90468431"/>
                </p:ext>
              </p:extLst>
            </p:nvPr>
          </p:nvGraphicFramePr>
          <p:xfrm>
            <a:off x="871704" y="5116850"/>
            <a:ext cx="2268537" cy="776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2972" name="Equation" r:id="rId13" imgW="1155600" imgH="393480" progId="Equation.DSMT4">
                    <p:embed/>
                  </p:oleObj>
                </mc:Choice>
                <mc:Fallback>
                  <p:oleObj name="Equation" r:id="rId13" imgW="1155600" imgH="39348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1C83206C-1317-4AFE-B221-AD98CA39489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71704" y="5116850"/>
                          <a:ext cx="2268537" cy="776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487DD46A-9902-4CDD-8696-D5E25601266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20819419"/>
                </p:ext>
              </p:extLst>
            </p:nvPr>
          </p:nvGraphicFramePr>
          <p:xfrm>
            <a:off x="870369" y="4261939"/>
            <a:ext cx="6511925" cy="654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2973" name="Equation" r:id="rId15" imgW="3314520" imgH="330120" progId="Equation.DSMT4">
                    <p:embed/>
                  </p:oleObj>
                </mc:Choice>
                <mc:Fallback>
                  <p:oleObj name="Equation" r:id="rId15" imgW="3314520" imgH="330120" progId="Equation.DSMT4">
                    <p:embed/>
                    <p:pic>
                      <p:nvPicPr>
                        <p:cNvPr id="63" name="Object 62">
                          <a:extLst>
                            <a:ext uri="{FF2B5EF4-FFF2-40B4-BE49-F238E27FC236}">
                              <a16:creationId xmlns:a16="http://schemas.microsoft.com/office/drawing/2014/main" id="{BFAE9A2B-AB55-4657-A661-0AFCFADFBD8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70369" y="4261939"/>
                          <a:ext cx="6511925" cy="6540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E85B0F48-BC9A-4B1A-BFEF-A645867FD8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8667487"/>
              </p:ext>
            </p:extLst>
          </p:nvPr>
        </p:nvGraphicFramePr>
        <p:xfrm>
          <a:off x="1808163" y="6030913"/>
          <a:ext cx="5507037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974" name="Equation" r:id="rId17" imgW="2552400" imgH="203040" progId="Equation.DSMT4">
                  <p:embed/>
                </p:oleObj>
              </mc:Choice>
              <mc:Fallback>
                <p:oleObj name="Equation" r:id="rId17" imgW="2552400" imgH="203040" progId="Equation.DSMT4">
                  <p:embed/>
                  <p:pic>
                    <p:nvPicPr>
                      <p:cNvPr id="59" name="Object 58">
                        <a:extLst>
                          <a:ext uri="{FF2B5EF4-FFF2-40B4-BE49-F238E27FC236}">
                            <a16:creationId xmlns:a16="http://schemas.microsoft.com/office/drawing/2014/main" id="{F475F663-B45A-488A-96A2-B55BFB3FBC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8163" y="6030913"/>
                        <a:ext cx="5507037" cy="439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77F8F78D-402E-426B-8959-17DB301D30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270679"/>
              </p:ext>
            </p:extLst>
          </p:nvPr>
        </p:nvGraphicFramePr>
        <p:xfrm>
          <a:off x="2730790" y="5179926"/>
          <a:ext cx="6192838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975" name="Equation" r:id="rId19" imgW="2869920" imgH="253800" progId="Equation.DSMT4">
                  <p:embed/>
                </p:oleObj>
              </mc:Choice>
              <mc:Fallback>
                <p:oleObj name="Equation" r:id="rId19" imgW="2869920" imgH="2538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E85B0F48-BC9A-4B1A-BFEF-A645867FD80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0790" y="5179926"/>
                        <a:ext cx="6192838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83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EEB2C-9ABF-454B-8DA8-350B7B96C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Approximating Delay Systems:  A Brief History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084E3C-0022-40EF-8ED0-D795295D9B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6C7E314-0768-4B1D-9D2A-091EE09F998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8C80AF-C656-45E4-B4DF-AE842B51D1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VIII PDE                                                                                               Augist 18 - 30, 2019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26A69E-9820-49CC-9EFE-B6693FC7A70F}"/>
              </a:ext>
            </a:extLst>
          </p:cNvPr>
          <p:cNvSpPr txBox="1"/>
          <p:nvPr/>
        </p:nvSpPr>
        <p:spPr>
          <a:xfrm>
            <a:off x="505207" y="3647739"/>
            <a:ext cx="821014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sz="1600" b="0" dirty="0"/>
              <a:t>H. T. Banks, J. A. Burns, H. A. </a:t>
            </a:r>
            <a:r>
              <a:rPr lang="en-US" sz="1600" b="0" dirty="0" err="1"/>
              <a:t>Antosiewicz</a:t>
            </a:r>
            <a:r>
              <a:rPr lang="en-US" sz="1600" b="0" dirty="0"/>
              <a:t>, An abstract framework for approximate solutions to optimal control problems governed by hereditary systems, in, International Conference on Differential Equations, Los Angeles, 1974 , Academic Press, New York, 10–25.</a:t>
            </a:r>
          </a:p>
          <a:p>
            <a:pPr algn="l">
              <a:spcAft>
                <a:spcPts val="300"/>
              </a:spcAft>
            </a:pPr>
            <a:r>
              <a:rPr lang="en-US" sz="1600" b="0" dirty="0"/>
              <a:t>H. T. Banks &amp; J. A. Burns, Hereditary control problems: Numerical methods based on averaging approximations, SIAM J. Control &amp; Optimization, (16) 1978, 169-208.</a:t>
            </a:r>
          </a:p>
          <a:p>
            <a:pPr algn="l">
              <a:spcAft>
                <a:spcPts val="300"/>
              </a:spcAft>
            </a:pPr>
            <a:r>
              <a:rPr lang="en-US" sz="1600" b="0" dirty="0"/>
              <a:t>H. . Banks &amp; F. Kappel, Spline approximations for functional differential equations, J. Differential Equations, (34) 1979, 496-522.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D377D6-D56B-4D9F-B2D2-5127433979DA}"/>
              </a:ext>
            </a:extLst>
          </p:cNvPr>
          <p:cNvSpPr txBox="1"/>
          <p:nvPr/>
        </p:nvSpPr>
        <p:spPr>
          <a:xfrm>
            <a:off x="496959" y="504875"/>
            <a:ext cx="8210145" cy="3116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0" dirty="0"/>
              <a:t>Yu. </a:t>
            </a:r>
            <a:r>
              <a:rPr lang="en-US" sz="1600" b="0" dirty="0" err="1"/>
              <a:t>M.Repin</a:t>
            </a:r>
            <a:r>
              <a:rPr lang="en-US" sz="1600" b="0" dirty="0"/>
              <a:t>, On the </a:t>
            </a:r>
            <a:r>
              <a:rPr lang="en-US" sz="1600" b="0" dirty="0" err="1"/>
              <a:t>approxima.te</a:t>
            </a:r>
            <a:r>
              <a:rPr lang="en-US" sz="1600" b="0" dirty="0"/>
              <a:t> replacement of systems with lag by ordinary dynamical systems, </a:t>
            </a:r>
            <a:r>
              <a:rPr lang="en-US" sz="1600" b="0" dirty="0" err="1"/>
              <a:t>Prikl</a:t>
            </a:r>
            <a:r>
              <a:rPr lang="en-US" sz="1600" b="0" dirty="0"/>
              <a:t>. Mat. </a:t>
            </a:r>
            <a:r>
              <a:rPr lang="en-US" sz="1600" b="0" dirty="0" err="1"/>
              <a:t>Mekh</a:t>
            </a:r>
            <a:r>
              <a:rPr lang="en-US" sz="1600" b="0" dirty="0"/>
              <a:t>., (29) 1965,  226-235; English translation in Appl. Math. Mech., (29)  15, 254-264.</a:t>
            </a:r>
          </a:p>
          <a:p>
            <a:pPr algn="l">
              <a:spcAft>
                <a:spcPts val="0"/>
              </a:spcAft>
            </a:pPr>
            <a:r>
              <a:rPr lang="en-US" sz="600" b="0" dirty="0"/>
              <a:t>96</a:t>
            </a:r>
            <a:endParaRPr lang="en-US" sz="900" b="0" dirty="0"/>
          </a:p>
          <a:p>
            <a:pPr algn="l">
              <a:spcAft>
                <a:spcPts val="0"/>
              </a:spcAft>
            </a:pPr>
            <a:r>
              <a:rPr lang="en-US" sz="1600" b="0" dirty="0"/>
              <a:t>D. W. Ross &amp; I. </a:t>
            </a:r>
            <a:r>
              <a:rPr lang="en-US" sz="1600" b="0" dirty="0" err="1"/>
              <a:t>Flügge-Lotz</a:t>
            </a:r>
            <a:r>
              <a:rPr lang="en-US" sz="1600" b="0" dirty="0"/>
              <a:t>, An optimal control problem for systems with differential-difference equation dynamics, SIAM J. Control, (7) 1969, 609–623.</a:t>
            </a:r>
          </a:p>
          <a:p>
            <a:pPr algn="l">
              <a:spcAft>
                <a:spcPts val="0"/>
              </a:spcAft>
            </a:pPr>
            <a:endParaRPr lang="en-US" sz="600" b="0" dirty="0"/>
          </a:p>
          <a:p>
            <a:pPr algn="l">
              <a:spcAft>
                <a:spcPts val="0"/>
              </a:spcAft>
            </a:pPr>
            <a:r>
              <a:rPr lang="en-US" sz="1600" b="0" dirty="0"/>
              <a:t>J. G. </a:t>
            </a:r>
            <a:r>
              <a:rPr lang="en-US" sz="1600" b="0" dirty="0" err="1"/>
              <a:t>Borisovic</a:t>
            </a:r>
            <a:r>
              <a:rPr lang="en-US" sz="1600" b="0" dirty="0"/>
              <a:t> &amp;  A. S. </a:t>
            </a:r>
            <a:r>
              <a:rPr lang="en-US" sz="1600" b="0" dirty="0" err="1"/>
              <a:t>Turbabin</a:t>
            </a:r>
            <a:r>
              <a:rPr lang="en-US" sz="1600" b="0" dirty="0"/>
              <a:t>, On the Cauchy problem for linear nonhomogeneous differential equations with retarded argument, Soviet Math. </a:t>
            </a:r>
            <a:r>
              <a:rPr lang="en-US" sz="1600" b="0" dirty="0" err="1"/>
              <a:t>Dokl</a:t>
            </a:r>
            <a:r>
              <a:rPr lang="en-US" sz="1600" b="0" dirty="0"/>
              <a:t>., (10) 1969, 401–405.</a:t>
            </a:r>
          </a:p>
          <a:p>
            <a:pPr algn="l">
              <a:spcAft>
                <a:spcPts val="0"/>
              </a:spcAft>
            </a:pPr>
            <a:endParaRPr lang="en-US" sz="600" b="0" dirty="0"/>
          </a:p>
          <a:p>
            <a:pPr algn="l">
              <a:spcAft>
                <a:spcPts val="300"/>
              </a:spcAft>
            </a:pPr>
            <a:r>
              <a:rPr lang="en-US" sz="1600" b="0" dirty="0"/>
              <a:t>H. </a:t>
            </a:r>
            <a:r>
              <a:rPr lang="en-US" sz="1600" b="0" dirty="0" err="1"/>
              <a:t>Sasai</a:t>
            </a:r>
            <a:r>
              <a:rPr lang="en-US" sz="1600" b="0" dirty="0"/>
              <a:t>, On the convergence of difference approximations in distributed parameter optimal control problems, Mem. Fac. </a:t>
            </a:r>
            <a:r>
              <a:rPr lang="en-US" sz="1600" b="0" dirty="0" err="1"/>
              <a:t>Engrg</a:t>
            </a:r>
            <a:r>
              <a:rPr lang="en-US" sz="1600" b="0" dirty="0"/>
              <a:t>. Nagoya Univ., (23) 1971, 316–325.</a:t>
            </a:r>
          </a:p>
          <a:p>
            <a:pPr algn="l">
              <a:spcAft>
                <a:spcPts val="600"/>
              </a:spcAft>
            </a:pPr>
            <a:r>
              <a:rPr lang="en-US" sz="1600" b="0" dirty="0"/>
              <a:t>H. </a:t>
            </a:r>
            <a:r>
              <a:rPr lang="en-US" sz="1600" b="0" dirty="0" err="1"/>
              <a:t>Sasai</a:t>
            </a:r>
            <a:r>
              <a:rPr lang="en-US" sz="1600" b="0" dirty="0"/>
              <a:t> &amp; T. Fukuda, Consideration of linear delay-differential systems by approximation systems, Trans. Soc. Instrument Control Engr., (10) 1974, 298–303.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1F8878-DA38-4576-B3F0-5FB88FA86A12}"/>
              </a:ext>
            </a:extLst>
          </p:cNvPr>
          <p:cNvSpPr txBox="1"/>
          <p:nvPr/>
        </p:nvSpPr>
        <p:spPr>
          <a:xfrm>
            <a:off x="474728" y="5512557"/>
            <a:ext cx="8210145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sz="1600" b="0" dirty="0">
                <a:cs typeface="Times New Roman" panose="02020603050405020304" pitchFamily="18" charset="0"/>
              </a:rPr>
              <a:t>J. Burns &amp; E. Cliff,  </a:t>
            </a:r>
            <a:r>
              <a:rPr lang="en-US" sz="1600" b="0" i="1" dirty="0">
                <a:cs typeface="Times New Roman" panose="02020603050405020304" pitchFamily="18" charset="0"/>
              </a:rPr>
              <a:t>A  Piecewise  Linear  Approximation  Scheme  for  Hereditary  Optimal  Control  Problems</a:t>
            </a:r>
            <a:r>
              <a:rPr lang="en-US" sz="1600" b="0" dirty="0">
                <a:cs typeface="Times New Roman" panose="02020603050405020304" pitchFamily="18" charset="0"/>
              </a:rPr>
              <a:t>,  Proc. 1977 Joint Automatic Control Conference, Vol. 2, 1977, 867-873 . </a:t>
            </a:r>
          </a:p>
          <a:p>
            <a:pPr algn="l"/>
            <a:r>
              <a:rPr lang="en-US" sz="1600" b="0" dirty="0">
                <a:cs typeface="Times New Roman" panose="02020603050405020304" pitchFamily="18" charset="0"/>
              </a:rPr>
              <a:t>J. Burns &amp; E. Cliff,  </a:t>
            </a:r>
            <a:r>
              <a:rPr lang="en-US" sz="1600" b="0" i="1" dirty="0">
                <a:cs typeface="Times New Roman" panose="02020603050405020304" pitchFamily="18" charset="0"/>
              </a:rPr>
              <a:t>Methods for Approximating Linear Hereditary Quadratic Optimal Control Problems</a:t>
            </a:r>
            <a:r>
              <a:rPr lang="en-US" sz="1600" b="0" dirty="0">
                <a:cs typeface="Times New Roman" panose="02020603050405020304" pitchFamily="18" charset="0"/>
              </a:rPr>
              <a:t>, IEEE Trans. on Automatic Control, AC - 23, 1978,  21-36.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2A2AA5-8B2E-4B19-B0E0-6D6341F31E72}"/>
              </a:ext>
            </a:extLst>
          </p:cNvPr>
          <p:cNvCxnSpPr>
            <a:cxnSpLocks/>
          </p:cNvCxnSpPr>
          <p:nvPr/>
        </p:nvCxnSpPr>
        <p:spPr bwMode="auto">
          <a:xfrm>
            <a:off x="2193800" y="5794361"/>
            <a:ext cx="374149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9" name="Text Box 33">
            <a:extLst>
              <a:ext uri="{FF2B5EF4-FFF2-40B4-BE49-F238E27FC236}">
                <a16:creationId xmlns:a16="http://schemas.microsoft.com/office/drawing/2014/main" id="{4E6A4EFA-84C5-4DD0-959A-BA04BB1B1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9440" y="6391390"/>
            <a:ext cx="15808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DG Scheme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210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theme/theme1.xml><?xml version="1.0" encoding="utf-8"?>
<a:theme xmlns:a="http://schemas.openxmlformats.org/drawingml/2006/main" name="multbarc">
  <a:themeElements>
    <a:clrScheme name="multbarc.ppt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ultbarc.ppt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bg2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bg2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ultbarc.pp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ltbarc.p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ltbarc.pp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ltbarc.pp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ltbarc.pp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ltbarc.pp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ltbarc.pp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22573</TotalTime>
  <Pages>19</Pages>
  <Words>2687</Words>
  <Application>Microsoft Office PowerPoint</Application>
  <PresentationFormat>Letter Paper (8.5x11 in)</PresentationFormat>
  <Paragraphs>372</Paragraphs>
  <Slides>43</Slides>
  <Notes>5</Notes>
  <HiddenSlides>0</HiddenSlides>
  <MMClips>7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Arial</vt:lpstr>
      <vt:lpstr>Book Antiqua</vt:lpstr>
      <vt:lpstr>Calibri</vt:lpstr>
      <vt:lpstr>Cambria Math</vt:lpstr>
      <vt:lpstr>Impact</vt:lpstr>
      <vt:lpstr>Tahoma</vt:lpstr>
      <vt:lpstr>Times New Roman</vt:lpstr>
      <vt:lpstr>Wingdings</vt:lpstr>
      <vt:lpstr>ZapfDingbats</vt:lpstr>
      <vt:lpstr>multbarc</vt:lpstr>
      <vt:lpstr>Equation</vt:lpstr>
      <vt:lpstr>PowerPoint Presentation</vt:lpstr>
      <vt:lpstr>People &amp; Problems</vt:lpstr>
      <vt:lpstr>Basic Vapor Compression Cycle (components)</vt:lpstr>
      <vt:lpstr>Model-Based Systems Engineering</vt:lpstr>
      <vt:lpstr>   ODE1  PDE1  ODE2  PDE2  ODE1: Closed Cycle</vt:lpstr>
      <vt:lpstr>   ODE1  PDE1  ODE2  PDE2  ODE1: Closed Cycle</vt:lpstr>
      <vt:lpstr>   Control of Delay Differential Equations</vt:lpstr>
      <vt:lpstr>   Control of Delay Differential Equations</vt:lpstr>
      <vt:lpstr>Approximating Delay Systems:  A Brief History</vt:lpstr>
      <vt:lpstr>Four Schemes  Four “Component Models”</vt:lpstr>
      <vt:lpstr>   Control of Delay Differential Equations</vt:lpstr>
      <vt:lpstr>Control of Delay Differential Equations</vt:lpstr>
      <vt:lpstr>Approximation &amp; Computational Issues</vt:lpstr>
      <vt:lpstr>Approximation &amp; Computational Issues</vt:lpstr>
      <vt:lpstr>Computational Issues</vt:lpstr>
      <vt:lpstr>Four Schemes</vt:lpstr>
      <vt:lpstr>Four Schemes</vt:lpstr>
      <vt:lpstr>2D Example</vt:lpstr>
      <vt:lpstr>N = 64:  FV and IK</vt:lpstr>
      <vt:lpstr>N = 64:  FE</vt:lpstr>
      <vt:lpstr>N = 64:  FV and IK</vt:lpstr>
      <vt:lpstr>N = 64:  FE</vt:lpstr>
      <vt:lpstr>N = 128:  FE  and  N = 8:  IK </vt:lpstr>
      <vt:lpstr>N = 128:  FE  and  N = 8:  IK</vt:lpstr>
      <vt:lpstr>Simple Counter Flow Heat Exchanger: Approximations</vt:lpstr>
      <vt:lpstr>hp – Finite Element Method</vt:lpstr>
      <vt:lpstr>Real Time Optimization of Dynamic Sensor Systems</vt:lpstr>
      <vt:lpstr>Real Time Optimization of Sensor Systems</vt:lpstr>
      <vt:lpstr>Optimal PDE Estimation</vt:lpstr>
      <vt:lpstr>hp – Finite Element Method</vt:lpstr>
      <vt:lpstr>Real Time Optimization of Dynamic Sensor Systems</vt:lpstr>
      <vt:lpstr>Stationary Sensor</vt:lpstr>
      <vt:lpstr>Accurate Solutions to RDE (Optimal Error Estimate)</vt:lpstr>
      <vt:lpstr>1D CD Problem:  Example (DOF = p/h)</vt:lpstr>
      <vt:lpstr>Computing (Parallel, DG &amp; Spectral Element on GPUs)</vt:lpstr>
      <vt:lpstr>Moving Intruder &amp; “Sub-Optimal” Luenberger Estimator</vt:lpstr>
      <vt:lpstr>Adaptive Methods (FVM-TVD-RK)</vt:lpstr>
      <vt:lpstr>Heterogeneous DD-Hybrid Estimator-Stationary Source</vt:lpstr>
      <vt:lpstr>Heterogeneous DD-Hybrid Estimator-Moving Source</vt:lpstr>
      <vt:lpstr>Mobile Sensor is “Better” (WPI)</vt:lpstr>
      <vt:lpstr>Heterogeneous DD-Hybrid Estimator-Moving Source</vt:lpstr>
      <vt:lpstr>Impact of Multi-Processors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Distributed Parameter Control Approach to Sensor Location for Optimal Feedback Control of Thermal Processes</dc:title>
  <dc:creator>John Burns and Diana Rubio</dc:creator>
  <cp:lastModifiedBy>John Burns</cp:lastModifiedBy>
  <cp:revision>3386</cp:revision>
  <cp:lastPrinted>2016-03-31T20:37:43Z</cp:lastPrinted>
  <dcterms:created xsi:type="dcterms:W3CDTF">1997-11-24T16:19:52Z</dcterms:created>
  <dcterms:modified xsi:type="dcterms:W3CDTF">2019-08-23T18:53:49Z</dcterms:modified>
</cp:coreProperties>
</file>