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62" r:id="rId4"/>
    <p:sldId id="269" r:id="rId5"/>
    <p:sldId id="261" r:id="rId6"/>
    <p:sldId id="263" r:id="rId7"/>
    <p:sldId id="271" r:id="rId8"/>
    <p:sldId id="272" r:id="rId9"/>
    <p:sldId id="273" r:id="rId10"/>
    <p:sldId id="284" r:id="rId11"/>
    <p:sldId id="285" r:id="rId12"/>
    <p:sldId id="286" r:id="rId13"/>
    <p:sldId id="275" r:id="rId14"/>
    <p:sldId id="282" r:id="rId15"/>
    <p:sldId id="283" r:id="rId16"/>
    <p:sldId id="276" r:id="rId17"/>
    <p:sldId id="277" r:id="rId18"/>
    <p:sldId id="281" r:id="rId19"/>
    <p:sldId id="291" r:id="rId20"/>
    <p:sldId id="292" r:id="rId21"/>
    <p:sldId id="293" r:id="rId22"/>
    <p:sldId id="288" r:id="rId23"/>
    <p:sldId id="294" r:id="rId24"/>
    <p:sldId id="295" r:id="rId25"/>
    <p:sldId id="296" r:id="rId26"/>
    <p:sldId id="290" r:id="rId27"/>
    <p:sldId id="298" r:id="rId28"/>
    <p:sldId id="299" r:id="rId29"/>
    <p:sldId id="302" r:id="rId30"/>
    <p:sldId id="304" r:id="rId31"/>
    <p:sldId id="303" r:id="rId32"/>
    <p:sldId id="305" r:id="rId33"/>
    <p:sldId id="307" r:id="rId34"/>
    <p:sldId id="308" r:id="rId35"/>
    <p:sldId id="309" r:id="rId36"/>
    <p:sldId id="311" r:id="rId37"/>
    <p:sldId id="312" r:id="rId38"/>
    <p:sldId id="314" r:id="rId39"/>
    <p:sldId id="315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AA00"/>
    <a:srgbClr val="F8B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C02D9-95BA-46A4-8508-586B1094741D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671B7-66F3-4357-B0AF-95413A81C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6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71B7-66F3-4357-B0AF-95413A81C249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8A16-38ED-441A-9388-7A35CB18A429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BEB9-33BA-49FE-8AAD-CE0A52362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45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8A16-38ED-441A-9388-7A35CB18A429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BEB9-33BA-49FE-8AAD-CE0A52362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72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8A16-38ED-441A-9388-7A35CB18A429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BEB9-33BA-49FE-8AAD-CE0A52362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577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8A16-38ED-441A-9388-7A35CB18A429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BEB9-33BA-49FE-8AAD-CE0A52362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49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8A16-38ED-441A-9388-7A35CB18A429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BEB9-33BA-49FE-8AAD-CE0A52362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26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8A16-38ED-441A-9388-7A35CB18A429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BEB9-33BA-49FE-8AAD-CE0A52362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7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8A16-38ED-441A-9388-7A35CB18A429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BEB9-33BA-49FE-8AAD-CE0A52362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50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8A16-38ED-441A-9388-7A35CB18A429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BEB9-33BA-49FE-8AAD-CE0A52362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53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8A16-38ED-441A-9388-7A35CB18A429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BEB9-33BA-49FE-8AAD-CE0A52362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96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8A16-38ED-441A-9388-7A35CB18A429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BEB9-33BA-49FE-8AAD-CE0A52362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40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8A16-38ED-441A-9388-7A35CB18A429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BEB9-33BA-49FE-8AAD-CE0A52362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8A16-38ED-441A-9388-7A35CB18A429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8BEB9-33BA-49FE-8AAD-CE0A52362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96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6.png"/><Relationship Id="rId3" Type="http://schemas.openxmlformats.org/officeDocument/2006/relationships/image" Target="../media/image3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1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2.png"/><Relationship Id="rId3" Type="http://schemas.openxmlformats.org/officeDocument/2006/relationships/image" Target="../media/image3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0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44.png"/><Relationship Id="rId5" Type="http://schemas.openxmlformats.org/officeDocument/2006/relationships/image" Target="../media/image31.png"/><Relationship Id="rId15" Type="http://schemas.openxmlformats.org/officeDocument/2006/relationships/image" Target="../media/image49.png"/><Relationship Id="rId10" Type="http://schemas.openxmlformats.org/officeDocument/2006/relationships/image" Target="../media/image43.png"/><Relationship Id="rId19" Type="http://schemas.openxmlformats.org/officeDocument/2006/relationships/image" Target="../media/image36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.jpe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.jpe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.jpe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3.jpe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174829"/>
            <a:ext cx="7772400" cy="1470025"/>
          </a:xfrm>
        </p:spPr>
        <p:txBody>
          <a:bodyPr>
            <a:normAutofit/>
          </a:bodyPr>
          <a:lstStyle/>
          <a:p>
            <a:r>
              <a:rPr lang="es-ES" b="1" dirty="0" smtClean="0">
                <a:latin typeface="Calibri" pitchFamily="34" charset="0"/>
                <a:cs typeface="Calibri" pitchFamily="34" charset="0"/>
              </a:rPr>
              <a:t>Data </a:t>
            </a:r>
            <a:r>
              <a:rPr lang="es-ES" b="1" dirty="0" err="1" smtClean="0">
                <a:latin typeface="Calibri" pitchFamily="34" charset="0"/>
                <a:cs typeface="Calibri" pitchFamily="34" charset="0"/>
              </a:rPr>
              <a:t>Dr</a:t>
            </a:r>
            <a:r>
              <a:rPr lang="es-ES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s-ES" b="1" dirty="0" err="1" smtClean="0">
                <a:latin typeface="Calibri" pitchFamily="34" charset="0"/>
                <a:cs typeface="Calibri" pitchFamily="34" charset="0"/>
              </a:rPr>
              <a:t>ven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b="1" dirty="0" err="1" smtClean="0">
                <a:latin typeface="Calibri" pitchFamily="34" charset="0"/>
                <a:cs typeface="Calibri" pitchFamily="34" charset="0"/>
              </a:rPr>
              <a:t>Flavour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b="1" dirty="0" err="1" smtClean="0">
                <a:latin typeface="Calibri" pitchFamily="34" charset="0"/>
                <a:cs typeface="Calibri" pitchFamily="34" charset="0"/>
              </a:rPr>
              <a:t>Model</a:t>
            </a:r>
            <a:endParaRPr lang="es-E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err="1" smtClean="0">
                <a:solidFill>
                  <a:srgbClr val="E6AA00"/>
                </a:solidFill>
              </a:rPr>
              <a:t>Author</a:t>
            </a:r>
            <a:r>
              <a:rPr lang="es-ES" dirty="0" smtClean="0">
                <a:solidFill>
                  <a:srgbClr val="E6AA00"/>
                </a:solidFill>
              </a:rPr>
              <a:t>: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Carlos </a:t>
            </a:r>
            <a:r>
              <a:rPr lang="es-ES" dirty="0" err="1" smtClean="0">
                <a:solidFill>
                  <a:schemeClr val="tx1"/>
                </a:solidFill>
              </a:rPr>
              <a:t>Bouthelier</a:t>
            </a:r>
            <a:r>
              <a:rPr lang="es-ES" dirty="0" smtClean="0">
                <a:solidFill>
                  <a:schemeClr val="tx1"/>
                </a:solidFill>
              </a:rPr>
              <a:t> Madre</a:t>
            </a:r>
          </a:p>
          <a:p>
            <a:r>
              <a:rPr lang="es-ES" dirty="0" smtClean="0">
                <a:solidFill>
                  <a:srgbClr val="E6AA00"/>
                </a:solidFill>
              </a:rPr>
              <a:t>Director: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Dr. Luca Merlo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3258000" y="1722804"/>
            <a:ext cx="72008" cy="72008"/>
          </a:xfrm>
          <a:prstGeom prst="ellipse">
            <a:avLst/>
          </a:prstGeom>
          <a:solidFill>
            <a:srgbClr val="E6AA00"/>
          </a:solidFill>
          <a:ln>
            <a:solidFill>
              <a:srgbClr val="E6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00" y="1830467"/>
            <a:ext cx="76800" cy="28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Carlos\Desktop\Formacion\Master\tfm\Mi Proyecto\LogoU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638800"/>
            <a:ext cx="24003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491880" y="6241534"/>
            <a:ext cx="30589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dirty="0" err="1" smtClean="0"/>
              <a:t>May</a:t>
            </a:r>
            <a:r>
              <a:rPr lang="es-ES" sz="2700" dirty="0" smtClean="0"/>
              <a:t> 7, 2019</a:t>
            </a:r>
            <a:endParaRPr lang="es-ES" sz="2700" dirty="0"/>
          </a:p>
        </p:txBody>
      </p:sp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0" y="836712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3528" y="836712"/>
            <a:ext cx="9158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 </a:t>
            </a:r>
            <a:r>
              <a:rPr lang="en-US" sz="2700" dirty="0">
                <a:solidFill>
                  <a:schemeClr val="bg1"/>
                </a:solidFill>
              </a:rPr>
              <a:t>TAE 2019 - COST Training School on High Energy Physics</a:t>
            </a:r>
            <a:endParaRPr lang="es-ES" sz="2700" dirty="0">
              <a:solidFill>
                <a:schemeClr val="bg1"/>
              </a:solidFill>
            </a:endParaRPr>
          </a:p>
        </p:txBody>
      </p:sp>
      <p:pic>
        <p:nvPicPr>
          <p:cNvPr id="4" name="Picture 2" descr="Resultado de imagen de logo uniz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618" y="5733256"/>
            <a:ext cx="3742906" cy="13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4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535488" y="836711"/>
            <a:ext cx="4645024" cy="5040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22247" y="836712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>
                <a:solidFill>
                  <a:srgbClr val="E6AA00"/>
                </a:solidFill>
              </a:rPr>
              <a:t>Symmetry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breaking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pattern</a:t>
            </a:r>
            <a:r>
              <a:rPr lang="es-ES" sz="2700" b="1" dirty="0" smtClean="0">
                <a:solidFill>
                  <a:srgbClr val="E6AA00"/>
                </a:solidFill>
              </a:rPr>
              <a:t>.  </a:t>
            </a:r>
            <a:r>
              <a:rPr lang="es-ES" sz="2700" b="1" dirty="0" smtClean="0">
                <a:solidFill>
                  <a:schemeClr val="bg1"/>
                </a:solidFill>
              </a:rPr>
              <a:t>    </a:t>
            </a:r>
            <a:r>
              <a:rPr lang="es-ES" sz="2700" dirty="0" smtClean="0">
                <a:solidFill>
                  <a:schemeClr val="bg1"/>
                </a:solidFill>
              </a:rPr>
              <a:t> </a:t>
            </a:r>
            <a:r>
              <a:rPr lang="es-ES" sz="2700" dirty="0" err="1" smtClean="0">
                <a:solidFill>
                  <a:schemeClr val="bg1"/>
                </a:solidFill>
              </a:rPr>
              <a:t>Phenomenology</a:t>
            </a:r>
            <a:r>
              <a:rPr lang="es-ES" sz="2700" dirty="0" smtClean="0">
                <a:solidFill>
                  <a:schemeClr val="bg1"/>
                </a:solidFill>
              </a:rPr>
              <a:t>		</a:t>
            </a:r>
            <a:endParaRPr lang="es-ES" sz="2700" b="1" dirty="0">
              <a:solidFill>
                <a:srgbClr val="E6AA00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/>
              <a:t>Minimal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Flavour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Violation</a:t>
            </a:r>
            <a:endParaRPr lang="es-ES" sz="27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-36512" y="1460790"/>
            <a:ext cx="7844757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Minimal </a:t>
            </a:r>
            <a:r>
              <a:rPr lang="es-ES" sz="2400" dirty="0" err="1" smtClean="0"/>
              <a:t>Flavour</a:t>
            </a:r>
            <a:r>
              <a:rPr lang="es-ES" sz="2400" dirty="0" smtClean="0"/>
              <a:t> </a:t>
            </a:r>
            <a:r>
              <a:rPr lang="es-ES" sz="2400" dirty="0" err="1" smtClean="0"/>
              <a:t>Violation</a:t>
            </a:r>
            <a:r>
              <a:rPr lang="es-ES" sz="2400" dirty="0" smtClean="0"/>
              <a:t> </a:t>
            </a:r>
            <a:r>
              <a:rPr lang="es-ES" sz="2400" dirty="0" err="1" smtClean="0"/>
              <a:t>Principle</a:t>
            </a:r>
            <a:r>
              <a:rPr lang="es-ES" sz="2400" dirty="0" smtClean="0"/>
              <a:t>. 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Biggest</a:t>
            </a:r>
            <a:r>
              <a:rPr lang="es-ES" sz="2400" dirty="0" smtClean="0"/>
              <a:t> </a:t>
            </a:r>
            <a:r>
              <a:rPr lang="es-ES" sz="2400" dirty="0" err="1" smtClean="0"/>
              <a:t>symmetry</a:t>
            </a:r>
            <a:r>
              <a:rPr lang="es-ES" sz="2400" dirty="0" smtClean="0"/>
              <a:t> </a:t>
            </a:r>
            <a:r>
              <a:rPr lang="es-ES" sz="2400" dirty="0" err="1" smtClean="0"/>
              <a:t>allowed</a:t>
            </a:r>
            <a:r>
              <a:rPr lang="es-ES" sz="2400" dirty="0" smtClean="0"/>
              <a:t> </a:t>
            </a:r>
            <a:r>
              <a:rPr lang="es-ES" sz="2400" dirty="0" err="1" smtClean="0"/>
              <a:t>by</a:t>
            </a:r>
            <a:r>
              <a:rPr lang="es-ES" sz="2400" dirty="0" smtClean="0"/>
              <a:t> </a:t>
            </a:r>
            <a:r>
              <a:rPr lang="es-ES" sz="2400" dirty="0" err="1" smtClean="0"/>
              <a:t>kinetic</a:t>
            </a:r>
            <a:r>
              <a:rPr lang="es-ES" sz="2400" dirty="0" smtClean="0"/>
              <a:t> </a:t>
            </a:r>
            <a:r>
              <a:rPr lang="es-ES" sz="2400" dirty="0" err="1" smtClean="0"/>
              <a:t>terms</a:t>
            </a:r>
            <a:r>
              <a:rPr lang="es-ES" sz="2400" dirty="0" smtClean="0"/>
              <a:t>: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</a:pPr>
            <a:endParaRPr lang="es-ES" sz="20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16832"/>
            <a:ext cx="8204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0562"/>
            <a:ext cx="87185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535488" y="836711"/>
            <a:ext cx="4645024" cy="5040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2247" y="836712"/>
            <a:ext cx="91582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err="1" smtClean="0">
                <a:solidFill>
                  <a:srgbClr val="E6AA00"/>
                </a:solidFill>
              </a:rPr>
              <a:t>Symmetry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breaking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pattern</a:t>
            </a:r>
            <a:r>
              <a:rPr lang="es-ES" sz="2500" b="1" dirty="0">
                <a:solidFill>
                  <a:srgbClr val="E6AA00"/>
                </a:solidFill>
              </a:rPr>
              <a:t> </a:t>
            </a:r>
            <a:r>
              <a:rPr lang="es-ES" sz="2500" b="1" dirty="0" smtClean="0">
                <a:solidFill>
                  <a:srgbClr val="E6AA00"/>
                </a:solidFill>
              </a:rPr>
              <a:t>       </a:t>
            </a:r>
            <a:r>
              <a:rPr lang="es-ES" sz="2500" b="1" dirty="0" smtClean="0">
                <a:solidFill>
                  <a:schemeClr val="bg1"/>
                </a:solidFill>
              </a:rPr>
              <a:t>    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Phenomenology</a:t>
            </a:r>
            <a:r>
              <a:rPr lang="es-ES" sz="2500" dirty="0" smtClean="0">
                <a:solidFill>
                  <a:schemeClr val="bg1"/>
                </a:solidFill>
              </a:rPr>
              <a:t>		</a:t>
            </a:r>
            <a:endParaRPr lang="es-ES" sz="2500" b="1" dirty="0">
              <a:solidFill>
                <a:srgbClr val="E6A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5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535488" y="836711"/>
            <a:ext cx="4645024" cy="5040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22247" y="836712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>
                <a:solidFill>
                  <a:srgbClr val="E6AA00"/>
                </a:solidFill>
              </a:rPr>
              <a:t>Symmetry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breaking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pattern</a:t>
            </a:r>
            <a:r>
              <a:rPr lang="es-ES" sz="2700" b="1" dirty="0" smtClean="0">
                <a:solidFill>
                  <a:srgbClr val="E6AA00"/>
                </a:solidFill>
              </a:rPr>
              <a:t>.  </a:t>
            </a:r>
            <a:r>
              <a:rPr lang="es-ES" sz="2700" b="1" dirty="0" smtClean="0">
                <a:solidFill>
                  <a:schemeClr val="bg1"/>
                </a:solidFill>
              </a:rPr>
              <a:t>    </a:t>
            </a:r>
            <a:r>
              <a:rPr lang="es-ES" sz="2700" dirty="0" smtClean="0">
                <a:solidFill>
                  <a:schemeClr val="bg1"/>
                </a:solidFill>
              </a:rPr>
              <a:t> </a:t>
            </a:r>
            <a:r>
              <a:rPr lang="es-ES" sz="2700" dirty="0" err="1" smtClean="0">
                <a:solidFill>
                  <a:schemeClr val="bg1"/>
                </a:solidFill>
              </a:rPr>
              <a:t>Phenomenology</a:t>
            </a:r>
            <a:r>
              <a:rPr lang="es-ES" sz="2700" dirty="0" smtClean="0">
                <a:solidFill>
                  <a:schemeClr val="bg1"/>
                </a:solidFill>
              </a:rPr>
              <a:t>		</a:t>
            </a:r>
            <a:endParaRPr lang="es-ES" sz="2700" b="1" dirty="0">
              <a:solidFill>
                <a:srgbClr val="E6AA00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/>
              <a:t>Minimal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Flavour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Violation</a:t>
            </a:r>
            <a:endParaRPr lang="es-ES" sz="27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-32397" y="1412776"/>
            <a:ext cx="7844757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Minimal </a:t>
            </a:r>
            <a:r>
              <a:rPr lang="es-ES" sz="2400" dirty="0" err="1" smtClean="0"/>
              <a:t>Flavour</a:t>
            </a:r>
            <a:r>
              <a:rPr lang="es-ES" sz="2400" dirty="0" smtClean="0"/>
              <a:t> </a:t>
            </a:r>
            <a:r>
              <a:rPr lang="es-ES" sz="2400" dirty="0" err="1" smtClean="0"/>
              <a:t>Violation</a:t>
            </a:r>
            <a:r>
              <a:rPr lang="es-ES" sz="2400" dirty="0" smtClean="0"/>
              <a:t> </a:t>
            </a:r>
            <a:r>
              <a:rPr lang="es-ES" sz="2400" dirty="0" err="1" smtClean="0"/>
              <a:t>Principle</a:t>
            </a:r>
            <a:r>
              <a:rPr lang="es-ES" sz="2400" dirty="0" smtClean="0"/>
              <a:t>. 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Biggest</a:t>
            </a:r>
            <a:r>
              <a:rPr lang="es-ES" sz="2400" dirty="0" smtClean="0"/>
              <a:t> </a:t>
            </a:r>
            <a:r>
              <a:rPr lang="es-ES" sz="2400" dirty="0" err="1" smtClean="0"/>
              <a:t>symmetry</a:t>
            </a:r>
            <a:r>
              <a:rPr lang="es-ES" sz="2400" dirty="0" smtClean="0"/>
              <a:t>: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Quark sector:</a:t>
            </a: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</a:pPr>
            <a:endParaRPr lang="es-ES" sz="20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16832"/>
            <a:ext cx="8204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0562"/>
            <a:ext cx="87185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62" y="5691292"/>
            <a:ext cx="3817726" cy="39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38989"/>
            <a:ext cx="300037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3" y="5697174"/>
            <a:ext cx="3311953" cy="38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674030" y="4169657"/>
            <a:ext cx="26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E6AA00"/>
                </a:solidFill>
                <a:latin typeface="Aharoni" pitchFamily="2" charset="-79"/>
                <a:cs typeface="Aharoni" pitchFamily="2" charset="-79"/>
              </a:rPr>
              <a:t>Spurions</a:t>
            </a:r>
            <a:r>
              <a:rPr lang="es-ES" dirty="0">
                <a:solidFill>
                  <a:srgbClr val="E6AA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smtClean="0">
                <a:solidFill>
                  <a:srgbClr val="E6AA00"/>
                </a:solidFill>
                <a:latin typeface="Aharoni" pitchFamily="2" charset="-79"/>
                <a:cs typeface="Aharoni" pitchFamily="2" charset="-79"/>
              </a:rPr>
              <a:t>and </a:t>
            </a:r>
            <a:r>
              <a:rPr lang="es-ES" dirty="0" err="1" smtClean="0">
                <a:solidFill>
                  <a:srgbClr val="E6AA00"/>
                </a:solidFill>
                <a:latin typeface="Aharoni" pitchFamily="2" charset="-79"/>
                <a:cs typeface="Aharoni" pitchFamily="2" charset="-79"/>
              </a:rPr>
              <a:t>their</a:t>
            </a:r>
            <a:r>
              <a:rPr lang="es-ES" dirty="0" smtClean="0">
                <a:solidFill>
                  <a:srgbClr val="E6AA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E6AA00"/>
                </a:solidFill>
                <a:latin typeface="Aharoni" pitchFamily="2" charset="-79"/>
                <a:cs typeface="Aharoni" pitchFamily="2" charset="-79"/>
              </a:rPr>
              <a:t>BVs</a:t>
            </a:r>
            <a:endParaRPr lang="es-ES" dirty="0">
              <a:solidFill>
                <a:srgbClr val="E6AA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80" y="4942720"/>
            <a:ext cx="5249440" cy="4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95594"/>
            <a:ext cx="1668960" cy="51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459" y="3717032"/>
            <a:ext cx="4147741" cy="32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58" y="4893435"/>
            <a:ext cx="1585030" cy="50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25" y="5038456"/>
            <a:ext cx="231858" cy="21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34 Conector recto de flecha"/>
          <p:cNvCxnSpPr/>
          <p:nvPr/>
        </p:nvCxnSpPr>
        <p:spPr>
          <a:xfrm>
            <a:off x="3563888" y="5244125"/>
            <a:ext cx="43919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3488371" y="493319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E6AA00"/>
                </a:solidFill>
                <a:latin typeface="Aharoni" pitchFamily="2" charset="-79"/>
                <a:cs typeface="Aharoni" pitchFamily="2" charset="-79"/>
              </a:rPr>
              <a:t>SSB</a:t>
            </a:r>
            <a:endParaRPr lang="es-ES" dirty="0">
              <a:solidFill>
                <a:srgbClr val="E6AA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4535488" y="836711"/>
            <a:ext cx="4645024" cy="5040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2247" y="836712"/>
            <a:ext cx="91582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err="1" smtClean="0">
                <a:solidFill>
                  <a:srgbClr val="E6AA00"/>
                </a:solidFill>
              </a:rPr>
              <a:t>Symmetry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breaking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pattern</a:t>
            </a:r>
            <a:r>
              <a:rPr lang="es-ES" sz="2500" b="1" dirty="0">
                <a:solidFill>
                  <a:srgbClr val="E6AA00"/>
                </a:solidFill>
              </a:rPr>
              <a:t> </a:t>
            </a:r>
            <a:r>
              <a:rPr lang="es-ES" sz="2500" b="1" dirty="0" smtClean="0">
                <a:solidFill>
                  <a:srgbClr val="E6AA00"/>
                </a:solidFill>
              </a:rPr>
              <a:t>       </a:t>
            </a:r>
            <a:r>
              <a:rPr lang="es-ES" sz="2500" b="1" dirty="0" smtClean="0">
                <a:solidFill>
                  <a:schemeClr val="bg1"/>
                </a:solidFill>
              </a:rPr>
              <a:t>    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Phenomenology</a:t>
            </a:r>
            <a:r>
              <a:rPr lang="es-ES" sz="2500" dirty="0" smtClean="0">
                <a:solidFill>
                  <a:schemeClr val="bg1"/>
                </a:solidFill>
              </a:rPr>
              <a:t>		</a:t>
            </a:r>
            <a:endParaRPr lang="es-ES" sz="2500" b="1" dirty="0">
              <a:solidFill>
                <a:srgbClr val="E6A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5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535488" y="836711"/>
            <a:ext cx="4645024" cy="5040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22247" y="836712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>
                <a:solidFill>
                  <a:srgbClr val="E6AA00"/>
                </a:solidFill>
              </a:rPr>
              <a:t>Symmetry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breaking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pattern</a:t>
            </a:r>
            <a:r>
              <a:rPr lang="es-ES" sz="2700" b="1" dirty="0" smtClean="0">
                <a:solidFill>
                  <a:srgbClr val="E6AA00"/>
                </a:solidFill>
              </a:rPr>
              <a:t>.  </a:t>
            </a:r>
            <a:r>
              <a:rPr lang="es-ES" sz="2700" b="1" dirty="0" smtClean="0">
                <a:solidFill>
                  <a:schemeClr val="bg1"/>
                </a:solidFill>
              </a:rPr>
              <a:t>    </a:t>
            </a:r>
            <a:r>
              <a:rPr lang="es-ES" sz="2700" dirty="0" smtClean="0">
                <a:solidFill>
                  <a:schemeClr val="bg1"/>
                </a:solidFill>
              </a:rPr>
              <a:t> </a:t>
            </a:r>
            <a:r>
              <a:rPr lang="es-ES" sz="2700" dirty="0" err="1" smtClean="0">
                <a:solidFill>
                  <a:schemeClr val="bg1"/>
                </a:solidFill>
              </a:rPr>
              <a:t>Phenomenology</a:t>
            </a:r>
            <a:r>
              <a:rPr lang="es-ES" sz="2700" dirty="0" smtClean="0">
                <a:solidFill>
                  <a:schemeClr val="bg1"/>
                </a:solidFill>
              </a:rPr>
              <a:t>		</a:t>
            </a:r>
            <a:endParaRPr lang="es-ES" sz="2700" b="1" dirty="0">
              <a:solidFill>
                <a:srgbClr val="E6AA00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/>
              <a:t>Minimal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Flavour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Violation</a:t>
            </a:r>
            <a:endParaRPr lang="es-ES" sz="27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-36512" y="1419150"/>
            <a:ext cx="7844757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Minimal </a:t>
            </a:r>
            <a:r>
              <a:rPr lang="es-ES" sz="2400" dirty="0" err="1" smtClean="0"/>
              <a:t>Flavour</a:t>
            </a:r>
            <a:r>
              <a:rPr lang="es-ES" sz="2400" dirty="0" smtClean="0"/>
              <a:t> </a:t>
            </a:r>
            <a:r>
              <a:rPr lang="es-ES" sz="2400" dirty="0" err="1" smtClean="0"/>
              <a:t>Violation</a:t>
            </a:r>
            <a:r>
              <a:rPr lang="es-ES" sz="2400" dirty="0" smtClean="0"/>
              <a:t> </a:t>
            </a:r>
            <a:r>
              <a:rPr lang="es-ES" sz="2400" dirty="0" err="1" smtClean="0"/>
              <a:t>Principle</a:t>
            </a:r>
            <a:r>
              <a:rPr lang="es-ES" sz="2400" dirty="0" smtClean="0"/>
              <a:t>. 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Biggest</a:t>
            </a:r>
            <a:r>
              <a:rPr lang="es-ES" sz="2400" dirty="0" smtClean="0"/>
              <a:t> </a:t>
            </a:r>
            <a:r>
              <a:rPr lang="es-ES" sz="2400" dirty="0" err="1" smtClean="0"/>
              <a:t>symmetry</a:t>
            </a:r>
            <a:r>
              <a:rPr lang="es-ES" sz="2400" dirty="0" smtClean="0"/>
              <a:t>: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Quark sector:</a:t>
            </a: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Why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Yukawa top </a:t>
            </a:r>
            <a:r>
              <a:rPr lang="es-ES" sz="2400" dirty="0" err="1" smtClean="0"/>
              <a:t>higher</a:t>
            </a:r>
            <a:r>
              <a:rPr lang="es-ES" sz="2400" dirty="0" smtClean="0"/>
              <a:t>? 2HDM </a:t>
            </a:r>
            <a:r>
              <a:rPr lang="es-ES" sz="2400" dirty="0" err="1" smtClean="0"/>
              <a:t>or</a:t>
            </a:r>
            <a:r>
              <a:rPr lang="es-ES" sz="2400" dirty="0" smtClean="0"/>
              <a:t> fine </a:t>
            </a:r>
            <a:r>
              <a:rPr lang="es-ES" sz="2400" dirty="0" err="1" smtClean="0"/>
              <a:t>tuning</a:t>
            </a:r>
            <a:r>
              <a:rPr lang="es-ES" sz="2400" dirty="0"/>
              <a:t>!</a:t>
            </a: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</a:pPr>
            <a:endParaRPr lang="es-ES" sz="20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16832"/>
            <a:ext cx="8204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0562"/>
            <a:ext cx="87185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62" y="5691292"/>
            <a:ext cx="3817726" cy="39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38989"/>
            <a:ext cx="300037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3" y="5697174"/>
            <a:ext cx="3311953" cy="38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674030" y="4169657"/>
            <a:ext cx="26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E6AA00"/>
                </a:solidFill>
                <a:latin typeface="Aharoni" pitchFamily="2" charset="-79"/>
                <a:cs typeface="Aharoni" pitchFamily="2" charset="-79"/>
              </a:rPr>
              <a:t>Spurions</a:t>
            </a:r>
            <a:r>
              <a:rPr lang="es-ES" dirty="0">
                <a:solidFill>
                  <a:srgbClr val="E6AA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smtClean="0">
                <a:solidFill>
                  <a:srgbClr val="E6AA00"/>
                </a:solidFill>
                <a:latin typeface="Aharoni" pitchFamily="2" charset="-79"/>
                <a:cs typeface="Aharoni" pitchFamily="2" charset="-79"/>
              </a:rPr>
              <a:t>and </a:t>
            </a:r>
            <a:r>
              <a:rPr lang="es-ES" dirty="0" err="1" smtClean="0">
                <a:solidFill>
                  <a:srgbClr val="E6AA00"/>
                </a:solidFill>
                <a:latin typeface="Aharoni" pitchFamily="2" charset="-79"/>
                <a:cs typeface="Aharoni" pitchFamily="2" charset="-79"/>
              </a:rPr>
              <a:t>their</a:t>
            </a:r>
            <a:r>
              <a:rPr lang="es-ES" dirty="0" smtClean="0">
                <a:solidFill>
                  <a:srgbClr val="E6AA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E6AA00"/>
                </a:solidFill>
                <a:latin typeface="Aharoni" pitchFamily="2" charset="-79"/>
                <a:cs typeface="Aharoni" pitchFamily="2" charset="-79"/>
              </a:rPr>
              <a:t>BVs</a:t>
            </a:r>
            <a:endParaRPr lang="es-ES" dirty="0">
              <a:solidFill>
                <a:srgbClr val="E6AA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80" y="4942720"/>
            <a:ext cx="5249440" cy="4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95594"/>
            <a:ext cx="1668960" cy="51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459" y="3717032"/>
            <a:ext cx="4147741" cy="32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58" y="4893435"/>
            <a:ext cx="1585030" cy="50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25" y="5038456"/>
            <a:ext cx="231858" cy="21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34 Conector recto de flecha"/>
          <p:cNvCxnSpPr/>
          <p:nvPr/>
        </p:nvCxnSpPr>
        <p:spPr>
          <a:xfrm>
            <a:off x="3563888" y="5244125"/>
            <a:ext cx="43919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3488371" y="493319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E6AA00"/>
                </a:solidFill>
                <a:latin typeface="Aharoni" pitchFamily="2" charset="-79"/>
                <a:cs typeface="Aharoni" pitchFamily="2" charset="-79"/>
              </a:rPr>
              <a:t>SSB</a:t>
            </a:r>
            <a:endParaRPr lang="es-ES" dirty="0">
              <a:solidFill>
                <a:srgbClr val="E6AA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4535488" y="836711"/>
            <a:ext cx="4645024" cy="5040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2247" y="836712"/>
            <a:ext cx="91582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err="1" smtClean="0">
                <a:solidFill>
                  <a:srgbClr val="E6AA00"/>
                </a:solidFill>
              </a:rPr>
              <a:t>Symmetry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breaking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pattern</a:t>
            </a:r>
            <a:r>
              <a:rPr lang="es-ES" sz="2500" b="1" dirty="0">
                <a:solidFill>
                  <a:srgbClr val="E6AA00"/>
                </a:solidFill>
              </a:rPr>
              <a:t> </a:t>
            </a:r>
            <a:r>
              <a:rPr lang="es-ES" sz="2500" b="1" dirty="0" smtClean="0">
                <a:solidFill>
                  <a:srgbClr val="E6AA00"/>
                </a:solidFill>
              </a:rPr>
              <a:t>       </a:t>
            </a:r>
            <a:r>
              <a:rPr lang="es-ES" sz="2500" b="1" dirty="0" smtClean="0">
                <a:solidFill>
                  <a:schemeClr val="bg1"/>
                </a:solidFill>
              </a:rPr>
              <a:t>    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Phenomenology</a:t>
            </a:r>
            <a:r>
              <a:rPr lang="es-ES" sz="2500" dirty="0" smtClean="0">
                <a:solidFill>
                  <a:schemeClr val="bg1"/>
                </a:solidFill>
              </a:rPr>
              <a:t>		</a:t>
            </a:r>
            <a:endParaRPr lang="es-ES" sz="2500" b="1" dirty="0">
              <a:solidFill>
                <a:srgbClr val="E6A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/>
              <a:t>Minimal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Flavour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Violation</a:t>
            </a:r>
            <a:endParaRPr lang="es-ES" sz="27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415509" y="1412776"/>
            <a:ext cx="872849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Lepton</a:t>
            </a:r>
            <a:r>
              <a:rPr lang="es-ES" sz="2400" dirty="0" smtClean="0"/>
              <a:t> sector.		</a:t>
            </a:r>
            <a:endParaRPr lang="es-ES" sz="2400" b="1" dirty="0" smtClean="0"/>
          </a:p>
          <a:p>
            <a:pPr>
              <a:buClr>
                <a:srgbClr val="E6AA00"/>
              </a:buClr>
              <a:buSzPct val="125000"/>
            </a:pPr>
            <a:r>
              <a:rPr lang="es-ES" sz="2400" b="1" dirty="0" err="1" smtClean="0">
                <a:solidFill>
                  <a:srgbClr val="E6AA00"/>
                </a:solidFill>
              </a:rPr>
              <a:t>Minimal</a:t>
            </a:r>
            <a:r>
              <a:rPr lang="es-ES" sz="2400" b="1" dirty="0" smtClean="0">
                <a:solidFill>
                  <a:srgbClr val="E6AA00"/>
                </a:solidFill>
              </a:rPr>
              <a:t> Field Content	</a:t>
            </a:r>
            <a:r>
              <a:rPr lang="es-ES" sz="2400" b="1" dirty="0">
                <a:solidFill>
                  <a:srgbClr val="E6AA00"/>
                </a:solidFill>
              </a:rPr>
              <a:t> </a:t>
            </a:r>
            <a:r>
              <a:rPr lang="es-ES" sz="2400" b="1" dirty="0" smtClean="0">
                <a:solidFill>
                  <a:srgbClr val="E6AA00"/>
                </a:solidFill>
              </a:rPr>
              <a:t>                    Extended Field Content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</a:pPr>
            <a:endParaRPr lang="es-ES" sz="2000" dirty="0" smtClean="0"/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14" y="2394421"/>
            <a:ext cx="3540070" cy="63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87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843" y="3212976"/>
            <a:ext cx="3207589" cy="181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88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1" y="3356992"/>
            <a:ext cx="1840235" cy="197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89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05" y="4653136"/>
            <a:ext cx="129390" cy="9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90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841" y="6345510"/>
            <a:ext cx="2392612" cy="39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93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68" y="1385284"/>
            <a:ext cx="1718012" cy="43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95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606975" cy="53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9" name="88 Conector recto"/>
          <p:cNvCxnSpPr/>
          <p:nvPr/>
        </p:nvCxnSpPr>
        <p:spPr>
          <a:xfrm>
            <a:off x="6519600" y="2570400"/>
            <a:ext cx="0" cy="144016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96" name="Picture 3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01" y="5028726"/>
            <a:ext cx="2458813" cy="110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90 CuadroTexto"/>
          <p:cNvSpPr txBox="1"/>
          <p:nvPr/>
        </p:nvSpPr>
        <p:spPr>
          <a:xfrm>
            <a:off x="22247" y="836712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>
                <a:solidFill>
                  <a:srgbClr val="E6AA00"/>
                </a:solidFill>
              </a:rPr>
              <a:t>Symmetry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breaking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pattern</a:t>
            </a:r>
            <a:r>
              <a:rPr lang="es-ES" sz="2700" b="1" dirty="0" smtClean="0">
                <a:solidFill>
                  <a:srgbClr val="E6AA00"/>
                </a:solidFill>
              </a:rPr>
              <a:t>.  </a:t>
            </a:r>
            <a:r>
              <a:rPr lang="es-ES" sz="2700" b="1" dirty="0" smtClean="0">
                <a:solidFill>
                  <a:schemeClr val="bg1"/>
                </a:solidFill>
              </a:rPr>
              <a:t>    </a:t>
            </a:r>
            <a:r>
              <a:rPr lang="es-ES" sz="2700" dirty="0" smtClean="0">
                <a:solidFill>
                  <a:schemeClr val="bg1"/>
                </a:solidFill>
              </a:rPr>
              <a:t> </a:t>
            </a:r>
            <a:r>
              <a:rPr lang="es-ES" sz="2700" dirty="0" err="1" smtClean="0">
                <a:solidFill>
                  <a:schemeClr val="bg1"/>
                </a:solidFill>
              </a:rPr>
              <a:t>Phenomenology</a:t>
            </a:r>
            <a:r>
              <a:rPr lang="es-ES" sz="2700" dirty="0" smtClean="0">
                <a:solidFill>
                  <a:schemeClr val="bg1"/>
                </a:solidFill>
              </a:rPr>
              <a:t>		</a:t>
            </a:r>
            <a:endParaRPr lang="es-ES" sz="2700" b="1" dirty="0">
              <a:solidFill>
                <a:srgbClr val="E6AA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535488" y="836711"/>
            <a:ext cx="4645024" cy="5040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2247" y="836712"/>
            <a:ext cx="91582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err="1" smtClean="0">
                <a:solidFill>
                  <a:srgbClr val="E6AA00"/>
                </a:solidFill>
              </a:rPr>
              <a:t>Symmetry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breaking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pattern</a:t>
            </a:r>
            <a:r>
              <a:rPr lang="es-ES" sz="2500" b="1" dirty="0">
                <a:solidFill>
                  <a:srgbClr val="E6AA00"/>
                </a:solidFill>
              </a:rPr>
              <a:t> </a:t>
            </a:r>
            <a:r>
              <a:rPr lang="es-ES" sz="2500" b="1" dirty="0" smtClean="0">
                <a:solidFill>
                  <a:srgbClr val="E6AA00"/>
                </a:solidFill>
              </a:rPr>
              <a:t>       </a:t>
            </a:r>
            <a:r>
              <a:rPr lang="es-ES" sz="2500" b="1" dirty="0" smtClean="0">
                <a:solidFill>
                  <a:schemeClr val="bg1"/>
                </a:solidFill>
              </a:rPr>
              <a:t>    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Phenomenology</a:t>
            </a:r>
            <a:r>
              <a:rPr lang="es-ES" sz="2500" dirty="0" smtClean="0">
                <a:solidFill>
                  <a:schemeClr val="bg1"/>
                </a:solidFill>
              </a:rPr>
              <a:t>		</a:t>
            </a:r>
            <a:endParaRPr lang="es-ES" sz="2500" b="1" dirty="0">
              <a:solidFill>
                <a:srgbClr val="E6A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/>
              <a:t>Minimal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Flavour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Violation</a:t>
            </a:r>
            <a:endParaRPr lang="es-ES" sz="27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415509" y="1412776"/>
            <a:ext cx="872849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Lepton</a:t>
            </a:r>
            <a:r>
              <a:rPr lang="es-ES" sz="2400" dirty="0" smtClean="0"/>
              <a:t> sector</a:t>
            </a:r>
            <a:endParaRPr lang="es-ES" sz="2400" b="1" dirty="0" smtClean="0"/>
          </a:p>
          <a:p>
            <a:pPr>
              <a:buClr>
                <a:srgbClr val="E6AA00"/>
              </a:buClr>
              <a:buSzPct val="125000"/>
            </a:pPr>
            <a:r>
              <a:rPr lang="es-ES" sz="2400" b="1" dirty="0" err="1" smtClean="0">
                <a:solidFill>
                  <a:srgbClr val="E6AA00"/>
                </a:solidFill>
              </a:rPr>
              <a:t>Minimal</a:t>
            </a:r>
            <a:r>
              <a:rPr lang="es-ES" sz="2400" b="1" dirty="0" smtClean="0">
                <a:solidFill>
                  <a:srgbClr val="E6AA00"/>
                </a:solidFill>
              </a:rPr>
              <a:t> Field Content	</a:t>
            </a:r>
            <a:r>
              <a:rPr lang="es-ES" sz="2400" b="1" dirty="0">
                <a:solidFill>
                  <a:srgbClr val="E6AA00"/>
                </a:solidFill>
              </a:rPr>
              <a:t> </a:t>
            </a:r>
            <a:r>
              <a:rPr lang="es-ES" sz="2400" b="1" dirty="0" smtClean="0">
                <a:solidFill>
                  <a:srgbClr val="E6AA00"/>
                </a:solidFill>
              </a:rPr>
              <a:t>                    Extended Field Content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</a:pPr>
            <a:endParaRPr lang="es-ES" sz="2000" dirty="0" smtClean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362" y="3442810"/>
            <a:ext cx="2520046" cy="48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3138789" cy="56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" y="3442810"/>
            <a:ext cx="4228596" cy="38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76" y="4018874"/>
            <a:ext cx="3184798" cy="41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76" y="4433055"/>
            <a:ext cx="3184798" cy="3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23" y="4012215"/>
            <a:ext cx="1256781" cy="27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2972"/>
            <a:ext cx="1334314" cy="25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76" y="4006708"/>
            <a:ext cx="1545924" cy="32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03743"/>
            <a:ext cx="4369544" cy="29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68" y="1385284"/>
            <a:ext cx="1718012" cy="43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606975" cy="53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51 Conector recto"/>
          <p:cNvCxnSpPr/>
          <p:nvPr/>
        </p:nvCxnSpPr>
        <p:spPr>
          <a:xfrm>
            <a:off x="6519600" y="2570400"/>
            <a:ext cx="0" cy="144016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CuadroTexto"/>
          <p:cNvSpPr txBox="1"/>
          <p:nvPr/>
        </p:nvSpPr>
        <p:spPr>
          <a:xfrm>
            <a:off x="22247" y="836712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>
                <a:solidFill>
                  <a:srgbClr val="E6AA00"/>
                </a:solidFill>
              </a:rPr>
              <a:t>Symmetry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breaking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pattern</a:t>
            </a:r>
            <a:r>
              <a:rPr lang="es-ES" sz="2700" b="1" dirty="0" smtClean="0">
                <a:solidFill>
                  <a:srgbClr val="E6AA00"/>
                </a:solidFill>
              </a:rPr>
              <a:t>.  </a:t>
            </a:r>
            <a:r>
              <a:rPr lang="es-ES" sz="2700" b="1" dirty="0" smtClean="0">
                <a:solidFill>
                  <a:schemeClr val="bg1"/>
                </a:solidFill>
              </a:rPr>
              <a:t>    </a:t>
            </a:r>
            <a:r>
              <a:rPr lang="es-ES" sz="2700" dirty="0" smtClean="0">
                <a:solidFill>
                  <a:schemeClr val="bg1"/>
                </a:solidFill>
              </a:rPr>
              <a:t> </a:t>
            </a:r>
            <a:r>
              <a:rPr lang="es-ES" sz="2700" dirty="0" err="1" smtClean="0">
                <a:solidFill>
                  <a:schemeClr val="bg1"/>
                </a:solidFill>
              </a:rPr>
              <a:t>Phenomenology</a:t>
            </a:r>
            <a:r>
              <a:rPr lang="es-ES" sz="2700" dirty="0" smtClean="0">
                <a:solidFill>
                  <a:schemeClr val="bg1"/>
                </a:solidFill>
              </a:rPr>
              <a:t>		</a:t>
            </a:r>
            <a:endParaRPr lang="es-ES" sz="2700" b="1" dirty="0">
              <a:solidFill>
                <a:srgbClr val="E6AA00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535488" y="836711"/>
            <a:ext cx="4645024" cy="5040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2247" y="836712"/>
            <a:ext cx="91582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err="1" smtClean="0">
                <a:solidFill>
                  <a:srgbClr val="E6AA00"/>
                </a:solidFill>
              </a:rPr>
              <a:t>Symmetry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breaking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pattern</a:t>
            </a:r>
            <a:r>
              <a:rPr lang="es-ES" sz="2500" b="1" dirty="0">
                <a:solidFill>
                  <a:srgbClr val="E6AA00"/>
                </a:solidFill>
              </a:rPr>
              <a:t> </a:t>
            </a:r>
            <a:r>
              <a:rPr lang="es-ES" sz="2500" b="1" dirty="0" smtClean="0">
                <a:solidFill>
                  <a:srgbClr val="E6AA00"/>
                </a:solidFill>
              </a:rPr>
              <a:t>       </a:t>
            </a:r>
            <a:r>
              <a:rPr lang="es-ES" sz="2500" b="1" dirty="0" smtClean="0">
                <a:solidFill>
                  <a:schemeClr val="bg1"/>
                </a:solidFill>
              </a:rPr>
              <a:t>    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Phenomenology</a:t>
            </a:r>
            <a:r>
              <a:rPr lang="es-ES" sz="2500" dirty="0" smtClean="0">
                <a:solidFill>
                  <a:schemeClr val="bg1"/>
                </a:solidFill>
              </a:rPr>
              <a:t>		</a:t>
            </a:r>
            <a:endParaRPr lang="es-ES" sz="2500" b="1" dirty="0">
              <a:solidFill>
                <a:srgbClr val="E6A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1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/>
              <a:t>Minimal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Flavour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Violation</a:t>
            </a:r>
            <a:endParaRPr lang="es-ES" sz="27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415509" y="1412776"/>
            <a:ext cx="872849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Lepton</a:t>
            </a:r>
            <a:r>
              <a:rPr lang="es-ES" sz="2400" dirty="0" smtClean="0"/>
              <a:t> sector</a:t>
            </a:r>
            <a:endParaRPr lang="es-ES" sz="2400" b="1" dirty="0" smtClean="0"/>
          </a:p>
          <a:p>
            <a:pPr>
              <a:buClr>
                <a:srgbClr val="E6AA00"/>
              </a:buClr>
              <a:buSzPct val="125000"/>
            </a:pPr>
            <a:r>
              <a:rPr lang="es-ES" sz="2400" b="1" dirty="0" err="1" smtClean="0">
                <a:solidFill>
                  <a:srgbClr val="E6AA00"/>
                </a:solidFill>
              </a:rPr>
              <a:t>Minimal</a:t>
            </a:r>
            <a:r>
              <a:rPr lang="es-ES" sz="2400" b="1" dirty="0" smtClean="0">
                <a:solidFill>
                  <a:srgbClr val="E6AA00"/>
                </a:solidFill>
              </a:rPr>
              <a:t> Field Content	</a:t>
            </a:r>
            <a:r>
              <a:rPr lang="es-ES" sz="2400" b="1" dirty="0">
                <a:solidFill>
                  <a:srgbClr val="E6AA00"/>
                </a:solidFill>
              </a:rPr>
              <a:t> </a:t>
            </a:r>
            <a:r>
              <a:rPr lang="es-ES" sz="2400" b="1" dirty="0" smtClean="0">
                <a:solidFill>
                  <a:srgbClr val="E6AA00"/>
                </a:solidFill>
              </a:rPr>
              <a:t>                    Extended Field Content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</a:pPr>
            <a:endParaRPr lang="es-ES" sz="2000" dirty="0" smtClean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362" y="2996952"/>
            <a:ext cx="2520046" cy="48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3138789" cy="56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90366"/>
            <a:ext cx="3649998" cy="69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" y="2996952"/>
            <a:ext cx="4228596" cy="38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76" y="3573016"/>
            <a:ext cx="3184798" cy="41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76" y="3987197"/>
            <a:ext cx="3184798" cy="3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23" y="3566357"/>
            <a:ext cx="1256781" cy="27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97114"/>
            <a:ext cx="1334314" cy="25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76" y="3560850"/>
            <a:ext cx="1545924" cy="32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57885"/>
            <a:ext cx="4369544" cy="29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82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139" y="4476145"/>
            <a:ext cx="3994357" cy="43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83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539" y="5315877"/>
            <a:ext cx="613691" cy="33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84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833" y="6381328"/>
            <a:ext cx="2038499" cy="23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85" name="Picture 2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10" y="6423909"/>
            <a:ext cx="3222253" cy="2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0" name="49 Conector recto de flecha"/>
          <p:cNvCxnSpPr/>
          <p:nvPr/>
        </p:nvCxnSpPr>
        <p:spPr>
          <a:xfrm flipV="1">
            <a:off x="6948264" y="4882802"/>
            <a:ext cx="0" cy="490414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Elipse"/>
          <p:cNvSpPr/>
          <p:nvPr/>
        </p:nvSpPr>
        <p:spPr>
          <a:xfrm>
            <a:off x="3422809" y="6227543"/>
            <a:ext cx="3331453" cy="602594"/>
          </a:xfrm>
          <a:prstGeom prst="ellipse">
            <a:avLst/>
          </a:prstGeom>
          <a:noFill/>
          <a:ln>
            <a:solidFill>
              <a:srgbClr val="E6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Elipse"/>
          <p:cNvSpPr/>
          <p:nvPr/>
        </p:nvSpPr>
        <p:spPr>
          <a:xfrm>
            <a:off x="6900789" y="6198710"/>
            <a:ext cx="2184772" cy="602594"/>
          </a:xfrm>
          <a:prstGeom prst="ellipse">
            <a:avLst/>
          </a:prstGeom>
          <a:noFill/>
          <a:ln>
            <a:solidFill>
              <a:srgbClr val="E6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890911" y="4946545"/>
            <a:ext cx="228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E6AA00"/>
                </a:solidFill>
              </a:rPr>
              <a:t>Violates</a:t>
            </a:r>
            <a:r>
              <a:rPr lang="es-ES" dirty="0" smtClean="0">
                <a:solidFill>
                  <a:srgbClr val="E6AA00"/>
                </a:solidFill>
              </a:rPr>
              <a:t> MFV </a:t>
            </a:r>
            <a:r>
              <a:rPr lang="es-ES" dirty="0" err="1" smtClean="0">
                <a:solidFill>
                  <a:srgbClr val="E6AA00"/>
                </a:solidFill>
              </a:rPr>
              <a:t>principle</a:t>
            </a:r>
            <a:endParaRPr lang="es-ES" dirty="0">
              <a:solidFill>
                <a:srgbClr val="E6AA00"/>
              </a:solidFill>
            </a:endParaRPr>
          </a:p>
        </p:txBody>
      </p:sp>
      <p:cxnSp>
        <p:nvCxnSpPr>
          <p:cNvPr id="61" name="60 Conector recto de flecha"/>
          <p:cNvCxnSpPr/>
          <p:nvPr/>
        </p:nvCxnSpPr>
        <p:spPr>
          <a:xfrm>
            <a:off x="7291230" y="5675572"/>
            <a:ext cx="521130" cy="523138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 flipH="1">
            <a:off x="6156176" y="5704725"/>
            <a:ext cx="521364" cy="522818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CuadroTexto"/>
          <p:cNvSpPr txBox="1"/>
          <p:nvPr/>
        </p:nvSpPr>
        <p:spPr>
          <a:xfrm>
            <a:off x="6372200" y="5829378"/>
            <a:ext cx="123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E6AA00"/>
                </a:solidFill>
              </a:rPr>
              <a:t>Predictivity</a:t>
            </a:r>
            <a:endParaRPr lang="es-ES" dirty="0">
              <a:solidFill>
                <a:srgbClr val="E6AA00"/>
              </a:solidFill>
            </a:endParaRPr>
          </a:p>
        </p:txBody>
      </p:sp>
      <p:pic>
        <p:nvPicPr>
          <p:cNvPr id="15386" name="Picture 2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2" y="4581128"/>
            <a:ext cx="4481411" cy="55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0" name="69 Conector recto de flecha"/>
          <p:cNvCxnSpPr/>
          <p:nvPr/>
        </p:nvCxnSpPr>
        <p:spPr>
          <a:xfrm flipH="1">
            <a:off x="2699792" y="5223175"/>
            <a:ext cx="521364" cy="522818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CuadroTexto"/>
          <p:cNvSpPr txBox="1"/>
          <p:nvPr/>
        </p:nvSpPr>
        <p:spPr>
          <a:xfrm>
            <a:off x="2960474" y="5309881"/>
            <a:ext cx="219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E6AA00"/>
                </a:solidFill>
              </a:rPr>
              <a:t>Expanding</a:t>
            </a:r>
            <a:r>
              <a:rPr lang="es-ES" dirty="0" smtClean="0">
                <a:solidFill>
                  <a:srgbClr val="E6AA00"/>
                </a:solidFill>
              </a:rPr>
              <a:t> </a:t>
            </a:r>
            <a:r>
              <a:rPr lang="es-ES" dirty="0" err="1" smtClean="0">
                <a:solidFill>
                  <a:srgbClr val="E6AA00"/>
                </a:solidFill>
              </a:rPr>
              <a:t>parameter</a:t>
            </a:r>
            <a:endParaRPr lang="es-ES" dirty="0">
              <a:solidFill>
                <a:srgbClr val="E6AA00"/>
              </a:solidFill>
            </a:endParaRPr>
          </a:p>
        </p:txBody>
      </p:sp>
      <p:cxnSp>
        <p:nvCxnSpPr>
          <p:cNvPr id="77" name="76 Conector recto de flecha"/>
          <p:cNvCxnSpPr/>
          <p:nvPr/>
        </p:nvCxnSpPr>
        <p:spPr>
          <a:xfrm flipH="1" flipV="1">
            <a:off x="2852192" y="6014044"/>
            <a:ext cx="521364" cy="485963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68" y="1385284"/>
            <a:ext cx="1718012" cy="43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606975" cy="53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" name="43 Conector recto"/>
          <p:cNvCxnSpPr/>
          <p:nvPr/>
        </p:nvCxnSpPr>
        <p:spPr>
          <a:xfrm>
            <a:off x="6519600" y="2570400"/>
            <a:ext cx="0" cy="144016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22247" y="836712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>
                <a:solidFill>
                  <a:srgbClr val="E6AA00"/>
                </a:solidFill>
              </a:rPr>
              <a:t>Symmetry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breaking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pattern</a:t>
            </a:r>
            <a:r>
              <a:rPr lang="es-ES" sz="2700" b="1" dirty="0" smtClean="0">
                <a:solidFill>
                  <a:srgbClr val="E6AA00"/>
                </a:solidFill>
              </a:rPr>
              <a:t>.  </a:t>
            </a:r>
            <a:r>
              <a:rPr lang="es-ES" sz="2700" b="1" dirty="0" smtClean="0">
                <a:solidFill>
                  <a:schemeClr val="bg1"/>
                </a:solidFill>
              </a:rPr>
              <a:t>    </a:t>
            </a:r>
            <a:r>
              <a:rPr lang="es-ES" sz="2700" dirty="0" smtClean="0">
                <a:solidFill>
                  <a:schemeClr val="bg1"/>
                </a:solidFill>
              </a:rPr>
              <a:t> </a:t>
            </a:r>
            <a:r>
              <a:rPr lang="es-ES" sz="2700" dirty="0" err="1" smtClean="0">
                <a:solidFill>
                  <a:schemeClr val="bg1"/>
                </a:solidFill>
              </a:rPr>
              <a:t>Phenomenology</a:t>
            </a:r>
            <a:r>
              <a:rPr lang="es-ES" sz="2700" dirty="0" smtClean="0">
                <a:solidFill>
                  <a:schemeClr val="bg1"/>
                </a:solidFill>
              </a:rPr>
              <a:t>		</a:t>
            </a:r>
            <a:endParaRPr lang="es-ES" sz="2700" b="1" dirty="0">
              <a:solidFill>
                <a:srgbClr val="E6AA00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4535488" y="836711"/>
            <a:ext cx="4645024" cy="5040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22247" y="836712"/>
            <a:ext cx="91582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err="1" smtClean="0">
                <a:solidFill>
                  <a:srgbClr val="E6AA00"/>
                </a:solidFill>
              </a:rPr>
              <a:t>Symmetry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breaking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pattern</a:t>
            </a:r>
            <a:r>
              <a:rPr lang="es-ES" sz="2500" b="1" dirty="0">
                <a:solidFill>
                  <a:srgbClr val="E6AA00"/>
                </a:solidFill>
              </a:rPr>
              <a:t> </a:t>
            </a:r>
            <a:r>
              <a:rPr lang="es-ES" sz="2500" b="1" dirty="0" smtClean="0">
                <a:solidFill>
                  <a:srgbClr val="E6AA00"/>
                </a:solidFill>
              </a:rPr>
              <a:t>       </a:t>
            </a:r>
            <a:r>
              <a:rPr lang="es-ES" sz="2500" b="1" dirty="0" smtClean="0">
                <a:solidFill>
                  <a:schemeClr val="bg1"/>
                </a:solidFill>
              </a:rPr>
              <a:t>    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Phenomenology</a:t>
            </a:r>
            <a:r>
              <a:rPr lang="es-ES" sz="2500" dirty="0" smtClean="0">
                <a:solidFill>
                  <a:schemeClr val="bg1"/>
                </a:solidFill>
              </a:rPr>
              <a:t>		</a:t>
            </a:r>
            <a:endParaRPr lang="es-ES" sz="2500" b="1" dirty="0">
              <a:solidFill>
                <a:srgbClr val="E6A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1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/>
              <a:t>Minimal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Flavour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Violation</a:t>
            </a:r>
            <a:endParaRPr lang="es-ES" sz="27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58047" y="1412776"/>
            <a:ext cx="872849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Quark sector. </a:t>
            </a:r>
            <a:r>
              <a:rPr lang="es-ES" sz="2400" dirty="0" err="1" smtClean="0"/>
              <a:t>Dimension</a:t>
            </a:r>
            <a:r>
              <a:rPr lang="es-ES" sz="2400" dirty="0" smtClean="0"/>
              <a:t> </a:t>
            </a:r>
            <a:r>
              <a:rPr lang="es-ES" sz="2400" dirty="0" err="1" smtClean="0"/>
              <a:t>six</a:t>
            </a:r>
            <a:r>
              <a:rPr lang="es-ES" sz="2400" dirty="0" smtClean="0"/>
              <a:t> </a:t>
            </a:r>
            <a:r>
              <a:rPr lang="es-ES" sz="2400" dirty="0" err="1" smtClean="0"/>
              <a:t>operators</a:t>
            </a:r>
            <a:r>
              <a:rPr lang="es-ES" sz="2400" dirty="0" smtClean="0"/>
              <a:t> </a:t>
            </a:r>
            <a:r>
              <a:rPr lang="es-ES" sz="2400" dirty="0" err="1" smtClean="0"/>
              <a:t>built</a:t>
            </a:r>
            <a:r>
              <a:rPr lang="es-ES" sz="2400" dirty="0" smtClean="0"/>
              <a:t> of </a:t>
            </a:r>
            <a:r>
              <a:rPr lang="es-ES" sz="2400" dirty="0" err="1" smtClean="0"/>
              <a:t>bilinears</a:t>
            </a:r>
            <a:r>
              <a:rPr lang="es-ES" sz="2400" dirty="0" smtClean="0"/>
              <a:t>: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</a:pPr>
            <a:endParaRPr lang="es-ES" sz="20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05968"/>
            <a:ext cx="642180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37 CuadroTexto"/>
          <p:cNvSpPr txBox="1"/>
          <p:nvPr/>
        </p:nvSpPr>
        <p:spPr>
          <a:xfrm>
            <a:off x="10083" y="838305"/>
            <a:ext cx="91582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err="1" smtClean="0">
                <a:solidFill>
                  <a:schemeClr val="bg1"/>
                </a:solidFill>
              </a:rPr>
              <a:t>Symmetry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breaking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pattern</a:t>
            </a:r>
            <a:r>
              <a:rPr lang="es-ES" sz="2500" dirty="0">
                <a:solidFill>
                  <a:schemeClr val="bg1"/>
                </a:solidFill>
              </a:rPr>
              <a:t> </a:t>
            </a:r>
            <a:r>
              <a:rPr lang="es-ES" sz="2500" dirty="0" smtClean="0">
                <a:solidFill>
                  <a:schemeClr val="bg1"/>
                </a:solidFill>
              </a:rPr>
              <a:t>               </a:t>
            </a:r>
            <a:r>
              <a:rPr lang="es-ES" sz="2500" b="1" dirty="0" err="1" smtClean="0">
                <a:solidFill>
                  <a:srgbClr val="E6AA00"/>
                </a:solidFill>
              </a:rPr>
              <a:t>Phenomenology</a:t>
            </a:r>
            <a:r>
              <a:rPr lang="es-ES" sz="2500" dirty="0" smtClean="0">
                <a:solidFill>
                  <a:schemeClr val="bg1"/>
                </a:solidFill>
              </a:rPr>
              <a:t>		</a:t>
            </a:r>
            <a:endParaRPr lang="es-E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9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/>
              <a:t>Minimal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Flavour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Violation</a:t>
            </a:r>
            <a:endParaRPr lang="es-ES" sz="27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58047" y="1412776"/>
            <a:ext cx="872849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Quark sector. </a:t>
            </a:r>
            <a:r>
              <a:rPr lang="es-ES" sz="2400" dirty="0" err="1" smtClean="0"/>
              <a:t>Dimension</a:t>
            </a:r>
            <a:r>
              <a:rPr lang="es-ES" sz="2400" dirty="0" smtClean="0"/>
              <a:t> </a:t>
            </a:r>
            <a:r>
              <a:rPr lang="es-ES" sz="2400" dirty="0" err="1" smtClean="0"/>
              <a:t>six</a:t>
            </a:r>
            <a:r>
              <a:rPr lang="es-ES" sz="2400" dirty="0" smtClean="0"/>
              <a:t> </a:t>
            </a:r>
            <a:r>
              <a:rPr lang="es-ES" sz="2400" dirty="0" err="1" smtClean="0"/>
              <a:t>operators</a:t>
            </a:r>
            <a:r>
              <a:rPr lang="es-ES" sz="2400" dirty="0" smtClean="0"/>
              <a:t> </a:t>
            </a:r>
            <a:r>
              <a:rPr lang="es-ES" sz="2400" dirty="0" err="1" smtClean="0"/>
              <a:t>built</a:t>
            </a:r>
            <a:r>
              <a:rPr lang="es-ES" sz="2400" dirty="0" smtClean="0"/>
              <a:t> of </a:t>
            </a:r>
            <a:r>
              <a:rPr lang="es-ES" sz="2400" dirty="0" err="1" smtClean="0"/>
              <a:t>bilinears</a:t>
            </a:r>
            <a:r>
              <a:rPr lang="es-ES" sz="2400" dirty="0" smtClean="0"/>
              <a:t>: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r>
              <a:rPr lang="es-ES" sz="2400" dirty="0" smtClean="0"/>
              <a:t>	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</a:pPr>
            <a:endParaRPr lang="es-ES" sz="20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34" y="2132856"/>
            <a:ext cx="712258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01008"/>
            <a:ext cx="5985702" cy="67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Elipse"/>
          <p:cNvSpPr/>
          <p:nvPr/>
        </p:nvSpPr>
        <p:spPr>
          <a:xfrm>
            <a:off x="783316" y="1844824"/>
            <a:ext cx="4868803" cy="911202"/>
          </a:xfrm>
          <a:prstGeom prst="ellipse">
            <a:avLst/>
          </a:prstGeom>
          <a:noFill/>
          <a:ln>
            <a:solidFill>
              <a:srgbClr val="E6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3347864" y="2756026"/>
            <a:ext cx="420681" cy="787095"/>
          </a:xfrm>
          <a:prstGeom prst="straightConnector1">
            <a:avLst/>
          </a:prstGeom>
          <a:ln w="38100">
            <a:solidFill>
              <a:srgbClr val="E6AA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00" y="4293096"/>
            <a:ext cx="5283110" cy="71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10083" y="838305"/>
            <a:ext cx="91582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err="1" smtClean="0">
                <a:solidFill>
                  <a:schemeClr val="bg1"/>
                </a:solidFill>
              </a:rPr>
              <a:t>Symmetry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breaking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pattern</a:t>
            </a:r>
            <a:r>
              <a:rPr lang="es-ES" sz="2500" dirty="0">
                <a:solidFill>
                  <a:schemeClr val="bg1"/>
                </a:solidFill>
              </a:rPr>
              <a:t> </a:t>
            </a:r>
            <a:r>
              <a:rPr lang="es-ES" sz="2500" dirty="0" smtClean="0">
                <a:solidFill>
                  <a:schemeClr val="bg1"/>
                </a:solidFill>
              </a:rPr>
              <a:t>               </a:t>
            </a:r>
            <a:r>
              <a:rPr lang="es-ES" sz="2500" b="1" dirty="0" err="1" smtClean="0">
                <a:solidFill>
                  <a:srgbClr val="E6AA00"/>
                </a:solidFill>
              </a:rPr>
              <a:t>Phenomenology</a:t>
            </a:r>
            <a:r>
              <a:rPr lang="es-ES" sz="2500" dirty="0" smtClean="0">
                <a:solidFill>
                  <a:schemeClr val="bg1"/>
                </a:solidFill>
              </a:rPr>
              <a:t>		</a:t>
            </a:r>
            <a:endParaRPr lang="es-E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4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/>
              <a:t>Minimal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Flavour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Violation</a:t>
            </a:r>
            <a:endParaRPr lang="es-ES" sz="27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58047" y="1412776"/>
            <a:ext cx="872849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Quark sector. d=6 </a:t>
            </a:r>
            <a:r>
              <a:rPr lang="es-ES" sz="2400" dirty="0" err="1" smtClean="0"/>
              <a:t>operators</a:t>
            </a:r>
            <a:r>
              <a:rPr lang="es-ES" sz="2400" dirty="0" smtClean="0"/>
              <a:t> </a:t>
            </a:r>
            <a:r>
              <a:rPr lang="es-ES" sz="2400" dirty="0" err="1" smtClean="0"/>
              <a:t>built</a:t>
            </a:r>
            <a:r>
              <a:rPr lang="es-ES" sz="2400" dirty="0" smtClean="0"/>
              <a:t> of </a:t>
            </a:r>
            <a:r>
              <a:rPr lang="es-ES" sz="2400" dirty="0" err="1" smtClean="0"/>
              <a:t>Flavour</a:t>
            </a:r>
            <a:r>
              <a:rPr lang="es-ES" sz="2400" dirty="0" smtClean="0"/>
              <a:t> </a:t>
            </a:r>
            <a:r>
              <a:rPr lang="es-ES" sz="2400" dirty="0" err="1" smtClean="0"/>
              <a:t>Invariant</a:t>
            </a:r>
            <a:r>
              <a:rPr lang="es-ES" sz="2400" dirty="0" smtClean="0"/>
              <a:t> </a:t>
            </a:r>
            <a:r>
              <a:rPr lang="es-ES" sz="2400" dirty="0" err="1" smtClean="0"/>
              <a:t>bilinears</a:t>
            </a:r>
            <a:r>
              <a:rPr lang="es-ES" sz="2400" dirty="0" smtClean="0"/>
              <a:t>: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r>
              <a:rPr lang="es-ES" sz="2400" dirty="0"/>
              <a:t> </a:t>
            </a:r>
            <a:r>
              <a:rPr lang="es-ES" sz="2400" dirty="0" err="1" smtClean="0"/>
              <a:t>Flavour</a:t>
            </a:r>
            <a:r>
              <a:rPr lang="es-ES" sz="2400" dirty="0" smtClean="0"/>
              <a:t> Factor</a:t>
            </a:r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</a:pPr>
            <a:endParaRPr lang="es-ES" sz="2000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556" y="1808350"/>
            <a:ext cx="5250734" cy="59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365104"/>
            <a:ext cx="9180512" cy="257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15" y="3508995"/>
            <a:ext cx="3000458" cy="85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85" y="2809413"/>
            <a:ext cx="4070071" cy="54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Elipse"/>
          <p:cNvSpPr/>
          <p:nvPr/>
        </p:nvSpPr>
        <p:spPr>
          <a:xfrm>
            <a:off x="4499992" y="4653136"/>
            <a:ext cx="1345852" cy="360040"/>
          </a:xfrm>
          <a:prstGeom prst="ellipse">
            <a:avLst/>
          </a:prstGeom>
          <a:noFill/>
          <a:ln>
            <a:solidFill>
              <a:srgbClr val="E6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4" name="13 Conector recto de flecha"/>
          <p:cNvCxnSpPr/>
          <p:nvPr/>
        </p:nvCxnSpPr>
        <p:spPr>
          <a:xfrm flipV="1">
            <a:off x="2199305" y="3128294"/>
            <a:ext cx="606880" cy="1"/>
          </a:xfrm>
          <a:prstGeom prst="straightConnector1">
            <a:avLst/>
          </a:prstGeom>
          <a:ln w="38100">
            <a:solidFill>
              <a:srgbClr val="E6AA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10083" y="838305"/>
            <a:ext cx="91582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err="1" smtClean="0">
                <a:solidFill>
                  <a:schemeClr val="bg1"/>
                </a:solidFill>
              </a:rPr>
              <a:t>Symmetry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breaking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pattern</a:t>
            </a:r>
            <a:r>
              <a:rPr lang="es-ES" sz="2500" dirty="0">
                <a:solidFill>
                  <a:schemeClr val="bg1"/>
                </a:solidFill>
              </a:rPr>
              <a:t> </a:t>
            </a:r>
            <a:r>
              <a:rPr lang="es-ES" sz="2500" dirty="0" smtClean="0">
                <a:solidFill>
                  <a:schemeClr val="bg1"/>
                </a:solidFill>
              </a:rPr>
              <a:t>               </a:t>
            </a:r>
            <a:r>
              <a:rPr lang="es-ES" sz="2500" b="1" dirty="0" err="1" smtClean="0">
                <a:solidFill>
                  <a:srgbClr val="E6AA00"/>
                </a:solidFill>
              </a:rPr>
              <a:t>Phenomenology</a:t>
            </a:r>
            <a:r>
              <a:rPr lang="es-ES" sz="2500" dirty="0" smtClean="0">
                <a:solidFill>
                  <a:schemeClr val="bg1"/>
                </a:solidFill>
              </a:rPr>
              <a:t>		</a:t>
            </a:r>
            <a:endParaRPr lang="es-E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9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smtClean="0"/>
              <a:t>U(2)</a:t>
            </a:r>
            <a:endParaRPr lang="es-ES" sz="27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58047" y="1412776"/>
            <a:ext cx="8728491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Considers</a:t>
            </a:r>
            <a:r>
              <a:rPr lang="es-ES" sz="2400" dirty="0" smtClean="0"/>
              <a:t> MFV </a:t>
            </a:r>
            <a:r>
              <a:rPr lang="es-ES" sz="2400" dirty="0" err="1" smtClean="0"/>
              <a:t>symmetry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already</a:t>
            </a:r>
            <a:r>
              <a:rPr lang="es-ES" sz="2400" dirty="0" smtClean="0"/>
              <a:t> </a:t>
            </a:r>
            <a:r>
              <a:rPr lang="es-ES" sz="2400" dirty="0" err="1" smtClean="0"/>
              <a:t>broken</a:t>
            </a:r>
            <a:r>
              <a:rPr lang="es-ES" sz="2400" dirty="0" smtClean="0"/>
              <a:t> </a:t>
            </a:r>
            <a:r>
              <a:rPr lang="es-ES" sz="2400" dirty="0" err="1" smtClean="0"/>
              <a:t>by</a:t>
            </a:r>
            <a:r>
              <a:rPr lang="es-ES" sz="2400" dirty="0" smtClean="0"/>
              <a:t> </a:t>
            </a:r>
            <a:r>
              <a:rPr lang="es-ES" sz="2400" dirty="0" err="1" smtClean="0"/>
              <a:t>third</a:t>
            </a:r>
            <a:r>
              <a:rPr lang="es-ES" sz="2400" dirty="0" smtClean="0"/>
              <a:t> </a:t>
            </a:r>
            <a:r>
              <a:rPr lang="es-ES" sz="2400" dirty="0" err="1" smtClean="0"/>
              <a:t>generation</a:t>
            </a:r>
            <a:r>
              <a:rPr lang="es-ES" sz="2400" dirty="0" smtClean="0"/>
              <a:t>.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Quark sector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</a:pPr>
            <a:endParaRPr lang="es-ES" sz="2000" dirty="0" smtClean="0"/>
          </a:p>
        </p:txBody>
      </p:sp>
      <p:sp>
        <p:nvSpPr>
          <p:cNvPr id="17" name="16 CuadroTexto"/>
          <p:cNvSpPr txBox="1"/>
          <p:nvPr/>
        </p:nvSpPr>
        <p:spPr>
          <a:xfrm>
            <a:off x="10083" y="836712"/>
            <a:ext cx="91582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err="1" smtClean="0">
                <a:solidFill>
                  <a:srgbClr val="E6AA00"/>
                </a:solidFill>
              </a:rPr>
              <a:t>Symmetry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breaking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pattern</a:t>
            </a:r>
            <a:r>
              <a:rPr lang="es-ES" sz="2500" b="1" dirty="0" smtClean="0">
                <a:solidFill>
                  <a:srgbClr val="E6AA00"/>
                </a:solidFill>
              </a:rPr>
              <a:t>.           </a:t>
            </a:r>
            <a:r>
              <a:rPr lang="es-ES" sz="2500" dirty="0" err="1" smtClean="0">
                <a:solidFill>
                  <a:schemeClr val="bg1"/>
                </a:solidFill>
              </a:rPr>
              <a:t>Phenomenology</a:t>
            </a:r>
            <a:r>
              <a:rPr lang="es-ES" sz="2500" b="1" dirty="0" smtClean="0">
                <a:solidFill>
                  <a:srgbClr val="E6AA00"/>
                </a:solidFill>
              </a:rPr>
              <a:t>		</a:t>
            </a:r>
            <a:endParaRPr lang="es-ES" sz="2500" b="1" dirty="0">
              <a:solidFill>
                <a:srgbClr val="E6AA00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62484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16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0" y="836712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1560" y="832937"/>
            <a:ext cx="91582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err="1" smtClean="0">
                <a:solidFill>
                  <a:schemeClr val="bg1"/>
                </a:solidFill>
              </a:rPr>
              <a:t>Index</a:t>
            </a:r>
            <a:endParaRPr lang="es-ES" sz="25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1560" y="1844824"/>
            <a:ext cx="81369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Flavour</a:t>
            </a:r>
            <a:r>
              <a:rPr lang="es-ES" sz="2400" dirty="0" smtClean="0"/>
              <a:t> </a:t>
            </a:r>
            <a:r>
              <a:rPr lang="es-ES" sz="2400" dirty="0" err="1" smtClean="0"/>
              <a:t>Puzzle</a:t>
            </a:r>
            <a:r>
              <a:rPr lang="es-ES" sz="2400" dirty="0" smtClean="0"/>
              <a:t>, BSM </a:t>
            </a:r>
            <a:r>
              <a:rPr lang="es-ES" sz="2400" dirty="0" err="1" smtClean="0"/>
              <a:t>Flavour</a:t>
            </a:r>
            <a:r>
              <a:rPr lang="es-ES" sz="2400" dirty="0" smtClean="0"/>
              <a:t> </a:t>
            </a:r>
            <a:r>
              <a:rPr lang="es-ES" sz="2400" dirty="0" err="1" smtClean="0"/>
              <a:t>Problem</a:t>
            </a:r>
            <a:r>
              <a:rPr lang="es-ES" sz="2400" dirty="0" smtClean="0"/>
              <a:t> and </a:t>
            </a:r>
            <a:r>
              <a:rPr lang="es-ES" sz="2400" dirty="0" err="1" smtClean="0"/>
              <a:t>objectives</a:t>
            </a:r>
            <a:r>
              <a:rPr lang="es-ES" sz="2400" dirty="0" smtClean="0"/>
              <a:t>.</a:t>
            </a:r>
          </a:p>
          <a:p>
            <a:pPr>
              <a:buClr>
                <a:srgbClr val="E6AA00"/>
              </a:buClr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Minimal</a:t>
            </a:r>
            <a:r>
              <a:rPr lang="es-ES" sz="2400" dirty="0" smtClean="0"/>
              <a:t> </a:t>
            </a:r>
            <a:r>
              <a:rPr lang="es-ES" sz="2400" dirty="0" err="1" smtClean="0"/>
              <a:t>Flavour</a:t>
            </a:r>
            <a:r>
              <a:rPr lang="es-ES" sz="2400" dirty="0" smtClean="0"/>
              <a:t> </a:t>
            </a:r>
            <a:r>
              <a:rPr lang="es-ES" sz="2400" dirty="0" err="1" smtClean="0"/>
              <a:t>Violation</a:t>
            </a:r>
            <a:r>
              <a:rPr lang="es-ES" sz="2400" dirty="0" smtClean="0"/>
              <a:t>.</a:t>
            </a:r>
          </a:p>
          <a:p>
            <a:pPr>
              <a:buClr>
                <a:srgbClr val="E6AA00"/>
              </a:buClr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U(2) </a:t>
            </a:r>
            <a:r>
              <a:rPr lang="es-ES" sz="2400" dirty="0" err="1" smtClean="0"/>
              <a:t>models</a:t>
            </a:r>
            <a:r>
              <a:rPr lang="es-ES" sz="2400" dirty="0" smtClean="0"/>
              <a:t>.</a:t>
            </a:r>
          </a:p>
          <a:p>
            <a:pPr>
              <a:buClr>
                <a:srgbClr val="E6AA00"/>
              </a:buClr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Data </a:t>
            </a:r>
            <a:r>
              <a:rPr lang="es-ES" sz="2400" dirty="0" err="1" smtClean="0"/>
              <a:t>Driven</a:t>
            </a:r>
            <a:r>
              <a:rPr lang="es-ES" sz="2400" dirty="0" smtClean="0"/>
              <a:t> </a:t>
            </a:r>
            <a:r>
              <a:rPr lang="es-ES" sz="2400" dirty="0" err="1" smtClean="0"/>
              <a:t>Flavour</a:t>
            </a:r>
            <a:r>
              <a:rPr lang="es-ES" sz="2400" dirty="0" smtClean="0"/>
              <a:t> </a:t>
            </a:r>
            <a:r>
              <a:rPr lang="es-ES" sz="2400" dirty="0" err="1" smtClean="0"/>
              <a:t>Model</a:t>
            </a:r>
            <a:r>
              <a:rPr lang="es-ES" sz="2400" dirty="0" smtClean="0"/>
              <a:t>.</a:t>
            </a:r>
          </a:p>
          <a:p>
            <a:pPr>
              <a:buClr>
                <a:srgbClr val="E6AA00"/>
              </a:buClr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B </a:t>
            </a:r>
            <a:r>
              <a:rPr lang="es-ES" sz="2400" dirty="0" err="1" smtClean="0"/>
              <a:t>anomalies</a:t>
            </a:r>
            <a:r>
              <a:rPr lang="es-ES" sz="2400" dirty="0" smtClean="0"/>
              <a:t>.</a:t>
            </a:r>
          </a:p>
          <a:p>
            <a:pPr>
              <a:buClr>
                <a:srgbClr val="E6AA00"/>
              </a:buClr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Comparison</a:t>
            </a:r>
            <a:r>
              <a:rPr lang="es-ES" sz="2400" dirty="0" smtClean="0"/>
              <a:t>, </a:t>
            </a:r>
            <a:r>
              <a:rPr lang="es-ES" sz="2400" dirty="0" err="1" smtClean="0"/>
              <a:t>conclusion</a:t>
            </a:r>
            <a:r>
              <a:rPr lang="es-ES" sz="2400" dirty="0"/>
              <a:t> </a:t>
            </a:r>
            <a:r>
              <a:rPr lang="es-ES" sz="2400" dirty="0" smtClean="0"/>
              <a:t>and </a:t>
            </a:r>
            <a:r>
              <a:rPr lang="es-ES" sz="2400" dirty="0" err="1" smtClean="0"/>
              <a:t>foresights</a:t>
            </a:r>
            <a:r>
              <a:rPr lang="es-ES" sz="2400" dirty="0" smtClean="0"/>
              <a:t>.</a:t>
            </a:r>
          </a:p>
          <a:p>
            <a:pPr>
              <a:buClr>
                <a:srgbClr val="E6AA00"/>
              </a:buClr>
            </a:pP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28879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smtClean="0"/>
              <a:t>U(2)</a:t>
            </a:r>
            <a:endParaRPr lang="es-ES" sz="27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58047" y="1412776"/>
            <a:ext cx="8728491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Considers</a:t>
            </a:r>
            <a:r>
              <a:rPr lang="es-ES" sz="2400" dirty="0" smtClean="0"/>
              <a:t> MFV </a:t>
            </a:r>
            <a:r>
              <a:rPr lang="es-ES" sz="2400" dirty="0" err="1" smtClean="0"/>
              <a:t>symmetry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already</a:t>
            </a:r>
            <a:r>
              <a:rPr lang="es-ES" sz="2400" dirty="0" smtClean="0"/>
              <a:t> </a:t>
            </a:r>
            <a:r>
              <a:rPr lang="es-ES" sz="2400" dirty="0" err="1" smtClean="0"/>
              <a:t>broken</a:t>
            </a:r>
            <a:r>
              <a:rPr lang="es-ES" sz="2400" dirty="0" smtClean="0"/>
              <a:t> </a:t>
            </a:r>
            <a:r>
              <a:rPr lang="es-ES" sz="2400" dirty="0" err="1" smtClean="0"/>
              <a:t>by</a:t>
            </a:r>
            <a:r>
              <a:rPr lang="es-ES" sz="2400" dirty="0" smtClean="0"/>
              <a:t> </a:t>
            </a:r>
            <a:r>
              <a:rPr lang="es-ES" sz="2400" dirty="0" err="1" smtClean="0"/>
              <a:t>third</a:t>
            </a:r>
            <a:r>
              <a:rPr lang="es-ES" sz="2400" dirty="0" smtClean="0"/>
              <a:t> </a:t>
            </a:r>
            <a:r>
              <a:rPr lang="es-ES" sz="2400" dirty="0" err="1" smtClean="0"/>
              <a:t>generation</a:t>
            </a:r>
            <a:r>
              <a:rPr lang="es-ES" sz="2400" dirty="0" smtClean="0"/>
              <a:t>.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Quark sector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</a:pPr>
            <a:endParaRPr lang="es-ES" sz="2000" dirty="0" smtClean="0"/>
          </a:p>
        </p:txBody>
      </p:sp>
      <p:sp>
        <p:nvSpPr>
          <p:cNvPr id="17" name="16 CuadroTexto"/>
          <p:cNvSpPr txBox="1"/>
          <p:nvPr/>
        </p:nvSpPr>
        <p:spPr>
          <a:xfrm>
            <a:off x="10083" y="836712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>
                <a:solidFill>
                  <a:srgbClr val="E6AA00"/>
                </a:solidFill>
              </a:rPr>
              <a:t>Symmetry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breaking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pattern</a:t>
            </a:r>
            <a:r>
              <a:rPr lang="es-ES" sz="2700" b="1" dirty="0" smtClean="0">
                <a:solidFill>
                  <a:srgbClr val="E6AA00"/>
                </a:solidFill>
              </a:rPr>
              <a:t>.           </a:t>
            </a:r>
            <a:r>
              <a:rPr lang="es-ES" sz="2700" dirty="0" err="1" smtClean="0">
                <a:solidFill>
                  <a:schemeClr val="bg1"/>
                </a:solidFill>
              </a:rPr>
              <a:t>Phenomenology</a:t>
            </a:r>
            <a:r>
              <a:rPr lang="es-ES" sz="2700" b="1" dirty="0" smtClean="0">
                <a:solidFill>
                  <a:srgbClr val="E6AA00"/>
                </a:solidFill>
              </a:rPr>
              <a:t>		</a:t>
            </a:r>
            <a:endParaRPr lang="es-ES" sz="2700" b="1" dirty="0">
              <a:solidFill>
                <a:srgbClr val="E6AA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89046"/>
            <a:ext cx="4317187" cy="46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62484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3" y="4077072"/>
            <a:ext cx="7981950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538" y="3412717"/>
            <a:ext cx="1763748" cy="52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05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smtClean="0"/>
              <a:t>U(2)</a:t>
            </a:r>
            <a:endParaRPr lang="es-ES" sz="27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58047" y="1412776"/>
            <a:ext cx="8728491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Considers</a:t>
            </a:r>
            <a:r>
              <a:rPr lang="es-ES" sz="2400" dirty="0" smtClean="0"/>
              <a:t> MFV </a:t>
            </a:r>
            <a:r>
              <a:rPr lang="es-ES" sz="2400" dirty="0" err="1" smtClean="0"/>
              <a:t>symmetry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already</a:t>
            </a:r>
            <a:r>
              <a:rPr lang="es-ES" sz="2400" dirty="0" smtClean="0"/>
              <a:t> </a:t>
            </a:r>
            <a:r>
              <a:rPr lang="es-ES" sz="2400" dirty="0" err="1" smtClean="0"/>
              <a:t>broken</a:t>
            </a:r>
            <a:r>
              <a:rPr lang="es-ES" sz="2400" dirty="0" smtClean="0"/>
              <a:t> </a:t>
            </a:r>
            <a:r>
              <a:rPr lang="es-ES" sz="2400" dirty="0" err="1" smtClean="0"/>
              <a:t>by</a:t>
            </a:r>
            <a:r>
              <a:rPr lang="es-ES" sz="2400" dirty="0" smtClean="0"/>
              <a:t> </a:t>
            </a:r>
            <a:r>
              <a:rPr lang="es-ES" sz="2400" dirty="0" err="1" smtClean="0"/>
              <a:t>third</a:t>
            </a:r>
            <a:r>
              <a:rPr lang="es-ES" sz="2400" dirty="0" smtClean="0"/>
              <a:t> </a:t>
            </a:r>
            <a:r>
              <a:rPr lang="es-ES" sz="2400" dirty="0" err="1" smtClean="0"/>
              <a:t>generation</a:t>
            </a:r>
            <a:r>
              <a:rPr lang="es-ES" sz="2400" dirty="0" smtClean="0"/>
              <a:t>.</a:t>
            </a:r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Quark sector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Needs</a:t>
            </a:r>
            <a:r>
              <a:rPr lang="es-ES" sz="2400" dirty="0" smtClean="0"/>
              <a:t>     2HDM</a:t>
            </a:r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</a:pPr>
            <a:endParaRPr lang="es-ES" sz="2000" dirty="0" smtClean="0"/>
          </a:p>
        </p:txBody>
      </p:sp>
      <p:sp>
        <p:nvSpPr>
          <p:cNvPr id="17" name="16 CuadroTexto"/>
          <p:cNvSpPr txBox="1"/>
          <p:nvPr/>
        </p:nvSpPr>
        <p:spPr>
          <a:xfrm>
            <a:off x="10083" y="836712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>
                <a:solidFill>
                  <a:srgbClr val="E6AA00"/>
                </a:solidFill>
              </a:rPr>
              <a:t>Symmetry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breaking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pattern</a:t>
            </a:r>
            <a:r>
              <a:rPr lang="es-ES" sz="2700" b="1" dirty="0" smtClean="0">
                <a:solidFill>
                  <a:srgbClr val="E6AA00"/>
                </a:solidFill>
              </a:rPr>
              <a:t>.           </a:t>
            </a:r>
            <a:r>
              <a:rPr lang="es-ES" sz="2700" dirty="0" err="1" smtClean="0">
                <a:solidFill>
                  <a:schemeClr val="bg1"/>
                </a:solidFill>
              </a:rPr>
              <a:t>Phenomenology</a:t>
            </a:r>
            <a:r>
              <a:rPr lang="es-ES" sz="2700" b="1" dirty="0" smtClean="0">
                <a:solidFill>
                  <a:srgbClr val="E6AA00"/>
                </a:solidFill>
              </a:rPr>
              <a:t>		</a:t>
            </a:r>
            <a:endParaRPr lang="es-ES" sz="2700" b="1" dirty="0">
              <a:solidFill>
                <a:srgbClr val="E6AA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94416"/>
            <a:ext cx="4317187" cy="46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88493"/>
            <a:ext cx="62484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3" y="3982442"/>
            <a:ext cx="7981950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538" y="3246079"/>
            <a:ext cx="1763748" cy="52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162" y="5624768"/>
            <a:ext cx="3430564" cy="82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5207471" y="5516756"/>
            <a:ext cx="732681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05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smtClean="0"/>
              <a:t>U(2)</a:t>
            </a:r>
            <a:endParaRPr lang="es-ES" sz="27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32 CuadroTexto"/>
              <p:cNvSpPr txBox="1"/>
              <p:nvPr/>
            </p:nvSpPr>
            <p:spPr>
              <a:xfrm>
                <a:off x="158047" y="1412776"/>
                <a:ext cx="8728491" cy="7786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r>
                  <a:rPr lang="es-ES" sz="2400" dirty="0" smtClean="0"/>
                  <a:t>Lepton sector. 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/>
                      </a:rPr>
                      <m:t>𝑈</m:t>
                    </m:r>
                    <m:sSup>
                      <m:sSupPr>
                        <m:ctrlPr>
                          <a:rPr lang="es-E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s-E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ES" sz="2400" b="0" i="0" smtClean="0">
                        <a:latin typeface="Cambria Math"/>
                      </a:rPr>
                      <m:t>?</m:t>
                    </m:r>
                  </m:oMath>
                </a14:m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</a:pPr>
                <a:endParaRPr lang="es-ES" sz="2000" dirty="0" smtClean="0"/>
              </a:p>
            </p:txBody>
          </p:sp>
        </mc:Choice>
        <mc:Fallback xmlns="">
          <p:sp>
            <p:nvSpPr>
              <p:cNvPr id="33" name="3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47" y="1412776"/>
                <a:ext cx="8728491" cy="7786747"/>
              </a:xfrm>
              <a:prstGeom prst="rect">
                <a:avLst/>
              </a:prstGeom>
              <a:blipFill rotWithShape="1">
                <a:blip r:embed="rId4"/>
                <a:stretch>
                  <a:fillRect l="-1466" t="-156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16 CuadroTexto"/>
          <p:cNvSpPr txBox="1"/>
          <p:nvPr/>
        </p:nvSpPr>
        <p:spPr>
          <a:xfrm>
            <a:off x="10083" y="838305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>
                <a:solidFill>
                  <a:srgbClr val="E6AA00"/>
                </a:solidFill>
              </a:rPr>
              <a:t>Symmetry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breaking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pattern</a:t>
            </a:r>
            <a:r>
              <a:rPr lang="es-ES" sz="2700" b="1" dirty="0" smtClean="0">
                <a:solidFill>
                  <a:srgbClr val="E6AA00"/>
                </a:solidFill>
              </a:rPr>
              <a:t>.           </a:t>
            </a:r>
            <a:r>
              <a:rPr lang="es-ES" sz="2700" dirty="0" err="1" smtClean="0">
                <a:solidFill>
                  <a:schemeClr val="bg1"/>
                </a:solidFill>
              </a:rPr>
              <a:t>Phenomenology</a:t>
            </a:r>
            <a:r>
              <a:rPr lang="es-ES" sz="2700" dirty="0" smtClean="0">
                <a:solidFill>
                  <a:schemeClr val="bg1"/>
                </a:solidFill>
              </a:rPr>
              <a:t>		</a:t>
            </a:r>
            <a:endParaRPr lang="es-E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smtClean="0"/>
              <a:t>U(2)</a:t>
            </a:r>
            <a:endParaRPr lang="es-ES" sz="27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32 CuadroTexto"/>
              <p:cNvSpPr txBox="1"/>
              <p:nvPr/>
            </p:nvSpPr>
            <p:spPr>
              <a:xfrm>
                <a:off x="158047" y="1412776"/>
                <a:ext cx="8728491" cy="8525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r>
                  <a:rPr lang="es-ES" sz="2400" dirty="0" smtClean="0"/>
                  <a:t>Lepton sector. 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/>
                      </a:rPr>
                      <m:t>𝑈</m:t>
                    </m:r>
                    <m:sSup>
                      <m:sSupPr>
                        <m:ctrlPr>
                          <a:rPr lang="es-E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s-E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2400" dirty="0" smtClean="0"/>
                  <a:t>. </a:t>
                </a:r>
                <a:r>
                  <a:rPr lang="es-ES" sz="2400" dirty="0" err="1" smtClean="0"/>
                  <a:t>Complex</a:t>
                </a:r>
                <a:r>
                  <a:rPr lang="es-ES" sz="2400" dirty="0" smtClean="0"/>
                  <a:t> SB </a:t>
                </a:r>
                <a:r>
                  <a:rPr lang="es-ES" sz="2400" dirty="0" err="1" smtClean="0"/>
                  <a:t>without</a:t>
                </a:r>
                <a:r>
                  <a:rPr lang="es-ES" sz="2400" dirty="0" smtClean="0"/>
                  <a:t> top-</a:t>
                </a:r>
                <a:r>
                  <a:rPr lang="es-ES" sz="2400" dirty="0" err="1" smtClean="0"/>
                  <a:t>down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justification</a:t>
                </a:r>
                <a:r>
                  <a:rPr lang="es-ES" sz="2400" dirty="0" smtClean="0"/>
                  <a:t>.</a:t>
                </a:r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</a:pPr>
                <a:endParaRPr lang="es-ES" sz="2000" dirty="0" smtClean="0"/>
              </a:p>
            </p:txBody>
          </p:sp>
        </mc:Choice>
        <mc:Fallback xmlns="">
          <p:sp>
            <p:nvSpPr>
              <p:cNvPr id="33" name="3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47" y="1412776"/>
                <a:ext cx="8728491" cy="8525411"/>
              </a:xfrm>
              <a:prstGeom prst="rect">
                <a:avLst/>
              </a:prstGeom>
              <a:blipFill rotWithShape="1">
                <a:blip r:embed="rId4"/>
                <a:stretch>
                  <a:fillRect l="-1466" t="-143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16 CuadroTexto"/>
          <p:cNvSpPr txBox="1"/>
          <p:nvPr/>
        </p:nvSpPr>
        <p:spPr>
          <a:xfrm>
            <a:off x="10083" y="838305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>
                <a:solidFill>
                  <a:srgbClr val="E6AA00"/>
                </a:solidFill>
              </a:rPr>
              <a:t>Symmetry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breaking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pattern</a:t>
            </a:r>
            <a:r>
              <a:rPr lang="es-ES" sz="2700" b="1" dirty="0" smtClean="0">
                <a:solidFill>
                  <a:srgbClr val="E6AA00"/>
                </a:solidFill>
              </a:rPr>
              <a:t>.           </a:t>
            </a:r>
            <a:r>
              <a:rPr lang="es-ES" sz="2700" dirty="0" err="1" smtClean="0">
                <a:solidFill>
                  <a:schemeClr val="bg1"/>
                </a:solidFill>
              </a:rPr>
              <a:t>Phenomenology</a:t>
            </a:r>
            <a:r>
              <a:rPr lang="es-ES" sz="2700" dirty="0" smtClean="0">
                <a:solidFill>
                  <a:schemeClr val="bg1"/>
                </a:solidFill>
              </a:rPr>
              <a:t>		</a:t>
            </a:r>
            <a:endParaRPr lang="es-ES" sz="2700" dirty="0">
              <a:solidFill>
                <a:schemeClr val="bg1"/>
              </a:solidFill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" y="1993118"/>
            <a:ext cx="8980673" cy="59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recto"/>
          <p:cNvCxnSpPr/>
          <p:nvPr/>
        </p:nvCxnSpPr>
        <p:spPr>
          <a:xfrm flipH="1" flipV="1">
            <a:off x="2411760" y="1484784"/>
            <a:ext cx="718433" cy="288032"/>
          </a:xfrm>
          <a:prstGeom prst="line">
            <a:avLst/>
          </a:prstGeom>
          <a:ln w="19050">
            <a:solidFill>
              <a:srgbClr val="E6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H="1">
            <a:off x="2413408" y="1484784"/>
            <a:ext cx="718432" cy="288032"/>
          </a:xfrm>
          <a:prstGeom prst="line">
            <a:avLst/>
          </a:prstGeom>
          <a:ln w="19050">
            <a:solidFill>
              <a:srgbClr val="E6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31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smtClean="0"/>
              <a:t>U(2)</a:t>
            </a:r>
            <a:endParaRPr lang="es-ES" sz="27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32 CuadroTexto"/>
              <p:cNvSpPr txBox="1"/>
              <p:nvPr/>
            </p:nvSpPr>
            <p:spPr>
              <a:xfrm>
                <a:off x="158047" y="1412776"/>
                <a:ext cx="8728491" cy="1148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r>
                  <a:rPr lang="es-ES" sz="2400" dirty="0" smtClean="0"/>
                  <a:t>Lepton sector. 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/>
                      </a:rPr>
                      <m:t>𝑈</m:t>
                    </m:r>
                    <m:sSup>
                      <m:sSupPr>
                        <m:ctrlPr>
                          <a:rPr lang="es-E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s-E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2400" dirty="0" smtClean="0"/>
                  <a:t>. </a:t>
                </a:r>
                <a:r>
                  <a:rPr lang="es-ES" sz="2400" dirty="0" err="1" smtClean="0"/>
                  <a:t>Complex</a:t>
                </a:r>
                <a:r>
                  <a:rPr lang="es-ES" sz="2400" dirty="0" smtClean="0"/>
                  <a:t> SB </a:t>
                </a:r>
                <a:r>
                  <a:rPr lang="es-ES" sz="2400" dirty="0" err="1" smtClean="0"/>
                  <a:t>without</a:t>
                </a:r>
                <a:r>
                  <a:rPr lang="es-ES" sz="2400" dirty="0" smtClean="0"/>
                  <a:t> top-</a:t>
                </a:r>
                <a:r>
                  <a:rPr lang="es-ES" sz="2400" dirty="0" err="1" smtClean="0"/>
                  <a:t>down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justification</a:t>
                </a:r>
                <a:r>
                  <a:rPr lang="es-ES" sz="2400" dirty="0" smtClean="0"/>
                  <a:t>.</a:t>
                </a:r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r>
                  <a:rPr lang="es-ES" sz="2400" dirty="0" err="1" smtClean="0"/>
                  <a:t>Not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minimal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scenario</a:t>
                </a:r>
                <a:r>
                  <a:rPr lang="es-ES" sz="2400" dirty="0" smtClean="0"/>
                  <a:t>, </a:t>
                </a: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</a:pPr>
                <a:endParaRPr lang="es-ES" sz="2000" dirty="0" smtClean="0"/>
              </a:p>
            </p:txBody>
          </p:sp>
        </mc:Choice>
        <mc:Fallback xmlns="">
          <p:sp>
            <p:nvSpPr>
              <p:cNvPr id="33" name="3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47" y="1412776"/>
                <a:ext cx="8728491" cy="11480066"/>
              </a:xfrm>
              <a:prstGeom prst="rect">
                <a:avLst/>
              </a:prstGeom>
              <a:blipFill rotWithShape="1">
                <a:blip r:embed="rId4"/>
                <a:stretch>
                  <a:fillRect l="-1466" t="-106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16 CuadroTexto"/>
          <p:cNvSpPr txBox="1"/>
          <p:nvPr/>
        </p:nvSpPr>
        <p:spPr>
          <a:xfrm>
            <a:off x="10083" y="838305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>
                <a:solidFill>
                  <a:srgbClr val="E6AA00"/>
                </a:solidFill>
              </a:rPr>
              <a:t>Symmetry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breaking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pattern</a:t>
            </a:r>
            <a:r>
              <a:rPr lang="es-ES" sz="2700" b="1" dirty="0" smtClean="0">
                <a:solidFill>
                  <a:srgbClr val="E6AA00"/>
                </a:solidFill>
              </a:rPr>
              <a:t>.           </a:t>
            </a:r>
            <a:r>
              <a:rPr lang="es-ES" sz="2700" dirty="0" err="1" smtClean="0">
                <a:solidFill>
                  <a:schemeClr val="bg1"/>
                </a:solidFill>
              </a:rPr>
              <a:t>Phenomenology</a:t>
            </a:r>
            <a:r>
              <a:rPr lang="es-ES" sz="2700" dirty="0" smtClean="0">
                <a:solidFill>
                  <a:schemeClr val="bg1"/>
                </a:solidFill>
              </a:rPr>
              <a:t>		</a:t>
            </a:r>
            <a:endParaRPr lang="es-ES" sz="2700" dirty="0">
              <a:solidFill>
                <a:schemeClr val="bg1"/>
              </a:solidFill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142" y="3645024"/>
            <a:ext cx="9386662" cy="101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" y="1993118"/>
            <a:ext cx="8980673" cy="59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recto"/>
          <p:cNvCxnSpPr/>
          <p:nvPr/>
        </p:nvCxnSpPr>
        <p:spPr>
          <a:xfrm flipH="1" flipV="1">
            <a:off x="2411760" y="1484784"/>
            <a:ext cx="718433" cy="288032"/>
          </a:xfrm>
          <a:prstGeom prst="line">
            <a:avLst/>
          </a:prstGeom>
          <a:ln w="19050">
            <a:solidFill>
              <a:srgbClr val="E6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H="1">
            <a:off x="2413408" y="1484784"/>
            <a:ext cx="718432" cy="288032"/>
          </a:xfrm>
          <a:prstGeom prst="line">
            <a:avLst/>
          </a:prstGeom>
          <a:ln w="19050">
            <a:solidFill>
              <a:srgbClr val="E6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31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smtClean="0"/>
              <a:t>U(2)</a:t>
            </a:r>
            <a:endParaRPr lang="es-ES" sz="27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32 CuadroTexto"/>
              <p:cNvSpPr txBox="1"/>
              <p:nvPr/>
            </p:nvSpPr>
            <p:spPr>
              <a:xfrm>
                <a:off x="158047" y="1412776"/>
                <a:ext cx="8728491" cy="12218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r>
                  <a:rPr lang="es-ES" sz="2400" dirty="0" smtClean="0"/>
                  <a:t>Lepton sector. 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/>
                      </a:rPr>
                      <m:t>𝑈</m:t>
                    </m:r>
                    <m:sSup>
                      <m:sSupPr>
                        <m:ctrlPr>
                          <a:rPr lang="es-E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s-E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2400" dirty="0" smtClean="0"/>
                  <a:t>. </a:t>
                </a:r>
                <a:r>
                  <a:rPr lang="es-ES" sz="2400" dirty="0" err="1" smtClean="0"/>
                  <a:t>Complex</a:t>
                </a:r>
                <a:r>
                  <a:rPr lang="es-ES" sz="2400" dirty="0" smtClean="0"/>
                  <a:t> SB </a:t>
                </a:r>
                <a:r>
                  <a:rPr lang="es-ES" sz="2400" dirty="0" err="1" smtClean="0"/>
                  <a:t>without</a:t>
                </a:r>
                <a:r>
                  <a:rPr lang="es-ES" sz="2400" dirty="0" smtClean="0"/>
                  <a:t> top-</a:t>
                </a:r>
                <a:r>
                  <a:rPr lang="es-ES" sz="2400" dirty="0" err="1" smtClean="0"/>
                  <a:t>down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justification</a:t>
                </a:r>
                <a:r>
                  <a:rPr lang="es-ES" sz="2400" dirty="0" smtClean="0"/>
                  <a:t>.</a:t>
                </a:r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r>
                  <a:rPr lang="es-ES" sz="2400" dirty="0" err="1" smtClean="0"/>
                  <a:t>Not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minimal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scenario</a:t>
                </a:r>
                <a:r>
                  <a:rPr lang="es-ES" sz="2400" dirty="0" smtClean="0"/>
                  <a:t>: a </a:t>
                </a:r>
                <a:r>
                  <a:rPr lang="es-ES" sz="2400" dirty="0" err="1" smtClean="0"/>
                  <a:t>lot</a:t>
                </a:r>
                <a:r>
                  <a:rPr lang="es-ES" sz="2400" dirty="0" smtClean="0"/>
                  <a:t> of </a:t>
                </a:r>
                <a:r>
                  <a:rPr lang="es-ES" sz="2400" dirty="0" err="1" smtClean="0"/>
                  <a:t>spurions</a:t>
                </a:r>
                <a:r>
                  <a:rPr lang="es-ES" sz="2400" dirty="0" smtClean="0"/>
                  <a:t>.</a:t>
                </a: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b="1" dirty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r>
                  <a:rPr lang="es-ES" sz="2400" dirty="0" err="1" smtClean="0"/>
                  <a:t>Pseudodegenerate</a:t>
                </a:r>
                <a:r>
                  <a:rPr lang="es-ES" sz="2400" dirty="0" smtClean="0"/>
                  <a:t> neutrino </a:t>
                </a:r>
                <a:r>
                  <a:rPr lang="es-ES" sz="2400" dirty="0" err="1" smtClean="0"/>
                  <a:t>mass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spectrum</a:t>
                </a:r>
                <a:r>
                  <a:rPr lang="es-ES" sz="2400" dirty="0" smtClean="0"/>
                  <a:t>. </a:t>
                </a:r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</a:pPr>
                <a:endParaRPr lang="es-ES" sz="2000" dirty="0" smtClean="0"/>
              </a:p>
            </p:txBody>
          </p:sp>
        </mc:Choice>
        <mc:Fallback xmlns="">
          <p:sp>
            <p:nvSpPr>
              <p:cNvPr id="33" name="3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47" y="1412776"/>
                <a:ext cx="8728491" cy="12218730"/>
              </a:xfrm>
              <a:prstGeom prst="rect">
                <a:avLst/>
              </a:prstGeom>
              <a:blipFill rotWithShape="1">
                <a:blip r:embed="rId4"/>
                <a:stretch>
                  <a:fillRect l="-1466" t="-99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16 CuadroTexto"/>
          <p:cNvSpPr txBox="1"/>
          <p:nvPr/>
        </p:nvSpPr>
        <p:spPr>
          <a:xfrm>
            <a:off x="10083" y="838305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>
                <a:solidFill>
                  <a:srgbClr val="E6AA00"/>
                </a:solidFill>
              </a:rPr>
              <a:t>Symmetry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breaking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pattern</a:t>
            </a:r>
            <a:r>
              <a:rPr lang="es-ES" sz="2700" b="1" dirty="0" smtClean="0">
                <a:solidFill>
                  <a:srgbClr val="E6AA00"/>
                </a:solidFill>
              </a:rPr>
              <a:t>.           </a:t>
            </a:r>
            <a:r>
              <a:rPr lang="es-ES" sz="2700" dirty="0" err="1" smtClean="0">
                <a:solidFill>
                  <a:schemeClr val="bg1"/>
                </a:solidFill>
              </a:rPr>
              <a:t>Phenomenology</a:t>
            </a:r>
            <a:r>
              <a:rPr lang="es-ES" sz="2700" dirty="0" smtClean="0">
                <a:solidFill>
                  <a:schemeClr val="bg1"/>
                </a:solidFill>
              </a:rPr>
              <a:t>		</a:t>
            </a:r>
            <a:endParaRPr lang="es-ES" sz="2700" dirty="0">
              <a:solidFill>
                <a:schemeClr val="bg1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13" y="5733256"/>
            <a:ext cx="9217024" cy="82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142" y="3645024"/>
            <a:ext cx="9386662" cy="101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" y="1993118"/>
            <a:ext cx="8980673" cy="59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recto"/>
          <p:cNvCxnSpPr/>
          <p:nvPr/>
        </p:nvCxnSpPr>
        <p:spPr>
          <a:xfrm flipH="1" flipV="1">
            <a:off x="2411760" y="1484784"/>
            <a:ext cx="718433" cy="288032"/>
          </a:xfrm>
          <a:prstGeom prst="line">
            <a:avLst/>
          </a:prstGeom>
          <a:ln w="19050">
            <a:solidFill>
              <a:srgbClr val="E6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H="1">
            <a:off x="2413408" y="1484784"/>
            <a:ext cx="718432" cy="288032"/>
          </a:xfrm>
          <a:prstGeom prst="line">
            <a:avLst/>
          </a:prstGeom>
          <a:ln w="19050">
            <a:solidFill>
              <a:srgbClr val="E6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8091487" y="6525344"/>
            <a:ext cx="656977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931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smtClean="0"/>
              <a:t>U(2)</a:t>
            </a:r>
            <a:endParaRPr lang="es-ES" sz="27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0083" y="838305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dirty="0" err="1" smtClean="0">
                <a:solidFill>
                  <a:schemeClr val="bg1"/>
                </a:solidFill>
              </a:rPr>
              <a:t>Symmetry</a:t>
            </a:r>
            <a:r>
              <a:rPr lang="es-ES" sz="2700" dirty="0" smtClean="0">
                <a:solidFill>
                  <a:schemeClr val="bg1"/>
                </a:solidFill>
              </a:rPr>
              <a:t> </a:t>
            </a:r>
            <a:r>
              <a:rPr lang="es-ES" sz="2700" dirty="0" err="1" smtClean="0">
                <a:solidFill>
                  <a:schemeClr val="bg1"/>
                </a:solidFill>
              </a:rPr>
              <a:t>breaking</a:t>
            </a:r>
            <a:r>
              <a:rPr lang="es-ES" sz="2700" dirty="0" smtClean="0">
                <a:solidFill>
                  <a:schemeClr val="bg1"/>
                </a:solidFill>
              </a:rPr>
              <a:t> </a:t>
            </a:r>
            <a:r>
              <a:rPr lang="es-ES" sz="2700" dirty="0" err="1" smtClean="0">
                <a:solidFill>
                  <a:schemeClr val="bg1"/>
                </a:solidFill>
              </a:rPr>
              <a:t>pattern</a:t>
            </a:r>
            <a:r>
              <a:rPr lang="es-ES" sz="2700" dirty="0" smtClean="0">
                <a:solidFill>
                  <a:schemeClr val="bg1"/>
                </a:solidFill>
              </a:rPr>
              <a:t>.           </a:t>
            </a:r>
            <a:r>
              <a:rPr lang="es-ES" sz="2700" b="1" dirty="0" err="1" smtClean="0">
                <a:solidFill>
                  <a:srgbClr val="E6AA00"/>
                </a:solidFill>
              </a:rPr>
              <a:t>Phenomenology</a:t>
            </a:r>
            <a:r>
              <a:rPr lang="es-ES" sz="2700" dirty="0" smtClean="0">
                <a:solidFill>
                  <a:schemeClr val="bg1"/>
                </a:solidFill>
              </a:rPr>
              <a:t>		</a:t>
            </a:r>
            <a:endParaRPr lang="es-ES" sz="2700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79512" y="1628800"/>
            <a:ext cx="8728491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Phenomenology</a:t>
            </a:r>
            <a:r>
              <a:rPr lang="es-ES" sz="2400" dirty="0" smtClean="0"/>
              <a:t> of B and K </a:t>
            </a:r>
            <a:r>
              <a:rPr lang="es-ES" sz="2400" dirty="0" err="1" smtClean="0"/>
              <a:t>mesons</a:t>
            </a:r>
            <a:r>
              <a:rPr lang="es-ES" sz="2400" dirty="0" smtClean="0"/>
              <a:t> similar </a:t>
            </a:r>
            <a:r>
              <a:rPr lang="es-ES" sz="2400" dirty="0" err="1" smtClean="0"/>
              <a:t>to</a:t>
            </a:r>
            <a:r>
              <a:rPr lang="es-ES" sz="2400" dirty="0" smtClean="0"/>
              <a:t> MFV </a:t>
            </a:r>
            <a:r>
              <a:rPr lang="es-ES" sz="2400" dirty="0" err="1" smtClean="0"/>
              <a:t>with</a:t>
            </a:r>
            <a:r>
              <a:rPr lang="es-ES" sz="2400" dirty="0" smtClean="0"/>
              <a:t> 2HDM.</a:t>
            </a:r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Unable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cope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all</a:t>
            </a:r>
            <a:r>
              <a:rPr lang="es-ES" sz="2400" dirty="0" smtClean="0"/>
              <a:t> </a:t>
            </a:r>
            <a:r>
              <a:rPr lang="es-ES" sz="2400" dirty="0" err="1" smtClean="0"/>
              <a:t>flavour</a:t>
            </a:r>
            <a:r>
              <a:rPr lang="es-ES" sz="2400" dirty="0" smtClean="0"/>
              <a:t> data </a:t>
            </a:r>
            <a:r>
              <a:rPr lang="es-ES" sz="2400" dirty="0" err="1" smtClean="0"/>
              <a:t>with</a:t>
            </a:r>
            <a:r>
              <a:rPr lang="es-ES" sz="2400" dirty="0" smtClean="0"/>
              <a:t> SM </a:t>
            </a:r>
            <a:r>
              <a:rPr lang="es-ES" sz="2400" dirty="0" err="1" smtClean="0"/>
              <a:t>content</a:t>
            </a:r>
            <a:r>
              <a:rPr lang="es-ES" sz="2400" dirty="0" smtClean="0"/>
              <a:t>.</a:t>
            </a:r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SUSY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only</a:t>
            </a:r>
            <a:r>
              <a:rPr lang="es-ES" sz="2400" dirty="0" smtClean="0"/>
              <a:t> </a:t>
            </a:r>
            <a:r>
              <a:rPr lang="es-ES" sz="2400" dirty="0" err="1" smtClean="0"/>
              <a:t>way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achieve</a:t>
            </a:r>
            <a:r>
              <a:rPr lang="es-ES" sz="2400" dirty="0" smtClean="0"/>
              <a:t> </a:t>
            </a:r>
            <a:r>
              <a:rPr lang="es-ES" sz="2400" dirty="0" err="1" smtClean="0"/>
              <a:t>compatibility</a:t>
            </a:r>
            <a:r>
              <a:rPr lang="es-ES" sz="2400" dirty="0" smtClean="0"/>
              <a:t>!</a:t>
            </a:r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However</a:t>
            </a:r>
            <a:r>
              <a:rPr lang="es-ES" sz="2400" dirty="0" smtClean="0"/>
              <a:t>, </a:t>
            </a:r>
            <a:r>
              <a:rPr lang="es-ES" sz="2400" dirty="0" err="1" smtClean="0"/>
              <a:t>SUSY’s</a:t>
            </a:r>
            <a:r>
              <a:rPr lang="es-ES" sz="2400" dirty="0" smtClean="0"/>
              <a:t> 2HDM </a:t>
            </a:r>
            <a:r>
              <a:rPr lang="es-ES" sz="2400" dirty="0" err="1" smtClean="0"/>
              <a:t>does</a:t>
            </a:r>
            <a:r>
              <a:rPr lang="es-ES" sz="2400" dirty="0" smtClean="0"/>
              <a:t> </a:t>
            </a:r>
            <a:r>
              <a:rPr lang="es-ES" sz="2400" dirty="0" err="1" smtClean="0"/>
              <a:t>not</a:t>
            </a:r>
            <a:r>
              <a:rPr lang="es-ES" sz="2400" dirty="0" smtClean="0"/>
              <a:t> </a:t>
            </a:r>
            <a:r>
              <a:rPr lang="es-ES" sz="2400" dirty="0" err="1" smtClean="0"/>
              <a:t>allow</a:t>
            </a: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</a:pPr>
            <a:endParaRPr lang="es-ES" sz="2000" dirty="0" smtClean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193" y="4725144"/>
            <a:ext cx="2694014" cy="65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Rectángulo"/>
          <p:cNvSpPr/>
          <p:nvPr/>
        </p:nvSpPr>
        <p:spPr>
          <a:xfrm>
            <a:off x="7164288" y="4447376"/>
            <a:ext cx="656977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7164287" y="4509120"/>
            <a:ext cx="656977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5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smtClean="0"/>
              <a:t>Data </a:t>
            </a:r>
            <a:r>
              <a:rPr lang="es-ES" sz="2700" b="1" dirty="0" err="1" smtClean="0"/>
              <a:t>Driven</a:t>
            </a:r>
            <a:r>
              <a:rPr lang="es-ES" sz="2700" b="1" dirty="0" smtClean="0"/>
              <a:t>  </a:t>
            </a:r>
            <a:r>
              <a:rPr lang="es-ES" sz="2700" b="1" dirty="0" err="1" smtClean="0"/>
              <a:t>Flavour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Model</a:t>
            </a:r>
            <a:r>
              <a:rPr lang="es-ES" sz="2700" b="1" dirty="0" smtClean="0"/>
              <a:t> </a:t>
            </a:r>
            <a:endParaRPr lang="es-ES" sz="27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58047" y="1412776"/>
            <a:ext cx="872849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Bottom</a:t>
            </a:r>
            <a:r>
              <a:rPr lang="es-ES" sz="2400" dirty="0" smtClean="0"/>
              <a:t>-up </a:t>
            </a:r>
            <a:r>
              <a:rPr lang="es-ES" sz="2400" dirty="0" err="1" smtClean="0"/>
              <a:t>approach</a:t>
            </a:r>
            <a:r>
              <a:rPr lang="es-ES" sz="2400" dirty="0"/>
              <a:t> </a:t>
            </a:r>
            <a:r>
              <a:rPr lang="es-ES" sz="2400" dirty="0" err="1" smtClean="0"/>
              <a:t>looking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a </a:t>
            </a:r>
            <a:r>
              <a:rPr lang="es-ES" sz="2400" dirty="0" err="1" smtClean="0"/>
              <a:t>minimal</a:t>
            </a:r>
            <a:r>
              <a:rPr lang="es-ES" sz="2400" dirty="0" smtClean="0"/>
              <a:t> </a:t>
            </a:r>
            <a:r>
              <a:rPr lang="es-ES" sz="2400" dirty="0" err="1" smtClean="0"/>
              <a:t>scenario</a:t>
            </a:r>
            <a:r>
              <a:rPr lang="es-ES" sz="2400" dirty="0"/>
              <a:t>.</a:t>
            </a: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/>
              <a:t>Order</a:t>
            </a:r>
            <a:r>
              <a:rPr lang="es-ES" sz="2400" dirty="0"/>
              <a:t> 1 </a:t>
            </a:r>
            <a:r>
              <a:rPr lang="es-ES" sz="2400" dirty="0" err="1"/>
              <a:t>for</a:t>
            </a:r>
            <a:r>
              <a:rPr lang="es-ES" sz="2400" dirty="0"/>
              <a:t> top </a:t>
            </a:r>
            <a:r>
              <a:rPr lang="es-ES" sz="2400" dirty="0" err="1"/>
              <a:t>yukawa</a:t>
            </a:r>
            <a:r>
              <a:rPr lang="es-ES" sz="2400" dirty="0"/>
              <a:t> </a:t>
            </a:r>
            <a:r>
              <a:rPr lang="es-ES" sz="2400" dirty="0" err="1"/>
              <a:t>coupling</a:t>
            </a:r>
            <a:r>
              <a:rPr lang="es-ES" sz="2400" dirty="0"/>
              <a:t>. </a:t>
            </a: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Hierarchical</a:t>
            </a:r>
            <a:r>
              <a:rPr lang="es-ES" sz="2400" dirty="0" smtClean="0"/>
              <a:t> </a:t>
            </a:r>
            <a:r>
              <a:rPr lang="es-ES" sz="2400" dirty="0" err="1" smtClean="0"/>
              <a:t>mass</a:t>
            </a:r>
            <a:r>
              <a:rPr lang="es-ES" sz="2400" dirty="0" smtClean="0"/>
              <a:t> </a:t>
            </a:r>
            <a:r>
              <a:rPr lang="es-ES" sz="2400" dirty="0" err="1" smtClean="0"/>
              <a:t>structure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all</a:t>
            </a:r>
            <a:r>
              <a:rPr lang="es-ES" sz="2400" dirty="0" smtClean="0"/>
              <a:t> </a:t>
            </a:r>
            <a:r>
              <a:rPr lang="es-ES" sz="2400" dirty="0" err="1" smtClean="0"/>
              <a:t>fermions</a:t>
            </a:r>
            <a:r>
              <a:rPr lang="es-ES" sz="2400" dirty="0" smtClean="0"/>
              <a:t> </a:t>
            </a:r>
            <a:r>
              <a:rPr lang="es-ES" sz="2400" dirty="0" err="1" smtClean="0"/>
              <a:t>but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neutrinos. </a:t>
            </a:r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400" dirty="0" err="1" smtClean="0"/>
              <a:t>sds</a:t>
            </a: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Hierarchical</a:t>
            </a:r>
            <a:r>
              <a:rPr lang="es-ES" sz="2400" dirty="0" smtClean="0"/>
              <a:t> </a:t>
            </a:r>
            <a:r>
              <a:rPr lang="es-ES" sz="2400" dirty="0" err="1" smtClean="0"/>
              <a:t>mixing</a:t>
            </a:r>
            <a:r>
              <a:rPr lang="es-ES" sz="2400" dirty="0" smtClean="0"/>
              <a:t> in quark sector, </a:t>
            </a:r>
            <a:r>
              <a:rPr lang="es-ES" sz="2400" dirty="0" err="1" smtClean="0"/>
              <a:t>democratic</a:t>
            </a:r>
            <a:r>
              <a:rPr lang="es-ES" sz="2400" dirty="0" smtClean="0"/>
              <a:t> in </a:t>
            </a:r>
            <a:r>
              <a:rPr lang="es-ES" sz="2400" dirty="0" err="1" smtClean="0"/>
              <a:t>lepton</a:t>
            </a:r>
            <a:r>
              <a:rPr lang="es-ES" sz="2400" dirty="0" smtClean="0"/>
              <a:t> sector.</a:t>
            </a: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</a:pPr>
            <a:endParaRPr lang="es-ES" sz="2000" dirty="0" smtClean="0"/>
          </a:p>
        </p:txBody>
      </p:sp>
      <p:sp>
        <p:nvSpPr>
          <p:cNvPr id="17" name="16 CuadroTexto"/>
          <p:cNvSpPr txBox="1"/>
          <p:nvPr/>
        </p:nvSpPr>
        <p:spPr>
          <a:xfrm>
            <a:off x="10083" y="836712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>
                <a:solidFill>
                  <a:srgbClr val="E6AA00"/>
                </a:solidFill>
              </a:rPr>
              <a:t>Symmetry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breaking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pattern</a:t>
            </a:r>
            <a:r>
              <a:rPr lang="es-ES" sz="2700" b="1" dirty="0" smtClean="0">
                <a:solidFill>
                  <a:srgbClr val="E6AA00"/>
                </a:solidFill>
              </a:rPr>
              <a:t>.           </a:t>
            </a:r>
            <a:r>
              <a:rPr lang="es-ES" sz="2700" dirty="0" err="1" smtClean="0">
                <a:solidFill>
                  <a:schemeClr val="bg1"/>
                </a:solidFill>
              </a:rPr>
              <a:t>Phenomenology</a:t>
            </a:r>
            <a:r>
              <a:rPr lang="es-ES" sz="2700" dirty="0" smtClean="0">
                <a:solidFill>
                  <a:schemeClr val="bg1"/>
                </a:solidFill>
              </a:rPr>
              <a:t>		</a:t>
            </a:r>
            <a:endParaRPr lang="es-ES" sz="2700" dirty="0">
              <a:solidFill>
                <a:schemeClr val="bg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2229247" cy="67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178" y="5877271"/>
            <a:ext cx="3688170" cy="42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" y="5877271"/>
            <a:ext cx="5187676" cy="39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94" y="5157192"/>
            <a:ext cx="2163241" cy="44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85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smtClean="0"/>
              <a:t>Data </a:t>
            </a:r>
            <a:r>
              <a:rPr lang="es-ES" sz="2700" b="1" dirty="0" err="1" smtClean="0"/>
              <a:t>Driven</a:t>
            </a:r>
            <a:r>
              <a:rPr lang="es-ES" sz="2700" b="1" dirty="0" smtClean="0"/>
              <a:t>  </a:t>
            </a:r>
            <a:r>
              <a:rPr lang="es-ES" sz="2700" b="1" dirty="0" err="1" smtClean="0"/>
              <a:t>Flavour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Model</a:t>
            </a:r>
            <a:r>
              <a:rPr lang="es-ES" sz="2700" b="1" dirty="0" smtClean="0"/>
              <a:t> </a:t>
            </a:r>
            <a:endParaRPr lang="es-ES" sz="27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58047" y="1412776"/>
            <a:ext cx="872849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</a:pPr>
            <a:endParaRPr lang="es-ES" sz="2000" dirty="0" smtClean="0"/>
          </a:p>
        </p:txBody>
      </p:sp>
      <p:sp>
        <p:nvSpPr>
          <p:cNvPr id="17" name="16 CuadroTexto"/>
          <p:cNvSpPr txBox="1"/>
          <p:nvPr/>
        </p:nvSpPr>
        <p:spPr>
          <a:xfrm>
            <a:off x="10083" y="836712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>
                <a:solidFill>
                  <a:srgbClr val="E6AA00"/>
                </a:solidFill>
              </a:rPr>
              <a:t>Symmetry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breaking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pattern</a:t>
            </a:r>
            <a:r>
              <a:rPr lang="es-ES" sz="2700" b="1" dirty="0" smtClean="0">
                <a:solidFill>
                  <a:srgbClr val="E6AA00"/>
                </a:solidFill>
              </a:rPr>
              <a:t>.           </a:t>
            </a:r>
            <a:r>
              <a:rPr lang="es-ES" sz="2700" dirty="0" err="1" smtClean="0">
                <a:solidFill>
                  <a:schemeClr val="bg1"/>
                </a:solidFill>
              </a:rPr>
              <a:t>Phenomenology</a:t>
            </a:r>
            <a:r>
              <a:rPr lang="es-ES" sz="2700" dirty="0" smtClean="0">
                <a:solidFill>
                  <a:schemeClr val="bg1"/>
                </a:solidFill>
              </a:rPr>
              <a:t>		</a:t>
            </a:r>
            <a:endParaRPr lang="es-ES" sz="2700" dirty="0">
              <a:solidFill>
                <a:schemeClr val="bg1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342" y="1563836"/>
            <a:ext cx="3688170" cy="42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" y="1563836"/>
            <a:ext cx="5187676" cy="39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94" y="5157192"/>
            <a:ext cx="2163241" cy="44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342976"/>
            <a:ext cx="76835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2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smtClean="0"/>
              <a:t>Data </a:t>
            </a:r>
            <a:r>
              <a:rPr lang="es-ES" sz="2700" b="1" dirty="0" err="1" smtClean="0"/>
              <a:t>Driven</a:t>
            </a:r>
            <a:r>
              <a:rPr lang="es-ES" sz="2700" b="1" dirty="0" smtClean="0"/>
              <a:t>  </a:t>
            </a:r>
            <a:r>
              <a:rPr lang="es-ES" sz="2700" b="1" dirty="0" err="1" smtClean="0"/>
              <a:t>Flavour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Model</a:t>
            </a:r>
            <a:r>
              <a:rPr lang="es-ES" sz="2700" b="1" dirty="0" smtClean="0"/>
              <a:t> </a:t>
            </a:r>
            <a:endParaRPr lang="es-ES" sz="27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56065" y="1276602"/>
            <a:ext cx="87284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Yukawa </a:t>
            </a:r>
            <a:r>
              <a:rPr lang="es-ES" sz="2400" dirty="0" err="1" smtClean="0"/>
              <a:t>term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top quark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flavour</a:t>
            </a:r>
            <a:r>
              <a:rPr lang="es-ES" sz="2400" dirty="0" smtClean="0"/>
              <a:t> </a:t>
            </a:r>
            <a:r>
              <a:rPr lang="es-ES" sz="2400" dirty="0" err="1" smtClean="0"/>
              <a:t>invariant</a:t>
            </a:r>
            <a:r>
              <a:rPr lang="es-ES" sz="2400" dirty="0" smtClean="0"/>
              <a:t> w/o </a:t>
            </a:r>
            <a:r>
              <a:rPr lang="es-ES" sz="2400" dirty="0" err="1" smtClean="0"/>
              <a:t>spurions</a:t>
            </a:r>
            <a:r>
              <a:rPr lang="es-ES" sz="2400" dirty="0" smtClean="0"/>
              <a:t>. </a:t>
            </a:r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3 </a:t>
            </a:r>
            <a:r>
              <a:rPr lang="es-ES" sz="2400" dirty="0" err="1" smtClean="0"/>
              <a:t>spurions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rest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quark sector </a:t>
            </a:r>
            <a:r>
              <a:rPr lang="es-ES" sz="2400" dirty="0" err="1" smtClean="0"/>
              <a:t>masses</a:t>
            </a:r>
            <a:r>
              <a:rPr lang="es-ES" sz="2400" dirty="0" smtClean="0"/>
              <a:t> and </a:t>
            </a:r>
            <a:r>
              <a:rPr lang="es-ES" sz="2400" dirty="0" err="1" smtClean="0"/>
              <a:t>mixing</a:t>
            </a:r>
            <a:r>
              <a:rPr lang="es-ES" sz="2400" dirty="0" smtClean="0"/>
              <a:t>.</a:t>
            </a: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Up-</a:t>
            </a:r>
            <a:r>
              <a:rPr lang="es-ES" sz="2400" dirty="0" err="1" smtClean="0"/>
              <a:t>mass</a:t>
            </a:r>
            <a:r>
              <a:rPr lang="es-ES" sz="2400" dirty="0" smtClean="0"/>
              <a:t> </a:t>
            </a:r>
            <a:r>
              <a:rPr lang="es-ES" sz="2400" dirty="0" err="1" smtClean="0"/>
              <a:t>basis</a:t>
            </a:r>
            <a:r>
              <a:rPr lang="es-ES" sz="2400" dirty="0" smtClean="0"/>
              <a:t>: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0083" y="836712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>
                <a:solidFill>
                  <a:srgbClr val="E6AA00"/>
                </a:solidFill>
              </a:rPr>
              <a:t>Symmetry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breaking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pattern</a:t>
            </a:r>
            <a:r>
              <a:rPr lang="es-ES" sz="2700" b="1" dirty="0" smtClean="0">
                <a:solidFill>
                  <a:srgbClr val="E6AA00"/>
                </a:solidFill>
              </a:rPr>
              <a:t>.           </a:t>
            </a:r>
            <a:r>
              <a:rPr lang="es-ES" sz="2700" dirty="0" err="1" smtClean="0">
                <a:solidFill>
                  <a:schemeClr val="bg1"/>
                </a:solidFill>
              </a:rPr>
              <a:t>Phenomenology</a:t>
            </a:r>
            <a:r>
              <a:rPr lang="es-ES" sz="2700" dirty="0" smtClean="0">
                <a:solidFill>
                  <a:schemeClr val="bg1"/>
                </a:solidFill>
              </a:rPr>
              <a:t>		</a:t>
            </a:r>
            <a:endParaRPr lang="es-ES" sz="2700" dirty="0">
              <a:solidFill>
                <a:schemeClr val="bg1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25" y="3356992"/>
            <a:ext cx="7226734" cy="42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71257"/>
            <a:ext cx="8236545" cy="74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704" y="4746813"/>
            <a:ext cx="1814513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04" y="4665517"/>
            <a:ext cx="1726960" cy="92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02649" y="1196752"/>
            <a:ext cx="2183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E6AA00"/>
                </a:solidFill>
              </a:rPr>
              <a:t>Quark sector </a:t>
            </a:r>
            <a:endParaRPr lang="es-ES" sz="2800" b="1" dirty="0">
              <a:solidFill>
                <a:srgbClr val="E6AA00"/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900" y="1664241"/>
            <a:ext cx="5187676" cy="39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1146"/>
            <a:ext cx="81724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17 Conector recto de flecha"/>
          <p:cNvCxnSpPr/>
          <p:nvPr/>
        </p:nvCxnSpPr>
        <p:spPr>
          <a:xfrm>
            <a:off x="4509091" y="4365104"/>
            <a:ext cx="1030313" cy="348636"/>
          </a:xfrm>
          <a:prstGeom prst="straightConnector1">
            <a:avLst/>
          </a:prstGeom>
          <a:ln w="38100">
            <a:solidFill>
              <a:srgbClr val="E6AA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3132794" y="4365104"/>
            <a:ext cx="989761" cy="348636"/>
          </a:xfrm>
          <a:prstGeom prst="straightConnector1">
            <a:avLst/>
          </a:prstGeom>
          <a:ln w="38100">
            <a:solidFill>
              <a:srgbClr val="E6AA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94000"/>
            <a:ext cx="1405366" cy="42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13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-36512" y="836712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189023"/>
            <a:ext cx="9158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Flavour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Puzzle</a:t>
            </a:r>
            <a:r>
              <a:rPr lang="es-ES" sz="2800" b="1" dirty="0" smtClean="0"/>
              <a:t>, BSMFP and </a:t>
            </a:r>
            <a:r>
              <a:rPr lang="es-ES" sz="2800" b="1" dirty="0" err="1" smtClean="0"/>
              <a:t>objectives</a:t>
            </a:r>
            <a:r>
              <a:rPr lang="es-ES" sz="2800" b="1" dirty="0"/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13248" y="840486"/>
            <a:ext cx="44196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1560" y="1844824"/>
            <a:ext cx="77048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Experimental </a:t>
            </a:r>
            <a:r>
              <a:rPr lang="es-ES" sz="2400" dirty="0" err="1" smtClean="0"/>
              <a:t>problems</a:t>
            </a:r>
            <a:r>
              <a:rPr lang="es-ES" sz="2400" dirty="0" smtClean="0"/>
              <a:t>: </a:t>
            </a:r>
            <a:r>
              <a:rPr lang="es-ES" sz="2400" dirty="0" err="1" smtClean="0"/>
              <a:t>Prediction</a:t>
            </a:r>
            <a:r>
              <a:rPr lang="es-ES" sz="2400" dirty="0" smtClean="0"/>
              <a:t> vs </a:t>
            </a:r>
            <a:r>
              <a:rPr lang="es-ES" sz="2400" dirty="0" err="1" smtClean="0"/>
              <a:t>measurements</a:t>
            </a: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Theoretical</a:t>
            </a:r>
            <a:r>
              <a:rPr lang="es-ES" sz="2400" dirty="0" smtClean="0"/>
              <a:t> </a:t>
            </a:r>
            <a:r>
              <a:rPr lang="es-ES" sz="2400" dirty="0" err="1" smtClean="0"/>
              <a:t>problems</a:t>
            </a:r>
            <a:r>
              <a:rPr lang="es-ES" sz="2400" dirty="0" smtClean="0"/>
              <a:t>: </a:t>
            </a:r>
            <a:r>
              <a:rPr lang="es-ES" sz="2400" dirty="0" err="1" smtClean="0"/>
              <a:t>Naturalness</a:t>
            </a:r>
            <a:r>
              <a:rPr lang="es-ES" sz="2400" dirty="0" smtClean="0"/>
              <a:t> </a:t>
            </a:r>
            <a:r>
              <a:rPr lang="es-ES" sz="2400" dirty="0" err="1" smtClean="0"/>
              <a:t>principle</a:t>
            </a: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Mass</a:t>
            </a:r>
            <a:r>
              <a:rPr lang="es-ES" sz="2400" dirty="0" smtClean="0"/>
              <a:t> </a:t>
            </a:r>
            <a:r>
              <a:rPr lang="es-ES" sz="2400" dirty="0" err="1" smtClean="0"/>
              <a:t>hierarchies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fermions</a:t>
            </a:r>
            <a:r>
              <a:rPr lang="es-ES" sz="2400" dirty="0"/>
              <a:t> </a:t>
            </a:r>
            <a:r>
              <a:rPr lang="es-ES" sz="2400" dirty="0" smtClean="0"/>
              <a:t>and </a:t>
            </a:r>
            <a:r>
              <a:rPr lang="es-ES" sz="2400" dirty="0" err="1" smtClean="0"/>
              <a:t>not-order-one</a:t>
            </a:r>
            <a:r>
              <a:rPr lang="es-ES" sz="2400" dirty="0" smtClean="0"/>
              <a:t> </a:t>
            </a:r>
            <a:r>
              <a:rPr lang="es-ES" sz="2400" dirty="0" err="1" smtClean="0"/>
              <a:t>Yukawas</a:t>
            </a:r>
            <a:r>
              <a:rPr lang="es-ES" sz="2400" dirty="0" smtClean="0"/>
              <a:t>.</a:t>
            </a:r>
          </a:p>
          <a:p>
            <a:pPr>
              <a:buClr>
                <a:srgbClr val="E6AA00"/>
              </a:buClr>
            </a:pPr>
            <a:endParaRPr lang="es-ES" sz="2400" dirty="0" smtClean="0"/>
          </a:p>
          <a:p>
            <a:pPr>
              <a:buClr>
                <a:srgbClr val="E6AA00"/>
              </a:buClr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Mixings</a:t>
            </a:r>
            <a:r>
              <a:rPr lang="es-ES" sz="2400" dirty="0" smtClean="0"/>
              <a:t> in quark and </a:t>
            </a:r>
            <a:r>
              <a:rPr lang="es-ES" sz="2400" dirty="0" err="1" smtClean="0"/>
              <a:t>lepton</a:t>
            </a:r>
            <a:r>
              <a:rPr lang="es-ES" sz="2400" dirty="0" smtClean="0"/>
              <a:t> sector.</a:t>
            </a:r>
          </a:p>
          <a:p>
            <a:pPr>
              <a:buClr>
                <a:srgbClr val="E6AA00"/>
              </a:buClr>
            </a:pPr>
            <a:endParaRPr lang="es-ES" sz="2000" dirty="0" smtClean="0"/>
          </a:p>
        </p:txBody>
      </p:sp>
      <p:sp>
        <p:nvSpPr>
          <p:cNvPr id="13" name="12 Rectángulo"/>
          <p:cNvSpPr/>
          <p:nvPr/>
        </p:nvSpPr>
        <p:spPr>
          <a:xfrm>
            <a:off x="5985048" y="840486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0" y="836712"/>
            <a:ext cx="91582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err="1" smtClean="0">
                <a:solidFill>
                  <a:srgbClr val="E6AA00"/>
                </a:solidFill>
              </a:rPr>
              <a:t>The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Flavour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Puzzle</a:t>
            </a:r>
            <a:r>
              <a:rPr lang="es-ES" sz="2500" b="1" dirty="0" smtClean="0">
                <a:solidFill>
                  <a:srgbClr val="E6AA00"/>
                </a:solidFill>
              </a:rPr>
              <a:t>     </a:t>
            </a:r>
            <a:r>
              <a:rPr lang="es-ES" sz="2500" b="1" dirty="0">
                <a:solidFill>
                  <a:schemeClr val="bg1"/>
                </a:solidFill>
              </a:rPr>
              <a:t> </a:t>
            </a:r>
            <a:r>
              <a:rPr lang="es-ES" sz="2500" b="1" dirty="0" smtClean="0">
                <a:solidFill>
                  <a:schemeClr val="bg1"/>
                </a:solidFill>
              </a:rPr>
              <a:t>    </a:t>
            </a:r>
            <a:r>
              <a:rPr lang="es-ES" sz="2500" dirty="0" smtClean="0">
                <a:solidFill>
                  <a:schemeClr val="bg1"/>
                </a:solidFill>
              </a:rPr>
              <a:t> BSM FP		       </a:t>
            </a:r>
            <a:r>
              <a:rPr lang="es-ES" sz="2500" dirty="0" err="1" smtClean="0">
                <a:solidFill>
                  <a:schemeClr val="bg1"/>
                </a:solidFill>
              </a:rPr>
              <a:t>Objectives</a:t>
            </a:r>
            <a:endParaRPr lang="es-E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smtClean="0"/>
              <a:t>Data </a:t>
            </a:r>
            <a:r>
              <a:rPr lang="es-ES" sz="2700" b="1" dirty="0" err="1" smtClean="0"/>
              <a:t>Driven</a:t>
            </a:r>
            <a:r>
              <a:rPr lang="es-ES" sz="2700" b="1" dirty="0" smtClean="0"/>
              <a:t>  </a:t>
            </a:r>
            <a:r>
              <a:rPr lang="es-ES" sz="2700" b="1" dirty="0" err="1" smtClean="0"/>
              <a:t>Flavour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Model</a:t>
            </a:r>
            <a:r>
              <a:rPr lang="es-ES" sz="2700" b="1" dirty="0" smtClean="0"/>
              <a:t> </a:t>
            </a:r>
            <a:endParaRPr lang="es-ES" sz="27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56065" y="1276602"/>
            <a:ext cx="8728491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2 </a:t>
            </a:r>
            <a:r>
              <a:rPr lang="es-ES" sz="2400" dirty="0" err="1" smtClean="0"/>
              <a:t>spurions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charged</a:t>
            </a:r>
            <a:r>
              <a:rPr lang="es-ES" sz="2400" dirty="0" smtClean="0"/>
              <a:t> </a:t>
            </a:r>
            <a:r>
              <a:rPr lang="es-ES" sz="2400" dirty="0" err="1" smtClean="0"/>
              <a:t>lepton</a:t>
            </a:r>
            <a:r>
              <a:rPr lang="es-ES" sz="2400" dirty="0" smtClean="0"/>
              <a:t> sector </a:t>
            </a:r>
            <a:r>
              <a:rPr lang="es-ES" sz="2400" dirty="0" err="1" smtClean="0"/>
              <a:t>masses</a:t>
            </a:r>
            <a:r>
              <a:rPr lang="es-ES" sz="2400" dirty="0" smtClean="0"/>
              <a:t>.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Diagonal </a:t>
            </a:r>
            <a:r>
              <a:rPr lang="es-ES" sz="2400" dirty="0" err="1" smtClean="0"/>
              <a:t>form</a:t>
            </a:r>
            <a:r>
              <a:rPr lang="es-ES" sz="2400" dirty="0" smtClean="0"/>
              <a:t> in </a:t>
            </a:r>
            <a:r>
              <a:rPr lang="es-ES" sz="2400" dirty="0" err="1" smtClean="0"/>
              <a:t>mass</a:t>
            </a:r>
            <a:r>
              <a:rPr lang="es-ES" sz="2400" dirty="0" smtClean="0"/>
              <a:t> </a:t>
            </a:r>
            <a:r>
              <a:rPr lang="es-ES" sz="2400" dirty="0" err="1" smtClean="0"/>
              <a:t>basis</a:t>
            </a:r>
            <a:r>
              <a:rPr lang="es-ES" sz="2400" dirty="0" smtClean="0"/>
              <a:t>: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Neutrino sector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exactly</a:t>
            </a:r>
            <a:r>
              <a:rPr lang="es-ES" sz="2400" dirty="0" smtClean="0"/>
              <a:t> as in MFV.</a:t>
            </a:r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Other</a:t>
            </a:r>
            <a:r>
              <a:rPr lang="es-ES" sz="2400" dirty="0" smtClean="0"/>
              <a:t> </a:t>
            </a:r>
            <a:r>
              <a:rPr lang="es-ES" sz="2400" dirty="0" err="1" smtClean="0"/>
              <a:t>choice</a:t>
            </a:r>
            <a:r>
              <a:rPr lang="es-ES" sz="2400" dirty="0" smtClean="0"/>
              <a:t> of </a:t>
            </a:r>
            <a:r>
              <a:rPr lang="es-ES" sz="2400" dirty="0" err="1" smtClean="0"/>
              <a:t>basis</a:t>
            </a:r>
            <a:r>
              <a:rPr lang="es-ES" sz="2400" dirty="0" smtClean="0"/>
              <a:t> </a:t>
            </a:r>
            <a:r>
              <a:rPr lang="es-ES" sz="2400" dirty="0" err="1" smtClean="0"/>
              <a:t>would</a:t>
            </a:r>
            <a:r>
              <a:rPr lang="es-ES" sz="2400" dirty="0" smtClean="0"/>
              <a:t> lead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predictivity</a:t>
            </a:r>
            <a:r>
              <a:rPr lang="es-ES" sz="2400" dirty="0" smtClean="0"/>
              <a:t> </a:t>
            </a:r>
            <a:r>
              <a:rPr lang="es-ES" sz="2400" dirty="0" err="1" smtClean="0"/>
              <a:t>issues</a:t>
            </a:r>
            <a:r>
              <a:rPr lang="es-ES" sz="2400" dirty="0" smtClean="0"/>
              <a:t> (</a:t>
            </a:r>
            <a:r>
              <a:rPr lang="es-ES" sz="2400" dirty="0" err="1" smtClean="0"/>
              <a:t>not</a:t>
            </a:r>
            <a:r>
              <a:rPr lang="es-ES" sz="2400" dirty="0" smtClean="0"/>
              <a:t> MFV).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0083" y="836712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>
                <a:solidFill>
                  <a:srgbClr val="E6AA00"/>
                </a:solidFill>
              </a:rPr>
              <a:t>Symmetry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breaking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pattern</a:t>
            </a:r>
            <a:r>
              <a:rPr lang="es-ES" sz="2700" b="1" dirty="0" smtClean="0">
                <a:solidFill>
                  <a:srgbClr val="E6AA00"/>
                </a:solidFill>
              </a:rPr>
              <a:t>.           </a:t>
            </a:r>
            <a:r>
              <a:rPr lang="es-ES" sz="2700" dirty="0" err="1" smtClean="0">
                <a:solidFill>
                  <a:schemeClr val="bg1"/>
                </a:solidFill>
              </a:rPr>
              <a:t>Phenomenology</a:t>
            </a:r>
            <a:r>
              <a:rPr lang="es-ES" sz="2700" dirty="0" smtClean="0">
                <a:solidFill>
                  <a:schemeClr val="bg1"/>
                </a:solidFill>
              </a:rPr>
              <a:t>		</a:t>
            </a:r>
            <a:endParaRPr lang="es-ES" sz="2700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002649" y="1196752"/>
            <a:ext cx="2295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 smtClean="0">
                <a:solidFill>
                  <a:srgbClr val="E6AA00"/>
                </a:solidFill>
              </a:rPr>
              <a:t>Lepton</a:t>
            </a:r>
            <a:r>
              <a:rPr lang="es-ES" sz="2800" b="1" dirty="0" smtClean="0">
                <a:solidFill>
                  <a:srgbClr val="E6AA00"/>
                </a:solidFill>
              </a:rPr>
              <a:t> sector </a:t>
            </a:r>
            <a:endParaRPr lang="es-ES" sz="2800" b="1" dirty="0">
              <a:solidFill>
                <a:srgbClr val="E6AA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95150"/>
            <a:ext cx="3715494" cy="36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88796"/>
            <a:ext cx="3834271" cy="37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91" y="2988859"/>
            <a:ext cx="5192663" cy="49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952" y="3645024"/>
            <a:ext cx="2937956" cy="66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224" y="4581127"/>
            <a:ext cx="3593406" cy="108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23 Conector recto de flecha"/>
          <p:cNvCxnSpPr/>
          <p:nvPr/>
        </p:nvCxnSpPr>
        <p:spPr>
          <a:xfrm flipH="1">
            <a:off x="4589215" y="3429000"/>
            <a:ext cx="1" cy="348636"/>
          </a:xfrm>
          <a:prstGeom prst="straightConnector1">
            <a:avLst/>
          </a:prstGeom>
          <a:ln w="38100">
            <a:solidFill>
              <a:srgbClr val="E6AA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9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smtClean="0"/>
              <a:t>Data </a:t>
            </a:r>
            <a:r>
              <a:rPr lang="es-ES" sz="2700" b="1" dirty="0" err="1" smtClean="0"/>
              <a:t>Driven</a:t>
            </a:r>
            <a:r>
              <a:rPr lang="es-ES" sz="2700" b="1" dirty="0" smtClean="0"/>
              <a:t>  </a:t>
            </a:r>
            <a:r>
              <a:rPr lang="es-ES" sz="2700" b="1" dirty="0" err="1" smtClean="0"/>
              <a:t>Flavour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Model</a:t>
            </a:r>
            <a:r>
              <a:rPr lang="es-ES" sz="2700" b="1" dirty="0" smtClean="0"/>
              <a:t> </a:t>
            </a:r>
            <a:endParaRPr lang="es-ES" sz="27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56064" y="1276602"/>
            <a:ext cx="872849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FCNC </a:t>
            </a:r>
            <a:r>
              <a:rPr lang="es-ES" sz="2400" dirty="0" err="1" smtClean="0"/>
              <a:t>for</a:t>
            </a:r>
            <a:r>
              <a:rPr lang="es-ES" sz="2400" dirty="0" smtClean="0"/>
              <a:t> LH </a:t>
            </a:r>
            <a:r>
              <a:rPr lang="es-ES" sz="2400" dirty="0" err="1" smtClean="0"/>
              <a:t>down</a:t>
            </a:r>
            <a:r>
              <a:rPr lang="es-ES" sz="2400" dirty="0" smtClean="0"/>
              <a:t> quarks </a:t>
            </a:r>
            <a:r>
              <a:rPr lang="es-ES" sz="2400" dirty="0" err="1" smtClean="0"/>
              <a:t>without</a:t>
            </a:r>
            <a:r>
              <a:rPr lang="es-ES" sz="2400" dirty="0" smtClean="0"/>
              <a:t> </a:t>
            </a:r>
            <a:r>
              <a:rPr lang="es-ES" sz="2400" dirty="0" err="1" smtClean="0"/>
              <a:t>spurions</a:t>
            </a:r>
            <a:r>
              <a:rPr lang="es-ES" sz="2400" dirty="0" smtClean="0"/>
              <a:t>, </a:t>
            </a:r>
            <a:r>
              <a:rPr lang="es-ES" sz="2400" dirty="0" err="1" smtClean="0"/>
              <a:t>less</a:t>
            </a:r>
            <a:r>
              <a:rPr lang="es-ES" sz="2400" dirty="0" smtClean="0"/>
              <a:t> </a:t>
            </a:r>
            <a:r>
              <a:rPr lang="es-ES" sz="2400" dirty="0" err="1" smtClean="0"/>
              <a:t>suppressed</a:t>
            </a:r>
            <a:r>
              <a:rPr lang="es-ES" sz="2400" dirty="0" smtClean="0"/>
              <a:t>, </a:t>
            </a:r>
            <a:r>
              <a:rPr lang="es-ES" sz="2400" dirty="0" err="1" smtClean="0"/>
              <a:t>yields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same</a:t>
            </a:r>
            <a:r>
              <a:rPr lang="es-ES" sz="2400" dirty="0" smtClean="0"/>
              <a:t> </a:t>
            </a:r>
            <a:r>
              <a:rPr lang="es-ES" sz="2400" dirty="0" err="1" smtClean="0"/>
              <a:t>phenomenology</a:t>
            </a:r>
            <a:r>
              <a:rPr lang="es-ES" sz="2400" dirty="0" smtClean="0"/>
              <a:t> as MFV, and </a:t>
            </a:r>
            <a:r>
              <a:rPr lang="es-ES" sz="2400" dirty="0" err="1" smtClean="0"/>
              <a:t>therefore</a:t>
            </a:r>
            <a:r>
              <a:rPr lang="es-ES" sz="2400" dirty="0" smtClean="0"/>
              <a:t> </a:t>
            </a:r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Very</a:t>
            </a:r>
            <a:r>
              <a:rPr lang="es-ES" sz="2400" dirty="0" smtClean="0"/>
              <a:t> </a:t>
            </a:r>
            <a:r>
              <a:rPr lang="es-ES" sz="2400" dirty="0" err="1" smtClean="0"/>
              <a:t>suppressed</a:t>
            </a:r>
            <a:r>
              <a:rPr lang="es-ES" sz="2400" dirty="0" smtClean="0"/>
              <a:t> </a:t>
            </a:r>
            <a:r>
              <a:rPr lang="es-ES" sz="2400" dirty="0" err="1" smtClean="0"/>
              <a:t>flavour</a:t>
            </a:r>
            <a:r>
              <a:rPr lang="es-ES" sz="2400" dirty="0" smtClean="0"/>
              <a:t> </a:t>
            </a:r>
            <a:r>
              <a:rPr lang="es-ES" sz="2400" dirty="0" err="1" smtClean="0"/>
              <a:t>changing</a:t>
            </a:r>
            <a:r>
              <a:rPr lang="es-ES" sz="2400" dirty="0" smtClean="0"/>
              <a:t> </a:t>
            </a:r>
            <a:r>
              <a:rPr lang="es-ES" sz="2400" dirty="0" err="1" smtClean="0"/>
              <a:t>phenomenology</a:t>
            </a:r>
            <a:r>
              <a:rPr lang="es-ES" sz="2400" dirty="0" smtClean="0"/>
              <a:t> (</a:t>
            </a:r>
            <a:r>
              <a:rPr lang="es-ES" sz="2400" dirty="0" err="1" smtClean="0"/>
              <a:t>due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spurion</a:t>
            </a:r>
            <a:r>
              <a:rPr lang="es-ES" sz="2400" dirty="0" smtClean="0"/>
              <a:t> </a:t>
            </a:r>
            <a:r>
              <a:rPr lang="es-ES" sz="2400" dirty="0" err="1" smtClean="0"/>
              <a:t>insertions</a:t>
            </a:r>
            <a:r>
              <a:rPr lang="es-ES" sz="2400" dirty="0" smtClean="0"/>
              <a:t>) </a:t>
            </a:r>
            <a:r>
              <a:rPr lang="es-ES" sz="2400" dirty="0" err="1" smtClean="0"/>
              <a:t>for</a:t>
            </a:r>
            <a:r>
              <a:rPr lang="es-ES" sz="2400" dirty="0" smtClean="0"/>
              <a:t> RH </a:t>
            </a:r>
            <a:r>
              <a:rPr lang="es-ES" sz="2400" dirty="0" err="1" smtClean="0"/>
              <a:t>down</a:t>
            </a:r>
            <a:r>
              <a:rPr lang="es-ES" sz="2400" dirty="0" smtClean="0"/>
              <a:t> quarks and LH </a:t>
            </a:r>
            <a:r>
              <a:rPr lang="es-ES" sz="2400" dirty="0" err="1" smtClean="0"/>
              <a:t>or</a:t>
            </a:r>
            <a:r>
              <a:rPr lang="es-ES" sz="2400" dirty="0" smtClean="0"/>
              <a:t> RH up quarks. </a:t>
            </a:r>
            <a:r>
              <a:rPr lang="es-ES" sz="2400" dirty="0" err="1" smtClean="0"/>
              <a:t>This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a </a:t>
            </a:r>
            <a:r>
              <a:rPr lang="es-ES" sz="2400" dirty="0" err="1" smtClean="0"/>
              <a:t>prediction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model</a:t>
            </a:r>
            <a:r>
              <a:rPr lang="es-ES" sz="2400" dirty="0" smtClean="0"/>
              <a:t> </a:t>
            </a:r>
            <a:r>
              <a:rPr lang="es-ES" sz="2400" dirty="0" err="1" smtClean="0"/>
              <a:t>that</a:t>
            </a:r>
            <a:r>
              <a:rPr lang="es-ES" sz="2400" dirty="0" smtClean="0"/>
              <a:t> </a:t>
            </a:r>
            <a:r>
              <a:rPr lang="es-ES" sz="2400" dirty="0" err="1" smtClean="0"/>
              <a:t>could</a:t>
            </a:r>
            <a:r>
              <a:rPr lang="es-ES" sz="2400" dirty="0" smtClean="0"/>
              <a:t> be </a:t>
            </a:r>
            <a:r>
              <a:rPr lang="es-ES" sz="2400" dirty="0" err="1" smtClean="0"/>
              <a:t>useful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its</a:t>
            </a:r>
            <a:r>
              <a:rPr lang="es-ES" sz="2400" dirty="0" smtClean="0"/>
              <a:t> </a:t>
            </a:r>
            <a:r>
              <a:rPr lang="es-ES" sz="2400" dirty="0" err="1" smtClean="0"/>
              <a:t>distinction</a:t>
            </a:r>
            <a:r>
              <a:rPr lang="es-ES" sz="2400" dirty="0" smtClean="0"/>
              <a:t> in </a:t>
            </a:r>
            <a:r>
              <a:rPr lang="es-ES" sz="2400" dirty="0" err="1" smtClean="0"/>
              <a:t>dedicated</a:t>
            </a:r>
            <a:r>
              <a:rPr lang="es-ES" sz="2400" dirty="0" smtClean="0"/>
              <a:t> </a:t>
            </a:r>
            <a:r>
              <a:rPr lang="es-ES" sz="2400" dirty="0" err="1" smtClean="0"/>
              <a:t>experiments</a:t>
            </a:r>
            <a:r>
              <a:rPr lang="es-ES" sz="2400" dirty="0" smtClean="0"/>
              <a:t>.</a:t>
            </a:r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Lepton</a:t>
            </a:r>
            <a:r>
              <a:rPr lang="es-ES" sz="2400" dirty="0" smtClean="0"/>
              <a:t> </a:t>
            </a:r>
            <a:r>
              <a:rPr lang="es-ES" sz="2400" dirty="0" err="1" smtClean="0"/>
              <a:t>phenomenology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as in MFV. 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</p:txBody>
      </p:sp>
      <p:sp>
        <p:nvSpPr>
          <p:cNvPr id="17" name="16 CuadroTexto"/>
          <p:cNvSpPr txBox="1"/>
          <p:nvPr/>
        </p:nvSpPr>
        <p:spPr>
          <a:xfrm>
            <a:off x="10083" y="836712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dirty="0" err="1" smtClean="0">
                <a:solidFill>
                  <a:schemeClr val="bg1"/>
                </a:solidFill>
              </a:rPr>
              <a:t>Symmetry</a:t>
            </a:r>
            <a:r>
              <a:rPr lang="es-ES" sz="2700" dirty="0" smtClean="0">
                <a:solidFill>
                  <a:schemeClr val="bg1"/>
                </a:solidFill>
              </a:rPr>
              <a:t> </a:t>
            </a:r>
            <a:r>
              <a:rPr lang="es-ES" sz="2700" dirty="0" err="1" smtClean="0">
                <a:solidFill>
                  <a:schemeClr val="bg1"/>
                </a:solidFill>
              </a:rPr>
              <a:t>breaking</a:t>
            </a:r>
            <a:r>
              <a:rPr lang="es-ES" sz="2700" dirty="0" smtClean="0">
                <a:solidFill>
                  <a:schemeClr val="bg1"/>
                </a:solidFill>
              </a:rPr>
              <a:t> </a:t>
            </a:r>
            <a:r>
              <a:rPr lang="es-ES" sz="2700" dirty="0" err="1" smtClean="0">
                <a:solidFill>
                  <a:schemeClr val="bg1"/>
                </a:solidFill>
              </a:rPr>
              <a:t>pattern</a:t>
            </a:r>
            <a:r>
              <a:rPr lang="es-ES" sz="2700" b="1" dirty="0" smtClean="0">
                <a:solidFill>
                  <a:schemeClr val="bg1"/>
                </a:solidFill>
              </a:rPr>
              <a:t>           </a:t>
            </a:r>
            <a:r>
              <a:rPr lang="es-ES" sz="2700" b="1" dirty="0" err="1" smtClean="0">
                <a:solidFill>
                  <a:srgbClr val="E6AA00"/>
                </a:solidFill>
              </a:rPr>
              <a:t>Phenomenology</a:t>
            </a:r>
            <a:r>
              <a:rPr lang="es-ES" sz="2700" dirty="0" smtClean="0">
                <a:solidFill>
                  <a:schemeClr val="bg1"/>
                </a:solidFill>
              </a:rPr>
              <a:t>		</a:t>
            </a:r>
            <a:endParaRPr lang="es-ES" sz="2700" dirty="0">
              <a:solidFill>
                <a:schemeClr val="bg1"/>
              </a:solidFill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64904"/>
            <a:ext cx="2267144" cy="39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9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0" y="832937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smtClean="0"/>
              <a:t>B </a:t>
            </a:r>
            <a:r>
              <a:rPr lang="es-ES" sz="2700" b="1" dirty="0" err="1" smtClean="0"/>
              <a:t>anomalies</a:t>
            </a:r>
            <a:r>
              <a:rPr lang="es-ES" sz="2700" b="1" dirty="0" smtClean="0"/>
              <a:t>.</a:t>
            </a:r>
            <a:endParaRPr lang="es-ES" sz="27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56064" y="1276602"/>
            <a:ext cx="8728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64904"/>
            <a:ext cx="2267144" cy="39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6" y="1603648"/>
            <a:ext cx="8111094" cy="19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28622" cy="211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3348880" y="830144"/>
            <a:ext cx="91440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516216" y="836712"/>
            <a:ext cx="91440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81790" y="836712"/>
            <a:ext cx="9158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>
                <a:solidFill>
                  <a:srgbClr val="E6AA00"/>
                </a:solidFill>
              </a:rPr>
              <a:t>The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anomalies</a:t>
            </a:r>
            <a:r>
              <a:rPr lang="es-ES" sz="2700" b="1" dirty="0" smtClean="0">
                <a:solidFill>
                  <a:srgbClr val="E6AA00"/>
                </a:solidFill>
              </a:rPr>
              <a:t>.  	       </a:t>
            </a:r>
            <a:r>
              <a:rPr lang="es-ES" sz="2700" dirty="0" smtClean="0">
                <a:solidFill>
                  <a:schemeClr val="bg1"/>
                </a:solidFill>
              </a:rPr>
              <a:t>LQ </a:t>
            </a:r>
            <a:r>
              <a:rPr lang="es-ES" sz="2700" dirty="0" err="1" smtClean="0">
                <a:solidFill>
                  <a:schemeClr val="bg1"/>
                </a:solidFill>
              </a:rPr>
              <a:t>interactions</a:t>
            </a:r>
            <a:r>
              <a:rPr lang="es-ES" sz="2700" dirty="0" smtClean="0">
                <a:solidFill>
                  <a:schemeClr val="bg1"/>
                </a:solidFill>
              </a:rPr>
              <a:t>               Global </a:t>
            </a:r>
            <a:r>
              <a:rPr lang="es-ES" sz="2700" dirty="0" err="1" smtClean="0">
                <a:solidFill>
                  <a:schemeClr val="bg1"/>
                </a:solidFill>
              </a:rPr>
              <a:t>fit</a:t>
            </a:r>
            <a:r>
              <a:rPr lang="es-ES" sz="2700" dirty="0" smtClean="0">
                <a:solidFill>
                  <a:schemeClr val="bg1"/>
                </a:solidFill>
              </a:rPr>
              <a:t>		</a:t>
            </a:r>
            <a:endParaRPr lang="es-ES" sz="2700" dirty="0">
              <a:solidFill>
                <a:schemeClr val="bg1"/>
              </a:solidFill>
            </a:endParaRP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25144"/>
            <a:ext cx="3822608" cy="79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44" y="4871649"/>
            <a:ext cx="798889" cy="50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15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0" y="832937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smtClean="0"/>
              <a:t>B </a:t>
            </a:r>
            <a:r>
              <a:rPr lang="es-ES" sz="2700" b="1" dirty="0" err="1" smtClean="0"/>
              <a:t>anomalies</a:t>
            </a:r>
            <a:r>
              <a:rPr lang="es-ES" sz="2700" b="1" dirty="0" smtClean="0"/>
              <a:t>.</a:t>
            </a:r>
            <a:endParaRPr lang="es-ES" sz="27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56064" y="1276602"/>
            <a:ext cx="8728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</p:txBody>
      </p:sp>
      <p:sp>
        <p:nvSpPr>
          <p:cNvPr id="15" name="14 Rectángulo"/>
          <p:cNvSpPr/>
          <p:nvPr/>
        </p:nvSpPr>
        <p:spPr>
          <a:xfrm>
            <a:off x="3348880" y="830144"/>
            <a:ext cx="91440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516216" y="836712"/>
            <a:ext cx="91440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81790" y="836712"/>
            <a:ext cx="9158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dirty="0" err="1" smtClean="0">
                <a:solidFill>
                  <a:schemeClr val="bg1"/>
                </a:solidFill>
              </a:rPr>
              <a:t>The</a:t>
            </a:r>
            <a:r>
              <a:rPr lang="es-ES" sz="2700" dirty="0" smtClean="0">
                <a:solidFill>
                  <a:schemeClr val="bg1"/>
                </a:solidFill>
              </a:rPr>
              <a:t> </a:t>
            </a:r>
            <a:r>
              <a:rPr lang="es-ES" sz="2700" dirty="0" err="1" smtClean="0">
                <a:solidFill>
                  <a:schemeClr val="bg1"/>
                </a:solidFill>
              </a:rPr>
              <a:t>anomalies</a:t>
            </a:r>
            <a:r>
              <a:rPr lang="es-ES" sz="2700" dirty="0" smtClean="0">
                <a:solidFill>
                  <a:schemeClr val="bg1"/>
                </a:solidFill>
              </a:rPr>
              <a:t>.  	       </a:t>
            </a:r>
            <a:r>
              <a:rPr lang="es-ES" sz="2700" b="1" dirty="0" smtClean="0">
                <a:solidFill>
                  <a:srgbClr val="E6AA00"/>
                </a:solidFill>
              </a:rPr>
              <a:t>LQ </a:t>
            </a:r>
            <a:r>
              <a:rPr lang="es-ES" sz="2700" b="1" dirty="0" err="1" smtClean="0">
                <a:solidFill>
                  <a:srgbClr val="E6AA00"/>
                </a:solidFill>
              </a:rPr>
              <a:t>interactions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dirty="0" smtClean="0">
                <a:solidFill>
                  <a:schemeClr val="bg1"/>
                </a:solidFill>
              </a:rPr>
              <a:t>              Global </a:t>
            </a:r>
            <a:r>
              <a:rPr lang="es-ES" sz="2700" dirty="0" err="1" smtClean="0">
                <a:solidFill>
                  <a:schemeClr val="bg1"/>
                </a:solidFill>
              </a:rPr>
              <a:t>fit</a:t>
            </a:r>
            <a:r>
              <a:rPr lang="es-ES" sz="2700" dirty="0" smtClean="0">
                <a:solidFill>
                  <a:schemeClr val="bg1"/>
                </a:solidFill>
              </a:rPr>
              <a:t>		</a:t>
            </a:r>
            <a:endParaRPr lang="es-ES" sz="2700" dirty="0">
              <a:solidFill>
                <a:schemeClr val="bg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5496" y="1124744"/>
            <a:ext cx="872849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Three</a:t>
            </a:r>
            <a:r>
              <a:rPr lang="es-ES" sz="2400" dirty="0" smtClean="0"/>
              <a:t> </a:t>
            </a:r>
            <a:r>
              <a:rPr lang="es-ES" sz="2400" dirty="0" err="1" smtClean="0"/>
              <a:t>candidates</a:t>
            </a: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Flavour</a:t>
            </a:r>
            <a:r>
              <a:rPr lang="es-ES" sz="2400" dirty="0" smtClean="0"/>
              <a:t> </a:t>
            </a:r>
            <a:r>
              <a:rPr lang="es-ES" sz="2400" dirty="0" err="1" smtClean="0"/>
              <a:t>invariant</a:t>
            </a:r>
            <a:r>
              <a:rPr lang="es-ES" sz="2400" dirty="0" smtClean="0"/>
              <a:t> </a:t>
            </a:r>
            <a:r>
              <a:rPr lang="es-ES" sz="2400" dirty="0" err="1" smtClean="0"/>
              <a:t>interactions</a:t>
            </a:r>
            <a:r>
              <a:rPr lang="es-ES" sz="2400" dirty="0" smtClean="0"/>
              <a:t>, </a:t>
            </a:r>
            <a:r>
              <a:rPr lang="es-ES" sz="2400" dirty="0" err="1" smtClean="0"/>
              <a:t>suppressed</a:t>
            </a:r>
            <a:r>
              <a:rPr lang="es-ES" sz="2400" dirty="0" smtClean="0"/>
              <a:t> </a:t>
            </a:r>
            <a:r>
              <a:rPr lang="es-ES" sz="2400" dirty="0" err="1" smtClean="0"/>
              <a:t>by</a:t>
            </a:r>
            <a:r>
              <a:rPr lang="es-ES" sz="2400" dirty="0" smtClean="0"/>
              <a:t> </a:t>
            </a:r>
            <a:r>
              <a:rPr lang="es-ES" sz="2400" dirty="0" err="1" smtClean="0"/>
              <a:t>spurions</a:t>
            </a:r>
            <a:r>
              <a:rPr lang="es-ES" sz="2400" dirty="0" smtClean="0"/>
              <a:t>. 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00" y="1883416"/>
            <a:ext cx="4551932" cy="161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85" y="4725144"/>
            <a:ext cx="3482493" cy="138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08" y="4118909"/>
            <a:ext cx="36576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42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0" y="832937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smtClean="0"/>
              <a:t>B </a:t>
            </a:r>
            <a:r>
              <a:rPr lang="es-ES" sz="2700" b="1" dirty="0" err="1" smtClean="0"/>
              <a:t>anomalies</a:t>
            </a:r>
            <a:r>
              <a:rPr lang="es-ES" sz="2700" b="1" dirty="0" smtClean="0"/>
              <a:t>.</a:t>
            </a:r>
            <a:endParaRPr lang="es-ES" sz="27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56064" y="1276602"/>
            <a:ext cx="8728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</p:txBody>
      </p:sp>
      <p:sp>
        <p:nvSpPr>
          <p:cNvPr id="15" name="14 Rectángulo"/>
          <p:cNvSpPr/>
          <p:nvPr/>
        </p:nvSpPr>
        <p:spPr>
          <a:xfrm>
            <a:off x="3348880" y="830144"/>
            <a:ext cx="91440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516216" y="836712"/>
            <a:ext cx="91440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91981" y="1265560"/>
            <a:ext cx="8728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                     rules </a:t>
            </a:r>
            <a:r>
              <a:rPr lang="es-ES" sz="2400" dirty="0" err="1" smtClean="0"/>
              <a:t>out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last</a:t>
            </a:r>
            <a:r>
              <a:rPr lang="es-ES" sz="2400" dirty="0" smtClean="0"/>
              <a:t> </a:t>
            </a:r>
            <a:r>
              <a:rPr lang="es-ES" sz="2400" dirty="0" err="1" smtClean="0"/>
              <a:t>two</a:t>
            </a:r>
            <a:r>
              <a:rPr lang="es-ES" sz="2400" dirty="0" smtClean="0"/>
              <a:t>  LQ </a:t>
            </a:r>
            <a:r>
              <a:rPr lang="es-ES" sz="2400" dirty="0" err="1" smtClean="0"/>
              <a:t>candidates</a:t>
            </a:r>
            <a:r>
              <a:rPr lang="es-ES" sz="2400" dirty="0" smtClean="0"/>
              <a:t>. </a:t>
            </a:r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7776864" cy="267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3" y="2564904"/>
            <a:ext cx="6272819" cy="100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235997" y="3645024"/>
            <a:ext cx="865648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1407790" cy="32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81790" y="836712"/>
            <a:ext cx="9158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dirty="0" err="1" smtClean="0">
                <a:solidFill>
                  <a:schemeClr val="bg1"/>
                </a:solidFill>
              </a:rPr>
              <a:t>The</a:t>
            </a:r>
            <a:r>
              <a:rPr lang="es-ES" sz="2700" dirty="0" smtClean="0">
                <a:solidFill>
                  <a:schemeClr val="bg1"/>
                </a:solidFill>
              </a:rPr>
              <a:t> </a:t>
            </a:r>
            <a:r>
              <a:rPr lang="es-ES" sz="2700" dirty="0" err="1" smtClean="0">
                <a:solidFill>
                  <a:schemeClr val="bg1"/>
                </a:solidFill>
              </a:rPr>
              <a:t>anomalies</a:t>
            </a:r>
            <a:r>
              <a:rPr lang="es-ES" sz="2700" dirty="0" smtClean="0">
                <a:solidFill>
                  <a:schemeClr val="bg1"/>
                </a:solidFill>
              </a:rPr>
              <a:t>.  	       </a:t>
            </a:r>
            <a:r>
              <a:rPr lang="es-ES" sz="2700" b="1" dirty="0" smtClean="0">
                <a:solidFill>
                  <a:srgbClr val="E6AA00"/>
                </a:solidFill>
              </a:rPr>
              <a:t>LQ </a:t>
            </a:r>
            <a:r>
              <a:rPr lang="es-ES" sz="2700" b="1" dirty="0" err="1" smtClean="0">
                <a:solidFill>
                  <a:srgbClr val="E6AA00"/>
                </a:solidFill>
              </a:rPr>
              <a:t>interactions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dirty="0" smtClean="0">
                <a:solidFill>
                  <a:schemeClr val="bg1"/>
                </a:solidFill>
              </a:rPr>
              <a:t>              Global </a:t>
            </a:r>
            <a:r>
              <a:rPr lang="es-ES" sz="2700" dirty="0" err="1" smtClean="0">
                <a:solidFill>
                  <a:schemeClr val="bg1"/>
                </a:solidFill>
              </a:rPr>
              <a:t>fit</a:t>
            </a:r>
            <a:r>
              <a:rPr lang="es-ES" sz="2700" dirty="0" smtClean="0">
                <a:solidFill>
                  <a:schemeClr val="bg1"/>
                </a:solidFill>
              </a:rPr>
              <a:t>		</a:t>
            </a:r>
            <a:endParaRPr lang="es-E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0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0" y="832937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smtClean="0"/>
              <a:t>B </a:t>
            </a:r>
            <a:r>
              <a:rPr lang="es-ES" sz="2700" b="1" dirty="0" err="1" smtClean="0"/>
              <a:t>anomalies</a:t>
            </a:r>
            <a:r>
              <a:rPr lang="es-ES" sz="2700" b="1" dirty="0" smtClean="0"/>
              <a:t>.</a:t>
            </a:r>
            <a:endParaRPr lang="es-ES" sz="27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56064" y="1276602"/>
            <a:ext cx="8728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</p:txBody>
      </p:sp>
      <p:sp>
        <p:nvSpPr>
          <p:cNvPr id="15" name="14 Rectángulo"/>
          <p:cNvSpPr/>
          <p:nvPr/>
        </p:nvSpPr>
        <p:spPr>
          <a:xfrm>
            <a:off x="3348880" y="830144"/>
            <a:ext cx="91440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516216" y="836712"/>
            <a:ext cx="91440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91981" y="1265560"/>
            <a:ext cx="8728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                    SM and LQ </a:t>
            </a:r>
            <a:r>
              <a:rPr lang="es-ES" sz="2400" dirty="0" err="1" smtClean="0"/>
              <a:t>contributions</a:t>
            </a:r>
            <a:r>
              <a:rPr lang="es-ES" sz="2400" dirty="0" smtClean="0"/>
              <a:t>.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                   SM and LQ </a:t>
            </a:r>
            <a:r>
              <a:rPr lang="es-ES" sz="2400" dirty="0" err="1" smtClean="0"/>
              <a:t>contributions</a:t>
            </a:r>
            <a:r>
              <a:rPr lang="es-ES" sz="2400" dirty="0" smtClean="0"/>
              <a:t>      </a:t>
            </a:r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78" y="2132856"/>
            <a:ext cx="8241862" cy="119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54" y="1398092"/>
            <a:ext cx="952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3" y="3270601"/>
            <a:ext cx="1143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9" y="4101688"/>
            <a:ext cx="6676755" cy="246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908" y="5336165"/>
            <a:ext cx="3687564" cy="101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81790" y="836712"/>
            <a:ext cx="9158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dirty="0" err="1" smtClean="0">
                <a:solidFill>
                  <a:schemeClr val="bg1"/>
                </a:solidFill>
              </a:rPr>
              <a:t>The</a:t>
            </a:r>
            <a:r>
              <a:rPr lang="es-ES" sz="2700" dirty="0" smtClean="0">
                <a:solidFill>
                  <a:schemeClr val="bg1"/>
                </a:solidFill>
              </a:rPr>
              <a:t> </a:t>
            </a:r>
            <a:r>
              <a:rPr lang="es-ES" sz="2700" dirty="0" err="1" smtClean="0">
                <a:solidFill>
                  <a:schemeClr val="bg1"/>
                </a:solidFill>
              </a:rPr>
              <a:t>anomalies</a:t>
            </a:r>
            <a:r>
              <a:rPr lang="es-ES" sz="2700" dirty="0" smtClean="0">
                <a:solidFill>
                  <a:schemeClr val="bg1"/>
                </a:solidFill>
              </a:rPr>
              <a:t>.  	       </a:t>
            </a:r>
            <a:r>
              <a:rPr lang="es-ES" sz="2700" b="1" dirty="0" smtClean="0">
                <a:solidFill>
                  <a:srgbClr val="E6AA00"/>
                </a:solidFill>
              </a:rPr>
              <a:t>LQ </a:t>
            </a:r>
            <a:r>
              <a:rPr lang="es-ES" sz="2700" b="1" dirty="0" err="1" smtClean="0">
                <a:solidFill>
                  <a:srgbClr val="E6AA00"/>
                </a:solidFill>
              </a:rPr>
              <a:t>interactions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dirty="0" smtClean="0">
                <a:solidFill>
                  <a:schemeClr val="bg1"/>
                </a:solidFill>
              </a:rPr>
              <a:t>              Global </a:t>
            </a:r>
            <a:r>
              <a:rPr lang="es-ES" sz="2700" dirty="0" err="1" smtClean="0">
                <a:solidFill>
                  <a:schemeClr val="bg1"/>
                </a:solidFill>
              </a:rPr>
              <a:t>fit</a:t>
            </a:r>
            <a:r>
              <a:rPr lang="es-ES" sz="2700" dirty="0" smtClean="0">
                <a:solidFill>
                  <a:schemeClr val="bg1"/>
                </a:solidFill>
              </a:rPr>
              <a:t>		</a:t>
            </a:r>
            <a:endParaRPr lang="es-ES" sz="27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259632" y="3584926"/>
            <a:ext cx="360040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90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5496" y="836712"/>
            <a:ext cx="91440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smtClean="0"/>
              <a:t>B </a:t>
            </a:r>
            <a:r>
              <a:rPr lang="es-ES" sz="2700" b="1" dirty="0" err="1" smtClean="0"/>
              <a:t>anomalies</a:t>
            </a:r>
            <a:r>
              <a:rPr lang="es-ES" sz="2700" b="1" dirty="0" smtClean="0"/>
              <a:t>.</a:t>
            </a:r>
            <a:endParaRPr lang="es-ES" sz="27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56064" y="1276602"/>
            <a:ext cx="8728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</p:txBody>
      </p:sp>
      <p:sp>
        <p:nvSpPr>
          <p:cNvPr id="15" name="14 Rectángulo"/>
          <p:cNvSpPr/>
          <p:nvPr/>
        </p:nvSpPr>
        <p:spPr>
          <a:xfrm>
            <a:off x="3348880" y="830144"/>
            <a:ext cx="91440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516216" y="836712"/>
            <a:ext cx="9144000" cy="50405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81790" y="836712"/>
            <a:ext cx="9158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dirty="0" err="1" smtClean="0">
                <a:solidFill>
                  <a:schemeClr val="bg1"/>
                </a:solidFill>
              </a:rPr>
              <a:t>The</a:t>
            </a:r>
            <a:r>
              <a:rPr lang="es-ES" sz="2700" dirty="0" smtClean="0">
                <a:solidFill>
                  <a:schemeClr val="bg1"/>
                </a:solidFill>
              </a:rPr>
              <a:t> </a:t>
            </a:r>
            <a:r>
              <a:rPr lang="es-ES" sz="2700" dirty="0" err="1" smtClean="0">
                <a:solidFill>
                  <a:schemeClr val="bg1"/>
                </a:solidFill>
              </a:rPr>
              <a:t>anomalies</a:t>
            </a:r>
            <a:r>
              <a:rPr lang="es-ES" sz="2700" dirty="0" smtClean="0">
                <a:solidFill>
                  <a:schemeClr val="bg1"/>
                </a:solidFill>
              </a:rPr>
              <a:t>.  	       LQ </a:t>
            </a:r>
            <a:r>
              <a:rPr lang="es-ES" sz="2700" dirty="0" err="1" smtClean="0">
                <a:solidFill>
                  <a:schemeClr val="bg1"/>
                </a:solidFill>
              </a:rPr>
              <a:t>interactions</a:t>
            </a:r>
            <a:r>
              <a:rPr lang="es-ES" sz="2700" dirty="0" smtClean="0">
                <a:solidFill>
                  <a:schemeClr val="bg1"/>
                </a:solidFill>
              </a:rPr>
              <a:t>               </a:t>
            </a:r>
            <a:r>
              <a:rPr lang="es-ES" sz="2700" b="1" dirty="0" smtClean="0">
                <a:solidFill>
                  <a:srgbClr val="E6AA00"/>
                </a:solidFill>
              </a:rPr>
              <a:t>Global </a:t>
            </a:r>
            <a:r>
              <a:rPr lang="es-ES" sz="2700" b="1" dirty="0" err="1" smtClean="0">
                <a:solidFill>
                  <a:srgbClr val="E6AA00"/>
                </a:solidFill>
              </a:rPr>
              <a:t>fit</a:t>
            </a:r>
            <a:r>
              <a:rPr lang="es-ES" sz="2700" dirty="0" smtClean="0">
                <a:solidFill>
                  <a:schemeClr val="bg1"/>
                </a:solidFill>
              </a:rPr>
              <a:t>		</a:t>
            </a:r>
            <a:endParaRPr lang="es-ES" sz="2700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91981" y="1265560"/>
            <a:ext cx="8728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Some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strongest</a:t>
            </a:r>
            <a:r>
              <a:rPr lang="es-ES" sz="2400" dirty="0" smtClean="0"/>
              <a:t> </a:t>
            </a:r>
            <a:r>
              <a:rPr lang="es-ES" sz="2400" dirty="0" err="1" smtClean="0"/>
              <a:t>constraints</a:t>
            </a:r>
            <a:r>
              <a:rPr lang="es-ES" sz="2400" dirty="0" smtClean="0"/>
              <a:t> </a:t>
            </a:r>
            <a:r>
              <a:rPr lang="es-ES" sz="2400" dirty="0" err="1" smtClean="0"/>
              <a:t>arise</a:t>
            </a:r>
            <a:r>
              <a:rPr lang="es-ES" sz="2400" dirty="0" smtClean="0"/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 box </a:t>
            </a:r>
            <a:r>
              <a:rPr lang="es-ES" sz="2400" dirty="0" err="1" smtClean="0"/>
              <a:t>diagrams</a:t>
            </a:r>
            <a:r>
              <a:rPr lang="es-ES" sz="2400" dirty="0" smtClean="0"/>
              <a:t>: MLQ&gt;200MeV  </a:t>
            </a:r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44" y="2636912"/>
            <a:ext cx="5616624" cy="384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14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0" y="832937"/>
            <a:ext cx="91440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smtClean="0"/>
              <a:t>B </a:t>
            </a:r>
            <a:r>
              <a:rPr lang="es-ES" sz="2700" b="1" dirty="0" err="1" smtClean="0"/>
              <a:t>anomalies</a:t>
            </a:r>
            <a:r>
              <a:rPr lang="es-ES" sz="2700" b="1" dirty="0" smtClean="0"/>
              <a:t>.</a:t>
            </a:r>
            <a:endParaRPr lang="es-ES" sz="27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56064" y="1276602"/>
            <a:ext cx="8728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</p:txBody>
      </p:sp>
      <p:sp>
        <p:nvSpPr>
          <p:cNvPr id="15" name="14 Rectángulo"/>
          <p:cNvSpPr/>
          <p:nvPr/>
        </p:nvSpPr>
        <p:spPr>
          <a:xfrm>
            <a:off x="3348880" y="830144"/>
            <a:ext cx="91440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516216" y="836712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73366" y="980728"/>
                <a:ext cx="8728491" cy="14126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r>
                  <a:rPr lang="es-ES" sz="2400" dirty="0" err="1" smtClean="0"/>
                  <a:t>Strong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dependence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on</a:t>
                </a:r>
                <a:r>
                  <a:rPr lang="es-ES" sz="2400" dirty="0" smtClean="0"/>
                  <a:t> neutrino </a:t>
                </a:r>
                <a:r>
                  <a:rPr lang="es-ES" sz="2400" dirty="0" err="1" smtClean="0"/>
                  <a:t>masses</a:t>
                </a:r>
                <a:r>
                  <a:rPr lang="es-ES" sz="2400" dirty="0" smtClean="0"/>
                  <a:t>, </a:t>
                </a:r>
                <a:r>
                  <a:rPr lang="es-ES" sz="2400" dirty="0" err="1" smtClean="0"/>
                  <a:t>ordering</a:t>
                </a:r>
                <a:r>
                  <a:rPr lang="es-ES" sz="2400" dirty="0" smtClean="0"/>
                  <a:t> and </a:t>
                </a:r>
                <a:r>
                  <a:rPr lang="es-ES" sz="2400" dirty="0" err="1" smtClean="0"/>
                  <a:t>scale</a:t>
                </a:r>
                <a:r>
                  <a:rPr lang="es-ES" sz="2400" dirty="0" smtClean="0"/>
                  <a:t> of LNV.</a:t>
                </a:r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r>
                  <a:rPr lang="es-ES" sz="2400" dirty="0" smtClean="0"/>
                  <a:t>RD </a:t>
                </a:r>
                <a:r>
                  <a:rPr lang="es-ES" sz="2400" dirty="0" err="1" smtClean="0"/>
                  <a:t>cannot</a:t>
                </a:r>
                <a:r>
                  <a:rPr lang="es-ES" sz="2400" dirty="0" smtClean="0"/>
                  <a:t> be </a:t>
                </a:r>
                <a:r>
                  <a:rPr lang="es-ES" sz="2400" dirty="0" err="1" smtClean="0"/>
                  <a:t>described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coherently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with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other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phenomena</a:t>
                </a:r>
                <a:r>
                  <a:rPr lang="es-ES" sz="2400" dirty="0" smtClean="0"/>
                  <a:t>, </a:t>
                </a:r>
                <a:r>
                  <a:rPr lang="es-ES" sz="2400" dirty="0" err="1" smtClean="0"/>
                  <a:t>it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needs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very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small</a:t>
                </a:r>
                <a:r>
                  <a:rPr lang="es-ES" sz="2400" dirty="0" smtClean="0"/>
                  <a:t> LQ </a:t>
                </a:r>
                <a:r>
                  <a:rPr lang="es-ES" sz="2400" dirty="0" err="1" smtClean="0"/>
                  <a:t>masses</a:t>
                </a:r>
                <a:r>
                  <a:rPr lang="es-ES" sz="2400" dirty="0"/>
                  <a:t> </a:t>
                </a:r>
                <a:r>
                  <a:rPr lang="es-ES" sz="2400" dirty="0" smtClean="0"/>
                  <a:t>(MLQ&lt;2 </a:t>
                </a:r>
                <a:r>
                  <a:rPr lang="es-ES" sz="2400" dirty="0" err="1" smtClean="0"/>
                  <a:t>GeV</a:t>
                </a:r>
                <a:r>
                  <a:rPr lang="es-ES" sz="2400" dirty="0" smtClean="0"/>
                  <a:t>).</a:t>
                </a:r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r>
                  <a:rPr lang="es-ES" sz="2400" dirty="0" smtClean="0"/>
                  <a:t>RK </a:t>
                </a:r>
                <a:r>
                  <a:rPr lang="es-ES" sz="2400" dirty="0" err="1" smtClean="0"/>
                  <a:t>is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properly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described</a:t>
                </a:r>
                <a:r>
                  <a:rPr lang="es-ES" sz="2400" dirty="0"/>
                  <a:t> </a:t>
                </a:r>
                <a:r>
                  <a:rPr lang="es-ES" sz="2400" dirty="0" err="1" smtClean="0"/>
                  <a:t>within</a:t>
                </a:r>
                <a:r>
                  <a:rPr lang="es-ES" sz="2400" dirty="0" smtClean="0"/>
                  <a:t> a </a:t>
                </a:r>
                <a:r>
                  <a:rPr lang="es-ES" sz="2400" dirty="0" err="1" smtClean="0"/>
                  <a:t>wide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phase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space</a:t>
                </a:r>
                <a:r>
                  <a:rPr lang="es-ES" sz="2400" dirty="0" smtClean="0"/>
                  <a:t> 6GeV&lt;MLQ&lt;250 </a:t>
                </a:r>
                <a:r>
                  <a:rPr lang="es-ES" sz="2400" dirty="0" err="1" smtClean="0"/>
                  <a:t>GeV</a:t>
                </a:r>
                <a:r>
                  <a:rPr lang="es-ES" sz="2400" dirty="0" smtClean="0"/>
                  <a:t> </a:t>
                </a:r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r>
                  <a:rPr lang="es-E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s-E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s-ES" sz="2400" b="0" i="1" smtClean="0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e>
                      <m:sub>
                        <m:r>
                          <a:rPr lang="es-ES" sz="2400" b="0" i="1" smtClean="0">
                            <a:latin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s-ES" sz="2400" dirty="0" smtClean="0"/>
                  <a:t>, </a:t>
                </a:r>
                <a14:m>
                  <m:oMath xmlns:m="http://schemas.openxmlformats.org/officeDocument/2006/math">
                    <m:r>
                      <a:rPr lang="es-ES" sz="2400" i="1" dirty="0" smtClean="0">
                        <a:latin typeface="Cambria Math"/>
                      </a:rPr>
                      <m:t>𝜏</m:t>
                    </m:r>
                    <m:r>
                      <a:rPr lang="es-ES" sz="2400" b="0" i="1" dirty="0" smtClean="0">
                        <a:latin typeface="Cambria Math"/>
                      </a:rPr>
                      <m:t>→</m:t>
                    </m:r>
                    <m:r>
                      <a:rPr lang="es-ES" sz="2400" i="1" dirty="0" smtClean="0">
                        <a:latin typeface="Cambria Math"/>
                      </a:rPr>
                      <m:t>3</m:t>
                    </m:r>
                    <m:r>
                      <a:rPr lang="es-ES" sz="2400" i="1" dirty="0" smtClean="0">
                        <a:latin typeface="Cambria Math"/>
                      </a:rPr>
                      <m:t>𝜇</m:t>
                    </m:r>
                    <m:r>
                      <a:rPr lang="es-ES" sz="24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s-ES" sz="2400" dirty="0" smtClean="0"/>
                  <a:t>and </a:t>
                </a:r>
                <a14:m>
                  <m:oMath xmlns:m="http://schemas.openxmlformats.org/officeDocument/2006/math">
                    <m:r>
                      <a:rPr lang="es-ES" sz="2400" i="1" dirty="0" smtClean="0">
                        <a:latin typeface="Cambria Math"/>
                      </a:rPr>
                      <m:t>𝜇</m:t>
                    </m:r>
                    <m:r>
                      <a:rPr lang="es-ES" sz="2400" b="0" i="1" dirty="0" smtClean="0">
                        <a:latin typeface="Cambria Math"/>
                      </a:rPr>
                      <m:t>→3</m:t>
                    </m:r>
                    <m:r>
                      <a:rPr lang="es-ES" sz="2400" i="1" dirty="0" smtClean="0">
                        <a:latin typeface="Cambria Math"/>
                      </a:rPr>
                      <m:t>𝑒</m:t>
                    </m:r>
                  </m:oMath>
                </a14:m>
                <a:r>
                  <a:rPr lang="es-ES" sz="2400" dirty="0" smtClean="0"/>
                  <a:t> can be </a:t>
                </a:r>
                <a:r>
                  <a:rPr lang="es-ES" sz="2400" dirty="0" err="1" smtClean="0"/>
                  <a:t>described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coherently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with</a:t>
                </a:r>
                <a:r>
                  <a:rPr lang="es-ES" sz="2400" dirty="0" smtClean="0"/>
                  <a:t> RK </a:t>
                </a:r>
                <a:r>
                  <a:rPr lang="es-ES" sz="2400" dirty="0" err="1" smtClean="0"/>
                  <a:t>within</a:t>
                </a:r>
                <a:r>
                  <a:rPr lang="es-ES" sz="2400" dirty="0" smtClean="0"/>
                  <a:t> a </a:t>
                </a:r>
                <a:r>
                  <a:rPr lang="es-ES" sz="2400" dirty="0" err="1" smtClean="0"/>
                  <a:t>relatively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wide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phase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space</a:t>
                </a:r>
                <a:r>
                  <a:rPr lang="es-ES" sz="2400" dirty="0" smtClean="0"/>
                  <a:t>.</a:t>
                </a:r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r>
                  <a:rPr lang="es-ES" sz="2400" dirty="0" err="1" smtClean="0"/>
                  <a:t>Succesfully</a:t>
                </a:r>
                <a:r>
                  <a:rPr lang="es-ES" sz="2400" dirty="0" smtClean="0"/>
                  <a:t> copes </a:t>
                </a:r>
                <a:r>
                  <a:rPr lang="es-ES" sz="2400" dirty="0" err="1" smtClean="0"/>
                  <a:t>with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other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flavour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constraints</a:t>
                </a:r>
                <a:r>
                  <a:rPr lang="es-ES" sz="2400" dirty="0" smtClean="0"/>
                  <a:t> and  LHC </a:t>
                </a:r>
                <a:r>
                  <a:rPr lang="es-ES" sz="2400" dirty="0" err="1" smtClean="0"/>
                  <a:t>constraints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on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the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mass</a:t>
                </a:r>
                <a:r>
                  <a:rPr lang="es-ES" sz="2400" dirty="0" smtClean="0"/>
                  <a:t> of LQ </a:t>
                </a:r>
                <a:r>
                  <a:rPr lang="es-ES" sz="2400" dirty="0" err="1"/>
                  <a:t>due</a:t>
                </a:r>
                <a:r>
                  <a:rPr lang="es-ES" sz="2400" dirty="0"/>
                  <a:t> </a:t>
                </a:r>
                <a:r>
                  <a:rPr lang="es-ES" sz="2400" dirty="0" err="1"/>
                  <a:t>to</a:t>
                </a:r>
                <a:r>
                  <a:rPr lang="es-ES" sz="2400" dirty="0"/>
                  <a:t> </a:t>
                </a:r>
                <a:r>
                  <a:rPr lang="es-ES" sz="2400" dirty="0" err="1"/>
                  <a:t>the</a:t>
                </a:r>
                <a:r>
                  <a:rPr lang="es-ES" sz="2400" dirty="0"/>
                  <a:t> </a:t>
                </a:r>
                <a:r>
                  <a:rPr lang="es-ES" sz="2400" dirty="0" err="1"/>
                  <a:t>low</a:t>
                </a:r>
                <a:r>
                  <a:rPr lang="es-ES" sz="2400" dirty="0"/>
                  <a:t> </a:t>
                </a:r>
                <a:r>
                  <a:rPr lang="es-ES" sz="2400" dirty="0" err="1"/>
                  <a:t>scale</a:t>
                </a:r>
                <a:r>
                  <a:rPr lang="es-ES" sz="2400" dirty="0"/>
                  <a:t> of </a:t>
                </a:r>
                <a:r>
                  <a:rPr lang="es-ES" sz="2400" dirty="0" err="1"/>
                  <a:t>the</a:t>
                </a:r>
                <a:r>
                  <a:rPr lang="es-ES" sz="2400" dirty="0"/>
                  <a:t> </a:t>
                </a:r>
                <a:r>
                  <a:rPr lang="es-ES" sz="2400" dirty="0" err="1" smtClean="0"/>
                  <a:t>spurions</a:t>
                </a:r>
                <a:r>
                  <a:rPr lang="es-ES" sz="2400" dirty="0" smtClean="0"/>
                  <a:t>.</a:t>
                </a:r>
                <a:endParaRPr lang="es-ES" sz="2400" dirty="0"/>
              </a:p>
              <a:p>
                <a:pPr>
                  <a:buClr>
                    <a:srgbClr val="E6AA00"/>
                  </a:buClr>
                  <a:buSzPct val="125000"/>
                </a:pPr>
                <a:r>
                  <a:rPr lang="es-ES" sz="2400" dirty="0" smtClean="0"/>
                  <a:t> </a:t>
                </a:r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6" y="980728"/>
                <a:ext cx="8728491" cy="14126944"/>
              </a:xfrm>
              <a:prstGeom prst="rect">
                <a:avLst/>
              </a:prstGeom>
              <a:blipFill rotWithShape="1">
                <a:blip r:embed="rId4"/>
                <a:stretch>
                  <a:fillRect l="-1397" r="-34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17 CuadroTexto"/>
          <p:cNvSpPr txBox="1"/>
          <p:nvPr/>
        </p:nvSpPr>
        <p:spPr>
          <a:xfrm>
            <a:off x="81790" y="836712"/>
            <a:ext cx="9158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dirty="0" err="1" smtClean="0">
                <a:solidFill>
                  <a:schemeClr val="bg1"/>
                </a:solidFill>
              </a:rPr>
              <a:t>The</a:t>
            </a:r>
            <a:r>
              <a:rPr lang="es-ES" sz="2700" dirty="0" smtClean="0">
                <a:solidFill>
                  <a:schemeClr val="bg1"/>
                </a:solidFill>
              </a:rPr>
              <a:t> </a:t>
            </a:r>
            <a:r>
              <a:rPr lang="es-ES" sz="2700" dirty="0" err="1" smtClean="0">
                <a:solidFill>
                  <a:schemeClr val="bg1"/>
                </a:solidFill>
              </a:rPr>
              <a:t>anomalies</a:t>
            </a:r>
            <a:r>
              <a:rPr lang="es-ES" sz="2700" dirty="0" smtClean="0">
                <a:solidFill>
                  <a:schemeClr val="bg1"/>
                </a:solidFill>
              </a:rPr>
              <a:t>.  	       LQ </a:t>
            </a:r>
            <a:r>
              <a:rPr lang="es-ES" sz="2700" dirty="0" err="1" smtClean="0">
                <a:solidFill>
                  <a:schemeClr val="bg1"/>
                </a:solidFill>
              </a:rPr>
              <a:t>interactions</a:t>
            </a:r>
            <a:r>
              <a:rPr lang="es-ES" sz="2700" dirty="0" smtClean="0">
                <a:solidFill>
                  <a:schemeClr val="bg1"/>
                </a:solidFill>
              </a:rPr>
              <a:t>               </a:t>
            </a:r>
            <a:r>
              <a:rPr lang="es-ES" sz="2700" b="1" dirty="0" smtClean="0">
                <a:solidFill>
                  <a:srgbClr val="E6AA00"/>
                </a:solidFill>
              </a:rPr>
              <a:t>Global </a:t>
            </a:r>
            <a:r>
              <a:rPr lang="es-ES" sz="2700" b="1" dirty="0" err="1" smtClean="0">
                <a:solidFill>
                  <a:srgbClr val="E6AA00"/>
                </a:solidFill>
              </a:rPr>
              <a:t>fit</a:t>
            </a:r>
            <a:r>
              <a:rPr lang="es-ES" sz="2700" dirty="0" smtClean="0">
                <a:solidFill>
                  <a:schemeClr val="bg1"/>
                </a:solidFill>
              </a:rPr>
              <a:t>		</a:t>
            </a:r>
            <a:endParaRPr lang="es-E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1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0" y="832937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8"/>
            <a:ext cx="4519589" cy="50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45267" y="836712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>
                <a:solidFill>
                  <a:schemeClr val="bg1"/>
                </a:solidFill>
              </a:rPr>
              <a:t>Conclusion</a:t>
            </a:r>
            <a:endParaRPr lang="es-ES" sz="2700" b="1" dirty="0">
              <a:solidFill>
                <a:schemeClr val="bg1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56064" y="1276602"/>
            <a:ext cx="8728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</p:txBody>
      </p:sp>
      <p:sp>
        <p:nvSpPr>
          <p:cNvPr id="21" name="20 CuadroTexto"/>
          <p:cNvSpPr txBox="1"/>
          <p:nvPr/>
        </p:nvSpPr>
        <p:spPr>
          <a:xfrm>
            <a:off x="91980" y="1339016"/>
            <a:ext cx="8728491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000" dirty="0" err="1" smtClean="0"/>
              <a:t>The</a:t>
            </a:r>
            <a:r>
              <a:rPr lang="es-ES" sz="2000" dirty="0" smtClean="0"/>
              <a:t> Data </a:t>
            </a:r>
            <a:r>
              <a:rPr lang="es-ES" sz="2000" dirty="0" err="1" smtClean="0"/>
              <a:t>Driven</a:t>
            </a:r>
            <a:r>
              <a:rPr lang="es-ES" sz="2000" dirty="0" smtClean="0"/>
              <a:t> </a:t>
            </a:r>
            <a:r>
              <a:rPr lang="es-ES" sz="2000" dirty="0" err="1" smtClean="0"/>
              <a:t>Flavour</a:t>
            </a:r>
            <a:r>
              <a:rPr lang="es-ES" sz="2000" dirty="0" smtClean="0"/>
              <a:t> </a:t>
            </a:r>
            <a:r>
              <a:rPr lang="es-ES" sz="2000" dirty="0" err="1" smtClean="0"/>
              <a:t>Model</a:t>
            </a:r>
            <a:r>
              <a:rPr lang="es-ES" sz="2000" dirty="0" smtClean="0"/>
              <a:t> </a:t>
            </a:r>
            <a:r>
              <a:rPr lang="es-ES" sz="2000" dirty="0" err="1" smtClean="0"/>
              <a:t>successfully</a:t>
            </a:r>
            <a:r>
              <a:rPr lang="es-ES" sz="2000" dirty="0" smtClean="0"/>
              <a:t> describes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Flavour</a:t>
            </a:r>
            <a:r>
              <a:rPr lang="es-ES" sz="2000" dirty="0" smtClean="0"/>
              <a:t> </a:t>
            </a:r>
            <a:r>
              <a:rPr lang="es-ES" sz="2000" dirty="0" err="1" smtClean="0"/>
              <a:t>Puzzle</a:t>
            </a:r>
            <a:r>
              <a:rPr lang="es-ES" sz="2000" dirty="0" smtClean="0"/>
              <a:t> and copes </a:t>
            </a:r>
            <a:r>
              <a:rPr lang="es-ES" sz="2000" dirty="0" err="1" smtClean="0"/>
              <a:t>with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BSM </a:t>
            </a:r>
            <a:r>
              <a:rPr lang="es-ES" sz="2000" dirty="0" err="1" smtClean="0"/>
              <a:t>Flavour</a:t>
            </a:r>
            <a:r>
              <a:rPr lang="es-ES" sz="2000" dirty="0" smtClean="0"/>
              <a:t> </a:t>
            </a:r>
            <a:r>
              <a:rPr lang="es-ES" sz="2000" dirty="0" err="1" smtClean="0"/>
              <a:t>Problem</a:t>
            </a:r>
            <a:r>
              <a:rPr lang="es-ES" sz="2000" dirty="0" smtClean="0"/>
              <a:t> </a:t>
            </a:r>
            <a:r>
              <a:rPr lang="es-ES" sz="2000" dirty="0" err="1" smtClean="0"/>
              <a:t>with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same</a:t>
            </a:r>
            <a:r>
              <a:rPr lang="es-ES" sz="2000" dirty="0" smtClean="0"/>
              <a:t> </a:t>
            </a:r>
            <a:r>
              <a:rPr lang="es-ES" sz="2000" dirty="0" err="1" smtClean="0"/>
              <a:t>scale</a:t>
            </a:r>
            <a:r>
              <a:rPr lang="es-ES" sz="2000" dirty="0" smtClean="0"/>
              <a:t> of New </a:t>
            </a:r>
            <a:r>
              <a:rPr lang="es-ES" sz="2000" dirty="0" err="1" smtClean="0"/>
              <a:t>Physics</a:t>
            </a:r>
            <a:r>
              <a:rPr lang="es-ES" sz="2000" dirty="0" smtClean="0"/>
              <a:t> as </a:t>
            </a:r>
            <a:r>
              <a:rPr lang="es-ES" sz="2000" dirty="0" err="1" smtClean="0"/>
              <a:t>Minimal</a:t>
            </a:r>
            <a:r>
              <a:rPr lang="es-ES" sz="2000" dirty="0" smtClean="0"/>
              <a:t> </a:t>
            </a:r>
            <a:r>
              <a:rPr lang="es-ES" sz="2000" dirty="0" err="1" smtClean="0"/>
              <a:t>Flavour</a:t>
            </a:r>
            <a:r>
              <a:rPr lang="es-ES" sz="2000" dirty="0" smtClean="0"/>
              <a:t> </a:t>
            </a:r>
            <a:r>
              <a:rPr lang="es-ES" sz="2000" dirty="0" err="1" smtClean="0"/>
              <a:t>Violation</a:t>
            </a:r>
            <a:r>
              <a:rPr lang="es-ES" sz="2000" dirty="0" smtClean="0"/>
              <a:t>.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0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000" dirty="0" err="1" smtClean="0"/>
              <a:t>It</a:t>
            </a:r>
            <a:r>
              <a:rPr lang="es-ES" sz="2000" dirty="0" smtClean="0"/>
              <a:t> </a:t>
            </a:r>
            <a:r>
              <a:rPr lang="es-ES" sz="2000" dirty="0" err="1" smtClean="0"/>
              <a:t>presents</a:t>
            </a:r>
            <a:r>
              <a:rPr lang="es-ES" sz="2000" dirty="0" smtClean="0"/>
              <a:t> </a:t>
            </a:r>
            <a:r>
              <a:rPr lang="es-ES" sz="2000" dirty="0" err="1" smtClean="0"/>
              <a:t>unique</a:t>
            </a:r>
            <a:r>
              <a:rPr lang="es-ES" sz="2000" dirty="0" smtClean="0"/>
              <a:t> </a:t>
            </a:r>
            <a:r>
              <a:rPr lang="es-ES" sz="2000" dirty="0" err="1" smtClean="0"/>
              <a:t>phenomenological</a:t>
            </a:r>
            <a:r>
              <a:rPr lang="es-ES" sz="2000" dirty="0" smtClean="0"/>
              <a:t> </a:t>
            </a:r>
            <a:r>
              <a:rPr lang="es-ES" sz="2000" dirty="0" err="1" smtClean="0"/>
              <a:t>features</a:t>
            </a:r>
            <a:r>
              <a:rPr lang="es-ES" sz="2000" dirty="0" smtClean="0"/>
              <a:t>, </a:t>
            </a:r>
            <a:r>
              <a:rPr lang="es-ES" sz="2000" dirty="0" err="1" smtClean="0"/>
              <a:t>such</a:t>
            </a:r>
            <a:r>
              <a:rPr lang="es-ES" sz="2000" dirty="0" smtClean="0"/>
              <a:t> as </a:t>
            </a:r>
            <a:r>
              <a:rPr lang="es-ES" sz="2000" dirty="0" err="1" smtClean="0"/>
              <a:t>very</a:t>
            </a:r>
            <a:r>
              <a:rPr lang="es-ES" sz="2000" dirty="0" smtClean="0"/>
              <a:t> </a:t>
            </a:r>
            <a:r>
              <a:rPr lang="es-ES" sz="2000" dirty="0" err="1" smtClean="0"/>
              <a:t>suppressed</a:t>
            </a:r>
            <a:r>
              <a:rPr lang="es-ES" sz="2000" dirty="0" smtClean="0"/>
              <a:t> FCNC </a:t>
            </a:r>
            <a:r>
              <a:rPr lang="es-ES" sz="2000" dirty="0" err="1" smtClean="0"/>
              <a:t>for</a:t>
            </a:r>
            <a:r>
              <a:rPr lang="es-ES" sz="2000" dirty="0" smtClean="0"/>
              <a:t> up quarks and RH </a:t>
            </a:r>
            <a:r>
              <a:rPr lang="es-ES" sz="2000" dirty="0" err="1" smtClean="0"/>
              <a:t>down</a:t>
            </a:r>
            <a:r>
              <a:rPr lang="es-ES" sz="2000" dirty="0" smtClean="0"/>
              <a:t> quarks  </a:t>
            </a:r>
            <a:r>
              <a:rPr lang="es-ES" sz="2000" dirty="0" err="1" smtClean="0"/>
              <a:t>that</a:t>
            </a:r>
            <a:r>
              <a:rPr lang="es-ES" sz="2000" dirty="0" smtClean="0"/>
              <a:t> </a:t>
            </a:r>
            <a:r>
              <a:rPr lang="es-ES" sz="2000" dirty="0" err="1"/>
              <a:t>w</a:t>
            </a:r>
            <a:r>
              <a:rPr lang="es-ES" sz="2000" dirty="0" err="1" smtClean="0"/>
              <a:t>ould</a:t>
            </a:r>
            <a:r>
              <a:rPr lang="es-ES" sz="2000" dirty="0" smtClean="0"/>
              <a:t> </a:t>
            </a:r>
            <a:r>
              <a:rPr lang="es-ES" sz="2000" dirty="0" err="1" smtClean="0"/>
              <a:t>allow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test </a:t>
            </a:r>
            <a:r>
              <a:rPr lang="es-ES" sz="2000" dirty="0" err="1" smtClean="0"/>
              <a:t>it</a:t>
            </a:r>
            <a:r>
              <a:rPr lang="es-ES" sz="2000" dirty="0" smtClean="0"/>
              <a:t> in </a:t>
            </a:r>
            <a:r>
              <a:rPr lang="es-ES" sz="2000" dirty="0" err="1" smtClean="0"/>
              <a:t>future</a:t>
            </a:r>
            <a:r>
              <a:rPr lang="es-ES" sz="2000" dirty="0" smtClean="0"/>
              <a:t> </a:t>
            </a:r>
            <a:r>
              <a:rPr lang="es-ES" sz="2000" dirty="0" err="1" smtClean="0"/>
              <a:t>dedicated</a:t>
            </a:r>
            <a:r>
              <a:rPr lang="es-ES" sz="2000" dirty="0" smtClean="0"/>
              <a:t> </a:t>
            </a:r>
            <a:r>
              <a:rPr lang="es-ES" sz="2000" dirty="0" err="1" smtClean="0"/>
              <a:t>experiments</a:t>
            </a:r>
            <a:r>
              <a:rPr lang="es-ES" sz="2000" dirty="0" smtClean="0"/>
              <a:t>.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0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000" dirty="0" err="1" smtClean="0"/>
              <a:t>Its</a:t>
            </a:r>
            <a:r>
              <a:rPr lang="es-ES" sz="2000" dirty="0" smtClean="0"/>
              <a:t> </a:t>
            </a:r>
            <a:r>
              <a:rPr lang="es-ES" sz="2000" dirty="0" err="1" smtClean="0"/>
              <a:t>buillt</a:t>
            </a:r>
            <a:r>
              <a:rPr lang="es-ES" sz="2000" dirty="0" smtClean="0"/>
              <a:t> in a </a:t>
            </a:r>
            <a:r>
              <a:rPr lang="es-ES" sz="2000" dirty="0" err="1" smtClean="0"/>
              <a:t>minimal</a:t>
            </a:r>
            <a:r>
              <a:rPr lang="es-ES" sz="2000" dirty="0" smtClean="0"/>
              <a:t> </a:t>
            </a:r>
            <a:r>
              <a:rPr lang="es-ES" sz="2000" dirty="0" err="1" smtClean="0"/>
              <a:t>way</a:t>
            </a:r>
            <a:r>
              <a:rPr lang="es-ES" sz="2000" dirty="0" smtClean="0"/>
              <a:t>, </a:t>
            </a:r>
            <a:r>
              <a:rPr lang="es-ES" sz="2000" dirty="0" err="1" smtClean="0"/>
              <a:t>with</a:t>
            </a:r>
            <a:r>
              <a:rPr lang="es-ES" sz="2000" dirty="0" smtClean="0"/>
              <a:t> </a:t>
            </a:r>
            <a:r>
              <a:rPr lang="es-ES" sz="2000" dirty="0" err="1" smtClean="0"/>
              <a:t>only</a:t>
            </a:r>
            <a:r>
              <a:rPr lang="es-ES" sz="2000" dirty="0" smtClean="0"/>
              <a:t> </a:t>
            </a:r>
            <a:r>
              <a:rPr lang="es-ES" sz="2000" dirty="0" err="1" smtClean="0"/>
              <a:t>one</a:t>
            </a:r>
            <a:r>
              <a:rPr lang="es-ES" sz="2000" dirty="0" smtClean="0"/>
              <a:t> </a:t>
            </a:r>
            <a:r>
              <a:rPr lang="es-ES" sz="2000" dirty="0" err="1" smtClean="0"/>
              <a:t>Higgs</a:t>
            </a:r>
            <a:r>
              <a:rPr lang="es-ES" sz="2000" dirty="0" smtClean="0"/>
              <a:t> and </a:t>
            </a:r>
            <a:r>
              <a:rPr lang="es-ES" sz="2000" dirty="0" err="1" smtClean="0"/>
              <a:t>without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non-</a:t>
            </a:r>
            <a:r>
              <a:rPr lang="es-ES" sz="2000" dirty="0" err="1" smtClean="0"/>
              <a:t>minimal</a:t>
            </a:r>
            <a:r>
              <a:rPr lang="es-ES" sz="2000" dirty="0" smtClean="0"/>
              <a:t> </a:t>
            </a:r>
            <a:r>
              <a:rPr lang="es-ES" sz="2000" dirty="0" err="1" smtClean="0"/>
              <a:t>symmetry</a:t>
            </a:r>
            <a:r>
              <a:rPr lang="es-ES" sz="2000" dirty="0" smtClean="0"/>
              <a:t> </a:t>
            </a:r>
            <a:r>
              <a:rPr lang="es-ES" sz="2000" dirty="0" err="1" smtClean="0"/>
              <a:t>breaking</a:t>
            </a:r>
            <a:r>
              <a:rPr lang="es-ES" sz="2000" dirty="0" smtClean="0"/>
              <a:t> </a:t>
            </a:r>
            <a:r>
              <a:rPr lang="es-ES" sz="2000" dirty="0" err="1" smtClean="0"/>
              <a:t>pattern</a:t>
            </a:r>
            <a:r>
              <a:rPr lang="es-ES" sz="2000" dirty="0" smtClean="0"/>
              <a:t> of </a:t>
            </a:r>
            <a:r>
              <a:rPr lang="es-ES" sz="2000" dirty="0" err="1" smtClean="0"/>
              <a:t>adding</a:t>
            </a:r>
            <a:r>
              <a:rPr lang="es-ES" sz="2000" dirty="0" smtClean="0"/>
              <a:t> a U(1).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0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000" dirty="0" err="1" smtClean="0"/>
              <a:t>Together</a:t>
            </a:r>
            <a:r>
              <a:rPr lang="es-ES" sz="2000" dirty="0" smtClean="0"/>
              <a:t> </a:t>
            </a:r>
            <a:r>
              <a:rPr lang="es-ES" sz="2000" dirty="0" err="1" smtClean="0"/>
              <a:t>with</a:t>
            </a:r>
            <a:r>
              <a:rPr lang="es-ES" sz="2000" dirty="0" smtClean="0"/>
              <a:t> a vector </a:t>
            </a:r>
            <a:r>
              <a:rPr lang="es-ES" sz="2000" dirty="0" err="1" smtClean="0"/>
              <a:t>singlet</a:t>
            </a:r>
            <a:r>
              <a:rPr lang="es-ES" sz="2000" dirty="0" smtClean="0"/>
              <a:t> </a:t>
            </a:r>
            <a:r>
              <a:rPr lang="es-ES" sz="2000" dirty="0" err="1" smtClean="0"/>
              <a:t>Leptoquark</a:t>
            </a:r>
            <a:r>
              <a:rPr lang="es-ES" sz="2000" dirty="0" smtClean="0"/>
              <a:t> can describe neutral B </a:t>
            </a:r>
            <a:r>
              <a:rPr lang="es-ES" sz="2000" dirty="0" err="1" smtClean="0"/>
              <a:t>anomalies</a:t>
            </a:r>
            <a:r>
              <a:rPr lang="es-ES" sz="2000" dirty="0" smtClean="0"/>
              <a:t>, </a:t>
            </a:r>
            <a:r>
              <a:rPr lang="es-ES" sz="2000" dirty="0" err="1" smtClean="0"/>
              <a:t>with</a:t>
            </a:r>
            <a:r>
              <a:rPr lang="es-ES" sz="2000" dirty="0" smtClean="0"/>
              <a:t> a </a:t>
            </a:r>
            <a:r>
              <a:rPr lang="es-ES" sz="2000" dirty="0" err="1" smtClean="0"/>
              <a:t>mass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such</a:t>
            </a:r>
            <a:r>
              <a:rPr lang="es-ES" sz="2000" dirty="0" smtClean="0"/>
              <a:t> </a:t>
            </a:r>
            <a:r>
              <a:rPr lang="es-ES" sz="2000" dirty="0" err="1" smtClean="0"/>
              <a:t>leptoquarks</a:t>
            </a:r>
            <a:r>
              <a:rPr lang="es-ES" sz="2000" dirty="0" smtClean="0"/>
              <a:t> of a </a:t>
            </a:r>
            <a:r>
              <a:rPr lang="es-ES" sz="2000" dirty="0" err="1" smtClean="0"/>
              <a:t>few</a:t>
            </a:r>
            <a:r>
              <a:rPr lang="es-ES" sz="2000" dirty="0" smtClean="0"/>
              <a:t> </a:t>
            </a:r>
            <a:r>
              <a:rPr lang="es-ES" sz="2000" dirty="0" err="1" smtClean="0"/>
              <a:t>GeVs</a:t>
            </a:r>
            <a:r>
              <a:rPr lang="es-ES" sz="2000" dirty="0" smtClean="0"/>
              <a:t>. </a:t>
            </a:r>
            <a:r>
              <a:rPr lang="es-ES" sz="2000" dirty="0" err="1" smtClean="0"/>
              <a:t>It</a:t>
            </a:r>
            <a:r>
              <a:rPr lang="es-ES" sz="2000" dirty="0" smtClean="0"/>
              <a:t> </a:t>
            </a:r>
            <a:r>
              <a:rPr lang="es-ES" sz="2000" dirty="0" err="1" smtClean="0"/>
              <a:t>also</a:t>
            </a:r>
            <a:r>
              <a:rPr lang="es-ES" sz="2000" dirty="0" smtClean="0"/>
              <a:t> copes </a:t>
            </a:r>
            <a:r>
              <a:rPr lang="es-ES" sz="2000" dirty="0" err="1" smtClean="0"/>
              <a:t>with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anomaly</a:t>
            </a:r>
            <a:r>
              <a:rPr lang="es-ES" sz="2000" dirty="0" smtClean="0"/>
              <a:t> (g-2)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muon and </a:t>
            </a:r>
            <a:r>
              <a:rPr lang="es-ES" sz="2000" dirty="0" err="1" smtClean="0"/>
              <a:t>decays</a:t>
            </a:r>
            <a:r>
              <a:rPr lang="es-ES" sz="2000" dirty="0" smtClean="0"/>
              <a:t> of </a:t>
            </a:r>
            <a:r>
              <a:rPr lang="es-ES" sz="2000" dirty="0" err="1" smtClean="0"/>
              <a:t>charged</a:t>
            </a:r>
            <a:r>
              <a:rPr lang="es-ES" sz="2000" dirty="0" smtClean="0"/>
              <a:t> </a:t>
            </a:r>
            <a:r>
              <a:rPr lang="es-ES" sz="2000" dirty="0" err="1" smtClean="0"/>
              <a:t>leptons</a:t>
            </a:r>
            <a:r>
              <a:rPr lang="es-ES" sz="2000" dirty="0" smtClean="0"/>
              <a:t> </a:t>
            </a:r>
            <a:r>
              <a:rPr lang="es-ES" sz="2000" dirty="0" err="1" smtClean="0"/>
              <a:t>into</a:t>
            </a:r>
            <a:r>
              <a:rPr lang="es-ES" sz="2000" dirty="0" smtClean="0"/>
              <a:t> </a:t>
            </a:r>
            <a:r>
              <a:rPr lang="es-ES" sz="2000" dirty="0" err="1" smtClean="0"/>
              <a:t>three</a:t>
            </a:r>
            <a:r>
              <a:rPr lang="es-ES" sz="2000" dirty="0" smtClean="0"/>
              <a:t> </a:t>
            </a:r>
            <a:r>
              <a:rPr lang="es-ES" sz="2000" dirty="0" err="1" smtClean="0"/>
              <a:t>charged</a:t>
            </a:r>
            <a:r>
              <a:rPr lang="es-ES" sz="2000" dirty="0" smtClean="0"/>
              <a:t> </a:t>
            </a:r>
            <a:r>
              <a:rPr lang="es-ES" sz="2000" dirty="0" err="1" smtClean="0"/>
              <a:t>leptons</a:t>
            </a:r>
            <a:r>
              <a:rPr lang="es-ES" sz="2000" dirty="0"/>
              <a:t> </a:t>
            </a:r>
            <a:r>
              <a:rPr lang="es-ES" sz="2000" dirty="0" err="1" smtClean="0"/>
              <a:t>within</a:t>
            </a:r>
            <a:r>
              <a:rPr lang="es-ES" sz="2000" dirty="0" smtClean="0"/>
              <a:t> a </a:t>
            </a:r>
            <a:r>
              <a:rPr lang="es-ES" sz="2000" dirty="0" err="1" smtClean="0"/>
              <a:t>wide</a:t>
            </a:r>
            <a:r>
              <a:rPr lang="es-ES" sz="2000" dirty="0" smtClean="0"/>
              <a:t> </a:t>
            </a:r>
            <a:r>
              <a:rPr lang="es-ES" sz="2000" dirty="0" err="1" smtClean="0"/>
              <a:t>phase</a:t>
            </a:r>
            <a:r>
              <a:rPr lang="es-ES" sz="2000" dirty="0" smtClean="0"/>
              <a:t> </a:t>
            </a:r>
            <a:r>
              <a:rPr lang="es-ES" sz="2000" dirty="0" err="1" smtClean="0"/>
              <a:t>space</a:t>
            </a:r>
            <a:r>
              <a:rPr lang="es-ES" sz="2000" dirty="0" smtClean="0"/>
              <a:t>.</a:t>
            </a:r>
            <a:endParaRPr lang="es-ES" sz="20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0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30182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0" y="832937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660923" y="832937"/>
            <a:ext cx="4519589" cy="50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56064" y="1276602"/>
            <a:ext cx="8728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</p:txBody>
      </p:sp>
      <p:sp>
        <p:nvSpPr>
          <p:cNvPr id="21" name="20 CuadroTexto"/>
          <p:cNvSpPr txBox="1"/>
          <p:nvPr/>
        </p:nvSpPr>
        <p:spPr>
          <a:xfrm>
            <a:off x="91981" y="1397089"/>
            <a:ext cx="872849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6AA00"/>
              </a:buClr>
              <a:buSzPct val="125000"/>
            </a:pPr>
            <a:endParaRPr lang="es-ES" sz="20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model</a:t>
            </a:r>
            <a:r>
              <a:rPr lang="es-ES" sz="2000" dirty="0" smtClean="0"/>
              <a:t>, </a:t>
            </a:r>
            <a:r>
              <a:rPr lang="es-ES" sz="2000" dirty="0" err="1" smtClean="0"/>
              <a:t>despite</a:t>
            </a:r>
            <a:r>
              <a:rPr lang="es-ES" sz="2000" dirty="0" smtClean="0"/>
              <a:t> </a:t>
            </a:r>
            <a:r>
              <a:rPr lang="es-ES" sz="2000" dirty="0" err="1" smtClean="0"/>
              <a:t>being</a:t>
            </a:r>
            <a:r>
              <a:rPr lang="es-ES" sz="2000" dirty="0" smtClean="0"/>
              <a:t> a </a:t>
            </a:r>
            <a:r>
              <a:rPr lang="es-ES" sz="2000" dirty="0" err="1" smtClean="0"/>
              <a:t>promising</a:t>
            </a:r>
            <a:r>
              <a:rPr lang="es-ES" sz="2000" dirty="0" smtClean="0"/>
              <a:t> </a:t>
            </a:r>
            <a:r>
              <a:rPr lang="es-ES" sz="2000" i="1" dirty="0" err="1" smtClean="0"/>
              <a:t>description</a:t>
            </a:r>
            <a:r>
              <a:rPr lang="es-ES" sz="2000" i="1" dirty="0" smtClean="0"/>
              <a:t> </a:t>
            </a:r>
            <a:r>
              <a:rPr lang="es-ES" sz="2000" dirty="0" smtClean="0"/>
              <a:t>of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Flavour</a:t>
            </a:r>
            <a:r>
              <a:rPr lang="es-ES" sz="2000" dirty="0" smtClean="0"/>
              <a:t> </a:t>
            </a:r>
            <a:r>
              <a:rPr lang="es-ES" sz="2000" dirty="0" err="1" smtClean="0"/>
              <a:t>Puzzle</a:t>
            </a:r>
            <a:r>
              <a:rPr lang="es-ES" sz="2000" dirty="0" smtClean="0"/>
              <a:t>, </a:t>
            </a:r>
            <a:r>
              <a:rPr lang="es-ES" sz="2000" dirty="0" err="1" smtClean="0"/>
              <a:t>lacks</a:t>
            </a:r>
            <a:r>
              <a:rPr lang="es-ES" sz="2000" dirty="0" smtClean="0"/>
              <a:t> </a:t>
            </a:r>
            <a:r>
              <a:rPr lang="es-ES" sz="2000" dirty="0" err="1" smtClean="0"/>
              <a:t>an</a:t>
            </a:r>
            <a:r>
              <a:rPr lang="es-ES" sz="2000" dirty="0" smtClean="0"/>
              <a:t> </a:t>
            </a:r>
            <a:r>
              <a:rPr lang="es-ES" sz="2000" dirty="0" err="1" smtClean="0"/>
              <a:t>ultraviolet</a:t>
            </a:r>
            <a:r>
              <a:rPr lang="es-ES" sz="2000" dirty="0" smtClean="0"/>
              <a:t> </a:t>
            </a:r>
            <a:r>
              <a:rPr lang="es-ES" sz="2000" dirty="0" err="1" smtClean="0"/>
              <a:t>completion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be </a:t>
            </a:r>
            <a:r>
              <a:rPr lang="es-ES" sz="2000" dirty="0" err="1" smtClean="0"/>
              <a:t>regarded</a:t>
            </a:r>
            <a:r>
              <a:rPr lang="es-ES" sz="2000" dirty="0" smtClean="0"/>
              <a:t> as </a:t>
            </a:r>
            <a:r>
              <a:rPr lang="es-ES" sz="2000" dirty="0" err="1"/>
              <a:t>a</a:t>
            </a:r>
            <a:r>
              <a:rPr lang="es-ES" sz="2000" dirty="0" err="1" smtClean="0"/>
              <a:t>n</a:t>
            </a:r>
            <a:r>
              <a:rPr lang="es-ES" sz="2000" dirty="0" smtClean="0"/>
              <a:t> </a:t>
            </a:r>
            <a:r>
              <a:rPr lang="es-ES" sz="2000" i="1" dirty="0" err="1" smtClean="0"/>
              <a:t>explanation</a:t>
            </a:r>
            <a:r>
              <a:rPr lang="es-ES" sz="2000" dirty="0" smtClean="0"/>
              <a:t>.  </a:t>
            </a:r>
            <a:r>
              <a:rPr lang="es-ES" sz="2000" dirty="0" err="1" smtClean="0"/>
              <a:t>However</a:t>
            </a:r>
            <a:r>
              <a:rPr lang="es-ES" sz="2000" dirty="0" smtClean="0"/>
              <a:t> </a:t>
            </a:r>
            <a:r>
              <a:rPr lang="es-ES" sz="2000" dirty="0" err="1" smtClean="0"/>
              <a:t>it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not</a:t>
            </a:r>
            <a:r>
              <a:rPr lang="es-ES" sz="2000" dirty="0" smtClean="0"/>
              <a:t> </a:t>
            </a:r>
            <a:r>
              <a:rPr lang="es-ES" sz="2000" dirty="0" err="1" smtClean="0"/>
              <a:t>completely</a:t>
            </a:r>
            <a:r>
              <a:rPr lang="es-ES" sz="2000" dirty="0" smtClean="0"/>
              <a:t> </a:t>
            </a:r>
            <a:r>
              <a:rPr lang="es-ES" sz="2000" i="1" dirty="0" smtClean="0"/>
              <a:t>ad hoc</a:t>
            </a:r>
            <a:r>
              <a:rPr lang="es-ES" sz="2000" dirty="0" smtClean="0"/>
              <a:t>: SU(5) GUT </a:t>
            </a:r>
            <a:r>
              <a:rPr lang="es-ES" sz="2000" dirty="0" err="1" smtClean="0"/>
              <a:t>inspired</a:t>
            </a:r>
            <a:r>
              <a:rPr lang="es-ES" sz="2000" dirty="0" smtClean="0"/>
              <a:t>.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000" dirty="0" smtClean="0"/>
          </a:p>
          <a:p>
            <a:pPr>
              <a:buClr>
                <a:srgbClr val="E6AA00"/>
              </a:buClr>
              <a:buSzPct val="125000"/>
            </a:pPr>
            <a:endParaRPr lang="es-ES" sz="20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000" dirty="0" err="1" smtClean="0"/>
              <a:t>It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not</a:t>
            </a:r>
            <a:r>
              <a:rPr lang="es-ES" sz="2000" dirty="0" smtClean="0"/>
              <a:t> </a:t>
            </a:r>
            <a:r>
              <a:rPr lang="es-ES" sz="2000" dirty="0" err="1" smtClean="0"/>
              <a:t>explained</a:t>
            </a:r>
            <a:r>
              <a:rPr lang="es-ES" sz="2000" dirty="0" smtClean="0"/>
              <a:t> </a:t>
            </a:r>
            <a:r>
              <a:rPr lang="es-ES" sz="2000" dirty="0" err="1" smtClean="0"/>
              <a:t>where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background</a:t>
            </a:r>
            <a:r>
              <a:rPr lang="es-ES" sz="2000" dirty="0" smtClean="0"/>
              <a:t> </a:t>
            </a:r>
            <a:r>
              <a:rPr lang="es-ES" sz="2000" dirty="0" err="1" smtClean="0"/>
              <a:t>values</a:t>
            </a:r>
            <a:r>
              <a:rPr lang="es-ES" sz="2000" dirty="0" smtClean="0"/>
              <a:t>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spurions</a:t>
            </a:r>
            <a:r>
              <a:rPr lang="es-ES" sz="2000" dirty="0" smtClean="0"/>
              <a:t> </a:t>
            </a:r>
            <a:r>
              <a:rPr lang="es-ES" sz="2000" dirty="0" err="1" smtClean="0"/>
              <a:t>arise</a:t>
            </a:r>
            <a:r>
              <a:rPr lang="es-ES" sz="2000" dirty="0" smtClean="0"/>
              <a:t> </a:t>
            </a:r>
            <a:r>
              <a:rPr lang="es-ES" sz="2000" dirty="0" err="1" smtClean="0"/>
              <a:t>from</a:t>
            </a:r>
            <a:r>
              <a:rPr lang="es-ES" sz="2000" dirty="0" smtClean="0"/>
              <a:t>,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construction</a:t>
            </a:r>
            <a:r>
              <a:rPr lang="es-ES" sz="2000" dirty="0" smtClean="0"/>
              <a:t> of a </a:t>
            </a:r>
            <a:r>
              <a:rPr lang="es-ES" sz="2000" dirty="0" err="1" smtClean="0"/>
              <a:t>potential</a:t>
            </a:r>
            <a:r>
              <a:rPr lang="es-ES" sz="2000" dirty="0" smtClean="0"/>
              <a:t> </a:t>
            </a:r>
            <a:r>
              <a:rPr lang="es-ES" sz="2000" dirty="0" err="1" smtClean="0"/>
              <a:t>able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give</a:t>
            </a:r>
            <a:r>
              <a:rPr lang="es-ES" sz="2000" dirty="0" smtClean="0"/>
              <a:t> </a:t>
            </a:r>
            <a:r>
              <a:rPr lang="es-ES" sz="2000" dirty="0" err="1" smtClean="0"/>
              <a:t>such</a:t>
            </a:r>
            <a:r>
              <a:rPr lang="es-ES" sz="2000" dirty="0" smtClean="0"/>
              <a:t> </a:t>
            </a:r>
            <a:r>
              <a:rPr lang="es-ES" sz="2000" dirty="0" err="1" smtClean="0"/>
              <a:t>minima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necessary</a:t>
            </a:r>
            <a:r>
              <a:rPr lang="es-ES" sz="2000" dirty="0" smtClean="0"/>
              <a:t>. </a:t>
            </a:r>
          </a:p>
          <a:p>
            <a:pPr>
              <a:buClr>
                <a:srgbClr val="E6AA00"/>
              </a:buClr>
              <a:buSzPct val="125000"/>
            </a:pPr>
            <a:endParaRPr lang="es-ES" sz="2000" dirty="0" smtClean="0"/>
          </a:p>
          <a:p>
            <a:pPr>
              <a:buClr>
                <a:srgbClr val="E6AA00"/>
              </a:buClr>
              <a:buSzPct val="125000"/>
            </a:pPr>
            <a:endParaRPr lang="es-ES" sz="20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000" dirty="0" smtClean="0"/>
              <a:t>A </a:t>
            </a:r>
            <a:r>
              <a:rPr lang="es-ES" sz="2000" dirty="0" err="1" smtClean="0"/>
              <a:t>lot</a:t>
            </a:r>
            <a:r>
              <a:rPr lang="es-ES" sz="2000" dirty="0" smtClean="0"/>
              <a:t> of </a:t>
            </a:r>
            <a:r>
              <a:rPr lang="es-ES" sz="2000" dirty="0" err="1" smtClean="0"/>
              <a:t>variations</a:t>
            </a:r>
            <a:r>
              <a:rPr lang="es-ES" sz="2000" dirty="0" smtClean="0"/>
              <a:t>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model</a:t>
            </a:r>
            <a:r>
              <a:rPr lang="es-ES" sz="2000" dirty="0"/>
              <a:t> </a:t>
            </a:r>
            <a:r>
              <a:rPr lang="es-ES" sz="2000" dirty="0" err="1" smtClean="0"/>
              <a:t>could</a:t>
            </a:r>
            <a:r>
              <a:rPr lang="es-ES" sz="2000" dirty="0" smtClean="0"/>
              <a:t> be </a:t>
            </a:r>
            <a:r>
              <a:rPr lang="es-ES" sz="2000" dirty="0" err="1" smtClean="0"/>
              <a:t>considered</a:t>
            </a:r>
            <a:r>
              <a:rPr lang="es-ES" sz="2000" dirty="0" smtClean="0"/>
              <a:t>, </a:t>
            </a:r>
            <a:r>
              <a:rPr lang="es-ES" sz="2000" dirty="0" err="1" smtClean="0"/>
              <a:t>such</a:t>
            </a:r>
            <a:r>
              <a:rPr lang="es-ES" sz="2000" dirty="0" smtClean="0"/>
              <a:t> as </a:t>
            </a:r>
            <a:r>
              <a:rPr lang="es-ES" sz="2000" dirty="0" err="1" smtClean="0"/>
              <a:t>gauging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symmetry</a:t>
            </a:r>
            <a:r>
              <a:rPr lang="es-ES" sz="2000" dirty="0" smtClean="0"/>
              <a:t> </a:t>
            </a:r>
            <a:r>
              <a:rPr lang="es-ES" sz="2000" dirty="0" err="1" smtClean="0"/>
              <a:t>group</a:t>
            </a:r>
            <a:r>
              <a:rPr lang="es-ES" sz="2000" dirty="0" smtClean="0"/>
              <a:t>, </a:t>
            </a:r>
            <a:r>
              <a:rPr lang="es-ES" sz="2000" dirty="0" err="1" smtClean="0"/>
              <a:t>considering</a:t>
            </a:r>
            <a:r>
              <a:rPr lang="es-ES" sz="2000" dirty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adition</a:t>
            </a:r>
            <a:r>
              <a:rPr lang="es-ES" sz="2000" dirty="0" smtClean="0"/>
              <a:t> of </a:t>
            </a:r>
            <a:r>
              <a:rPr lang="es-ES" sz="2000" dirty="0" err="1" smtClean="0"/>
              <a:t>abelian</a:t>
            </a:r>
            <a:r>
              <a:rPr lang="es-ES" sz="2000" dirty="0" smtClean="0"/>
              <a:t> </a:t>
            </a:r>
            <a:r>
              <a:rPr lang="es-ES" sz="2000" dirty="0" err="1" smtClean="0"/>
              <a:t>symmetries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picture</a:t>
            </a:r>
            <a:r>
              <a:rPr lang="es-ES" sz="2000" dirty="0" smtClean="0"/>
              <a:t>, </a:t>
            </a:r>
            <a:r>
              <a:rPr lang="es-ES" sz="2000" dirty="0" err="1" smtClean="0"/>
              <a:t>promoting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spurions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dynamical</a:t>
            </a:r>
            <a:r>
              <a:rPr lang="es-ES" sz="2000" dirty="0" smtClean="0"/>
              <a:t> </a:t>
            </a:r>
            <a:r>
              <a:rPr lang="es-ES" sz="2000" dirty="0" err="1" smtClean="0"/>
              <a:t>fields</a:t>
            </a:r>
            <a:r>
              <a:rPr lang="es-ES" sz="2000" dirty="0" smtClean="0"/>
              <a:t> (and </a:t>
            </a:r>
            <a:r>
              <a:rPr lang="es-ES" sz="2000" dirty="0" err="1" smtClean="0"/>
              <a:t>their</a:t>
            </a:r>
            <a:r>
              <a:rPr lang="es-ES" sz="2000" dirty="0" smtClean="0"/>
              <a:t> </a:t>
            </a:r>
            <a:r>
              <a:rPr lang="es-ES" sz="2000" dirty="0" err="1" smtClean="0"/>
              <a:t>Background</a:t>
            </a:r>
            <a:r>
              <a:rPr lang="es-ES" sz="2000" dirty="0" smtClean="0"/>
              <a:t> </a:t>
            </a:r>
            <a:r>
              <a:rPr lang="es-ES" sz="2000" dirty="0" err="1" smtClean="0"/>
              <a:t>values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VEVs</a:t>
            </a:r>
            <a:r>
              <a:rPr lang="es-ES" sz="2000" dirty="0" smtClean="0"/>
              <a:t>), etc.</a:t>
            </a:r>
            <a:endParaRPr lang="es-ES" sz="20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</p:txBody>
      </p:sp>
      <p:sp>
        <p:nvSpPr>
          <p:cNvPr id="12" name="11 CuadroTexto"/>
          <p:cNvSpPr txBox="1"/>
          <p:nvPr/>
        </p:nvSpPr>
        <p:spPr>
          <a:xfrm>
            <a:off x="145267" y="836712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>
                <a:solidFill>
                  <a:schemeClr val="bg1"/>
                </a:solidFill>
              </a:rPr>
              <a:t>Foresights</a:t>
            </a:r>
            <a:endParaRPr lang="es-E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0" y="836712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5857" y="849254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>
                <a:solidFill>
                  <a:schemeClr val="bg1"/>
                </a:solidFill>
              </a:rPr>
              <a:t>The</a:t>
            </a:r>
            <a:r>
              <a:rPr lang="es-ES" sz="2700" b="1" dirty="0" smtClean="0">
                <a:solidFill>
                  <a:schemeClr val="bg1"/>
                </a:solidFill>
              </a:rPr>
              <a:t> </a:t>
            </a:r>
            <a:r>
              <a:rPr lang="es-ES" sz="2700" b="1" dirty="0" err="1" smtClean="0">
                <a:solidFill>
                  <a:schemeClr val="bg1"/>
                </a:solidFill>
              </a:rPr>
              <a:t>Flavour</a:t>
            </a:r>
            <a:r>
              <a:rPr lang="es-ES" sz="2700" b="1" dirty="0" smtClean="0">
                <a:solidFill>
                  <a:schemeClr val="bg1"/>
                </a:solidFill>
              </a:rPr>
              <a:t> </a:t>
            </a:r>
            <a:r>
              <a:rPr lang="es-ES" sz="2700" b="1" dirty="0" err="1" smtClean="0">
                <a:solidFill>
                  <a:schemeClr val="bg1"/>
                </a:solidFill>
              </a:rPr>
              <a:t>Puzzle</a:t>
            </a:r>
            <a:r>
              <a:rPr lang="es-ES" sz="2700" b="1" dirty="0" smtClean="0">
                <a:solidFill>
                  <a:schemeClr val="bg1"/>
                </a:solidFill>
              </a:rPr>
              <a:t> 			  </a:t>
            </a:r>
            <a:r>
              <a:rPr lang="es-ES" sz="2700" dirty="0" err="1" smtClean="0">
                <a:solidFill>
                  <a:schemeClr val="bg1"/>
                </a:solidFill>
              </a:rPr>
              <a:t>Objectives</a:t>
            </a:r>
            <a:endParaRPr lang="es-ES" sz="27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5674" y="1484784"/>
            <a:ext cx="784475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Mass</a:t>
            </a:r>
            <a:r>
              <a:rPr lang="es-ES" sz="2400" dirty="0" smtClean="0"/>
              <a:t> </a:t>
            </a:r>
            <a:r>
              <a:rPr lang="es-ES" sz="2400" dirty="0" err="1" smtClean="0"/>
              <a:t>hierarchy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fermions</a:t>
            </a:r>
            <a:r>
              <a:rPr lang="es-ES" sz="2400" dirty="0" smtClean="0"/>
              <a:t>.</a:t>
            </a:r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</a:pPr>
            <a:endParaRPr lang="es-ES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559539" cy="46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4340074" cy="135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21" y="4654277"/>
            <a:ext cx="3240360" cy="61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30000"/>
            <a:ext cx="901631" cy="137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30001"/>
            <a:ext cx="1381125" cy="132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21" y="5867057"/>
            <a:ext cx="4838875" cy="44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Cerrar llave"/>
          <p:cNvSpPr/>
          <p:nvPr/>
        </p:nvSpPr>
        <p:spPr>
          <a:xfrm>
            <a:off x="2987824" y="4851919"/>
            <a:ext cx="144016" cy="1656184"/>
          </a:xfrm>
          <a:prstGeom prst="rightBrace">
            <a:avLst/>
          </a:prstGeom>
          <a:noFill/>
          <a:ln>
            <a:solidFill>
              <a:srgbClr val="E6AA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6423737" y="537321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ln>
                  <a:solidFill>
                    <a:srgbClr val="E6AA00"/>
                  </a:solidFill>
                </a:ln>
              </a:rPr>
              <a:t>or</a:t>
            </a:r>
            <a:endParaRPr lang="es-ES" dirty="0">
              <a:ln>
                <a:solidFill>
                  <a:srgbClr val="E6AA00"/>
                </a:solidFill>
              </a:ln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948073" y="2201798"/>
            <a:ext cx="4197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Expected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be </a:t>
            </a:r>
            <a:r>
              <a:rPr lang="es-ES" dirty="0" err="1" smtClean="0"/>
              <a:t>order</a:t>
            </a:r>
            <a:r>
              <a:rPr lang="es-ES" dirty="0" smtClean="0"/>
              <a:t> 1 Yukawa </a:t>
            </a:r>
            <a:r>
              <a:rPr lang="es-ES" dirty="0" err="1" smtClean="0"/>
              <a:t>Parameters</a:t>
            </a:r>
            <a:endParaRPr lang="es-E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96686"/>
            <a:ext cx="4078249" cy="287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Elipse"/>
          <p:cNvSpPr/>
          <p:nvPr/>
        </p:nvSpPr>
        <p:spPr>
          <a:xfrm>
            <a:off x="6547556" y="2852936"/>
            <a:ext cx="1624844" cy="406670"/>
          </a:xfrm>
          <a:prstGeom prst="ellipse">
            <a:avLst/>
          </a:prstGeom>
          <a:noFill/>
          <a:ln>
            <a:solidFill>
              <a:srgbClr val="E6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22" name="21 Cerrar llave"/>
          <p:cNvSpPr/>
          <p:nvPr/>
        </p:nvSpPr>
        <p:spPr>
          <a:xfrm>
            <a:off x="4724400" y="2132856"/>
            <a:ext cx="279648" cy="1803266"/>
          </a:xfrm>
          <a:prstGeom prst="rightBrace">
            <a:avLst/>
          </a:prstGeom>
          <a:noFill/>
          <a:ln>
            <a:solidFill>
              <a:srgbClr val="E6AA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-36512" y="836712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213248" y="840486"/>
            <a:ext cx="44196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985048" y="840486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0" y="836712"/>
            <a:ext cx="91582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err="1" smtClean="0">
                <a:solidFill>
                  <a:srgbClr val="E6AA00"/>
                </a:solidFill>
              </a:rPr>
              <a:t>The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Flavour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Puzzle</a:t>
            </a:r>
            <a:r>
              <a:rPr lang="es-ES" sz="2500" b="1" dirty="0" smtClean="0">
                <a:solidFill>
                  <a:srgbClr val="E6AA00"/>
                </a:solidFill>
              </a:rPr>
              <a:t>   </a:t>
            </a:r>
            <a:r>
              <a:rPr lang="es-ES" sz="2500" b="1" dirty="0" smtClean="0">
                <a:solidFill>
                  <a:schemeClr val="bg1"/>
                </a:solidFill>
              </a:rPr>
              <a:t>	       </a:t>
            </a:r>
            <a:r>
              <a:rPr lang="es-ES" sz="2500" dirty="0" smtClean="0">
                <a:solidFill>
                  <a:schemeClr val="bg1"/>
                </a:solidFill>
              </a:rPr>
              <a:t>BSM FP		       </a:t>
            </a:r>
            <a:r>
              <a:rPr lang="es-ES" sz="2500" dirty="0" err="1" smtClean="0">
                <a:solidFill>
                  <a:schemeClr val="bg1"/>
                </a:solidFill>
              </a:rPr>
              <a:t>Objectives</a:t>
            </a:r>
            <a:endParaRPr lang="es-ES" sz="2500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/>
              <a:t>Flavour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Puzzle</a:t>
            </a:r>
            <a:r>
              <a:rPr lang="es-ES" sz="2700" b="1" dirty="0" smtClean="0"/>
              <a:t>, BSMFP and </a:t>
            </a:r>
            <a:r>
              <a:rPr lang="es-ES" sz="2700" b="1" dirty="0" err="1" smtClean="0"/>
              <a:t>objectives</a:t>
            </a:r>
            <a:r>
              <a:rPr lang="es-ES" sz="2700" b="1" dirty="0"/>
              <a:t>.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-36512" y="836712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213248" y="840486"/>
            <a:ext cx="44196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5985048" y="840486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0" y="836712"/>
            <a:ext cx="91582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err="1" smtClean="0">
                <a:solidFill>
                  <a:srgbClr val="E6AA00"/>
                </a:solidFill>
              </a:rPr>
              <a:t>The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Flavour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Puzzle</a:t>
            </a:r>
            <a:r>
              <a:rPr lang="es-ES" sz="2500" b="1" dirty="0" smtClean="0">
                <a:solidFill>
                  <a:srgbClr val="E6AA00"/>
                </a:solidFill>
              </a:rPr>
              <a:t>     </a:t>
            </a:r>
            <a:r>
              <a:rPr lang="es-ES" sz="2500" b="1" dirty="0">
                <a:solidFill>
                  <a:schemeClr val="bg1"/>
                </a:solidFill>
              </a:rPr>
              <a:t> </a:t>
            </a:r>
            <a:r>
              <a:rPr lang="es-ES" sz="2500" b="1" dirty="0" smtClean="0">
                <a:solidFill>
                  <a:schemeClr val="bg1"/>
                </a:solidFill>
              </a:rPr>
              <a:t>    </a:t>
            </a:r>
            <a:r>
              <a:rPr lang="es-ES" sz="2500" dirty="0" smtClean="0">
                <a:solidFill>
                  <a:schemeClr val="bg1"/>
                </a:solidFill>
              </a:rPr>
              <a:t> BSM FP		       </a:t>
            </a:r>
            <a:r>
              <a:rPr lang="es-ES" sz="2500" dirty="0" err="1" smtClean="0">
                <a:solidFill>
                  <a:schemeClr val="bg1"/>
                </a:solidFill>
              </a:rPr>
              <a:t>Objectives</a:t>
            </a:r>
            <a:endParaRPr lang="es-E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0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0" y="836712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5857" y="849254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>
                <a:solidFill>
                  <a:schemeClr val="bg1"/>
                </a:solidFill>
              </a:rPr>
              <a:t>The</a:t>
            </a:r>
            <a:r>
              <a:rPr lang="es-ES" sz="2700" b="1" dirty="0" smtClean="0">
                <a:solidFill>
                  <a:schemeClr val="bg1"/>
                </a:solidFill>
              </a:rPr>
              <a:t> </a:t>
            </a:r>
            <a:r>
              <a:rPr lang="es-ES" sz="2700" b="1" dirty="0" err="1" smtClean="0">
                <a:solidFill>
                  <a:schemeClr val="bg1"/>
                </a:solidFill>
              </a:rPr>
              <a:t>Flavour</a:t>
            </a:r>
            <a:r>
              <a:rPr lang="es-ES" sz="2700" b="1" dirty="0" smtClean="0">
                <a:solidFill>
                  <a:schemeClr val="bg1"/>
                </a:solidFill>
              </a:rPr>
              <a:t> </a:t>
            </a:r>
            <a:r>
              <a:rPr lang="es-ES" sz="2700" b="1" dirty="0" err="1" smtClean="0">
                <a:solidFill>
                  <a:schemeClr val="bg1"/>
                </a:solidFill>
              </a:rPr>
              <a:t>Puzzle</a:t>
            </a:r>
            <a:r>
              <a:rPr lang="es-ES" sz="2700" b="1" dirty="0" smtClean="0">
                <a:solidFill>
                  <a:schemeClr val="bg1"/>
                </a:solidFill>
              </a:rPr>
              <a:t> 			  </a:t>
            </a:r>
            <a:r>
              <a:rPr lang="es-ES" sz="2700" b="1" dirty="0" err="1" smtClean="0">
                <a:solidFill>
                  <a:schemeClr val="bg1"/>
                </a:solidFill>
              </a:rPr>
              <a:t>Objectives</a:t>
            </a:r>
            <a:endParaRPr lang="es-ES" sz="27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5674" y="1484784"/>
            <a:ext cx="784475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Mass</a:t>
            </a:r>
            <a:r>
              <a:rPr lang="es-ES" sz="2400" dirty="0" smtClean="0"/>
              <a:t> </a:t>
            </a:r>
            <a:r>
              <a:rPr lang="es-ES" sz="2400" dirty="0" err="1" smtClean="0"/>
              <a:t>hierarchy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fermions</a:t>
            </a:r>
            <a:r>
              <a:rPr lang="es-ES" sz="2400" dirty="0" smtClean="0"/>
              <a:t>.</a:t>
            </a:r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</a:pPr>
            <a:endParaRPr lang="es-ES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559539" cy="46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4340074" cy="135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21" y="4654277"/>
            <a:ext cx="3240360" cy="61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30000"/>
            <a:ext cx="901631" cy="137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30001"/>
            <a:ext cx="1381125" cy="132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21" y="5867057"/>
            <a:ext cx="4838875" cy="44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Cerrar llave"/>
          <p:cNvSpPr/>
          <p:nvPr/>
        </p:nvSpPr>
        <p:spPr>
          <a:xfrm>
            <a:off x="2987824" y="4851919"/>
            <a:ext cx="144016" cy="1656184"/>
          </a:xfrm>
          <a:prstGeom prst="rightBrace">
            <a:avLst/>
          </a:prstGeom>
          <a:noFill/>
          <a:ln>
            <a:solidFill>
              <a:srgbClr val="E6AA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6423737" y="537321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ln>
                  <a:solidFill>
                    <a:srgbClr val="E6AA00"/>
                  </a:solidFill>
                </a:ln>
                <a:solidFill>
                  <a:srgbClr val="E6AA00"/>
                </a:solidFill>
              </a:rPr>
              <a:t>or</a:t>
            </a:r>
            <a:endParaRPr lang="es-ES" dirty="0">
              <a:ln>
                <a:solidFill>
                  <a:srgbClr val="E6AA00"/>
                </a:solidFill>
              </a:ln>
              <a:solidFill>
                <a:srgbClr val="E6AA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975584" y="1915670"/>
            <a:ext cx="2431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Yukawa </a:t>
            </a:r>
            <a:r>
              <a:rPr lang="es-ES" dirty="0" err="1" smtClean="0"/>
              <a:t>Parameters</a:t>
            </a:r>
            <a:r>
              <a:rPr lang="es-ES" dirty="0" smtClean="0"/>
              <a:t> are</a:t>
            </a:r>
          </a:p>
          <a:p>
            <a:r>
              <a:rPr lang="es-ES" dirty="0" smtClean="0"/>
              <a:t> </a:t>
            </a:r>
            <a:r>
              <a:rPr lang="es-ES" dirty="0" err="1" smtClean="0"/>
              <a:t>expected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be </a:t>
            </a:r>
            <a:r>
              <a:rPr lang="es-ES" dirty="0" err="1" smtClean="0"/>
              <a:t>order</a:t>
            </a:r>
            <a:r>
              <a:rPr lang="es-ES" dirty="0" smtClean="0"/>
              <a:t> 1</a:t>
            </a:r>
            <a:endParaRPr lang="es-ES" dirty="0"/>
          </a:p>
        </p:txBody>
      </p:sp>
      <p:sp>
        <p:nvSpPr>
          <p:cNvPr id="28" name="27 Cerrar llave"/>
          <p:cNvSpPr/>
          <p:nvPr/>
        </p:nvSpPr>
        <p:spPr>
          <a:xfrm>
            <a:off x="4724400" y="2132856"/>
            <a:ext cx="279648" cy="1803266"/>
          </a:xfrm>
          <a:prstGeom prst="rightBrace">
            <a:avLst/>
          </a:prstGeom>
          <a:noFill/>
          <a:ln>
            <a:solidFill>
              <a:srgbClr val="E6AA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213248" y="836711"/>
            <a:ext cx="44196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5985048" y="836711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0" y="836712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>
                <a:solidFill>
                  <a:srgbClr val="E6AA00"/>
                </a:solidFill>
              </a:rPr>
              <a:t>The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Flavour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Puzzle</a:t>
            </a:r>
            <a:r>
              <a:rPr lang="es-ES" sz="2700" b="1" dirty="0" smtClean="0">
                <a:solidFill>
                  <a:srgbClr val="E6AA00"/>
                </a:solidFill>
              </a:rPr>
              <a:t>   </a:t>
            </a:r>
            <a:r>
              <a:rPr lang="es-ES" sz="2700" b="1" dirty="0" smtClean="0">
                <a:solidFill>
                  <a:schemeClr val="bg1"/>
                </a:solidFill>
              </a:rPr>
              <a:t>	</a:t>
            </a:r>
            <a:r>
              <a:rPr lang="es-ES" sz="2700" dirty="0" smtClean="0">
                <a:solidFill>
                  <a:schemeClr val="bg1"/>
                </a:solidFill>
              </a:rPr>
              <a:t> BSM FP		  </a:t>
            </a:r>
            <a:r>
              <a:rPr lang="es-ES" sz="2700" dirty="0" err="1" smtClean="0">
                <a:solidFill>
                  <a:schemeClr val="bg1"/>
                </a:solidFill>
              </a:rPr>
              <a:t>Objectives</a:t>
            </a:r>
            <a:endParaRPr lang="es-ES" sz="2700" dirty="0">
              <a:solidFill>
                <a:schemeClr val="bg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/>
              <a:t>Flavour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Puzzle</a:t>
            </a:r>
            <a:r>
              <a:rPr lang="es-ES" sz="2700" b="1" dirty="0" smtClean="0"/>
              <a:t>, BSMFP and </a:t>
            </a:r>
            <a:r>
              <a:rPr lang="es-ES" sz="2700" b="1" dirty="0" err="1" smtClean="0"/>
              <a:t>objectives</a:t>
            </a:r>
            <a:r>
              <a:rPr lang="es-ES" sz="2700" b="1" dirty="0"/>
              <a:t>.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-36512" y="836712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213248" y="840486"/>
            <a:ext cx="44196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985048" y="840486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0" y="836712"/>
            <a:ext cx="91582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err="1" smtClean="0">
                <a:solidFill>
                  <a:srgbClr val="E6AA00"/>
                </a:solidFill>
              </a:rPr>
              <a:t>The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Flavour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Puzzle</a:t>
            </a:r>
            <a:r>
              <a:rPr lang="es-ES" sz="2500" b="1" dirty="0" smtClean="0">
                <a:solidFill>
                  <a:srgbClr val="E6AA00"/>
                </a:solidFill>
              </a:rPr>
              <a:t>     </a:t>
            </a:r>
            <a:r>
              <a:rPr lang="es-ES" sz="2500" b="1" dirty="0">
                <a:solidFill>
                  <a:schemeClr val="bg1"/>
                </a:solidFill>
              </a:rPr>
              <a:t> </a:t>
            </a:r>
            <a:r>
              <a:rPr lang="es-ES" sz="2500" b="1" dirty="0" smtClean="0">
                <a:solidFill>
                  <a:schemeClr val="bg1"/>
                </a:solidFill>
              </a:rPr>
              <a:t>    </a:t>
            </a:r>
            <a:r>
              <a:rPr lang="es-ES" sz="2500" dirty="0" smtClean="0">
                <a:solidFill>
                  <a:schemeClr val="bg1"/>
                </a:solidFill>
              </a:rPr>
              <a:t> BSM FP		       </a:t>
            </a:r>
            <a:r>
              <a:rPr lang="es-ES" sz="2500" dirty="0" err="1" smtClean="0">
                <a:solidFill>
                  <a:schemeClr val="bg1"/>
                </a:solidFill>
              </a:rPr>
              <a:t>Objectives</a:t>
            </a:r>
            <a:endParaRPr lang="es-E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7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0" y="836712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5857" y="849254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>
                <a:solidFill>
                  <a:schemeClr val="bg1"/>
                </a:solidFill>
              </a:rPr>
              <a:t>The</a:t>
            </a:r>
            <a:r>
              <a:rPr lang="es-ES" sz="2700" b="1" dirty="0" smtClean="0">
                <a:solidFill>
                  <a:schemeClr val="bg1"/>
                </a:solidFill>
              </a:rPr>
              <a:t> </a:t>
            </a:r>
            <a:r>
              <a:rPr lang="es-ES" sz="2700" b="1" dirty="0" err="1" smtClean="0">
                <a:solidFill>
                  <a:schemeClr val="bg1"/>
                </a:solidFill>
              </a:rPr>
              <a:t>Flavour</a:t>
            </a:r>
            <a:r>
              <a:rPr lang="es-ES" sz="2700" b="1" dirty="0" smtClean="0">
                <a:solidFill>
                  <a:schemeClr val="bg1"/>
                </a:solidFill>
              </a:rPr>
              <a:t> </a:t>
            </a:r>
            <a:r>
              <a:rPr lang="es-ES" sz="2700" b="1" dirty="0" err="1" smtClean="0">
                <a:solidFill>
                  <a:schemeClr val="bg1"/>
                </a:solidFill>
              </a:rPr>
              <a:t>Puzzle</a:t>
            </a:r>
            <a:r>
              <a:rPr lang="es-ES" sz="2700" b="1" dirty="0" smtClean="0">
                <a:solidFill>
                  <a:schemeClr val="bg1"/>
                </a:solidFill>
              </a:rPr>
              <a:t> 			  </a:t>
            </a:r>
            <a:r>
              <a:rPr lang="es-ES" sz="2700" b="1" dirty="0" err="1" smtClean="0">
                <a:solidFill>
                  <a:schemeClr val="bg1"/>
                </a:solidFill>
              </a:rPr>
              <a:t>Objectives</a:t>
            </a:r>
            <a:endParaRPr lang="es-ES" sz="27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1412776"/>
            <a:ext cx="828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Hierarchical</a:t>
            </a:r>
            <a:r>
              <a:rPr lang="es-ES" sz="2400" dirty="0" smtClean="0"/>
              <a:t> vs </a:t>
            </a:r>
            <a:r>
              <a:rPr lang="es-ES" sz="2400" dirty="0" err="1" smtClean="0"/>
              <a:t>democratic</a:t>
            </a:r>
            <a:r>
              <a:rPr lang="es-ES" sz="2400" dirty="0" smtClean="0"/>
              <a:t> </a:t>
            </a:r>
            <a:r>
              <a:rPr lang="es-ES" sz="2400" dirty="0" err="1" smtClean="0"/>
              <a:t>mixings</a:t>
            </a:r>
            <a:r>
              <a:rPr lang="es-ES" sz="2400" dirty="0" smtClean="0"/>
              <a:t>.</a:t>
            </a:r>
            <a:endParaRPr lang="es-ES" sz="2000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72816"/>
            <a:ext cx="1726509" cy="250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91" y="1894592"/>
            <a:ext cx="2911227" cy="110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122" y="3024418"/>
            <a:ext cx="25908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081693"/>
            <a:ext cx="9525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" y="4261765"/>
            <a:ext cx="1898154" cy="263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90" y="5004786"/>
            <a:ext cx="3035998" cy="94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54" y="4899156"/>
            <a:ext cx="2952218" cy="205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60877"/>
            <a:ext cx="2736304" cy="379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30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3213248" y="836711"/>
            <a:ext cx="44196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5985048" y="836711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0" y="836712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>
                <a:solidFill>
                  <a:srgbClr val="E6AA00"/>
                </a:solidFill>
              </a:rPr>
              <a:t>The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Flavour</a:t>
            </a:r>
            <a:r>
              <a:rPr lang="es-ES" sz="2700" b="1" dirty="0" smtClean="0">
                <a:solidFill>
                  <a:srgbClr val="E6AA00"/>
                </a:solidFill>
              </a:rPr>
              <a:t> </a:t>
            </a:r>
            <a:r>
              <a:rPr lang="es-ES" sz="2700" b="1" dirty="0" err="1" smtClean="0">
                <a:solidFill>
                  <a:srgbClr val="E6AA00"/>
                </a:solidFill>
              </a:rPr>
              <a:t>Puzzle</a:t>
            </a:r>
            <a:r>
              <a:rPr lang="es-ES" sz="2700" b="1" dirty="0" smtClean="0">
                <a:solidFill>
                  <a:srgbClr val="E6AA00"/>
                </a:solidFill>
              </a:rPr>
              <a:t>   </a:t>
            </a:r>
            <a:r>
              <a:rPr lang="es-ES" sz="2700" b="1" dirty="0" smtClean="0">
                <a:solidFill>
                  <a:schemeClr val="bg1"/>
                </a:solidFill>
              </a:rPr>
              <a:t>	</a:t>
            </a:r>
            <a:r>
              <a:rPr lang="es-ES" sz="2700" dirty="0" smtClean="0">
                <a:solidFill>
                  <a:schemeClr val="bg1"/>
                </a:solidFill>
              </a:rPr>
              <a:t> BSM FP		  </a:t>
            </a:r>
            <a:r>
              <a:rPr lang="es-ES" sz="2700" dirty="0" err="1" smtClean="0">
                <a:solidFill>
                  <a:schemeClr val="bg1"/>
                </a:solidFill>
              </a:rPr>
              <a:t>Objectives</a:t>
            </a:r>
            <a:endParaRPr lang="es-ES" sz="2700" dirty="0">
              <a:solidFill>
                <a:schemeClr val="bg1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/>
              <a:t>Flavour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Puzzle</a:t>
            </a:r>
            <a:r>
              <a:rPr lang="es-ES" sz="2700" b="1" dirty="0" smtClean="0"/>
              <a:t>, BSMFP and </a:t>
            </a:r>
            <a:r>
              <a:rPr lang="es-ES" sz="2700" b="1" dirty="0" err="1" smtClean="0"/>
              <a:t>objectives</a:t>
            </a:r>
            <a:r>
              <a:rPr lang="es-ES" sz="2700" b="1" dirty="0"/>
              <a:t>.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-36512" y="836712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213248" y="840486"/>
            <a:ext cx="4419600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985048" y="840486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0" y="836712"/>
            <a:ext cx="91582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err="1" smtClean="0">
                <a:solidFill>
                  <a:srgbClr val="E6AA00"/>
                </a:solidFill>
              </a:rPr>
              <a:t>The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Flavour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Puzzle</a:t>
            </a:r>
            <a:r>
              <a:rPr lang="es-ES" sz="2500" b="1" dirty="0" smtClean="0">
                <a:solidFill>
                  <a:srgbClr val="E6AA00"/>
                </a:solidFill>
              </a:rPr>
              <a:t>     </a:t>
            </a:r>
            <a:r>
              <a:rPr lang="es-ES" sz="2500" b="1" dirty="0">
                <a:solidFill>
                  <a:schemeClr val="bg1"/>
                </a:solidFill>
              </a:rPr>
              <a:t> </a:t>
            </a:r>
            <a:r>
              <a:rPr lang="es-ES" sz="2500" b="1" dirty="0" smtClean="0">
                <a:solidFill>
                  <a:schemeClr val="bg1"/>
                </a:solidFill>
              </a:rPr>
              <a:t>    </a:t>
            </a:r>
            <a:r>
              <a:rPr lang="es-ES" sz="2500" dirty="0" smtClean="0">
                <a:solidFill>
                  <a:schemeClr val="bg1"/>
                </a:solidFill>
              </a:rPr>
              <a:t> BSM FP		       </a:t>
            </a:r>
            <a:r>
              <a:rPr lang="es-ES" sz="2500" dirty="0" err="1" smtClean="0">
                <a:solidFill>
                  <a:schemeClr val="bg1"/>
                </a:solidFill>
              </a:rPr>
              <a:t>Objectives</a:t>
            </a:r>
            <a:endParaRPr lang="es-E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5857" y="849254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smtClean="0">
                <a:solidFill>
                  <a:schemeClr val="bg1"/>
                </a:solidFill>
              </a:rPr>
              <a:t>BSM </a:t>
            </a:r>
            <a:r>
              <a:rPr lang="es-ES" sz="2700" b="1" dirty="0" err="1" smtClean="0">
                <a:solidFill>
                  <a:schemeClr val="bg1"/>
                </a:solidFill>
              </a:rPr>
              <a:t>Flavour</a:t>
            </a:r>
            <a:r>
              <a:rPr lang="es-ES" sz="2700" b="1" dirty="0" smtClean="0">
                <a:solidFill>
                  <a:schemeClr val="bg1"/>
                </a:solidFill>
              </a:rPr>
              <a:t> </a:t>
            </a:r>
            <a:r>
              <a:rPr lang="es-ES" sz="2700" b="1" dirty="0" err="1" smtClean="0">
                <a:solidFill>
                  <a:schemeClr val="bg1"/>
                </a:solidFill>
              </a:rPr>
              <a:t>Problem</a:t>
            </a:r>
            <a:r>
              <a:rPr lang="es-ES" sz="2700" b="1" dirty="0" smtClean="0">
                <a:solidFill>
                  <a:schemeClr val="bg1"/>
                </a:solidFill>
              </a:rPr>
              <a:t>. 		  </a:t>
            </a:r>
            <a:r>
              <a:rPr lang="es-ES" sz="2700" b="1" dirty="0" err="1" smtClean="0">
                <a:solidFill>
                  <a:schemeClr val="bg1"/>
                </a:solidFill>
              </a:rPr>
              <a:t>Objectives</a:t>
            </a:r>
            <a:endParaRPr lang="es-ES" sz="27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57807" y="1366154"/>
            <a:ext cx="784475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err="1" smtClean="0"/>
              <a:t>Model</a:t>
            </a:r>
            <a:r>
              <a:rPr lang="es-ES" sz="2400" dirty="0" smtClean="0"/>
              <a:t> </a:t>
            </a:r>
            <a:r>
              <a:rPr lang="es-ES" sz="2400" dirty="0" err="1" smtClean="0"/>
              <a:t>building</a:t>
            </a:r>
            <a:r>
              <a:rPr lang="es-ES" sz="2400" dirty="0" smtClean="0"/>
              <a:t> &amp; </a:t>
            </a:r>
            <a:r>
              <a:rPr lang="es-ES" sz="2400" dirty="0" err="1" smtClean="0"/>
              <a:t>Beyond</a:t>
            </a:r>
            <a:r>
              <a:rPr lang="es-ES" sz="2400" dirty="0" smtClean="0"/>
              <a:t> Standard </a:t>
            </a:r>
            <a:r>
              <a:rPr lang="es-ES" sz="2400" dirty="0" err="1" smtClean="0"/>
              <a:t>Model</a:t>
            </a:r>
            <a:r>
              <a:rPr lang="es-ES" sz="2400" dirty="0" smtClean="0"/>
              <a:t> </a:t>
            </a:r>
            <a:r>
              <a:rPr lang="es-ES" sz="2400" dirty="0" err="1" smtClean="0"/>
              <a:t>Flavour</a:t>
            </a:r>
            <a:r>
              <a:rPr lang="es-ES" sz="2400" dirty="0" smtClean="0"/>
              <a:t> </a:t>
            </a:r>
            <a:r>
              <a:rPr lang="es-ES" sz="2400" dirty="0" err="1" smtClean="0"/>
              <a:t>Problem</a:t>
            </a:r>
            <a:r>
              <a:rPr lang="es-ES" sz="2400" dirty="0" smtClean="0"/>
              <a:t>. </a:t>
            </a:r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B-</a:t>
            </a:r>
            <a:r>
              <a:rPr lang="es-ES" sz="2400" dirty="0" err="1" smtClean="0"/>
              <a:t>Anomalies</a:t>
            </a:r>
            <a:r>
              <a:rPr lang="es-ES" sz="2400" dirty="0" smtClean="0"/>
              <a:t>.  </a:t>
            </a:r>
            <a:r>
              <a:rPr lang="es-ES" sz="2400" dirty="0" err="1" smtClean="0"/>
              <a:t>Statistical</a:t>
            </a:r>
            <a:r>
              <a:rPr lang="es-ES" sz="2400" dirty="0" smtClean="0"/>
              <a:t> </a:t>
            </a:r>
            <a:r>
              <a:rPr lang="es-ES" sz="2400" dirty="0" err="1" smtClean="0"/>
              <a:t>deviations</a:t>
            </a:r>
            <a:r>
              <a:rPr lang="es-ES" sz="2400" dirty="0" smtClean="0"/>
              <a:t> of SM </a:t>
            </a:r>
            <a:r>
              <a:rPr lang="es-ES" sz="2400" dirty="0" err="1" smtClean="0"/>
              <a:t>prediction</a:t>
            </a:r>
            <a:r>
              <a:rPr lang="es-ES" sz="2400" dirty="0" smtClean="0"/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 </a:t>
            </a:r>
            <a:r>
              <a:rPr lang="es-ES" sz="2400" dirty="0" err="1" smtClean="0"/>
              <a:t>measurements</a:t>
            </a:r>
            <a:r>
              <a:rPr lang="es-ES" sz="2400" dirty="0" smtClean="0"/>
              <a:t> </a:t>
            </a:r>
            <a:r>
              <a:rPr lang="es-ES" sz="2400" dirty="0" err="1" smtClean="0"/>
              <a:t>on</a:t>
            </a:r>
            <a:r>
              <a:rPr lang="es-ES" sz="2400" dirty="0" smtClean="0"/>
              <a:t> B </a:t>
            </a:r>
            <a:r>
              <a:rPr lang="es-ES" sz="2400" dirty="0" err="1" smtClean="0"/>
              <a:t>meson</a:t>
            </a:r>
            <a:r>
              <a:rPr lang="es-ES" sz="2400" dirty="0" smtClean="0"/>
              <a:t> </a:t>
            </a:r>
            <a:r>
              <a:rPr lang="es-ES" sz="2400" dirty="0" err="1" smtClean="0"/>
              <a:t>semileptonic</a:t>
            </a:r>
            <a:r>
              <a:rPr lang="es-ES" sz="2400" dirty="0" smtClean="0"/>
              <a:t>  </a:t>
            </a:r>
            <a:r>
              <a:rPr lang="es-ES" sz="2400" dirty="0" err="1" smtClean="0"/>
              <a:t>decays</a:t>
            </a:r>
            <a:r>
              <a:rPr lang="es-ES" sz="2400" dirty="0" smtClean="0"/>
              <a:t>.</a:t>
            </a:r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</a:pPr>
            <a:endParaRPr lang="es-ES" sz="2000" dirty="0" smtClean="0"/>
          </a:p>
        </p:txBody>
      </p:sp>
      <p:sp>
        <p:nvSpPr>
          <p:cNvPr id="2" name="1 Elipse"/>
          <p:cNvSpPr/>
          <p:nvPr/>
        </p:nvSpPr>
        <p:spPr>
          <a:xfrm>
            <a:off x="251520" y="2219358"/>
            <a:ext cx="1426499" cy="1296144"/>
          </a:xfrm>
          <a:prstGeom prst="ellipse">
            <a:avLst/>
          </a:prstGeom>
          <a:solidFill>
            <a:schemeClr val="bg1"/>
          </a:solidFill>
          <a:ln>
            <a:solidFill>
              <a:srgbClr val="F8B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New </a:t>
            </a:r>
            <a:r>
              <a:rPr lang="es-E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model</a:t>
            </a:r>
            <a:endParaRPr lang="es-ES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(</a:t>
            </a:r>
            <a:r>
              <a:rPr lang="es-E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Eff</a:t>
            </a:r>
            <a:r>
              <a:rPr lang="es-E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 Th.)</a:t>
            </a:r>
            <a:endParaRPr lang="es-E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1750028" y="2901710"/>
            <a:ext cx="1309804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Elipse"/>
          <p:cNvSpPr/>
          <p:nvPr/>
        </p:nvSpPr>
        <p:spPr>
          <a:xfrm>
            <a:off x="3110490" y="2132856"/>
            <a:ext cx="1426499" cy="1296144"/>
          </a:xfrm>
          <a:prstGeom prst="ellipse">
            <a:avLst/>
          </a:prstGeom>
          <a:solidFill>
            <a:schemeClr val="bg1"/>
          </a:solidFill>
          <a:ln>
            <a:solidFill>
              <a:srgbClr val="F8B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New </a:t>
            </a:r>
            <a:r>
              <a:rPr lang="es-E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Flavour</a:t>
            </a:r>
            <a:r>
              <a:rPr lang="es-E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s-E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Physics</a:t>
            </a:r>
            <a:endParaRPr lang="es-ES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(NR)</a:t>
            </a:r>
            <a:endParaRPr lang="es-E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6804248" y="2196302"/>
            <a:ext cx="2088232" cy="1342256"/>
          </a:xfrm>
          <a:prstGeom prst="ellipse">
            <a:avLst/>
          </a:prstGeom>
          <a:solidFill>
            <a:schemeClr val="bg1"/>
          </a:solidFill>
          <a:ln>
            <a:solidFill>
              <a:srgbClr val="F8B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Experimental </a:t>
            </a:r>
            <a:r>
              <a:rPr lang="es-E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evidence</a:t>
            </a:r>
            <a:endParaRPr lang="es-ES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>
            <a:off x="4572000" y="2651406"/>
            <a:ext cx="223224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Elipse"/>
          <p:cNvSpPr/>
          <p:nvPr/>
        </p:nvSpPr>
        <p:spPr>
          <a:xfrm>
            <a:off x="1622929" y="3253366"/>
            <a:ext cx="1152127" cy="1054224"/>
          </a:xfrm>
          <a:prstGeom prst="ellipse">
            <a:avLst/>
          </a:prstGeom>
          <a:solidFill>
            <a:schemeClr val="bg1"/>
          </a:solidFill>
          <a:ln>
            <a:solidFill>
              <a:srgbClr val="F8B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Scale</a:t>
            </a:r>
            <a:r>
              <a:rPr lang="es-E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of NP</a:t>
            </a:r>
            <a:endParaRPr lang="es-E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31" name="30 Conector recto de flecha"/>
          <p:cNvCxnSpPr/>
          <p:nvPr/>
        </p:nvCxnSpPr>
        <p:spPr>
          <a:xfrm flipV="1">
            <a:off x="2701420" y="3113071"/>
            <a:ext cx="502428" cy="333704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2690705" y="3299478"/>
            <a:ext cx="12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Suppresses</a:t>
            </a:r>
            <a:endParaRPr lang="es-ES" dirty="0"/>
          </a:p>
        </p:txBody>
      </p:sp>
      <p:sp>
        <p:nvSpPr>
          <p:cNvPr id="35" name="34 CuadroTexto"/>
          <p:cNvSpPr txBox="1"/>
          <p:nvPr/>
        </p:nvSpPr>
        <p:spPr>
          <a:xfrm>
            <a:off x="2035857" y="249809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yields</a:t>
            </a:r>
            <a:endParaRPr lang="es-ES" dirty="0"/>
          </a:p>
        </p:txBody>
      </p:sp>
      <p:sp>
        <p:nvSpPr>
          <p:cNvPr id="36" name="35 CuadroTexto"/>
          <p:cNvSpPr txBox="1"/>
          <p:nvPr/>
        </p:nvSpPr>
        <p:spPr>
          <a:xfrm>
            <a:off x="4572000" y="2651406"/>
            <a:ext cx="20631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Must</a:t>
            </a:r>
            <a:r>
              <a:rPr lang="es-ES" dirty="0" smtClean="0"/>
              <a:t> be compatible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1" name="40 CuadroTexto"/>
          <p:cNvSpPr txBox="1"/>
          <p:nvPr/>
        </p:nvSpPr>
        <p:spPr>
          <a:xfrm>
            <a:off x="438919" y="3515502"/>
            <a:ext cx="11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Valid</a:t>
            </a:r>
            <a:r>
              <a:rPr lang="es-ES" dirty="0" smtClean="0"/>
              <a:t> </a:t>
            </a:r>
            <a:r>
              <a:rPr lang="es-ES" dirty="0" err="1" smtClean="0"/>
              <a:t>until</a:t>
            </a:r>
            <a:endParaRPr lang="es-ES" dirty="0"/>
          </a:p>
        </p:txBody>
      </p:sp>
      <p:cxnSp>
        <p:nvCxnSpPr>
          <p:cNvPr id="42" name="41 Conector recto de flecha"/>
          <p:cNvCxnSpPr>
            <a:stCxn id="2" idx="5"/>
          </p:cNvCxnSpPr>
          <p:nvPr/>
        </p:nvCxnSpPr>
        <p:spPr>
          <a:xfrm>
            <a:off x="1469113" y="3325686"/>
            <a:ext cx="208906" cy="203589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3249436" y="3878777"/>
            <a:ext cx="2636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Without</a:t>
            </a:r>
            <a:r>
              <a:rPr lang="es-ES" dirty="0" smtClean="0"/>
              <a:t> </a:t>
            </a:r>
            <a:r>
              <a:rPr lang="es-ES" dirty="0" err="1" smtClean="0"/>
              <a:t>pushing</a:t>
            </a:r>
            <a:r>
              <a:rPr lang="es-ES" dirty="0" smtClean="0"/>
              <a:t> </a:t>
            </a:r>
            <a:r>
              <a:rPr lang="es-ES" dirty="0" err="1" smtClean="0"/>
              <a:t>too</a:t>
            </a:r>
            <a:r>
              <a:rPr lang="es-ES" dirty="0" smtClean="0"/>
              <a:t> </a:t>
            </a:r>
            <a:r>
              <a:rPr lang="es-ES" dirty="0" err="1" smtClean="0"/>
              <a:t>high</a:t>
            </a:r>
            <a:endParaRPr lang="es-ES" dirty="0"/>
          </a:p>
        </p:txBody>
      </p:sp>
      <p:sp>
        <p:nvSpPr>
          <p:cNvPr id="60" name="59 Elipse"/>
          <p:cNvSpPr/>
          <p:nvPr/>
        </p:nvSpPr>
        <p:spPr>
          <a:xfrm>
            <a:off x="5076056" y="3160934"/>
            <a:ext cx="720080" cy="6359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6" name="65 Conector recto de flecha"/>
          <p:cNvCxnSpPr/>
          <p:nvPr/>
        </p:nvCxnSpPr>
        <p:spPr>
          <a:xfrm flipH="1">
            <a:off x="2789176" y="3794533"/>
            <a:ext cx="2646920" cy="9001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 de flecha"/>
          <p:cNvCxnSpPr/>
          <p:nvPr/>
        </p:nvCxnSpPr>
        <p:spPr>
          <a:xfrm flipV="1">
            <a:off x="5796136" y="2939438"/>
            <a:ext cx="0" cy="548013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" name="7167 Rectángulo"/>
          <p:cNvSpPr/>
          <p:nvPr/>
        </p:nvSpPr>
        <p:spPr>
          <a:xfrm>
            <a:off x="4651200" y="3020534"/>
            <a:ext cx="792088" cy="76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Rectángulo"/>
          <p:cNvSpPr/>
          <p:nvPr/>
        </p:nvSpPr>
        <p:spPr>
          <a:xfrm>
            <a:off x="5209200" y="3074534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3213248" y="836711"/>
            <a:ext cx="44196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5" name="74 Rectángulo"/>
          <p:cNvSpPr/>
          <p:nvPr/>
        </p:nvSpPr>
        <p:spPr>
          <a:xfrm>
            <a:off x="5985048" y="836711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0" y="836712"/>
            <a:ext cx="91582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err="1" smtClean="0">
                <a:solidFill>
                  <a:schemeClr val="bg1"/>
                </a:solidFill>
              </a:rPr>
              <a:t>The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Flavour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Puzzle</a:t>
            </a:r>
            <a:r>
              <a:rPr lang="es-ES" sz="2500" dirty="0" smtClean="0">
                <a:solidFill>
                  <a:schemeClr val="bg1"/>
                </a:solidFill>
              </a:rPr>
              <a:t>   	       </a:t>
            </a:r>
            <a:r>
              <a:rPr lang="es-ES" sz="2500" b="1" dirty="0" smtClean="0">
                <a:solidFill>
                  <a:srgbClr val="E6AA00"/>
                </a:solidFill>
              </a:rPr>
              <a:t>BSM FP</a:t>
            </a:r>
            <a:r>
              <a:rPr lang="es-ES" sz="2500" dirty="0" smtClean="0">
                <a:solidFill>
                  <a:schemeClr val="bg1"/>
                </a:solidFill>
              </a:rPr>
              <a:t>		       </a:t>
            </a:r>
            <a:r>
              <a:rPr lang="es-ES" sz="2500" dirty="0" err="1" smtClean="0">
                <a:solidFill>
                  <a:schemeClr val="bg1"/>
                </a:solidFill>
              </a:rPr>
              <a:t>Objectives</a:t>
            </a:r>
            <a:endParaRPr lang="es-ES" sz="2500" dirty="0">
              <a:solidFill>
                <a:schemeClr val="bg1"/>
              </a:solidFill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/>
              <a:t>Flavour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Puzzle</a:t>
            </a:r>
            <a:r>
              <a:rPr lang="es-ES" sz="2700" b="1" dirty="0" smtClean="0"/>
              <a:t>, BSMFP and </a:t>
            </a:r>
            <a:r>
              <a:rPr lang="es-ES" sz="2700" b="1" dirty="0" err="1" smtClean="0"/>
              <a:t>objectives</a:t>
            </a:r>
            <a:r>
              <a:rPr lang="es-ES" sz="27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09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02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3213248" y="836711"/>
            <a:ext cx="4419600" cy="5002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5" name="74 Rectángulo"/>
          <p:cNvSpPr/>
          <p:nvPr/>
        </p:nvSpPr>
        <p:spPr>
          <a:xfrm>
            <a:off x="5985048" y="836711"/>
            <a:ext cx="4419600" cy="500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22247" y="836712"/>
            <a:ext cx="91582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err="1" smtClean="0">
                <a:solidFill>
                  <a:schemeClr val="bg1"/>
                </a:solidFill>
              </a:rPr>
              <a:t>The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Flavour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Puzzle</a:t>
            </a:r>
            <a:r>
              <a:rPr lang="es-ES" sz="2500" dirty="0" smtClean="0">
                <a:solidFill>
                  <a:schemeClr val="bg1"/>
                </a:solidFill>
              </a:rPr>
              <a:t>            BSM FP</a:t>
            </a:r>
            <a:r>
              <a:rPr lang="es-ES" sz="2500" dirty="0">
                <a:solidFill>
                  <a:schemeClr val="bg1"/>
                </a:solidFill>
              </a:rPr>
              <a:t> </a:t>
            </a:r>
            <a:r>
              <a:rPr lang="es-ES" sz="2500" dirty="0" smtClean="0">
                <a:solidFill>
                  <a:schemeClr val="bg1"/>
                </a:solidFill>
              </a:rPr>
              <a:t>                        </a:t>
            </a:r>
            <a:r>
              <a:rPr lang="es-ES" sz="2500" b="1" dirty="0" err="1" smtClean="0">
                <a:solidFill>
                  <a:srgbClr val="E6AA00"/>
                </a:solidFill>
              </a:rPr>
              <a:t>Objectives</a:t>
            </a:r>
            <a:endParaRPr lang="es-ES" sz="2500" b="1" dirty="0">
              <a:solidFill>
                <a:srgbClr val="E6AA00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/>
              <a:t>Flavour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Puzzle</a:t>
            </a:r>
            <a:r>
              <a:rPr lang="es-ES" sz="2700" b="1" dirty="0" smtClean="0"/>
              <a:t>, BSMFP and </a:t>
            </a:r>
            <a:r>
              <a:rPr lang="es-ES" sz="2700" b="1" dirty="0" err="1" smtClean="0"/>
              <a:t>objectives</a:t>
            </a:r>
            <a:r>
              <a:rPr lang="es-ES" sz="2700" b="1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32 CuadroTexto"/>
              <p:cNvSpPr txBox="1"/>
              <p:nvPr/>
            </p:nvSpPr>
            <p:spPr>
              <a:xfrm>
                <a:off x="457807" y="1493485"/>
                <a:ext cx="7844757" cy="7048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r>
                  <a:rPr lang="es-ES" sz="2400" dirty="0" smtClean="0"/>
                  <a:t>Global, </a:t>
                </a:r>
                <a:r>
                  <a:rPr lang="es-ES" sz="2400" dirty="0" err="1" smtClean="0"/>
                  <a:t>continuous</a:t>
                </a:r>
                <a:r>
                  <a:rPr lang="es-ES" sz="2400" dirty="0" smtClean="0"/>
                  <a:t>, non-</a:t>
                </a:r>
                <a:r>
                  <a:rPr lang="es-ES" sz="2400" dirty="0" err="1" smtClean="0"/>
                  <a:t>abbelian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flavour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symmetry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spontaneously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broken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by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spurions</a:t>
                </a:r>
                <a:r>
                  <a:rPr lang="es-ES" sz="2400" dirty="0" smtClean="0"/>
                  <a:t>, </a:t>
                </a:r>
                <a:r>
                  <a:rPr lang="es-ES" sz="2400" dirty="0" err="1" smtClean="0"/>
                  <a:t>following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the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Minimum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Flavour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Violation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principle</a:t>
                </a:r>
                <a:r>
                  <a:rPr lang="es-ES" sz="2400" dirty="0" smtClean="0"/>
                  <a:t>.</a:t>
                </a:r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r>
                  <a:rPr lang="es-ES" sz="2400" dirty="0" err="1" smtClean="0"/>
                  <a:t>Review</a:t>
                </a:r>
                <a:r>
                  <a:rPr lang="es-ES" sz="2400" dirty="0" smtClean="0"/>
                  <a:t> top-</a:t>
                </a:r>
                <a:r>
                  <a:rPr lang="es-ES" sz="2400" dirty="0" err="1" smtClean="0"/>
                  <a:t>down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models</a:t>
                </a:r>
                <a:r>
                  <a:rPr lang="es-ES" sz="2400" dirty="0" smtClean="0"/>
                  <a:t>: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/>
                      </a:rPr>
                      <m:t>𝑈</m:t>
                    </m:r>
                    <m:sSup>
                      <m:sSupPr>
                        <m:ctrlPr>
                          <a:rPr lang="es-E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s-E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s-ES" sz="2400" dirty="0" smtClean="0"/>
                  <a:t> and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/>
                      </a:rPr>
                      <m:t>𝑈</m:t>
                    </m:r>
                    <m:sSup>
                      <m:sSupPr>
                        <m:ctrlPr>
                          <a:rPr lang="es-E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s-E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s-ES" sz="2400" dirty="0" smtClean="0"/>
                  <a:t>.</a:t>
                </a:r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r>
                  <a:rPr lang="es-ES" sz="2400" dirty="0" err="1" smtClean="0"/>
                  <a:t>Propose</a:t>
                </a:r>
                <a:r>
                  <a:rPr lang="es-ES" sz="2400" dirty="0" smtClean="0"/>
                  <a:t> a new </a:t>
                </a:r>
                <a:r>
                  <a:rPr lang="es-ES" sz="2400" dirty="0" err="1" smtClean="0"/>
                  <a:t>bottom</a:t>
                </a:r>
                <a:r>
                  <a:rPr lang="es-ES" sz="2400" dirty="0" smtClean="0"/>
                  <a:t>-up </a:t>
                </a:r>
                <a:r>
                  <a:rPr lang="es-ES" sz="2400" dirty="0" err="1" smtClean="0"/>
                  <a:t>model</a:t>
                </a:r>
                <a:r>
                  <a:rPr lang="es-ES" sz="2400" dirty="0" smtClean="0"/>
                  <a:t>, </a:t>
                </a:r>
                <a:r>
                  <a:rPr lang="es-ES" sz="2400" dirty="0" err="1" smtClean="0"/>
                  <a:t>study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its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phenomenology</a:t>
                </a:r>
                <a:r>
                  <a:rPr lang="es-ES" sz="2400" dirty="0" smtClean="0"/>
                  <a:t> (BSM FP) and compare </a:t>
                </a:r>
                <a:r>
                  <a:rPr lang="es-ES" sz="2400" dirty="0" err="1" smtClean="0"/>
                  <a:t>with</a:t>
                </a:r>
                <a:r>
                  <a:rPr lang="es-ES" sz="2400" dirty="0"/>
                  <a:t> </a:t>
                </a:r>
                <a:r>
                  <a:rPr lang="es-ES" sz="2400" dirty="0" err="1" smtClean="0"/>
                  <a:t>previous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models</a:t>
                </a:r>
                <a:r>
                  <a:rPr lang="es-ES" sz="2400" dirty="0" smtClean="0"/>
                  <a:t>.</a:t>
                </a:r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r>
                  <a:rPr lang="es-ES" sz="2400" dirty="0" err="1" smtClean="0"/>
                  <a:t>Describing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the</a:t>
                </a:r>
                <a:r>
                  <a:rPr lang="es-ES" sz="2400" dirty="0" smtClean="0"/>
                  <a:t> B </a:t>
                </a:r>
                <a:r>
                  <a:rPr lang="es-ES" sz="2400" dirty="0" err="1" smtClean="0"/>
                  <a:t>anomalies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under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such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flavour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symmetry</a:t>
                </a:r>
                <a:r>
                  <a:rPr lang="es-ES" sz="2400" dirty="0"/>
                  <a:t> </a:t>
                </a:r>
                <a:r>
                  <a:rPr lang="es-ES" sz="2400" dirty="0" err="1" smtClean="0"/>
                  <a:t>with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three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leptoquark</a:t>
                </a:r>
                <a:r>
                  <a:rPr lang="es-ES" sz="2400" dirty="0" smtClean="0"/>
                  <a:t> </a:t>
                </a:r>
                <a:r>
                  <a:rPr lang="es-ES" sz="2400" dirty="0" err="1" smtClean="0"/>
                  <a:t>candidates</a:t>
                </a:r>
                <a:r>
                  <a:rPr lang="es-ES" sz="2400" dirty="0" smtClean="0"/>
                  <a:t> as </a:t>
                </a:r>
                <a:r>
                  <a:rPr lang="es-ES" sz="2400" dirty="0" err="1" smtClean="0"/>
                  <a:t>mediators</a:t>
                </a:r>
                <a:r>
                  <a:rPr lang="es-ES" sz="2400" dirty="0" smtClean="0"/>
                  <a:t>.</a:t>
                </a:r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/>
              </a:p>
              <a:p>
                <a:pPr marL="285750" indent="-285750">
                  <a:buClr>
                    <a:srgbClr val="E6AA00"/>
                  </a:buClr>
                  <a:buSzPct val="125000"/>
                  <a:buFont typeface="Arial" pitchFamily="34" charset="0"/>
                  <a:buChar char="•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  <a:buSzPct val="125000"/>
                </a:pPr>
                <a:endParaRPr lang="es-ES" sz="2400" dirty="0" smtClean="0"/>
              </a:p>
              <a:p>
                <a:pPr>
                  <a:buClr>
                    <a:srgbClr val="E6AA00"/>
                  </a:buClr>
                </a:pPr>
                <a:endParaRPr lang="es-ES" sz="2000" dirty="0" smtClean="0"/>
              </a:p>
            </p:txBody>
          </p:sp>
        </mc:Choice>
        <mc:Fallback xmlns="">
          <p:sp>
            <p:nvSpPr>
              <p:cNvPr id="33" name="3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07" y="1493485"/>
                <a:ext cx="7844757" cy="7048083"/>
              </a:xfrm>
              <a:prstGeom prst="rect">
                <a:avLst/>
              </a:prstGeom>
              <a:blipFill rotWithShape="1">
                <a:blip r:embed="rId3"/>
                <a:stretch>
                  <a:fillRect l="-1554" t="-1730" r="-77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1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ni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-27384"/>
            <a:ext cx="21050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24400" y="836712"/>
            <a:ext cx="441960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-36512" y="832937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535488" y="836711"/>
            <a:ext cx="4645024" cy="5040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22247" y="836712"/>
            <a:ext cx="91582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err="1" smtClean="0">
                <a:solidFill>
                  <a:srgbClr val="E6AA00"/>
                </a:solidFill>
              </a:rPr>
              <a:t>Symmetry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breaking</a:t>
            </a:r>
            <a:r>
              <a:rPr lang="es-ES" sz="2500" b="1" dirty="0" smtClean="0">
                <a:solidFill>
                  <a:srgbClr val="E6AA00"/>
                </a:solidFill>
              </a:rPr>
              <a:t> </a:t>
            </a:r>
            <a:r>
              <a:rPr lang="es-ES" sz="2500" b="1" dirty="0" err="1" smtClean="0">
                <a:solidFill>
                  <a:srgbClr val="E6AA00"/>
                </a:solidFill>
              </a:rPr>
              <a:t>pattern</a:t>
            </a:r>
            <a:r>
              <a:rPr lang="es-ES" sz="2500" b="1" dirty="0">
                <a:solidFill>
                  <a:srgbClr val="E6AA00"/>
                </a:solidFill>
              </a:rPr>
              <a:t> </a:t>
            </a:r>
            <a:r>
              <a:rPr lang="es-ES" sz="2500" b="1" dirty="0" smtClean="0">
                <a:solidFill>
                  <a:srgbClr val="E6AA00"/>
                </a:solidFill>
              </a:rPr>
              <a:t>       </a:t>
            </a:r>
            <a:r>
              <a:rPr lang="es-ES" sz="2500" b="1" dirty="0" smtClean="0">
                <a:solidFill>
                  <a:schemeClr val="bg1"/>
                </a:solidFill>
              </a:rPr>
              <a:t>    </a:t>
            </a:r>
            <a:r>
              <a:rPr lang="es-ES" sz="2500" dirty="0" smtClean="0">
                <a:solidFill>
                  <a:schemeClr val="bg1"/>
                </a:solidFill>
              </a:rPr>
              <a:t> </a:t>
            </a:r>
            <a:r>
              <a:rPr lang="es-ES" sz="2500" dirty="0" err="1" smtClean="0">
                <a:solidFill>
                  <a:schemeClr val="bg1"/>
                </a:solidFill>
              </a:rPr>
              <a:t>Phenomenology</a:t>
            </a:r>
            <a:r>
              <a:rPr lang="es-ES" sz="2500" dirty="0" smtClean="0">
                <a:solidFill>
                  <a:schemeClr val="bg1"/>
                </a:solidFill>
              </a:rPr>
              <a:t>		</a:t>
            </a:r>
            <a:endParaRPr lang="es-ES" sz="2500" b="1" dirty="0">
              <a:solidFill>
                <a:srgbClr val="E6AA00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189023"/>
            <a:ext cx="9158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 err="1" smtClean="0"/>
              <a:t>Minimal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Flavour</a:t>
            </a:r>
            <a:r>
              <a:rPr lang="es-ES" sz="2700" b="1" dirty="0" smtClean="0"/>
              <a:t> </a:t>
            </a:r>
            <a:r>
              <a:rPr lang="es-ES" sz="2700" b="1" dirty="0" err="1" smtClean="0"/>
              <a:t>Violation</a:t>
            </a:r>
            <a:endParaRPr lang="es-ES" sz="27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-36512" y="1484784"/>
            <a:ext cx="784475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r>
              <a:rPr lang="es-ES" sz="2400" dirty="0" smtClean="0"/>
              <a:t>Minimal </a:t>
            </a:r>
            <a:r>
              <a:rPr lang="es-ES" sz="2400" dirty="0" err="1" smtClean="0"/>
              <a:t>Flavour</a:t>
            </a:r>
            <a:r>
              <a:rPr lang="es-ES" sz="2400" dirty="0" smtClean="0"/>
              <a:t> </a:t>
            </a:r>
            <a:r>
              <a:rPr lang="es-ES" sz="2400" dirty="0" err="1" smtClean="0"/>
              <a:t>Violation</a:t>
            </a:r>
            <a:r>
              <a:rPr lang="es-ES" sz="2400" dirty="0" smtClean="0"/>
              <a:t> </a:t>
            </a:r>
            <a:r>
              <a:rPr lang="es-ES" sz="2400" dirty="0" err="1" smtClean="0"/>
              <a:t>Principle</a:t>
            </a:r>
            <a:r>
              <a:rPr lang="es-ES" sz="2400" dirty="0" smtClean="0"/>
              <a:t>. </a:t>
            </a:r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/>
          </a:p>
          <a:p>
            <a:pPr>
              <a:buClr>
                <a:srgbClr val="E6AA00"/>
              </a:buClr>
              <a:buSzPct val="125000"/>
            </a:pPr>
            <a:endParaRPr lang="es-ES" sz="2400" dirty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E6AA00"/>
              </a:buClr>
              <a:buSzPct val="125000"/>
              <a:buFont typeface="Arial" pitchFamily="34" charset="0"/>
              <a:buChar char="•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  <a:buSzPct val="125000"/>
            </a:pPr>
            <a:endParaRPr lang="es-ES" sz="2400" dirty="0" smtClean="0"/>
          </a:p>
          <a:p>
            <a:pPr>
              <a:buClr>
                <a:srgbClr val="E6AA00"/>
              </a:buClr>
            </a:pPr>
            <a:endParaRPr lang="es-ES" sz="20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16832"/>
            <a:ext cx="8204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93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3503</TotalTime>
  <Words>1403</Words>
  <Application>Microsoft Office PowerPoint</Application>
  <PresentationFormat>Presentación en pantalla (4:3)</PresentationFormat>
  <Paragraphs>723</Paragraphs>
  <Slides>39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Data DrIven Flavour Model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Driven Flavour Model</dc:title>
  <dc:creator>Carlos</dc:creator>
  <cp:lastModifiedBy>Carlos</cp:lastModifiedBy>
  <cp:revision>92</cp:revision>
  <dcterms:created xsi:type="dcterms:W3CDTF">2018-09-13T19:36:59Z</dcterms:created>
  <dcterms:modified xsi:type="dcterms:W3CDTF">2019-09-19T11:05:38Z</dcterms:modified>
</cp:coreProperties>
</file>