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  <p:sldMasterId id="2147483681" r:id="rId2"/>
    <p:sldMasterId id="2147483715" r:id="rId3"/>
  </p:sldMasterIdLst>
  <p:notesMasterIdLst>
    <p:notesMasterId r:id="rId83"/>
  </p:notesMasterIdLst>
  <p:sldIdLst>
    <p:sldId id="256" r:id="rId4"/>
    <p:sldId id="1275" r:id="rId5"/>
    <p:sldId id="1254" r:id="rId6"/>
    <p:sldId id="3152" r:id="rId7"/>
    <p:sldId id="1113" r:id="rId8"/>
    <p:sldId id="2488" r:id="rId9"/>
    <p:sldId id="1092" r:id="rId10"/>
    <p:sldId id="1388" r:id="rId11"/>
    <p:sldId id="1389" r:id="rId12"/>
    <p:sldId id="1390" r:id="rId13"/>
    <p:sldId id="1394" r:id="rId14"/>
    <p:sldId id="1277" r:id="rId15"/>
    <p:sldId id="3182" r:id="rId16"/>
    <p:sldId id="1395" r:id="rId17"/>
    <p:sldId id="258" r:id="rId18"/>
    <p:sldId id="2023" r:id="rId19"/>
    <p:sldId id="408" r:id="rId20"/>
    <p:sldId id="414" r:id="rId21"/>
    <p:sldId id="3165" r:id="rId22"/>
    <p:sldId id="2025" r:id="rId23"/>
    <p:sldId id="373" r:id="rId24"/>
    <p:sldId id="1247" r:id="rId25"/>
    <p:sldId id="407" r:id="rId26"/>
    <p:sldId id="3114" r:id="rId27"/>
    <p:sldId id="1342" r:id="rId28"/>
    <p:sldId id="1330" r:id="rId29"/>
    <p:sldId id="3163" r:id="rId30"/>
    <p:sldId id="3143" r:id="rId31"/>
    <p:sldId id="3180" r:id="rId32"/>
    <p:sldId id="1223" r:id="rId33"/>
    <p:sldId id="2021" r:id="rId34"/>
    <p:sldId id="2022" r:id="rId35"/>
    <p:sldId id="3166" r:id="rId36"/>
    <p:sldId id="3154" r:id="rId37"/>
    <p:sldId id="2035" r:id="rId38"/>
    <p:sldId id="3153" r:id="rId39"/>
    <p:sldId id="2020" r:id="rId40"/>
    <p:sldId id="3169" r:id="rId41"/>
    <p:sldId id="2039" r:id="rId42"/>
    <p:sldId id="3181" r:id="rId43"/>
    <p:sldId id="3173" r:id="rId44"/>
    <p:sldId id="3174" r:id="rId45"/>
    <p:sldId id="3183" r:id="rId46"/>
    <p:sldId id="3161" r:id="rId47"/>
    <p:sldId id="1226" r:id="rId48"/>
    <p:sldId id="3157" r:id="rId49"/>
    <p:sldId id="1401" r:id="rId50"/>
    <p:sldId id="1250" r:id="rId51"/>
    <p:sldId id="1278" r:id="rId52"/>
    <p:sldId id="1414" r:id="rId53"/>
    <p:sldId id="3178" r:id="rId54"/>
    <p:sldId id="1267" r:id="rId55"/>
    <p:sldId id="1253" r:id="rId56"/>
    <p:sldId id="358" r:id="rId57"/>
    <p:sldId id="1256" r:id="rId58"/>
    <p:sldId id="298" r:id="rId59"/>
    <p:sldId id="348" r:id="rId60"/>
    <p:sldId id="1270" r:id="rId61"/>
    <p:sldId id="1338" r:id="rId62"/>
    <p:sldId id="3176" r:id="rId63"/>
    <p:sldId id="3175" r:id="rId64"/>
    <p:sldId id="3171" r:id="rId65"/>
    <p:sldId id="3184" r:id="rId66"/>
    <p:sldId id="355" r:id="rId67"/>
    <p:sldId id="647" r:id="rId68"/>
    <p:sldId id="648" r:id="rId69"/>
    <p:sldId id="649" r:id="rId70"/>
    <p:sldId id="650" r:id="rId71"/>
    <p:sldId id="651" r:id="rId72"/>
    <p:sldId id="730" r:id="rId73"/>
    <p:sldId id="652" r:id="rId74"/>
    <p:sldId id="343" r:id="rId75"/>
    <p:sldId id="3177" r:id="rId76"/>
    <p:sldId id="456" r:id="rId77"/>
    <p:sldId id="3148" r:id="rId78"/>
    <p:sldId id="3149" r:id="rId79"/>
    <p:sldId id="3150" r:id="rId80"/>
    <p:sldId id="388" r:id="rId81"/>
    <p:sldId id="1274" r:id="rId82"/>
  </p:sldIdLst>
  <p:sldSz cx="12192000" cy="6858000"/>
  <p:notesSz cx="6858000" cy="9144000"/>
  <p:defaultTextStyle>
    <a:defPPr>
      <a:defRPr lang="en-US"/>
    </a:defPPr>
    <a:lvl1pPr marL="0" algn="l" defTabSz="914127" rtl="0" eaLnBrk="1" latinLnBrk="0" hangingPunct="1">
      <a:defRPr sz="1818" kern="1200">
        <a:solidFill>
          <a:schemeClr val="tx1"/>
        </a:solidFill>
        <a:latin typeface="+mn-lt"/>
        <a:ea typeface="+mn-ea"/>
        <a:cs typeface="+mn-cs"/>
      </a:defRPr>
    </a:lvl1pPr>
    <a:lvl2pPr marL="457062" algn="l" defTabSz="914127" rtl="0" eaLnBrk="1" latinLnBrk="0" hangingPunct="1">
      <a:defRPr sz="1818" kern="1200">
        <a:solidFill>
          <a:schemeClr val="tx1"/>
        </a:solidFill>
        <a:latin typeface="+mn-lt"/>
        <a:ea typeface="+mn-ea"/>
        <a:cs typeface="+mn-cs"/>
      </a:defRPr>
    </a:lvl2pPr>
    <a:lvl3pPr marL="914127" algn="l" defTabSz="914127" rtl="0" eaLnBrk="1" latinLnBrk="0" hangingPunct="1">
      <a:defRPr sz="1818" kern="1200">
        <a:solidFill>
          <a:schemeClr val="tx1"/>
        </a:solidFill>
        <a:latin typeface="+mn-lt"/>
        <a:ea typeface="+mn-ea"/>
        <a:cs typeface="+mn-cs"/>
      </a:defRPr>
    </a:lvl3pPr>
    <a:lvl4pPr marL="1371189" algn="l" defTabSz="914127" rtl="0" eaLnBrk="1" latinLnBrk="0" hangingPunct="1">
      <a:defRPr sz="1818" kern="1200">
        <a:solidFill>
          <a:schemeClr val="tx1"/>
        </a:solidFill>
        <a:latin typeface="+mn-lt"/>
        <a:ea typeface="+mn-ea"/>
        <a:cs typeface="+mn-cs"/>
      </a:defRPr>
    </a:lvl4pPr>
    <a:lvl5pPr marL="1828251" algn="l" defTabSz="914127" rtl="0" eaLnBrk="1" latinLnBrk="0" hangingPunct="1">
      <a:defRPr sz="1818" kern="1200">
        <a:solidFill>
          <a:schemeClr val="tx1"/>
        </a:solidFill>
        <a:latin typeface="+mn-lt"/>
        <a:ea typeface="+mn-ea"/>
        <a:cs typeface="+mn-cs"/>
      </a:defRPr>
    </a:lvl5pPr>
    <a:lvl6pPr marL="2285313" algn="l" defTabSz="914127" rtl="0" eaLnBrk="1" latinLnBrk="0" hangingPunct="1">
      <a:defRPr sz="1818" kern="1200">
        <a:solidFill>
          <a:schemeClr val="tx1"/>
        </a:solidFill>
        <a:latin typeface="+mn-lt"/>
        <a:ea typeface="+mn-ea"/>
        <a:cs typeface="+mn-cs"/>
      </a:defRPr>
    </a:lvl6pPr>
    <a:lvl7pPr marL="2742378" algn="l" defTabSz="914127" rtl="0" eaLnBrk="1" latinLnBrk="0" hangingPunct="1">
      <a:defRPr sz="1818" kern="1200">
        <a:solidFill>
          <a:schemeClr val="tx1"/>
        </a:solidFill>
        <a:latin typeface="+mn-lt"/>
        <a:ea typeface="+mn-ea"/>
        <a:cs typeface="+mn-cs"/>
      </a:defRPr>
    </a:lvl7pPr>
    <a:lvl8pPr marL="3199440" algn="l" defTabSz="914127" rtl="0" eaLnBrk="1" latinLnBrk="0" hangingPunct="1">
      <a:defRPr sz="1818" kern="1200">
        <a:solidFill>
          <a:schemeClr val="tx1"/>
        </a:solidFill>
        <a:latin typeface="+mn-lt"/>
        <a:ea typeface="+mn-ea"/>
        <a:cs typeface="+mn-cs"/>
      </a:defRPr>
    </a:lvl8pPr>
    <a:lvl9pPr marL="3656502" algn="l" defTabSz="914127" rtl="0" eaLnBrk="1" latinLnBrk="0" hangingPunct="1">
      <a:defRPr sz="181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inar Stapnes" initials="SS" lastIdx="3" clrIdx="0">
    <p:extLst>
      <p:ext uri="{19B8F6BF-5375-455C-9EA6-DF929625EA0E}">
        <p15:presenceInfo xmlns:p15="http://schemas.microsoft.com/office/powerpoint/2012/main" userId="Steinar Stapne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D65E"/>
    <a:srgbClr val="BE6D5D"/>
    <a:srgbClr val="0000FF"/>
    <a:srgbClr val="BF2121"/>
    <a:srgbClr val="22529E"/>
    <a:srgbClr val="E33F28"/>
    <a:srgbClr val="BF605E"/>
    <a:srgbClr val="FEE52D"/>
    <a:srgbClr val="EAE7FE"/>
    <a:srgbClr val="839E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93" autoAdjust="0"/>
    <p:restoredTop sz="96064" autoAdjust="0"/>
  </p:normalViewPr>
  <p:slideViewPr>
    <p:cSldViewPr snapToGrid="0" snapToObjects="1">
      <p:cViewPr varScale="1">
        <p:scale>
          <a:sx n="114" d="100"/>
          <a:sy n="114" d="100"/>
        </p:scale>
        <p:origin x="176" y="1320"/>
      </p:cViewPr>
      <p:guideLst>
        <p:guide orient="horz" pos="2160"/>
        <p:guide pos="3840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29" d="100"/>
          <a:sy n="129" d="100"/>
        </p:scale>
        <p:origin x="4384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commentAuthors" Target="commentAuthor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theme" Target="theme/theme1.xml"/><Relationship Id="rId61" Type="http://schemas.openxmlformats.org/officeDocument/2006/relationships/slide" Target="slides/slide58.xml"/><Relationship Id="rId82" Type="http://schemas.openxmlformats.org/officeDocument/2006/relationships/slide" Target="slides/slide79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9-04T17:47:46.662" idx="1">
    <p:pos x="7672" y="15"/>
    <p:text>Change FCC pictures 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9-04T17:51:36.642" idx="2">
    <p:pos x="10" y="10"/>
    <p:text>Expand on prelab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9-05T11:49:23.206" idx="3">
    <p:pos x="10" y="10"/>
    <p:text>Detailed timeline for feasibility study? </p:text>
    <p:extLst>
      <p:ext uri="{C676402C-5697-4E1C-873F-D02D1690AC5C}">
        <p15:threadingInfo xmlns:p15="http://schemas.microsoft.com/office/powerpoint/2012/main" timeZoneBias="-1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emf"/><Relationship Id="rId1" Type="http://schemas.openxmlformats.org/officeDocument/2006/relationships/image" Target="../media/image15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3196EE-CD24-E24C-8BAB-56DCE43175D7}" type="datetimeFigureOut">
              <a:rPr lang="en-US" smtClean="0"/>
              <a:t>9/7/21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E482A1-C57B-4646-B465-83AF9B114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955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27" rtl="0" eaLnBrk="1" latinLnBrk="0" hangingPunct="1">
      <a:defRPr sz="1182" kern="1200">
        <a:solidFill>
          <a:schemeClr val="tx1"/>
        </a:solidFill>
        <a:latin typeface="+mn-lt"/>
        <a:ea typeface="+mn-ea"/>
        <a:cs typeface="+mn-cs"/>
      </a:defRPr>
    </a:lvl1pPr>
    <a:lvl2pPr marL="457062" algn="l" defTabSz="914127" rtl="0" eaLnBrk="1" latinLnBrk="0" hangingPunct="1">
      <a:defRPr sz="1182" kern="1200">
        <a:solidFill>
          <a:schemeClr val="tx1"/>
        </a:solidFill>
        <a:latin typeface="+mn-lt"/>
        <a:ea typeface="+mn-ea"/>
        <a:cs typeface="+mn-cs"/>
      </a:defRPr>
    </a:lvl2pPr>
    <a:lvl3pPr marL="914127" algn="l" defTabSz="914127" rtl="0" eaLnBrk="1" latinLnBrk="0" hangingPunct="1">
      <a:defRPr sz="1182" kern="1200">
        <a:solidFill>
          <a:schemeClr val="tx1"/>
        </a:solidFill>
        <a:latin typeface="+mn-lt"/>
        <a:ea typeface="+mn-ea"/>
        <a:cs typeface="+mn-cs"/>
      </a:defRPr>
    </a:lvl3pPr>
    <a:lvl4pPr marL="1371189" algn="l" defTabSz="914127" rtl="0" eaLnBrk="1" latinLnBrk="0" hangingPunct="1">
      <a:defRPr sz="1182" kern="1200">
        <a:solidFill>
          <a:schemeClr val="tx1"/>
        </a:solidFill>
        <a:latin typeface="+mn-lt"/>
        <a:ea typeface="+mn-ea"/>
        <a:cs typeface="+mn-cs"/>
      </a:defRPr>
    </a:lvl4pPr>
    <a:lvl5pPr marL="1828251" algn="l" defTabSz="914127" rtl="0" eaLnBrk="1" latinLnBrk="0" hangingPunct="1">
      <a:defRPr sz="1182" kern="1200">
        <a:solidFill>
          <a:schemeClr val="tx1"/>
        </a:solidFill>
        <a:latin typeface="+mn-lt"/>
        <a:ea typeface="+mn-ea"/>
        <a:cs typeface="+mn-cs"/>
      </a:defRPr>
    </a:lvl5pPr>
    <a:lvl6pPr marL="2285313" algn="l" defTabSz="914127" rtl="0" eaLnBrk="1" latinLnBrk="0" hangingPunct="1">
      <a:defRPr sz="1182" kern="1200">
        <a:solidFill>
          <a:schemeClr val="tx1"/>
        </a:solidFill>
        <a:latin typeface="+mn-lt"/>
        <a:ea typeface="+mn-ea"/>
        <a:cs typeface="+mn-cs"/>
      </a:defRPr>
    </a:lvl6pPr>
    <a:lvl7pPr marL="2742378" algn="l" defTabSz="914127" rtl="0" eaLnBrk="1" latinLnBrk="0" hangingPunct="1">
      <a:defRPr sz="1182" kern="1200">
        <a:solidFill>
          <a:schemeClr val="tx1"/>
        </a:solidFill>
        <a:latin typeface="+mn-lt"/>
        <a:ea typeface="+mn-ea"/>
        <a:cs typeface="+mn-cs"/>
      </a:defRPr>
    </a:lvl7pPr>
    <a:lvl8pPr marL="3199440" algn="l" defTabSz="914127" rtl="0" eaLnBrk="1" latinLnBrk="0" hangingPunct="1">
      <a:defRPr sz="1182" kern="1200">
        <a:solidFill>
          <a:schemeClr val="tx1"/>
        </a:solidFill>
        <a:latin typeface="+mn-lt"/>
        <a:ea typeface="+mn-ea"/>
        <a:cs typeface="+mn-cs"/>
      </a:defRPr>
    </a:lvl8pPr>
    <a:lvl9pPr marL="3656502" algn="l" defTabSz="914127" rtl="0" eaLnBrk="1" latinLnBrk="0" hangingPunct="1">
      <a:defRPr sz="118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DE904-5BA2-9745-9E08-AC9345D75B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755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115F-B9CE-439E-B08C-4DE178A014F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4991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115F-B9CE-439E-B08C-4DE178A014F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861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panose="020B0604020202020204" pitchFamily="34" charset="0"/>
            </a:endParaRPr>
          </a:p>
        </p:txBody>
      </p:sp>
      <p:sp>
        <p:nvSpPr>
          <p:cNvPr id="44036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64792" indent="-294149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76606" indent="-23532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47241" indent="-23532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117883" indent="-23532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88524" indent="-23532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059168" indent="-23532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529806" indent="-23532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000447" indent="-23532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23FD3998-A082-45FC-AAEC-5B2534310EE7}" type="slidenum">
              <a:rPr lang="en-US" altLang="ja-JP" smtClean="0">
                <a:solidFill>
                  <a:prstClr val="black"/>
                </a:solidFill>
              </a:rPr>
              <a:pPr/>
              <a:t>24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5438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5250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/>
            </a:pPr>
            <a:fld id="{6A12A38D-8EC9-4302-BD09-EB2DA5085CA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326118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482A1-C57B-4646-B465-83AF9B114B9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259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4016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3793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482A1-C57B-4646-B465-83AF9B114B9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716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29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482A1-C57B-4646-B465-83AF9B114B9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7677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482A1-C57B-4646-B465-83AF9B114B9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7690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8465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EBDC04-82DE-414C-8AF1-0570058187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5192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0493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4448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482A1-C57B-4646-B465-83AF9B114B9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4133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482A1-C57B-4646-B465-83AF9B114B9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3482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482A1-C57B-4646-B465-83AF9B114B9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3815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Red: as classical formula </a:t>
            </a:r>
          </a:p>
          <a:p>
            <a:r>
              <a:rPr lang="en-US" dirty="0"/>
              <a:t>R is 1 for flat beams and 2 for round</a:t>
            </a:r>
          </a:p>
          <a:p>
            <a:r>
              <a:rPr lang="en-US" dirty="0"/>
              <a:t>Short bunches (see spare slides)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482A1-C57B-4646-B465-83AF9B114B9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68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482A1-C57B-4646-B465-83AF9B114B9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405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482A1-C57B-4646-B465-83AF9B114B9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4599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2FEBE-04E2-2949-ACFA-1F7B99823A82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4049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 – some degradation in beam quality (synchrotron radiation) </a:t>
            </a:r>
          </a:p>
          <a:p>
            <a:r>
              <a:rPr lang="en-US" dirty="0"/>
              <a:t>Muon – same improvement with energy (linear), plus optimization of bunch length and betafunction possible with energy providing another E dependence (divided by power)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482A1-C57B-4646-B465-83AF9B114B9C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3679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482A1-C57B-4646-B465-83AF9B114B9C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7329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482A1-C57B-4646-B465-83AF9B114B9C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582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482A1-C57B-4646-B465-83AF9B114B9C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84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5D3884-39FE-884A-BB22-153FDED8A5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85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482A1-C57B-4646-B465-83AF9B114B9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09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482A1-C57B-4646-B465-83AF9B114B9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53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1FC93C-9DB3-8F4E-AA34-AF3CE5B6042D}" type="slidenum">
              <a:rPr lang="en-GB">
                <a:latin typeface="Arial" charset="0"/>
                <a:ea typeface="ＭＳ Ｐゴシック" charset="-128"/>
                <a:cs typeface="ＭＳ Ｐゴシック" charset="-128"/>
              </a:rPr>
              <a:pPr/>
              <a:t>15</a:t>
            </a:fld>
            <a:endParaRPr lang="en-GB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675" name="Rectangle 7"/>
          <p:cNvSpPr txBox="1">
            <a:spLocks noGrp="1" noChangeArrowheads="1"/>
          </p:cNvSpPr>
          <p:nvPr/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B68E2002-60AE-2145-B876-134F9FFAC958}" type="slidenum">
              <a:rPr lang="en-GB" sz="1200"/>
              <a:pPr algn="r" eaLnBrk="0" hangingPunct="0"/>
              <a:t>15</a:t>
            </a:fld>
            <a:endParaRPr lang="en-GB" sz="1200" dirty="0"/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6858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482A1-C57B-4646-B465-83AF9B114B9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30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482A1-C57B-4646-B465-83AF9B114B9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903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hyperlink" Target="mailto:lars.rickard.stroem@cern.ch" TargetMode="Externa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/>
              <a:t>Steinar Stapnes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fld id="{DEF62AA5-A9F9-344C-9738-C68EB5A8ED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>
          <a:xfrm>
            <a:off x="21336" y="6554225"/>
            <a:ext cx="2743200" cy="365125"/>
          </a:xfrm>
        </p:spPr>
        <p:txBody>
          <a:bodyPr/>
          <a:lstStyle>
            <a:lvl1pPr>
              <a:defRPr b="0" i="0"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 err="1"/>
              <a:t>Benasque</a:t>
            </a:r>
            <a:r>
              <a:rPr lang="en-US" dirty="0"/>
              <a:t> September 2019 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58978" y="3957802"/>
            <a:ext cx="9074047" cy="479742"/>
          </a:xfrm>
          <a:prstGeom prst="rect">
            <a:avLst/>
          </a:prstGeom>
        </p:spPr>
        <p:txBody>
          <a:bodyPr lIns="100564" tIns="50282" rIns="100564" bIns="50282"/>
          <a:lstStyle>
            <a:lvl1pPr>
              <a:defRPr sz="1997" b="0" i="0" baseline="0"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lvl="0"/>
            <a:r>
              <a:rPr lang="en-US" dirty="0"/>
              <a:t>The Conference X, 13 October 2017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509593" y="5537921"/>
            <a:ext cx="5184708" cy="392125"/>
          </a:xfrm>
          <a:prstGeom prst="rect">
            <a:avLst/>
          </a:prstGeom>
        </p:spPr>
        <p:txBody>
          <a:bodyPr lIns="100564" tIns="50282" rIns="100564" bIns="50282"/>
          <a:lstStyle>
            <a:lvl1pPr>
              <a:defRPr sz="1816" b="0" i="0" baseline="0"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lvl="0"/>
            <a:r>
              <a:rPr lang="en-US" dirty="0"/>
              <a:t>Name, name@cern.ch</a:t>
            </a:r>
          </a:p>
        </p:txBody>
      </p:sp>
    </p:spTree>
    <p:extLst>
      <p:ext uri="{BB962C8B-B14F-4D97-AF65-F5344CB8AC3E}">
        <p14:creationId xmlns:p14="http://schemas.microsoft.com/office/powerpoint/2010/main" val="1687926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och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6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07FADAC-F12A-0A40-834F-5F0D5DF32E02}"/>
              </a:ext>
            </a:extLst>
          </p:cNvPr>
          <p:cNvSpPr txBox="1">
            <a:spLocks/>
          </p:cNvSpPr>
          <p:nvPr userDrawn="1"/>
        </p:nvSpPr>
        <p:spPr>
          <a:xfrm>
            <a:off x="9460993" y="6538860"/>
            <a:ext cx="2743200" cy="365125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defPPr>
              <a:defRPr lang="en-US"/>
            </a:defPPr>
            <a:lvl1pPr marL="0" algn="r" defTabSz="914127" rtl="0" eaLnBrk="1" latinLnBrk="0" hangingPunct="1">
              <a:defRPr sz="1180" b="0" i="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457062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27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89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51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13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78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40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02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F62AA5-A9F9-344C-9738-C68EB5A8ED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19">
            <a:extLst>
              <a:ext uri="{FF2B5EF4-FFF2-40B4-BE49-F238E27FC236}">
                <a16:creationId xmlns:a16="http://schemas.microsoft.com/office/drawing/2014/main" id="{6FE13249-F968-7147-A078-1A95FCAF9F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336" y="6554225"/>
            <a:ext cx="2743200" cy="365125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lvl1pPr algn="l">
              <a:defRPr sz="1180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 err="1"/>
              <a:t>Benasque</a:t>
            </a:r>
            <a:r>
              <a:rPr lang="en-US" dirty="0"/>
              <a:t> September 2021 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59E615B-7F68-5C47-8109-A97C183685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26072" y="6551051"/>
            <a:ext cx="4339856" cy="365125"/>
          </a:xfrm>
          <a:prstGeom prst="rect">
            <a:avLst/>
          </a:prstGeom>
        </p:spPr>
        <p:txBody>
          <a:bodyPr vert="horz" lIns="100564" tIns="50282" rIns="100564" bIns="50282" rtlCol="0" anchor="ctr" anchorCtr="0"/>
          <a:lstStyle>
            <a:lvl1pPr algn="ctr">
              <a:defRPr sz="1180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/>
              <a:t>Steinar Stapnes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959265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2522C95-5A71-F342-A9A9-CF8B4D16F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0993" y="6538860"/>
            <a:ext cx="2743200" cy="365125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lvl1pPr algn="r">
              <a:defRPr sz="1180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fld id="{DEF62AA5-A9F9-344C-9738-C68EB5A8ED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Date Placeholder 19">
            <a:extLst>
              <a:ext uri="{FF2B5EF4-FFF2-40B4-BE49-F238E27FC236}">
                <a16:creationId xmlns:a16="http://schemas.microsoft.com/office/drawing/2014/main" id="{B356F621-3E90-C344-9751-F22DB66977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336" y="6554225"/>
            <a:ext cx="2743200" cy="365125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lvl1pPr algn="l">
              <a:defRPr sz="1180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 err="1"/>
              <a:t>Benasque</a:t>
            </a:r>
            <a:r>
              <a:rPr lang="en-US" dirty="0"/>
              <a:t> September 2021 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23CE7F2-F043-474C-9165-FAABB3949D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26072" y="6551051"/>
            <a:ext cx="4339856" cy="365125"/>
          </a:xfrm>
          <a:prstGeom prst="rect">
            <a:avLst/>
          </a:prstGeom>
        </p:spPr>
        <p:txBody>
          <a:bodyPr vert="horz" lIns="100564" tIns="50282" rIns="100564" bIns="50282" rtlCol="0" anchor="ctr" anchorCtr="0"/>
          <a:lstStyle>
            <a:lvl1pPr algn="ctr">
              <a:defRPr sz="1180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/>
              <a:t>Steinar Stapnes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32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F5071-ED05-4944-80F9-6D12E6F81990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8F65CC1-7D9D-D049-BE6E-C721A794A7B8}"/>
              </a:ext>
            </a:extLst>
          </p:cNvPr>
          <p:cNvSpPr txBox="1">
            <a:spLocks/>
          </p:cNvSpPr>
          <p:nvPr userDrawn="1"/>
        </p:nvSpPr>
        <p:spPr>
          <a:xfrm>
            <a:off x="9460993" y="6538860"/>
            <a:ext cx="2743200" cy="365125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defPPr>
              <a:defRPr lang="en-US"/>
            </a:defPPr>
            <a:lvl1pPr marL="0" algn="r" defTabSz="914127" rtl="0" eaLnBrk="1" latinLnBrk="0" hangingPunct="1">
              <a:defRPr sz="1180" b="0" i="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457062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27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89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51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13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78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40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02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F62AA5-A9F9-344C-9738-C68EB5A8ED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19">
            <a:extLst>
              <a:ext uri="{FF2B5EF4-FFF2-40B4-BE49-F238E27FC236}">
                <a16:creationId xmlns:a16="http://schemas.microsoft.com/office/drawing/2014/main" id="{3EF00501-AD3A-9648-9B0E-03D88069B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336" y="6554225"/>
            <a:ext cx="2743200" cy="365125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lvl1pPr algn="l">
              <a:defRPr sz="1180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 err="1"/>
              <a:t>Benasque</a:t>
            </a:r>
            <a:r>
              <a:rPr lang="en-US" dirty="0"/>
              <a:t> September 2021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1F300-6B7D-F643-BB91-E0CAC23C3C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26072" y="6551051"/>
            <a:ext cx="4339856" cy="365125"/>
          </a:xfrm>
          <a:prstGeom prst="rect">
            <a:avLst/>
          </a:prstGeom>
        </p:spPr>
        <p:txBody>
          <a:bodyPr vert="horz" lIns="100564" tIns="50282" rIns="100564" bIns="50282" rtlCol="0" anchor="ctr" anchorCtr="0"/>
          <a:lstStyle>
            <a:lvl1pPr algn="ctr">
              <a:defRPr sz="1180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/>
              <a:t>Steinar Stapnes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975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och punkter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"/>
          <p:cNvSpPr/>
          <p:nvPr/>
        </p:nvSpPr>
        <p:spPr>
          <a:xfrm>
            <a:off x="-1787" y="6580774"/>
            <a:ext cx="12195573" cy="279661"/>
          </a:xfrm>
          <a:prstGeom prst="rect">
            <a:avLst/>
          </a:prstGeom>
          <a:solidFill>
            <a:srgbClr val="0053A1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algn="ctr"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sz="2800"/>
          </a:p>
        </p:txBody>
      </p:sp>
      <p:pic>
        <p:nvPicPr>
          <p:cNvPr id="24" name="LogoBadge-01.jpg" descr="LogoBadge-0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7516" y="261275"/>
            <a:ext cx="784638" cy="784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CLIC-Logo-Color-72.png" descr="CLIC-Logo-Color-7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05" y="58706"/>
            <a:ext cx="1189776" cy="1189776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" name="Title Text"/>
          <p:cNvSpPr>
            <a:spLocks noGrp="1"/>
          </p:cNvSpPr>
          <p:nvPr>
            <p:ph type="title"/>
          </p:nvPr>
        </p:nvSpPr>
        <p:spPr>
          <a:xfrm>
            <a:off x="2416969" y="184944"/>
            <a:ext cx="7358063" cy="950000"/>
          </a:xfrm>
          <a:prstGeom prst="rect">
            <a:avLst/>
          </a:prstGeom>
        </p:spPr>
        <p:txBody>
          <a:bodyPr/>
          <a:lstStyle>
            <a:lvl1pPr>
              <a:defRPr sz="3750"/>
            </a:lvl1pPr>
          </a:lstStyle>
          <a:p>
            <a:r>
              <a:t>Title Text</a:t>
            </a:r>
          </a:p>
        </p:txBody>
      </p:sp>
      <p:sp>
        <p:nvSpPr>
          <p:cNvPr id="28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" name="Spåtind 2020 / Rickard Ström lars.rickard.stroem@cern.ch">
            <a:extLst>
              <a:ext uri="{FF2B5EF4-FFF2-40B4-BE49-F238E27FC236}">
                <a16:creationId xmlns:a16="http://schemas.microsoft.com/office/drawing/2014/main" id="{70EDF471-1B2A-894B-BF7B-16367FB381D8}"/>
              </a:ext>
            </a:extLst>
          </p:cNvPr>
          <p:cNvSpPr txBox="1"/>
          <p:nvPr userDrawn="1"/>
        </p:nvSpPr>
        <p:spPr>
          <a:xfrm>
            <a:off x="4830431" y="6584508"/>
            <a:ext cx="2531142" cy="2721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>
              <a:defRPr sz="2600">
                <a:solidFill>
                  <a:srgbClr val="FFFFFF"/>
                </a:solidFill>
              </a:defRPr>
            </a:pPr>
            <a:r>
              <a:rPr lang="en-US" sz="1300" dirty="0"/>
              <a:t>LDG RF / CLIC / Steinar Stapnes</a:t>
            </a:r>
            <a:endParaRPr lang="en-US" sz="1300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49290245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828800" y="2819400"/>
            <a:ext cx="96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800600"/>
            <a:ext cx="864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48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28800" y="673710"/>
            <a:ext cx="5047152" cy="1534388"/>
          </a:xfrm>
          <a:prstGeom prst="rect">
            <a:avLst/>
          </a:prstGeom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828800" y="5899150"/>
            <a:ext cx="864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00873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16000" y="1219201"/>
            <a:ext cx="1056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4387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09600" y="1215232"/>
            <a:ext cx="5386917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09600" y="2057400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215232"/>
            <a:ext cx="5389033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93368" y="2057400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709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6695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6611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802400" y="2709000"/>
            <a:ext cx="8587200" cy="1634400"/>
          </a:xfrm>
        </p:spPr>
        <p:txBody>
          <a:bodyPr/>
          <a:lstStyle>
            <a:lvl1pPr>
              <a:defRPr b="1" i="1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Thank you message....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28800" y="673710"/>
            <a:ext cx="5047152" cy="1534388"/>
          </a:xfrm>
          <a:prstGeom prst="rect">
            <a:avLst/>
          </a:prstGeom>
        </p:spPr>
      </p:pic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1802400" y="4953000"/>
            <a:ext cx="8587200" cy="1219200"/>
          </a:xfrm>
        </p:spPr>
        <p:txBody>
          <a:bodyPr anchor="b">
            <a:noAutofit/>
          </a:bodyPr>
          <a:lstStyle>
            <a:lvl1pPr>
              <a:buFontTx/>
              <a:buNone/>
              <a:defRPr sz="1200" baseline="0">
                <a:solidFill>
                  <a:schemeClr val="tx2"/>
                </a:solidFill>
              </a:defRPr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en-GB" noProof="0"/>
              <a:t>Credits if needed: reference 1, reference 2 ...</a:t>
            </a:r>
          </a:p>
        </p:txBody>
      </p:sp>
    </p:spTree>
    <p:extLst>
      <p:ext uri="{BB962C8B-B14F-4D97-AF65-F5344CB8AC3E}">
        <p14:creationId xmlns:p14="http://schemas.microsoft.com/office/powerpoint/2010/main" val="1730716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2DC3E0-4CB7-9E47-8DA9-F9D33B958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err="1"/>
              <a:t>Benasque</a:t>
            </a:r>
            <a:r>
              <a:rPr lang="en-US" dirty="0"/>
              <a:t> September 2019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60AFAC-10B8-F841-808E-513A49818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Steinar Stapnes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BD0D0-BC08-4148-83BB-61B50A07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354-06AB-8C42-85C8-FB76A158A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06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77985-181C-3745-8DBE-B10B14E00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2F272A-3050-DC47-A80E-DE5B19082F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29A700-2EF4-CF45-B017-216755C94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E4DCC-764A-094A-9EB6-3C5982810CD4}" type="datetimeFigureOut">
              <a:rPr lang="en-US" smtClean="0"/>
              <a:t>9/7/21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A4772B-4E2F-9A4A-9A38-2E3F9458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1600" y="6356350"/>
            <a:ext cx="87344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95A15-FD05-4A46-AB80-5D4183BC5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5622-999C-194E-8DBD-6BD21BD51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3538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ext and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90" y="373593"/>
            <a:ext cx="5616575" cy="1065742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07989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6167437" y="0"/>
            <a:ext cx="6024563" cy="6317986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 dirty="0"/>
              <a:t>Drag and Drop picture</a:t>
            </a:r>
            <a:endParaRPr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fld id="{5DFCAA7F-8EAD-4141-9B8C-828B1EDAAAE8}" type="datetime1">
              <a:rPr lang="en-US" smtClean="0"/>
              <a:t>9/7/21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Presenter | Presentation Title</a:t>
            </a:r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5103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998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764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2517059" y="110614"/>
            <a:ext cx="7916141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  <a:latin typeface="+mn-lt"/>
                <a:cs typeface="Arial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99440" y="1094684"/>
            <a:ext cx="11033760" cy="504507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+mn-lt"/>
                <a:cs typeface="Arial"/>
              </a:defRPr>
            </a:lvl1pPr>
            <a:lvl2pPr>
              <a:defRPr sz="2400">
                <a:latin typeface="+mn-lt"/>
                <a:cs typeface="Arial"/>
              </a:defRPr>
            </a:lvl2pPr>
            <a:lvl3pPr>
              <a:defRPr sz="2000">
                <a:latin typeface="+mn-lt"/>
                <a:cs typeface="Arial"/>
              </a:defRPr>
            </a:lvl3pPr>
            <a:lvl4pPr>
              <a:defRPr sz="1800">
                <a:latin typeface="+mn-lt"/>
                <a:cs typeface="Arial"/>
              </a:defRPr>
            </a:lvl4pPr>
            <a:lvl5pPr>
              <a:defRPr sz="1800">
                <a:latin typeface="+mn-lt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8441926-1C1E-E54C-9F76-8B0606489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2115" y="6537960"/>
            <a:ext cx="662557" cy="320040"/>
          </a:xfrm>
          <a:prstGeom prst="rect">
            <a:avLst/>
          </a:prstGeom>
        </p:spPr>
        <p:txBody>
          <a:bodyPr vert="horz" lIns="91440" tIns="0" rIns="91440" bIns="0" rtlCol="0" anchor="ctr" anchorCtr="0"/>
          <a:lstStyle>
            <a:lvl1pPr algn="r">
              <a:defRPr sz="1200" b="1" baseline="0">
                <a:solidFill>
                  <a:schemeClr val="tx1"/>
                </a:solidFill>
              </a:defRPr>
            </a:lvl1pPr>
          </a:lstStyle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817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D. Schulte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Muon Colliders, SPC, June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A56A-6164-B14D-A8F7-980D09C4DD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398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 i="0"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60993" y="6538860"/>
            <a:ext cx="2743200" cy="365125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lvl1pPr algn="r">
              <a:defRPr sz="1180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fld id="{DEF62AA5-A9F9-344C-9738-C68EB5A8ED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Date Placeholder 19"/>
          <p:cNvSpPr>
            <a:spLocks noGrp="1"/>
          </p:cNvSpPr>
          <p:nvPr>
            <p:ph type="dt" sz="half" idx="2"/>
          </p:nvPr>
        </p:nvSpPr>
        <p:spPr>
          <a:xfrm>
            <a:off x="21336" y="6554225"/>
            <a:ext cx="2743200" cy="365125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lvl1pPr algn="l">
              <a:defRPr sz="1180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 err="1"/>
              <a:t>Benasque</a:t>
            </a:r>
            <a:r>
              <a:rPr lang="en-US" dirty="0"/>
              <a:t> September 2021 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26072" y="6551051"/>
            <a:ext cx="4339856" cy="365125"/>
          </a:xfrm>
          <a:prstGeom prst="rect">
            <a:avLst/>
          </a:prstGeom>
        </p:spPr>
        <p:txBody>
          <a:bodyPr vert="horz" lIns="100564" tIns="50282" rIns="100564" bIns="50282" rtlCol="0" anchor="ctr" anchorCtr="0"/>
          <a:lstStyle>
            <a:lvl1pPr algn="ctr">
              <a:defRPr sz="1180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/>
              <a:t>Steinar Stapnes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838200" y="1698129"/>
            <a:ext cx="10515600" cy="4232411"/>
          </a:xfrm>
          <a:prstGeom prst="rect">
            <a:avLst/>
          </a:prstGeom>
        </p:spPr>
        <p:txBody>
          <a:bodyPr lIns="100564" tIns="50282" rIns="100564" bIns="50282"/>
          <a:lstStyle>
            <a:lvl1pPr>
              <a:defRPr b="0" i="0">
                <a:latin typeface="Avenir Book" charset="0"/>
                <a:ea typeface="Avenir Book" charset="0"/>
                <a:cs typeface="Avenir Book" charset="0"/>
              </a:defRPr>
            </a:lvl1pPr>
            <a:lvl2pPr>
              <a:defRPr b="0" i="0">
                <a:latin typeface="Avenir Book" charset="0"/>
                <a:ea typeface="Avenir Book" charset="0"/>
                <a:cs typeface="Avenir Book" charset="0"/>
              </a:defRPr>
            </a:lvl2pPr>
            <a:lvl3pPr>
              <a:defRPr b="0" i="0">
                <a:latin typeface="Avenir Book" charset="0"/>
                <a:ea typeface="Avenir Book" charset="0"/>
                <a:cs typeface="Avenir Book" charset="0"/>
              </a:defRPr>
            </a:lvl3pPr>
            <a:lvl4pPr>
              <a:defRPr b="0" i="0">
                <a:latin typeface="Avenir Book" charset="0"/>
                <a:ea typeface="Avenir Book" charset="0"/>
                <a:cs typeface="Avenir Book" charset="0"/>
              </a:defRPr>
            </a:lvl4pPr>
            <a:lvl5pPr>
              <a:defRPr b="0" i="0"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8233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1" y="1600202"/>
            <a:ext cx="9956800" cy="4525963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1E08030-821C-8E49-9271-4CF23DEEA9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0993" y="6538860"/>
            <a:ext cx="2743200" cy="365125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lvl1pPr algn="r">
              <a:defRPr sz="1180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fld id="{DEF62AA5-A9F9-344C-9738-C68EB5A8ED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19">
            <a:extLst>
              <a:ext uri="{FF2B5EF4-FFF2-40B4-BE49-F238E27FC236}">
                <a16:creationId xmlns:a16="http://schemas.microsoft.com/office/drawing/2014/main" id="{A4F3A759-70A7-1545-893A-57F9DD3B5B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336" y="6554225"/>
            <a:ext cx="2743200" cy="365125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lvl1pPr algn="l">
              <a:defRPr sz="1180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 err="1"/>
              <a:t>Benasque</a:t>
            </a:r>
            <a:r>
              <a:rPr lang="en-US" dirty="0"/>
              <a:t> September 2021 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E5B57AC-1827-2744-8DC8-6656670FF8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26072" y="6551051"/>
            <a:ext cx="4339856" cy="365125"/>
          </a:xfrm>
          <a:prstGeom prst="rect">
            <a:avLst/>
          </a:prstGeom>
        </p:spPr>
        <p:txBody>
          <a:bodyPr vert="horz" lIns="100564" tIns="50282" rIns="100564" bIns="50282" rtlCol="0" anchor="ctr" anchorCtr="0"/>
          <a:lstStyle>
            <a:lvl1pPr algn="ctr">
              <a:defRPr sz="1180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/>
              <a:t>Steinar Stapnes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610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6185145-396A-A349-A9C4-502AEA9B83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0993" y="6538860"/>
            <a:ext cx="2743200" cy="365125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lvl1pPr algn="r">
              <a:defRPr sz="1180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fld id="{DEF62AA5-A9F9-344C-9738-C68EB5A8ED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Date Placeholder 19">
            <a:extLst>
              <a:ext uri="{FF2B5EF4-FFF2-40B4-BE49-F238E27FC236}">
                <a16:creationId xmlns:a16="http://schemas.microsoft.com/office/drawing/2014/main" id="{9F6E88E0-6971-3B4B-9D51-490F45C472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336" y="6554225"/>
            <a:ext cx="2743200" cy="365125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lvl1pPr algn="l">
              <a:defRPr sz="1180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 err="1"/>
              <a:t>Benasque</a:t>
            </a:r>
            <a:r>
              <a:rPr lang="en-US" dirty="0"/>
              <a:t> September 2021 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A6A8BA3-C8CA-5847-B2BA-A268A7FE5B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26072" y="6551051"/>
            <a:ext cx="4339856" cy="365125"/>
          </a:xfrm>
          <a:prstGeom prst="rect">
            <a:avLst/>
          </a:prstGeom>
        </p:spPr>
        <p:txBody>
          <a:bodyPr vert="horz" lIns="100564" tIns="50282" rIns="100564" bIns="50282" rtlCol="0" anchor="ctr" anchorCtr="0"/>
          <a:lstStyle>
            <a:lvl1pPr algn="ctr">
              <a:defRPr sz="1180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/>
              <a:t>Steinar Stapnes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48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Espace réservé du texte 29"/>
          <p:cNvSpPr>
            <a:spLocks noGrp="1"/>
          </p:cNvSpPr>
          <p:nvPr>
            <p:ph idx="1"/>
          </p:nvPr>
        </p:nvSpPr>
        <p:spPr>
          <a:xfrm>
            <a:off x="609600" y="1600201"/>
            <a:ext cx="11055019" cy="45259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54013" indent="-317500">
              <a:buClr>
                <a:srgbClr val="0000FF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accent6"/>
                </a:solidFill>
              </a:defRPr>
            </a:lvl1pPr>
            <a:lvl2pPr marL="720725" indent="-366713">
              <a:buClrTx/>
              <a:buSzPct val="80000"/>
              <a:buFont typeface="Arial" panose="020B0604020202020204" pitchFamily="34" charset="0"/>
              <a:buChar char="―"/>
              <a:defRPr sz="1800">
                <a:solidFill>
                  <a:schemeClr val="accent6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09849BB-E675-0444-A7A7-7C852247D7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0993" y="6538860"/>
            <a:ext cx="2743200" cy="365125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lvl1pPr algn="r">
              <a:defRPr sz="1180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fld id="{DEF62AA5-A9F9-344C-9738-C68EB5A8ED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19">
            <a:extLst>
              <a:ext uri="{FF2B5EF4-FFF2-40B4-BE49-F238E27FC236}">
                <a16:creationId xmlns:a16="http://schemas.microsoft.com/office/drawing/2014/main" id="{1CE12C98-DF99-874B-A448-0B80463662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336" y="6554225"/>
            <a:ext cx="2743200" cy="365125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lvl1pPr algn="l">
              <a:defRPr sz="1180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 err="1"/>
              <a:t>Benasque</a:t>
            </a:r>
            <a:r>
              <a:rPr lang="en-US" dirty="0"/>
              <a:t> September 2021 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1A4ABA4-B72A-7844-980E-2163751872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26072" y="6551051"/>
            <a:ext cx="4339856" cy="365125"/>
          </a:xfrm>
          <a:prstGeom prst="rect">
            <a:avLst/>
          </a:prstGeom>
        </p:spPr>
        <p:txBody>
          <a:bodyPr vert="horz" lIns="100564" tIns="50282" rIns="100564" bIns="50282" rtlCol="0" anchor="ctr" anchorCtr="0"/>
          <a:lstStyle>
            <a:lvl1pPr algn="ctr">
              <a:defRPr sz="1180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/>
              <a:t>Steinar Stapnes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565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9960864" cy="1143000"/>
          </a:xfrm>
        </p:spPr>
        <p:txBody>
          <a:bodyPr anchor="ctr"/>
          <a:lstStyle>
            <a:lvl1pPr algn="l">
              <a:defRPr sz="345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5DADF54-4791-3542-99F1-9FDDFADC58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0993" y="6538860"/>
            <a:ext cx="2743200" cy="365125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lvl1pPr algn="r">
              <a:defRPr sz="1180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fld id="{DEF62AA5-A9F9-344C-9738-C68EB5A8ED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19">
            <a:extLst>
              <a:ext uri="{FF2B5EF4-FFF2-40B4-BE49-F238E27FC236}">
                <a16:creationId xmlns:a16="http://schemas.microsoft.com/office/drawing/2014/main" id="{75B7F2F3-B4C0-7343-AC47-CE0E200A86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336" y="6554225"/>
            <a:ext cx="2743200" cy="365125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lvl1pPr algn="l">
              <a:defRPr sz="1180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 err="1"/>
              <a:t>Benasque</a:t>
            </a:r>
            <a:r>
              <a:rPr lang="en-US" dirty="0"/>
              <a:t> September 2021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9BC78-2E0E-F247-B25A-D8D8661728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26072" y="6551051"/>
            <a:ext cx="4339856" cy="365125"/>
          </a:xfrm>
          <a:prstGeom prst="rect">
            <a:avLst/>
          </a:prstGeom>
        </p:spPr>
        <p:txBody>
          <a:bodyPr vert="horz" lIns="100564" tIns="50282" rIns="100564" bIns="50282" rtlCol="0" anchor="ctr" anchorCtr="0"/>
          <a:lstStyle>
            <a:lvl1pPr algn="ctr">
              <a:defRPr sz="1180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/>
              <a:t>Steinar Stapnes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80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 i="0"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60993" y="6538860"/>
            <a:ext cx="2743200" cy="365125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lvl1pPr algn="r">
              <a:defRPr sz="1180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fld id="{DEF62AA5-A9F9-344C-9738-C68EB5A8ED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Date Placeholder 19"/>
          <p:cNvSpPr>
            <a:spLocks noGrp="1"/>
          </p:cNvSpPr>
          <p:nvPr>
            <p:ph type="dt" sz="half" idx="2"/>
          </p:nvPr>
        </p:nvSpPr>
        <p:spPr>
          <a:xfrm>
            <a:off x="21336" y="6554225"/>
            <a:ext cx="2743200" cy="365125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lvl1pPr algn="l">
              <a:defRPr sz="1180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26072" y="6551051"/>
            <a:ext cx="4339856" cy="365125"/>
          </a:xfrm>
          <a:prstGeom prst="rect">
            <a:avLst/>
          </a:prstGeom>
        </p:spPr>
        <p:txBody>
          <a:bodyPr vert="horz" lIns="100564" tIns="50282" rIns="100564" bIns="50282" rtlCol="0" anchor="ctr" anchorCtr="0"/>
          <a:lstStyle>
            <a:lvl1pPr algn="ctr">
              <a:defRPr sz="1180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838200" y="1698129"/>
            <a:ext cx="10515600" cy="4232411"/>
          </a:xfrm>
          <a:prstGeom prst="rect">
            <a:avLst/>
          </a:prstGeom>
        </p:spPr>
        <p:txBody>
          <a:bodyPr lIns="100564" tIns="50282" rIns="100564" bIns="50282"/>
          <a:lstStyle>
            <a:lvl1pPr>
              <a:defRPr b="0" i="0">
                <a:latin typeface="Avenir Book" charset="0"/>
                <a:ea typeface="Avenir Book" charset="0"/>
                <a:cs typeface="Avenir Book" charset="0"/>
              </a:defRPr>
            </a:lvl1pPr>
            <a:lvl2pPr>
              <a:defRPr b="0" i="0">
                <a:latin typeface="Avenir Book" charset="0"/>
                <a:ea typeface="Avenir Book" charset="0"/>
                <a:cs typeface="Avenir Book" charset="0"/>
              </a:defRPr>
            </a:lvl2pPr>
            <a:lvl3pPr>
              <a:defRPr b="0" i="0">
                <a:latin typeface="Avenir Book" charset="0"/>
                <a:ea typeface="Avenir Book" charset="0"/>
                <a:cs typeface="Avenir Book" charset="0"/>
              </a:defRPr>
            </a:lvl3pPr>
            <a:lvl4pPr>
              <a:defRPr b="0" i="0">
                <a:latin typeface="Avenir Book" charset="0"/>
                <a:ea typeface="Avenir Book" charset="0"/>
                <a:cs typeface="Avenir Book" charset="0"/>
              </a:defRPr>
            </a:lvl4pPr>
            <a:lvl5pPr>
              <a:defRPr b="0" i="0"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8553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4506" y="197420"/>
            <a:ext cx="719704" cy="63772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6583194"/>
            <a:ext cx="12192000" cy="279417"/>
          </a:xfrm>
          <a:prstGeom prst="rect">
            <a:avLst/>
          </a:prstGeom>
          <a:solidFill>
            <a:srgbClr val="2252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7" tIns="45653" rIns="91307" bIns="45653" rtlCol="0" anchor="ctr"/>
          <a:lstStyle/>
          <a:p>
            <a:pPr algn="ctr"/>
            <a:endParaRPr lang="en-US" sz="1180" b="0" i="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2870043"/>
            <a:ext cx="10515600" cy="750434"/>
          </a:xfrm>
          <a:prstGeom prst="rect">
            <a:avLst/>
          </a:prstGeom>
        </p:spPr>
        <p:txBody>
          <a:bodyPr vert="horz" lIns="100564" tIns="50282" rIns="100564" bIns="50282" rtlCol="0" anchor="ctr">
            <a:no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26072" y="6551051"/>
            <a:ext cx="4339856" cy="365125"/>
          </a:xfrm>
          <a:prstGeom prst="rect">
            <a:avLst/>
          </a:prstGeom>
        </p:spPr>
        <p:txBody>
          <a:bodyPr vert="horz" lIns="100564" tIns="50282" rIns="100564" bIns="50282" rtlCol="0" anchor="ctr" anchorCtr="0"/>
          <a:lstStyle>
            <a:lvl1pPr algn="ctr">
              <a:defRPr sz="1180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/>
              <a:t>Steinar Stapnes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60993" y="6538860"/>
            <a:ext cx="2743200" cy="365125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lvl1pPr algn="r">
              <a:defRPr sz="1180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fld id="{DEF62AA5-A9F9-344C-9738-C68EB5A8ED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2"/>
          </p:nvPr>
        </p:nvSpPr>
        <p:spPr>
          <a:xfrm>
            <a:off x="21336" y="6554225"/>
            <a:ext cx="2743200" cy="365125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lvl1pPr algn="l">
              <a:defRPr sz="1180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 err="1"/>
              <a:t>Benasque</a:t>
            </a:r>
            <a:r>
              <a:rPr lang="en-US" dirty="0"/>
              <a:t> September 2019 </a:t>
            </a:r>
          </a:p>
        </p:txBody>
      </p:sp>
    </p:spTree>
    <p:extLst>
      <p:ext uri="{BB962C8B-B14F-4D97-AF65-F5344CB8AC3E}">
        <p14:creationId xmlns:p14="http://schemas.microsoft.com/office/powerpoint/2010/main" val="1717226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705" r:id="rId2"/>
    <p:sldLayoutId id="2147483708" r:id="rId3"/>
  </p:sldLayoutIdLst>
  <p:hf hdr="0"/>
  <p:txStyles>
    <p:titleStyle>
      <a:lvl1pPr algn="ctr" defTabSz="684764" rtl="0" eaLnBrk="1" latinLnBrk="0" hangingPunct="1">
        <a:lnSpc>
          <a:spcPct val="90000"/>
        </a:lnSpc>
        <a:spcBef>
          <a:spcPct val="0"/>
        </a:spcBef>
        <a:buNone/>
        <a:defRPr sz="4540" b="0" i="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1pPr>
    </p:titleStyle>
    <p:bodyStyle>
      <a:lvl1pPr marL="0" indent="0" algn="ctr" defTabSz="684764" rtl="0" eaLnBrk="1" latinLnBrk="0" hangingPunct="1">
        <a:lnSpc>
          <a:spcPct val="90000"/>
        </a:lnSpc>
        <a:spcBef>
          <a:spcPts val="749"/>
        </a:spcBef>
        <a:buFont typeface="Arial"/>
        <a:buNone/>
        <a:defRPr sz="1907" i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383" indent="0" algn="ctr" defTabSz="684764" rtl="0" eaLnBrk="1" latinLnBrk="0" hangingPunct="1">
        <a:lnSpc>
          <a:spcPct val="90000"/>
        </a:lnSpc>
        <a:spcBef>
          <a:spcPts val="375"/>
        </a:spcBef>
        <a:buFont typeface="Arial"/>
        <a:buNone/>
        <a:defRPr sz="1816" kern="1200">
          <a:solidFill>
            <a:schemeClr val="tx1"/>
          </a:solidFill>
          <a:latin typeface="+mn-lt"/>
          <a:ea typeface="+mn-ea"/>
          <a:cs typeface="+mn-cs"/>
        </a:defRPr>
      </a:lvl2pPr>
      <a:lvl3pPr marL="684764" indent="0" algn="ctr" defTabSz="684764" rtl="0" eaLnBrk="1" latinLnBrk="0" hangingPunct="1">
        <a:lnSpc>
          <a:spcPct val="90000"/>
        </a:lnSpc>
        <a:spcBef>
          <a:spcPts val="375"/>
        </a:spcBef>
        <a:buFont typeface="Arial"/>
        <a:buNone/>
        <a:defRPr sz="1543" kern="1200">
          <a:solidFill>
            <a:schemeClr val="tx1"/>
          </a:solidFill>
          <a:latin typeface="+mn-lt"/>
          <a:ea typeface="+mn-ea"/>
          <a:cs typeface="+mn-cs"/>
        </a:defRPr>
      </a:lvl3pPr>
      <a:lvl4pPr marL="1027146" indent="0" algn="ctr" defTabSz="684764" rtl="0" eaLnBrk="1" latinLnBrk="0" hangingPunct="1">
        <a:lnSpc>
          <a:spcPct val="90000"/>
        </a:lnSpc>
        <a:spcBef>
          <a:spcPts val="375"/>
        </a:spcBef>
        <a:buFont typeface="Arial"/>
        <a:buNone/>
        <a:defRPr sz="1362" kern="1200">
          <a:solidFill>
            <a:schemeClr val="tx1"/>
          </a:solidFill>
          <a:latin typeface="+mn-lt"/>
          <a:ea typeface="+mn-ea"/>
          <a:cs typeface="+mn-cs"/>
        </a:defRPr>
      </a:lvl4pPr>
      <a:lvl5pPr marL="1369530" indent="0" algn="ctr" defTabSz="684764" rtl="0" eaLnBrk="1" latinLnBrk="0" hangingPunct="1">
        <a:lnSpc>
          <a:spcPct val="90000"/>
        </a:lnSpc>
        <a:spcBef>
          <a:spcPts val="375"/>
        </a:spcBef>
        <a:buFont typeface="Arial"/>
        <a:buNone/>
        <a:defRPr sz="1362" kern="1200">
          <a:solidFill>
            <a:schemeClr val="tx1"/>
          </a:solidFill>
          <a:latin typeface="+mn-lt"/>
          <a:ea typeface="+mn-ea"/>
          <a:cs typeface="+mn-cs"/>
        </a:defRPr>
      </a:lvl5pPr>
      <a:lvl6pPr marL="1883102" indent="-171192" algn="l" defTabSz="684764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62" kern="1200">
          <a:solidFill>
            <a:schemeClr val="tx1"/>
          </a:solidFill>
          <a:latin typeface="+mn-lt"/>
          <a:ea typeface="+mn-ea"/>
          <a:cs typeface="+mn-cs"/>
        </a:defRPr>
      </a:lvl6pPr>
      <a:lvl7pPr marL="2225484" indent="-171192" algn="l" defTabSz="684764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62" kern="1200">
          <a:solidFill>
            <a:schemeClr val="tx1"/>
          </a:solidFill>
          <a:latin typeface="+mn-lt"/>
          <a:ea typeface="+mn-ea"/>
          <a:cs typeface="+mn-cs"/>
        </a:defRPr>
      </a:lvl7pPr>
      <a:lvl8pPr marL="2567868" indent="-171192" algn="l" defTabSz="684764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62" kern="1200">
          <a:solidFill>
            <a:schemeClr val="tx1"/>
          </a:solidFill>
          <a:latin typeface="+mn-lt"/>
          <a:ea typeface="+mn-ea"/>
          <a:cs typeface="+mn-cs"/>
        </a:defRPr>
      </a:lvl8pPr>
      <a:lvl9pPr marL="2910251" indent="-171192" algn="l" defTabSz="684764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764" rtl="0" eaLnBrk="1" latinLnBrk="0" hangingPunct="1">
        <a:defRPr sz="1362" kern="1200">
          <a:solidFill>
            <a:schemeClr val="tx1"/>
          </a:solidFill>
          <a:latin typeface="+mn-lt"/>
          <a:ea typeface="+mn-ea"/>
          <a:cs typeface="+mn-cs"/>
        </a:defRPr>
      </a:lvl1pPr>
      <a:lvl2pPr marL="342383" algn="l" defTabSz="684764" rtl="0" eaLnBrk="1" latinLnBrk="0" hangingPunct="1">
        <a:defRPr sz="1362" kern="1200">
          <a:solidFill>
            <a:schemeClr val="tx1"/>
          </a:solidFill>
          <a:latin typeface="+mn-lt"/>
          <a:ea typeface="+mn-ea"/>
          <a:cs typeface="+mn-cs"/>
        </a:defRPr>
      </a:lvl2pPr>
      <a:lvl3pPr marL="684764" algn="l" defTabSz="684764" rtl="0" eaLnBrk="1" latinLnBrk="0" hangingPunct="1">
        <a:defRPr sz="1362" kern="1200">
          <a:solidFill>
            <a:schemeClr val="tx1"/>
          </a:solidFill>
          <a:latin typeface="+mn-lt"/>
          <a:ea typeface="+mn-ea"/>
          <a:cs typeface="+mn-cs"/>
        </a:defRPr>
      </a:lvl3pPr>
      <a:lvl4pPr marL="1027146" algn="l" defTabSz="684764" rtl="0" eaLnBrk="1" latinLnBrk="0" hangingPunct="1">
        <a:defRPr sz="1362" kern="1200">
          <a:solidFill>
            <a:schemeClr val="tx1"/>
          </a:solidFill>
          <a:latin typeface="+mn-lt"/>
          <a:ea typeface="+mn-ea"/>
          <a:cs typeface="+mn-cs"/>
        </a:defRPr>
      </a:lvl4pPr>
      <a:lvl5pPr marL="1369530" algn="l" defTabSz="684764" rtl="0" eaLnBrk="1" latinLnBrk="0" hangingPunct="1">
        <a:defRPr sz="1362" kern="1200">
          <a:solidFill>
            <a:schemeClr val="tx1"/>
          </a:solidFill>
          <a:latin typeface="+mn-lt"/>
          <a:ea typeface="+mn-ea"/>
          <a:cs typeface="+mn-cs"/>
        </a:defRPr>
      </a:lvl5pPr>
      <a:lvl6pPr marL="1711913" algn="l" defTabSz="684764" rtl="0" eaLnBrk="1" latinLnBrk="0" hangingPunct="1">
        <a:defRPr sz="1362" kern="1200">
          <a:solidFill>
            <a:schemeClr val="tx1"/>
          </a:solidFill>
          <a:latin typeface="+mn-lt"/>
          <a:ea typeface="+mn-ea"/>
          <a:cs typeface="+mn-cs"/>
        </a:defRPr>
      </a:lvl6pPr>
      <a:lvl7pPr marL="2054294" algn="l" defTabSz="684764" rtl="0" eaLnBrk="1" latinLnBrk="0" hangingPunct="1">
        <a:defRPr sz="1362" kern="1200">
          <a:solidFill>
            <a:schemeClr val="tx1"/>
          </a:solidFill>
          <a:latin typeface="+mn-lt"/>
          <a:ea typeface="+mn-ea"/>
          <a:cs typeface="+mn-cs"/>
        </a:defRPr>
      </a:lvl7pPr>
      <a:lvl8pPr marL="2396676" algn="l" defTabSz="684764" rtl="0" eaLnBrk="1" latinLnBrk="0" hangingPunct="1">
        <a:defRPr sz="1362" kern="1200">
          <a:solidFill>
            <a:schemeClr val="tx1"/>
          </a:solidFill>
          <a:latin typeface="+mn-lt"/>
          <a:ea typeface="+mn-ea"/>
          <a:cs typeface="+mn-cs"/>
        </a:defRPr>
      </a:lvl8pPr>
      <a:lvl9pPr marL="2739059" algn="l" defTabSz="684764" rtl="0" eaLnBrk="1" latinLnBrk="0" hangingPunct="1">
        <a:defRPr sz="13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5529" y="197420"/>
            <a:ext cx="719705" cy="63772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6583194"/>
            <a:ext cx="12192000" cy="279417"/>
          </a:xfrm>
          <a:prstGeom prst="rect">
            <a:avLst/>
          </a:prstGeom>
          <a:solidFill>
            <a:srgbClr val="2252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7" tIns="45653" rIns="91307" bIns="45653" rtlCol="0" anchor="ctr"/>
          <a:lstStyle/>
          <a:p>
            <a:pPr algn="ctr"/>
            <a:endParaRPr lang="en-US" sz="1543" b="0" i="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37961"/>
            <a:ext cx="10515600" cy="750434"/>
          </a:xfrm>
          <a:prstGeom prst="rect">
            <a:avLst/>
          </a:prstGeom>
        </p:spPr>
        <p:txBody>
          <a:bodyPr vert="horz" lIns="100564" tIns="50282" rIns="100564" bIns="50282" rtlCol="0" anchor="ctr">
            <a:no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26072" y="6551051"/>
            <a:ext cx="4339856" cy="365125"/>
          </a:xfrm>
          <a:prstGeom prst="rect">
            <a:avLst/>
          </a:prstGeom>
        </p:spPr>
        <p:txBody>
          <a:bodyPr vert="horz" lIns="100564" tIns="50282" rIns="100564" bIns="50282" rtlCol="0" anchor="ctr" anchorCtr="0"/>
          <a:lstStyle>
            <a:lvl1pPr algn="ctr">
              <a:defRPr sz="1180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/>
              <a:t>Steinar Stapnes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60993" y="6538860"/>
            <a:ext cx="2743200" cy="365125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lvl1pPr algn="r">
              <a:defRPr sz="1180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fld id="{DEF62AA5-A9F9-344C-9738-C68EB5A8ED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2"/>
          </p:nvPr>
        </p:nvSpPr>
        <p:spPr>
          <a:xfrm>
            <a:off x="21336" y="6554225"/>
            <a:ext cx="2743200" cy="365125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lvl1pPr algn="l">
              <a:defRPr sz="1180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 err="1"/>
              <a:t>Benasque</a:t>
            </a:r>
            <a:r>
              <a:rPr lang="en-US" dirty="0"/>
              <a:t> September 2019 </a:t>
            </a:r>
          </a:p>
        </p:txBody>
      </p:sp>
    </p:spTree>
    <p:extLst>
      <p:ext uri="{BB962C8B-B14F-4D97-AF65-F5344CB8AC3E}">
        <p14:creationId xmlns:p14="http://schemas.microsoft.com/office/powerpoint/2010/main" val="2001100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700" r:id="rId2"/>
    <p:sldLayoutId id="2147483707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28" r:id="rId10"/>
  </p:sldLayoutIdLst>
  <p:hf hdr="0"/>
  <p:txStyles>
    <p:titleStyle>
      <a:lvl1pPr algn="ctr" defTabSz="684764" rtl="0" eaLnBrk="1" latinLnBrk="0" hangingPunct="1">
        <a:lnSpc>
          <a:spcPct val="90000"/>
        </a:lnSpc>
        <a:spcBef>
          <a:spcPct val="0"/>
        </a:spcBef>
        <a:buNone/>
        <a:defRPr sz="3995" b="0" i="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1pPr>
    </p:titleStyle>
    <p:bodyStyle>
      <a:lvl1pPr marL="342383" indent="-342383" algn="l" defTabSz="684764" rtl="0" eaLnBrk="1" latinLnBrk="0" hangingPunct="1">
        <a:lnSpc>
          <a:spcPct val="90000"/>
        </a:lnSpc>
        <a:spcBef>
          <a:spcPts val="749"/>
        </a:spcBef>
        <a:buFont typeface="Arial" charset="0"/>
        <a:buChar char="•"/>
        <a:defRPr sz="1997" i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27700" indent="-285318" algn="l" defTabSz="684764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816" kern="1200">
          <a:solidFill>
            <a:schemeClr val="tx1"/>
          </a:solidFill>
          <a:latin typeface="+mn-lt"/>
          <a:ea typeface="+mn-ea"/>
          <a:cs typeface="+mn-cs"/>
        </a:defRPr>
      </a:lvl2pPr>
      <a:lvl3pPr marL="970084" indent="-285318" algn="l" defTabSz="684764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634" kern="1200">
          <a:solidFill>
            <a:schemeClr val="tx1"/>
          </a:solidFill>
          <a:latin typeface="+mn-lt"/>
          <a:ea typeface="+mn-ea"/>
          <a:cs typeface="+mn-cs"/>
        </a:defRPr>
      </a:lvl3pPr>
      <a:lvl4pPr marL="1312467" indent="-285318" algn="l" defTabSz="684764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362" kern="1200">
          <a:solidFill>
            <a:schemeClr val="tx1"/>
          </a:solidFill>
          <a:latin typeface="+mn-lt"/>
          <a:ea typeface="+mn-ea"/>
          <a:cs typeface="+mn-cs"/>
        </a:defRPr>
      </a:lvl4pPr>
      <a:lvl5pPr marL="1654847" indent="-285318" algn="l" defTabSz="684764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180" kern="1200">
          <a:solidFill>
            <a:schemeClr val="tx1"/>
          </a:solidFill>
          <a:latin typeface="+mn-lt"/>
          <a:ea typeface="+mn-ea"/>
          <a:cs typeface="+mn-cs"/>
        </a:defRPr>
      </a:lvl5pPr>
      <a:lvl6pPr marL="1883102" indent="-171192" algn="l" defTabSz="684764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62" kern="1200">
          <a:solidFill>
            <a:schemeClr val="tx1"/>
          </a:solidFill>
          <a:latin typeface="+mn-lt"/>
          <a:ea typeface="+mn-ea"/>
          <a:cs typeface="+mn-cs"/>
        </a:defRPr>
      </a:lvl6pPr>
      <a:lvl7pPr marL="2225484" indent="-171192" algn="l" defTabSz="684764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62" kern="1200">
          <a:solidFill>
            <a:schemeClr val="tx1"/>
          </a:solidFill>
          <a:latin typeface="+mn-lt"/>
          <a:ea typeface="+mn-ea"/>
          <a:cs typeface="+mn-cs"/>
        </a:defRPr>
      </a:lvl7pPr>
      <a:lvl8pPr marL="2567868" indent="-171192" algn="l" defTabSz="684764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62" kern="1200">
          <a:solidFill>
            <a:schemeClr val="tx1"/>
          </a:solidFill>
          <a:latin typeface="+mn-lt"/>
          <a:ea typeface="+mn-ea"/>
          <a:cs typeface="+mn-cs"/>
        </a:defRPr>
      </a:lvl8pPr>
      <a:lvl9pPr marL="2910251" indent="-171192" algn="l" defTabSz="684764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764" rtl="0" eaLnBrk="1" latinLnBrk="0" hangingPunct="1">
        <a:defRPr sz="1362" kern="1200">
          <a:solidFill>
            <a:schemeClr val="tx1"/>
          </a:solidFill>
          <a:latin typeface="+mn-lt"/>
          <a:ea typeface="+mn-ea"/>
          <a:cs typeface="+mn-cs"/>
        </a:defRPr>
      </a:lvl1pPr>
      <a:lvl2pPr marL="342383" algn="l" defTabSz="684764" rtl="0" eaLnBrk="1" latinLnBrk="0" hangingPunct="1">
        <a:defRPr sz="1362" kern="1200">
          <a:solidFill>
            <a:schemeClr val="tx1"/>
          </a:solidFill>
          <a:latin typeface="+mn-lt"/>
          <a:ea typeface="+mn-ea"/>
          <a:cs typeface="+mn-cs"/>
        </a:defRPr>
      </a:lvl2pPr>
      <a:lvl3pPr marL="684764" algn="l" defTabSz="684764" rtl="0" eaLnBrk="1" latinLnBrk="0" hangingPunct="1">
        <a:defRPr sz="1362" kern="1200">
          <a:solidFill>
            <a:schemeClr val="tx1"/>
          </a:solidFill>
          <a:latin typeface="+mn-lt"/>
          <a:ea typeface="+mn-ea"/>
          <a:cs typeface="+mn-cs"/>
        </a:defRPr>
      </a:lvl3pPr>
      <a:lvl4pPr marL="1027146" algn="l" defTabSz="684764" rtl="0" eaLnBrk="1" latinLnBrk="0" hangingPunct="1">
        <a:defRPr sz="1362" kern="1200">
          <a:solidFill>
            <a:schemeClr val="tx1"/>
          </a:solidFill>
          <a:latin typeface="+mn-lt"/>
          <a:ea typeface="+mn-ea"/>
          <a:cs typeface="+mn-cs"/>
        </a:defRPr>
      </a:lvl4pPr>
      <a:lvl5pPr marL="1369530" algn="l" defTabSz="684764" rtl="0" eaLnBrk="1" latinLnBrk="0" hangingPunct="1">
        <a:defRPr sz="1362" kern="1200">
          <a:solidFill>
            <a:schemeClr val="tx1"/>
          </a:solidFill>
          <a:latin typeface="+mn-lt"/>
          <a:ea typeface="+mn-ea"/>
          <a:cs typeface="+mn-cs"/>
        </a:defRPr>
      </a:lvl5pPr>
      <a:lvl6pPr marL="1711913" algn="l" defTabSz="684764" rtl="0" eaLnBrk="1" latinLnBrk="0" hangingPunct="1">
        <a:defRPr sz="1362" kern="1200">
          <a:solidFill>
            <a:schemeClr val="tx1"/>
          </a:solidFill>
          <a:latin typeface="+mn-lt"/>
          <a:ea typeface="+mn-ea"/>
          <a:cs typeface="+mn-cs"/>
        </a:defRPr>
      </a:lvl6pPr>
      <a:lvl7pPr marL="2054294" algn="l" defTabSz="684764" rtl="0" eaLnBrk="1" latinLnBrk="0" hangingPunct="1">
        <a:defRPr sz="1362" kern="1200">
          <a:solidFill>
            <a:schemeClr val="tx1"/>
          </a:solidFill>
          <a:latin typeface="+mn-lt"/>
          <a:ea typeface="+mn-ea"/>
          <a:cs typeface="+mn-cs"/>
        </a:defRPr>
      </a:lvl7pPr>
      <a:lvl8pPr marL="2396676" algn="l" defTabSz="684764" rtl="0" eaLnBrk="1" latinLnBrk="0" hangingPunct="1">
        <a:defRPr sz="1362" kern="1200">
          <a:solidFill>
            <a:schemeClr val="tx1"/>
          </a:solidFill>
          <a:latin typeface="+mn-lt"/>
          <a:ea typeface="+mn-ea"/>
          <a:cs typeface="+mn-cs"/>
        </a:defRPr>
      </a:lvl8pPr>
      <a:lvl9pPr marL="2739059" algn="l" defTabSz="684764" rtl="0" eaLnBrk="1" latinLnBrk="0" hangingPunct="1">
        <a:defRPr sz="13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16000" y="180000"/>
            <a:ext cx="1056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16000" y="1371601"/>
            <a:ext cx="1056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82400" y="6356350"/>
            <a:ext cx="48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B6345E3-09FA-0B41-93EF-DE614B512A70}"/>
              </a:ext>
            </a:extLst>
          </p:cNvPr>
          <p:cNvSpPr txBox="1">
            <a:spLocks/>
          </p:cNvSpPr>
          <p:nvPr userDrawn="1"/>
        </p:nvSpPr>
        <p:spPr>
          <a:xfrm>
            <a:off x="5566192" y="6492875"/>
            <a:ext cx="5809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/>
              <a:t>HEP 2021 Conference, July 2021             Oliver Brüning, CERN</a:t>
            </a:r>
          </a:p>
        </p:txBody>
      </p:sp>
    </p:spTree>
    <p:extLst>
      <p:ext uri="{BB962C8B-B14F-4D97-AF65-F5344CB8AC3E}">
        <p14:creationId xmlns:p14="http://schemas.microsoft.com/office/powerpoint/2010/main" val="3196853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4" r:id="rId8"/>
    <p:sldLayoutId id="2147483725" r:id="rId9"/>
    <p:sldLayoutId id="2147483726" r:id="rId10"/>
    <p:sldLayoutId id="2147483727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llustrationsource.com/stock/artist/mark-hess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gif"/><Relationship Id="rId18" Type="http://schemas.openxmlformats.org/officeDocument/2006/relationships/image" Target="../media/image41.png"/><Relationship Id="rId3" Type="http://schemas.openxmlformats.org/officeDocument/2006/relationships/image" Target="../media/image26.jpeg"/><Relationship Id="rId21" Type="http://schemas.openxmlformats.org/officeDocument/2006/relationships/image" Target="../media/image44.tiff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17" Type="http://schemas.openxmlformats.org/officeDocument/2006/relationships/image" Target="../media/image40.png"/><Relationship Id="rId25" Type="http://schemas.openxmlformats.org/officeDocument/2006/relationships/image" Target="../media/image48.tiff"/><Relationship Id="rId2" Type="http://schemas.openxmlformats.org/officeDocument/2006/relationships/image" Target="../media/image25.png"/><Relationship Id="rId16" Type="http://schemas.openxmlformats.org/officeDocument/2006/relationships/image" Target="../media/image39.jpeg"/><Relationship Id="rId20" Type="http://schemas.openxmlformats.org/officeDocument/2006/relationships/image" Target="../media/image4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24" Type="http://schemas.openxmlformats.org/officeDocument/2006/relationships/image" Target="../media/image47.tiff"/><Relationship Id="rId5" Type="http://schemas.openxmlformats.org/officeDocument/2006/relationships/image" Target="../media/image28.jpeg"/><Relationship Id="rId15" Type="http://schemas.openxmlformats.org/officeDocument/2006/relationships/image" Target="../media/image38.gif"/><Relationship Id="rId23" Type="http://schemas.openxmlformats.org/officeDocument/2006/relationships/image" Target="../media/image46.tiff"/><Relationship Id="rId10" Type="http://schemas.openxmlformats.org/officeDocument/2006/relationships/image" Target="../media/image33.jpeg"/><Relationship Id="rId19" Type="http://schemas.openxmlformats.org/officeDocument/2006/relationships/image" Target="../media/image42.tiff"/><Relationship Id="rId4" Type="http://schemas.openxmlformats.org/officeDocument/2006/relationships/image" Target="../media/image27.jpeg"/><Relationship Id="rId9" Type="http://schemas.openxmlformats.org/officeDocument/2006/relationships/image" Target="../media/image32.jpeg"/><Relationship Id="rId14" Type="http://schemas.openxmlformats.org/officeDocument/2006/relationships/image" Target="../media/image37.png"/><Relationship Id="rId22" Type="http://schemas.openxmlformats.org/officeDocument/2006/relationships/image" Target="../media/image4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desy.de/event/28202/contributions/105488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54.emf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tiff"/><Relationship Id="rId5" Type="http://schemas.openxmlformats.org/officeDocument/2006/relationships/image" Target="../media/image63.tiff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7" Type="http://schemas.openxmlformats.org/officeDocument/2006/relationships/image" Target="../media/image7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7" Type="http://schemas.openxmlformats.org/officeDocument/2006/relationships/image" Target="../media/image8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9.emf"/><Relationship Id="rId5" Type="http://schemas.openxmlformats.org/officeDocument/2006/relationships/image" Target="../media/image78.png"/><Relationship Id="rId4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13" Type="http://schemas.openxmlformats.org/officeDocument/2006/relationships/image" Target="../media/image91.png"/><Relationship Id="rId3" Type="http://schemas.openxmlformats.org/officeDocument/2006/relationships/image" Target="../media/image81.png"/><Relationship Id="rId7" Type="http://schemas.openxmlformats.org/officeDocument/2006/relationships/image" Target="../media/image85.emf"/><Relationship Id="rId12" Type="http://schemas.openxmlformats.org/officeDocument/2006/relationships/image" Target="../media/image9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jpeg"/><Relationship Id="rId11" Type="http://schemas.openxmlformats.org/officeDocument/2006/relationships/image" Target="../media/image89.emf"/><Relationship Id="rId5" Type="http://schemas.openxmlformats.org/officeDocument/2006/relationships/image" Target="../media/image83.emf"/><Relationship Id="rId10" Type="http://schemas.openxmlformats.org/officeDocument/2006/relationships/image" Target="../media/image88.jpeg"/><Relationship Id="rId4" Type="http://schemas.openxmlformats.org/officeDocument/2006/relationships/image" Target="../media/image82.tiff"/><Relationship Id="rId9" Type="http://schemas.openxmlformats.org/officeDocument/2006/relationships/image" Target="../media/image87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emf"/><Relationship Id="rId3" Type="http://schemas.openxmlformats.org/officeDocument/2006/relationships/image" Target="../media/image92.pn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10" Type="http://schemas.openxmlformats.org/officeDocument/2006/relationships/image" Target="../media/image98.jpeg"/><Relationship Id="rId4" Type="http://schemas.openxmlformats.org/officeDocument/2006/relationships/image" Target="../media/image93.jpeg"/><Relationship Id="rId9" Type="http://schemas.openxmlformats.org/officeDocument/2006/relationships/image" Target="../media/image9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06.00602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comments" Target="../comments/comment2.xml"/><Relationship Id="rId4" Type="http://schemas.openxmlformats.org/officeDocument/2006/relationships/image" Target="../media/image10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4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png"/><Relationship Id="rId5" Type="http://schemas.openxmlformats.org/officeDocument/2006/relationships/image" Target="../media/image108.emf"/><Relationship Id="rId10" Type="http://schemas.openxmlformats.org/officeDocument/2006/relationships/image" Target="../media/image58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2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850479/contributions/4486378/attachments/2293797/3910263/the%20circular%20collider%20project%20in%20china-j.gao-8-27.pdf" TargetMode="External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6.jpeg"/><Relationship Id="rId5" Type="http://schemas.openxmlformats.org/officeDocument/2006/relationships/image" Target="../media/image125.png"/><Relationship Id="rId4" Type="http://schemas.openxmlformats.org/officeDocument/2006/relationships/image" Target="../media/image39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fnal.gov/event/49756/contributions/222364/attachments/146782/187646/PB_Snowmass_EF_Sep2021_final.pdf" TargetMode="External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0.png"/><Relationship Id="rId4" Type="http://schemas.openxmlformats.org/officeDocument/2006/relationships/hyperlink" Target="https://journals.aps.org/prab/pdf/10.1103/PhysRevAccelBeams.21.102002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4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8.emf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131.png"/><Relationship Id="rId9" Type="http://schemas.openxmlformats.org/officeDocument/2006/relationships/image" Target="../media/image11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indico.cern.ch/event/808335/contributions/3365150/" TargetMode="External"/><Relationship Id="rId5" Type="http://schemas.openxmlformats.org/officeDocument/2006/relationships/image" Target="../media/image132.png"/><Relationship Id="rId4" Type="http://schemas.openxmlformats.org/officeDocument/2006/relationships/image" Target="../media/image17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png"/><Relationship Id="rId7" Type="http://schemas.openxmlformats.org/officeDocument/2006/relationships/image" Target="../media/image1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7.png"/><Relationship Id="rId5" Type="http://schemas.openxmlformats.org/officeDocument/2006/relationships/image" Target="../media/image136.emf"/><Relationship Id="rId4" Type="http://schemas.openxmlformats.org/officeDocument/2006/relationships/image" Target="../media/image135.jpeg"/><Relationship Id="rId9" Type="http://schemas.openxmlformats.org/officeDocument/2006/relationships/hyperlink" Target="https://indico.cern.ch/event/808335/contributions/3365150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indico.desy.de/event/28202/contributions/105817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4.png"/><Relationship Id="rId4" Type="http://schemas.openxmlformats.org/officeDocument/2006/relationships/image" Target="../media/image143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indico.cern.ch/event/850479/contributions/4486378/attachments/2293797/3910263/the%20circular%20collider%20project%20in%20china-j.gao-8-27.pdf" TargetMode="Externa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lss.fnal.gov/archive/test-tm/2000/fermilab-tm-2149.pdf" TargetMode="External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hyperlink" Target="https://www.intechopen.com/books/charged-particles/from-the-eloisatron-to-the-pevatron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emf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53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52.e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155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7" Type="http://schemas.openxmlformats.org/officeDocument/2006/relationships/image" Target="../media/image73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6.tiff"/><Relationship Id="rId7" Type="http://schemas.openxmlformats.org/officeDocument/2006/relationships/image" Target="../media/image160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9.tiff"/><Relationship Id="rId5" Type="http://schemas.openxmlformats.org/officeDocument/2006/relationships/image" Target="../media/image158.tiff"/><Relationship Id="rId4" Type="http://schemas.openxmlformats.org/officeDocument/2006/relationships/image" Target="../media/image157.tif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7" Type="http://schemas.openxmlformats.org/officeDocument/2006/relationships/image" Target="../media/image16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6.emf"/><Relationship Id="rId5" Type="http://schemas.openxmlformats.org/officeDocument/2006/relationships/image" Target="../media/image165.emf"/><Relationship Id="rId4" Type="http://schemas.openxmlformats.org/officeDocument/2006/relationships/image" Target="../media/image16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emf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agenda.infn.it/event/17304/contributions/99080/" TargetMode="External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tiff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tiff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tif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6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tiff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tiff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emf"/><Relationship Id="rId2" Type="http://schemas.openxmlformats.org/officeDocument/2006/relationships/image" Target="../media/image181.emf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emf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tiff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dico.cern.ch/event/577856/contributions/3420383/attachments/1880104/3097424/Muon_EPS_new.pdf" TargetMode="External"/><Relationship Id="rId4" Type="http://schemas.openxmlformats.org/officeDocument/2006/relationships/image" Target="../media/image18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995633/contributions/4275159/attachments/2208757/3755756/telnov-lcws21.pdf" TargetMode="External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indico.desy.de/event/28202/contributions/102729/attachments/67953/85077/FutureColliders_LRivkin.pdf" TargetMode="Externa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1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E1ADE47-70E6-6246-B1BA-DB042CDA571F}"/>
              </a:ext>
            </a:extLst>
          </p:cNvPr>
          <p:cNvSpPr/>
          <p:nvPr/>
        </p:nvSpPr>
        <p:spPr>
          <a:xfrm>
            <a:off x="194995" y="5848400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b="0" i="0" u="none" strike="noStrike" dirty="0">
                <a:solidFill>
                  <a:srgbClr val="342F1A"/>
                </a:solidFill>
                <a:effectLst/>
                <a:latin typeface="Avenir Roman" panose="02000503020000020003" pitchFamily="2" charset="0"/>
              </a:rPr>
              <a:t>Caption: Man standing at beginning of winding road</a:t>
            </a:r>
          </a:p>
          <a:p>
            <a:r>
              <a:rPr lang="en-US" sz="1100" b="0" i="0" u="none" strike="noStrike" dirty="0">
                <a:solidFill>
                  <a:srgbClr val="342F1A"/>
                </a:solidFill>
                <a:effectLst/>
                <a:latin typeface="Avenir Roman" panose="02000503020000020003" pitchFamily="2" charset="0"/>
              </a:rPr>
              <a:t>Artist: </a:t>
            </a:r>
            <a:r>
              <a:rPr lang="en-US" sz="1100" b="0" i="0" u="sng" strike="noStrike" dirty="0">
                <a:solidFill>
                  <a:srgbClr val="1E90FF"/>
                </a:solidFill>
                <a:effectLst/>
                <a:latin typeface="Avenir Roman" panose="02000503020000020003" pitchFamily="2" charset="0"/>
                <a:hlinkClick r:id="rId3"/>
              </a:rPr>
              <a:t>Mark Hess</a:t>
            </a:r>
            <a:endParaRPr lang="en-US" sz="1100" b="0" i="0" u="sng" strike="noStrike" dirty="0">
              <a:solidFill>
                <a:srgbClr val="342F1A"/>
              </a:solidFill>
              <a:effectLst/>
              <a:latin typeface="Avenir Roman" panose="02000503020000020003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76BE0C-E471-1C46-A1AD-AE37F9FFC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95" y="320436"/>
            <a:ext cx="5119242" cy="55279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AA159CD-D1B6-CF49-9179-90DE54D0BBD3}"/>
              </a:ext>
            </a:extLst>
          </p:cNvPr>
          <p:cNvSpPr/>
          <p:nvPr/>
        </p:nvSpPr>
        <p:spPr>
          <a:xfrm>
            <a:off x="5551863" y="384660"/>
            <a:ext cx="6096000" cy="562038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>
                <a:latin typeface="Avenir Roman" panose="02000503020000020003" pitchFamily="2" charset="0"/>
              </a:rPr>
              <a:t>Future accelerators</a:t>
            </a:r>
          </a:p>
          <a:p>
            <a:endParaRPr lang="en-US" dirty="0">
              <a:latin typeface="Avenir Roman" panose="02000503020000020003" pitchFamily="2" charset="0"/>
            </a:endParaRPr>
          </a:p>
          <a:p>
            <a:pPr marL="30162"/>
            <a:endParaRPr lang="en-US" dirty="0">
              <a:latin typeface="Avenir Roman" panose="02000503020000020003" pitchFamily="2" charset="0"/>
            </a:endParaRPr>
          </a:p>
          <a:p>
            <a:pPr marL="373062" indent="-342900">
              <a:buFont typeface="Arial" panose="020B0604020202020204" pitchFamily="34" charset="0"/>
              <a:buChar char="•"/>
            </a:pPr>
            <a:r>
              <a:rPr lang="en-US" dirty="0">
                <a:latin typeface="Avenir Roman" panose="02000503020000020003" pitchFamily="2" charset="0"/>
              </a:rPr>
              <a:t>Near future and underway (10y)</a:t>
            </a:r>
          </a:p>
          <a:p>
            <a:pPr marL="373062" indent="-342900">
              <a:buFont typeface="Arial" panose="020B0604020202020204" pitchFamily="34" charset="0"/>
              <a:buChar char="•"/>
            </a:pPr>
            <a:r>
              <a:rPr lang="en-US" dirty="0">
                <a:latin typeface="Avenir Roman" panose="02000503020000020003" pitchFamily="2" charset="0"/>
              </a:rPr>
              <a:t>Next in line (15-30y) </a:t>
            </a:r>
          </a:p>
          <a:p>
            <a:pPr marL="373062" indent="-342900">
              <a:buFont typeface="Arial" panose="020B0604020202020204" pitchFamily="34" charset="0"/>
              <a:buChar char="•"/>
            </a:pPr>
            <a:r>
              <a:rPr lang="en-US" dirty="0">
                <a:latin typeface="Avenir Roman" panose="02000503020000020003" pitchFamily="2" charset="0"/>
              </a:rPr>
              <a:t>Further ahead (25-50y)</a:t>
            </a:r>
          </a:p>
          <a:p>
            <a:pPr marL="30162"/>
            <a:endParaRPr lang="en-US" dirty="0">
              <a:latin typeface="Avenir Roman" panose="02000503020000020003" pitchFamily="2" charset="0"/>
            </a:endParaRPr>
          </a:p>
          <a:p>
            <a:r>
              <a:rPr lang="en-US" dirty="0">
                <a:latin typeface="Avenir Roman" panose="02000503020000020003" pitchFamily="2" charset="0"/>
              </a:rPr>
              <a:t>The common challenges: timelines, power and resources</a:t>
            </a:r>
          </a:p>
          <a:p>
            <a:endParaRPr lang="en-US" dirty="0">
              <a:latin typeface="Avenir Roman" panose="02000503020000020003" pitchFamily="2" charset="0"/>
            </a:endParaRPr>
          </a:p>
          <a:p>
            <a:r>
              <a:rPr lang="en-US" dirty="0">
                <a:latin typeface="Avenir Roman" panose="02000503020000020003" pitchFamily="2" charset="0"/>
              </a:rPr>
              <a:t>Mostly colliders, however improvements of existing or new neutrino facilities, smaller accelerator based experiments – for example for light dark matter or strong QED or detailed SM studies – are also very central parts of our field … </a:t>
            </a:r>
          </a:p>
          <a:p>
            <a:endParaRPr lang="en-US" dirty="0">
              <a:latin typeface="Avenir Roman" panose="02000503020000020003" pitchFamily="2" charset="0"/>
            </a:endParaRPr>
          </a:p>
          <a:p>
            <a:endParaRPr lang="en-US" dirty="0">
              <a:latin typeface="Avenir Roman" panose="02000503020000020003" pitchFamily="2" charset="0"/>
            </a:endParaRPr>
          </a:p>
          <a:p>
            <a:endParaRPr lang="en-US" dirty="0">
              <a:latin typeface="Avenir Roman" panose="02000503020000020003" pitchFamily="2" charset="0"/>
            </a:endParaRPr>
          </a:p>
          <a:p>
            <a:endParaRPr lang="en-US" dirty="0">
              <a:latin typeface="Avenir Roman" panose="02000503020000020003" pitchFamily="2" charset="0"/>
            </a:endParaRPr>
          </a:p>
          <a:p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B56F46-5AB4-514F-90DE-E480985BC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err="1"/>
              <a:t>Benasque</a:t>
            </a:r>
            <a:r>
              <a:rPr lang="en-US" dirty="0"/>
              <a:t> September 2021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BA1402-34A4-0748-AB87-F343D2AD9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Steinar Stapnes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F0AF17-EFB6-2A4C-9AE9-60B23A378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354-06AB-8C42-85C8-FB76A158A21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610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844" y="202980"/>
            <a:ext cx="5799155" cy="714265"/>
          </a:xfrm>
        </p:spPr>
        <p:txBody>
          <a:bodyPr/>
          <a:lstStyle/>
          <a:p>
            <a:r>
              <a:rPr lang="en-GB" dirty="0"/>
              <a:t> HL-LHC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702" y="1014902"/>
            <a:ext cx="11891298" cy="1175318"/>
          </a:xfrm>
        </p:spPr>
        <p:txBody>
          <a:bodyPr>
            <a:noAutofit/>
          </a:bodyPr>
          <a:lstStyle/>
          <a:p>
            <a:r>
              <a:rPr lang="en-US" sz="2400" dirty="0"/>
              <a:t>New wide-aperture </a:t>
            </a:r>
            <a:r>
              <a:rPr lang="en-US" sz="2400" b="1" dirty="0">
                <a:solidFill>
                  <a:srgbClr val="0000FF"/>
                </a:solidFill>
              </a:rPr>
              <a:t>superconducting magnets for the experimental regions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lvl="1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In the prototyping and testing phase.</a:t>
            </a:r>
          </a:p>
          <a:p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Key components of HL-LHC are new </a:t>
            </a:r>
            <a:r>
              <a:rPr lang="en-GB" sz="2400" b="1" dirty="0">
                <a:solidFill>
                  <a:srgbClr val="0000FF"/>
                </a:solidFill>
              </a:rPr>
              <a:t>final focus quadrupoles made of Nb</a:t>
            </a:r>
            <a:r>
              <a:rPr lang="en-GB" sz="2400" b="1" baseline="-25000" dirty="0">
                <a:solidFill>
                  <a:srgbClr val="0000FF"/>
                </a:solidFill>
              </a:rPr>
              <a:t>3</a:t>
            </a:r>
            <a:r>
              <a:rPr lang="en-GB" sz="2400" b="1" dirty="0">
                <a:solidFill>
                  <a:srgbClr val="0000FF"/>
                </a:solidFill>
              </a:rPr>
              <a:t>Sn</a:t>
            </a:r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198" y="2724153"/>
            <a:ext cx="4565885" cy="30545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46531" y="2952756"/>
            <a:ext cx="2431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>
                <a:solidFill>
                  <a:srgbClr val="FFFF00"/>
                </a:solidFill>
                <a:latin typeface="+mn-lt"/>
              </a:rPr>
              <a:t>MQXFA final focus magnet assembly at FNAL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2668DA8-6A56-BE49-A82B-DB8918026C80}"/>
              </a:ext>
            </a:extLst>
          </p:cNvPr>
          <p:cNvGrpSpPr>
            <a:grpSpLocks noChangeAspect="1"/>
          </p:cNvGrpSpPr>
          <p:nvPr/>
        </p:nvGrpSpPr>
        <p:grpSpPr>
          <a:xfrm>
            <a:off x="176042" y="2411614"/>
            <a:ext cx="5273414" cy="3431973"/>
            <a:chOff x="133906" y="1505728"/>
            <a:chExt cx="6916667" cy="4501415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8605DFA0-4896-D443-B2C7-6442C6588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7602" y="2217774"/>
              <a:ext cx="2181535" cy="168681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33D11FC8-BCEF-334A-9C0C-586D29129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9561" y="4606585"/>
              <a:ext cx="1717860" cy="1177749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D181AD4-CCC1-E643-8548-D2726C33B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1360" y="2016910"/>
              <a:ext cx="2637811" cy="188933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9206A5B-CA58-5D4D-B65D-10BF60E22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4660" y="2224016"/>
              <a:ext cx="1967025" cy="1608106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70AACCA9-6FBE-424A-B596-7D2B2F3BD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17697" y="4592534"/>
              <a:ext cx="1503829" cy="1202076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342FBD8-90B9-8F40-A78C-AF6EA2898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25657" y="5180448"/>
              <a:ext cx="895811" cy="824946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597ADB1-4D5D-1D48-B090-26A07B425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75545" y="5199249"/>
              <a:ext cx="877294" cy="807894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3657D993-B769-3640-9177-D4E6E83BA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0906" y="4348234"/>
              <a:ext cx="881125" cy="850474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66A2B6D4-E4C5-8A4F-AACF-FFD4C3DC7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22103" y="4336220"/>
              <a:ext cx="850439" cy="807894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919E57A9-B5C8-8D4A-85A3-04E99BE71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02135" y="4344904"/>
              <a:ext cx="847097" cy="790522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9A34DE3-DF68-1249-BC6C-C7A91023166C}"/>
                </a:ext>
              </a:extLst>
            </p:cNvPr>
            <p:cNvSpPr txBox="1"/>
            <p:nvPr/>
          </p:nvSpPr>
          <p:spPr>
            <a:xfrm>
              <a:off x="624527" y="1505728"/>
              <a:ext cx="1362893" cy="612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55A0"/>
                  </a:solidFill>
                  <a:latin typeface="Arial"/>
                </a:rPr>
                <a:t>Final focus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55A0"/>
                  </a:solidFill>
                  <a:latin typeface="Arial"/>
                </a:rPr>
                <a:t>quadrupole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A5E356A-A3F3-B84D-A0B8-6B9FD1DFF2EF}"/>
                </a:ext>
              </a:extLst>
            </p:cNvPr>
            <p:cNvSpPr txBox="1"/>
            <p:nvPr/>
          </p:nvSpPr>
          <p:spPr>
            <a:xfrm>
              <a:off x="2825397" y="1728118"/>
              <a:ext cx="4212403" cy="403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>
                  <a:solidFill>
                    <a:srgbClr val="0055A0"/>
                  </a:solidFill>
                  <a:latin typeface="Arial"/>
                </a:rPr>
                <a:t>Separation/recombination dipoles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DF4555D-8F33-0A45-AB44-AC9B653F0FCF}"/>
                </a:ext>
              </a:extLst>
            </p:cNvPr>
            <p:cNvSpPr txBox="1"/>
            <p:nvPr/>
          </p:nvSpPr>
          <p:spPr>
            <a:xfrm>
              <a:off x="133906" y="4144215"/>
              <a:ext cx="3787620" cy="403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>
                  <a:solidFill>
                    <a:srgbClr val="0055A0"/>
                  </a:solidFill>
                  <a:latin typeface="Arial"/>
                </a:rPr>
                <a:t>Dipole correctors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9EE96BB-2077-454F-B1BE-17155584694C}"/>
                </a:ext>
              </a:extLst>
            </p:cNvPr>
            <p:cNvSpPr txBox="1"/>
            <p:nvPr/>
          </p:nvSpPr>
          <p:spPr>
            <a:xfrm>
              <a:off x="4056994" y="3952109"/>
              <a:ext cx="2993579" cy="403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>
                  <a:solidFill>
                    <a:srgbClr val="0055A0"/>
                  </a:solidFill>
                  <a:latin typeface="Arial"/>
                </a:rPr>
                <a:t>Higher order correctors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49609E2-FA1C-3F47-8FB1-BDDC9861E4D1}"/>
              </a:ext>
            </a:extLst>
          </p:cNvPr>
          <p:cNvGrpSpPr>
            <a:grpSpLocks noChangeAspect="1"/>
          </p:cNvGrpSpPr>
          <p:nvPr/>
        </p:nvGrpSpPr>
        <p:grpSpPr>
          <a:xfrm>
            <a:off x="5594011" y="2856924"/>
            <a:ext cx="1110820" cy="2985329"/>
            <a:chOff x="7125962" y="907265"/>
            <a:chExt cx="1920923" cy="5162478"/>
          </a:xfrm>
        </p:grpSpPr>
        <p:pic>
          <p:nvPicPr>
            <p:cNvPr id="51" name="Picture 3" descr="\\cern.ch\dfs\Users\e\etodesco\Desktop\keklogo-c.gif">
              <a:extLst>
                <a:ext uri="{FF2B5EF4-FFF2-40B4-BE49-F238E27FC236}">
                  <a16:creationId xmlns:a16="http://schemas.microsoft.com/office/drawing/2014/main" id="{D318E3D9-8010-AB48-B42D-061723C394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355" y="3299185"/>
              <a:ext cx="863207" cy="472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6" descr="\\cern.ch\dfs\Users\e\etodesco\Desktop\cea.png">
              <a:extLst>
                <a:ext uri="{FF2B5EF4-FFF2-40B4-BE49-F238E27FC236}">
                  <a16:creationId xmlns:a16="http://schemas.microsoft.com/office/drawing/2014/main" id="{1CFC8A05-E5E3-FA45-87FD-A52383D62A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8929" y="2678148"/>
              <a:ext cx="495292" cy="449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4" descr="\\cern.ch\dfs\Users\e\etodesco\Desktop\logo_ciemat.gif">
              <a:extLst>
                <a:ext uri="{FF2B5EF4-FFF2-40B4-BE49-F238E27FC236}">
                  <a16:creationId xmlns:a16="http://schemas.microsoft.com/office/drawing/2014/main" id="{B3C1E46A-FCEE-4946-BDA3-EC7E101F87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9371" y="4746879"/>
              <a:ext cx="910733" cy="466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15AAA1B6-402F-214D-B78A-89676E89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85761" y="2083979"/>
              <a:ext cx="914786" cy="360542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CE741EB1-4D97-0A40-AB23-2BC829B08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26267" y="3974002"/>
              <a:ext cx="1020618" cy="570071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C4CA79C9-AC68-7F4C-8EC6-3B8CD6B84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09983" y="5416048"/>
              <a:ext cx="684497" cy="653695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C2651557-0CE4-F648-8F21-C9B911DA3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25962" y="2048985"/>
              <a:ext cx="810000" cy="425948"/>
            </a:xfrm>
            <a:prstGeom prst="rect">
              <a:avLst/>
            </a:prstGeom>
            <a:ln>
              <a:solidFill>
                <a:sysClr val="window" lastClr="FFFFFF">
                  <a:lumMod val="85000"/>
                </a:sysClr>
              </a:solidFill>
            </a:ln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4BCB7937-F9C2-4844-A50B-EAE8A49FC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25962" y="2627292"/>
              <a:ext cx="810000" cy="539069"/>
            </a:xfrm>
            <a:prstGeom prst="rect">
              <a:avLst/>
            </a:prstGeom>
            <a:ln>
              <a:solidFill>
                <a:sysClr val="window" lastClr="FFFFFF">
                  <a:lumMod val="85000"/>
                </a:sysClr>
              </a:solidFill>
            </a:ln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A91EA12F-B2D7-5B40-A97F-B9F9AB1D3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25962" y="3318720"/>
              <a:ext cx="810000" cy="539069"/>
            </a:xfrm>
            <a:prstGeom prst="rect">
              <a:avLst/>
            </a:prstGeom>
            <a:ln>
              <a:solidFill>
                <a:sysClr val="window" lastClr="FFFFFF">
                  <a:lumMod val="85000"/>
                </a:sysClr>
              </a:solidFill>
            </a:ln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011ABAE3-1AA5-E149-92B0-A78A359C0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25962" y="4010148"/>
              <a:ext cx="810000" cy="540000"/>
            </a:xfrm>
            <a:prstGeom prst="rect">
              <a:avLst/>
            </a:prstGeom>
            <a:ln>
              <a:solidFill>
                <a:sysClr val="window" lastClr="FFFFFF">
                  <a:lumMod val="85000"/>
                </a:sysClr>
              </a:solidFill>
            </a:ln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6B09DC02-201F-CB4F-895A-318CFA322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25962" y="4702507"/>
              <a:ext cx="810000" cy="539069"/>
            </a:xfrm>
            <a:prstGeom prst="rect">
              <a:avLst/>
            </a:prstGeom>
            <a:ln>
              <a:solidFill>
                <a:sysClr val="window" lastClr="FFFFFF">
                  <a:lumMod val="85000"/>
                </a:sysClr>
              </a:solidFill>
            </a:ln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5CABD5EC-C427-E54B-AD1A-4FB7A8F00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25962" y="5393933"/>
              <a:ext cx="810000" cy="539069"/>
            </a:xfrm>
            <a:prstGeom prst="rect">
              <a:avLst/>
            </a:prstGeom>
            <a:ln>
              <a:solidFill>
                <a:sysClr val="window" lastClr="FFFFFF">
                  <a:lumMod val="85000"/>
                </a:sysClr>
              </a:solidFill>
            </a:ln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68093A2C-7389-AB48-991A-1ABA19E74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95568" y="907265"/>
              <a:ext cx="1016000" cy="1016000"/>
            </a:xfrm>
            <a:prstGeom prst="rect">
              <a:avLst/>
            </a:prstGeom>
          </p:spPr>
        </p:pic>
      </p:grpSp>
      <p:sp>
        <p:nvSpPr>
          <p:cNvPr id="64" name="Slide Number Placeholder 3">
            <a:extLst>
              <a:ext uri="{FF2B5EF4-FFF2-40B4-BE49-F238E27FC236}">
                <a16:creationId xmlns:a16="http://schemas.microsoft.com/office/drawing/2014/main" id="{1A7FE413-570C-8A48-AEEC-73AECE3EFF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0993" y="6538860"/>
            <a:ext cx="2743200" cy="365125"/>
          </a:xfrm>
        </p:spPr>
        <p:txBody>
          <a:bodyPr/>
          <a:lstStyle/>
          <a:p>
            <a:fld id="{E66BB354-06AB-8C42-85C8-FB76A158A213}" type="slidenum">
              <a:rPr lang="en-US" smtClean="0"/>
              <a:t>10</a:t>
            </a:fld>
            <a:endParaRPr lang="en-US"/>
          </a:p>
        </p:txBody>
      </p:sp>
      <p:sp>
        <p:nvSpPr>
          <p:cNvPr id="65" name="Date Placeholder 1">
            <a:extLst>
              <a:ext uri="{FF2B5EF4-FFF2-40B4-BE49-F238E27FC236}">
                <a16:creationId xmlns:a16="http://schemas.microsoft.com/office/drawing/2014/main" id="{7C43BC95-2A49-ED44-8829-389786FCF4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336" y="6554225"/>
            <a:ext cx="2743200" cy="365125"/>
          </a:xfrm>
        </p:spPr>
        <p:txBody>
          <a:bodyPr/>
          <a:lstStyle/>
          <a:p>
            <a:r>
              <a:rPr lang="en-US" dirty="0" err="1"/>
              <a:t>Benasque</a:t>
            </a:r>
            <a:r>
              <a:rPr lang="en-US" dirty="0"/>
              <a:t> September 2021 </a:t>
            </a:r>
          </a:p>
        </p:txBody>
      </p:sp>
      <p:sp>
        <p:nvSpPr>
          <p:cNvPr id="66" name="Footer Placeholder 2">
            <a:extLst>
              <a:ext uri="{FF2B5EF4-FFF2-40B4-BE49-F238E27FC236}">
                <a16:creationId xmlns:a16="http://schemas.microsoft.com/office/drawing/2014/main" id="{33807A23-F3C9-8A41-A4F1-DEA5545D0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26072" y="6551051"/>
            <a:ext cx="4339856" cy="365125"/>
          </a:xfrm>
        </p:spPr>
        <p:txBody>
          <a:bodyPr/>
          <a:lstStyle/>
          <a:p>
            <a:r>
              <a:rPr lang="en-US" dirty="0"/>
              <a:t>From </a:t>
            </a:r>
            <a:r>
              <a:rPr lang="en-US" dirty="0" err="1"/>
              <a:t>J.Wenninger</a:t>
            </a:r>
            <a:r>
              <a:rPr lang="en-US" dirty="0"/>
              <a:t>, EPS</a:t>
            </a:r>
          </a:p>
        </p:txBody>
      </p:sp>
    </p:spTree>
    <p:extLst>
      <p:ext uri="{BB962C8B-B14F-4D97-AF65-F5344CB8AC3E}">
        <p14:creationId xmlns:p14="http://schemas.microsoft.com/office/powerpoint/2010/main" val="40635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845" y="202980"/>
            <a:ext cx="5760750" cy="714265"/>
          </a:xfrm>
        </p:spPr>
        <p:txBody>
          <a:bodyPr/>
          <a:lstStyle/>
          <a:p>
            <a:r>
              <a:rPr lang="en-GB" dirty="0"/>
              <a:t> Crab cavities</a:t>
            </a:r>
          </a:p>
        </p:txBody>
      </p:sp>
      <p:pic>
        <p:nvPicPr>
          <p:cNvPr id="31" name="Content Placeholder 3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3615" y="917245"/>
            <a:ext cx="2578189" cy="3300245"/>
          </a:xfrm>
          <a:prstGeom prst="rect">
            <a:avLst/>
          </a:prstGeom>
        </p:spPr>
      </p:pic>
      <p:sp>
        <p:nvSpPr>
          <p:cNvPr id="32" name="Content Placeholder 2"/>
          <p:cNvSpPr txBox="1">
            <a:spLocks/>
          </p:cNvSpPr>
          <p:nvPr/>
        </p:nvSpPr>
        <p:spPr>
          <a:xfrm>
            <a:off x="220036" y="1086295"/>
            <a:ext cx="8641124" cy="2457921"/>
          </a:xfrm>
          <a:prstGeom prst="rect">
            <a:avLst/>
          </a:prstGeom>
        </p:spPr>
        <p:txBody>
          <a:bodyPr vert="horz">
            <a:noAutofit/>
          </a:bodyPr>
          <a:lstStyle>
            <a:lvl1pPr marL="354013" indent="-317500" algn="l" rtl="0" eaLnBrk="1" latinLnBrk="0" hangingPunct="1">
              <a:spcBef>
                <a:spcPct val="20000"/>
              </a:spcBef>
              <a:buClr>
                <a:srgbClr val="0000FF"/>
              </a:buClr>
              <a:buSzPct val="80000"/>
              <a:buFont typeface="Wingdings" panose="05000000000000000000" pitchFamily="2" charset="2"/>
              <a:buChar char="q"/>
              <a:defRPr kumimoji="0"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720725" indent="-366713" algn="l" rtl="0" eaLnBrk="1" latinLnBrk="0" hangingPunct="1">
              <a:spcBef>
                <a:spcPct val="20000"/>
              </a:spcBef>
              <a:buClrTx/>
              <a:buSzPct val="80000"/>
              <a:buFont typeface="Arial" panose="020B0604020202020204" pitchFamily="34" charset="0"/>
              <a:buChar char="―"/>
              <a:defRPr kumimoji="0"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Lucida Grande"/>
              <a:buChar char="►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In a </a:t>
            </a:r>
            <a:r>
              <a:rPr lang="en-GB" b="1" dirty="0">
                <a:solidFill>
                  <a:srgbClr val="FF0000"/>
                </a:solidFill>
              </a:rPr>
              <a:t>conventional bunch crossing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luminosity is lost as bunches overlap only partially – LHC runs 1 – 3 (see earlier slide).</a:t>
            </a:r>
          </a:p>
          <a:p>
            <a:pPr fontAlgn="auto">
              <a:spcAft>
                <a:spcPts val="0"/>
              </a:spcAft>
            </a:pPr>
            <a:r>
              <a:rPr lang="en-GB" b="1" dirty="0">
                <a:solidFill>
                  <a:srgbClr val="0000FF"/>
                </a:solidFill>
              </a:rPr>
              <a:t>“Crab cavities”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will be installed on the sides of the interaction points to </a:t>
            </a:r>
            <a:r>
              <a:rPr lang="en-GB" b="1" dirty="0">
                <a:solidFill>
                  <a:srgbClr val="0000FF"/>
                </a:solidFill>
              </a:rPr>
              <a:t>tilt the bunches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and cancel this effect.</a:t>
            </a:r>
          </a:p>
          <a:p>
            <a:pPr lvl="1" fontAlgn="auto">
              <a:spcAft>
                <a:spcPts val="0"/>
              </a:spcAft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This technology has never been applied in a hadron collider.</a:t>
            </a:r>
          </a:p>
          <a:p>
            <a:pPr fontAlgn="auto">
              <a:spcAft>
                <a:spcPts val="0"/>
              </a:spcAft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A </a:t>
            </a:r>
            <a:r>
              <a:rPr lang="en-GB" b="1" dirty="0">
                <a:solidFill>
                  <a:srgbClr val="0000FF"/>
                </a:solidFill>
              </a:rPr>
              <a:t>prototype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 has been </a:t>
            </a:r>
            <a:r>
              <a:rPr lang="en-GB" b="1" dirty="0">
                <a:solidFill>
                  <a:srgbClr val="0000FF"/>
                </a:solidFill>
              </a:rPr>
              <a:t>installed in the CERN SPS ring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lvl="1" fontAlgn="auto">
              <a:spcAft>
                <a:spcPts val="0"/>
              </a:spcAft>
            </a:pPr>
            <a:r>
              <a:rPr lang="en-GB" b="1" dirty="0">
                <a:solidFill>
                  <a:srgbClr val="008E40"/>
                </a:solidFill>
              </a:rPr>
              <a:t>First crabbing of a proton beam demonstrated in 2018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70C6913-532F-AD45-BCDE-55EDC689A2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718" y="3710687"/>
            <a:ext cx="3226020" cy="223007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598" y="3699128"/>
            <a:ext cx="4017612" cy="2523963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04C7BF72-4F50-654E-BA9F-B6A4F07D95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0993" y="6538860"/>
            <a:ext cx="2743200" cy="365125"/>
          </a:xfrm>
        </p:spPr>
        <p:txBody>
          <a:bodyPr/>
          <a:lstStyle/>
          <a:p>
            <a:fld id="{E66BB354-06AB-8C42-85C8-FB76A158A213}" type="slidenum">
              <a:rPr lang="en-US" smtClean="0"/>
              <a:t>11</a:t>
            </a:fld>
            <a:endParaRPr lang="en-US"/>
          </a:p>
        </p:txBody>
      </p:sp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0E43057F-010F-6249-B277-4CE92E9ACA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336" y="6554225"/>
            <a:ext cx="2743200" cy="365125"/>
          </a:xfrm>
        </p:spPr>
        <p:txBody>
          <a:bodyPr/>
          <a:lstStyle/>
          <a:p>
            <a:r>
              <a:rPr lang="en-US" dirty="0" err="1"/>
              <a:t>Benasque</a:t>
            </a:r>
            <a:r>
              <a:rPr lang="en-US" dirty="0"/>
              <a:t> September 2021 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E6DF5E71-3FDF-F549-B553-704ADC8C89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26072" y="6551051"/>
            <a:ext cx="4339856" cy="365125"/>
          </a:xfrm>
        </p:spPr>
        <p:txBody>
          <a:bodyPr/>
          <a:lstStyle/>
          <a:p>
            <a:r>
              <a:rPr lang="en-US" dirty="0"/>
              <a:t>From </a:t>
            </a:r>
            <a:r>
              <a:rPr lang="en-US" dirty="0" err="1"/>
              <a:t>J.Wenninger</a:t>
            </a:r>
            <a:r>
              <a:rPr lang="en-US" dirty="0"/>
              <a:t>, EPS</a:t>
            </a:r>
          </a:p>
        </p:txBody>
      </p:sp>
    </p:spTree>
    <p:extLst>
      <p:ext uri="{BB962C8B-B14F-4D97-AF65-F5344CB8AC3E}">
        <p14:creationId xmlns:p14="http://schemas.microsoft.com/office/powerpoint/2010/main" val="599203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9A095-0092-424B-9E2F-DEDC9DD24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632" y="137961"/>
            <a:ext cx="10515600" cy="750434"/>
          </a:xfrm>
        </p:spPr>
        <p:txBody>
          <a:bodyPr/>
          <a:lstStyle/>
          <a:p>
            <a:pPr algn="ctr"/>
            <a:r>
              <a:rPr lang="en-US" sz="3200" dirty="0">
                <a:latin typeface="Avenir Roman" panose="02000503020000020003" pitchFamily="2" charset="0"/>
              </a:rPr>
              <a:t>HL LHC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1A2E4-45C9-B248-B54F-338E1168E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632" y="1188723"/>
            <a:ext cx="9956800" cy="1115566"/>
          </a:xfrm>
        </p:spPr>
        <p:txBody>
          <a:bodyPr/>
          <a:lstStyle/>
          <a:p>
            <a:r>
              <a:rPr lang="en-US" dirty="0">
                <a:latin typeface="Avenir Roman" panose="02000503020000020003" pitchFamily="2" charset="0"/>
              </a:rPr>
              <a:t>HL LHC the key energy frontier accelerator the next two decades </a:t>
            </a:r>
          </a:p>
          <a:p>
            <a:r>
              <a:rPr lang="en-US" dirty="0">
                <a:latin typeface="Avenir Roman" panose="02000503020000020003" pitchFamily="2" charset="0"/>
              </a:rPr>
              <a:t>Please see status at: </a:t>
            </a:r>
            <a:r>
              <a:rPr lang="en-US" dirty="0">
                <a:latin typeface="Avenir Roman" panose="02000503020000020003" pitchFamily="2" charset="0"/>
                <a:hlinkClick r:id="rId3"/>
              </a:rPr>
              <a:t>https://indico.desy.de/event/28202/contributions/105488/</a:t>
            </a:r>
            <a:r>
              <a:rPr lang="en-US" dirty="0">
                <a:latin typeface="Avenir Roman" panose="02000503020000020003" pitchFamily="2" charset="0"/>
              </a:rPr>
              <a:t> (Oliver </a:t>
            </a:r>
            <a:r>
              <a:rPr lang="en-US" dirty="0" err="1">
                <a:latin typeface="Avenir Roman" panose="02000503020000020003" pitchFamily="2" charset="0"/>
              </a:rPr>
              <a:t>Brüning</a:t>
            </a:r>
            <a:r>
              <a:rPr lang="en-US" dirty="0">
                <a:latin typeface="Avenir Roman" panose="02000503020000020003" pitchFamily="2" charset="0"/>
              </a:rPr>
              <a:t>, EPS meeting July 2021)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2788B2-3230-1647-93D5-B9DCD000B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903" y="2304289"/>
            <a:ext cx="8367517" cy="4023359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8084162-AF20-024B-9FD7-576455B2DE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0993" y="6538860"/>
            <a:ext cx="2743200" cy="365125"/>
          </a:xfrm>
        </p:spPr>
        <p:txBody>
          <a:bodyPr/>
          <a:lstStyle/>
          <a:p>
            <a:fld id="{E66BB354-06AB-8C42-85C8-FB76A158A213}" type="slidenum">
              <a:rPr lang="en-US" smtClean="0"/>
              <a:t>12</a:t>
            </a:fld>
            <a:endParaRPr lang="en-US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39DDA502-5A38-4F44-A20D-C437AA42DB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336" y="6554225"/>
            <a:ext cx="2743200" cy="365125"/>
          </a:xfrm>
        </p:spPr>
        <p:txBody>
          <a:bodyPr/>
          <a:lstStyle/>
          <a:p>
            <a:r>
              <a:rPr lang="en-US" dirty="0" err="1"/>
              <a:t>Benasque</a:t>
            </a:r>
            <a:r>
              <a:rPr lang="en-US" dirty="0"/>
              <a:t> September 2021 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11F49B1-0D5D-814A-AB6C-2A1CB8C12C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26072" y="6551051"/>
            <a:ext cx="4339856" cy="365125"/>
          </a:xfrm>
        </p:spPr>
        <p:txBody>
          <a:bodyPr/>
          <a:lstStyle/>
          <a:p>
            <a:r>
              <a:rPr lang="en-US" dirty="0"/>
              <a:t>Steinar Stapnes</a:t>
            </a:r>
          </a:p>
        </p:txBody>
      </p:sp>
    </p:spTree>
    <p:extLst>
      <p:ext uri="{BB962C8B-B14F-4D97-AF65-F5344CB8AC3E}">
        <p14:creationId xmlns:p14="http://schemas.microsoft.com/office/powerpoint/2010/main" val="3413042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278A41A-6858-604A-A0D5-A46391201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Yellow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944B4E-3447-D046-B149-CF83BE18CB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6BB354-06AB-8C42-85C8-FB76A158A213}" type="slidenum">
              <a:rPr lang="en-US" smtClean="0"/>
              <a:t>13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8C1184-E49A-FF4E-A2E0-A4579FC11D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 err="1"/>
              <a:t>Benasque</a:t>
            </a:r>
            <a:r>
              <a:rPr lang="en-US" dirty="0"/>
              <a:t> September 2021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51957F-9FB3-6543-B7D7-0B31DE8656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Steinar Stapnes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6ACA43-F749-3E4A-8489-3EF7D505168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8390" y="888395"/>
            <a:ext cx="10288016" cy="5240201"/>
          </a:xfrm>
          <a:solidFill>
            <a:schemeClr val="tx1"/>
          </a:solidFill>
        </p:spPr>
        <p:txBody>
          <a:bodyPr/>
          <a:lstStyle/>
          <a:p>
            <a:r>
              <a:rPr lang="en-US" sz="1400" dirty="0">
                <a:solidFill>
                  <a:srgbClr val="00B050"/>
                </a:solidFill>
                <a:latin typeface="Avenir Medium" panose="02000503020000020003" pitchFamily="2" charset="0"/>
              </a:rPr>
              <a:t>HL – LHC </a:t>
            </a:r>
          </a:p>
          <a:p>
            <a:pPr lvl="1"/>
            <a:r>
              <a:rPr lang="en-US" sz="1400" dirty="0">
                <a:solidFill>
                  <a:srgbClr val="00B050"/>
                </a:solidFill>
                <a:latin typeface="Avenir Medium" panose="02000503020000020003" pitchFamily="2" charset="0"/>
              </a:rPr>
              <a:t>Higher luminosities, improved detectors, improved analysis </a:t>
            </a:r>
          </a:p>
          <a:p>
            <a:r>
              <a:rPr lang="en-US" sz="1400" dirty="0">
                <a:solidFill>
                  <a:srgbClr val="00B050"/>
                </a:solidFill>
                <a:latin typeface="Avenir Medium" panose="02000503020000020003" pitchFamily="2" charset="0"/>
              </a:rPr>
              <a:t>Other accelerators very important too: Neutrinos, </a:t>
            </a:r>
            <a:r>
              <a:rPr lang="en-US" sz="1400" dirty="0" err="1">
                <a:solidFill>
                  <a:srgbClr val="00B050"/>
                </a:solidFill>
                <a:latin typeface="Avenir Medium" panose="02000503020000020003" pitchFamily="2" charset="0"/>
              </a:rPr>
              <a:t>SuperKEKb</a:t>
            </a:r>
            <a:r>
              <a:rPr lang="en-US" sz="1400" dirty="0">
                <a:solidFill>
                  <a:srgbClr val="00B050"/>
                </a:solidFill>
                <a:latin typeface="Avenir Medium" panose="02000503020000020003" pitchFamily="2" charset="0"/>
              </a:rPr>
              <a:t>, the neutrino facilities, EIC, dark sector studies, light dark matter, </a:t>
            </a:r>
            <a:r>
              <a:rPr lang="en-US" sz="1400" dirty="0" err="1">
                <a:solidFill>
                  <a:srgbClr val="00B050"/>
                </a:solidFill>
                <a:latin typeface="Avenir Medium" panose="02000503020000020003" pitchFamily="2" charset="0"/>
              </a:rPr>
              <a:t>etc</a:t>
            </a:r>
            <a:r>
              <a:rPr lang="en-US" sz="1400" dirty="0">
                <a:solidFill>
                  <a:srgbClr val="00B050"/>
                </a:solidFill>
                <a:latin typeface="Avenir Medium" panose="02000503020000020003" pitchFamily="2" charset="0"/>
              </a:rPr>
              <a:t> .. </a:t>
            </a:r>
          </a:p>
          <a:p>
            <a:endParaRPr lang="en-US" sz="1800" dirty="0">
              <a:solidFill>
                <a:srgbClr val="00B050"/>
              </a:solidFill>
              <a:latin typeface="Avenir Medium" panose="02000503020000020003" pitchFamily="2" charset="0"/>
            </a:endParaRPr>
          </a:p>
          <a:p>
            <a:r>
              <a:rPr lang="en-US" sz="2000" dirty="0">
                <a:solidFill>
                  <a:srgbClr val="FFC000"/>
                </a:solidFill>
                <a:latin typeface="Avenir Medium" panose="02000503020000020003" pitchFamily="2" charset="0"/>
              </a:rPr>
              <a:t>Seems reasonable to assume that next large accelerator in particle physics will be an </a:t>
            </a:r>
            <a:r>
              <a:rPr lang="en-US" sz="2000" dirty="0" err="1">
                <a:solidFill>
                  <a:srgbClr val="FFC000"/>
                </a:solidFill>
                <a:latin typeface="Avenir Medium" panose="02000503020000020003" pitchFamily="2" charset="0"/>
              </a:rPr>
              <a:t>e+e</a:t>
            </a:r>
            <a:r>
              <a:rPr lang="en-US" sz="2000" dirty="0">
                <a:solidFill>
                  <a:srgbClr val="FFC000"/>
                </a:solidFill>
                <a:latin typeface="Avenir Medium" panose="02000503020000020003" pitchFamily="2" charset="0"/>
              </a:rPr>
              <a:t>- collider in the 250-500 GeV range (ILC, CLIC, CEPC, FCC-</a:t>
            </a:r>
            <a:r>
              <a:rPr lang="en-US" sz="2000" dirty="0" err="1">
                <a:solidFill>
                  <a:srgbClr val="FFC000"/>
                </a:solidFill>
                <a:latin typeface="Avenir Medium" panose="02000503020000020003" pitchFamily="2" charset="0"/>
              </a:rPr>
              <a:t>ee</a:t>
            </a:r>
            <a:r>
              <a:rPr lang="en-US" sz="2000" dirty="0">
                <a:solidFill>
                  <a:srgbClr val="FFC000"/>
                </a:solidFill>
                <a:latin typeface="Avenir Medium" panose="02000503020000020003" pitchFamily="2" charset="0"/>
              </a:rPr>
              <a:t>), hopefully following directly after or possibly overlapping with HL-LHC </a:t>
            </a:r>
          </a:p>
          <a:p>
            <a:pPr lvl="1"/>
            <a:r>
              <a:rPr lang="en-US" sz="2000" dirty="0">
                <a:solidFill>
                  <a:srgbClr val="FFC000"/>
                </a:solidFill>
                <a:latin typeface="Avenir Medium" panose="02000503020000020003" pitchFamily="2" charset="0"/>
              </a:rPr>
              <a:t>Physics case clear, technologies are there, “hesitations” are due to costs and perceived link to the machine after </a:t>
            </a:r>
          </a:p>
          <a:p>
            <a:pPr lvl="1"/>
            <a:r>
              <a:rPr lang="en-US" sz="2000" dirty="0">
                <a:solidFill>
                  <a:srgbClr val="FFC000"/>
                </a:solidFill>
                <a:latin typeface="Avenir Medium" panose="02000503020000020003" pitchFamily="2" charset="0"/>
              </a:rPr>
              <a:t>In particular, the large circular </a:t>
            </a:r>
            <a:r>
              <a:rPr lang="en-US" sz="2000" dirty="0" err="1">
                <a:solidFill>
                  <a:srgbClr val="FFC000"/>
                </a:solidFill>
                <a:latin typeface="Avenir Medium" panose="02000503020000020003" pitchFamily="2" charset="0"/>
              </a:rPr>
              <a:t>e+e</a:t>
            </a:r>
            <a:r>
              <a:rPr lang="en-US" sz="2000" dirty="0">
                <a:solidFill>
                  <a:srgbClr val="FFC000"/>
                </a:solidFill>
                <a:latin typeface="Avenir Medium" panose="02000503020000020003" pitchFamily="2" charset="0"/>
              </a:rPr>
              <a:t>- machines are linked in time, design and funding to proton colliders after </a:t>
            </a:r>
          </a:p>
          <a:p>
            <a:pPr lvl="1"/>
            <a:endParaRPr lang="en-US" sz="1800" dirty="0">
              <a:solidFill>
                <a:schemeClr val="accent4">
                  <a:lumMod val="75000"/>
                </a:schemeClr>
              </a:solidFill>
              <a:latin typeface="Avenir Medium" panose="02000503020000020003" pitchFamily="2" charset="0"/>
            </a:endParaRPr>
          </a:p>
          <a:p>
            <a:r>
              <a:rPr lang="en-US" sz="1400" dirty="0">
                <a:solidFill>
                  <a:srgbClr val="FF0000"/>
                </a:solidFill>
                <a:latin typeface="Avenir Medium" panose="02000503020000020003" pitchFamily="2" charset="0"/>
              </a:rPr>
              <a:t>But what is the next next accelerator – at much higher energies ? Physics motivations can be made (are they sufficient to approve such a large project?) and provide design study guidance, even though HL-LHC and a Higgs factory might (hopefully will) change the outlook</a:t>
            </a:r>
          </a:p>
          <a:p>
            <a:pPr lvl="1"/>
            <a:r>
              <a:rPr lang="en-US" sz="1400" dirty="0">
                <a:solidFill>
                  <a:srgbClr val="FF0000"/>
                </a:solidFill>
                <a:latin typeface="Avenir Medium" panose="02000503020000020003" pitchFamily="2" charset="0"/>
              </a:rPr>
              <a:t>Hadrons (~100 </a:t>
            </a:r>
            <a:r>
              <a:rPr lang="en-US" sz="1400" dirty="0" err="1">
                <a:solidFill>
                  <a:srgbClr val="FF0000"/>
                </a:solidFill>
                <a:latin typeface="Avenir Medium" panose="02000503020000020003" pitchFamily="2" charset="0"/>
              </a:rPr>
              <a:t>TeV</a:t>
            </a:r>
            <a:r>
              <a:rPr lang="en-US" sz="1400" dirty="0">
                <a:solidFill>
                  <a:srgbClr val="FF0000"/>
                </a:solidFill>
                <a:latin typeface="Avenir Medium" panose="02000503020000020003" pitchFamily="2" charset="0"/>
              </a:rPr>
              <a:t> or above), upgrading an </a:t>
            </a:r>
            <a:r>
              <a:rPr lang="en-US" sz="1400" dirty="0" err="1">
                <a:solidFill>
                  <a:srgbClr val="FF0000"/>
                </a:solidFill>
                <a:latin typeface="Avenir Medium" panose="02000503020000020003" pitchFamily="2" charset="0"/>
              </a:rPr>
              <a:t>e+e</a:t>
            </a:r>
            <a:r>
              <a:rPr lang="en-US" sz="1400" dirty="0">
                <a:solidFill>
                  <a:srgbClr val="FF0000"/>
                </a:solidFill>
                <a:latin typeface="Avenir Medium" panose="02000503020000020003" pitchFamily="2" charset="0"/>
              </a:rPr>
              <a:t>- LC collider (length/technology) or Muons (aiming for 10 </a:t>
            </a:r>
            <a:r>
              <a:rPr lang="en-US" sz="1400" dirty="0" err="1">
                <a:solidFill>
                  <a:srgbClr val="FF0000"/>
                </a:solidFill>
                <a:latin typeface="Avenir Medium" panose="02000503020000020003" pitchFamily="2" charset="0"/>
              </a:rPr>
              <a:t>TeV</a:t>
            </a:r>
            <a:r>
              <a:rPr lang="en-US" sz="1400" dirty="0">
                <a:solidFill>
                  <a:srgbClr val="FF0000"/>
                </a:solidFill>
                <a:latin typeface="Avenir Medium" panose="02000503020000020003" pitchFamily="2" charset="0"/>
              </a:rPr>
              <a:t> or above)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66CF41-6974-334D-AFA9-513C428D6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0661370" y="1951530"/>
            <a:ext cx="1384860" cy="369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54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EA7036-A2CD-7945-A70E-1C596B7106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52" y="1429852"/>
            <a:ext cx="1676400" cy="24435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83CE5C-750B-974C-B6DD-99637D7431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-32473"/>
            <a:ext cx="3962400" cy="17434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3917B5-CB6F-CA41-B163-3A1983649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168193"/>
            <a:ext cx="3200399" cy="689806"/>
          </a:xfrm>
          <a:prstGeom prst="rect">
            <a:avLst/>
          </a:prstGeom>
        </p:spPr>
      </p:pic>
      <p:pic>
        <p:nvPicPr>
          <p:cNvPr id="22529" name="Picture 1" descr="page21image65226576">
            <a:extLst>
              <a:ext uri="{FF2B5EF4-FFF2-40B4-BE49-F238E27FC236}">
                <a16:creationId xmlns:a16="http://schemas.microsoft.com/office/drawing/2014/main" id="{0DCA4579-C23B-2B4B-B814-928E3ED58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947" y="4193863"/>
            <a:ext cx="3450117" cy="222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1">
            <a:extLst>
              <a:ext uri="{FF2B5EF4-FFF2-40B4-BE49-F238E27FC236}">
                <a16:creationId xmlns:a16="http://schemas.microsoft.com/office/drawing/2014/main" id="{8079FEA7-2A89-9347-8794-34ECA3C6313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2133" y="4102306"/>
            <a:ext cx="3232533" cy="2028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E88178C-FBEF-3540-9CEC-11E7276BD437}"/>
              </a:ext>
            </a:extLst>
          </p:cNvPr>
          <p:cNvSpPr/>
          <p:nvPr/>
        </p:nvSpPr>
        <p:spPr>
          <a:xfrm>
            <a:off x="1752600" y="1642018"/>
            <a:ext cx="69342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Avenir Medium" panose="02000503020000020003" pitchFamily="2" charset="0"/>
                <a:ea typeface="ＭＳ Ｐゴシック" charset="-128"/>
              </a:rPr>
              <a:t>Need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latin typeface="Avenir Medium" panose="02000503020000020003" pitchFamily="2" charset="0"/>
                <a:ea typeface="ＭＳ Ｐゴシック" charset="-128"/>
              </a:rPr>
              <a:t>e+e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Avenir Medium" panose="02000503020000020003" pitchFamily="2" charset="0"/>
                <a:ea typeface="ＭＳ Ｐゴシック" charset="-128"/>
              </a:rPr>
              <a:t>- collisions at least at 250 GeV, four alternatives: </a:t>
            </a:r>
          </a:p>
          <a:p>
            <a:pPr lvl="0">
              <a:defRPr/>
            </a:pP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Avenir Medium" panose="02000503020000020003" pitchFamily="2" charset="0"/>
                <a:ea typeface="ＭＳ Ｐゴシック" charset="-128"/>
              </a:rPr>
              <a:t> </a:t>
            </a:r>
          </a:p>
          <a:p>
            <a:pPr lvl="0">
              <a:defRPr/>
            </a:pP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Avenir Medium" panose="02000503020000020003" pitchFamily="2" charset="0"/>
                <a:ea typeface="ＭＳ Ｐゴシック" charset="-128"/>
              </a:rPr>
              <a:t>ILC in Japan (linear)                FCC at CERN (ring)</a:t>
            </a:r>
          </a:p>
          <a:p>
            <a:pPr lvl="0">
              <a:defRPr/>
            </a:pPr>
            <a:endParaRPr lang="en-US" altLang="en-US" sz="2000" dirty="0">
              <a:solidFill>
                <a:schemeClr val="accent6">
                  <a:lumMod val="50000"/>
                </a:schemeClr>
              </a:solidFill>
              <a:latin typeface="Avenir Medium" panose="02000503020000020003" pitchFamily="2" charset="0"/>
              <a:ea typeface="ＭＳ Ｐゴシック" charset="-128"/>
            </a:endParaRPr>
          </a:p>
          <a:p>
            <a:pPr lvl="0">
              <a:defRPr/>
            </a:pP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Avenir Medium" panose="02000503020000020003" pitchFamily="2" charset="0"/>
                <a:ea typeface="ＭＳ Ｐゴシック" charset="-128"/>
              </a:rPr>
              <a:t>CLIC at CERN (linear)             CEPC in China (ring) </a:t>
            </a:r>
          </a:p>
          <a:p>
            <a:pPr lvl="0">
              <a:defRPr/>
            </a:pPr>
            <a:endParaRPr lang="en-US" altLang="en-US" sz="2000" dirty="0">
              <a:solidFill>
                <a:schemeClr val="accent6">
                  <a:lumMod val="50000"/>
                </a:schemeClr>
              </a:solidFill>
              <a:latin typeface="Avenir Medium" panose="02000503020000020003" pitchFamily="2" charset="0"/>
              <a:ea typeface="ＭＳ Ｐゴシック" charset="-128"/>
            </a:endParaRPr>
          </a:p>
          <a:p>
            <a:pPr lvl="0">
              <a:defRPr/>
            </a:pP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Avenir Medium" panose="02000503020000020003" pitchFamily="2" charset="0"/>
                <a:ea typeface="ＭＳ Ｐゴシック" charset="-128"/>
              </a:rPr>
              <a:t>                      Linear colliders: 13 (Higgs) -&gt; 50 (max) km</a:t>
            </a:r>
          </a:p>
          <a:p>
            <a:pPr lvl="0">
              <a:defRPr/>
            </a:pP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Avenir Medium" panose="02000503020000020003" pitchFamily="2" charset="0"/>
                <a:ea typeface="ＭＳ Ｐゴシック" charset="-128"/>
              </a:rPr>
              <a:t>                      Rings ~100km, can be used for protons </a:t>
            </a:r>
          </a:p>
          <a:p>
            <a:pPr lvl="0">
              <a:defRPr/>
            </a:pP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Avenir Medium" panose="02000503020000020003" pitchFamily="2" charset="0"/>
                <a:ea typeface="ＭＳ Ｐゴシック" charset="-128"/>
              </a:rPr>
              <a:t>                      after </a:t>
            </a:r>
          </a:p>
          <a:p>
            <a:pPr lvl="0">
              <a:defRPr/>
            </a:pP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Avenir Medium" panose="02000503020000020003" pitchFamily="2" charset="0"/>
                <a:ea typeface="ＭＳ Ｐゴシック" charset="-128"/>
              </a:rPr>
              <a:t>		</a:t>
            </a:r>
          </a:p>
          <a:p>
            <a:pPr lvl="0" algn="ctr">
              <a:defRPr/>
            </a:pP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Avenir Medium" panose="02000503020000020003" pitchFamily="2" charset="0"/>
                <a:ea typeface="ＭＳ Ｐゴシック" charset="-128"/>
              </a:rPr>
              <a:t>	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340028-B856-C445-A63B-B4899CA7F354}"/>
              </a:ext>
            </a:extLst>
          </p:cNvPr>
          <p:cNvSpPr/>
          <p:nvPr/>
        </p:nvSpPr>
        <p:spPr>
          <a:xfrm>
            <a:off x="4343400" y="133923"/>
            <a:ext cx="3886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dirty="0">
                <a:solidFill>
                  <a:schemeClr val="accent6">
                    <a:lumMod val="50000"/>
                  </a:schemeClr>
                </a:solidFill>
                <a:latin typeface="Avenir Medium" panose="02000503020000020003" pitchFamily="2" charset="0"/>
                <a:ea typeface="ＭＳ Ｐゴシック" charset="-128"/>
              </a:rPr>
              <a:t>Next: A Higgs factory</a:t>
            </a:r>
            <a:endParaRPr lang="en-US" sz="3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22C6AA-FD9F-344A-9A9B-EA520DF462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E279AD4-72CF-EC44-9441-674EB9296360}" type="slidenum">
              <a:rPr lang="en-GB" altLang="en-US" smtClean="0"/>
              <a:pPr/>
              <a:t>14</a:t>
            </a:fld>
            <a:endParaRPr lang="en-GB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0ED651-F4D2-834A-99FB-DE2A8ABE99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2652" y="19343"/>
            <a:ext cx="3457412" cy="2950526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2735B920-A7BE-5542-B322-A5467763D07B}"/>
              </a:ext>
            </a:extLst>
          </p:cNvPr>
          <p:cNvSpPr txBox="1">
            <a:spLocks/>
          </p:cNvSpPr>
          <p:nvPr/>
        </p:nvSpPr>
        <p:spPr>
          <a:xfrm>
            <a:off x="9460993" y="6538860"/>
            <a:ext cx="2743200" cy="365125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defPPr>
              <a:defRPr lang="en-US"/>
            </a:defPPr>
            <a:lvl1pPr marL="0" algn="r" defTabSz="914127" rtl="0" eaLnBrk="1" latinLnBrk="0" hangingPunct="1">
              <a:defRPr sz="1180" b="0" i="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457062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27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89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51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13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78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40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02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6BB354-06AB-8C42-85C8-FB76A158A21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3" name="Date Placeholder 1">
            <a:extLst>
              <a:ext uri="{FF2B5EF4-FFF2-40B4-BE49-F238E27FC236}">
                <a16:creationId xmlns:a16="http://schemas.microsoft.com/office/drawing/2014/main" id="{0F745B36-D6A2-1A4F-8097-B0D15F0A87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336" y="6554225"/>
            <a:ext cx="2743200" cy="365125"/>
          </a:xfrm>
        </p:spPr>
        <p:txBody>
          <a:bodyPr/>
          <a:lstStyle/>
          <a:p>
            <a:r>
              <a:rPr lang="en-US" dirty="0" err="1"/>
              <a:t>Benasque</a:t>
            </a:r>
            <a:r>
              <a:rPr lang="en-US" dirty="0"/>
              <a:t> September 2021 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7DBCFD3F-4C14-7C42-840C-0853EABEA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26072" y="6551051"/>
            <a:ext cx="4339856" cy="365125"/>
          </a:xfrm>
        </p:spPr>
        <p:txBody>
          <a:bodyPr/>
          <a:lstStyle/>
          <a:p>
            <a:r>
              <a:rPr lang="en-US"/>
              <a:t>Steinar Stapnes</a:t>
            </a:r>
          </a:p>
        </p:txBody>
      </p:sp>
    </p:spTree>
    <p:extLst>
      <p:ext uri="{BB962C8B-B14F-4D97-AF65-F5344CB8AC3E}">
        <p14:creationId xmlns:p14="http://schemas.microsoft.com/office/powerpoint/2010/main" val="345131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8">
            <a:extLst>
              <a:ext uri="{FF2B5EF4-FFF2-40B4-BE49-F238E27FC236}">
                <a16:creationId xmlns:a16="http://schemas.microsoft.com/office/drawing/2014/main" id="{03236D65-7595-EC49-BF4E-BC59D186E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838200"/>
            <a:ext cx="6096000" cy="86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0" tIns="45710" rIns="91420" bIns="45710">
            <a:prstTxWarp prst="textNoShape">
              <a:avLst/>
            </a:prstTxWarp>
            <a:spAutoFit/>
          </a:bodyPr>
          <a:lstStyle/>
          <a:p>
            <a:pPr marL="457200" indent="-457200" eaLnBrk="0" hangingPunct="0">
              <a:buFont typeface="Arial"/>
              <a:buChar char="•"/>
            </a:pPr>
            <a:r>
              <a:rPr lang="en-US" sz="1600" dirty="0">
                <a:latin typeface="Avenir Medium" panose="02000503020000020003" pitchFamily="2" charset="0"/>
                <a:ea typeface="ＭＳ Ｐゴシック" pitchFamily="-112" charset="-128"/>
                <a:cs typeface="Calibri"/>
              </a:rPr>
              <a:t>CLIC</a:t>
            </a:r>
          </a:p>
          <a:p>
            <a:pPr marL="457200" indent="-457200" eaLnBrk="0" hangingPunct="0">
              <a:buFont typeface="Arial"/>
              <a:buChar char="•"/>
            </a:pPr>
            <a:r>
              <a:rPr lang="en-US" sz="1600" dirty="0">
                <a:latin typeface="Avenir Medium" panose="02000503020000020003" pitchFamily="2" charset="0"/>
                <a:ea typeface="ＭＳ Ｐゴシック" pitchFamily="-112" charset="-128"/>
                <a:cs typeface="Calibri"/>
              </a:rPr>
              <a:t>ILC </a:t>
            </a:r>
          </a:p>
          <a:p>
            <a:pPr eaLnBrk="0" hangingPunct="0"/>
            <a:endParaRPr lang="en-US" dirty="0">
              <a:latin typeface="Calibri"/>
              <a:ea typeface="ＭＳ Ｐゴシック" pitchFamily="-112" charset="-128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857132-5799-174F-8466-96998E98B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127" y="2540064"/>
            <a:ext cx="6226810" cy="40474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55CB7E-59B0-364D-8A01-FB942C2DD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6" y="3581400"/>
            <a:ext cx="5925314" cy="124665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EA2BD60-FD62-3443-AED3-91FD67575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4600" y="152400"/>
            <a:ext cx="5486400" cy="1143000"/>
          </a:xfrm>
        </p:spPr>
        <p:txBody>
          <a:bodyPr/>
          <a:lstStyle/>
          <a:p>
            <a:r>
              <a:rPr lang="en-US" sz="3200" dirty="0"/>
              <a:t>Linear Colliders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53224F-C8F3-F14A-AB83-47F2457DB2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99900" y="6580188"/>
            <a:ext cx="292100" cy="288925"/>
          </a:xfrm>
        </p:spPr>
        <p:txBody>
          <a:bodyPr/>
          <a:lstStyle/>
          <a:p>
            <a:fld id="{3E279AD4-72CF-EC44-9441-674EB9296360}" type="slidenum">
              <a:rPr lang="en-GB" altLang="en-US" smtClean="0"/>
              <a:pPr/>
              <a:t>15</a:t>
            </a:fld>
            <a:endParaRPr lang="en-GB" altLang="en-US"/>
          </a:p>
        </p:txBody>
      </p:sp>
      <p:pic>
        <p:nvPicPr>
          <p:cNvPr id="8" name="Picture 21">
            <a:extLst>
              <a:ext uri="{FF2B5EF4-FFF2-40B4-BE49-F238E27FC236}">
                <a16:creationId xmlns:a16="http://schemas.microsoft.com/office/drawing/2014/main" id="{F3C7C069-F93D-E947-94F0-4619E47710A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286" y="990"/>
            <a:ext cx="5949195" cy="3732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4F40459-4F87-2947-B14F-DFEDC96E4061}"/>
              </a:ext>
            </a:extLst>
          </p:cNvPr>
          <p:cNvSpPr txBox="1">
            <a:spLocks/>
          </p:cNvSpPr>
          <p:nvPr/>
        </p:nvSpPr>
        <p:spPr>
          <a:xfrm>
            <a:off x="9460993" y="6538860"/>
            <a:ext cx="2743200" cy="365125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defPPr>
              <a:defRPr lang="en-US"/>
            </a:defPPr>
            <a:lvl1pPr marL="0" algn="r" defTabSz="914127" rtl="0" eaLnBrk="1" latinLnBrk="0" hangingPunct="1">
              <a:defRPr sz="1180" b="0" i="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457062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27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89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51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13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78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40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02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6BB354-06AB-8C42-85C8-FB76A158A21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0F1FB0F3-B313-C041-AD96-686357DBBE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336" y="6554225"/>
            <a:ext cx="2743200" cy="365125"/>
          </a:xfrm>
        </p:spPr>
        <p:txBody>
          <a:bodyPr/>
          <a:lstStyle/>
          <a:p>
            <a:r>
              <a:rPr lang="en-US" dirty="0" err="1"/>
              <a:t>Benasque</a:t>
            </a:r>
            <a:r>
              <a:rPr lang="en-US" dirty="0"/>
              <a:t> September 2021 </a:t>
            </a: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D50316B8-185A-614E-BA21-5DAF72621E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26072" y="6551051"/>
            <a:ext cx="4339856" cy="365125"/>
          </a:xfrm>
        </p:spPr>
        <p:txBody>
          <a:bodyPr/>
          <a:lstStyle/>
          <a:p>
            <a:r>
              <a:rPr lang="en-US"/>
              <a:t>Steinar Stapnes</a:t>
            </a:r>
          </a:p>
        </p:txBody>
      </p:sp>
    </p:spTree>
    <p:extLst>
      <p:ext uri="{BB962C8B-B14F-4D97-AF65-F5344CB8AC3E}">
        <p14:creationId xmlns:p14="http://schemas.microsoft.com/office/powerpoint/2010/main" val="214179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1537125" y="290112"/>
            <a:ext cx="9144000" cy="3667315"/>
            <a:chOff x="-1722747" y="-643800"/>
            <a:chExt cx="9144000" cy="3667315"/>
          </a:xfrm>
        </p:grpSpPr>
        <p:pic>
          <p:nvPicPr>
            <p:cNvPr id="12" name="Picture 11" descr="lc4.eps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722747" y="-643800"/>
              <a:ext cx="9144000" cy="366731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1410" y="1031453"/>
              <a:ext cx="679450" cy="353605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070760" y="1031453"/>
              <a:ext cx="673100" cy="353605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1754006" y="3569506"/>
            <a:ext cx="94473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Medium" panose="02000503020000020003" pitchFamily="2" charset="0"/>
                <a:cs typeface="Calibri"/>
              </a:rPr>
              <a:t>The critical steps: </a:t>
            </a:r>
          </a:p>
          <a:p>
            <a:r>
              <a:rPr lang="en-US" dirty="0">
                <a:latin typeface="Avenir Medium" panose="02000503020000020003" pitchFamily="2" charset="0"/>
                <a:cs typeface="Calibri"/>
              </a:rPr>
              <a:t>Create low emittance beams (sources, injector, damping rings, ring to main linac - RTML)</a:t>
            </a:r>
          </a:p>
          <a:p>
            <a:pPr marL="457200" indent="-457200">
              <a:buAutoNum type="arabicParenR"/>
            </a:pPr>
            <a:r>
              <a:rPr lang="en-US" dirty="0">
                <a:latin typeface="Avenir Medium" panose="02000503020000020003" pitchFamily="2" charset="0"/>
                <a:cs typeface="Calibri"/>
              </a:rPr>
              <a:t>Acceleration in main </a:t>
            </a:r>
            <a:r>
              <a:rPr lang="en-US" dirty="0" err="1">
                <a:latin typeface="Avenir Medium" panose="02000503020000020003" pitchFamily="2" charset="0"/>
                <a:cs typeface="Calibri"/>
              </a:rPr>
              <a:t>linac</a:t>
            </a:r>
            <a:r>
              <a:rPr lang="en-US" dirty="0">
                <a:latin typeface="Avenir Medium" panose="02000503020000020003" pitchFamily="2" charset="0"/>
                <a:cs typeface="Calibri"/>
              </a:rPr>
              <a:t> (energy increase per length) </a:t>
            </a:r>
          </a:p>
          <a:p>
            <a:pPr marL="457200" indent="-457200">
              <a:buFontTx/>
              <a:buAutoNum type="arabicParenR"/>
            </a:pPr>
            <a:r>
              <a:rPr lang="en-US" dirty="0">
                <a:latin typeface="Avenir Medium" panose="02000503020000020003" pitchFamily="2" charset="0"/>
                <a:cs typeface="Calibri"/>
              </a:rPr>
              <a:t>Supply energy as efficient as possible to beam (high power at 1, 1.3 and 12 GHz) </a:t>
            </a:r>
          </a:p>
          <a:p>
            <a:pPr marL="457200" indent="-457200">
              <a:buAutoNum type="arabicParenR"/>
            </a:pPr>
            <a:r>
              <a:rPr lang="en-US" dirty="0">
                <a:latin typeface="Avenir Medium" panose="02000503020000020003" pitchFamily="2" charset="0"/>
                <a:cs typeface="Calibri"/>
              </a:rPr>
              <a:t>Nano-beams:  Squeeze the beam (Beam Delivery System- BDS), i.e. reduce 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54006" y="1093692"/>
            <a:ext cx="5150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Medium" panose="02000503020000020003" pitchFamily="2" charset="0"/>
                <a:cs typeface="Calibri"/>
              </a:rPr>
              <a:t>The key parameters: Energy and luminosity 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  <a:latin typeface="Calibri"/>
                <a:cs typeface="Calibri"/>
              </a:rPr>
              <a:t>						  </a:t>
            </a:r>
            <a:fld id="{6F7828C5-567B-E94D-A5A5-C877F05D9924}" type="slidenum">
              <a:rPr lang="en-US" sz="1400">
                <a:solidFill>
                  <a:srgbClr val="FFFFFF"/>
                </a:solidFill>
                <a:latin typeface="Calibri"/>
                <a:cs typeface="Calibri"/>
              </a:rPr>
              <a:pPr>
                <a:defRPr/>
              </a:pPr>
              <a:t>16</a:t>
            </a:fld>
            <a:endParaRPr lang="en-US" sz="14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idx="4294967295"/>
          </p:nvPr>
        </p:nvSpPr>
        <p:spPr>
          <a:xfrm>
            <a:off x="-1" y="263632"/>
            <a:ext cx="10896601" cy="609600"/>
          </a:xfrm>
          <a:solidFill>
            <a:schemeClr val="bg1"/>
          </a:solidFill>
          <a:ln>
            <a:noFill/>
          </a:ln>
        </p:spPr>
        <p:txBody>
          <a:bodyPr>
            <a:noAutofit/>
          </a:bodyPr>
          <a:lstStyle/>
          <a:p>
            <a:r>
              <a:rPr lang="en-US" sz="3200" dirty="0">
                <a:latin typeface="Avenir Medium" panose="02000503020000020003" pitchFamily="2" charset="0"/>
                <a:cs typeface="Calibri"/>
              </a:rPr>
              <a:t> Generic Linear Collider</a:t>
            </a:r>
          </a:p>
        </p:txBody>
      </p:sp>
      <p:pic>
        <p:nvPicPr>
          <p:cNvPr id="11" name="Picture 10" descr="p1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5387542"/>
            <a:ext cx="1671349" cy="726968"/>
          </a:xfrm>
          <a:prstGeom prst="rect">
            <a:avLst/>
          </a:prstGeom>
        </p:spPr>
      </p:pic>
      <p:pic>
        <p:nvPicPr>
          <p:cNvPr id="8" name="Picture 7" descr="p1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400" y="5334193"/>
            <a:ext cx="2387989" cy="708934"/>
          </a:xfrm>
          <a:prstGeom prst="rect">
            <a:avLst/>
          </a:prstGeom>
        </p:spPr>
      </p:pic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1AC77EBB-8A71-1640-BBE7-34BCAA27DB9F}"/>
              </a:ext>
            </a:extLst>
          </p:cNvPr>
          <p:cNvSpPr txBox="1">
            <a:spLocks/>
          </p:cNvSpPr>
          <p:nvPr/>
        </p:nvSpPr>
        <p:spPr>
          <a:xfrm>
            <a:off x="9460993" y="6538860"/>
            <a:ext cx="2743200" cy="365125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defPPr>
              <a:defRPr lang="en-US"/>
            </a:defPPr>
            <a:lvl1pPr marL="0" algn="r" defTabSz="914127" rtl="0" eaLnBrk="1" latinLnBrk="0" hangingPunct="1">
              <a:defRPr sz="1180" b="0" i="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457062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27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89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51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13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78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40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02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6BB354-06AB-8C42-85C8-FB76A158A21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6" name="Date Placeholder 1">
            <a:extLst>
              <a:ext uri="{FF2B5EF4-FFF2-40B4-BE49-F238E27FC236}">
                <a16:creationId xmlns:a16="http://schemas.microsoft.com/office/drawing/2014/main" id="{AB14900A-52FA-6847-92F6-9FE1C5AADC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336" y="6554225"/>
            <a:ext cx="2743200" cy="365125"/>
          </a:xfrm>
        </p:spPr>
        <p:txBody>
          <a:bodyPr/>
          <a:lstStyle/>
          <a:p>
            <a:r>
              <a:rPr lang="en-US" dirty="0" err="1"/>
              <a:t>Benasque</a:t>
            </a:r>
            <a:r>
              <a:rPr lang="en-US" dirty="0"/>
              <a:t> September 2021 </a:t>
            </a:r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7220067E-83F2-8644-8F4D-66120ECEE9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26072" y="6551051"/>
            <a:ext cx="4339856" cy="365125"/>
          </a:xfrm>
        </p:spPr>
        <p:txBody>
          <a:bodyPr/>
          <a:lstStyle/>
          <a:p>
            <a:r>
              <a:rPr lang="en-US"/>
              <a:t>Steinar Stapnes</a:t>
            </a:r>
          </a:p>
        </p:txBody>
      </p:sp>
    </p:spTree>
    <p:extLst>
      <p:ext uri="{BB962C8B-B14F-4D97-AF65-F5344CB8AC3E}">
        <p14:creationId xmlns:p14="http://schemas.microsoft.com/office/powerpoint/2010/main" val="291635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-9493"/>
            <a:ext cx="7358063" cy="949999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venir Medium" panose="02000503020000020003" pitchFamily="2" charset="0"/>
              </a:rPr>
              <a:t>Cavity/Accelerating Structure</a:t>
            </a:r>
          </a:p>
        </p:txBody>
      </p:sp>
      <p:pic>
        <p:nvPicPr>
          <p:cNvPr id="8" name="Picture 7" descr="ilc_cavity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955518"/>
            <a:ext cx="5646250" cy="19715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" y="771128"/>
            <a:ext cx="4419600" cy="3313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black"/>
                </a:solidFill>
                <a:latin typeface="Avenir Book" panose="02000503020000020003" pitchFamily="2" charset="0"/>
              </a:rPr>
              <a:t>ILC cavity</a:t>
            </a:r>
          </a:p>
          <a:p>
            <a:pPr defTabSz="457200"/>
            <a:endParaRPr lang="en-US" sz="1600" dirty="0">
              <a:solidFill>
                <a:prstClr val="black"/>
              </a:solidFill>
              <a:latin typeface="Avenir Book" panose="02000503020000020003" pitchFamily="2" charset="0"/>
            </a:endParaRPr>
          </a:p>
          <a:p>
            <a:pPr defTabSz="457200"/>
            <a:r>
              <a:rPr lang="en-US" sz="1400" dirty="0">
                <a:solidFill>
                  <a:prstClr val="black"/>
                </a:solidFill>
                <a:latin typeface="Avenir Book" panose="02000503020000020003" pitchFamily="2" charset="0"/>
              </a:rPr>
              <a:t>1.3 GHz, superconducting</a:t>
            </a:r>
          </a:p>
          <a:p>
            <a:pPr defTabSz="457200"/>
            <a:r>
              <a:rPr lang="en-US" sz="1400" dirty="0">
                <a:solidFill>
                  <a:prstClr val="black"/>
                </a:solidFill>
                <a:latin typeface="Avenir Book" panose="02000503020000020003" pitchFamily="2" charset="0"/>
              </a:rPr>
              <a:t>Target effective operational 31.5MV/m</a:t>
            </a:r>
          </a:p>
          <a:p>
            <a:pPr defTabSz="457200"/>
            <a:r>
              <a:rPr lang="en-US" sz="1400" dirty="0">
                <a:solidFill>
                  <a:prstClr val="black"/>
                </a:solidFill>
                <a:latin typeface="Avenir Book" panose="02000503020000020003" pitchFamily="2" charset="0"/>
              </a:rPr>
              <a:t>Target gradient 35MV/m</a:t>
            </a:r>
          </a:p>
          <a:p>
            <a:pPr defTabSz="457200"/>
            <a:r>
              <a:rPr lang="en-US" sz="1400" dirty="0">
                <a:solidFill>
                  <a:prstClr val="black"/>
                </a:solidFill>
                <a:latin typeface="Avenir Book" panose="02000503020000020003" pitchFamily="2" charset="0"/>
              </a:rPr>
              <a:t>Q</a:t>
            </a:r>
            <a:r>
              <a:rPr lang="en-US" sz="1400" baseline="-25000" dirty="0">
                <a:solidFill>
                  <a:prstClr val="black"/>
                </a:solidFill>
                <a:latin typeface="Avenir Book" panose="02000503020000020003" pitchFamily="2" charset="0"/>
              </a:rPr>
              <a:t>0</a:t>
            </a:r>
            <a:r>
              <a:rPr lang="en-US" sz="1400" dirty="0">
                <a:solidFill>
                  <a:prstClr val="black"/>
                </a:solidFill>
                <a:latin typeface="Avenir Book" panose="02000503020000020003" pitchFamily="2" charset="0"/>
              </a:rPr>
              <a:t>≈10</a:t>
            </a:r>
            <a:r>
              <a:rPr lang="en-US" sz="1400" baseline="30000" dirty="0">
                <a:solidFill>
                  <a:prstClr val="black"/>
                </a:solidFill>
                <a:latin typeface="Avenir Book" panose="02000503020000020003" pitchFamily="2" charset="0"/>
              </a:rPr>
              <a:t>10</a:t>
            </a:r>
          </a:p>
          <a:p>
            <a:pPr defTabSz="457200"/>
            <a:endParaRPr lang="en-US" sz="1400" baseline="30000" dirty="0">
              <a:solidFill>
                <a:prstClr val="black"/>
              </a:solidFill>
              <a:latin typeface="Avenir Book" panose="02000503020000020003" pitchFamily="2" charset="0"/>
            </a:endParaRPr>
          </a:p>
          <a:p>
            <a:pPr marL="101600" indent="-93663" defTabSz="434975" hangingPunct="0">
              <a:spcAft>
                <a:spcPts val="0"/>
              </a:spcAft>
              <a:buClr>
                <a:srgbClr val="000000"/>
              </a:buClr>
              <a:buSzPct val="64000"/>
            </a:pPr>
            <a:r>
              <a:rPr lang="en-GB" sz="1400" dirty="0">
                <a:solidFill>
                  <a:srgbClr val="000000"/>
                </a:solidFill>
                <a:latin typeface="Avenir Roman" panose="02000503020000020003" pitchFamily="2" charset="0"/>
              </a:rPr>
              <a:t>Long pulse </a:t>
            </a:r>
            <a:r>
              <a:rPr lang="en-US" sz="1400" dirty="0">
                <a:solidFill>
                  <a:srgbClr val="000000"/>
                </a:solidFill>
                <a:latin typeface="Avenir Roman" panose="02000503020000020003" pitchFamily="2" charset="0"/>
                <a:sym typeface="Symbol" pitchFamily="-109" charset="2"/>
              </a:rPr>
              <a:t>=&gt;</a:t>
            </a:r>
            <a:r>
              <a:rPr lang="en-GB" sz="1400" dirty="0">
                <a:solidFill>
                  <a:srgbClr val="000000"/>
                </a:solidFill>
                <a:latin typeface="Avenir Roman" panose="02000503020000020003" pitchFamily="2" charset="0"/>
              </a:rPr>
              <a:t> low peak power</a:t>
            </a:r>
            <a:endParaRPr lang="en-GB" sz="1400" dirty="0">
              <a:solidFill>
                <a:srgbClr val="00CC00"/>
              </a:solidFill>
              <a:latin typeface="Avenir Roman" panose="02000503020000020003" pitchFamily="2" charset="0"/>
              <a:sym typeface="Wingdings" pitchFamily="-109" charset="2"/>
            </a:endParaRPr>
          </a:p>
          <a:p>
            <a:pPr marL="101600" indent="-93663" defTabSz="434975" hangingPunct="0">
              <a:spcAft>
                <a:spcPts val="0"/>
              </a:spcAft>
              <a:buClr>
                <a:srgbClr val="000000"/>
              </a:buClr>
              <a:buSzPct val="64000"/>
            </a:pPr>
            <a:r>
              <a:rPr lang="en-GB" sz="1400" dirty="0">
                <a:solidFill>
                  <a:srgbClr val="000000"/>
                </a:solidFill>
                <a:latin typeface="Avenir Roman" panose="02000503020000020003" pitchFamily="2" charset="0"/>
                <a:sym typeface="Wingdings" pitchFamily="-109" charset="2"/>
              </a:rPr>
              <a:t>Large structure dimensions </a:t>
            </a:r>
            <a:r>
              <a:rPr lang="en-US" sz="1400" dirty="0">
                <a:solidFill>
                  <a:srgbClr val="000000"/>
                </a:solidFill>
                <a:latin typeface="Avenir Roman" panose="02000503020000020003" pitchFamily="2" charset="0"/>
                <a:sym typeface="Symbol" pitchFamily="-109" charset="2"/>
              </a:rPr>
              <a:t>=&gt;</a:t>
            </a:r>
            <a:r>
              <a:rPr lang="en-GB" sz="1400" dirty="0">
                <a:solidFill>
                  <a:srgbClr val="000000"/>
                </a:solidFill>
                <a:latin typeface="Avenir Roman" panose="02000503020000020003" pitchFamily="2" charset="0"/>
                <a:sym typeface="Wingdings" pitchFamily="-109" charset="2"/>
              </a:rPr>
              <a:t> low WF (wakefields)</a:t>
            </a:r>
            <a:endParaRPr lang="en-GB" sz="1400" dirty="0">
              <a:solidFill>
                <a:srgbClr val="00CC00"/>
              </a:solidFill>
              <a:latin typeface="Avenir Roman" panose="02000503020000020003" pitchFamily="2" charset="0"/>
              <a:sym typeface="Wingdings" pitchFamily="-109" charset="2"/>
            </a:endParaRPr>
          </a:p>
          <a:p>
            <a:pPr marL="101600" indent="-93663" defTabSz="434975" hangingPunct="0">
              <a:spcAft>
                <a:spcPts val="0"/>
              </a:spcAft>
              <a:buClr>
                <a:srgbClr val="000000"/>
              </a:buClr>
              <a:buSzPct val="64000"/>
            </a:pPr>
            <a:r>
              <a:rPr lang="en-GB" sz="1400" dirty="0">
                <a:solidFill>
                  <a:srgbClr val="000000"/>
                </a:solidFill>
                <a:latin typeface="Avenir Roman" panose="02000503020000020003" pitchFamily="2" charset="0"/>
                <a:sym typeface="Wingdings" pitchFamily="-109" charset="2"/>
              </a:rPr>
              <a:t>Very long pulse train </a:t>
            </a:r>
            <a:r>
              <a:rPr lang="en-US" sz="1400" dirty="0">
                <a:solidFill>
                  <a:srgbClr val="000000"/>
                </a:solidFill>
                <a:latin typeface="Avenir Roman" panose="02000503020000020003" pitchFamily="2" charset="0"/>
                <a:sym typeface="Symbol" pitchFamily="-109" charset="2"/>
              </a:rPr>
              <a:t>=&gt;</a:t>
            </a:r>
            <a:r>
              <a:rPr lang="en-GB" sz="1400" dirty="0">
                <a:solidFill>
                  <a:srgbClr val="000000"/>
                </a:solidFill>
                <a:latin typeface="Avenir Roman" panose="02000503020000020003" pitchFamily="2" charset="0"/>
                <a:sym typeface="Wingdings" pitchFamily="-109" charset="2"/>
              </a:rPr>
              <a:t> feedback within train</a:t>
            </a:r>
            <a:endParaRPr lang="en-GB" sz="1400" dirty="0">
              <a:solidFill>
                <a:srgbClr val="00CC00"/>
              </a:solidFill>
              <a:latin typeface="Avenir Roman" panose="02000503020000020003" pitchFamily="2" charset="0"/>
              <a:sym typeface="Wingdings" pitchFamily="-109" charset="2"/>
            </a:endParaRPr>
          </a:p>
          <a:p>
            <a:pPr marL="101600" indent="-93663" defTabSz="434975" hangingPunct="0">
              <a:spcAft>
                <a:spcPts val="0"/>
              </a:spcAft>
              <a:buClr>
                <a:srgbClr val="000000"/>
              </a:buClr>
              <a:buSzPct val="64000"/>
            </a:pPr>
            <a:r>
              <a:rPr lang="en-GB" sz="1400" dirty="0">
                <a:solidFill>
                  <a:srgbClr val="000000"/>
                </a:solidFill>
                <a:latin typeface="Avenir Roman" panose="02000503020000020003" pitchFamily="2" charset="0"/>
                <a:sym typeface="Wingdings" pitchFamily="-109" charset="2"/>
              </a:rPr>
              <a:t>SC structures </a:t>
            </a:r>
            <a:r>
              <a:rPr lang="en-US" sz="1400" dirty="0">
                <a:solidFill>
                  <a:srgbClr val="000000"/>
                </a:solidFill>
                <a:latin typeface="Avenir Roman" panose="02000503020000020003" pitchFamily="2" charset="0"/>
                <a:sym typeface="Symbol" pitchFamily="-109" charset="2"/>
              </a:rPr>
              <a:t>=&gt;</a:t>
            </a:r>
            <a:r>
              <a:rPr lang="en-GB" sz="1400" dirty="0">
                <a:solidFill>
                  <a:srgbClr val="000000"/>
                </a:solidFill>
                <a:latin typeface="Avenir Roman" panose="02000503020000020003" pitchFamily="2" charset="0"/>
                <a:sym typeface="Wingdings" pitchFamily="-109" charset="2"/>
              </a:rPr>
              <a:t> high efficiency </a:t>
            </a:r>
            <a:endParaRPr lang="en-GB" sz="1400" dirty="0">
              <a:solidFill>
                <a:srgbClr val="00CC00"/>
              </a:solidFill>
              <a:latin typeface="Avenir Roman" panose="02000503020000020003" pitchFamily="2" charset="0"/>
              <a:sym typeface="Wingdings" pitchFamily="-109" charset="2"/>
            </a:endParaRPr>
          </a:p>
          <a:p>
            <a:pPr marL="101600" indent="-93663" defTabSz="434975" hangingPunct="0">
              <a:spcAft>
                <a:spcPts val="0"/>
              </a:spcAft>
              <a:buClr>
                <a:srgbClr val="000000"/>
              </a:buClr>
              <a:buSzPct val="64000"/>
            </a:pPr>
            <a:r>
              <a:rPr lang="en-GB" sz="1400" dirty="0">
                <a:solidFill>
                  <a:srgbClr val="000000"/>
                </a:solidFill>
                <a:latin typeface="Avenir Roman" panose="02000503020000020003" pitchFamily="2" charset="0"/>
                <a:sym typeface="Wingdings" pitchFamily="-109" charset="2"/>
              </a:rPr>
              <a:t>Gradient limited  </a:t>
            </a:r>
            <a:r>
              <a:rPr lang="en-US" sz="1400" dirty="0">
                <a:solidFill>
                  <a:srgbClr val="000000"/>
                </a:solidFill>
                <a:latin typeface="Avenir Roman" panose="02000503020000020003" pitchFamily="2" charset="0"/>
                <a:sym typeface="Symbol" pitchFamily="-109" charset="2"/>
              </a:rPr>
              <a:t>=&gt;</a:t>
            </a:r>
            <a:r>
              <a:rPr lang="en-GB" sz="1400" dirty="0">
                <a:solidFill>
                  <a:srgbClr val="000000"/>
                </a:solidFill>
                <a:latin typeface="Avenir Roman" panose="02000503020000020003" pitchFamily="2" charset="0"/>
                <a:sym typeface="Wingdings" pitchFamily="-109" charset="2"/>
              </a:rPr>
              <a:t> longer linac </a:t>
            </a:r>
            <a:endParaRPr lang="en-GB" sz="1400" dirty="0">
              <a:solidFill>
                <a:srgbClr val="FF0000"/>
              </a:solidFill>
              <a:latin typeface="Avenir Roman" panose="02000503020000020003" pitchFamily="2" charset="0"/>
              <a:sym typeface="Wingdings" pitchFamily="-109" charset="2"/>
            </a:endParaRPr>
          </a:p>
          <a:p>
            <a:pPr marL="101600" indent="-93663" defTabSz="434975" hangingPunct="0">
              <a:spcAft>
                <a:spcPts val="0"/>
              </a:spcAft>
              <a:buClr>
                <a:srgbClr val="000000"/>
              </a:buClr>
              <a:buSzPct val="64000"/>
            </a:pPr>
            <a:r>
              <a:rPr lang="en-US" sz="1400" dirty="0">
                <a:solidFill>
                  <a:srgbClr val="000000"/>
                </a:solidFill>
                <a:latin typeface="Avenir Roman" panose="02000503020000020003" pitchFamily="2" charset="0"/>
                <a:sym typeface="Wingdings" pitchFamily="-109" charset="2"/>
              </a:rPr>
              <a:t>Large number of e+ per pulse </a:t>
            </a:r>
            <a:endParaRPr lang="en-GB" sz="1400" dirty="0">
              <a:solidFill>
                <a:srgbClr val="000000"/>
              </a:solidFill>
              <a:latin typeface="Avenir Roman" panose="02000503020000020003" pitchFamily="2" charset="0"/>
              <a:sym typeface="Wingdings" pitchFamily="-109" charset="2"/>
            </a:endParaRPr>
          </a:p>
          <a:p>
            <a:pPr marL="101600" indent="-93663" defTabSz="434975" hangingPunct="0">
              <a:spcAft>
                <a:spcPts val="0"/>
              </a:spcAft>
              <a:buClr>
                <a:srgbClr val="000000"/>
              </a:buClr>
              <a:buSzPct val="64000"/>
            </a:pPr>
            <a:r>
              <a:rPr lang="en-GB" sz="1400" dirty="0">
                <a:solidFill>
                  <a:srgbClr val="000000"/>
                </a:solidFill>
                <a:latin typeface="Avenir Roman" panose="02000503020000020003" pitchFamily="2" charset="0"/>
              </a:rPr>
              <a:t>Large DR </a:t>
            </a:r>
            <a:endParaRPr lang="en-GB" sz="1400" dirty="0">
              <a:solidFill>
                <a:srgbClr val="FF0000"/>
              </a:solidFill>
              <a:latin typeface="Avenir Roman" panose="02000503020000020003" pitchFamily="2" charset="0"/>
            </a:endParaRPr>
          </a:p>
          <a:p>
            <a:pPr defTabSz="457200"/>
            <a:endParaRPr lang="en-US" sz="1400" dirty="0">
              <a:solidFill>
                <a:prstClr val="black"/>
              </a:solidFill>
              <a:latin typeface="Avenir Book" panose="02000503020000020003" pitchFamily="2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0" y="3810000"/>
            <a:ext cx="4402409" cy="2269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467600" y="3670903"/>
            <a:ext cx="4495800" cy="2718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black"/>
                </a:solidFill>
                <a:latin typeface="Avenir Book" panose="02000503020000020003" pitchFamily="2" charset="0"/>
              </a:rPr>
              <a:t>CLIC accelerating structure</a:t>
            </a:r>
          </a:p>
          <a:p>
            <a:pPr algn="ctr" defTabSz="457200"/>
            <a:endParaRPr lang="en-US" sz="1600" dirty="0">
              <a:solidFill>
                <a:prstClr val="black"/>
              </a:solidFill>
              <a:latin typeface="Avenir Book" panose="02000503020000020003" pitchFamily="2" charset="0"/>
            </a:endParaRPr>
          </a:p>
          <a:p>
            <a:pPr defTabSz="457200"/>
            <a:r>
              <a:rPr lang="en-US" sz="1600" dirty="0">
                <a:solidFill>
                  <a:prstClr val="black"/>
                </a:solidFill>
                <a:latin typeface="Avenir Book" panose="02000503020000020003" pitchFamily="2" charset="0"/>
              </a:rPr>
              <a:t>12 GHz, normal conducting</a:t>
            </a:r>
            <a:endParaRPr lang="en-US" sz="1400" dirty="0">
              <a:solidFill>
                <a:prstClr val="black"/>
              </a:solidFill>
              <a:latin typeface="Avenir Book" panose="02000503020000020003" pitchFamily="2" charset="0"/>
            </a:endParaRPr>
          </a:p>
          <a:p>
            <a:pPr defTabSz="457200"/>
            <a:r>
              <a:rPr lang="en-US" sz="1600" dirty="0">
                <a:solidFill>
                  <a:prstClr val="black"/>
                </a:solidFill>
                <a:latin typeface="Avenir Book" panose="02000503020000020003" pitchFamily="2" charset="0"/>
              </a:rPr>
              <a:t>Target loaded gradient  100MV/m</a:t>
            </a:r>
          </a:p>
          <a:p>
            <a:pPr defTabSz="457200"/>
            <a:r>
              <a:rPr lang="en-US" sz="1600" dirty="0">
                <a:solidFill>
                  <a:prstClr val="black"/>
                </a:solidFill>
                <a:latin typeface="Avenir Book" panose="02000503020000020003" pitchFamily="2" charset="0"/>
              </a:rPr>
              <a:t>Target unloaded gradient 120MV/m</a:t>
            </a:r>
          </a:p>
          <a:p>
            <a:pPr defTabSz="457200"/>
            <a:r>
              <a:rPr lang="en-US" sz="1600" dirty="0">
                <a:solidFill>
                  <a:prstClr val="black"/>
                </a:solidFill>
                <a:latin typeface="Avenir Book" panose="02000503020000020003" pitchFamily="2" charset="0"/>
              </a:rPr>
              <a:t>Q</a:t>
            </a:r>
            <a:r>
              <a:rPr lang="en-US" sz="1600" baseline="-25000" dirty="0">
                <a:solidFill>
                  <a:prstClr val="black"/>
                </a:solidFill>
                <a:latin typeface="Avenir Book" panose="02000503020000020003" pitchFamily="2" charset="0"/>
              </a:rPr>
              <a:t>0</a:t>
            </a:r>
            <a:r>
              <a:rPr lang="en-US" sz="1600" dirty="0">
                <a:solidFill>
                  <a:prstClr val="black"/>
                </a:solidFill>
                <a:latin typeface="Avenir Book" panose="02000503020000020003" pitchFamily="2" charset="0"/>
              </a:rPr>
              <a:t>≈6 10</a:t>
            </a:r>
            <a:r>
              <a:rPr lang="en-US" sz="1600" baseline="30000" dirty="0">
                <a:solidFill>
                  <a:prstClr val="black"/>
                </a:solidFill>
                <a:latin typeface="Avenir Book" panose="02000503020000020003" pitchFamily="2" charset="0"/>
              </a:rPr>
              <a:t>3</a:t>
            </a:r>
          </a:p>
          <a:p>
            <a:pPr defTabSz="457200"/>
            <a:endParaRPr lang="en-US" sz="1600" baseline="30000" dirty="0">
              <a:solidFill>
                <a:prstClr val="black"/>
              </a:solidFill>
              <a:latin typeface="Avenir Book" panose="02000503020000020003" pitchFamily="2" charset="0"/>
            </a:endParaRPr>
          </a:p>
          <a:p>
            <a:pPr marL="7938">
              <a:buSzPct val="72000"/>
            </a:pPr>
            <a:r>
              <a:rPr lang="en-US" sz="1600" dirty="0">
                <a:latin typeface="Avenir Roman" panose="02000503020000020003" pitchFamily="2" charset="0"/>
              </a:rPr>
              <a:t>High gradient </a:t>
            </a:r>
            <a:r>
              <a:rPr lang="en-US" sz="1600" dirty="0">
                <a:latin typeface="Avenir Roman" panose="02000503020000020003" pitchFamily="2" charset="0"/>
                <a:sym typeface="Symbol" pitchFamily="-109" charset="2"/>
              </a:rPr>
              <a:t>=&gt;</a:t>
            </a:r>
            <a:r>
              <a:rPr lang="en-US" sz="1600" dirty="0">
                <a:latin typeface="Avenir Roman" panose="02000503020000020003" pitchFamily="2" charset="0"/>
              </a:rPr>
              <a:t> short linac </a:t>
            </a:r>
            <a:endParaRPr lang="en-GB" sz="1600" dirty="0">
              <a:solidFill>
                <a:srgbClr val="00CC00"/>
              </a:solidFill>
              <a:latin typeface="Avenir Roman" panose="02000503020000020003" pitchFamily="2" charset="0"/>
              <a:sym typeface="Wingdings" pitchFamily="-109" charset="2"/>
            </a:endParaRPr>
          </a:p>
          <a:p>
            <a:pPr marL="7938">
              <a:buSzPct val="72000"/>
            </a:pPr>
            <a:r>
              <a:rPr lang="en-US" sz="1600" dirty="0">
                <a:latin typeface="Avenir Roman" panose="02000503020000020003" pitchFamily="2" charset="0"/>
              </a:rPr>
              <a:t>Small structures </a:t>
            </a:r>
            <a:r>
              <a:rPr lang="en-US" sz="1600" dirty="0">
                <a:latin typeface="Avenir Roman" panose="02000503020000020003" pitchFamily="2" charset="0"/>
                <a:sym typeface="Symbol" pitchFamily="-109" charset="2"/>
              </a:rPr>
              <a:t>=&gt;</a:t>
            </a:r>
            <a:r>
              <a:rPr lang="en-US" sz="1600" dirty="0">
                <a:latin typeface="Avenir Roman" panose="02000503020000020003" pitchFamily="2" charset="0"/>
              </a:rPr>
              <a:t> strong wakefields </a:t>
            </a:r>
          </a:p>
          <a:p>
            <a:pPr marL="7938">
              <a:buSzPct val="72000"/>
            </a:pPr>
            <a:r>
              <a:rPr lang="en-US" sz="1600" dirty="0">
                <a:latin typeface="Avenir Roman" panose="02000503020000020003" pitchFamily="2" charset="0"/>
              </a:rPr>
              <a:t>Generation of high peak RF power (</a:t>
            </a:r>
            <a:r>
              <a:rPr lang="en-US" sz="1600" dirty="0" err="1">
                <a:latin typeface="Avenir Roman" panose="02000503020000020003" pitchFamily="2" charset="0"/>
              </a:rPr>
              <a:t>drivebeam</a:t>
            </a:r>
            <a:r>
              <a:rPr lang="en-US" sz="1600" dirty="0">
                <a:latin typeface="Avenir Roman" panose="02000503020000020003" pitchFamily="2" charset="0"/>
              </a:rPr>
              <a:t>)</a:t>
            </a:r>
          </a:p>
          <a:p>
            <a:pPr defTabSz="457200"/>
            <a:endParaRPr lang="en-US" sz="1600" dirty="0">
              <a:solidFill>
                <a:prstClr val="black"/>
              </a:solidFill>
              <a:latin typeface="Avenir Book" panose="02000503020000020003" pitchFamily="2" charset="0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F930D051-13E1-5C4A-B9BC-C605300453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0993" y="6538860"/>
            <a:ext cx="2743200" cy="365125"/>
          </a:xfrm>
        </p:spPr>
        <p:txBody>
          <a:bodyPr/>
          <a:lstStyle/>
          <a:p>
            <a:fld id="{E66BB354-06AB-8C42-85C8-FB76A158A213}" type="slidenum">
              <a:rPr lang="en-US" smtClean="0"/>
              <a:t>17</a:t>
            </a:fld>
            <a:endParaRPr lang="en-US"/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ABD0ECFC-C8E7-FB4B-860F-EEA5B65795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336" y="6554225"/>
            <a:ext cx="2743200" cy="365125"/>
          </a:xfrm>
        </p:spPr>
        <p:txBody>
          <a:bodyPr/>
          <a:lstStyle/>
          <a:p>
            <a:r>
              <a:rPr lang="en-US" dirty="0" err="1"/>
              <a:t>Benasque</a:t>
            </a:r>
            <a:r>
              <a:rPr lang="en-US" dirty="0"/>
              <a:t> September 2021 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3D7923FC-6A09-F648-80C7-E96AF1EB2A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26072" y="6551051"/>
            <a:ext cx="4339856" cy="365125"/>
          </a:xfrm>
        </p:spPr>
        <p:txBody>
          <a:bodyPr/>
          <a:lstStyle/>
          <a:p>
            <a:r>
              <a:rPr lang="en-US"/>
              <a:t>Steinar Stapnes</a:t>
            </a:r>
          </a:p>
        </p:txBody>
      </p:sp>
    </p:spTree>
    <p:extLst>
      <p:ext uri="{BB962C8B-B14F-4D97-AF65-F5344CB8AC3E}">
        <p14:creationId xmlns:p14="http://schemas.microsoft.com/office/powerpoint/2010/main" val="3595934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600" y="-76200"/>
            <a:ext cx="9960864" cy="1143000"/>
          </a:xfrm>
        </p:spPr>
        <p:txBody>
          <a:bodyPr/>
          <a:lstStyle/>
          <a:p>
            <a:r>
              <a:rPr lang="en-US" sz="3200" dirty="0"/>
              <a:t>CLIC parameters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980863" y="6580188"/>
            <a:ext cx="211137" cy="288925"/>
          </a:xfrm>
        </p:spPr>
        <p:txBody>
          <a:bodyPr/>
          <a:lstStyle/>
          <a:p>
            <a:fld id="{DEF62AA5-A9F9-344C-9738-C68EB5A8EDFF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136" y="888397"/>
            <a:ext cx="8973750" cy="5684047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C2F4880-99B5-2146-9A17-9E7143D52504}"/>
              </a:ext>
            </a:extLst>
          </p:cNvPr>
          <p:cNvSpPr txBox="1">
            <a:spLocks/>
          </p:cNvSpPr>
          <p:nvPr/>
        </p:nvSpPr>
        <p:spPr>
          <a:xfrm>
            <a:off x="9460993" y="6538860"/>
            <a:ext cx="2743200" cy="365125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defPPr>
              <a:defRPr lang="en-US"/>
            </a:defPPr>
            <a:lvl1pPr marL="0" algn="r" defTabSz="914127" rtl="0" eaLnBrk="1" latinLnBrk="0" hangingPunct="1">
              <a:defRPr sz="1180" b="0" i="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457062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27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89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51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13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78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40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02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6BB354-06AB-8C42-85C8-FB76A158A213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A34B8CB0-8397-7548-984A-AB28A363E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336" y="6554225"/>
            <a:ext cx="2743200" cy="365125"/>
          </a:xfrm>
        </p:spPr>
        <p:txBody>
          <a:bodyPr/>
          <a:lstStyle/>
          <a:p>
            <a:r>
              <a:rPr lang="en-US" dirty="0" err="1"/>
              <a:t>Benasque</a:t>
            </a:r>
            <a:r>
              <a:rPr lang="en-US" dirty="0"/>
              <a:t> September 2021 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72832E55-5D3A-B64F-A2BD-69395E6DFF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26072" y="6551051"/>
            <a:ext cx="4339856" cy="365125"/>
          </a:xfrm>
        </p:spPr>
        <p:txBody>
          <a:bodyPr/>
          <a:lstStyle/>
          <a:p>
            <a:r>
              <a:rPr lang="en-US"/>
              <a:t>Steinar Stapnes</a:t>
            </a:r>
          </a:p>
        </p:txBody>
      </p:sp>
    </p:spTree>
    <p:extLst>
      <p:ext uri="{BB962C8B-B14F-4D97-AF65-F5344CB8AC3E}">
        <p14:creationId xmlns:p14="http://schemas.microsoft.com/office/powerpoint/2010/main" val="62983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AC6B6F-7B54-1D45-B34F-27976852EF0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67FDC7-CE65-6D44-B936-4E6A2D3BD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7961"/>
            <a:ext cx="9673127" cy="750434"/>
          </a:xfrm>
        </p:spPr>
        <p:txBody>
          <a:bodyPr/>
          <a:lstStyle/>
          <a:p>
            <a:r>
              <a:rPr lang="en-US" dirty="0"/>
              <a:t>ILC parameters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D78FE2-4BE4-0C4E-BD7C-8AE6CBA53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Benasque September 2021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052D4-95F5-C045-9E0E-671F9DD41F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ILC slides from </a:t>
            </a:r>
            <a:r>
              <a:rPr lang="en-US" dirty="0" err="1"/>
              <a:t>S,Michizono</a:t>
            </a:r>
            <a:r>
              <a:rPr lang="en-US" dirty="0"/>
              <a:t> and or </a:t>
            </a:r>
            <a:r>
              <a:rPr lang="en-US" dirty="0" err="1"/>
              <a:t>B.List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D2AC9A-3E57-A746-B6B3-4EC679F69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1035"/>
            <a:ext cx="12192000" cy="481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7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7C29C2C-4F6C-7041-BC60-1E00770B7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3DF760-71C7-D547-9F1E-8D478CF3F8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6BB354-06AB-8C42-85C8-FB76A158A213}" type="slidenum">
              <a:rPr lang="en-US" smtClean="0"/>
              <a:t>2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080DE4-1902-234C-8EE4-23AB06204DD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 err="1"/>
              <a:t>Benasque</a:t>
            </a:r>
            <a:r>
              <a:rPr lang="en-US" dirty="0"/>
              <a:t> September 2021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A7063D-11C5-5945-AAD2-D40B42A1B4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Steinar Stapnes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35C42E-D118-B24C-8C77-EC51F4D53C0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172400"/>
            <a:ext cx="5586984" cy="4232411"/>
          </a:xfrm>
        </p:spPr>
        <p:txBody>
          <a:bodyPr/>
          <a:lstStyle/>
          <a:p>
            <a:r>
              <a:rPr lang="en-US" dirty="0"/>
              <a:t>“SM rules“</a:t>
            </a:r>
          </a:p>
          <a:p>
            <a:endParaRPr lang="en-US" dirty="0"/>
          </a:p>
          <a:p>
            <a:r>
              <a:rPr lang="en-US" dirty="0"/>
              <a:t>Precision measurements – Higgs as the main probe,  but also many other probes (luminosity a key) </a:t>
            </a:r>
          </a:p>
          <a:p>
            <a:r>
              <a:rPr lang="en-US" dirty="0"/>
              <a:t>BSM (energy and luminosity) </a:t>
            </a:r>
          </a:p>
          <a:p>
            <a:endParaRPr lang="en-US" dirty="0"/>
          </a:p>
          <a:p>
            <a:r>
              <a:rPr lang="en-US" dirty="0"/>
              <a:t>Dark matter and energy – the most striking mysteries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E1C059-DC57-CF47-B149-CB0726F213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8399" y="888395"/>
            <a:ext cx="2814332" cy="2400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0" descr="080998_Universe_Content_320">
            <a:extLst>
              <a:ext uri="{FF2B5EF4-FFF2-40B4-BE49-F238E27FC236}">
                <a16:creationId xmlns:a16="http://schemas.microsoft.com/office/drawing/2014/main" id="{24537F9E-A2F6-DF41-8042-423956653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97221" y="2933404"/>
            <a:ext cx="2794779" cy="394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8530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96A9C44-147F-5645-8698-37BC2F276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7961"/>
            <a:ext cx="6767565" cy="750434"/>
          </a:xfrm>
        </p:spPr>
        <p:txBody>
          <a:bodyPr/>
          <a:lstStyle/>
          <a:p>
            <a:r>
              <a:rPr lang="en-US" sz="3200" dirty="0" err="1"/>
              <a:t>e+e</a:t>
            </a:r>
            <a:r>
              <a:rPr lang="en-US" sz="3200" dirty="0"/>
              <a:t>-: Linear Colliders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8D5DD6-EC64-2745-AD98-DC0FBE18C8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9968" y="6538860"/>
            <a:ext cx="2743200" cy="365125"/>
          </a:xfrm>
        </p:spPr>
        <p:txBody>
          <a:bodyPr/>
          <a:lstStyle/>
          <a:p>
            <a:fld id="{DEF62AA5-A9F9-344C-9738-C68EB5A8EDFF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22DF8D-B49D-4341-97A0-6A2EDAB8C456}"/>
              </a:ext>
            </a:extLst>
          </p:cNvPr>
          <p:cNvSpPr txBox="1"/>
          <p:nvPr/>
        </p:nvSpPr>
        <p:spPr>
          <a:xfrm>
            <a:off x="608529" y="853769"/>
            <a:ext cx="74084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Roman" panose="02000503020000020003" pitchFamily="2" charset="0"/>
              </a:rPr>
              <a:t>Linear Collider (LC) proposals for CLIC and ILC are very mature: parameters &amp; design, technically developments, in term of performance verifications, project planning – with strong communities behind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C19115-CC2E-3040-97F9-5087BA64A440}"/>
              </a:ext>
            </a:extLst>
          </p:cNvPr>
          <p:cNvSpPr txBox="1"/>
          <p:nvPr/>
        </p:nvSpPr>
        <p:spPr>
          <a:xfrm>
            <a:off x="589621" y="2864010"/>
            <a:ext cx="77490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Roman" panose="02000503020000020003" pitchFamily="2" charset="0"/>
              </a:rPr>
              <a:t>Key features and technical focus of studies: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venir Roman" panose="02000503020000020003" pitchFamily="2" charset="0"/>
              </a:rPr>
              <a:t>Initial stages with costs and power similar to LHC, further investments will be staged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venir Roman" panose="02000503020000020003" pitchFamily="2" charset="0"/>
              </a:rPr>
              <a:t>Expandable to higher energies – with existing, improved or new RF technologies (as novel acc. technologies) - and in some cases also increased luminosities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venir Roman" panose="02000503020000020003" pitchFamily="2" charset="0"/>
              </a:rPr>
              <a:t>RF (energy) and nanobeams (luminosity) main challenges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venir Roman" panose="02000503020000020003" pitchFamily="2" charset="0"/>
              </a:rPr>
              <a:t>Strong connection and synergies with light-sources and FEL </a:t>
            </a:r>
            <a:r>
              <a:rPr lang="en-US" sz="1400" dirty="0" err="1">
                <a:latin typeface="Avenir Roman" panose="02000503020000020003" pitchFamily="2" charset="0"/>
              </a:rPr>
              <a:t>linacs</a:t>
            </a:r>
            <a:r>
              <a:rPr lang="en-US" sz="1400" dirty="0">
                <a:latin typeface="Avenir Roman" panose="02000503020000020003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venir Roman" panose="02000503020000020003" pitchFamily="2" charset="0"/>
              </a:rPr>
              <a:t>Polarized beams foreseen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venir Roman" panose="02000503020000020003" pitchFamily="2" charset="0"/>
              </a:rPr>
              <a:t>Can also run a lower energies (Z) and gamma-gamma is possible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DA52DEA8-377E-2A4D-B9A8-F468D43F6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29" y="1528422"/>
            <a:ext cx="7010400" cy="1397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8BF8ED-5758-7B40-BFCC-943C0CFA4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850" y="5104213"/>
            <a:ext cx="3049203" cy="12153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E22A018-989F-5F42-B19C-CB5662783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6053" y="5023468"/>
            <a:ext cx="1813294" cy="139944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1AFAF29-5C06-6549-B0BA-707755A4E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1667" y="1352640"/>
            <a:ext cx="2959457" cy="15113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42943C7-A4B6-6647-B2D9-7E44948EB4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3437" y="3049710"/>
            <a:ext cx="1813359" cy="13089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D885D2-0875-5D49-BF04-445E62C2F4F0}"/>
              </a:ext>
            </a:extLst>
          </p:cNvPr>
          <p:cNvSpPr txBox="1"/>
          <p:nvPr/>
        </p:nvSpPr>
        <p:spPr>
          <a:xfrm>
            <a:off x="6403539" y="5428760"/>
            <a:ext cx="571962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Roman" panose="02000503020000020003" pitchFamily="2" charset="0"/>
              </a:rPr>
              <a:t>Can we hope that Novel Acc. technologies will provide compact </a:t>
            </a:r>
          </a:p>
          <a:p>
            <a:r>
              <a:rPr lang="en-US" sz="1400" dirty="0">
                <a:latin typeface="Avenir Roman" panose="02000503020000020003" pitchFamily="2" charset="0"/>
              </a:rPr>
              <a:t>(translating into construction timescales that are not many decades) and relatively cheap high gradient acceleration ? I will come back to this.</a:t>
            </a:r>
          </a:p>
          <a:p>
            <a:endParaRPr lang="en-US" sz="1200" dirty="0">
              <a:latin typeface="Avenir Roman" panose="02000503020000020003" pitchFamily="2" charset="0"/>
            </a:endParaRPr>
          </a:p>
          <a:p>
            <a:endParaRPr lang="en-US" sz="1200" dirty="0">
              <a:latin typeface="Avenir Roman" panose="02000503020000020003" pitchFamily="2" charset="0"/>
            </a:endParaRPr>
          </a:p>
          <a:p>
            <a:endParaRPr lang="en-US" sz="1200" dirty="0">
              <a:latin typeface="Avenir Roman" panose="02000503020000020003" pitchFamily="2" charset="0"/>
            </a:endParaRP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1DA9D222-E8ED-DE4A-8BBC-868176CD66BE}"/>
              </a:ext>
            </a:extLst>
          </p:cNvPr>
          <p:cNvSpPr txBox="1">
            <a:spLocks/>
          </p:cNvSpPr>
          <p:nvPr/>
        </p:nvSpPr>
        <p:spPr>
          <a:xfrm>
            <a:off x="9460993" y="6538860"/>
            <a:ext cx="2743200" cy="365125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defPPr>
              <a:defRPr lang="en-US"/>
            </a:defPPr>
            <a:lvl1pPr marL="0" algn="r" defTabSz="914127" rtl="0" eaLnBrk="1" latinLnBrk="0" hangingPunct="1">
              <a:defRPr sz="1180" b="0" i="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457062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27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89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51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13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78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40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02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6BB354-06AB-8C42-85C8-FB76A158A21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3" name="Date Placeholder 1">
            <a:extLst>
              <a:ext uri="{FF2B5EF4-FFF2-40B4-BE49-F238E27FC236}">
                <a16:creationId xmlns:a16="http://schemas.microsoft.com/office/drawing/2014/main" id="{F7F7630F-F495-EC40-9390-B2428DC2D0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336" y="6554225"/>
            <a:ext cx="2743200" cy="365125"/>
          </a:xfrm>
        </p:spPr>
        <p:txBody>
          <a:bodyPr/>
          <a:lstStyle/>
          <a:p>
            <a:r>
              <a:rPr lang="en-US" dirty="0" err="1"/>
              <a:t>Benasque</a:t>
            </a:r>
            <a:r>
              <a:rPr lang="en-US" dirty="0"/>
              <a:t> September 2021 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3FB04D20-2844-A640-956B-3076B72E4A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26072" y="6551051"/>
            <a:ext cx="4339856" cy="365125"/>
          </a:xfrm>
        </p:spPr>
        <p:txBody>
          <a:bodyPr/>
          <a:lstStyle/>
          <a:p>
            <a:r>
              <a:rPr lang="en-US"/>
              <a:t>Steinar Stapnes</a:t>
            </a:r>
          </a:p>
        </p:txBody>
      </p:sp>
    </p:spTree>
    <p:extLst>
      <p:ext uri="{BB962C8B-B14F-4D97-AF65-F5344CB8AC3E}">
        <p14:creationId xmlns:p14="http://schemas.microsoft.com/office/powerpoint/2010/main" val="160444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34950"/>
            <a:ext cx="11118850" cy="625475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Avenir Medium" panose="02000503020000020003" pitchFamily="2" charset="0"/>
              </a:rPr>
              <a:t>Synchrotron Light Sources: about 50 storage ring based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920" y="1657350"/>
            <a:ext cx="9144000" cy="449580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278145" y="4992986"/>
            <a:ext cx="3917935" cy="1256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Lucida Sans Unicode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Lucida Sans Unicode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Lucida Sans Unicode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Lucida Sans Unicode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Lucida Sans Unicode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Lucida Sans Unicode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Lucida Sans Unicode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Lucida Sans Unicode" pitchFamily="34" charset="0"/>
              </a:defRPr>
            </a:lvl9pPr>
          </a:lstStyle>
          <a:p>
            <a:pPr marL="0" marR="0" lvl="0" indent="0" algn="ctr" defTabSz="412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Medium" panose="02000503020000020003" pitchFamily="2" charset="0"/>
                <a:ea typeface="Helvetica Neue Light"/>
                <a:sym typeface="Helvetica Neue Light"/>
              </a:rPr>
              <a:t>60‘000 </a:t>
            </a:r>
            <a:r>
              <a:rPr kumimoji="0" lang="de-CH" sz="240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Medium" panose="02000503020000020003" pitchFamily="2" charset="0"/>
                <a:ea typeface="Helvetica Neue Light"/>
                <a:sym typeface="Helvetica Neue Light"/>
              </a:rPr>
              <a:t>users</a:t>
            </a:r>
            <a:r>
              <a:rPr kumimoji="0" lang="de-CH" sz="240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Medium" panose="02000503020000020003" pitchFamily="2" charset="0"/>
                <a:ea typeface="Helvetica Neue Light"/>
                <a:sym typeface="Helvetica Neue Light"/>
              </a:rPr>
              <a:t> </a:t>
            </a:r>
            <a:r>
              <a:rPr kumimoji="0" lang="de-CH" sz="240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Medium" panose="02000503020000020003" pitchFamily="2" charset="0"/>
                <a:ea typeface="Helvetica Neue Light"/>
                <a:sym typeface="Helvetica Neue Light"/>
              </a:rPr>
              <a:t>world-wide</a:t>
            </a:r>
            <a:endParaRPr kumimoji="0" lang="en-US" sz="240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venir Medium" panose="02000503020000020003" pitchFamily="2" charset="0"/>
              <a:ea typeface="Helvetica Neue Light"/>
              <a:sym typeface="Helvetica Neue Light"/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5136735" y="5759941"/>
            <a:ext cx="6781800" cy="97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Lucida Sans Unicode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Lucida Sans Unicode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Lucida Sans Unicode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Lucida Sans Unicode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Lucida Sans Unicode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Lucida Sans Unicode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Lucida Sans Unicode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Lucida Sans Unicode" pitchFamily="34" charset="0"/>
              </a:defRPr>
            </a:lvl9pPr>
          </a:lstStyle>
          <a:p>
            <a:pPr marL="0" marR="0" lvl="0" indent="0" algn="ctr" defTabSz="41275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u="none" strike="noStrike" kern="0" cap="none" spc="0" normalizeH="0" baseline="0" noProof="0" dirty="0" err="1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Avenir Medium" panose="02000503020000020003" pitchFamily="2" charset="0"/>
                <a:ea typeface="Helvetica Neue Light"/>
                <a:sym typeface="Helvetica Neue Light"/>
              </a:rPr>
              <a:t>Established</a:t>
            </a:r>
            <a:r>
              <a:rPr kumimoji="0" lang="de-CH" sz="2400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Avenir Medium" panose="02000503020000020003" pitchFamily="2" charset="0"/>
                <a:ea typeface="Helvetica Neue Light"/>
                <a:sym typeface="Helvetica Neue Light"/>
              </a:rPr>
              <a:t>, </a:t>
            </a:r>
            <a:r>
              <a:rPr kumimoji="0" lang="de-CH" sz="2400" u="none" strike="noStrike" kern="0" cap="none" spc="0" normalizeH="0" baseline="0" noProof="0" dirty="0" err="1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Avenir Medium" panose="02000503020000020003" pitchFamily="2" charset="0"/>
                <a:ea typeface="Helvetica Neue Light"/>
                <a:sym typeface="Helvetica Neue Light"/>
              </a:rPr>
              <a:t>mature</a:t>
            </a:r>
            <a:r>
              <a:rPr kumimoji="0" lang="de-CH" sz="2400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Avenir Medium" panose="02000503020000020003" pitchFamily="2" charset="0"/>
                <a:ea typeface="Helvetica Neue Light"/>
                <a:sym typeface="Helvetica Neue Light"/>
              </a:rPr>
              <a:t> </a:t>
            </a:r>
            <a:r>
              <a:rPr kumimoji="0" lang="de-CH" sz="2400" u="none" strike="noStrike" kern="0" cap="none" spc="0" normalizeH="0" baseline="0" noProof="0" dirty="0" err="1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Avenir Medium" panose="02000503020000020003" pitchFamily="2" charset="0"/>
                <a:ea typeface="Helvetica Neue Light"/>
                <a:sym typeface="Helvetica Neue Light"/>
              </a:rPr>
              <a:t>technology</a:t>
            </a:r>
            <a:endParaRPr kumimoji="0" lang="en-US" sz="2400" u="none" strike="noStrike" kern="0" cap="none" spc="0" normalizeH="0" baseline="0" noProof="0" dirty="0">
              <a:ln>
                <a:noFill/>
              </a:ln>
              <a:solidFill>
                <a:srgbClr val="009051"/>
              </a:solidFill>
              <a:effectLst/>
              <a:uLnTx/>
              <a:uFillTx/>
              <a:latin typeface="Avenir Medium" panose="02000503020000020003" pitchFamily="2" charset="0"/>
              <a:ea typeface="Helvetica Neue Light"/>
              <a:sym typeface="Helvetica Neue Light"/>
            </a:endParaRPr>
          </a:p>
        </p:txBody>
      </p:sp>
      <p:pic>
        <p:nvPicPr>
          <p:cNvPr id="8" name="Picture 6" descr="fa11007scr (13)">
            <a:extLst>
              <a:ext uri="{FF2B5EF4-FFF2-40B4-BE49-F238E27FC236}">
                <a16:creationId xmlns:a16="http://schemas.microsoft.com/office/drawing/2014/main" id="{2ECAA3B6-04F6-B34C-8117-B935B67DF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2980" y="1247547"/>
            <a:ext cx="1870940" cy="23601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3" descr="SINCROTRÓ ALBA INTERIOR 2">
            <a:extLst>
              <a:ext uri="{FF2B5EF4-FFF2-40B4-BE49-F238E27FC236}">
                <a16:creationId xmlns:a16="http://schemas.microsoft.com/office/drawing/2014/main" id="{77A76100-BE7D-0F4B-A50B-3F0C20FF9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145" y="3792589"/>
            <a:ext cx="3357421" cy="912799"/>
          </a:xfrm>
          <a:prstGeom prst="rect">
            <a:avLst/>
          </a:prstGeom>
          <a:solidFill>
            <a:schemeClr val="bg1"/>
          </a:solidFill>
          <a:ln>
            <a:solidFill>
              <a:srgbClr val="80808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56AB8D-676F-B04B-9229-3786BD28A9AF}"/>
              </a:ext>
            </a:extLst>
          </p:cNvPr>
          <p:cNvSpPr txBox="1"/>
          <p:nvPr/>
        </p:nvSpPr>
        <p:spPr>
          <a:xfrm>
            <a:off x="9803893" y="6526176"/>
            <a:ext cx="2057400" cy="3904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venir Medium" panose="02000503020000020003" pitchFamily="2" charset="0"/>
                <a:ea typeface="Avenir Book"/>
                <a:cs typeface="Avenir Book"/>
                <a:sym typeface="Avenir Book"/>
              </a:rPr>
              <a:t>From </a:t>
            </a:r>
            <a:r>
              <a:rPr kumimoji="0" lang="en-US" sz="160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venir Medium" panose="02000503020000020003" pitchFamily="2" charset="0"/>
                <a:ea typeface="Avenir Book"/>
                <a:cs typeface="Avenir Book"/>
                <a:sym typeface="Avenir Book"/>
              </a:rPr>
              <a:t>L.Rivkin</a:t>
            </a: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venir Medium" panose="02000503020000020003" pitchFamily="2" charset="0"/>
                <a:ea typeface="Avenir Book"/>
                <a:cs typeface="Avenir Book"/>
                <a:sym typeface="Avenir Book"/>
              </a:rPr>
              <a:t> EPFL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B71A50-D911-9D49-9BFF-56C3169598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E279AD4-72CF-EC44-9441-674EB9296360}" type="slidenum">
              <a:rPr lang="en-GB" altLang="en-US" smtClean="0"/>
              <a:pPr/>
              <a:t>21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1488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94953"/>
            <a:ext cx="9960864" cy="667047"/>
          </a:xfrm>
          <a:noFill/>
          <a:ln>
            <a:noFill/>
          </a:ln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Damping ring, experience from light sources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57400" y="768222"/>
            <a:ext cx="5691806" cy="50167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The damping rings reduce the phase space (emittance </a:t>
            </a:r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ε</a:t>
            </a:r>
            <a:r>
              <a:rPr lang="en-US" sz="1600" baseline="-25000" dirty="0" err="1">
                <a:latin typeface="Calibri" charset="0"/>
                <a:ea typeface="Calibri" charset="0"/>
                <a:cs typeface="Calibri" charset="0"/>
              </a:rPr>
              <a:t>x,y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) of the beam </a:t>
            </a:r>
            <a:r>
              <a:rPr lang="mr-IN" sz="1600" dirty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 wigglers to stimulate energy losses (SR)  </a:t>
            </a:r>
          </a:p>
          <a:p>
            <a:endParaRPr lang="en-US" sz="1600" dirty="0">
              <a:latin typeface="Calibri" charset="0"/>
              <a:ea typeface="Calibri" charset="0"/>
              <a:cs typeface="Calibri" charset="0"/>
            </a:endParaRPr>
          </a:p>
          <a:p>
            <a:endParaRPr lang="en-US" sz="1600" dirty="0">
              <a:latin typeface="Calibri" charset="0"/>
              <a:ea typeface="Calibri" charset="0"/>
              <a:cs typeface="Calibri" charset="0"/>
            </a:endParaRPr>
          </a:p>
          <a:p>
            <a:endParaRPr lang="en-US" sz="1600" dirty="0">
              <a:latin typeface="Calibri" charset="0"/>
              <a:ea typeface="Calibri" charset="0"/>
              <a:cs typeface="Calibri" charset="0"/>
            </a:endParaRPr>
          </a:p>
          <a:p>
            <a:endParaRPr lang="en-US" sz="1600" dirty="0">
              <a:latin typeface="Calibri" charset="0"/>
              <a:ea typeface="Calibri" charset="0"/>
              <a:cs typeface="Calibri" charset="0"/>
            </a:endParaRPr>
          </a:p>
          <a:p>
            <a:endParaRPr lang="en-US" sz="1600" dirty="0">
              <a:latin typeface="Calibri" charset="0"/>
              <a:ea typeface="Calibri" charset="0"/>
              <a:cs typeface="Calibri" charset="0"/>
            </a:endParaRPr>
          </a:p>
          <a:p>
            <a:endParaRPr lang="en-US" sz="1600" dirty="0">
              <a:latin typeface="Calibri" charset="0"/>
              <a:ea typeface="Calibri" charset="0"/>
              <a:cs typeface="Calibri" charset="0"/>
            </a:endParaRPr>
          </a:p>
          <a:p>
            <a:endParaRPr lang="en-US" sz="16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Light-sources need similar beams (picture: ALBA) </a:t>
            </a:r>
          </a:p>
          <a:p>
            <a:endParaRPr lang="en-US" sz="1600" dirty="0">
              <a:latin typeface="Calibri" charset="0"/>
              <a:ea typeface="Calibri" charset="0"/>
              <a:cs typeface="Calibri" charset="0"/>
            </a:endParaRPr>
          </a:p>
          <a:p>
            <a:endParaRPr lang="en-US" sz="1600" dirty="0">
              <a:latin typeface="Calibri" charset="0"/>
              <a:ea typeface="Calibri" charset="0"/>
              <a:cs typeface="Calibri" charset="0"/>
            </a:endParaRPr>
          </a:p>
          <a:p>
            <a:endParaRPr lang="en-US" sz="1600" dirty="0">
              <a:latin typeface="Calibri" charset="0"/>
              <a:ea typeface="Calibri" charset="0"/>
              <a:cs typeface="Calibri" charset="0"/>
            </a:endParaRPr>
          </a:p>
          <a:p>
            <a:endParaRPr lang="en-US" sz="1600" dirty="0">
              <a:latin typeface="Calibri" charset="0"/>
              <a:ea typeface="Calibri" charset="0"/>
              <a:cs typeface="Calibri" charset="0"/>
            </a:endParaRPr>
          </a:p>
          <a:p>
            <a:endParaRPr lang="en-US" sz="1600" dirty="0">
              <a:latin typeface="Calibri" charset="0"/>
              <a:ea typeface="Calibri" charset="0"/>
              <a:cs typeface="Calibri" charset="0"/>
            </a:endParaRPr>
          </a:p>
          <a:p>
            <a:endParaRPr lang="en-US" sz="1600" dirty="0">
              <a:latin typeface="Calibri" charset="0"/>
              <a:ea typeface="Calibri" charset="0"/>
              <a:cs typeface="Calibri" charset="0"/>
            </a:endParaRPr>
          </a:p>
          <a:p>
            <a:endParaRPr lang="en-US" sz="1600" dirty="0">
              <a:latin typeface="Calibri" charset="0"/>
              <a:ea typeface="Calibri" charset="0"/>
              <a:cs typeface="Calibri" charset="0"/>
            </a:endParaRPr>
          </a:p>
          <a:p>
            <a:endParaRPr lang="en-US" sz="1600" dirty="0">
              <a:latin typeface="Calibri" charset="0"/>
              <a:ea typeface="Calibri" charset="0"/>
              <a:cs typeface="Calibri" charset="0"/>
            </a:endParaRPr>
          </a:p>
          <a:p>
            <a:endParaRPr lang="en-US" sz="1600" dirty="0">
              <a:latin typeface="Calibri" charset="0"/>
              <a:ea typeface="Calibri" charset="0"/>
              <a:cs typeface="Calibri" charset="0"/>
            </a:endParaRPr>
          </a:p>
          <a:p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1" name="Picture 10" descr="damping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160" y="1548699"/>
            <a:ext cx="3634841" cy="13725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6" descr="fa11007scr (13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85922" y="850179"/>
            <a:ext cx="2670590" cy="336884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5FADA1-3BE9-594E-AA00-AC3FECC634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525" y="3581400"/>
            <a:ext cx="1842141" cy="1524000"/>
          </a:xfrm>
          <a:prstGeom prst="rect">
            <a:avLst/>
          </a:prstGeom>
        </p:spPr>
      </p:pic>
      <p:pic>
        <p:nvPicPr>
          <p:cNvPr id="15" name="Picture 14" descr="PastedGraphic-2.pdf">
            <a:extLst>
              <a:ext uri="{FF2B5EF4-FFF2-40B4-BE49-F238E27FC236}">
                <a16:creationId xmlns:a16="http://schemas.microsoft.com/office/drawing/2014/main" id="{8738F9DE-57C6-2F4B-ACEB-75B1BC9434E2}"/>
              </a:ext>
            </a:extLst>
          </p:cNvPr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88" t="2229" r="1549" b="3010"/>
          <a:stretch/>
        </p:blipFill>
        <p:spPr>
          <a:xfrm>
            <a:off x="3912646" y="3720411"/>
            <a:ext cx="2679793" cy="162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5416C3A-CA21-044B-BEB7-B509393293A6}"/>
              </a:ext>
            </a:extLst>
          </p:cNvPr>
          <p:cNvSpPr txBox="1"/>
          <p:nvPr/>
        </p:nvSpPr>
        <p:spPr>
          <a:xfrm>
            <a:off x="6193314" y="3515334"/>
            <a:ext cx="371623" cy="192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" dirty="0">
                <a:latin typeface="Century Gothic" panose="020B0502020202020204" pitchFamily="34" charset="0"/>
              </a:rPr>
              <a:t>2008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82D0DF-49DC-324C-A381-67896C704ADD}"/>
              </a:ext>
            </a:extLst>
          </p:cNvPr>
          <p:cNvSpPr txBox="1"/>
          <p:nvPr/>
        </p:nvSpPr>
        <p:spPr>
          <a:xfrm>
            <a:off x="6193314" y="3511254"/>
            <a:ext cx="531527" cy="19236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650" dirty="0">
                <a:latin typeface="Century Gothic" panose="020B0502020202020204" pitchFamily="34" charset="0"/>
              </a:rPr>
              <a:t>2018</a:t>
            </a:r>
          </a:p>
        </p:txBody>
      </p:sp>
      <p:pic>
        <p:nvPicPr>
          <p:cNvPr id="18" name="Picture 17" descr="PastedGraphic-2.pdf">
            <a:extLst>
              <a:ext uri="{FF2B5EF4-FFF2-40B4-BE49-F238E27FC236}">
                <a16:creationId xmlns:a16="http://schemas.microsoft.com/office/drawing/2014/main" id="{FEEEEC85-C3BC-624A-A04C-FF44D781407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59" t="1828" r="1550" b="2598"/>
          <a:stretch/>
        </p:blipFill>
        <p:spPr>
          <a:xfrm>
            <a:off x="3921887" y="3708866"/>
            <a:ext cx="2676325" cy="16356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0B9CC30-4175-0D4F-8A4B-7E447D016382}"/>
              </a:ext>
            </a:extLst>
          </p:cNvPr>
          <p:cNvSpPr txBox="1"/>
          <p:nvPr/>
        </p:nvSpPr>
        <p:spPr>
          <a:xfrm>
            <a:off x="4250083" y="3300859"/>
            <a:ext cx="1366514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" dirty="0">
                <a:latin typeface="Century Gothic" panose="020B0502020202020204" pitchFamily="34" charset="0"/>
              </a:rPr>
              <a:t>Target and </a:t>
            </a:r>
            <a:r>
              <a:rPr lang="en-US" sz="650" dirty="0">
                <a:latin typeface="Avenir Roman" panose="02000503020000020003" pitchFamily="2" charset="0"/>
              </a:rPr>
              <a:t>achieved</a:t>
            </a:r>
            <a:r>
              <a:rPr lang="en-US" sz="650" dirty="0">
                <a:latin typeface="Century Gothic" panose="020B0502020202020204" pitchFamily="34" charset="0"/>
              </a:rPr>
              <a:t> emittance in existing and planned machines</a:t>
            </a:r>
          </a:p>
        </p:txBody>
      </p:sp>
      <p:sp>
        <p:nvSpPr>
          <p:cNvPr id="20" name="Diamond 19">
            <a:extLst>
              <a:ext uri="{FF2B5EF4-FFF2-40B4-BE49-F238E27FC236}">
                <a16:creationId xmlns:a16="http://schemas.microsoft.com/office/drawing/2014/main" id="{F2AA4511-01F3-BE4B-B9B2-78CFE5708AB2}"/>
              </a:ext>
            </a:extLst>
          </p:cNvPr>
          <p:cNvSpPr/>
          <p:nvPr/>
        </p:nvSpPr>
        <p:spPr bwMode="auto">
          <a:xfrm>
            <a:off x="5511957" y="4712384"/>
            <a:ext cx="39532" cy="39532"/>
          </a:xfrm>
          <a:prstGeom prst="diamond">
            <a:avLst/>
          </a:prstGeom>
          <a:solidFill>
            <a:srgbClr val="C0000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900"/>
          </a:p>
        </p:txBody>
      </p:sp>
      <p:sp>
        <p:nvSpPr>
          <p:cNvPr id="21" name="Diamond 20">
            <a:extLst>
              <a:ext uri="{FF2B5EF4-FFF2-40B4-BE49-F238E27FC236}">
                <a16:creationId xmlns:a16="http://schemas.microsoft.com/office/drawing/2014/main" id="{174F1296-861A-6540-B940-709E32806461}"/>
              </a:ext>
            </a:extLst>
          </p:cNvPr>
          <p:cNvSpPr/>
          <p:nvPr/>
        </p:nvSpPr>
        <p:spPr bwMode="auto">
          <a:xfrm>
            <a:off x="5492191" y="4549334"/>
            <a:ext cx="39532" cy="39532"/>
          </a:xfrm>
          <a:prstGeom prst="diamond">
            <a:avLst/>
          </a:prstGeom>
          <a:solidFill>
            <a:srgbClr val="C0000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900"/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5294170E-D36F-4645-8DD3-A1CAA2477C3A}"/>
              </a:ext>
            </a:extLst>
          </p:cNvPr>
          <p:cNvSpPr txBox="1">
            <a:spLocks/>
          </p:cNvSpPr>
          <p:nvPr/>
        </p:nvSpPr>
        <p:spPr>
          <a:xfrm>
            <a:off x="9460993" y="6538860"/>
            <a:ext cx="2743200" cy="365125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defPPr>
              <a:defRPr lang="en-US"/>
            </a:defPPr>
            <a:lvl1pPr marL="0" algn="r" defTabSz="914127" rtl="0" eaLnBrk="1" latinLnBrk="0" hangingPunct="1">
              <a:defRPr sz="1180" b="0" i="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457062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27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89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51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13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78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40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02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6BB354-06AB-8C42-85C8-FB76A158A21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23" name="Date Placeholder 1">
            <a:extLst>
              <a:ext uri="{FF2B5EF4-FFF2-40B4-BE49-F238E27FC236}">
                <a16:creationId xmlns:a16="http://schemas.microsoft.com/office/drawing/2014/main" id="{C921AAC7-0063-974B-B914-C0F6A99815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336" y="6554225"/>
            <a:ext cx="2743200" cy="365125"/>
          </a:xfrm>
        </p:spPr>
        <p:txBody>
          <a:bodyPr/>
          <a:lstStyle/>
          <a:p>
            <a:r>
              <a:rPr lang="en-US" dirty="0" err="1"/>
              <a:t>Benasque</a:t>
            </a:r>
            <a:r>
              <a:rPr lang="en-US" dirty="0"/>
              <a:t> September 2021 </a:t>
            </a:r>
          </a:p>
        </p:txBody>
      </p:sp>
      <p:sp>
        <p:nvSpPr>
          <p:cNvPr id="24" name="Footer Placeholder 2">
            <a:extLst>
              <a:ext uri="{FF2B5EF4-FFF2-40B4-BE49-F238E27FC236}">
                <a16:creationId xmlns:a16="http://schemas.microsoft.com/office/drawing/2014/main" id="{BA2F84DF-EBE7-6D49-8C21-F76FE324DC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26072" y="6551051"/>
            <a:ext cx="4339856" cy="365125"/>
          </a:xfrm>
        </p:spPr>
        <p:txBody>
          <a:bodyPr/>
          <a:lstStyle/>
          <a:p>
            <a:r>
              <a:rPr lang="en-US"/>
              <a:t>Steinar Stapnes</a:t>
            </a:r>
          </a:p>
        </p:txBody>
      </p:sp>
    </p:spTree>
    <p:extLst>
      <p:ext uri="{BB962C8B-B14F-4D97-AF65-F5344CB8AC3E}">
        <p14:creationId xmlns:p14="http://schemas.microsoft.com/office/powerpoint/2010/main" val="204540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2B56079-6489-0341-93AD-F17B4239D0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6430" y="4068204"/>
            <a:ext cx="4114800" cy="27410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42505"/>
            <a:ext cx="5531476" cy="625475"/>
          </a:xfrm>
        </p:spPr>
        <p:txBody>
          <a:bodyPr/>
          <a:lstStyle/>
          <a:p>
            <a:r>
              <a:rPr lang="en-US" sz="3600" dirty="0">
                <a:solidFill>
                  <a:srgbClr val="002060"/>
                </a:solidFill>
                <a:latin typeface="Avenir Medium" panose="02000503020000020003" pitchFamily="2" charset="0"/>
              </a:rPr>
              <a:t>X-Ray Free Electron Lasers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47567" y="3634740"/>
            <a:ext cx="4641850" cy="3035300"/>
            <a:chOff x="1066800" y="2941320"/>
            <a:chExt cx="9283700" cy="60706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800" y="2941320"/>
              <a:ext cx="9283700" cy="60706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85860" y="7985125"/>
              <a:ext cx="1564640" cy="102679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066800" y="7934726"/>
              <a:ext cx="3661082" cy="1077194"/>
            </a:xfrm>
            <a:prstGeom prst="rect">
              <a:avLst/>
            </a:prstGeom>
            <a:gradFill rotWithShape="1">
              <a:gsLst>
                <a:gs pos="0">
                  <a:srgbClr val="FDCA00">
                    <a:tint val="50000"/>
                    <a:satMod val="300000"/>
                  </a:srgbClr>
                </a:gs>
                <a:gs pos="35000">
                  <a:srgbClr val="FDCA00">
                    <a:tint val="37000"/>
                    <a:satMod val="300000"/>
                  </a:srgbClr>
                </a:gs>
                <a:gs pos="100000">
                  <a:srgbClr val="FDCA00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DCA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45708" tIns="22854" rIns="45708" bIns="22854" rtlCol="0">
              <a:spAutoFit/>
            </a:bodyPr>
            <a:lstStyle/>
            <a:p>
              <a:pPr marL="0" marR="0" lvl="0" indent="0" algn="l" defTabSz="457200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 panose="02000503020000020003" pitchFamily="2" charset="0"/>
                  <a:ea typeface="ヒラギノ角ゴ Pro W3"/>
                  <a:cs typeface="ヒラギノ角ゴ Pro W3"/>
                  <a:sym typeface="Helvetica Neue Light"/>
                </a:rPr>
                <a:t>SACLA 2011</a:t>
              </a:r>
            </a:p>
            <a:p>
              <a:pPr marL="0" marR="0" lvl="0" indent="0" algn="l" defTabSz="457200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 panose="02000503020000020003" pitchFamily="2" charset="0"/>
                  <a:ea typeface="ヒラギノ角ゴ Pro W3"/>
                  <a:cs typeface="ヒラギノ角ゴ Pro W3"/>
                  <a:sym typeface="Helvetica Neue Light"/>
                </a:rPr>
                <a:t>8.5 GeV, 60 Hz NC</a:t>
              </a:r>
            </a:p>
          </p:txBody>
        </p:sp>
      </p:grpSp>
      <p:pic>
        <p:nvPicPr>
          <p:cNvPr id="10" name="그림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1409006"/>
            <a:ext cx="4641850" cy="26137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3400" y="3634740"/>
            <a:ext cx="2060902" cy="292376"/>
          </a:xfrm>
          <a:prstGeom prst="rect">
            <a:avLst/>
          </a:prstGeom>
          <a:gradFill rotWithShape="1">
            <a:gsLst>
              <a:gs pos="0">
                <a:srgbClr val="FDCA00">
                  <a:tint val="50000"/>
                  <a:satMod val="300000"/>
                </a:srgbClr>
              </a:gs>
              <a:gs pos="35000">
                <a:srgbClr val="FDCA00">
                  <a:tint val="37000"/>
                  <a:satMod val="300000"/>
                </a:srgbClr>
              </a:gs>
              <a:gs pos="100000">
                <a:srgbClr val="FDCA0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DCA0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45708" tIns="22854" rIns="45708" bIns="22854" rtlCol="0">
            <a:spAutoFit/>
          </a:bodyPr>
          <a:lstStyle/>
          <a:p>
            <a:pPr marL="0" marR="0" lvl="0" indent="0" algn="l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 panose="02000503020000020003" pitchFamily="2" charset="0"/>
                <a:ea typeface="ヒラギノ角ゴ Pro W3"/>
                <a:cs typeface="ヒラギノ角ゴ Pro W3"/>
                <a:sym typeface="Helvetica Neue Light"/>
              </a:rPr>
              <a:t>PAL XFEL 2016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1190" y="3534885"/>
            <a:ext cx="685800" cy="45720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9647897" y="4477"/>
            <a:ext cx="2535383" cy="3807230"/>
            <a:chOff x="10350498" y="2818012"/>
            <a:chExt cx="5070766" cy="761446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50500" y="2818012"/>
              <a:ext cx="5070764" cy="7614458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0350500" y="2818012"/>
              <a:ext cx="3983736" cy="584752"/>
            </a:xfrm>
            <a:prstGeom prst="rect">
              <a:avLst/>
            </a:prstGeom>
            <a:gradFill rotWithShape="1">
              <a:gsLst>
                <a:gs pos="0">
                  <a:srgbClr val="FDCA00">
                    <a:tint val="50000"/>
                    <a:satMod val="300000"/>
                  </a:srgbClr>
                </a:gs>
                <a:gs pos="35000">
                  <a:srgbClr val="FDCA00">
                    <a:tint val="37000"/>
                    <a:satMod val="300000"/>
                  </a:srgbClr>
                </a:gs>
                <a:gs pos="100000">
                  <a:srgbClr val="FDCA00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DCA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45708" tIns="22854" rIns="45708" bIns="22854" rtlCol="0">
              <a:spAutoFit/>
            </a:bodyPr>
            <a:lstStyle/>
            <a:p>
              <a:pPr marL="0" marR="0" lvl="0" indent="0" algn="l" defTabSz="457200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 panose="02000503020000020003" pitchFamily="2" charset="0"/>
                  <a:ea typeface="ヒラギノ角ゴ Pro W3"/>
                  <a:cs typeface="ヒラギノ角ゴ Pro W3"/>
                  <a:sym typeface="Helvetica Neue Light"/>
                </a:rPr>
                <a:t>LCLS I, II 2009, 2019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350498" y="9514658"/>
              <a:ext cx="1668754" cy="917814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5562600" y="6243203"/>
            <a:ext cx="2778008" cy="538597"/>
          </a:xfrm>
          <a:prstGeom prst="rect">
            <a:avLst/>
          </a:prstGeom>
          <a:gradFill flip="none" rotWithShape="1">
            <a:gsLst>
              <a:gs pos="0">
                <a:srgbClr val="FDCA00">
                  <a:tint val="50000"/>
                  <a:satMod val="300000"/>
                </a:srgbClr>
              </a:gs>
              <a:gs pos="35000">
                <a:srgbClr val="FDCA00">
                  <a:tint val="37000"/>
                  <a:satMod val="300000"/>
                </a:srgbClr>
              </a:gs>
              <a:gs pos="100000">
                <a:srgbClr val="FDCA00">
                  <a:tint val="15000"/>
                  <a:satMod val="350000"/>
                </a:srgbClr>
              </a:gs>
            </a:gsLst>
            <a:lin ang="16200000" scaled="1"/>
            <a:tileRect/>
          </a:gradFill>
          <a:ln w="9525" cap="flat" cmpd="sng" algn="ctr">
            <a:solidFill>
              <a:srgbClr val="FDCA0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45708" tIns="22854" rIns="45708" bIns="22854" rtlCol="0">
            <a:spAutoFit/>
          </a:bodyPr>
          <a:lstStyle/>
          <a:p>
            <a:pPr marL="0" marR="0" lvl="0" indent="0" algn="l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 panose="02000503020000020003" pitchFamily="2" charset="0"/>
                <a:ea typeface="ヒラギノ角ゴ Pro W3"/>
                <a:cs typeface="ヒラギノ角ゴ Pro W3"/>
                <a:sym typeface="Helvetica Neue Light"/>
              </a:rPr>
              <a:t>European XFEL 2017</a:t>
            </a:r>
          </a:p>
          <a:p>
            <a:pPr marL="0" marR="0" lvl="0" indent="0" algn="l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 panose="02000503020000020003" pitchFamily="2" charset="0"/>
                <a:ea typeface="ヒラギノ角ゴ Pro W3"/>
                <a:cs typeface="ヒラギノ角ゴ Pro W3"/>
                <a:sym typeface="Helvetica Neue Light"/>
              </a:rPr>
              <a:t>DESY, Hamburg </a:t>
            </a:r>
          </a:p>
        </p:txBody>
      </p:sp>
      <p:pic>
        <p:nvPicPr>
          <p:cNvPr id="26" name="Picture 2" descr="W:\3072_Areal_OST\OSFA (SwissFEL)\SwissFELPhase_Ausführung\10_Pläne\Fotos\OSFA_140915_Luftaufnahmen\P9150133.JPG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16430" y="2745"/>
            <a:ext cx="3804456" cy="383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532111" y="3517624"/>
            <a:ext cx="1454861" cy="292376"/>
          </a:xfrm>
          <a:prstGeom prst="rect">
            <a:avLst/>
          </a:prstGeom>
          <a:gradFill rotWithShape="1">
            <a:gsLst>
              <a:gs pos="0">
                <a:srgbClr val="FDCA00">
                  <a:tint val="50000"/>
                  <a:satMod val="300000"/>
                </a:srgbClr>
              </a:gs>
              <a:gs pos="35000">
                <a:srgbClr val="FDCA00">
                  <a:tint val="37000"/>
                  <a:satMod val="300000"/>
                </a:srgbClr>
              </a:gs>
              <a:gs pos="100000">
                <a:srgbClr val="FDCA0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DCA0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lIns="45708" tIns="22854" rIns="45708" bIns="22854" rtlCol="0">
            <a:spAutoFit/>
          </a:bodyPr>
          <a:lstStyle/>
          <a:p>
            <a:pPr marL="0" marR="0" lvl="0" indent="0" algn="l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 panose="02000503020000020003" pitchFamily="2" charset="0"/>
                <a:ea typeface="ヒラギノ角ゴ Pro W3"/>
                <a:cs typeface="ヒラギノ角ゴ Pro W3"/>
                <a:sym typeface="Helvetica Neue Light"/>
              </a:rPr>
              <a:t>SwissFEL 2017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31476" y="3021051"/>
            <a:ext cx="500456" cy="48431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FF1ED09-E623-2147-AF60-3581663E326F}"/>
              </a:ext>
            </a:extLst>
          </p:cNvPr>
          <p:cNvSpPr txBox="1"/>
          <p:nvPr/>
        </p:nvSpPr>
        <p:spPr>
          <a:xfrm>
            <a:off x="1736519" y="983217"/>
            <a:ext cx="2057400" cy="3904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spc="0" normalizeH="0" baseline="0" dirty="0">
                <a:ln>
                  <a:noFill/>
                </a:ln>
                <a:effectLst/>
                <a:uFillTx/>
                <a:latin typeface="Avenir Medium" panose="02000503020000020003" pitchFamily="2" charset="0"/>
                <a:ea typeface="Avenir Book"/>
                <a:cs typeface="Avenir Book"/>
                <a:sym typeface="Avenir Book"/>
              </a:rPr>
              <a:t>From </a:t>
            </a:r>
            <a:r>
              <a:rPr kumimoji="0" lang="en-US" sz="1600" u="none" strike="noStrike" cap="none" spc="0" normalizeH="0" baseline="0" dirty="0" err="1">
                <a:ln>
                  <a:noFill/>
                </a:ln>
                <a:effectLst/>
                <a:uFillTx/>
                <a:latin typeface="Avenir Medium" panose="02000503020000020003" pitchFamily="2" charset="0"/>
                <a:ea typeface="Avenir Book"/>
                <a:cs typeface="Avenir Book"/>
                <a:sym typeface="Avenir Book"/>
              </a:rPr>
              <a:t>L.Rivkin</a:t>
            </a:r>
            <a:r>
              <a:rPr kumimoji="0" lang="en-US" sz="1600" u="none" strike="noStrike" cap="none" spc="0" normalizeH="0" baseline="0" dirty="0">
                <a:ln>
                  <a:noFill/>
                </a:ln>
                <a:effectLst/>
                <a:uFillTx/>
                <a:latin typeface="Avenir Medium" panose="02000503020000020003" pitchFamily="2" charset="0"/>
                <a:ea typeface="Avenir Book"/>
                <a:cs typeface="Avenir Book"/>
                <a:sym typeface="Avenir Book"/>
              </a:rPr>
              <a:t> EPFL</a:t>
            </a:r>
          </a:p>
        </p:txBody>
      </p:sp>
      <p:pic>
        <p:nvPicPr>
          <p:cNvPr id="28" name="图片 14">
            <a:extLst>
              <a:ext uri="{FF2B5EF4-FFF2-40B4-BE49-F238E27FC236}">
                <a16:creationId xmlns:a16="http://schemas.microsoft.com/office/drawing/2014/main" id="{E1526D27-1866-5E41-99F9-0653B10986B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2730" y="4022724"/>
            <a:ext cx="2590550" cy="989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BB73648-14CA-9F4F-AB9B-2039A19C826E}"/>
              </a:ext>
            </a:extLst>
          </p:cNvPr>
          <p:cNvSpPr/>
          <p:nvPr/>
        </p:nvSpPr>
        <p:spPr>
          <a:xfrm>
            <a:off x="9647897" y="5008289"/>
            <a:ext cx="2426088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 lvl="0" defTabSz="457200" eaLnBrk="0">
              <a:defRPr/>
            </a:pPr>
            <a:r>
              <a:rPr lang="en-US" dirty="0">
                <a:solidFill>
                  <a:srgbClr val="000000"/>
                </a:solidFill>
                <a:latin typeface="Avenir Medium" panose="02000503020000020003" pitchFamily="2" charset="0"/>
                <a:ea typeface="ヒラギノ角ゴ Pro W3"/>
                <a:cs typeface="ヒラギノ角ゴ Pro W3"/>
                <a:sym typeface="Helvetica Neue Light"/>
              </a:rPr>
              <a:t>SHINE, Shanghai, under construction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FE2525-430A-8741-BF94-675EEEDA476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01399" y="5682301"/>
            <a:ext cx="872585" cy="565858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9C95A-6BEC-054D-9509-0E3AA7FD00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E279AD4-72CF-EC44-9441-674EB9296360}" type="slidenum">
              <a:rPr lang="en-GB" altLang="en-US" smtClean="0"/>
              <a:pPr/>
              <a:t>23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0558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7B2A27-F9CA-634D-ABF0-53572CF06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179" y="905039"/>
            <a:ext cx="9228501" cy="5452436"/>
          </a:xfrm>
          <a:prstGeom prst="rect">
            <a:avLst/>
          </a:prstGeom>
        </p:spPr>
      </p:pic>
      <p:sp>
        <p:nvSpPr>
          <p:cNvPr id="8" name="タイトル 1"/>
          <p:cNvSpPr txBox="1">
            <a:spLocks/>
          </p:cNvSpPr>
          <p:nvPr/>
        </p:nvSpPr>
        <p:spPr>
          <a:xfrm>
            <a:off x="2042529" y="3895"/>
            <a:ext cx="7380312" cy="599548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dirty="0">
                <a:solidFill>
                  <a:prstClr val="black"/>
                </a:solidFill>
                <a:latin typeface="Avenir Roman" panose="02000503020000020003" pitchFamily="2" charset="0"/>
                <a:ea typeface="Arial Unicode MS" panose="020B0604020202020204" pitchFamily="50" charset="-128"/>
                <a:cs typeface="Arial Unicode MS" panose="020B0604020202020204" pitchFamily="50" charset="-128"/>
              </a:rPr>
              <a:t>Worldwide large scale SRF accelerators</a:t>
            </a:r>
            <a:endParaRPr lang="ja-JP" altLang="en-US" sz="3200" dirty="0">
              <a:solidFill>
                <a:prstClr val="black"/>
              </a:solidFill>
              <a:latin typeface="Avenir Roman" panose="02000503020000020003" pitchFamily="2" charset="0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7716" y="3498518"/>
            <a:ext cx="3589964" cy="1440160"/>
          </a:xfrm>
          <a:prstGeom prst="rect">
            <a:avLst/>
          </a:prstGeom>
        </p:spPr>
      </p:pic>
      <p:sp>
        <p:nvSpPr>
          <p:cNvPr id="13" name="円/楕円 12"/>
          <p:cNvSpPr/>
          <p:nvPr/>
        </p:nvSpPr>
        <p:spPr>
          <a:xfrm>
            <a:off x="2851448" y="3266359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venir Roman" panose="02000503020000020003" pitchFamily="2" charset="0"/>
            </a:endParaRPr>
          </a:p>
        </p:txBody>
      </p:sp>
      <p:sp>
        <p:nvSpPr>
          <p:cNvPr id="16" name="円/楕円 15"/>
          <p:cNvSpPr/>
          <p:nvPr/>
        </p:nvSpPr>
        <p:spPr>
          <a:xfrm>
            <a:off x="3753644" y="3077955"/>
            <a:ext cx="108000" cy="108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venir Roman" panose="02000503020000020003" pitchFamily="2" charset="0"/>
            </a:endParaRPr>
          </a:p>
        </p:txBody>
      </p:sp>
      <p:sp>
        <p:nvSpPr>
          <p:cNvPr id="17" name="円/楕円 16"/>
          <p:cNvSpPr/>
          <p:nvPr/>
        </p:nvSpPr>
        <p:spPr>
          <a:xfrm>
            <a:off x="4113684" y="3221971"/>
            <a:ext cx="108000" cy="108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venir Roman" panose="02000503020000020003" pitchFamily="2" charset="0"/>
            </a:endParaRPr>
          </a:p>
        </p:txBody>
      </p:sp>
      <p:sp>
        <p:nvSpPr>
          <p:cNvPr id="18" name="円/楕円 17"/>
          <p:cNvSpPr/>
          <p:nvPr/>
        </p:nvSpPr>
        <p:spPr>
          <a:xfrm>
            <a:off x="6240016" y="2762303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venir Roman" panose="02000503020000020003" pitchFamily="2" charset="0"/>
            </a:endParaRPr>
          </a:p>
        </p:txBody>
      </p:sp>
      <p:sp>
        <p:nvSpPr>
          <p:cNvPr id="19" name="円/楕円 18"/>
          <p:cNvSpPr/>
          <p:nvPr/>
        </p:nvSpPr>
        <p:spPr>
          <a:xfrm>
            <a:off x="6137528" y="2957409"/>
            <a:ext cx="108000" cy="108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venir Roman" panose="02000503020000020003" pitchFamily="2" charset="0"/>
            </a:endParaRPr>
          </a:p>
        </p:txBody>
      </p:sp>
      <p:sp>
        <p:nvSpPr>
          <p:cNvPr id="20" name="円/楕円 19"/>
          <p:cNvSpPr/>
          <p:nvPr/>
        </p:nvSpPr>
        <p:spPr>
          <a:xfrm>
            <a:off x="6312024" y="3130981"/>
            <a:ext cx="108000" cy="108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venir Roman" panose="02000503020000020003" pitchFamily="2" charset="0"/>
            </a:endParaRPr>
          </a:p>
        </p:txBody>
      </p:sp>
      <p:sp>
        <p:nvSpPr>
          <p:cNvPr id="21" name="円/楕円 20"/>
          <p:cNvSpPr/>
          <p:nvPr/>
        </p:nvSpPr>
        <p:spPr>
          <a:xfrm>
            <a:off x="9071992" y="3542022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venir Roman" panose="02000503020000020003" pitchFamily="2" charset="0"/>
            </a:endParaRPr>
          </a:p>
        </p:txBody>
      </p:sp>
      <p:sp>
        <p:nvSpPr>
          <p:cNvPr id="22" name="円/楕円 21"/>
          <p:cNvSpPr/>
          <p:nvPr/>
        </p:nvSpPr>
        <p:spPr>
          <a:xfrm>
            <a:off x="9624392" y="3345223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venir Roman" panose="02000503020000020003" pitchFamily="2" charset="0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4305" y="695282"/>
            <a:ext cx="3336032" cy="1067530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5795" y="801170"/>
            <a:ext cx="1005737" cy="968359"/>
          </a:xfrm>
          <a:prstGeom prst="rect">
            <a:avLst/>
          </a:prstGeom>
        </p:spPr>
      </p:pic>
      <p:pic>
        <p:nvPicPr>
          <p:cNvPr id="26" name="Picture 4" descr="tesla9cell.pd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177" y="5058563"/>
            <a:ext cx="2976744" cy="916007"/>
          </a:xfrm>
          <a:prstGeom prst="rect">
            <a:avLst/>
          </a:prstGeom>
        </p:spPr>
      </p:pic>
      <p:sp>
        <p:nvSpPr>
          <p:cNvPr id="27" name="テキスト ボックス 26"/>
          <p:cNvSpPr txBox="1"/>
          <p:nvPr/>
        </p:nvSpPr>
        <p:spPr>
          <a:xfrm>
            <a:off x="5099253" y="5979830"/>
            <a:ext cx="2215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Avenir Roman" panose="02000503020000020003" pitchFamily="2" charset="0"/>
              </a:rPr>
              <a:t>1.3GHz 9 cell cavity</a:t>
            </a:r>
            <a:endParaRPr lang="ja-JP" altLang="en-US" dirty="0">
              <a:solidFill>
                <a:prstClr val="black"/>
              </a:solidFill>
              <a:latin typeface="Avenir Roman" panose="02000503020000020003" pitchFamily="2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7761755" y="3675794"/>
            <a:ext cx="2531655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  <a:latin typeface="Avenir Roman" panose="02000503020000020003" pitchFamily="2" charset="0"/>
              </a:rPr>
              <a:t>SHINE </a:t>
            </a:r>
            <a:r>
              <a:rPr lang="en-US" altLang="ja-JP" sz="1400" dirty="0">
                <a:solidFill>
                  <a:srgbClr val="FF0000"/>
                </a:solidFill>
                <a:latin typeface="Avenir Roman" panose="02000503020000020003" pitchFamily="2" charset="0"/>
              </a:rPr>
              <a:t>(under construction)</a:t>
            </a:r>
            <a:endParaRPr lang="ja-JP" altLang="en-US" sz="1400" dirty="0">
              <a:solidFill>
                <a:srgbClr val="FF0000"/>
              </a:solidFill>
              <a:latin typeface="Avenir Roman" panose="02000503020000020003" pitchFamily="2" charset="0"/>
            </a:endParaRPr>
          </a:p>
          <a:p>
            <a:endParaRPr kumimoji="1" lang="ja-JP" altLang="en-US" dirty="0">
              <a:solidFill>
                <a:srgbClr val="FF0000"/>
              </a:solidFill>
              <a:latin typeface="Avenir Roman" panose="02000503020000020003" pitchFamily="2" charset="0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761754" y="3988936"/>
            <a:ext cx="1574470" cy="70942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kumimoji="1" lang="en-US" altLang="ja-JP" sz="1400" b="1" dirty="0">
                <a:solidFill>
                  <a:schemeClr val="accent2">
                    <a:lumMod val="50000"/>
                  </a:schemeClr>
                </a:solidFill>
                <a:latin typeface="Avenir Roman" panose="02000503020000020003" pitchFamily="2" charset="0"/>
              </a:rPr>
              <a:t>-75 cryomodules</a:t>
            </a:r>
          </a:p>
          <a:p>
            <a:pPr>
              <a:lnSpc>
                <a:spcPts val="1600"/>
              </a:lnSpc>
            </a:pPr>
            <a:r>
              <a:rPr lang="en-US" altLang="ja-JP" sz="1400" b="1" dirty="0">
                <a:solidFill>
                  <a:schemeClr val="accent2">
                    <a:lumMod val="50000"/>
                  </a:schemeClr>
                </a:solidFill>
                <a:latin typeface="Avenir Roman" panose="02000503020000020003" pitchFamily="2" charset="0"/>
              </a:rPr>
              <a:t>-~600 cavities</a:t>
            </a:r>
          </a:p>
          <a:p>
            <a:pPr>
              <a:lnSpc>
                <a:spcPts val="1600"/>
              </a:lnSpc>
            </a:pPr>
            <a:r>
              <a:rPr kumimoji="1" lang="en-US" altLang="ja-JP" sz="1400" b="1" dirty="0">
                <a:solidFill>
                  <a:schemeClr val="accent2">
                    <a:lumMod val="50000"/>
                  </a:schemeClr>
                </a:solidFill>
                <a:latin typeface="Avenir Roman" panose="02000503020000020003" pitchFamily="2" charset="0"/>
              </a:rPr>
              <a:t>- 8 GeV (CW)</a:t>
            </a:r>
            <a:endParaRPr kumimoji="1" lang="ja-JP" altLang="en-US" sz="1400" b="1" dirty="0">
              <a:solidFill>
                <a:schemeClr val="accent2">
                  <a:lumMod val="50000"/>
                </a:schemeClr>
              </a:solidFill>
              <a:latin typeface="Avenir Roman" panose="02000503020000020003" pitchFamily="2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9192297" y="2363286"/>
            <a:ext cx="521297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  <a:latin typeface="Avenir Roman" panose="02000503020000020003" pitchFamily="2" charset="0"/>
              </a:rPr>
              <a:t>ILC</a:t>
            </a:r>
            <a:endParaRPr kumimoji="1" lang="ja-JP" altLang="en-US" dirty="0">
              <a:solidFill>
                <a:srgbClr val="FF0000"/>
              </a:solidFill>
              <a:latin typeface="Avenir Roman" panose="02000503020000020003" pitchFamily="2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9071100" y="2616175"/>
            <a:ext cx="1747594" cy="70942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kumimoji="1" lang="en-US" altLang="ja-JP" sz="1400" b="1" dirty="0">
                <a:solidFill>
                  <a:schemeClr val="accent2">
                    <a:lumMod val="50000"/>
                  </a:schemeClr>
                </a:solidFill>
                <a:latin typeface="Avenir Roman" panose="02000503020000020003" pitchFamily="2" charset="0"/>
              </a:rPr>
              <a:t>-900 cryomodules</a:t>
            </a:r>
          </a:p>
          <a:p>
            <a:pPr>
              <a:lnSpc>
                <a:spcPts val="1600"/>
              </a:lnSpc>
            </a:pPr>
            <a:r>
              <a:rPr lang="en-US" altLang="ja-JP" sz="1400" b="1" dirty="0">
                <a:solidFill>
                  <a:schemeClr val="accent2">
                    <a:lumMod val="50000"/>
                  </a:schemeClr>
                </a:solidFill>
                <a:latin typeface="Avenir Roman" panose="02000503020000020003" pitchFamily="2" charset="0"/>
              </a:rPr>
              <a:t>-8,000 cavities</a:t>
            </a:r>
          </a:p>
          <a:p>
            <a:pPr>
              <a:lnSpc>
                <a:spcPts val="1600"/>
              </a:lnSpc>
            </a:pPr>
            <a:r>
              <a:rPr kumimoji="1" lang="en-US" altLang="ja-JP" sz="1400" b="1" dirty="0">
                <a:solidFill>
                  <a:schemeClr val="accent2">
                    <a:lumMod val="50000"/>
                  </a:schemeClr>
                </a:solidFill>
                <a:latin typeface="Avenir Roman" panose="02000503020000020003" pitchFamily="2" charset="0"/>
              </a:rPr>
              <a:t>-250 GeV (Pulsed)</a:t>
            </a:r>
            <a:endParaRPr kumimoji="1" lang="ja-JP" altLang="en-US" sz="1400" b="1" dirty="0">
              <a:solidFill>
                <a:schemeClr val="accent2">
                  <a:lumMod val="50000"/>
                </a:schemeClr>
              </a:solidFill>
              <a:latin typeface="Avenir Roman" panose="02000503020000020003" pitchFamily="2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526408" y="2234444"/>
            <a:ext cx="1739579" cy="70942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kumimoji="1" lang="en-US" altLang="ja-JP" sz="1400" b="1" dirty="0">
                <a:solidFill>
                  <a:schemeClr val="accent2">
                    <a:lumMod val="50000"/>
                  </a:schemeClr>
                </a:solidFill>
                <a:latin typeface="Avenir Roman" panose="02000503020000020003" pitchFamily="2" charset="0"/>
              </a:rPr>
              <a:t>-100 cryomodules</a:t>
            </a:r>
          </a:p>
          <a:p>
            <a:pPr>
              <a:lnSpc>
                <a:spcPts val="1600"/>
              </a:lnSpc>
            </a:pPr>
            <a:r>
              <a:rPr lang="en-US" altLang="ja-JP" sz="1400" b="1" dirty="0">
                <a:solidFill>
                  <a:schemeClr val="accent2">
                    <a:lumMod val="50000"/>
                  </a:schemeClr>
                </a:solidFill>
                <a:latin typeface="Avenir Roman" panose="02000503020000020003" pitchFamily="2" charset="0"/>
              </a:rPr>
              <a:t>-800 cavities</a:t>
            </a:r>
          </a:p>
          <a:p>
            <a:pPr>
              <a:lnSpc>
                <a:spcPts val="1600"/>
              </a:lnSpc>
            </a:pPr>
            <a:r>
              <a:rPr kumimoji="1" lang="en-US" altLang="ja-JP" sz="1400" b="1" dirty="0">
                <a:solidFill>
                  <a:schemeClr val="accent2">
                    <a:lumMod val="50000"/>
                  </a:schemeClr>
                </a:solidFill>
                <a:latin typeface="Avenir Roman" panose="02000503020000020003" pitchFamily="2" charset="0"/>
              </a:rPr>
              <a:t>-17.5 GeV (Pulsed)</a:t>
            </a:r>
            <a:endParaRPr kumimoji="1" lang="ja-JP" altLang="en-US" sz="1400" b="1" dirty="0">
              <a:solidFill>
                <a:schemeClr val="accent2">
                  <a:lumMod val="50000"/>
                </a:schemeClr>
              </a:solidFill>
              <a:latin typeface="Avenir Roman" panose="02000503020000020003" pitchFamily="2" charset="0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332119" y="2527456"/>
            <a:ext cx="2185214" cy="70942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kumimoji="1" lang="en-US" altLang="ja-JP" sz="1400" b="1" dirty="0">
                <a:solidFill>
                  <a:schemeClr val="accent2">
                    <a:lumMod val="50000"/>
                  </a:schemeClr>
                </a:solidFill>
                <a:latin typeface="Avenir Roman" panose="02000503020000020003" pitchFamily="2" charset="0"/>
              </a:rPr>
              <a:t>-35 </a:t>
            </a:r>
            <a:r>
              <a:rPr kumimoji="1" lang="en-US" altLang="ja-JP" sz="1400" b="1" dirty="0">
                <a:solidFill>
                  <a:srgbClr val="0070C0"/>
                </a:solidFill>
                <a:latin typeface="Avenir Roman" panose="02000503020000020003" pitchFamily="2" charset="0"/>
              </a:rPr>
              <a:t>+ 20 </a:t>
            </a:r>
            <a:r>
              <a:rPr kumimoji="1" lang="en-US" altLang="ja-JP" sz="1400" b="1" dirty="0">
                <a:solidFill>
                  <a:schemeClr val="accent2">
                    <a:lumMod val="50000"/>
                  </a:schemeClr>
                </a:solidFill>
                <a:latin typeface="Avenir Roman" panose="02000503020000020003" pitchFamily="2" charset="0"/>
              </a:rPr>
              <a:t>cryomodules </a:t>
            </a:r>
            <a:r>
              <a:rPr kumimoji="1" lang="en-US" altLang="ja-JP" sz="1400" b="1" dirty="0">
                <a:solidFill>
                  <a:srgbClr val="0070C0"/>
                </a:solidFill>
                <a:latin typeface="Avenir Roman" panose="02000503020000020003" pitchFamily="2" charset="0"/>
              </a:rPr>
              <a:t> </a:t>
            </a:r>
          </a:p>
          <a:p>
            <a:pPr>
              <a:lnSpc>
                <a:spcPts val="1600"/>
              </a:lnSpc>
            </a:pPr>
            <a:r>
              <a:rPr lang="en-US" altLang="ja-JP" sz="1400" b="1" dirty="0">
                <a:solidFill>
                  <a:schemeClr val="accent2">
                    <a:lumMod val="50000"/>
                  </a:schemeClr>
                </a:solidFill>
                <a:latin typeface="Avenir Roman" panose="02000503020000020003" pitchFamily="2" charset="0"/>
              </a:rPr>
              <a:t>-280 </a:t>
            </a:r>
            <a:r>
              <a:rPr lang="en-US" altLang="ja-JP" sz="1400" b="1" dirty="0">
                <a:solidFill>
                  <a:srgbClr val="0070C0"/>
                </a:solidFill>
                <a:latin typeface="Avenir Roman" panose="02000503020000020003" pitchFamily="2" charset="0"/>
              </a:rPr>
              <a:t>+ 160 </a:t>
            </a:r>
            <a:r>
              <a:rPr lang="en-US" altLang="ja-JP" sz="1400" b="1" dirty="0">
                <a:solidFill>
                  <a:schemeClr val="accent2">
                    <a:lumMod val="50000"/>
                  </a:schemeClr>
                </a:solidFill>
                <a:latin typeface="Avenir Roman" panose="02000503020000020003" pitchFamily="2" charset="0"/>
              </a:rPr>
              <a:t>cavities </a:t>
            </a:r>
            <a:endParaRPr lang="en-US" altLang="ja-JP" sz="1400" b="1" dirty="0">
              <a:solidFill>
                <a:srgbClr val="0070C0"/>
              </a:solidFill>
              <a:latin typeface="Avenir Roman" panose="02000503020000020003" pitchFamily="2" charset="0"/>
            </a:endParaRPr>
          </a:p>
          <a:p>
            <a:pPr>
              <a:lnSpc>
                <a:spcPts val="1600"/>
              </a:lnSpc>
            </a:pPr>
            <a:r>
              <a:rPr kumimoji="1" lang="en-US" altLang="ja-JP" sz="1400" b="1" dirty="0">
                <a:solidFill>
                  <a:schemeClr val="accent2">
                    <a:lumMod val="50000"/>
                  </a:schemeClr>
                </a:solidFill>
                <a:latin typeface="Avenir Roman" panose="02000503020000020003" pitchFamily="2" charset="0"/>
              </a:rPr>
              <a:t>- 4 </a:t>
            </a:r>
            <a:r>
              <a:rPr kumimoji="1" lang="en-US" altLang="ja-JP" sz="1400" b="1" dirty="0">
                <a:solidFill>
                  <a:srgbClr val="0070C0"/>
                </a:solidFill>
                <a:latin typeface="Avenir Roman" panose="02000503020000020003" pitchFamily="2" charset="0"/>
              </a:rPr>
              <a:t>+ 4</a:t>
            </a:r>
            <a:r>
              <a:rPr kumimoji="1" lang="en-US" altLang="ja-JP" sz="1400" b="1" dirty="0">
                <a:solidFill>
                  <a:schemeClr val="accent2">
                    <a:lumMod val="50000"/>
                  </a:schemeClr>
                </a:solidFill>
                <a:latin typeface="Avenir Roman" panose="02000503020000020003" pitchFamily="2" charset="0"/>
              </a:rPr>
              <a:t> GeV (CW) </a:t>
            </a:r>
            <a:endParaRPr kumimoji="1" lang="ja-JP" altLang="en-US" sz="1400" b="1" dirty="0">
              <a:solidFill>
                <a:srgbClr val="0070C0"/>
              </a:solidFill>
              <a:latin typeface="Avenir Roman" panose="02000503020000020003" pitchFamily="2" charset="0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446800" y="1759412"/>
            <a:ext cx="2238963" cy="55399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Avenir Roman" panose="02000503020000020003" pitchFamily="2" charset="0"/>
              </a:rPr>
              <a:t>Euro-XFEL</a:t>
            </a:r>
          </a:p>
          <a:p>
            <a:r>
              <a:rPr lang="en-US" altLang="ja-JP" sz="1200" dirty="0">
                <a:solidFill>
                  <a:srgbClr val="FF0000"/>
                </a:solidFill>
                <a:latin typeface="Avenir Roman" panose="02000503020000020003" pitchFamily="2" charset="0"/>
              </a:rPr>
              <a:t>Operation started from 2017</a:t>
            </a:r>
            <a:endParaRPr kumimoji="1" lang="ja-JP" altLang="en-US" sz="1200" dirty="0">
              <a:solidFill>
                <a:srgbClr val="FF0000"/>
              </a:solidFill>
              <a:latin typeface="Avenir Roman" panose="02000503020000020003" pitchFamily="2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938794" y="3179472"/>
            <a:ext cx="627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Avenir Roman" panose="02000503020000020003" pitchFamily="2" charset="0"/>
              </a:rPr>
              <a:t>SLAC</a:t>
            </a:r>
            <a:endParaRPr kumimoji="1" lang="ja-JP" altLang="en-US" sz="1400" dirty="0">
              <a:solidFill>
                <a:srgbClr val="FF0000"/>
              </a:solidFill>
              <a:latin typeface="Avenir Roman" panose="02000503020000020003" pitchFamily="2" charset="0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6021899" y="2500995"/>
            <a:ext cx="630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Avenir Roman" panose="02000503020000020003" pitchFamily="2" charset="0"/>
              </a:rPr>
              <a:t>DESY</a:t>
            </a:r>
            <a:endParaRPr kumimoji="1" lang="ja-JP" altLang="en-US" sz="1400" dirty="0">
              <a:solidFill>
                <a:srgbClr val="FF0000"/>
              </a:solidFill>
              <a:latin typeface="Avenir Roman" panose="02000503020000020003" pitchFamily="2" charset="0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440179" y="2246323"/>
            <a:ext cx="3142769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Avenir Roman" panose="02000503020000020003" pitchFamily="2" charset="0"/>
              </a:rPr>
              <a:t>LCLS-II + </a:t>
            </a:r>
            <a:r>
              <a:rPr kumimoji="1" lang="en-US" altLang="ja-JP" dirty="0">
                <a:solidFill>
                  <a:srgbClr val="0070C0"/>
                </a:solidFill>
                <a:latin typeface="Avenir Roman" panose="02000503020000020003" pitchFamily="2" charset="0"/>
              </a:rPr>
              <a:t>HE</a:t>
            </a:r>
            <a:r>
              <a:rPr kumimoji="1" lang="en-US" altLang="ja-JP" dirty="0">
                <a:solidFill>
                  <a:srgbClr val="FF0000"/>
                </a:solidFill>
                <a:latin typeface="Avenir Roman" panose="02000503020000020003" pitchFamily="2" charset="0"/>
              </a:rPr>
              <a:t> </a:t>
            </a:r>
            <a:r>
              <a:rPr kumimoji="1" lang="en-US" altLang="ja-JP" sz="1400" dirty="0">
                <a:solidFill>
                  <a:srgbClr val="FF0000"/>
                </a:solidFill>
                <a:latin typeface="Avenir Roman" panose="02000503020000020003" pitchFamily="2" charset="0"/>
              </a:rPr>
              <a:t>(under construction)</a:t>
            </a:r>
            <a:endParaRPr kumimoji="1" lang="ja-JP" altLang="en-US" sz="1400" dirty="0">
              <a:solidFill>
                <a:srgbClr val="FF0000"/>
              </a:solidFill>
              <a:latin typeface="Avenir Roman" panose="02000503020000020003" pitchFamily="2" charset="0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8487374" y="3438964"/>
            <a:ext cx="702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Avenir Roman" panose="02000503020000020003" pitchFamily="2" charset="0"/>
              </a:rPr>
              <a:t>SINAP</a:t>
            </a:r>
            <a:endParaRPr kumimoji="1" lang="ja-JP" altLang="en-US" sz="1400" dirty="0">
              <a:solidFill>
                <a:srgbClr val="FF0000"/>
              </a:solidFill>
              <a:latin typeface="Avenir Roman" panose="02000503020000020003" pitchFamily="2" charset="0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9711939" y="3263343"/>
            <a:ext cx="518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Avenir Roman" panose="02000503020000020003" pitchFamily="2" charset="0"/>
              </a:rPr>
              <a:t>KEK</a:t>
            </a:r>
            <a:endParaRPr kumimoji="1" lang="ja-JP" altLang="en-US" sz="1400" dirty="0">
              <a:solidFill>
                <a:srgbClr val="FF0000"/>
              </a:solidFill>
              <a:latin typeface="Avenir Roman" panose="02000503020000020003" pitchFamily="2" charset="0"/>
            </a:endParaRPr>
          </a:p>
        </p:txBody>
      </p:sp>
      <p:pic>
        <p:nvPicPr>
          <p:cNvPr id="40" name="図 3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4856" y="1225914"/>
            <a:ext cx="2379747" cy="1214218"/>
          </a:xfrm>
          <a:prstGeom prst="rect">
            <a:avLst/>
          </a:prstGeom>
        </p:spPr>
      </p:pic>
      <p:sp>
        <p:nvSpPr>
          <p:cNvPr id="42" name="テキスト ボックス 41"/>
          <p:cNvSpPr txBox="1"/>
          <p:nvPr/>
        </p:nvSpPr>
        <p:spPr>
          <a:xfrm>
            <a:off x="5155329" y="2848495"/>
            <a:ext cx="1058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tx2"/>
                </a:solidFill>
                <a:latin typeface="Avenir Roman" panose="02000503020000020003" pitchFamily="2" charset="0"/>
              </a:rPr>
              <a:t>LAL/</a:t>
            </a:r>
            <a:r>
              <a:rPr kumimoji="1" lang="en-US" altLang="ja-JP" sz="1400" dirty="0" err="1">
                <a:solidFill>
                  <a:schemeClr val="tx2"/>
                </a:solidFill>
                <a:latin typeface="Avenir Roman" panose="02000503020000020003" pitchFamily="2" charset="0"/>
              </a:rPr>
              <a:t>Saclay</a:t>
            </a:r>
            <a:endParaRPr kumimoji="1" lang="ja-JP" altLang="en-US" sz="1400" dirty="0">
              <a:solidFill>
                <a:schemeClr val="tx2"/>
              </a:solidFill>
              <a:latin typeface="Avenir Roman" panose="02000503020000020003" pitchFamily="2" charset="0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6007583" y="3187579"/>
            <a:ext cx="609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tx2"/>
                </a:solidFill>
                <a:latin typeface="Avenir Roman" panose="02000503020000020003" pitchFamily="2" charset="0"/>
              </a:rPr>
              <a:t>INFN</a:t>
            </a:r>
            <a:endParaRPr kumimoji="1" lang="ja-JP" altLang="en-US" sz="1400" dirty="0">
              <a:solidFill>
                <a:schemeClr val="tx2"/>
              </a:solidFill>
              <a:latin typeface="Avenir Roman" panose="02000503020000020003" pitchFamily="2" charset="0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3518422" y="3130981"/>
            <a:ext cx="639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tx2"/>
                </a:solidFill>
                <a:latin typeface="Avenir Roman" panose="02000503020000020003" pitchFamily="2" charset="0"/>
              </a:rPr>
              <a:t>FNAL</a:t>
            </a:r>
            <a:endParaRPr kumimoji="1" lang="ja-JP" altLang="en-US" sz="1400" dirty="0">
              <a:solidFill>
                <a:schemeClr val="tx2"/>
              </a:solidFill>
              <a:latin typeface="Avenir Roman" panose="02000503020000020003" pitchFamily="2" charset="0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4144682" y="3272897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>
                <a:solidFill>
                  <a:schemeClr val="tx2"/>
                </a:solidFill>
                <a:latin typeface="Avenir Roman" panose="02000503020000020003" pitchFamily="2" charset="0"/>
              </a:rPr>
              <a:t>JLab</a:t>
            </a:r>
            <a:endParaRPr kumimoji="1" lang="ja-JP" altLang="en-US" sz="1400" dirty="0">
              <a:solidFill>
                <a:schemeClr val="tx2"/>
              </a:solidFill>
              <a:latin typeface="Avenir Roman" panose="02000503020000020003" pitchFamily="2" charset="0"/>
            </a:endParaRPr>
          </a:p>
        </p:txBody>
      </p:sp>
      <p:sp>
        <p:nvSpPr>
          <p:cNvPr id="46" name="円/楕円 45"/>
          <p:cNvSpPr/>
          <p:nvPr/>
        </p:nvSpPr>
        <p:spPr>
          <a:xfrm>
            <a:off x="4038288" y="3077955"/>
            <a:ext cx="108000" cy="108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venir Roman" panose="02000503020000020003" pitchFamily="2" charset="0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4090959" y="2951874"/>
            <a:ext cx="7667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tx2"/>
                </a:solidFill>
                <a:latin typeface="Avenir Roman" panose="02000503020000020003" pitchFamily="2" charset="0"/>
              </a:rPr>
              <a:t>Cornell</a:t>
            </a:r>
            <a:endParaRPr kumimoji="1" lang="ja-JP" altLang="en-US" sz="1400" dirty="0">
              <a:solidFill>
                <a:schemeClr val="tx2"/>
              </a:solidFill>
              <a:latin typeface="Avenir Roman" panose="02000503020000020003" pitchFamily="2" charset="0"/>
            </a:endParaRPr>
          </a:p>
        </p:txBody>
      </p:sp>
      <p:pic>
        <p:nvPicPr>
          <p:cNvPr id="48" name="图片 14">
            <a:extLst>
              <a:ext uri="{FF2B5EF4-FFF2-40B4-BE49-F238E27FC236}">
                <a16:creationId xmlns:a16="http://schemas.microsoft.com/office/drawing/2014/main" id="{09315F2B-1273-45AD-9D24-B47240FC2C0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725" y="4523071"/>
            <a:ext cx="2590550" cy="989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1178" y="1854651"/>
            <a:ext cx="1857233" cy="104376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8495572" y="695283"/>
            <a:ext cx="2172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Avenir Roman" panose="02000503020000020003" pitchFamily="2" charset="0"/>
              </a:rPr>
              <a:t>International Linear Collider (ILC) (Plan)</a:t>
            </a:r>
            <a:endParaRPr kumimoji="1" lang="en-US" altLang="ja-JP" dirty="0">
              <a:latin typeface="Avenir Roman" panose="02000503020000020003" pitchFamily="2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DC21DAD-DA36-324C-8DCB-93961E81A105}"/>
              </a:ext>
            </a:extLst>
          </p:cNvPr>
          <p:cNvSpPr txBox="1"/>
          <p:nvPr/>
        </p:nvSpPr>
        <p:spPr>
          <a:xfrm>
            <a:off x="1074900" y="3619604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venir Roman" panose="02000503020000020003" pitchFamily="2" charset="0"/>
              </a:rPr>
              <a:t>LCLS-II </a:t>
            </a:r>
            <a:endParaRPr kumimoji="1" lang="ja-JP" altLang="en-US">
              <a:latin typeface="Avenir Roman" panose="02000503020000020003" pitchFamily="2" charset="0"/>
            </a:endParaRPr>
          </a:p>
        </p:txBody>
      </p:sp>
      <p:sp>
        <p:nvSpPr>
          <p:cNvPr id="41" name="Slide Number Placeholder 3">
            <a:extLst>
              <a:ext uri="{FF2B5EF4-FFF2-40B4-BE49-F238E27FC236}">
                <a16:creationId xmlns:a16="http://schemas.microsoft.com/office/drawing/2014/main" id="{246B8260-E4ED-6C49-A15D-123FBFD008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0993" y="6538860"/>
            <a:ext cx="2743200" cy="365125"/>
          </a:xfrm>
        </p:spPr>
        <p:txBody>
          <a:bodyPr/>
          <a:lstStyle/>
          <a:p>
            <a:fld id="{E66BB354-06AB-8C42-85C8-FB76A158A213}" type="slidenum">
              <a:rPr lang="en-US" smtClean="0"/>
              <a:t>24</a:t>
            </a:fld>
            <a:endParaRPr lang="en-US"/>
          </a:p>
        </p:txBody>
      </p:sp>
      <p:sp>
        <p:nvSpPr>
          <p:cNvPr id="49" name="Date Placeholder 1">
            <a:extLst>
              <a:ext uri="{FF2B5EF4-FFF2-40B4-BE49-F238E27FC236}">
                <a16:creationId xmlns:a16="http://schemas.microsoft.com/office/drawing/2014/main" id="{A4034DFD-F378-9A40-950A-4AEA4DE4FE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336" y="6554225"/>
            <a:ext cx="2743200" cy="365125"/>
          </a:xfrm>
        </p:spPr>
        <p:txBody>
          <a:bodyPr/>
          <a:lstStyle/>
          <a:p>
            <a:r>
              <a:rPr lang="en-US" dirty="0" err="1"/>
              <a:t>Benasque</a:t>
            </a:r>
            <a:r>
              <a:rPr lang="en-US" dirty="0"/>
              <a:t> September 2021 </a:t>
            </a:r>
          </a:p>
        </p:txBody>
      </p:sp>
      <p:sp>
        <p:nvSpPr>
          <p:cNvPr id="51" name="Footer Placeholder 4">
            <a:extLst>
              <a:ext uri="{FF2B5EF4-FFF2-40B4-BE49-F238E27FC236}">
                <a16:creationId xmlns:a16="http://schemas.microsoft.com/office/drawing/2014/main" id="{DDAE98EE-4D63-0A44-9F2C-27ECEA4F3BD7}"/>
              </a:ext>
            </a:extLst>
          </p:cNvPr>
          <p:cNvSpPr txBox="1">
            <a:spLocks/>
          </p:cNvSpPr>
          <p:nvPr/>
        </p:nvSpPr>
        <p:spPr>
          <a:xfrm>
            <a:off x="3926072" y="6551051"/>
            <a:ext cx="4339856" cy="365125"/>
          </a:xfrm>
          <a:prstGeom prst="rect">
            <a:avLst/>
          </a:prstGeom>
        </p:spPr>
        <p:txBody>
          <a:bodyPr vert="horz" lIns="100564" tIns="50282" rIns="100564" bIns="50282" rtlCol="0" anchor="ctr" anchorCtr="0"/>
          <a:lstStyle>
            <a:defPPr>
              <a:defRPr lang="en-US"/>
            </a:defPPr>
            <a:lvl1pPr marL="0" algn="ctr" defTabSz="914127" rtl="0" eaLnBrk="1" latinLnBrk="0" hangingPunct="1">
              <a:defRPr sz="1180" b="0" i="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457062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27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89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51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13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78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40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02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ILC slides from S,Michizono and or B.List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79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488"/>
    </mc:Choice>
    <mc:Fallback xmlns="">
      <p:transition advTm="26488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8FC50-8DAF-4D4A-9A20-B96416935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63CA71-FF5A-8C42-A933-4F8E44DF1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0"/>
            <a:ext cx="12496800" cy="832460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13520-1B62-0242-881B-37C2BD5BC64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9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lide Number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sp>
        <p:nvSpPr>
          <p:cNvPr id="262" name="CLIC accelerator footprint"/>
          <p:cNvSpPr>
            <a:spLocks noGrp="1"/>
          </p:cNvSpPr>
          <p:nvPr>
            <p:ph type="title" idx="4294967295"/>
          </p:nvPr>
        </p:nvSpPr>
        <p:spPr>
          <a:xfrm>
            <a:off x="1895848" y="185618"/>
            <a:ext cx="7358062" cy="949325"/>
          </a:xfrm>
          <a:prstGeom prst="rect">
            <a:avLst/>
          </a:prstGeom>
        </p:spPr>
        <p:txBody>
          <a:bodyPr/>
          <a:lstStyle>
            <a:lvl1pPr>
              <a:defRPr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rPr dirty="0"/>
              <a:t>CLIC </a:t>
            </a:r>
            <a:r>
              <a:rPr lang="en-US" dirty="0"/>
              <a:t>timeline</a:t>
            </a:r>
            <a:endParaRPr dirty="0"/>
          </a:p>
        </p:txBody>
      </p:sp>
      <p:pic>
        <p:nvPicPr>
          <p:cNvPr id="263" name="CLIC_map_CLIC380_CLIC1500_CLIC3000_wtext.jpeg" descr="CLIC_map_CLIC380_CLIC1500_CLIC3000_wtext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5187" y="1134943"/>
            <a:ext cx="4416482" cy="3311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project_master_schedule.jpg" descr="project_master_schedul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4642" y="3158293"/>
            <a:ext cx="6871716" cy="1728469"/>
          </a:xfrm>
          <a:prstGeom prst="rect">
            <a:avLst/>
          </a:prstGeom>
          <a:ln w="25400">
            <a:miter lim="400000"/>
          </a:ln>
          <a:effectLst>
            <a:outerShdw blurRad="355600" dist="177800" dir="5400000" rotWithShape="0">
              <a:srgbClr val="000000">
                <a:alpha val="0"/>
              </a:srgbClr>
            </a:outerShdw>
          </a:effectLst>
        </p:spPr>
      </p:pic>
      <p:sp>
        <p:nvSpPr>
          <p:cNvPr id="265" name="Technology-driven schedule from start of construction…"/>
          <p:cNvSpPr txBox="1"/>
          <p:nvPr/>
        </p:nvSpPr>
        <p:spPr>
          <a:xfrm>
            <a:off x="5384800" y="5139524"/>
            <a:ext cx="6299200" cy="1187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defRPr sz="2900"/>
            </a:pPr>
            <a:r>
              <a:rPr lang="en-US" sz="1450" dirty="0">
                <a:latin typeface="Avenir Roman" panose="02000503020000020003" pitchFamily="2" charset="0"/>
              </a:rPr>
              <a:t>Technology Driven Schedule </a:t>
            </a:r>
            <a:r>
              <a:rPr sz="1450" dirty="0">
                <a:latin typeface="Avenir Roman" panose="02000503020000020003" pitchFamily="2" charset="0"/>
              </a:rPr>
              <a:t>from start of construction</a:t>
            </a:r>
            <a:r>
              <a:rPr lang="en-US" sz="1450" dirty="0">
                <a:latin typeface="Avenir Roman" panose="02000503020000020003" pitchFamily="2" charset="0"/>
              </a:rPr>
              <a:t> shown above. </a:t>
            </a:r>
          </a:p>
          <a:p>
            <a:pPr>
              <a:defRPr sz="2900"/>
            </a:pPr>
            <a:endParaRPr lang="en-US" sz="1450" dirty="0">
              <a:latin typeface="Avenir Roman" panose="02000503020000020003" pitchFamily="2" charset="0"/>
            </a:endParaRPr>
          </a:p>
          <a:p>
            <a:pPr>
              <a:defRPr sz="2900"/>
            </a:pPr>
            <a:r>
              <a:rPr lang="en-US" sz="1450" dirty="0">
                <a:latin typeface="Avenir Roman" panose="02000503020000020003" pitchFamily="2" charset="0"/>
              </a:rPr>
              <a:t>A preparation phase of ~5 years is needed before (estimated resource need for this phase is  ~4% of overall project costs)</a:t>
            </a:r>
          </a:p>
          <a:p>
            <a:pPr>
              <a:defRPr sz="2900"/>
            </a:pPr>
            <a:endParaRPr lang="en-US" sz="1450" dirty="0">
              <a:solidFill>
                <a:srgbClr val="FF0000"/>
              </a:solidFill>
              <a:latin typeface="Avenir Roman" panose="02000503020000020003" pitchFamily="2" charset="0"/>
            </a:endParaRPr>
          </a:p>
        </p:txBody>
      </p:sp>
      <p:sp>
        <p:nvSpPr>
          <p:cNvPr id="266" name="Ramp-up and up-time assumptions consistent with other future projects arXiv:1810.13022, Bordry et al."/>
          <p:cNvSpPr txBox="1"/>
          <p:nvPr/>
        </p:nvSpPr>
        <p:spPr>
          <a:xfrm>
            <a:off x="9430168" y="2114169"/>
            <a:ext cx="2066112" cy="749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defTabSz="914218">
              <a:defRPr sz="400">
                <a:solidFill>
                  <a:srgbClr val="D30000"/>
                </a:solidFill>
                <a:latin typeface="Wingdings"/>
                <a:ea typeface="Wingdings"/>
                <a:cs typeface="Wingdings"/>
                <a:sym typeface="Wingdings"/>
              </a:defRPr>
            </a:pPr>
            <a:r>
              <a:rPr lang="en-US" sz="1100" dirty="0">
                <a:latin typeface="Avenir Book Oblique"/>
                <a:ea typeface="Avenir Book Oblique"/>
                <a:cs typeface="Avenir Book Oblique"/>
                <a:sym typeface="Avenir Book Oblique"/>
              </a:rPr>
              <a:t>Ramp-up and up-time assumptions: arXiv:1810.13022, </a:t>
            </a:r>
            <a:r>
              <a:rPr lang="en-US" sz="1100" dirty="0" err="1">
                <a:latin typeface="Avenir Book Oblique"/>
                <a:ea typeface="Avenir Book Oblique"/>
                <a:cs typeface="Avenir Book Oblique"/>
                <a:sym typeface="Avenir Book Oblique"/>
              </a:rPr>
              <a:t>Bordry</a:t>
            </a:r>
            <a:r>
              <a:rPr lang="en-US" sz="1100" dirty="0">
                <a:latin typeface="Avenir Book Oblique"/>
                <a:ea typeface="Avenir Book Oblique"/>
                <a:cs typeface="Avenir Book Oblique"/>
                <a:sym typeface="Avenir Book Oblique"/>
              </a:rPr>
              <a:t> et al.</a:t>
            </a:r>
          </a:p>
          <a:p>
            <a:pPr defTabSz="914218">
              <a:defRPr sz="400">
                <a:solidFill>
                  <a:srgbClr val="D30000"/>
                </a:solidFill>
                <a:latin typeface="Wingdings"/>
                <a:ea typeface="Wingdings"/>
                <a:cs typeface="Wingdings"/>
                <a:sym typeface="Wingdings"/>
              </a:defRPr>
            </a:pPr>
            <a:endParaRPr sz="1100" dirty="0">
              <a:solidFill>
                <a:srgbClr val="000000"/>
              </a:solidFill>
              <a:latin typeface="Avenir Book Oblique"/>
              <a:ea typeface="Avenir Book Oblique"/>
              <a:cs typeface="Avenir Book Oblique"/>
              <a:sym typeface="Avenir Book Oblique"/>
            </a:endParaRPr>
          </a:p>
        </p:txBody>
      </p:sp>
      <p:pic>
        <p:nvPicPr>
          <p:cNvPr id="267" name="Picture 5" descr="Picture 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85443" y="1269085"/>
            <a:ext cx="2268467" cy="188920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2EEB7070-349E-6B41-84E8-3FAE53584B19}"/>
              </a:ext>
            </a:extLst>
          </p:cNvPr>
          <p:cNvSpPr txBox="1">
            <a:spLocks/>
          </p:cNvSpPr>
          <p:nvPr/>
        </p:nvSpPr>
        <p:spPr>
          <a:xfrm>
            <a:off x="9460993" y="6538860"/>
            <a:ext cx="2743200" cy="365125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defPPr>
              <a:defRPr lang="en-US"/>
            </a:defPPr>
            <a:lvl1pPr marL="0" algn="r" defTabSz="914127" rtl="0" eaLnBrk="1" latinLnBrk="0" hangingPunct="1">
              <a:defRPr sz="1180" b="0" i="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457062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27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89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51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13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78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40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02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6BB354-06AB-8C42-85C8-FB76A158A213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3" name="Date Placeholder 1">
            <a:extLst>
              <a:ext uri="{FF2B5EF4-FFF2-40B4-BE49-F238E27FC236}">
                <a16:creationId xmlns:a16="http://schemas.microsoft.com/office/drawing/2014/main" id="{16344123-8913-9847-96C6-769BC10B9A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336" y="6554225"/>
            <a:ext cx="2743200" cy="365125"/>
          </a:xfrm>
        </p:spPr>
        <p:txBody>
          <a:bodyPr/>
          <a:lstStyle/>
          <a:p>
            <a:r>
              <a:rPr lang="en-US" dirty="0" err="1"/>
              <a:t>Benasque</a:t>
            </a:r>
            <a:r>
              <a:rPr lang="en-US" dirty="0"/>
              <a:t> September 2021 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76FD1001-4E5B-5449-8AA6-DF95B0F016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26072" y="6551051"/>
            <a:ext cx="4339856" cy="365125"/>
          </a:xfrm>
        </p:spPr>
        <p:txBody>
          <a:bodyPr/>
          <a:lstStyle/>
          <a:p>
            <a:r>
              <a:rPr lang="en-US"/>
              <a:t>Steinar Stapnes</a:t>
            </a:r>
          </a:p>
        </p:txBody>
      </p:sp>
    </p:spTree>
    <p:extLst>
      <p:ext uri="{BB962C8B-B14F-4D97-AF65-F5344CB8AC3E}">
        <p14:creationId xmlns:p14="http://schemas.microsoft.com/office/powerpoint/2010/main" val="384093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4DD0BD3-92EA-6E41-B71E-D4BA80434A82}"/>
              </a:ext>
            </a:extLst>
          </p:cNvPr>
          <p:cNvSpPr/>
          <p:nvPr/>
        </p:nvSpPr>
        <p:spPr>
          <a:xfrm>
            <a:off x="551384" y="1196752"/>
            <a:ext cx="1123324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latin typeface="Avenir Roman" panose="02000503020000020003" pitchFamily="2" charset="0"/>
              </a:rPr>
              <a:t>Project Readiness Report as a step toward a TDR – for next ESPP</a:t>
            </a:r>
          </a:p>
          <a:p>
            <a:pPr defTabSz="4572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latin typeface="Avenir Roman" panose="02000503020000020003" pitchFamily="2" charset="0"/>
              </a:rPr>
              <a:t>Assuming ESPP in 2026, Project Approval ~ 2028, Project (tunnel) construction can start in ~ 2030.</a:t>
            </a:r>
          </a:p>
          <a:p>
            <a:pPr defTabSz="457200" eaLnBrk="0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latin typeface="Avenir Roman" panose="02000503020000020003" pitchFamily="2" charset="0"/>
            </a:endParaRPr>
          </a:p>
          <a:p>
            <a:pPr defTabSz="4572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latin typeface="Avenir Roman" panose="02000503020000020003" pitchFamily="2" charset="0"/>
              </a:rPr>
              <a:t>Focusing on:</a:t>
            </a:r>
          </a:p>
          <a:p>
            <a:pPr marL="285750" indent="-285750" defTabSz="457200" eaLnBrk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venir Roman" panose="02000503020000020003" pitchFamily="2" charset="0"/>
              </a:rPr>
              <a:t>The X-band technology readiness for the 380 GeV CLIC initial phase </a:t>
            </a:r>
          </a:p>
          <a:p>
            <a:pPr marL="285750" indent="-285750" defTabSz="457200" eaLnBrk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venir Roman" panose="02000503020000020003" pitchFamily="2" charset="0"/>
              </a:rPr>
              <a:t>Optimizing the luminosity at 380 GeV</a:t>
            </a:r>
          </a:p>
          <a:p>
            <a:pPr marL="285750" indent="-285750" defTabSz="457200" eaLnBrk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venir Roman" panose="02000503020000020003" pitchFamily="2" charset="0"/>
              </a:rPr>
              <a:t>Improving the power efficiency for both the initial phase and at high energies </a:t>
            </a:r>
          </a:p>
          <a:p>
            <a:pPr defTabSz="457200" eaLnBrk="0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latin typeface="Avenir Roman" panose="02000503020000020003" pitchFamily="2" charset="0"/>
            </a:endParaRPr>
          </a:p>
          <a:p>
            <a:pPr defTabSz="4572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latin typeface="Avenir Roman" panose="02000503020000020003" pitchFamily="2" charset="0"/>
              </a:rPr>
              <a:t>More details:</a:t>
            </a:r>
          </a:p>
          <a:p>
            <a:pPr marL="285750" indent="-285750" defTabSz="457200" eaLnBrk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venir Roman" panose="02000503020000020003" pitchFamily="2" charset="0"/>
              </a:rPr>
              <a:t>X-band studies: Structure manufacturability and optimized conditioning, interfaces to all connecting systems for large scale production, designs for and support of use in applications from the 1 GeV linac at LNF to medical </a:t>
            </a:r>
            <a:r>
              <a:rPr lang="en-US" sz="1800" dirty="0" err="1">
                <a:latin typeface="Avenir Roman" panose="02000503020000020003" pitchFamily="2" charset="0"/>
              </a:rPr>
              <a:t>linacs</a:t>
            </a:r>
            <a:endParaRPr lang="en-US" sz="1800" dirty="0">
              <a:latin typeface="Avenir Roman" panose="02000503020000020003" pitchFamily="2" charset="0"/>
            </a:endParaRPr>
          </a:p>
          <a:p>
            <a:pPr marL="285750" indent="-285750" defTabSz="457200" eaLnBrk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venir Roman" panose="02000503020000020003" pitchFamily="2" charset="0"/>
              </a:rPr>
              <a:t>Luminosity: </a:t>
            </a:r>
            <a:r>
              <a:rPr lang="en-US" sz="1800" dirty="0" err="1">
                <a:latin typeface="Avenir Roman" panose="02000503020000020003" pitchFamily="2" charset="0"/>
              </a:rPr>
              <a:t>beamdynamics</a:t>
            </a:r>
            <a:r>
              <a:rPr lang="en-US" sz="1800" dirty="0">
                <a:latin typeface="Avenir Roman" panose="02000503020000020003" pitchFamily="2" charset="0"/>
              </a:rPr>
              <a:t> studies and related hardware </a:t>
            </a:r>
            <a:r>
              <a:rPr lang="en-US" sz="1800" dirty="0" err="1">
                <a:latin typeface="Avenir Roman" panose="02000503020000020003" pitchFamily="2" charset="0"/>
              </a:rPr>
              <a:t>optimisation</a:t>
            </a:r>
            <a:r>
              <a:rPr lang="en-US" sz="1800" dirty="0">
                <a:latin typeface="Avenir Roman" panose="02000503020000020003" pitchFamily="2" charset="0"/>
              </a:rPr>
              <a:t> for </a:t>
            </a:r>
            <a:r>
              <a:rPr lang="en-US" sz="1800" dirty="0" err="1">
                <a:latin typeface="Avenir Roman" panose="02000503020000020003" pitchFamily="2" charset="0"/>
              </a:rPr>
              <a:t>nano</a:t>
            </a:r>
            <a:r>
              <a:rPr lang="en-US" sz="1800" dirty="0">
                <a:latin typeface="Avenir Roman" panose="02000503020000020003" pitchFamily="2" charset="0"/>
              </a:rPr>
              <a:t> beams from damping rings to final focus  (mechanical and thermal stability, alignment, instrumentation, vacuum systems, stray field control, magnet stability, </a:t>
            </a:r>
            <a:r>
              <a:rPr lang="en-US" sz="1800" dirty="0" err="1">
                <a:latin typeface="Avenir Roman" panose="02000503020000020003" pitchFamily="2" charset="0"/>
              </a:rPr>
              <a:t>etc</a:t>
            </a:r>
            <a:r>
              <a:rPr lang="en-US" sz="1800" dirty="0">
                <a:latin typeface="Avenir Roman" panose="02000503020000020003" pitchFamily="2" charset="0"/>
              </a:rPr>
              <a:t>)  </a:t>
            </a:r>
          </a:p>
          <a:p>
            <a:pPr marL="285750" indent="-285750" defTabSz="457200" eaLnBrk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venir Roman" panose="02000503020000020003" pitchFamily="2" charset="0"/>
              </a:rPr>
              <a:t>Improving damping ring and drive beam RF efficiency, study parameter changes to reduce power at multi-</a:t>
            </a:r>
            <a:r>
              <a:rPr lang="en-US" sz="1800" dirty="0" err="1">
                <a:latin typeface="Avenir Roman" panose="02000503020000020003" pitchFamily="2" charset="0"/>
              </a:rPr>
              <a:t>TeV</a:t>
            </a:r>
            <a:r>
              <a:rPr lang="en-US" sz="1800" dirty="0">
                <a:latin typeface="Avenir Roman" panose="02000503020000020003" pitchFamily="2" charset="0"/>
              </a:rPr>
              <a:t> energies maintaining high luminosities</a:t>
            </a:r>
          </a:p>
          <a:p>
            <a:pPr defTabSz="457200" eaLnBrk="0" fontAlgn="base">
              <a:spcBef>
                <a:spcPct val="0"/>
              </a:spcBef>
              <a:spcAft>
                <a:spcPct val="0"/>
              </a:spcAft>
            </a:pPr>
            <a:endParaRPr lang="en-GB" sz="18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48FE89-26A1-9D44-B09C-78AFC3D1C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810" y="246752"/>
            <a:ext cx="8952072" cy="950000"/>
          </a:xfrm>
        </p:spPr>
        <p:txBody>
          <a:bodyPr/>
          <a:lstStyle/>
          <a:p>
            <a:r>
              <a:rPr lang="en-GB" sz="3300" dirty="0"/>
              <a:t>CLIC Project Readiness Report (PRR)</a:t>
            </a:r>
          </a:p>
        </p:txBody>
      </p:sp>
    </p:spTree>
    <p:extLst>
      <p:ext uri="{BB962C8B-B14F-4D97-AF65-F5344CB8AC3E}">
        <p14:creationId xmlns:p14="http://schemas.microsoft.com/office/powerpoint/2010/main" val="399757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LC Pre-laboratory (~4 years)…">
            <a:extLst>
              <a:ext uri="{FF2B5EF4-FFF2-40B4-BE49-F238E27FC236}">
                <a16:creationId xmlns:a16="http://schemas.microsoft.com/office/drawing/2014/main" id="{57A1711B-3A2B-EB4E-96E3-FFE368B2E518}"/>
              </a:ext>
            </a:extLst>
          </p:cNvPr>
          <p:cNvSpPr txBox="1"/>
          <p:nvPr/>
        </p:nvSpPr>
        <p:spPr>
          <a:xfrm>
            <a:off x="4754031" y="1865488"/>
            <a:ext cx="3026252" cy="4113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defRPr sz="4000" b="0">
                <a:latin typeface="+mj-lt"/>
                <a:ea typeface="+mj-ea"/>
                <a:cs typeface="+mj-cs"/>
                <a:sym typeface="Times Roman"/>
              </a:defRPr>
            </a:pPr>
            <a:r>
              <a:rPr lang="en-GB" sz="1200" kern="0" dirty="0">
                <a:solidFill>
                  <a:srgbClr val="008000"/>
                </a:solidFill>
                <a:latin typeface="Avenir Roman" panose="02000503020000020003" pitchFamily="2" charset="0"/>
                <a:sym typeface="Times Roman"/>
              </a:rPr>
              <a:t>ILC Pre-laboratory (~4 years)</a:t>
            </a:r>
          </a:p>
          <a:p>
            <a:pPr marL="273050" lvl="1" indent="-266700" defTabSz="412750" hangingPunct="0">
              <a:buSzPct val="125000"/>
              <a:buFontTx/>
              <a:buChar char="-"/>
              <a:defRPr sz="4000" b="0">
                <a:latin typeface="+mj-lt"/>
                <a:ea typeface="+mj-ea"/>
                <a:cs typeface="+mj-cs"/>
                <a:sym typeface="Times Roman"/>
              </a:defRPr>
            </a:pPr>
            <a:r>
              <a:rPr lang="en-GB" sz="1200" kern="0" dirty="0">
                <a:solidFill>
                  <a:srgbClr val="000000"/>
                </a:solidFill>
                <a:latin typeface="Avenir Roman" panose="02000503020000020003" pitchFamily="2" charset="0"/>
                <a:sym typeface="Times Roman"/>
              </a:rPr>
              <a:t>Complete all the technical preparation necessary to start the ILC project (infrastructure, environmental impact</a:t>
            </a:r>
            <a:br>
              <a:rPr lang="en-GB" sz="1200" kern="0" dirty="0">
                <a:solidFill>
                  <a:srgbClr val="000000"/>
                </a:solidFill>
                <a:latin typeface="Avenir Roman" panose="02000503020000020003" pitchFamily="2" charset="0"/>
                <a:sym typeface="Times Roman"/>
              </a:rPr>
            </a:br>
            <a:r>
              <a:rPr lang="en-GB" sz="1200" kern="0" dirty="0">
                <a:solidFill>
                  <a:srgbClr val="000000"/>
                </a:solidFill>
                <a:latin typeface="Avenir Roman" panose="02000503020000020003" pitchFamily="2" charset="0"/>
                <a:sym typeface="Times Roman"/>
              </a:rPr>
              <a:t>and accelerator facility) </a:t>
            </a:r>
          </a:p>
          <a:p>
            <a:pPr marL="273050" lvl="1" indent="-266700" defTabSz="412750" hangingPunct="0">
              <a:buSzPct val="125000"/>
              <a:buFontTx/>
              <a:buChar char="-"/>
              <a:defRPr sz="4000" b="0">
                <a:latin typeface="+mj-lt"/>
                <a:ea typeface="+mj-ea"/>
                <a:cs typeface="+mj-cs"/>
                <a:sym typeface="Times Roman"/>
              </a:defRPr>
            </a:pPr>
            <a:r>
              <a:rPr lang="en-GB" sz="1200" kern="0" dirty="0">
                <a:solidFill>
                  <a:srgbClr val="000000"/>
                </a:solidFill>
                <a:latin typeface="Avenir Roman" panose="02000503020000020003" pitchFamily="2" charset="0"/>
                <a:sym typeface="Times Roman"/>
              </a:rPr>
              <a:t>Prepare scenarios for the regional contributions to and organisation for the ILC.</a:t>
            </a:r>
          </a:p>
          <a:p>
            <a:pPr marL="615156" lvl="1" indent="-297656" defTabSz="412750" hangingPunct="0">
              <a:buSzPct val="125000"/>
              <a:buFontTx/>
              <a:buChar char="-"/>
              <a:defRPr sz="4000" b="0">
                <a:latin typeface="+mj-lt"/>
                <a:ea typeface="+mj-ea"/>
                <a:cs typeface="+mj-cs"/>
                <a:sym typeface="Times Roman"/>
              </a:defRPr>
            </a:pPr>
            <a:endParaRPr lang="en-GB" sz="1200" kern="0" dirty="0">
              <a:solidFill>
                <a:srgbClr val="000000"/>
              </a:solidFill>
              <a:latin typeface="Avenir Roman" panose="02000503020000020003" pitchFamily="2" charset="0"/>
              <a:sym typeface="Times Roman"/>
            </a:endParaRPr>
          </a:p>
          <a:p>
            <a:pPr marL="615156" lvl="1" indent="-297656" defTabSz="412750" hangingPunct="0">
              <a:buSzPct val="125000"/>
              <a:buFontTx/>
              <a:buChar char="-"/>
              <a:defRPr sz="4000" b="0">
                <a:latin typeface="+mj-lt"/>
                <a:ea typeface="+mj-ea"/>
                <a:cs typeface="+mj-cs"/>
                <a:sym typeface="Times Roman"/>
              </a:defRPr>
            </a:pPr>
            <a:endParaRPr lang="en-GB" sz="1200" kern="0" dirty="0">
              <a:solidFill>
                <a:srgbClr val="000000"/>
              </a:solidFill>
              <a:latin typeface="Avenir Roman" panose="02000503020000020003" pitchFamily="2" charset="0"/>
              <a:sym typeface="Times Roman"/>
            </a:endParaRPr>
          </a:p>
          <a:p>
            <a:r>
              <a:rPr lang="en-GB" sz="1200" kern="0" dirty="0">
                <a:solidFill>
                  <a:srgbClr val="000000"/>
                </a:solidFill>
                <a:latin typeface="Avenir Roman" panose="02000503020000020003" pitchFamily="2" charset="0"/>
                <a:sym typeface="Times Roman"/>
              </a:rPr>
              <a:t>Large international effort, involving among other many European (including Spanish) participants, to detail the work planned during the Pre-Lab phase. The document can be found at: </a:t>
            </a:r>
            <a:r>
              <a:rPr lang="en-US" sz="1200" b="1" dirty="0">
                <a:hlinkClick r:id="rId3"/>
              </a:rPr>
              <a:t>https://arxiv.org/abs/2106.00602</a:t>
            </a:r>
            <a:endParaRPr lang="en-US" sz="1200" b="1" dirty="0"/>
          </a:p>
          <a:p>
            <a:pPr defTabSz="412750" hangingPunct="0">
              <a:buSzPct val="125000"/>
              <a:defRPr sz="4000" b="0">
                <a:latin typeface="+mj-lt"/>
                <a:ea typeface="+mj-ea"/>
                <a:cs typeface="+mj-cs"/>
                <a:sym typeface="Times Roman"/>
              </a:defRPr>
            </a:pPr>
            <a:r>
              <a:rPr lang="en-GB" sz="1200" kern="0" dirty="0">
                <a:solidFill>
                  <a:srgbClr val="000000"/>
                </a:solidFill>
                <a:latin typeface="Avenir Roman" panose="02000503020000020003" pitchFamily="2" charset="0"/>
                <a:sym typeface="Times Roman"/>
              </a:rPr>
              <a:t> </a:t>
            </a:r>
          </a:p>
          <a:p>
            <a:pPr defTabSz="412750" hangingPunct="0">
              <a:buSzPct val="125000"/>
              <a:defRPr sz="4000" b="0">
                <a:latin typeface="+mj-lt"/>
                <a:ea typeface="+mj-ea"/>
                <a:cs typeface="+mj-cs"/>
                <a:sym typeface="Times Roman"/>
              </a:defRPr>
            </a:pPr>
            <a:endParaRPr lang="en-GB" sz="1200" kern="0" dirty="0">
              <a:solidFill>
                <a:srgbClr val="000000"/>
              </a:solidFill>
              <a:latin typeface="Avenir Roman" panose="02000503020000020003" pitchFamily="2" charset="0"/>
              <a:sym typeface="Times Roman"/>
            </a:endParaRPr>
          </a:p>
          <a:p>
            <a:pPr defTabSz="412750" hangingPunct="0">
              <a:buSzPct val="125000"/>
              <a:defRPr sz="4000" b="0">
                <a:latin typeface="+mj-lt"/>
                <a:ea typeface="+mj-ea"/>
                <a:cs typeface="+mj-cs"/>
                <a:sym typeface="Times Roman"/>
              </a:defRPr>
            </a:pPr>
            <a:r>
              <a:rPr lang="en-GB" sz="1200" kern="0" dirty="0">
                <a:solidFill>
                  <a:srgbClr val="000000"/>
                </a:solidFill>
                <a:latin typeface="Avenir Roman" panose="02000503020000020003" pitchFamily="2" charset="0"/>
                <a:sym typeface="Times Roman"/>
              </a:rPr>
              <a:t>Currently being evaluated by a panel set up by MEXT (the relevant ministry), 3-6 months process. Need the prelab to move forward in a timely way.</a:t>
            </a:r>
          </a:p>
        </p:txBody>
      </p:sp>
      <p:sp>
        <p:nvSpPr>
          <p:cNvPr id="3" name="ILC laboratory (many many years)…">
            <a:extLst>
              <a:ext uri="{FF2B5EF4-FFF2-40B4-BE49-F238E27FC236}">
                <a16:creationId xmlns:a16="http://schemas.microsoft.com/office/drawing/2014/main" id="{39B04E90-810F-5644-86E6-805738C8FA89}"/>
              </a:ext>
            </a:extLst>
          </p:cNvPr>
          <p:cNvSpPr txBox="1"/>
          <p:nvPr/>
        </p:nvSpPr>
        <p:spPr>
          <a:xfrm>
            <a:off x="8205952" y="3065816"/>
            <a:ext cx="2892972" cy="1159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defRPr sz="4000" b="0">
                <a:latin typeface="+mj-lt"/>
                <a:ea typeface="+mj-ea"/>
                <a:cs typeface="+mj-cs"/>
                <a:sym typeface="Times Roman"/>
              </a:defRPr>
            </a:pPr>
            <a:r>
              <a:rPr lang="en-GB" sz="1200" kern="0" dirty="0">
                <a:solidFill>
                  <a:srgbClr val="008000"/>
                </a:solidFill>
                <a:latin typeface="Avenir Roman" panose="02000503020000020003" pitchFamily="2" charset="0"/>
                <a:sym typeface="Times Roman"/>
              </a:rPr>
              <a:t>ILC laboratory </a:t>
            </a:r>
          </a:p>
          <a:p>
            <a:pPr marL="273050" lvl="1" indent="-266700" defTabSz="412750" hangingPunct="0">
              <a:buSzPct val="125000"/>
              <a:buFontTx/>
              <a:buChar char="-"/>
              <a:defRPr sz="4000" b="0">
                <a:latin typeface="+mj-lt"/>
                <a:ea typeface="+mj-ea"/>
                <a:cs typeface="+mj-cs"/>
                <a:sym typeface="Times Roman"/>
              </a:defRPr>
            </a:pPr>
            <a:r>
              <a:rPr lang="en-GB" sz="1200" kern="0" dirty="0">
                <a:latin typeface="Avenir Roman" panose="02000503020000020003" pitchFamily="2" charset="0"/>
                <a:sym typeface="Times Roman"/>
              </a:rPr>
              <a:t>Construction and commissioning of the ILC (~9-10 years)</a:t>
            </a:r>
          </a:p>
          <a:p>
            <a:pPr marL="273050" lvl="1" indent="-266700" defTabSz="412750" hangingPunct="0">
              <a:buSzPct val="125000"/>
              <a:buFontTx/>
              <a:buChar char="-"/>
              <a:defRPr sz="4000" b="0">
                <a:latin typeface="+mj-lt"/>
                <a:ea typeface="+mj-ea"/>
                <a:cs typeface="+mj-cs"/>
                <a:sym typeface="Times Roman"/>
              </a:defRPr>
            </a:pPr>
            <a:r>
              <a:rPr lang="en-GB" sz="1200" kern="0" dirty="0">
                <a:solidFill>
                  <a:srgbClr val="000000"/>
                </a:solidFill>
                <a:latin typeface="Avenir Roman" panose="02000503020000020003" pitchFamily="2" charset="0"/>
                <a:sym typeface="Times Roman"/>
              </a:rPr>
              <a:t>Followed by the operation of the ILC </a:t>
            </a:r>
          </a:p>
          <a:p>
            <a:pPr marL="273050" lvl="1" indent="-266700" defTabSz="412750" hangingPunct="0">
              <a:buSzPct val="125000"/>
              <a:buFontTx/>
              <a:buChar char="-"/>
              <a:defRPr sz="4000" b="0">
                <a:latin typeface="+mj-lt"/>
                <a:ea typeface="+mj-ea"/>
                <a:cs typeface="+mj-cs"/>
                <a:sym typeface="Times Roman"/>
              </a:defRPr>
            </a:pPr>
            <a:r>
              <a:rPr lang="en-GB" sz="1200" kern="0" dirty="0">
                <a:solidFill>
                  <a:srgbClr val="000000"/>
                </a:solidFill>
                <a:latin typeface="Avenir Roman" panose="02000503020000020003" pitchFamily="2" charset="0"/>
                <a:sym typeface="Times Roman"/>
              </a:rPr>
              <a:t>Managing the scientific programme of the ILC</a:t>
            </a:r>
          </a:p>
        </p:txBody>
      </p:sp>
      <p:sp>
        <p:nvSpPr>
          <p:cNvPr id="4" name="ILC IDT (1.5 to ~2 years)…">
            <a:extLst>
              <a:ext uri="{FF2B5EF4-FFF2-40B4-BE49-F238E27FC236}">
                <a16:creationId xmlns:a16="http://schemas.microsoft.com/office/drawing/2014/main" id="{BC0F4022-A64E-5343-B69B-1CE24CDFA759}"/>
              </a:ext>
            </a:extLst>
          </p:cNvPr>
          <p:cNvSpPr txBox="1"/>
          <p:nvPr/>
        </p:nvSpPr>
        <p:spPr>
          <a:xfrm>
            <a:off x="1293498" y="3077992"/>
            <a:ext cx="2923778" cy="1897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defRPr sz="4000" b="0">
                <a:latin typeface="+mj-lt"/>
                <a:ea typeface="+mj-ea"/>
                <a:cs typeface="+mj-cs"/>
                <a:sym typeface="Times Roman"/>
              </a:defRPr>
            </a:pPr>
            <a:r>
              <a:rPr lang="en-GB" sz="1200" kern="0" dirty="0">
                <a:solidFill>
                  <a:srgbClr val="008000"/>
                </a:solidFill>
                <a:latin typeface="Avenir Roman" panose="02000503020000020003" pitchFamily="2" charset="0"/>
                <a:cs typeface="Times Bold"/>
                <a:sym typeface="Times Roman"/>
              </a:rPr>
              <a:t>ILC IDT (~1.5 years)</a:t>
            </a:r>
          </a:p>
          <a:p>
            <a:pPr marL="227013" lvl="1" indent="-220663" defTabSz="412750" hangingPunct="0">
              <a:buSzPct val="125000"/>
              <a:buFontTx/>
              <a:buChar char="-"/>
              <a:defRPr sz="4000" b="0">
                <a:latin typeface="+mj-lt"/>
                <a:ea typeface="+mj-ea"/>
                <a:cs typeface="+mj-cs"/>
                <a:sym typeface="Times Roman"/>
              </a:defRPr>
            </a:pPr>
            <a:r>
              <a:rPr lang="en-GB" sz="1200" kern="0" dirty="0">
                <a:solidFill>
                  <a:srgbClr val="000000"/>
                </a:solidFill>
                <a:latin typeface="Avenir Roman" panose="02000503020000020003" pitchFamily="2" charset="0"/>
                <a:sym typeface="Times Roman"/>
              </a:rPr>
              <a:t>Prepare the work and deliverables of the ILC Pre-laboratory and work out, with national and regional laboratories, a scenario for their contributions</a:t>
            </a:r>
          </a:p>
          <a:p>
            <a:pPr marL="227013" lvl="1" indent="-220663" defTabSz="412750" hangingPunct="0">
              <a:buSzPct val="125000"/>
              <a:buFontTx/>
              <a:buChar char="-"/>
              <a:defRPr sz="4000" b="0">
                <a:latin typeface="+mj-lt"/>
                <a:ea typeface="+mj-ea"/>
                <a:cs typeface="+mj-cs"/>
                <a:sym typeface="Times Roman"/>
              </a:defRPr>
            </a:pPr>
            <a:r>
              <a:rPr lang="en-GB" sz="1200" kern="0" dirty="0">
                <a:solidFill>
                  <a:srgbClr val="000000"/>
                </a:solidFill>
                <a:latin typeface="Avenir Roman" panose="02000503020000020003" pitchFamily="2" charset="0"/>
                <a:sym typeface="Times Roman"/>
              </a:rPr>
              <a:t>Prepare a proposal for the organisation and governance </a:t>
            </a:r>
            <a:br>
              <a:rPr lang="en-GB" sz="1200" kern="0" dirty="0">
                <a:solidFill>
                  <a:srgbClr val="000000"/>
                </a:solidFill>
                <a:latin typeface="Avenir Roman" panose="02000503020000020003" pitchFamily="2" charset="0"/>
                <a:sym typeface="Times Roman"/>
              </a:rPr>
            </a:br>
            <a:r>
              <a:rPr lang="en-GB" sz="1200" kern="0" dirty="0">
                <a:solidFill>
                  <a:srgbClr val="000000"/>
                </a:solidFill>
                <a:latin typeface="Avenir Roman" panose="02000503020000020003" pitchFamily="2" charset="0"/>
                <a:sym typeface="Times Roman"/>
              </a:rPr>
              <a:t>of the ILC Pre-laboratory</a:t>
            </a:r>
          </a:p>
          <a:p>
            <a:pPr marL="615156" lvl="1" indent="-297656" defTabSz="412750" hangingPunct="0">
              <a:buSzPct val="125000"/>
              <a:buFontTx/>
              <a:buChar char="-"/>
              <a:defRPr sz="4000" b="0">
                <a:latin typeface="+mj-lt"/>
                <a:ea typeface="+mj-ea"/>
                <a:cs typeface="+mj-cs"/>
                <a:sym typeface="Times Roman"/>
              </a:defRPr>
            </a:pPr>
            <a:endParaRPr lang="en-GB" sz="1200" kern="0" dirty="0">
              <a:solidFill>
                <a:srgbClr val="000000"/>
              </a:solidFill>
              <a:latin typeface="Avenir Roman" panose="02000503020000020003" pitchFamily="2" charset="0"/>
              <a:sym typeface="Times Roman"/>
            </a:endParaRPr>
          </a:p>
        </p:txBody>
      </p:sp>
      <p:pic>
        <p:nvPicPr>
          <p:cNvPr id="5" name="図 3">
            <a:extLst>
              <a:ext uri="{FF2B5EF4-FFF2-40B4-BE49-F238E27FC236}">
                <a16:creationId xmlns:a16="http://schemas.microsoft.com/office/drawing/2014/main" id="{99D9B9FE-6F63-714A-8C30-19CE0094F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30" y="1044590"/>
            <a:ext cx="10135455" cy="1484762"/>
          </a:xfrm>
          <a:prstGeom prst="rect">
            <a:avLst/>
          </a:prstGeom>
        </p:spPr>
      </p:pic>
      <p:sp>
        <p:nvSpPr>
          <p:cNvPr id="6" name="Development in 2020">
            <a:extLst>
              <a:ext uri="{FF2B5EF4-FFF2-40B4-BE49-F238E27FC236}">
                <a16:creationId xmlns:a16="http://schemas.microsoft.com/office/drawing/2014/main" id="{1832A277-5476-2646-B3FF-B4FF2F177A2F}"/>
              </a:ext>
            </a:extLst>
          </p:cNvPr>
          <p:cNvSpPr txBox="1">
            <a:spLocks/>
          </p:cNvSpPr>
          <p:nvPr/>
        </p:nvSpPr>
        <p:spPr>
          <a:xfrm>
            <a:off x="838200" y="287488"/>
            <a:ext cx="10515600" cy="75043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sz="3200" dirty="0"/>
              <a:t>Overall timeline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28C8-5A87-824C-9E11-5215417D0A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9BF5071-ED05-4944-80F9-6D12E6F81990}" type="slidenum">
              <a:rPr lang="en-US" smtClean="0"/>
              <a:t>28</a:t>
            </a:fld>
            <a:endParaRPr lang="en-US"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89206C8D-A092-864F-9155-B29FC222901E}"/>
              </a:ext>
            </a:extLst>
          </p:cNvPr>
          <p:cNvSpPr txBox="1">
            <a:spLocks/>
          </p:cNvSpPr>
          <p:nvPr/>
        </p:nvSpPr>
        <p:spPr>
          <a:xfrm>
            <a:off x="9460993" y="6538860"/>
            <a:ext cx="2743200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100564" tIns="50282" rIns="100564" bIns="50282" rtlCol="0" anchor="ctr"/>
          <a:lstStyle>
            <a:defPPr>
              <a:defRPr lang="en-US"/>
            </a:defPPr>
            <a:lvl1pPr marL="0" algn="r" defTabSz="914127" rtl="0" eaLnBrk="1" latinLnBrk="0" hangingPunct="1">
              <a:defRPr sz="1180" b="0" i="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457062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27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89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51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13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78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40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02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30340EE0-647D-7A47-9302-F0592A04FA6E}"/>
              </a:ext>
            </a:extLst>
          </p:cNvPr>
          <p:cNvSpPr txBox="1">
            <a:spLocks/>
          </p:cNvSpPr>
          <p:nvPr/>
        </p:nvSpPr>
        <p:spPr>
          <a:xfrm>
            <a:off x="9460993" y="6538860"/>
            <a:ext cx="2743200" cy="365125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defPPr>
              <a:defRPr lang="en-US"/>
            </a:defPPr>
            <a:lvl1pPr marL="0" algn="r" defTabSz="914127" rtl="0" eaLnBrk="1" latinLnBrk="0" hangingPunct="1">
              <a:defRPr sz="1180" b="0" i="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457062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27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89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51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13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78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40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02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6BB354-06AB-8C42-85C8-FB76A158A213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E3EE666F-F21E-AC4C-8DB3-A7616C1A5F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336" y="6554225"/>
            <a:ext cx="2743200" cy="365125"/>
          </a:xfrm>
        </p:spPr>
        <p:txBody>
          <a:bodyPr/>
          <a:lstStyle/>
          <a:p>
            <a:r>
              <a:rPr lang="en-US" dirty="0" err="1"/>
              <a:t>Benasque</a:t>
            </a:r>
            <a:r>
              <a:rPr lang="en-US" dirty="0"/>
              <a:t> September 2021 </a:t>
            </a: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0B30353D-5C8C-D24D-8DA8-B3298CACF0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26072" y="6551051"/>
            <a:ext cx="4339856" cy="365125"/>
          </a:xfrm>
        </p:spPr>
        <p:txBody>
          <a:bodyPr/>
          <a:lstStyle/>
          <a:p>
            <a:r>
              <a:rPr lang="en-US"/>
              <a:t>Steinar Stapnes</a:t>
            </a:r>
          </a:p>
        </p:txBody>
      </p:sp>
    </p:spTree>
    <p:extLst>
      <p:ext uri="{BB962C8B-B14F-4D97-AF65-F5344CB8AC3E}">
        <p14:creationId xmlns:p14="http://schemas.microsoft.com/office/powerpoint/2010/main" val="387800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034194-DA03-934D-8DDD-9E639B07CA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528792-E6AF-BB47-9331-05E77432DA4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Benasque September 2021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A64C55-9A0E-FC42-8807-F61AD24E7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Steinar Stapnes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6B933B-431F-4045-8ACE-4D882F693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82" y="0"/>
            <a:ext cx="5096308" cy="26737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277F58-4E48-CD4A-8DB7-3D803A3C3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514074"/>
            <a:ext cx="4661548" cy="38305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C6AF05-571C-1145-9B47-24B53CCF4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630" y="3281167"/>
            <a:ext cx="5269832" cy="290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77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278A41A-6858-604A-A0D5-A46391201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Large colliders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944B4E-3447-D046-B149-CF83BE18CB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6BB354-06AB-8C42-85C8-FB76A158A213}" type="slidenum">
              <a:rPr lang="en-US" smtClean="0"/>
              <a:t>3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8C1184-E49A-FF4E-A2E0-A4579FC11D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 err="1"/>
              <a:t>Benasque</a:t>
            </a:r>
            <a:r>
              <a:rPr lang="en-US" dirty="0"/>
              <a:t> September 2021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51957F-9FB3-6543-B7D7-0B31DE8656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Steinar Stapnes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6ACA43-F749-3E4A-8489-3EF7D505168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4432" y="1093527"/>
            <a:ext cx="10288016" cy="5240201"/>
          </a:xfrm>
          <a:solidFill>
            <a:schemeClr val="tx1"/>
          </a:solidFill>
        </p:spPr>
        <p:txBody>
          <a:bodyPr/>
          <a:lstStyle/>
          <a:p>
            <a:r>
              <a:rPr lang="en-US" sz="1800" dirty="0">
                <a:solidFill>
                  <a:srgbClr val="00B050"/>
                </a:solidFill>
                <a:latin typeface="Avenir Medium" panose="02000503020000020003" pitchFamily="2" charset="0"/>
              </a:rPr>
              <a:t>HL – LHC </a:t>
            </a:r>
          </a:p>
          <a:p>
            <a:pPr lvl="1"/>
            <a:r>
              <a:rPr lang="en-US" sz="1800" dirty="0">
                <a:solidFill>
                  <a:srgbClr val="00B050"/>
                </a:solidFill>
                <a:latin typeface="Avenir Medium" panose="02000503020000020003" pitchFamily="2" charset="0"/>
              </a:rPr>
              <a:t>Higher luminosities, improved detectors, improved analysis </a:t>
            </a:r>
          </a:p>
          <a:p>
            <a:r>
              <a:rPr lang="en-US" sz="1800" dirty="0">
                <a:solidFill>
                  <a:srgbClr val="00B050"/>
                </a:solidFill>
                <a:latin typeface="Avenir Medium" panose="02000503020000020003" pitchFamily="2" charset="0"/>
              </a:rPr>
              <a:t>Other accelerators very important too: Neutrinos, </a:t>
            </a:r>
            <a:r>
              <a:rPr lang="en-US" sz="1800" dirty="0" err="1">
                <a:solidFill>
                  <a:srgbClr val="00B050"/>
                </a:solidFill>
                <a:latin typeface="Avenir Medium" panose="02000503020000020003" pitchFamily="2" charset="0"/>
              </a:rPr>
              <a:t>SuperKEKb</a:t>
            </a:r>
            <a:r>
              <a:rPr lang="en-US" sz="1800" dirty="0">
                <a:solidFill>
                  <a:srgbClr val="00B050"/>
                </a:solidFill>
                <a:latin typeface="Avenir Medium" panose="02000503020000020003" pitchFamily="2" charset="0"/>
              </a:rPr>
              <a:t>, the neutrino facilities, EIC, dark sector studies, light dark matter, </a:t>
            </a:r>
            <a:r>
              <a:rPr lang="en-US" sz="1800" dirty="0" err="1">
                <a:solidFill>
                  <a:srgbClr val="00B050"/>
                </a:solidFill>
                <a:latin typeface="Avenir Medium" panose="02000503020000020003" pitchFamily="2" charset="0"/>
              </a:rPr>
              <a:t>etc</a:t>
            </a:r>
            <a:r>
              <a:rPr lang="en-US" sz="1800" dirty="0">
                <a:solidFill>
                  <a:srgbClr val="00B050"/>
                </a:solidFill>
                <a:latin typeface="Avenir Medium" panose="02000503020000020003" pitchFamily="2" charset="0"/>
              </a:rPr>
              <a:t> .. </a:t>
            </a:r>
          </a:p>
          <a:p>
            <a:endParaRPr lang="en-US" sz="1800" dirty="0">
              <a:solidFill>
                <a:srgbClr val="00B050"/>
              </a:solidFill>
              <a:latin typeface="Avenir Medium" panose="02000503020000020003" pitchFamily="2" charset="0"/>
            </a:endParaRPr>
          </a:p>
          <a:p>
            <a:r>
              <a:rPr lang="en-US" sz="1800" dirty="0">
                <a:solidFill>
                  <a:srgbClr val="FFC000"/>
                </a:solidFill>
                <a:latin typeface="Avenir Medium" panose="02000503020000020003" pitchFamily="2" charset="0"/>
              </a:rPr>
              <a:t>Seems reasonable to assume that next large accelerator in particle physics will be an </a:t>
            </a:r>
            <a:r>
              <a:rPr lang="en-US" sz="1800" dirty="0" err="1">
                <a:solidFill>
                  <a:srgbClr val="FFC000"/>
                </a:solidFill>
                <a:latin typeface="Avenir Medium" panose="02000503020000020003" pitchFamily="2" charset="0"/>
              </a:rPr>
              <a:t>e+e</a:t>
            </a:r>
            <a:r>
              <a:rPr lang="en-US" sz="1800" dirty="0">
                <a:solidFill>
                  <a:srgbClr val="FFC000"/>
                </a:solidFill>
                <a:latin typeface="Avenir Medium" panose="02000503020000020003" pitchFamily="2" charset="0"/>
              </a:rPr>
              <a:t>- collider in the 250-500 GeV range (ILC, CLIC, CEPC, FCC-</a:t>
            </a:r>
            <a:r>
              <a:rPr lang="en-US" sz="1800" dirty="0" err="1">
                <a:solidFill>
                  <a:srgbClr val="FFC000"/>
                </a:solidFill>
                <a:latin typeface="Avenir Medium" panose="02000503020000020003" pitchFamily="2" charset="0"/>
              </a:rPr>
              <a:t>ee</a:t>
            </a:r>
            <a:r>
              <a:rPr lang="en-US" sz="1800" dirty="0">
                <a:solidFill>
                  <a:srgbClr val="FFC000"/>
                </a:solidFill>
                <a:latin typeface="Avenir Medium" panose="02000503020000020003" pitchFamily="2" charset="0"/>
              </a:rPr>
              <a:t>), hopefully following directly after or possibly overlapping with HL-LHC </a:t>
            </a:r>
          </a:p>
          <a:p>
            <a:pPr lvl="1"/>
            <a:r>
              <a:rPr lang="en-US" sz="1800" dirty="0">
                <a:solidFill>
                  <a:srgbClr val="FFC000"/>
                </a:solidFill>
                <a:latin typeface="Avenir Medium" panose="02000503020000020003" pitchFamily="2" charset="0"/>
              </a:rPr>
              <a:t>Physics case clear, technologies are there, “hesitations” are due to costs and perceived link to the machine after </a:t>
            </a:r>
          </a:p>
          <a:p>
            <a:pPr lvl="1"/>
            <a:r>
              <a:rPr lang="en-US" sz="1800" dirty="0">
                <a:solidFill>
                  <a:srgbClr val="FFC000"/>
                </a:solidFill>
                <a:latin typeface="Avenir Medium" panose="02000503020000020003" pitchFamily="2" charset="0"/>
              </a:rPr>
              <a:t>In particular, the large circular </a:t>
            </a:r>
            <a:r>
              <a:rPr lang="en-US" sz="1800" dirty="0" err="1">
                <a:solidFill>
                  <a:srgbClr val="FFC000"/>
                </a:solidFill>
                <a:latin typeface="Avenir Medium" panose="02000503020000020003" pitchFamily="2" charset="0"/>
              </a:rPr>
              <a:t>e+e</a:t>
            </a:r>
            <a:r>
              <a:rPr lang="en-US" sz="1800" dirty="0">
                <a:solidFill>
                  <a:srgbClr val="FFC000"/>
                </a:solidFill>
                <a:latin typeface="Avenir Medium" panose="02000503020000020003" pitchFamily="2" charset="0"/>
              </a:rPr>
              <a:t>- machines are linked in time, design and funding to proton colliders after </a:t>
            </a:r>
          </a:p>
          <a:p>
            <a:pPr lvl="1"/>
            <a:endParaRPr lang="en-US" sz="1800" dirty="0">
              <a:solidFill>
                <a:schemeClr val="accent4">
                  <a:lumMod val="75000"/>
                </a:schemeClr>
              </a:solidFill>
              <a:latin typeface="Avenir Medium" panose="02000503020000020003" pitchFamily="2" charset="0"/>
            </a:endParaRPr>
          </a:p>
          <a:p>
            <a:r>
              <a:rPr lang="en-US" sz="1800" dirty="0">
                <a:solidFill>
                  <a:srgbClr val="FF0000"/>
                </a:solidFill>
                <a:latin typeface="Avenir Medium" panose="02000503020000020003" pitchFamily="2" charset="0"/>
              </a:rPr>
              <a:t>But what is the next next accelerator – at much higher energies ? Physics motivations can be made (are they sufficient to approve such a large project?) and provide design study guidance, even though HL-LHC and a Higgs factory might (hopefully will) change the outlook</a:t>
            </a:r>
          </a:p>
          <a:p>
            <a:pPr lvl="1"/>
            <a:r>
              <a:rPr lang="en-US" sz="1800" dirty="0">
                <a:solidFill>
                  <a:srgbClr val="FF0000"/>
                </a:solidFill>
                <a:latin typeface="Avenir Medium" panose="02000503020000020003" pitchFamily="2" charset="0"/>
              </a:rPr>
              <a:t>Hadrons (~100 </a:t>
            </a:r>
            <a:r>
              <a:rPr lang="en-US" sz="1800" dirty="0" err="1">
                <a:solidFill>
                  <a:srgbClr val="FF0000"/>
                </a:solidFill>
                <a:latin typeface="Avenir Medium" panose="02000503020000020003" pitchFamily="2" charset="0"/>
              </a:rPr>
              <a:t>TeV</a:t>
            </a:r>
            <a:r>
              <a:rPr lang="en-US" sz="1800" dirty="0">
                <a:solidFill>
                  <a:srgbClr val="FF0000"/>
                </a:solidFill>
                <a:latin typeface="Avenir Medium" panose="02000503020000020003" pitchFamily="2" charset="0"/>
              </a:rPr>
              <a:t> or above), upgrading an </a:t>
            </a:r>
            <a:r>
              <a:rPr lang="en-US" sz="1800" dirty="0" err="1">
                <a:solidFill>
                  <a:srgbClr val="FF0000"/>
                </a:solidFill>
                <a:latin typeface="Avenir Medium" panose="02000503020000020003" pitchFamily="2" charset="0"/>
              </a:rPr>
              <a:t>e+e</a:t>
            </a:r>
            <a:r>
              <a:rPr lang="en-US" sz="1800" dirty="0">
                <a:solidFill>
                  <a:srgbClr val="FF0000"/>
                </a:solidFill>
                <a:latin typeface="Avenir Medium" panose="02000503020000020003" pitchFamily="2" charset="0"/>
              </a:rPr>
              <a:t>- LC collider (length/technology) or Muons (aiming for 10 </a:t>
            </a:r>
            <a:r>
              <a:rPr lang="en-US" sz="1800" dirty="0" err="1">
                <a:solidFill>
                  <a:srgbClr val="FF0000"/>
                </a:solidFill>
                <a:latin typeface="Avenir Medium" panose="02000503020000020003" pitchFamily="2" charset="0"/>
              </a:rPr>
              <a:t>TeV</a:t>
            </a:r>
            <a:r>
              <a:rPr lang="en-US" sz="1800" dirty="0">
                <a:solidFill>
                  <a:srgbClr val="FF0000"/>
                </a:solidFill>
                <a:latin typeface="Avenir Medium" panose="02000503020000020003" pitchFamily="2" charset="0"/>
              </a:rPr>
              <a:t> or above)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66CF41-6974-334D-AFA9-513C428D6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0661370" y="1951530"/>
            <a:ext cx="1384860" cy="369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71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-28930" y="0"/>
            <a:ext cx="1222093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The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 and CEPC/SPPC integrated programs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inspired by successful LEP – LHC programs at CERN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19336" y="956915"/>
                <a:ext cx="11953328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comprehensive long-term programs maximizing physics opportunities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stage 1: FCC-</a:t>
                </a:r>
                <a:r>
                  <a:rPr kumimoji="0" lang="en-GB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ee</a:t>
                </a: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/CEPC (Z, W, H,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t</m:t>
                    </m:r>
                    <m:acc>
                      <m:accPr>
                        <m:chr m:val="̅"/>
                        <m:ctrlPr>
                          <a:rPr kumimoji="0" lang="en-US" sz="1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18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t</m:t>
                        </m:r>
                      </m:e>
                    </m:acc>
                  </m:oMath>
                </a14:m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) as Higgs factory, electroweak &amp; top factory at highest luminosities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stage 2: FCC-</a:t>
                </a:r>
                <a:r>
                  <a:rPr kumimoji="0" lang="en-GB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hh</a:t>
                </a: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/SPPC (~100/75 </a:t>
                </a:r>
                <a:r>
                  <a:rPr kumimoji="0" lang="en-GB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TeV</a:t>
                </a: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) as natural continuation at energy frontier, with ion and eh options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</a:t>
                </a:r>
                <a:r>
                  <a:rPr kumimoji="0" lang="en-GB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omplementary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physics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</a:t>
                </a:r>
                <a:r>
                  <a:rPr kumimoji="0" lang="en-GB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ommon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civil engineering and technical infrastructures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FCC builds on and reuses CERN’s existing infrastructure; CEPC/SPPC are greenfield machines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integrated project allows seamless continuation of HEP after HL-LHC 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36" y="956915"/>
                <a:ext cx="11953328" cy="2062103"/>
              </a:xfrm>
              <a:prstGeom prst="rect">
                <a:avLst/>
              </a:prstGeom>
              <a:blipFill>
                <a:blip r:embed="rId3"/>
                <a:stretch>
                  <a:fillRect l="-561" t="-1479" b="-38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21466828-276D-2144-BC1C-29522FA08D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3"/>
          <a:stretch/>
        </p:blipFill>
        <p:spPr>
          <a:xfrm>
            <a:off x="113616" y="2950157"/>
            <a:ext cx="1712520" cy="1511684"/>
          </a:xfrm>
          <a:prstGeom prst="rect">
            <a:avLst/>
          </a:prstGeom>
        </p:spPr>
      </p:pic>
      <p:pic>
        <p:nvPicPr>
          <p:cNvPr id="16" name="Picture 15" descr="layout_c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56" y="4584728"/>
            <a:ext cx="1712521" cy="1783875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1535832" y="5739920"/>
            <a:ext cx="1512168" cy="751570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494065" y="3956599"/>
            <a:ext cx="1512168" cy="751570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FCC-ee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2715BAF-8D66-49AA-889B-2A594E9242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139778"/>
            <a:ext cx="2057809" cy="7285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01E9EBD-CAEA-4D75-8E63-497CD546E288}"/>
              </a:ext>
            </a:extLst>
          </p:cNvPr>
          <p:cNvSpPr txBox="1"/>
          <p:nvPr/>
        </p:nvSpPr>
        <p:spPr>
          <a:xfrm>
            <a:off x="1974385" y="3244334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K. Oide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906504-2FB2-4776-9D71-AF5BAA77E1C1}"/>
              </a:ext>
            </a:extLst>
          </p:cNvPr>
          <p:cNvSpPr txBox="1"/>
          <p:nvPr/>
        </p:nvSpPr>
        <p:spPr>
          <a:xfrm>
            <a:off x="1974385" y="4619503"/>
            <a:ext cx="1178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A. Chance,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D. Schulte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C169D2-3C4B-401B-AF3E-B449BB1126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4456" y="3152001"/>
            <a:ext cx="1501840" cy="1394199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0EF8AD9-6564-4798-867C-CC2C5224CAED}"/>
              </a:ext>
            </a:extLst>
          </p:cNvPr>
          <p:cNvSpPr txBox="1">
            <a:spLocks/>
          </p:cNvSpPr>
          <p:nvPr/>
        </p:nvSpPr>
        <p:spPr>
          <a:xfrm>
            <a:off x="7255992" y="3032332"/>
            <a:ext cx="1512168" cy="751570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CEPC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759813-C6CC-48E5-971B-489F3F9922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1936" y="4619503"/>
            <a:ext cx="1706880" cy="1550285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DC166CE-1939-4485-861A-ED4839A21170}"/>
              </a:ext>
            </a:extLst>
          </p:cNvPr>
          <p:cNvSpPr txBox="1">
            <a:spLocks/>
          </p:cNvSpPr>
          <p:nvPr/>
        </p:nvSpPr>
        <p:spPr>
          <a:xfrm>
            <a:off x="7385864" y="5676445"/>
            <a:ext cx="1512168" cy="751570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SPPC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13CA70D-7DBC-4B0E-9605-3CA238C5A8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10113" y="3408117"/>
            <a:ext cx="3568051" cy="232420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B5EFBF5-D681-4901-A918-CAFC1DC58527}"/>
              </a:ext>
            </a:extLst>
          </p:cNvPr>
          <p:cNvSpPr txBox="1"/>
          <p:nvPr/>
        </p:nvSpPr>
        <p:spPr>
          <a:xfrm>
            <a:off x="7431775" y="4427733"/>
            <a:ext cx="745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J. Gao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2FBA4E-94C7-504C-BBAF-481310F6C7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64530" y="3449683"/>
            <a:ext cx="2741577" cy="2339639"/>
          </a:xfrm>
          <a:prstGeom prst="rect">
            <a:avLst/>
          </a:prstGeom>
        </p:spPr>
      </p:pic>
      <p:sp>
        <p:nvSpPr>
          <p:cNvPr id="24" name="Slide Number">
            <a:extLst>
              <a:ext uri="{FF2B5EF4-FFF2-40B4-BE49-F238E27FC236}">
                <a16:creationId xmlns:a16="http://schemas.microsoft.com/office/drawing/2014/main" id="{84CECF33-3795-B04A-B3C3-0D16466D5E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0993" y="6538860"/>
            <a:ext cx="2743200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30</a:t>
            </a:fld>
            <a:endParaRPr/>
          </a:p>
        </p:txBody>
      </p:sp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B56914E6-9EA5-5E48-823D-DD02EE15757C}"/>
              </a:ext>
            </a:extLst>
          </p:cNvPr>
          <p:cNvSpPr txBox="1">
            <a:spLocks/>
          </p:cNvSpPr>
          <p:nvPr/>
        </p:nvSpPr>
        <p:spPr>
          <a:xfrm>
            <a:off x="9460993" y="6538860"/>
            <a:ext cx="2743200" cy="365125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defPPr>
              <a:defRPr lang="en-US"/>
            </a:defPPr>
            <a:lvl1pPr marL="0" algn="r" defTabSz="914127" rtl="0" eaLnBrk="1" latinLnBrk="0" hangingPunct="1">
              <a:defRPr sz="1180" b="0" i="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457062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27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89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51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13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78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40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02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6BB354-06AB-8C42-85C8-FB76A158A213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26" name="Date Placeholder 1">
            <a:extLst>
              <a:ext uri="{FF2B5EF4-FFF2-40B4-BE49-F238E27FC236}">
                <a16:creationId xmlns:a16="http://schemas.microsoft.com/office/drawing/2014/main" id="{D4D6DB9C-628E-9642-BCA2-806A81B0E2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336" y="6554225"/>
            <a:ext cx="2743200" cy="365125"/>
          </a:xfrm>
        </p:spPr>
        <p:txBody>
          <a:bodyPr/>
          <a:lstStyle/>
          <a:p>
            <a:r>
              <a:rPr lang="en-US" dirty="0" err="1"/>
              <a:t>Benasque</a:t>
            </a:r>
            <a:r>
              <a:rPr lang="en-US" dirty="0"/>
              <a:t> September 2021 </a:t>
            </a:r>
          </a:p>
        </p:txBody>
      </p:sp>
      <p:sp>
        <p:nvSpPr>
          <p:cNvPr id="27" name="Footer Placeholder 2">
            <a:extLst>
              <a:ext uri="{FF2B5EF4-FFF2-40B4-BE49-F238E27FC236}">
                <a16:creationId xmlns:a16="http://schemas.microsoft.com/office/drawing/2014/main" id="{D51F3595-4B1E-5B40-A546-AF14F2F670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26072" y="6551051"/>
            <a:ext cx="4339856" cy="365125"/>
          </a:xfrm>
        </p:spPr>
        <p:txBody>
          <a:bodyPr/>
          <a:lstStyle/>
          <a:p>
            <a:r>
              <a:rPr lang="en-US" dirty="0"/>
              <a:t>From </a:t>
            </a:r>
            <a:r>
              <a:rPr lang="en-US" dirty="0" err="1"/>
              <a:t>F.Zimmermann</a:t>
            </a:r>
            <a:r>
              <a:rPr lang="en-US" dirty="0"/>
              <a:t>, Snowmass restart 1.9.2021 </a:t>
            </a:r>
          </a:p>
        </p:txBody>
      </p:sp>
    </p:spTree>
    <p:extLst>
      <p:ext uri="{BB962C8B-B14F-4D97-AF65-F5344CB8AC3E}">
        <p14:creationId xmlns:p14="http://schemas.microsoft.com/office/powerpoint/2010/main" val="142027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466828-276D-2144-BC1C-29522FA08D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3"/>
          <a:stretch/>
        </p:blipFill>
        <p:spPr>
          <a:xfrm>
            <a:off x="406085" y="2124080"/>
            <a:ext cx="5427156" cy="4738054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12192000" cy="62753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similar solutions developed for </a:t>
            </a:r>
            <a:r>
              <a:rPr kumimoji="0" lang="en-GB" sz="3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FCC-</a:t>
            </a:r>
            <a:r>
              <a:rPr kumimoji="0" lang="en-GB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ee</a:t>
            </a:r>
            <a:r>
              <a:rPr kumimoji="0" lang="en-GB" sz="3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and CEPC</a:t>
            </a:r>
            <a:endParaRPr kumimoji="0" lang="en-US" sz="135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761" y="2259344"/>
            <a:ext cx="4855777" cy="45118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9953" y="3215943"/>
            <a:ext cx="1192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FCC-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26124" y="688734"/>
                <a:ext cx="10594086" cy="1501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marR="0" lvl="0" indent="-214313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Double ring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colliders with full-energy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top-up booster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ring, </a:t>
                </a:r>
              </a:p>
              <a:p>
                <a:pPr marL="214313" marR="0" lvl="0" indent="-214313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CEPC evolved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from initial 54 km - single-ring design, practically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to the FCC-ee 100 km design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.</a:t>
                </a:r>
              </a:p>
              <a:p>
                <a:pPr marL="214313" marR="0" lvl="0" indent="-214313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 (or 4) IPs, 2 RF straights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, tapering of arc magnet strengths to match local energy </a:t>
                </a:r>
              </a:p>
              <a:p>
                <a:pPr marL="214313" marR="0" lvl="0" indent="-214313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Asymmetric IR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layout to limit SR of incoming beams towards detectors and generate large crossing angle</a:t>
                </a:r>
              </a:p>
              <a:p>
                <a:pPr marL="214313" marR="0" lvl="0" indent="-214313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Common use of RF systems for both beams at highest energy working point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𝑡</m:t>
                    </m:r>
                    <m:acc>
                      <m:accPr>
                        <m:chr m:val="̅"/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e>
                    </m:acc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/ZH for FCC-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ee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/CEPC)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124" y="688734"/>
                <a:ext cx="10594086" cy="1501758"/>
              </a:xfrm>
              <a:prstGeom prst="rect">
                <a:avLst/>
              </a:prstGeom>
              <a:blipFill>
                <a:blip r:embed="rId4"/>
                <a:stretch>
                  <a:fillRect l="-403" t="-2439" b="-40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6B647257-9506-4CA2-9176-61E3A7B0CE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6" y="108665"/>
            <a:ext cx="1374935" cy="486788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FB7C5D5-CFFD-4367-920C-4242331581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675" y="-32081"/>
            <a:ext cx="1063899" cy="627534"/>
          </a:xfrm>
          <a:prstGeom prst="rect">
            <a:avLst/>
          </a:prstGeom>
        </p:spPr>
      </p:pic>
      <p:sp>
        <p:nvSpPr>
          <p:cNvPr id="9" name="Slide Number">
            <a:extLst>
              <a:ext uri="{FF2B5EF4-FFF2-40B4-BE49-F238E27FC236}">
                <a16:creationId xmlns:a16="http://schemas.microsoft.com/office/drawing/2014/main" id="{050EE3FF-0392-E446-910D-A0EAC97CF5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0993" y="6538860"/>
            <a:ext cx="2743200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31</a:t>
            </a:fld>
            <a:endParaRPr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3BAB592A-7E65-864D-B7F7-B0AF395B7A33}"/>
              </a:ext>
            </a:extLst>
          </p:cNvPr>
          <p:cNvSpPr txBox="1">
            <a:spLocks/>
          </p:cNvSpPr>
          <p:nvPr/>
        </p:nvSpPr>
        <p:spPr>
          <a:xfrm>
            <a:off x="9460993" y="6538860"/>
            <a:ext cx="2743200" cy="365125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defPPr>
              <a:defRPr lang="en-US"/>
            </a:defPPr>
            <a:lvl1pPr marL="0" algn="r" defTabSz="914127" rtl="0" eaLnBrk="1" latinLnBrk="0" hangingPunct="1">
              <a:defRPr sz="1180" b="0" i="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457062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27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89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51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13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78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40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02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6BB354-06AB-8C42-85C8-FB76A158A213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1" name="Date Placeholder 1">
            <a:extLst>
              <a:ext uri="{FF2B5EF4-FFF2-40B4-BE49-F238E27FC236}">
                <a16:creationId xmlns:a16="http://schemas.microsoft.com/office/drawing/2014/main" id="{7F830DE7-170E-D94B-984D-D3F66899A2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336" y="6554225"/>
            <a:ext cx="2743200" cy="365125"/>
          </a:xfrm>
        </p:spPr>
        <p:txBody>
          <a:bodyPr/>
          <a:lstStyle/>
          <a:p>
            <a:r>
              <a:rPr lang="en-US" dirty="0" err="1"/>
              <a:t>Benasque</a:t>
            </a:r>
            <a:r>
              <a:rPr lang="en-US" dirty="0"/>
              <a:t> September 2021 </a:t>
            </a: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ED4F4DD7-2CC3-3A4E-BF9D-89ADC89498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26072" y="6551051"/>
            <a:ext cx="4339856" cy="365125"/>
          </a:xfrm>
        </p:spPr>
        <p:txBody>
          <a:bodyPr/>
          <a:lstStyle/>
          <a:p>
            <a:r>
              <a:rPr lang="en-US" dirty="0"/>
              <a:t>From </a:t>
            </a:r>
            <a:r>
              <a:rPr lang="en-US" dirty="0" err="1"/>
              <a:t>F.Zimmermann</a:t>
            </a:r>
            <a:r>
              <a:rPr lang="en-US" dirty="0"/>
              <a:t>, Snowmass restart 1.9.2021</a:t>
            </a:r>
          </a:p>
        </p:txBody>
      </p:sp>
    </p:spTree>
    <p:extLst>
      <p:ext uri="{BB962C8B-B14F-4D97-AF65-F5344CB8AC3E}">
        <p14:creationId xmlns:p14="http://schemas.microsoft.com/office/powerpoint/2010/main" val="327559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19544"/>
            <a:ext cx="12192000" cy="86409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tIns="36000" bIns="3600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FCC-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CDR (2018) &amp;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CEPC TDR (2021)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parameters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[CEPC in red]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-1" y="844552"/>
              <a:ext cx="12191999" cy="600456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388882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97594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070538">
                      <a:extLst>
                        <a:ext uri="{9D8B030D-6E8A-4147-A177-3AD203B41FA5}">
                          <a16:colId xmlns:a16="http://schemas.microsoft.com/office/drawing/2014/main" val="3353309885"/>
                        </a:ext>
                      </a:extLst>
                    </a:gridCol>
                    <a:gridCol w="2102069">
                      <a:extLst>
                        <a:ext uri="{9D8B030D-6E8A-4147-A177-3AD203B41FA5}">
                          <a16:colId xmlns:a16="http://schemas.microsoft.com/office/drawing/2014/main" val="183218573"/>
                        </a:ext>
                      </a:extLst>
                    </a:gridCol>
                    <a:gridCol w="2154619">
                      <a:extLst>
                        <a:ext uri="{9D8B030D-6E8A-4147-A177-3AD203B41FA5}">
                          <a16:colId xmlns:a16="http://schemas.microsoft.com/office/drawing/2014/main" val="348568524"/>
                        </a:ext>
                      </a:extLst>
                    </a:gridCol>
                  </a:tblGrid>
                  <a:tr h="288032"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4572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9144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3716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8288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22860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7432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32004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36576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en-GB" sz="2400" dirty="0"/>
                            <a:t>parameter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70C0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4572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9144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3716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8288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22860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7432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32004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36576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800" dirty="0"/>
                            <a:t>Z</a:t>
                          </a:r>
                          <a:endParaRPr lang="en-GB" sz="2800" dirty="0"/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70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WW</a:t>
                          </a:r>
                          <a:endParaRPr lang="en-GB" sz="2800" dirty="0"/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70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ZH</a:t>
                          </a:r>
                          <a:endParaRPr lang="en-GB" sz="2800" dirty="0"/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70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2800" b="1" i="0" u="none" strike="noStrike" kern="1200" cap="none" spc="0" normalizeH="0" baseline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  <m:acc>
                                  <m:accPr>
                                    <m:chr m:val="̅"/>
                                    <m:ctrlPr>
                                      <a:rPr kumimoji="0" lang="en-US" sz="2800" b="1" i="1" u="none" strike="noStrike" kern="1200" cap="none" spc="0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0" lang="en-US" sz="2800" b="1" i="0" u="none" strike="noStrike" kern="1200" cap="none" spc="0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𝑡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GB" sz="2800" dirty="0"/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70C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62880"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en-GB" sz="2400" b="1" dirty="0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energy/beam [GeV]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r"/>
                          <a:r>
                            <a:rPr lang="en-GB" sz="2400" b="1" dirty="0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45.6, </a:t>
                          </a:r>
                          <a:r>
                            <a:rPr lang="en-GB" sz="2400" b="1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45.5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b="1" dirty="0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80, </a:t>
                          </a:r>
                          <a:r>
                            <a:rPr lang="en-US" sz="2400" b="1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80</a:t>
                          </a:r>
                          <a:endParaRPr lang="en-GB" sz="2400" b="1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400" b="1" dirty="0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120, </a:t>
                          </a:r>
                          <a:r>
                            <a:rPr lang="en-GB" sz="2400" b="1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120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400" b="1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182.5, </a:t>
                          </a:r>
                          <a:r>
                            <a:rPr lang="en-GB" sz="2400" b="1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180</a:t>
                          </a:r>
                          <a:endParaRPr lang="en-GB" sz="2400" b="1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54672"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en-GB" sz="2400" dirty="0">
                              <a:latin typeface="Calibri" panose="020F0502020204030204" pitchFamily="34" charset="0"/>
                            </a:rPr>
                            <a:t>bunches/beam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r"/>
                          <a:r>
                            <a:rPr lang="en-GB" sz="2400" dirty="0">
                              <a:latin typeface="Calibri" panose="020F0502020204030204" pitchFamily="34" charset="0"/>
                            </a:rPr>
                            <a:t> 16640, </a:t>
                          </a:r>
                          <a:r>
                            <a:rPr lang="en-GB" sz="240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11951</a:t>
                          </a:r>
                          <a:endParaRPr lang="en-GB" sz="2400" b="1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b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2000, </a:t>
                          </a:r>
                          <a:r>
                            <a:rPr lang="en-US" sz="2400" b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1297</a:t>
                          </a:r>
                          <a:endParaRPr lang="en-GB" sz="2400" b="1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4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328, </a:t>
                          </a:r>
                          <a:r>
                            <a:rPr lang="en-GB" sz="2400" b="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249</a:t>
                          </a:r>
                          <a:endParaRPr lang="en-GB" sz="2400" b="1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400">
                              <a:latin typeface="Calibri" panose="020F0502020204030204" pitchFamily="34" charset="0"/>
                            </a:rPr>
                            <a:t>48, </a:t>
                          </a:r>
                          <a:r>
                            <a:rPr lang="en-GB" sz="240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35</a:t>
                          </a:r>
                          <a:endParaRPr lang="en-GB" sz="2400" b="1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32463"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en-GB" sz="2400" dirty="0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beam</a:t>
                          </a:r>
                          <a:r>
                            <a:rPr lang="en-GB" sz="2400" baseline="0" dirty="0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 current [mA]</a:t>
                          </a:r>
                          <a:endParaRPr lang="en-GB" sz="2400" dirty="0">
                            <a:solidFill>
                              <a:srgbClr val="3333FF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r"/>
                          <a:r>
                            <a:rPr lang="en-GB" sz="2400" dirty="0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1390, </a:t>
                          </a:r>
                          <a:r>
                            <a:rPr lang="en-GB" sz="240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803</a:t>
                          </a:r>
                          <a:endParaRPr lang="en-GB" sz="2400" b="1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b="0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147, </a:t>
                          </a:r>
                          <a:r>
                            <a:rPr lang="en-US" sz="2400" b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84</a:t>
                          </a:r>
                          <a:endParaRPr lang="en-GB" sz="2400" b="1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b="0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2</a:t>
                          </a:r>
                          <a:r>
                            <a:rPr lang="en-GB" sz="2400" b="0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9, </a:t>
                          </a:r>
                          <a:r>
                            <a:rPr lang="en-GB" sz="2400" b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17</a:t>
                          </a:r>
                          <a:endParaRPr lang="en-GB" sz="2400" b="1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400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5.4, </a:t>
                          </a:r>
                          <a:r>
                            <a:rPr lang="en-GB" sz="240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3.3</a:t>
                          </a:r>
                          <a:endParaRPr lang="en-GB" sz="2400" b="1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154280"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en-GB" sz="2400" b="1" dirty="0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luminosity/IP x 10</a:t>
                          </a:r>
                          <a:r>
                            <a:rPr lang="en-GB" sz="2400" b="1" baseline="30000" dirty="0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34</a:t>
                          </a:r>
                          <a:r>
                            <a:rPr lang="en-GB" sz="2400" b="1" dirty="0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 cm</a:t>
                          </a:r>
                          <a:r>
                            <a:rPr lang="en-GB" sz="2400" b="1" baseline="30000" dirty="0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-2</a:t>
                          </a:r>
                          <a:r>
                            <a:rPr lang="en-GB" sz="2400" b="1" dirty="0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s</a:t>
                          </a:r>
                          <a:r>
                            <a:rPr lang="en-GB" sz="2400" b="1" baseline="30000" dirty="0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-1</a:t>
                          </a:r>
                          <a:endParaRPr lang="en-GB" sz="2400" b="1" baseline="-25000" dirty="0">
                            <a:solidFill>
                              <a:srgbClr val="3333FF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r"/>
                          <a:r>
                            <a:rPr lang="en-GB" sz="2400" b="1" dirty="0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230, </a:t>
                          </a:r>
                          <a:r>
                            <a:rPr lang="en-GB" sz="2400" b="1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115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b="1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28, </a:t>
                          </a:r>
                          <a:r>
                            <a:rPr lang="en-US" sz="2400" b="1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16</a:t>
                          </a:r>
                          <a:endParaRPr lang="en-GB" sz="2400" b="1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400" b="1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8.5, </a:t>
                          </a:r>
                          <a:r>
                            <a:rPr lang="en-GB" sz="2400" b="1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5.0</a:t>
                          </a:r>
                          <a:endParaRPr lang="en-GB" sz="2400" b="1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400" b="1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1.6, </a:t>
                          </a:r>
                          <a:r>
                            <a:rPr lang="en-GB" sz="2400" b="1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0.5</a:t>
                          </a:r>
                          <a:endParaRPr lang="en-GB" sz="2400" b="1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168290"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en-GB" sz="2400" dirty="0">
                              <a:latin typeface="Calibri" panose="020F0502020204030204" pitchFamily="34" charset="0"/>
                            </a:rPr>
                            <a:t>energy loss/turn [GeV]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r"/>
                          <a:r>
                            <a:rPr lang="en-GB" sz="2400" dirty="0">
                              <a:latin typeface="Calibri" panose="020F0502020204030204" pitchFamily="34" charset="0"/>
                            </a:rPr>
                            <a:t>0.036, </a:t>
                          </a:r>
                          <a:r>
                            <a:rPr lang="en-GB" sz="240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0.037</a:t>
                          </a:r>
                          <a:endParaRPr lang="en-GB" sz="2400" b="0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0.34, </a:t>
                          </a:r>
                          <a:r>
                            <a:rPr lang="en-US" sz="2400" b="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0.36</a:t>
                          </a:r>
                          <a:endParaRPr lang="en-GB" sz="2400" b="0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400" dirty="0">
                              <a:latin typeface="Calibri" panose="020F0502020204030204" pitchFamily="34" charset="0"/>
                            </a:rPr>
                            <a:t>1.72, </a:t>
                          </a:r>
                          <a:r>
                            <a:rPr lang="en-GB" sz="240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1.8</a:t>
                          </a:r>
                          <a:endParaRPr lang="en-GB" sz="2400" b="0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400" dirty="0">
                              <a:latin typeface="Calibri" panose="020F0502020204030204" pitchFamily="34" charset="0"/>
                            </a:rPr>
                            <a:t>9.2, </a:t>
                          </a:r>
                          <a:r>
                            <a:rPr lang="en-GB" sz="240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9.1</a:t>
                          </a:r>
                          <a:endParaRPr lang="en-GB" sz="2400" b="0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432048"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en-GB" sz="2400" b="1" dirty="0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synchrotron power [MW]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 gridSpan="4"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en-GB" sz="2400" b="1" dirty="0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100, </a:t>
                          </a:r>
                          <a:r>
                            <a:rPr lang="en-GB" sz="2400" b="1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60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288032"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en-GB" sz="2400" dirty="0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RF voltage [GV]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r"/>
                          <a:r>
                            <a:rPr lang="en-GB" sz="2400" dirty="0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0.1, </a:t>
                          </a:r>
                          <a:r>
                            <a:rPr lang="en-GB" sz="240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0.12</a:t>
                          </a:r>
                          <a:endParaRPr lang="en-GB" sz="2400" b="1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b="0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0.75, </a:t>
                          </a:r>
                          <a:r>
                            <a:rPr lang="en-US" sz="2400" b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0.7</a:t>
                          </a:r>
                          <a:endParaRPr lang="en-GB" sz="2400" b="1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400" b="0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2.0, </a:t>
                          </a:r>
                          <a:r>
                            <a:rPr lang="en-GB" sz="2400" b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2.2</a:t>
                          </a:r>
                          <a:endParaRPr lang="en-GB" sz="2400" b="1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b="0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4</a:t>
                          </a:r>
                          <a:r>
                            <a:rPr lang="en-GB" sz="2400" b="0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.0+6.9, </a:t>
                          </a:r>
                          <a:r>
                            <a:rPr lang="en-GB" sz="2400" b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10</a:t>
                          </a:r>
                          <a:r>
                            <a:rPr lang="en-GB" sz="2400" b="0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 </a:t>
                          </a:r>
                          <a:endParaRPr lang="en-GB" sz="2400" b="1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288032"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alibri" panose="020F0502020204030204" pitchFamily="34" charset="0"/>
                            </a:rPr>
                            <a:t>rms</a:t>
                          </a:r>
                          <a:r>
                            <a:rPr lang="en-GB" sz="2400" dirty="0">
                              <a:latin typeface="Calibri" panose="020F0502020204030204" pitchFamily="34" charset="0"/>
                            </a:rPr>
                            <a:t> bunch length</a:t>
                          </a:r>
                          <a:r>
                            <a:rPr lang="en-GB" sz="2000" dirty="0">
                              <a:latin typeface="Calibri" panose="020F0502020204030204" pitchFamily="34" charset="0"/>
                            </a:rPr>
                            <a:t> </a:t>
                          </a:r>
                          <a:r>
                            <a:rPr lang="en-GB" sz="1800" dirty="0">
                              <a:latin typeface="Calibri" panose="020F0502020204030204" pitchFamily="34" charset="0"/>
                            </a:rPr>
                            <a:t>(SR/+BS) </a:t>
                          </a:r>
                          <a:r>
                            <a:rPr lang="en-GB" sz="2400" dirty="0">
                              <a:latin typeface="Calibri" panose="020F0502020204030204" pitchFamily="34" charset="0"/>
                            </a:rPr>
                            <a:t>[mm]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4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3.5/12,</a:t>
                          </a:r>
                          <a:r>
                            <a:rPr lang="en-GB" sz="2400" b="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2.5/8.7</a:t>
                          </a:r>
                          <a:r>
                            <a:rPr lang="en-GB" sz="24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b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3.0/6.0,</a:t>
                          </a:r>
                          <a:r>
                            <a:rPr lang="en-US" sz="2400" b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2.5/4.9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400" b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3.2/</a:t>
                          </a:r>
                          <a:r>
                            <a:rPr lang="en-GB" sz="2400" b="0" baseline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5.3,</a:t>
                          </a:r>
                          <a:r>
                            <a:rPr lang="en-GB" sz="2400" b="0" baseline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2.3/3.9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400" b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2./2.5,</a:t>
                          </a:r>
                          <a:r>
                            <a:rPr lang="en-GB" sz="2400" b="0" baseline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2.2/2.9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153496">
                    <a:tc>
                      <a:txBody>
                        <a:bodyPr/>
                        <a:lstStyle/>
                        <a:p>
                          <a:r>
                            <a:rPr lang="en-GB" sz="2400" dirty="0">
                              <a:latin typeface="Calibri" panose="020F0502020204030204" pitchFamily="34" charset="0"/>
                            </a:rPr>
                            <a:t>rms emittance </a:t>
                          </a:r>
                          <a:r>
                            <a:rPr lang="en-GB" sz="2400" dirty="0">
                              <a:latin typeface="Symbol" panose="05050102010706020507" pitchFamily="18" charset="2"/>
                            </a:rPr>
                            <a:t>e</a:t>
                          </a:r>
                          <a:r>
                            <a:rPr lang="en-GB" sz="2400" baseline="-25000" dirty="0">
                              <a:latin typeface="Calibri" panose="020F0502020204030204" pitchFamily="34" charset="0"/>
                            </a:rPr>
                            <a:t>x/y</a:t>
                          </a:r>
                          <a:r>
                            <a:rPr lang="en-GB" sz="2400" dirty="0">
                              <a:latin typeface="Calibri" panose="020F0502020204030204" pitchFamily="34" charset="0"/>
                            </a:rPr>
                            <a:t> [nm/pm]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4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.27/1,</a:t>
                          </a:r>
                          <a:r>
                            <a:rPr lang="en-GB" sz="2400" b="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.27/1.4</a:t>
                          </a:r>
                          <a:r>
                            <a:rPr lang="en-GB" sz="24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b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.84/1.7,</a:t>
                          </a:r>
                          <a:r>
                            <a:rPr lang="en-US" sz="2400" b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.87/1.7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400" b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.63/</a:t>
                          </a:r>
                          <a:r>
                            <a:rPr lang="en-GB" sz="2400" b="0" baseline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1.3, </a:t>
                          </a:r>
                          <a:r>
                            <a:rPr lang="en-GB" sz="2400" b="0" baseline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.64/1.3</a:t>
                          </a:r>
                          <a:endParaRPr lang="en-GB" sz="2400" b="0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4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1.5/2.9,</a:t>
                          </a:r>
                          <a:r>
                            <a:rPr lang="en-GB" sz="2400" b="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1.4/4.7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153496">
                    <a:tc>
                      <a:txBody>
                        <a:bodyPr/>
                        <a:lstStyle/>
                        <a:p>
                          <a:r>
                            <a:rPr lang="en-GB" sz="2400" dirty="0" err="1">
                              <a:latin typeface="Calibri" panose="020F0502020204030204" pitchFamily="34" charset="0"/>
                            </a:rPr>
                            <a:t>longit</a:t>
                          </a:r>
                          <a:r>
                            <a:rPr lang="en-GB" sz="2400" dirty="0">
                              <a:latin typeface="Calibri" panose="020F0502020204030204" pitchFamily="34" charset="0"/>
                            </a:rPr>
                            <a:t>. damping time [turns]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4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1273, </a:t>
                          </a:r>
                          <a:r>
                            <a:rPr lang="en-GB" sz="2400" b="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1230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236, </a:t>
                          </a:r>
                          <a:r>
                            <a:rPr lang="en-US" sz="2400" b="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224</a:t>
                          </a:r>
                          <a:endParaRPr lang="en-GB" sz="2400" b="0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4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70, </a:t>
                          </a:r>
                          <a:r>
                            <a:rPr lang="en-GB" sz="2400" b="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67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4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20, </a:t>
                          </a:r>
                          <a:r>
                            <a:rPr lang="en-GB" sz="2400" b="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20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  <a:tr h="153496"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Calibri" panose="020F0502020204030204" pitchFamily="34" charset="0"/>
                            </a:rPr>
                            <a:t>vert. IP beta </a:t>
                          </a:r>
                          <a:r>
                            <a:rPr lang="en-US" sz="2400" dirty="0">
                              <a:latin typeface="Symbol" panose="05050102010706020507" pitchFamily="18" charset="2"/>
                            </a:rPr>
                            <a:t>b</a:t>
                          </a:r>
                          <a:r>
                            <a:rPr lang="en-US" sz="2400" baseline="-25000" dirty="0">
                              <a:latin typeface="Calibri" panose="020F0502020204030204" pitchFamily="34" charset="0"/>
                            </a:rPr>
                            <a:t>y</a:t>
                          </a:r>
                          <a:r>
                            <a:rPr lang="en-US" sz="2400" dirty="0">
                              <a:latin typeface="Calibri" panose="020F0502020204030204" pitchFamily="34" charset="0"/>
                            </a:rPr>
                            <a:t>* [mm]</a:t>
                          </a:r>
                          <a:endParaRPr lang="en-GB" sz="2400" dirty="0"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0.8, </a:t>
                          </a:r>
                          <a:r>
                            <a:rPr lang="en-US" sz="2400" b="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0.9</a:t>
                          </a:r>
                          <a:r>
                            <a:rPr lang="en-US" sz="24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1.0, </a:t>
                          </a:r>
                          <a:r>
                            <a:rPr lang="en-US" sz="2400" b="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1.0</a:t>
                          </a:r>
                          <a:endParaRPr lang="en-GB" sz="2400" b="0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1.0, </a:t>
                          </a:r>
                          <a:r>
                            <a:rPr lang="en-US" sz="2400" b="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1.0</a:t>
                          </a:r>
                          <a:endParaRPr lang="en-GB" sz="2400" b="0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1.6, </a:t>
                          </a:r>
                          <a:r>
                            <a:rPr lang="en-US" sz="2400" b="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2.7</a:t>
                          </a:r>
                          <a:endParaRPr lang="en-GB" sz="2400" b="0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16184643"/>
                      </a:ext>
                    </a:extLst>
                  </a:tr>
                  <a:tr h="143624">
                    <a:tc>
                      <a:txBody>
                        <a:bodyPr/>
                        <a:lstStyle/>
                        <a:p>
                          <a:r>
                            <a:rPr lang="en-GB" sz="2400" dirty="0">
                              <a:latin typeface="Calibri" panose="020F0502020204030204" pitchFamily="34" charset="0"/>
                            </a:rPr>
                            <a:t>beam lifetime [min]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6</a:t>
                          </a:r>
                          <a:r>
                            <a:rPr lang="en-GB" sz="24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8, </a:t>
                          </a:r>
                          <a:r>
                            <a:rPr lang="en-GB" sz="2400" b="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80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59, </a:t>
                          </a:r>
                          <a:r>
                            <a:rPr lang="en-US" sz="2400" b="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55</a:t>
                          </a:r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4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12, </a:t>
                          </a:r>
                          <a:r>
                            <a:rPr lang="en-GB" sz="2400" b="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12</a:t>
                          </a:r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4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12, </a:t>
                          </a:r>
                          <a:r>
                            <a:rPr lang="en-GB" sz="2400" b="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18</a:t>
                          </a:r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52947900"/>
                  </p:ext>
                </p:extLst>
              </p:nvPr>
            </p:nvGraphicFramePr>
            <p:xfrm>
              <a:off x="-1" y="844552"/>
              <a:ext cx="12191999" cy="600456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388882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97594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070538">
                      <a:extLst>
                        <a:ext uri="{9D8B030D-6E8A-4147-A177-3AD203B41FA5}">
                          <a16:colId xmlns:a16="http://schemas.microsoft.com/office/drawing/2014/main" val="3353309885"/>
                        </a:ext>
                      </a:extLst>
                    </a:gridCol>
                    <a:gridCol w="2102069">
                      <a:extLst>
                        <a:ext uri="{9D8B030D-6E8A-4147-A177-3AD203B41FA5}">
                          <a16:colId xmlns:a16="http://schemas.microsoft.com/office/drawing/2014/main" val="183218573"/>
                        </a:ext>
                      </a:extLst>
                    </a:gridCol>
                    <a:gridCol w="2154619">
                      <a:extLst>
                        <a:ext uri="{9D8B030D-6E8A-4147-A177-3AD203B41FA5}">
                          <a16:colId xmlns:a16="http://schemas.microsoft.com/office/drawing/2014/main" val="348568524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4572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9144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3716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8288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22860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7432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32004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36576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en-GB" sz="2400" dirty="0"/>
                            <a:t>parameter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70C0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4572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9144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3716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8288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22860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7432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32004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36576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800" dirty="0"/>
                            <a:t>Z</a:t>
                          </a:r>
                          <a:endParaRPr lang="en-GB" sz="2800" dirty="0"/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70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WW</a:t>
                          </a:r>
                          <a:endParaRPr lang="en-GB" sz="2800" dirty="0"/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70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ZH</a:t>
                          </a:r>
                          <a:endParaRPr lang="en-GB" sz="2800" dirty="0"/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70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465537" t="-10588" r="-847" b="-108705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57200"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en-GB" sz="2400" b="1" dirty="0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energy/beam [GeV]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r"/>
                          <a:r>
                            <a:rPr lang="en-GB" sz="2400" b="1" dirty="0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45.6, </a:t>
                          </a:r>
                          <a:r>
                            <a:rPr lang="en-GB" sz="2400" b="1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45.5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b="1" dirty="0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80, </a:t>
                          </a:r>
                          <a:r>
                            <a:rPr lang="en-US" sz="2400" b="1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80</a:t>
                          </a:r>
                          <a:endParaRPr lang="en-GB" sz="2400" b="1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400" b="1" dirty="0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120, </a:t>
                          </a:r>
                          <a:r>
                            <a:rPr lang="en-GB" sz="2400" b="1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120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400" b="1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182.5, </a:t>
                          </a:r>
                          <a:r>
                            <a:rPr lang="en-GB" sz="2400" b="1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180</a:t>
                          </a:r>
                          <a:endParaRPr lang="en-GB" sz="2400" b="1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57200"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en-GB" sz="2400" dirty="0">
                              <a:latin typeface="Calibri" panose="020F0502020204030204" pitchFamily="34" charset="0"/>
                            </a:rPr>
                            <a:t>bunches/beam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r"/>
                          <a:r>
                            <a:rPr lang="en-GB" sz="2400" dirty="0">
                              <a:latin typeface="Calibri" panose="020F0502020204030204" pitchFamily="34" charset="0"/>
                            </a:rPr>
                            <a:t> 16640, </a:t>
                          </a:r>
                          <a:r>
                            <a:rPr lang="en-GB" sz="240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11951</a:t>
                          </a:r>
                          <a:endParaRPr lang="en-GB" sz="2400" b="1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b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2000, </a:t>
                          </a:r>
                          <a:r>
                            <a:rPr lang="en-US" sz="2400" b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1297</a:t>
                          </a:r>
                          <a:endParaRPr lang="en-GB" sz="2400" b="1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4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328, </a:t>
                          </a:r>
                          <a:r>
                            <a:rPr lang="en-GB" sz="2400" b="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249</a:t>
                          </a:r>
                          <a:endParaRPr lang="en-GB" sz="2400" b="1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400">
                              <a:latin typeface="Calibri" panose="020F0502020204030204" pitchFamily="34" charset="0"/>
                            </a:rPr>
                            <a:t>48, </a:t>
                          </a:r>
                          <a:r>
                            <a:rPr lang="en-GB" sz="240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35</a:t>
                          </a:r>
                          <a:endParaRPr lang="en-GB" sz="2400" b="1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57200"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en-GB" sz="2400" dirty="0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beam</a:t>
                          </a:r>
                          <a:r>
                            <a:rPr lang="en-GB" sz="2400" baseline="0" dirty="0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 current [mA]</a:t>
                          </a:r>
                          <a:endParaRPr lang="en-GB" sz="2400" dirty="0">
                            <a:solidFill>
                              <a:srgbClr val="3333FF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r"/>
                          <a:r>
                            <a:rPr lang="en-GB" sz="2400" dirty="0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1390, </a:t>
                          </a:r>
                          <a:r>
                            <a:rPr lang="en-GB" sz="240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803</a:t>
                          </a:r>
                          <a:endParaRPr lang="en-GB" sz="2400" b="1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b="0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147, </a:t>
                          </a:r>
                          <a:r>
                            <a:rPr lang="en-US" sz="2400" b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84</a:t>
                          </a:r>
                          <a:endParaRPr lang="en-GB" sz="2400" b="1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b="0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2</a:t>
                          </a:r>
                          <a:r>
                            <a:rPr lang="en-GB" sz="2400" b="0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9, </a:t>
                          </a:r>
                          <a:r>
                            <a:rPr lang="en-GB" sz="2400" b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17</a:t>
                          </a:r>
                          <a:endParaRPr lang="en-GB" sz="2400" b="1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400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5.4, </a:t>
                          </a:r>
                          <a:r>
                            <a:rPr lang="en-GB" sz="240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3.3</a:t>
                          </a:r>
                          <a:endParaRPr lang="en-GB" sz="2400" b="1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57200"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en-GB" sz="2400" b="1" dirty="0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luminosity/IP x 10</a:t>
                          </a:r>
                          <a:r>
                            <a:rPr lang="en-GB" sz="2400" b="1" baseline="30000" dirty="0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34</a:t>
                          </a:r>
                          <a:r>
                            <a:rPr lang="en-GB" sz="2400" b="1" dirty="0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 cm</a:t>
                          </a:r>
                          <a:r>
                            <a:rPr lang="en-GB" sz="2400" b="1" baseline="30000" dirty="0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-2</a:t>
                          </a:r>
                          <a:r>
                            <a:rPr lang="en-GB" sz="2400" b="1" dirty="0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s</a:t>
                          </a:r>
                          <a:r>
                            <a:rPr lang="en-GB" sz="2400" b="1" baseline="30000" dirty="0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-1</a:t>
                          </a:r>
                          <a:endParaRPr lang="en-GB" sz="2400" b="1" baseline="-25000" dirty="0">
                            <a:solidFill>
                              <a:srgbClr val="3333FF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r"/>
                          <a:r>
                            <a:rPr lang="en-GB" sz="2400" b="1" dirty="0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230, </a:t>
                          </a:r>
                          <a:r>
                            <a:rPr lang="en-GB" sz="2400" b="1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115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b="1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28, </a:t>
                          </a:r>
                          <a:r>
                            <a:rPr lang="en-US" sz="2400" b="1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16</a:t>
                          </a:r>
                          <a:endParaRPr lang="en-GB" sz="2400" b="1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400" b="1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8.5, </a:t>
                          </a:r>
                          <a:r>
                            <a:rPr lang="en-GB" sz="2400" b="1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5.0</a:t>
                          </a:r>
                          <a:endParaRPr lang="en-GB" sz="2400" b="1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400" b="1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1.6, </a:t>
                          </a:r>
                          <a:r>
                            <a:rPr lang="en-GB" sz="2400" b="1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0.5</a:t>
                          </a:r>
                          <a:endParaRPr lang="en-GB" sz="2400" b="1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457200"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en-GB" sz="2400" dirty="0">
                              <a:latin typeface="Calibri" panose="020F0502020204030204" pitchFamily="34" charset="0"/>
                            </a:rPr>
                            <a:t>energy loss/turn [GeV]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r"/>
                          <a:r>
                            <a:rPr lang="en-GB" sz="2400" dirty="0">
                              <a:latin typeface="Calibri" panose="020F0502020204030204" pitchFamily="34" charset="0"/>
                            </a:rPr>
                            <a:t>0.036, </a:t>
                          </a:r>
                          <a:r>
                            <a:rPr lang="en-GB" sz="240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0.037</a:t>
                          </a:r>
                          <a:endParaRPr lang="en-GB" sz="2400" b="0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0.34, </a:t>
                          </a:r>
                          <a:r>
                            <a:rPr lang="en-US" sz="2400" b="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0.36</a:t>
                          </a:r>
                          <a:endParaRPr lang="en-GB" sz="2400" b="0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400" dirty="0">
                              <a:latin typeface="Calibri" panose="020F0502020204030204" pitchFamily="34" charset="0"/>
                            </a:rPr>
                            <a:t>1.72, </a:t>
                          </a:r>
                          <a:r>
                            <a:rPr lang="en-GB" sz="240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1.8</a:t>
                          </a:r>
                          <a:endParaRPr lang="en-GB" sz="2400" b="0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400" dirty="0">
                              <a:latin typeface="Calibri" panose="020F0502020204030204" pitchFamily="34" charset="0"/>
                            </a:rPr>
                            <a:t>9.2, </a:t>
                          </a:r>
                          <a:r>
                            <a:rPr lang="en-GB" sz="240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9.1</a:t>
                          </a:r>
                          <a:endParaRPr lang="en-GB" sz="2400" b="0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457200"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en-GB" sz="2400" b="1" dirty="0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synchrotron power [MW]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 gridSpan="4"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en-GB" sz="2400" b="1" dirty="0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100, </a:t>
                          </a:r>
                          <a:r>
                            <a:rPr lang="en-GB" sz="2400" b="1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60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457200"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en-GB" sz="2400" dirty="0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RF voltage [GV]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r"/>
                          <a:r>
                            <a:rPr lang="en-GB" sz="2400" dirty="0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0.1, </a:t>
                          </a:r>
                          <a:r>
                            <a:rPr lang="en-GB" sz="240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0.12</a:t>
                          </a:r>
                          <a:endParaRPr lang="en-GB" sz="2400" b="1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b="0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0.75, </a:t>
                          </a:r>
                          <a:r>
                            <a:rPr lang="en-US" sz="2400" b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0.7</a:t>
                          </a:r>
                          <a:endParaRPr lang="en-GB" sz="2400" b="1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400" b="0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2.0, </a:t>
                          </a:r>
                          <a:r>
                            <a:rPr lang="en-GB" sz="2400" b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2.2</a:t>
                          </a:r>
                          <a:endParaRPr lang="en-GB" sz="2400" b="1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b="0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4</a:t>
                          </a:r>
                          <a:r>
                            <a:rPr lang="en-GB" sz="2400" b="0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.0+6.9, </a:t>
                          </a:r>
                          <a:r>
                            <a:rPr lang="en-GB" sz="2400" b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10</a:t>
                          </a:r>
                          <a:r>
                            <a:rPr lang="en-GB" sz="2400" b="0">
                              <a:solidFill>
                                <a:srgbClr val="3333FF"/>
                              </a:solidFill>
                              <a:latin typeface="Calibri" panose="020F0502020204030204" pitchFamily="34" charset="0"/>
                            </a:rPr>
                            <a:t> </a:t>
                          </a:r>
                          <a:endParaRPr lang="en-GB" sz="2400" b="1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alibri" panose="020F0502020204030204" pitchFamily="34" charset="0"/>
                            </a:rPr>
                            <a:t>rms</a:t>
                          </a:r>
                          <a:r>
                            <a:rPr lang="en-GB" sz="2400" dirty="0">
                              <a:latin typeface="Calibri" panose="020F0502020204030204" pitchFamily="34" charset="0"/>
                            </a:rPr>
                            <a:t> bunch length</a:t>
                          </a:r>
                          <a:r>
                            <a:rPr lang="en-GB" sz="2000" dirty="0">
                              <a:latin typeface="Calibri" panose="020F0502020204030204" pitchFamily="34" charset="0"/>
                            </a:rPr>
                            <a:t> </a:t>
                          </a:r>
                          <a:r>
                            <a:rPr lang="en-GB" sz="1800" dirty="0">
                              <a:latin typeface="Calibri" panose="020F0502020204030204" pitchFamily="34" charset="0"/>
                            </a:rPr>
                            <a:t>(SR/+BS) </a:t>
                          </a:r>
                          <a:r>
                            <a:rPr lang="en-GB" sz="2400" dirty="0">
                              <a:latin typeface="Calibri" panose="020F0502020204030204" pitchFamily="34" charset="0"/>
                            </a:rPr>
                            <a:t>[mm]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4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3.5/12,</a:t>
                          </a:r>
                          <a:r>
                            <a:rPr lang="en-GB" sz="2400" b="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2.5/8.7</a:t>
                          </a:r>
                          <a:r>
                            <a:rPr lang="en-GB" sz="24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b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3.0/6.0,</a:t>
                          </a:r>
                          <a:r>
                            <a:rPr lang="en-US" sz="2400" b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2.5/4.9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400" b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3.2/</a:t>
                          </a:r>
                          <a:r>
                            <a:rPr lang="en-GB" sz="2400" b="0" baseline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5.3,</a:t>
                          </a:r>
                          <a:r>
                            <a:rPr lang="en-GB" sz="2400" b="0" baseline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2.3/3.9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400" b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2./2.5,</a:t>
                          </a:r>
                          <a:r>
                            <a:rPr lang="en-GB" sz="2400" b="0" baseline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2.2/2.9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GB" sz="2400" dirty="0">
                              <a:latin typeface="Calibri" panose="020F0502020204030204" pitchFamily="34" charset="0"/>
                            </a:rPr>
                            <a:t>rms emittance </a:t>
                          </a:r>
                          <a:r>
                            <a:rPr lang="en-GB" sz="2400" dirty="0">
                              <a:latin typeface="Symbol" panose="05050102010706020507" pitchFamily="18" charset="2"/>
                            </a:rPr>
                            <a:t>e</a:t>
                          </a:r>
                          <a:r>
                            <a:rPr lang="en-GB" sz="2400" baseline="-25000" dirty="0">
                              <a:latin typeface="Calibri" panose="020F0502020204030204" pitchFamily="34" charset="0"/>
                            </a:rPr>
                            <a:t>x/y</a:t>
                          </a:r>
                          <a:r>
                            <a:rPr lang="en-GB" sz="2400" dirty="0">
                              <a:latin typeface="Calibri" panose="020F0502020204030204" pitchFamily="34" charset="0"/>
                            </a:rPr>
                            <a:t> [nm/pm]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4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.27/1,</a:t>
                          </a:r>
                          <a:r>
                            <a:rPr lang="en-GB" sz="2400" b="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.27/1.4</a:t>
                          </a:r>
                          <a:r>
                            <a:rPr lang="en-GB" sz="24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b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.84/1.7,</a:t>
                          </a:r>
                          <a:r>
                            <a:rPr lang="en-US" sz="2400" b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.87/1.7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400" b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.63/</a:t>
                          </a:r>
                          <a:r>
                            <a:rPr lang="en-GB" sz="2400" b="0" baseline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1.3, </a:t>
                          </a:r>
                          <a:r>
                            <a:rPr lang="en-GB" sz="2400" b="0" baseline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.64/1.3</a:t>
                          </a:r>
                          <a:endParaRPr lang="en-GB" sz="2400" b="0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4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1.5/2.9,</a:t>
                          </a:r>
                          <a:r>
                            <a:rPr lang="en-GB" sz="2400" b="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1.4/4.7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GB" sz="2400" dirty="0" err="1">
                              <a:latin typeface="Calibri" panose="020F0502020204030204" pitchFamily="34" charset="0"/>
                            </a:rPr>
                            <a:t>longit</a:t>
                          </a:r>
                          <a:r>
                            <a:rPr lang="en-GB" sz="2400" dirty="0">
                              <a:latin typeface="Calibri" panose="020F0502020204030204" pitchFamily="34" charset="0"/>
                            </a:rPr>
                            <a:t>. damping time [turns]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4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1273, </a:t>
                          </a:r>
                          <a:r>
                            <a:rPr lang="en-GB" sz="2400" b="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1230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236, </a:t>
                          </a:r>
                          <a:r>
                            <a:rPr lang="en-US" sz="2400" b="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224</a:t>
                          </a:r>
                          <a:endParaRPr lang="en-GB" sz="2400" b="0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4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70, </a:t>
                          </a:r>
                          <a:r>
                            <a:rPr lang="en-GB" sz="2400" b="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67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4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20, </a:t>
                          </a:r>
                          <a:r>
                            <a:rPr lang="en-GB" sz="2400" b="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20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Calibri" panose="020F0502020204030204" pitchFamily="34" charset="0"/>
                            </a:rPr>
                            <a:t>vert. IP beta </a:t>
                          </a:r>
                          <a:r>
                            <a:rPr lang="en-US" sz="2400" dirty="0">
                              <a:latin typeface="Symbol" panose="05050102010706020507" pitchFamily="18" charset="2"/>
                            </a:rPr>
                            <a:t>b</a:t>
                          </a:r>
                          <a:r>
                            <a:rPr lang="en-US" sz="2400" baseline="-25000" dirty="0">
                              <a:latin typeface="Calibri" panose="020F0502020204030204" pitchFamily="34" charset="0"/>
                            </a:rPr>
                            <a:t>y</a:t>
                          </a:r>
                          <a:r>
                            <a:rPr lang="en-US" sz="2400" dirty="0">
                              <a:latin typeface="Calibri" panose="020F0502020204030204" pitchFamily="34" charset="0"/>
                            </a:rPr>
                            <a:t>* [mm]</a:t>
                          </a:r>
                          <a:endParaRPr lang="en-GB" sz="2400" dirty="0"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0.8, </a:t>
                          </a:r>
                          <a:r>
                            <a:rPr lang="en-US" sz="2400" b="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0.9</a:t>
                          </a:r>
                          <a:r>
                            <a:rPr lang="en-US" sz="24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1.0, </a:t>
                          </a:r>
                          <a:r>
                            <a:rPr lang="en-US" sz="2400" b="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1.0</a:t>
                          </a:r>
                          <a:endParaRPr lang="en-GB" sz="2400" b="0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1.0, </a:t>
                          </a:r>
                          <a:r>
                            <a:rPr lang="en-US" sz="2400" b="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1.0</a:t>
                          </a:r>
                          <a:endParaRPr lang="en-GB" sz="2400" b="0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1.6, </a:t>
                          </a:r>
                          <a:r>
                            <a:rPr lang="en-US" sz="2400" b="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2.7</a:t>
                          </a:r>
                          <a:endParaRPr lang="en-GB" sz="2400" b="0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16184643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GB" sz="2400" dirty="0">
                              <a:latin typeface="Calibri" panose="020F0502020204030204" pitchFamily="34" charset="0"/>
                            </a:rPr>
                            <a:t>beam lifetime [min]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6</a:t>
                          </a:r>
                          <a:r>
                            <a:rPr lang="en-GB" sz="24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8, </a:t>
                          </a:r>
                          <a:r>
                            <a:rPr lang="en-GB" sz="2400" b="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80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59, </a:t>
                          </a:r>
                          <a:r>
                            <a:rPr lang="en-US" sz="2400" b="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55</a:t>
                          </a:r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4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12, </a:t>
                          </a:r>
                          <a:r>
                            <a:rPr lang="en-GB" sz="2400" b="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12</a:t>
                          </a:r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4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12, </a:t>
                          </a:r>
                          <a:r>
                            <a:rPr lang="en-GB" sz="2400" b="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18</a:t>
                          </a:r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9646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2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92713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345888-46C1-454C-BA3E-239F59F204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4A4B9-0C70-2C43-BE7D-D7EEB0FD350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Benasque September 2021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1F8CA5-CE7A-ED49-8B45-F095E8450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Steinar Stapnes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164353-2516-0E4C-A1C3-379CEE4EA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799" y="54564"/>
            <a:ext cx="12230513" cy="684942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88893C-9B2E-664F-AFCA-C6662708933A}"/>
              </a:ext>
            </a:extLst>
          </p:cNvPr>
          <p:cNvSpPr/>
          <p:nvPr/>
        </p:nvSpPr>
        <p:spPr>
          <a:xfrm>
            <a:off x="-12194" y="1856907"/>
            <a:ext cx="1557215" cy="149111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Avenir Roman" panose="02000503020000020003" pitchFamily="2" charset="0"/>
              </a:rPr>
              <a:t>Presentation by </a:t>
            </a:r>
            <a:r>
              <a:rPr lang="en-US" dirty="0" err="1">
                <a:latin typeface="Avenir Roman" panose="02000503020000020003" pitchFamily="2" charset="0"/>
              </a:rPr>
              <a:t>J.Gao</a:t>
            </a:r>
            <a:r>
              <a:rPr lang="en-US" dirty="0">
                <a:latin typeface="Avenir Roman" panose="02000503020000020003" pitchFamily="2" charset="0"/>
              </a:rPr>
              <a:t>, Madrid 27.8</a:t>
            </a:r>
          </a:p>
          <a:p>
            <a:r>
              <a:rPr lang="en-US" dirty="0">
                <a:latin typeface="Avenir Roman" panose="02000503020000020003" pitchFamily="2" charset="0"/>
              </a:rPr>
              <a:t>(</a:t>
            </a:r>
            <a:r>
              <a:rPr lang="en-US" dirty="0">
                <a:latin typeface="Avenir Roman" panose="02000503020000020003" pitchFamily="2" charset="0"/>
                <a:hlinkClick r:id="rId3"/>
              </a:rPr>
              <a:t>LINK</a:t>
            </a:r>
            <a:r>
              <a:rPr lang="en-US" dirty="0">
                <a:latin typeface="Avenir Roman" panose="02000503020000020003" pitchFamily="2" charset="0"/>
              </a:rPr>
              <a:t>), also next slide </a:t>
            </a:r>
          </a:p>
        </p:txBody>
      </p:sp>
    </p:spTree>
    <p:extLst>
      <p:ext uri="{BB962C8B-B14F-4D97-AF65-F5344CB8AC3E}">
        <p14:creationId xmlns:p14="http://schemas.microsoft.com/office/powerpoint/2010/main" val="46632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6E2C26-59A5-A148-8AD6-07899F687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3"/>
            <a:ext cx="12192000" cy="685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42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F9526E3-E788-4D8E-8C98-72B434A9672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70698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685800">
              <a:defRPr/>
            </a:pPr>
            <a:r>
              <a:rPr lang="en-US" sz="3200" dirty="0"/>
              <a:t>            recent topical FCC reviews, April-June ‘21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Arial" panose="020B0604020202020204" pitchFamily="34" charset="0"/>
            </a:endParaRPr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6328DFC1-7052-4177-94D1-7FA082AB45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6" y="108664"/>
            <a:ext cx="1919536" cy="67960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04A1A1-EE03-4A53-A9DA-5383149723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918391-D411-FE40-AAD7-861AE5233E0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33A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33A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E5CFB1-DBAD-4D0E-87E8-25AC65719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8826" y="3429000"/>
            <a:ext cx="8277622" cy="27980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4A51A8B-4C80-4688-89F6-F6E67F1E8721}"/>
              </a:ext>
            </a:extLst>
          </p:cNvPr>
          <p:cNvSpPr/>
          <p:nvPr/>
        </p:nvSpPr>
        <p:spPr>
          <a:xfrm>
            <a:off x="8616280" y="3717032"/>
            <a:ext cx="648072" cy="251003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819B1B-497C-4A57-AA34-93BF1F72A2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44" t="5147" r="5221" b="4781"/>
          <a:stretch/>
        </p:blipFill>
        <p:spPr>
          <a:xfrm>
            <a:off x="148360" y="1214357"/>
            <a:ext cx="3087867" cy="27717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7F5C69-65AA-4437-877E-935687EA2861}"/>
              </a:ext>
            </a:extLst>
          </p:cNvPr>
          <p:cNvSpPr txBox="1"/>
          <p:nvPr/>
        </p:nvSpPr>
        <p:spPr>
          <a:xfrm>
            <a:off x="356505" y="907929"/>
            <a:ext cx="214584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SRF: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SWELL cavity: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one for all energies 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5E7CC4-591D-4D76-BF2C-698455C894D2}"/>
              </a:ext>
            </a:extLst>
          </p:cNvPr>
          <p:cNvSpPr txBox="1"/>
          <p:nvPr/>
        </p:nvSpPr>
        <p:spPr>
          <a:xfrm>
            <a:off x="3745169" y="2571282"/>
            <a:ext cx="8553624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Placement:</a:t>
            </a:r>
          </a:p>
          <a:p>
            <a:pPr lvl="0"/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minimizing the risk, </a:t>
            </a:r>
            <a:r>
              <a:rPr lang="en-GB" dirty="0"/>
              <a:t>define lowest-risk 8-Point option as new placement baseline ; </a:t>
            </a:r>
          </a:p>
          <a:p>
            <a:pPr lvl="0"/>
            <a:r>
              <a:rPr lang="en-GB" b="1" dirty="0"/>
              <a:t>leave open later choice between 2 and 4 IPs, reduced number of surface sites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8A2370-4B58-49F4-AD80-AA2B0AE0576B}"/>
              </a:ext>
            </a:extLst>
          </p:cNvPr>
          <p:cNvSpPr txBox="1"/>
          <p:nvPr/>
        </p:nvSpPr>
        <p:spPr>
          <a:xfrm>
            <a:off x="3745169" y="926481"/>
            <a:ext cx="1801019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ee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injector: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conservative approach,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optimized layout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EFCAA5-EB13-4330-B68A-CFE99277A3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87046"/>
            <a:ext cx="2955291" cy="20424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C11760-B5D7-45A7-B962-E8E4C8622E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420"/>
          <a:stretch/>
        </p:blipFill>
        <p:spPr>
          <a:xfrm>
            <a:off x="5668239" y="764705"/>
            <a:ext cx="5914767" cy="173279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7402B5A-31C7-4252-BB0C-D7F0F729B25C}"/>
              </a:ext>
            </a:extLst>
          </p:cNvPr>
          <p:cNvSpPr txBox="1"/>
          <p:nvPr/>
        </p:nvSpPr>
        <p:spPr>
          <a:xfrm>
            <a:off x="8078758" y="2480308"/>
            <a:ext cx="4113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A. Grudiev, P. Craievich, I.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C377B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 Chaikovska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821D28-B6C6-43B8-8EDA-DB8FE4D428C8}"/>
              </a:ext>
            </a:extLst>
          </p:cNvPr>
          <p:cNvSpPr txBox="1"/>
          <p:nvPr/>
        </p:nvSpPr>
        <p:spPr>
          <a:xfrm>
            <a:off x="917883" y="3835281"/>
            <a:ext cx="2629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I. Syratchev, F. Peauger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405987-9CBE-4801-81AC-FF8D08959620}"/>
              </a:ext>
            </a:extLst>
          </p:cNvPr>
          <p:cNvSpPr txBox="1"/>
          <p:nvPr/>
        </p:nvSpPr>
        <p:spPr>
          <a:xfrm>
            <a:off x="8705389" y="6330436"/>
            <a:ext cx="2523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C377B"/>
                </a:solidFill>
                <a:highlight>
                  <a:srgbClr val="FFFF00"/>
                </a:highlight>
                <a:latin typeface="Arial"/>
              </a:rPr>
              <a:t>J. Gutleber, V. Mertens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F39D39-404A-44A7-95EE-3C56DA73EC5A}"/>
              </a:ext>
            </a:extLst>
          </p:cNvPr>
          <p:cNvSpPr txBox="1"/>
          <p:nvPr/>
        </p:nvSpPr>
        <p:spPr>
          <a:xfrm rot="20466665">
            <a:off x="1131395" y="2460879"/>
            <a:ext cx="9118394" cy="2554545"/>
          </a:xfrm>
          <a:prstGeom prst="rect">
            <a:avLst/>
          </a:prstGeom>
          <a:solidFill>
            <a:srgbClr val="FFFF00">
              <a:alpha val="7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Calibri"/>
              </a:rPr>
              <a:t>novel SRF cavities (for all energies?)</a:t>
            </a:r>
          </a:p>
          <a:p>
            <a:pPr algn="ctr"/>
            <a:r>
              <a:rPr lang="en-US" sz="4000" dirty="0">
                <a:solidFill>
                  <a:prstClr val="black"/>
                </a:solidFill>
                <a:latin typeface="Calibri"/>
              </a:rPr>
              <a:t>new optimized injector layout,</a:t>
            </a:r>
          </a:p>
          <a:p>
            <a:pPr algn="ctr"/>
            <a:r>
              <a:rPr lang="en-GB" sz="4000" dirty="0">
                <a:solidFill>
                  <a:prstClr val="black"/>
                </a:solidFill>
                <a:latin typeface="Calibri"/>
              </a:rPr>
              <a:t>8-point placement option, </a:t>
            </a:r>
            <a:r>
              <a:rPr lang="en-GB" sz="4000" dirty="0" err="1">
                <a:solidFill>
                  <a:prstClr val="black"/>
                </a:solidFill>
                <a:latin typeface="Calibri"/>
              </a:rPr>
              <a:t>superperiodic</a:t>
            </a:r>
            <a:r>
              <a:rPr lang="en-GB" sz="4000" dirty="0">
                <a:solidFill>
                  <a:prstClr val="black"/>
                </a:solidFill>
                <a:latin typeface="Calibri"/>
              </a:rPr>
              <a:t>, </a:t>
            </a:r>
          </a:p>
          <a:p>
            <a:pPr algn="ctr"/>
            <a:r>
              <a:rPr lang="en-GB" sz="4000" dirty="0">
                <a:solidFill>
                  <a:prstClr val="black"/>
                </a:solidFill>
                <a:latin typeface="Calibri"/>
              </a:rPr>
              <a:t>compatible with 2 or 4 IPs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D717894D-26FF-AD47-AE95-A1F51D808588}"/>
              </a:ext>
            </a:extLst>
          </p:cNvPr>
          <p:cNvSpPr txBox="1">
            <a:spLocks/>
          </p:cNvSpPr>
          <p:nvPr/>
        </p:nvSpPr>
        <p:spPr>
          <a:xfrm>
            <a:off x="9460993" y="6538860"/>
            <a:ext cx="2743200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100564" tIns="50282" rIns="100564" bIns="50282" rtlCol="0" anchor="ctr"/>
          <a:lstStyle>
            <a:defPPr>
              <a:defRPr lang="en-US"/>
            </a:defPPr>
            <a:lvl1pPr marL="0" algn="r" defTabSz="914127" rtl="0" eaLnBrk="1" latinLnBrk="0" hangingPunct="1">
              <a:defRPr sz="1180" b="0" i="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457062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27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89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51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13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78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40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02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AD059CCA-4043-484E-ACAB-2638244D7545}"/>
              </a:ext>
            </a:extLst>
          </p:cNvPr>
          <p:cNvSpPr txBox="1">
            <a:spLocks/>
          </p:cNvSpPr>
          <p:nvPr/>
        </p:nvSpPr>
        <p:spPr>
          <a:xfrm>
            <a:off x="9460993" y="6538860"/>
            <a:ext cx="2743200" cy="365125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defPPr>
              <a:defRPr lang="en-US"/>
            </a:defPPr>
            <a:lvl1pPr marL="0" algn="r" defTabSz="914127" rtl="0" eaLnBrk="1" latinLnBrk="0" hangingPunct="1">
              <a:defRPr sz="1180" b="0" i="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457062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27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89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51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13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78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40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02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6BB354-06AB-8C42-85C8-FB76A158A213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22" name="Date Placeholder 1">
            <a:extLst>
              <a:ext uri="{FF2B5EF4-FFF2-40B4-BE49-F238E27FC236}">
                <a16:creationId xmlns:a16="http://schemas.microsoft.com/office/drawing/2014/main" id="{3A7A7E0E-5FA8-A84E-AD13-DC77CFE050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336" y="6554225"/>
            <a:ext cx="2743200" cy="365125"/>
          </a:xfrm>
        </p:spPr>
        <p:txBody>
          <a:bodyPr/>
          <a:lstStyle/>
          <a:p>
            <a:r>
              <a:rPr lang="en-US" dirty="0" err="1"/>
              <a:t>Benasque</a:t>
            </a:r>
            <a:r>
              <a:rPr lang="en-US" dirty="0"/>
              <a:t> September 2021 </a:t>
            </a:r>
          </a:p>
        </p:txBody>
      </p:sp>
      <p:sp>
        <p:nvSpPr>
          <p:cNvPr id="23" name="Footer Placeholder 2">
            <a:extLst>
              <a:ext uri="{FF2B5EF4-FFF2-40B4-BE49-F238E27FC236}">
                <a16:creationId xmlns:a16="http://schemas.microsoft.com/office/drawing/2014/main" id="{83C8CF5A-A87B-3545-9DBE-16F22F2A22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26072" y="6551051"/>
            <a:ext cx="4339856" cy="365125"/>
          </a:xfrm>
        </p:spPr>
        <p:txBody>
          <a:bodyPr/>
          <a:lstStyle/>
          <a:p>
            <a:r>
              <a:rPr lang="en-US" dirty="0"/>
              <a:t>From </a:t>
            </a:r>
            <a:r>
              <a:rPr lang="en-US" dirty="0" err="1"/>
              <a:t>F.Zimmermann</a:t>
            </a:r>
            <a:r>
              <a:rPr lang="en-US" dirty="0"/>
              <a:t>, Snowmass restart 1.9.2021</a:t>
            </a:r>
          </a:p>
        </p:txBody>
      </p:sp>
    </p:spTree>
    <p:extLst>
      <p:ext uri="{BB962C8B-B14F-4D97-AF65-F5344CB8AC3E}">
        <p14:creationId xmlns:p14="http://schemas.microsoft.com/office/powerpoint/2010/main" val="71135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9A095-0092-424B-9E2F-DEDC9DD24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1A2E4-45C9-B248-B54F-338E1168E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080ABC-E979-D542-8B63-DF442B1E5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1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580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 Ring4.JPG                                                      04FFC802Macintosh HD                   C12DDCCD:"/>
          <p:cNvPicPr>
            <a:picLocks noChangeAspect="1" noChangeArrowheads="1"/>
          </p:cNvPicPr>
          <p:nvPr/>
        </p:nvPicPr>
        <p:blipFill rotWithShape="1">
          <a:blip r:embed="rId3"/>
          <a:srcRect l="14027" t="2080" r="21234" b="11344"/>
          <a:stretch/>
        </p:blipFill>
        <p:spPr bwMode="auto">
          <a:xfrm>
            <a:off x="479376" y="2031109"/>
            <a:ext cx="4431794" cy="4064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240016" y="5362168"/>
            <a:ext cx="590983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enir Roman" panose="02000503020000020003" pitchFamily="2" charset="0"/>
              </a:rPr>
              <a:t>b</a:t>
            </a:r>
            <a:r>
              <a:rPr kumimoji="0" lang="en-US" sz="1600" b="1" i="1" u="none" strike="noStrike" kern="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enir Roman" panose="02000503020000020003" pitchFamily="2" charset="0"/>
              </a:rPr>
              <a:t>y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enir Roman" panose="02000503020000020003" pitchFamily="2" charset="0"/>
              </a:rPr>
              <a:t>*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enir Roman" panose="02000503020000020003" pitchFamily="2" charset="0"/>
              </a:rPr>
              <a:t> = 0.8 mm achieved in both rings –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D4D4D">
                    <a:lumMod val="50000"/>
                  </a:srgbClr>
                </a:solidFill>
                <a:effectLst/>
                <a:uLnTx/>
                <a:uFillTx/>
                <a:latin typeface="Avenir Roman" panose="02000503020000020003" pitchFamily="2" charset="0"/>
              </a:rPr>
              <a:t> using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 panose="02000503020000020003" pitchFamily="2" charset="0"/>
              </a:rPr>
              <a:t>FCC-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 panose="02000503020000020003" pitchFamily="2" charset="0"/>
              </a:rPr>
              <a:t>ee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 panose="02000503020000020003" pitchFamily="2" charset="0"/>
              </a:rPr>
              <a:t>-style “virtual” crab-waist collision scheme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6"/>
              <p:cNvSpPr/>
              <p:nvPr/>
            </p:nvSpPr>
            <p:spPr>
              <a:xfrm>
                <a:off x="-12204" y="980728"/>
                <a:ext cx="12192000" cy="923330"/>
              </a:xfrm>
              <a:prstGeom prst="rect">
                <a:avLst/>
              </a:prstGeom>
              <a:solidFill>
                <a:srgbClr val="ED7D31">
                  <a:lumMod val="40000"/>
                  <a:lumOff val="60000"/>
                </a:srgbClr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sng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Design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 double ring </a:t>
                </a:r>
                <a:r>
                  <a:rPr kumimoji="0" lang="en-US" sz="1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</a:t>
                </a:r>
                <a:r>
                  <a:rPr kumimoji="0" lang="en-US" sz="1800" b="1" i="0" u="none" strike="noStrike" kern="0" cap="none" spc="0" normalizeH="0" baseline="30000" noProof="0" dirty="0" err="1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+</a:t>
                </a:r>
                <a:r>
                  <a:rPr kumimoji="0" lang="en-US" sz="1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</a:t>
                </a:r>
                <a:r>
                  <a:rPr kumimoji="0" lang="en-US" sz="1800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-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collider as </a:t>
                </a:r>
                <a:r>
                  <a:rPr kumimoji="0" lang="en-US" sz="18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-factory 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at 7(e</a:t>
                </a:r>
                <a:r>
                  <a:rPr kumimoji="0" lang="en-US" sz="1800" b="0" i="0" u="none" strike="noStrike" kern="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-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) &amp; 4(e</a:t>
                </a:r>
                <a:r>
                  <a:rPr kumimoji="0" lang="en-US" sz="1800" b="0" i="0" u="none" strike="noStrike" kern="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+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) GeV; 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design luminosity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</m:oMath>
                </a14:m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8 x 10</a:t>
                </a:r>
                <a:r>
                  <a:rPr kumimoji="0" lang="en-US" sz="1800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35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cm</a:t>
                </a:r>
                <a:r>
                  <a:rPr kumimoji="0" lang="en-US" sz="1800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-2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</a:t>
                </a:r>
                <a:r>
                  <a:rPr kumimoji="0" lang="en-US" sz="1800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-1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; 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+mn-ea"/>
                    <a:cs typeface="+mn-cs"/>
                  </a:rPr>
                  <a:t>b</a:t>
                </a:r>
                <a:r>
                  <a:rPr kumimoji="0" lang="en-US" sz="1800" b="1" i="1" u="none" strike="noStrike" kern="0" cap="none" spc="0" normalizeH="0" baseline="-2500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y</a:t>
                </a:r>
                <a:r>
                  <a:rPr kumimoji="0" lang="en-US" sz="1800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*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 </m:t>
                    </m:r>
                  </m:oMath>
                </a14:m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0.3 mm; </a:t>
                </a:r>
                <a:b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</a:br>
                <a:r>
                  <a:rPr kumimoji="0" lang="en-US" sz="1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nano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-beam – large crossing angle 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collision scheme 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(crab waist w/o </a:t>
                </a:r>
                <a:r>
                  <a:rPr kumimoji="0" lang="en-US" sz="1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sextupoles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)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; 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beam lifetime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~</m:t>
                    </m:r>
                  </m:oMath>
                </a14:m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 minutes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; 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top-up 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injection; </a:t>
                </a:r>
                <a:b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</a:b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</a:t>
                </a:r>
                <a:r>
                  <a:rPr kumimoji="0" lang="en-US" sz="1800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+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rate up to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</m:oMath>
                </a14:m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2.5 10</a:t>
                </a:r>
                <a:r>
                  <a:rPr kumimoji="0" lang="en-US" sz="1800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12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/s ; 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under commissioning</a:t>
                </a:r>
              </a:p>
            </p:txBody>
          </p:sp>
        </mc:Choice>
        <mc:Fallback xmlns="">
          <p:sp>
            <p:nvSpPr>
              <p:cNvPr id="8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204" y="980728"/>
                <a:ext cx="12192000" cy="923330"/>
              </a:xfrm>
              <a:prstGeom prst="rect">
                <a:avLst/>
              </a:prstGeom>
              <a:blipFill>
                <a:blip r:embed="rId4"/>
                <a:stretch>
                  <a:fillRect l="-450" t="-5298" b="-99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23012" y="5854149"/>
            <a:ext cx="3162084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 panose="02000503020000020003" pitchFamily="2" charset="0"/>
              </a:rPr>
              <a:t>Y. Funakoshi, Y. Ohnishi, K. Oide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Roman" panose="02000503020000020003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EC72C8-A924-4F25-B9A0-6FAB39D5C4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20" r="6323" b="-1"/>
          <a:stretch/>
        </p:blipFill>
        <p:spPr>
          <a:xfrm>
            <a:off x="6234446" y="1904057"/>
            <a:ext cx="5909836" cy="34855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91791" y="4069521"/>
            <a:ext cx="2836257" cy="1015663"/>
          </a:xfrm>
          <a:prstGeom prst="rect">
            <a:avLst/>
          </a:prstGeom>
          <a:solidFill>
            <a:srgbClr val="FF0000">
              <a:alpha val="5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SuperKEKB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is demonstrating FCC-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key concepts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2AA706-D1E8-4AC2-81A2-E969D7DE17F2}"/>
              </a:ext>
            </a:extLst>
          </p:cNvPr>
          <p:cNvSpPr txBox="1"/>
          <p:nvPr/>
        </p:nvSpPr>
        <p:spPr>
          <a:xfrm>
            <a:off x="9996705" y="2067185"/>
            <a:ext cx="1715919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M. T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obiyama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K. Oide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3A52B1-3ACD-4E58-B4D2-864E18E6D5AA}"/>
              </a:ext>
            </a:extLst>
          </p:cNvPr>
          <p:cNvSpPr txBox="1">
            <a:spLocks/>
          </p:cNvSpPr>
          <p:nvPr/>
        </p:nvSpPr>
        <p:spPr>
          <a:xfrm>
            <a:off x="0" y="-27384"/>
            <a:ext cx="12191999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SuperKEKB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– pushing luminosity and 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anose="05050102010706020507" pitchFamily="18" charset="2"/>
                <a:ea typeface="+mj-ea"/>
                <a:cs typeface="+mj-cs"/>
              </a:rPr>
              <a:t>b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*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6EF3F3-3359-493F-B98E-AB774C4994B0}"/>
              </a:ext>
            </a:extLst>
          </p:cNvPr>
          <p:cNvSpPr/>
          <p:nvPr/>
        </p:nvSpPr>
        <p:spPr>
          <a:xfrm>
            <a:off x="5014873" y="6534661"/>
            <a:ext cx="36150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i="1" dirty="0">
                <a:solidFill>
                  <a:srgbClr val="FFFF00"/>
                </a:solidFill>
                <a:latin typeface="Avenir Roman" panose="02000503020000020003" pitchFamily="2" charset="0"/>
              </a:rPr>
              <a:t>L</a:t>
            </a:r>
            <a:r>
              <a:rPr lang="en-GB" sz="1600" dirty="0">
                <a:solidFill>
                  <a:srgbClr val="FFFF00"/>
                </a:solidFill>
                <a:latin typeface="Avenir Roman" panose="02000503020000020003" pitchFamily="2" charset="0"/>
              </a:rPr>
              <a:t> = 3.12 x 10</a:t>
            </a:r>
            <a:r>
              <a:rPr lang="en-GB" sz="1600" baseline="30000" dirty="0">
                <a:solidFill>
                  <a:srgbClr val="FFFF00"/>
                </a:solidFill>
                <a:latin typeface="Avenir Roman" panose="02000503020000020003" pitchFamily="2" charset="0"/>
              </a:rPr>
              <a:t>34</a:t>
            </a:r>
            <a:r>
              <a:rPr lang="en-GB" sz="1600" dirty="0">
                <a:solidFill>
                  <a:srgbClr val="FFFF00"/>
                </a:solidFill>
                <a:latin typeface="Avenir Roman" panose="02000503020000020003" pitchFamily="2" charset="0"/>
              </a:rPr>
              <a:t> cm</a:t>
            </a:r>
            <a:r>
              <a:rPr lang="en-GB" sz="1600" baseline="30000" dirty="0">
                <a:solidFill>
                  <a:srgbClr val="FFFF00"/>
                </a:solidFill>
                <a:latin typeface="Avenir Roman" panose="02000503020000020003" pitchFamily="2" charset="0"/>
              </a:rPr>
              <a:t>-2</a:t>
            </a:r>
            <a:r>
              <a:rPr lang="en-GB" sz="1600" dirty="0">
                <a:solidFill>
                  <a:srgbClr val="FFFF00"/>
                </a:solidFill>
                <a:latin typeface="Avenir Roman" panose="02000503020000020003" pitchFamily="2" charset="0"/>
              </a:rPr>
              <a:t>s</a:t>
            </a:r>
            <a:r>
              <a:rPr lang="en-GB" sz="1600" baseline="30000" dirty="0">
                <a:solidFill>
                  <a:srgbClr val="FFFF00"/>
                </a:solidFill>
                <a:latin typeface="Avenir Roman" panose="02000503020000020003" pitchFamily="2" charset="0"/>
              </a:rPr>
              <a:t>-1</a:t>
            </a:r>
            <a:r>
              <a:rPr lang="en-GB" sz="1600" dirty="0">
                <a:solidFill>
                  <a:srgbClr val="FFFF00"/>
                </a:solidFill>
                <a:latin typeface="Avenir Roman" panose="02000503020000020003" pitchFamily="2" charset="0"/>
              </a:rPr>
              <a:t> on 22 June ‘21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72AD2A22-1973-4455-835B-AD26E8FC58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04" y="-27384"/>
            <a:ext cx="1849517" cy="91366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799CEBE-3CBF-A847-8AEE-A191CA744BBF}"/>
              </a:ext>
            </a:extLst>
          </p:cNvPr>
          <p:cNvSpPr/>
          <p:nvPr/>
        </p:nvSpPr>
        <p:spPr>
          <a:xfrm>
            <a:off x="323012" y="6161926"/>
            <a:ext cx="11821270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latin typeface="Avenir Roman" panose="02000503020000020003" pitchFamily="2" charset="0"/>
              </a:rPr>
              <a:t>https://</a:t>
            </a:r>
            <a:r>
              <a:rPr lang="en-US" sz="1600" dirty="0" err="1">
                <a:latin typeface="Avenir Roman" panose="02000503020000020003" pitchFamily="2" charset="0"/>
              </a:rPr>
              <a:t>indico.desy.de</a:t>
            </a:r>
            <a:r>
              <a:rPr lang="en-US" sz="1600" dirty="0">
                <a:latin typeface="Avenir Roman" panose="02000503020000020003" pitchFamily="2" charset="0"/>
              </a:rPr>
              <a:t>/event/28202/contributions/105486/attachments/67566/84078/EPS-HEP2021_T13_4_SuperKEKB.pdf</a:t>
            </a:r>
          </a:p>
        </p:txBody>
      </p:sp>
    </p:spTree>
    <p:extLst>
      <p:ext uri="{BB962C8B-B14F-4D97-AF65-F5344CB8AC3E}">
        <p14:creationId xmlns:p14="http://schemas.microsoft.com/office/powerpoint/2010/main" val="93022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8976C8-CC67-264B-8F48-B3FFF90761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71A584-122E-9443-8501-6B7456E3D65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Benasque September 2021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6CC316-7AC0-7642-ABFC-1259D65F65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Steinar Stapnes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FA68B3-84F5-284C-B6AF-331BA6F44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" y="0"/>
            <a:ext cx="121808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8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A1FA138-75B4-4E29-B2B7-405D31718C55}"/>
              </a:ext>
            </a:extLst>
          </p:cNvPr>
          <p:cNvGrpSpPr/>
          <p:nvPr/>
        </p:nvGrpSpPr>
        <p:grpSpPr>
          <a:xfrm>
            <a:off x="285866" y="1108017"/>
            <a:ext cx="11714790" cy="5011922"/>
            <a:chOff x="285866" y="1108017"/>
            <a:chExt cx="11714790" cy="5011922"/>
          </a:xfrm>
        </p:grpSpPr>
        <p:sp>
          <p:nvSpPr>
            <p:cNvPr id="3" name="Rounded Rectangle 46">
              <a:extLst>
                <a:ext uri="{FF2B5EF4-FFF2-40B4-BE49-F238E27FC236}">
                  <a16:creationId xmlns:a16="http://schemas.microsoft.com/office/drawing/2014/main" id="{9AA5B456-6F27-4CD5-B7C3-72EA4588A197}"/>
                </a:ext>
              </a:extLst>
            </p:cNvPr>
            <p:cNvSpPr/>
            <p:nvPr/>
          </p:nvSpPr>
          <p:spPr>
            <a:xfrm>
              <a:off x="291698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</a:t>
              </a:r>
            </a:p>
          </p:txBody>
        </p:sp>
        <p:sp>
          <p:nvSpPr>
            <p:cNvPr id="4" name="Rounded Rectangle 47">
              <a:extLst>
                <a:ext uri="{FF2B5EF4-FFF2-40B4-BE49-F238E27FC236}">
                  <a16:creationId xmlns:a16="http://schemas.microsoft.com/office/drawing/2014/main" id="{4E55599C-0906-49C5-A755-BDD3B9A865E8}"/>
                </a:ext>
              </a:extLst>
            </p:cNvPr>
            <p:cNvSpPr/>
            <p:nvPr/>
          </p:nvSpPr>
          <p:spPr>
            <a:xfrm>
              <a:off x="629944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2</a:t>
              </a:r>
            </a:p>
          </p:txBody>
        </p:sp>
        <p:sp>
          <p:nvSpPr>
            <p:cNvPr id="5" name="Rounded Rectangle 48">
              <a:extLst>
                <a:ext uri="{FF2B5EF4-FFF2-40B4-BE49-F238E27FC236}">
                  <a16:creationId xmlns:a16="http://schemas.microsoft.com/office/drawing/2014/main" id="{B23BAB98-4346-4E21-881F-B33D6D5E68C5}"/>
                </a:ext>
              </a:extLst>
            </p:cNvPr>
            <p:cNvSpPr/>
            <p:nvPr/>
          </p:nvSpPr>
          <p:spPr>
            <a:xfrm>
              <a:off x="968190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3</a:t>
              </a:r>
            </a:p>
          </p:txBody>
        </p:sp>
        <p:sp>
          <p:nvSpPr>
            <p:cNvPr id="6" name="Rounded Rectangle 49">
              <a:extLst>
                <a:ext uri="{FF2B5EF4-FFF2-40B4-BE49-F238E27FC236}">
                  <a16:creationId xmlns:a16="http://schemas.microsoft.com/office/drawing/2014/main" id="{D28DA64D-BE5F-44A9-8C69-AE80AC0A705B}"/>
                </a:ext>
              </a:extLst>
            </p:cNvPr>
            <p:cNvSpPr/>
            <p:nvPr/>
          </p:nvSpPr>
          <p:spPr>
            <a:xfrm>
              <a:off x="1306436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4</a:t>
              </a:r>
            </a:p>
          </p:txBody>
        </p:sp>
        <p:sp>
          <p:nvSpPr>
            <p:cNvPr id="7" name="Rounded Rectangle 50">
              <a:extLst>
                <a:ext uri="{FF2B5EF4-FFF2-40B4-BE49-F238E27FC236}">
                  <a16:creationId xmlns:a16="http://schemas.microsoft.com/office/drawing/2014/main" id="{C55C19C6-CB98-43C7-9A8E-DBAC4DE02DE2}"/>
                </a:ext>
              </a:extLst>
            </p:cNvPr>
            <p:cNvSpPr/>
            <p:nvPr/>
          </p:nvSpPr>
          <p:spPr>
            <a:xfrm>
              <a:off x="1644684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5</a:t>
              </a:r>
            </a:p>
          </p:txBody>
        </p:sp>
        <p:sp>
          <p:nvSpPr>
            <p:cNvPr id="8" name="Rounded Rectangle 51">
              <a:extLst>
                <a:ext uri="{FF2B5EF4-FFF2-40B4-BE49-F238E27FC236}">
                  <a16:creationId xmlns:a16="http://schemas.microsoft.com/office/drawing/2014/main" id="{3E260030-F47D-4003-9846-60926872B96B}"/>
                </a:ext>
              </a:extLst>
            </p:cNvPr>
            <p:cNvSpPr/>
            <p:nvPr/>
          </p:nvSpPr>
          <p:spPr>
            <a:xfrm>
              <a:off x="1982930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6</a:t>
              </a:r>
            </a:p>
          </p:txBody>
        </p:sp>
        <p:sp>
          <p:nvSpPr>
            <p:cNvPr id="9" name="Rounded Rectangle 52">
              <a:extLst>
                <a:ext uri="{FF2B5EF4-FFF2-40B4-BE49-F238E27FC236}">
                  <a16:creationId xmlns:a16="http://schemas.microsoft.com/office/drawing/2014/main" id="{04A534D2-AC4D-4C50-ACF8-63107F94DE75}"/>
                </a:ext>
              </a:extLst>
            </p:cNvPr>
            <p:cNvSpPr/>
            <p:nvPr/>
          </p:nvSpPr>
          <p:spPr>
            <a:xfrm>
              <a:off x="2321177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7</a:t>
              </a:r>
            </a:p>
          </p:txBody>
        </p:sp>
        <p:sp>
          <p:nvSpPr>
            <p:cNvPr id="10" name="Rounded Rectangle 53">
              <a:extLst>
                <a:ext uri="{FF2B5EF4-FFF2-40B4-BE49-F238E27FC236}">
                  <a16:creationId xmlns:a16="http://schemas.microsoft.com/office/drawing/2014/main" id="{F8BEFFC7-3DD5-4F25-9058-67A7E87C1F47}"/>
                </a:ext>
              </a:extLst>
            </p:cNvPr>
            <p:cNvSpPr/>
            <p:nvPr/>
          </p:nvSpPr>
          <p:spPr>
            <a:xfrm>
              <a:off x="2659423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8</a:t>
              </a:r>
            </a:p>
          </p:txBody>
        </p:sp>
        <p:sp>
          <p:nvSpPr>
            <p:cNvPr id="11" name="Rounded Rectangle 54">
              <a:extLst>
                <a:ext uri="{FF2B5EF4-FFF2-40B4-BE49-F238E27FC236}">
                  <a16:creationId xmlns:a16="http://schemas.microsoft.com/office/drawing/2014/main" id="{48AC5BFC-D1E4-489F-A596-6E7A4CE9044E}"/>
                </a:ext>
              </a:extLst>
            </p:cNvPr>
            <p:cNvSpPr/>
            <p:nvPr/>
          </p:nvSpPr>
          <p:spPr>
            <a:xfrm>
              <a:off x="2997670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9</a:t>
              </a:r>
            </a:p>
          </p:txBody>
        </p:sp>
        <p:sp>
          <p:nvSpPr>
            <p:cNvPr id="12" name="Rounded Rectangle 55">
              <a:extLst>
                <a:ext uri="{FF2B5EF4-FFF2-40B4-BE49-F238E27FC236}">
                  <a16:creationId xmlns:a16="http://schemas.microsoft.com/office/drawing/2014/main" id="{58428FF1-29DF-415E-A400-5DD2D6900646}"/>
                </a:ext>
              </a:extLst>
            </p:cNvPr>
            <p:cNvSpPr/>
            <p:nvPr/>
          </p:nvSpPr>
          <p:spPr>
            <a:xfrm>
              <a:off x="3335917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10</a:t>
              </a:r>
            </a:p>
          </p:txBody>
        </p:sp>
        <p:sp>
          <p:nvSpPr>
            <p:cNvPr id="13" name="Rounded Rectangle 56">
              <a:extLst>
                <a:ext uri="{FF2B5EF4-FFF2-40B4-BE49-F238E27FC236}">
                  <a16:creationId xmlns:a16="http://schemas.microsoft.com/office/drawing/2014/main" id="{A3E45E8D-4986-4E1E-B48C-FC223FB4A3A0}"/>
                </a:ext>
              </a:extLst>
            </p:cNvPr>
            <p:cNvSpPr/>
            <p:nvPr/>
          </p:nvSpPr>
          <p:spPr>
            <a:xfrm>
              <a:off x="3674163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11</a:t>
              </a:r>
            </a:p>
          </p:txBody>
        </p:sp>
        <p:sp>
          <p:nvSpPr>
            <p:cNvPr id="14" name="Rounded Rectangle 57">
              <a:extLst>
                <a:ext uri="{FF2B5EF4-FFF2-40B4-BE49-F238E27FC236}">
                  <a16:creationId xmlns:a16="http://schemas.microsoft.com/office/drawing/2014/main" id="{DFEEED66-4E43-424C-B0FA-74E1691437E8}"/>
                </a:ext>
              </a:extLst>
            </p:cNvPr>
            <p:cNvSpPr/>
            <p:nvPr/>
          </p:nvSpPr>
          <p:spPr>
            <a:xfrm>
              <a:off x="4012409" y="1108017"/>
              <a:ext cx="1680752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………………..</a:t>
              </a:r>
            </a:p>
          </p:txBody>
        </p:sp>
        <p:sp>
          <p:nvSpPr>
            <p:cNvPr id="15" name="Rounded Rectangle 62">
              <a:extLst>
                <a:ext uri="{FF2B5EF4-FFF2-40B4-BE49-F238E27FC236}">
                  <a16:creationId xmlns:a16="http://schemas.microsoft.com/office/drawing/2014/main" id="{9884C96E-732C-446B-A349-7DE0D57EF999}"/>
                </a:ext>
              </a:extLst>
            </p:cNvPr>
            <p:cNvSpPr/>
            <p:nvPr/>
          </p:nvSpPr>
          <p:spPr>
            <a:xfrm>
              <a:off x="5703643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19</a:t>
              </a:r>
            </a:p>
          </p:txBody>
        </p:sp>
        <p:sp>
          <p:nvSpPr>
            <p:cNvPr id="16" name="Rounded Rectangle 63">
              <a:extLst>
                <a:ext uri="{FF2B5EF4-FFF2-40B4-BE49-F238E27FC236}">
                  <a16:creationId xmlns:a16="http://schemas.microsoft.com/office/drawing/2014/main" id="{D6861F18-F061-456F-AAAA-CA88B4C26B3D}"/>
                </a:ext>
              </a:extLst>
            </p:cNvPr>
            <p:cNvSpPr/>
            <p:nvPr/>
          </p:nvSpPr>
          <p:spPr>
            <a:xfrm>
              <a:off x="6041890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20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endParaRPr>
            </a:p>
          </p:txBody>
        </p:sp>
        <p:sp>
          <p:nvSpPr>
            <p:cNvPr id="17" name="Rounded Rectangle 73">
              <a:extLst>
                <a:ext uri="{FF2B5EF4-FFF2-40B4-BE49-F238E27FC236}">
                  <a16:creationId xmlns:a16="http://schemas.microsoft.com/office/drawing/2014/main" id="{B9979A5D-E0B7-4F77-B132-0ADA130C043E}"/>
                </a:ext>
              </a:extLst>
            </p:cNvPr>
            <p:cNvSpPr/>
            <p:nvPr/>
          </p:nvSpPr>
          <p:spPr>
            <a:xfrm>
              <a:off x="7752184" y="1108017"/>
              <a:ext cx="2608701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7 – 10 years</a:t>
              </a:r>
            </a:p>
          </p:txBody>
        </p:sp>
        <p:sp>
          <p:nvSpPr>
            <p:cNvPr id="18" name="Rounded Rectangle 74">
              <a:extLst>
                <a:ext uri="{FF2B5EF4-FFF2-40B4-BE49-F238E27FC236}">
                  <a16:creationId xmlns:a16="http://schemas.microsoft.com/office/drawing/2014/main" id="{D90BF056-6105-476B-88B3-6D8E697795FE}"/>
                </a:ext>
              </a:extLst>
            </p:cNvPr>
            <p:cNvSpPr/>
            <p:nvPr/>
          </p:nvSpPr>
          <p:spPr>
            <a:xfrm>
              <a:off x="6477470" y="1108017"/>
              <a:ext cx="1238141" cy="234102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~ 15 years operation</a:t>
              </a:r>
            </a:p>
          </p:txBody>
        </p:sp>
        <p:sp>
          <p:nvSpPr>
            <p:cNvPr id="19" name="Rounded Rectangle 75">
              <a:extLst>
                <a:ext uri="{FF2B5EF4-FFF2-40B4-BE49-F238E27FC236}">
                  <a16:creationId xmlns:a16="http://schemas.microsoft.com/office/drawing/2014/main" id="{ED3D03C5-AF52-4A3F-BE96-851F18A19FCE}"/>
                </a:ext>
              </a:extLst>
            </p:cNvPr>
            <p:cNvSpPr/>
            <p:nvPr/>
          </p:nvSpPr>
          <p:spPr>
            <a:xfrm>
              <a:off x="285866" y="1674775"/>
              <a:ext cx="2382171" cy="624971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Project preparation &amp;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administrative processes</a:t>
              </a:r>
            </a:p>
          </p:txBody>
        </p:sp>
        <p:sp>
          <p:nvSpPr>
            <p:cNvPr id="20" name="Rounded Rectangle 118">
              <a:extLst>
                <a:ext uri="{FF2B5EF4-FFF2-40B4-BE49-F238E27FC236}">
                  <a16:creationId xmlns:a16="http://schemas.microsoft.com/office/drawing/2014/main" id="{FB85BA10-B4CA-4074-8B37-E8EE1A127079}"/>
                </a:ext>
              </a:extLst>
            </p:cNvPr>
            <p:cNvSpPr/>
            <p:nvPr/>
          </p:nvSpPr>
          <p:spPr>
            <a:xfrm>
              <a:off x="629180" y="3092954"/>
              <a:ext cx="2651660" cy="70230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Geological investigations, infrastructure detailed design and tendering preparation</a:t>
              </a:r>
            </a:p>
          </p:txBody>
        </p:sp>
        <p:sp>
          <p:nvSpPr>
            <p:cNvPr id="21" name="Rounded Rectangle 119">
              <a:extLst>
                <a:ext uri="{FF2B5EF4-FFF2-40B4-BE49-F238E27FC236}">
                  <a16:creationId xmlns:a16="http://schemas.microsoft.com/office/drawing/2014/main" id="{66007175-BD5B-418A-A126-52D5A6CE327C}"/>
                </a:ext>
              </a:extLst>
            </p:cNvPr>
            <p:cNvSpPr/>
            <p:nvPr/>
          </p:nvSpPr>
          <p:spPr>
            <a:xfrm>
              <a:off x="3359697" y="3102986"/>
              <a:ext cx="1944216" cy="70230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Tunnel, site and technical infrastructure construction</a:t>
              </a:r>
            </a:p>
          </p:txBody>
        </p:sp>
        <p:sp>
          <p:nvSpPr>
            <p:cNvPr id="22" name="Rounded Rectangle 120">
              <a:extLst>
                <a:ext uri="{FF2B5EF4-FFF2-40B4-BE49-F238E27FC236}">
                  <a16:creationId xmlns:a16="http://schemas.microsoft.com/office/drawing/2014/main" id="{1C42DCF0-3E72-4802-9D5F-2C62D6A47B5F}"/>
                </a:ext>
              </a:extLst>
            </p:cNvPr>
            <p:cNvSpPr/>
            <p:nvPr/>
          </p:nvSpPr>
          <p:spPr>
            <a:xfrm>
              <a:off x="285866" y="3869930"/>
              <a:ext cx="3345957" cy="70230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FCC-ee accelerator R&amp;D and technical design</a:t>
              </a:r>
            </a:p>
          </p:txBody>
        </p:sp>
        <p:sp>
          <p:nvSpPr>
            <p:cNvPr id="23" name="Rounded Rectangle 121">
              <a:extLst>
                <a:ext uri="{FF2B5EF4-FFF2-40B4-BE49-F238E27FC236}">
                  <a16:creationId xmlns:a16="http://schemas.microsoft.com/office/drawing/2014/main" id="{DDF20222-93E6-42B7-BFA5-C35FE1931BD1}"/>
                </a:ext>
              </a:extLst>
            </p:cNvPr>
            <p:cNvSpPr/>
            <p:nvPr/>
          </p:nvSpPr>
          <p:spPr>
            <a:xfrm>
              <a:off x="3674163" y="4632618"/>
              <a:ext cx="2705973" cy="70230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FCC-ee detector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construction, installation, commissioning</a:t>
              </a:r>
            </a:p>
          </p:txBody>
        </p:sp>
        <p:sp>
          <p:nvSpPr>
            <p:cNvPr id="24" name="Rounded Rectangle 122">
              <a:extLst>
                <a:ext uri="{FF2B5EF4-FFF2-40B4-BE49-F238E27FC236}">
                  <a16:creationId xmlns:a16="http://schemas.microsoft.com/office/drawing/2014/main" id="{9B4B022E-6041-4969-A476-7B361F35F7AD}"/>
                </a:ext>
              </a:extLst>
            </p:cNvPr>
            <p:cNvSpPr/>
            <p:nvPr/>
          </p:nvSpPr>
          <p:spPr>
            <a:xfrm>
              <a:off x="2315345" y="4632618"/>
              <a:ext cx="1316476" cy="70230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FCC-ee detector technical design</a:t>
              </a:r>
            </a:p>
          </p:txBody>
        </p:sp>
        <p:sp>
          <p:nvSpPr>
            <p:cNvPr id="25" name="Rounded Rectangle 123">
              <a:extLst>
                <a:ext uri="{FF2B5EF4-FFF2-40B4-BE49-F238E27FC236}">
                  <a16:creationId xmlns:a16="http://schemas.microsoft.com/office/drawing/2014/main" id="{225C8D2A-3DE6-4B77-A12C-4540B18C2A84}"/>
                </a:ext>
              </a:extLst>
            </p:cNvPr>
            <p:cNvSpPr/>
            <p:nvPr/>
          </p:nvSpPr>
          <p:spPr>
            <a:xfrm>
              <a:off x="2683203" y="1674775"/>
              <a:ext cx="676493" cy="624971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Permis-sions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endParaRPr>
            </a:p>
          </p:txBody>
        </p:sp>
        <p:sp>
          <p:nvSpPr>
            <p:cNvPr id="26" name="Rounded Rectangle 124">
              <a:extLst>
                <a:ext uri="{FF2B5EF4-FFF2-40B4-BE49-F238E27FC236}">
                  <a16:creationId xmlns:a16="http://schemas.microsoft.com/office/drawing/2014/main" id="{139B717B-DFF2-4173-A2CE-CDC238B871D7}"/>
                </a:ext>
              </a:extLst>
            </p:cNvPr>
            <p:cNvSpPr/>
            <p:nvPr/>
          </p:nvSpPr>
          <p:spPr>
            <a:xfrm>
              <a:off x="285866" y="4632618"/>
              <a:ext cx="1987139" cy="70230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Set up of international experiment collaborations, detector R&amp;D and concept development</a:t>
              </a:r>
            </a:p>
          </p:txBody>
        </p:sp>
        <p:sp>
          <p:nvSpPr>
            <p:cNvPr id="27" name="Rounded Rectangle 125">
              <a:extLst>
                <a:ext uri="{FF2B5EF4-FFF2-40B4-BE49-F238E27FC236}">
                  <a16:creationId xmlns:a16="http://schemas.microsoft.com/office/drawing/2014/main" id="{C5D73C89-829B-4E26-BA44-01A576E97687}"/>
                </a:ext>
              </a:extLst>
            </p:cNvPr>
            <p:cNvSpPr/>
            <p:nvPr/>
          </p:nvSpPr>
          <p:spPr>
            <a:xfrm>
              <a:off x="3674163" y="3869930"/>
              <a:ext cx="2705973" cy="70230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FCC-ee accelerator construction, installation, commissioning</a:t>
              </a:r>
            </a:p>
          </p:txBody>
        </p:sp>
        <p:sp>
          <p:nvSpPr>
            <p:cNvPr id="28" name="Rounded Rectangle 126">
              <a:extLst>
                <a:ext uri="{FF2B5EF4-FFF2-40B4-BE49-F238E27FC236}">
                  <a16:creationId xmlns:a16="http://schemas.microsoft.com/office/drawing/2014/main" id="{330FFAB0-B520-4139-B196-D510E38DD35F}"/>
                </a:ext>
              </a:extLst>
            </p:cNvPr>
            <p:cNvSpPr/>
            <p:nvPr/>
          </p:nvSpPr>
          <p:spPr>
            <a:xfrm>
              <a:off x="290897" y="2345197"/>
              <a:ext cx="959702" cy="70230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Funding strategy</a:t>
              </a:r>
            </a:p>
          </p:txBody>
        </p:sp>
        <p:sp>
          <p:nvSpPr>
            <p:cNvPr id="29" name="Rounded Rectangle 127">
              <a:extLst>
                <a:ext uri="{FF2B5EF4-FFF2-40B4-BE49-F238E27FC236}">
                  <a16:creationId xmlns:a16="http://schemas.microsoft.com/office/drawing/2014/main" id="{AC3F6684-8946-4E80-93CE-369B6604E37D}"/>
                </a:ext>
              </a:extLst>
            </p:cNvPr>
            <p:cNvSpPr/>
            <p:nvPr/>
          </p:nvSpPr>
          <p:spPr>
            <a:xfrm>
              <a:off x="1306436" y="2345197"/>
              <a:ext cx="1376767" cy="70230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Funding and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in-kind contribution agreements</a:t>
              </a:r>
            </a:p>
          </p:txBody>
        </p:sp>
        <p:sp>
          <p:nvSpPr>
            <p:cNvPr id="30" name="Rounded Rectangle 128">
              <a:extLst>
                <a:ext uri="{FF2B5EF4-FFF2-40B4-BE49-F238E27FC236}">
                  <a16:creationId xmlns:a16="http://schemas.microsoft.com/office/drawing/2014/main" id="{17806BC1-EA5C-4D0D-8EC1-1EEFEA715DF1}"/>
                </a:ext>
              </a:extLst>
            </p:cNvPr>
            <p:cNvSpPr/>
            <p:nvPr/>
          </p:nvSpPr>
          <p:spPr>
            <a:xfrm>
              <a:off x="8066693" y="4632618"/>
              <a:ext cx="2294192" cy="702307"/>
            </a:xfrm>
            <a:prstGeom prst="roundRect">
              <a:avLst/>
            </a:prstGeom>
            <a:solidFill>
              <a:srgbClr val="99FF99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FCC-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hh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 detector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construction, installation, commissioning</a:t>
              </a:r>
            </a:p>
          </p:txBody>
        </p:sp>
        <p:sp>
          <p:nvSpPr>
            <p:cNvPr id="31" name="Rounded Rectangle 129">
              <a:extLst>
                <a:ext uri="{FF2B5EF4-FFF2-40B4-BE49-F238E27FC236}">
                  <a16:creationId xmlns:a16="http://schemas.microsoft.com/office/drawing/2014/main" id="{C348038F-3EA8-4656-9CA9-508867F4CC8A}"/>
                </a:ext>
              </a:extLst>
            </p:cNvPr>
            <p:cNvSpPr/>
            <p:nvPr/>
          </p:nvSpPr>
          <p:spPr>
            <a:xfrm>
              <a:off x="6477473" y="4624428"/>
              <a:ext cx="1492032" cy="702307"/>
            </a:xfrm>
            <a:prstGeom prst="roundRect">
              <a:avLst/>
            </a:prstGeom>
            <a:solidFill>
              <a:srgbClr val="99FF99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FCC-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hh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 detector R&amp;D,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technical design</a:t>
              </a:r>
            </a:p>
          </p:txBody>
        </p:sp>
        <p:sp>
          <p:nvSpPr>
            <p:cNvPr id="32" name="Rounded Rectangle 130">
              <a:extLst>
                <a:ext uri="{FF2B5EF4-FFF2-40B4-BE49-F238E27FC236}">
                  <a16:creationId xmlns:a16="http://schemas.microsoft.com/office/drawing/2014/main" id="{07645DDD-0EC2-4D15-B0A1-BAE0C85C9AAD}"/>
                </a:ext>
              </a:extLst>
            </p:cNvPr>
            <p:cNvSpPr/>
            <p:nvPr/>
          </p:nvSpPr>
          <p:spPr>
            <a:xfrm>
              <a:off x="6477470" y="1610593"/>
              <a:ext cx="462961" cy="702307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Update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Permissions</a:t>
              </a:r>
            </a:p>
          </p:txBody>
        </p:sp>
        <p:sp>
          <p:nvSpPr>
            <p:cNvPr id="33" name="Rounded Rectangle 131">
              <a:extLst>
                <a:ext uri="{FF2B5EF4-FFF2-40B4-BE49-F238E27FC236}">
                  <a16:creationId xmlns:a16="http://schemas.microsoft.com/office/drawing/2014/main" id="{AD5B5DFC-6A7D-4DFD-8948-3F2FFEDC5E0C}"/>
                </a:ext>
              </a:extLst>
            </p:cNvPr>
            <p:cNvSpPr/>
            <p:nvPr/>
          </p:nvSpPr>
          <p:spPr>
            <a:xfrm>
              <a:off x="8066691" y="3869930"/>
              <a:ext cx="2294193" cy="702307"/>
            </a:xfrm>
            <a:prstGeom prst="roundRect">
              <a:avLst/>
            </a:prstGeom>
            <a:solidFill>
              <a:srgbClr val="99FF99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FCC-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hh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 accelerator construction, installation, commissioning</a:t>
              </a:r>
            </a:p>
          </p:txBody>
        </p:sp>
        <p:sp>
          <p:nvSpPr>
            <p:cNvPr id="34" name="Rounded Rectangle 134">
              <a:extLst>
                <a:ext uri="{FF2B5EF4-FFF2-40B4-BE49-F238E27FC236}">
                  <a16:creationId xmlns:a16="http://schemas.microsoft.com/office/drawing/2014/main" id="{7A74ACEB-CB1C-4A72-8969-3BDE81A3A243}"/>
                </a:ext>
              </a:extLst>
            </p:cNvPr>
            <p:cNvSpPr/>
            <p:nvPr/>
          </p:nvSpPr>
          <p:spPr>
            <a:xfrm>
              <a:off x="7810758" y="3092954"/>
              <a:ext cx="1524660" cy="70230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FCC-ee dismantling, CE &amp; infrastructure adaptations FCC-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hh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endParaRPr>
            </a:p>
          </p:txBody>
        </p:sp>
        <p:sp>
          <p:nvSpPr>
            <p:cNvPr id="35" name="Rounded Rectangle 135">
              <a:extLst>
                <a:ext uri="{FF2B5EF4-FFF2-40B4-BE49-F238E27FC236}">
                  <a16:creationId xmlns:a16="http://schemas.microsoft.com/office/drawing/2014/main" id="{D9ABECA2-8338-44AA-A05A-3DF3CB637A51}"/>
                </a:ext>
              </a:extLst>
            </p:cNvPr>
            <p:cNvSpPr/>
            <p:nvPr/>
          </p:nvSpPr>
          <p:spPr>
            <a:xfrm>
              <a:off x="6861810" y="2345197"/>
              <a:ext cx="948947" cy="702307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Funding and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in-kind contribution agreements</a:t>
              </a:r>
            </a:p>
          </p:txBody>
        </p:sp>
        <p:sp>
          <p:nvSpPr>
            <p:cNvPr id="36" name="Rounded Rectangle 136">
              <a:extLst>
                <a:ext uri="{FF2B5EF4-FFF2-40B4-BE49-F238E27FC236}">
                  <a16:creationId xmlns:a16="http://schemas.microsoft.com/office/drawing/2014/main" id="{5D7BC85A-30DA-41C8-BB26-01704B6A3D16}"/>
                </a:ext>
              </a:extLst>
            </p:cNvPr>
            <p:cNvSpPr/>
            <p:nvPr/>
          </p:nvSpPr>
          <p:spPr>
            <a:xfrm>
              <a:off x="10401445" y="1108017"/>
              <a:ext cx="1301937" cy="234102"/>
            </a:xfrm>
            <a:prstGeom prst="roundRect">
              <a:avLst/>
            </a:prstGeom>
            <a:solidFill>
              <a:srgbClr val="99FF99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~ 25 years operation</a:t>
              </a:r>
            </a:p>
          </p:txBody>
        </p:sp>
        <p:sp>
          <p:nvSpPr>
            <p:cNvPr id="37" name="Rounded Rectangle 137">
              <a:extLst>
                <a:ext uri="{FF2B5EF4-FFF2-40B4-BE49-F238E27FC236}">
                  <a16:creationId xmlns:a16="http://schemas.microsoft.com/office/drawing/2014/main" id="{DFEDA4C3-04C4-4269-B3EE-116D2017A85C}"/>
                </a:ext>
              </a:extLst>
            </p:cNvPr>
            <p:cNvSpPr/>
            <p:nvPr/>
          </p:nvSpPr>
          <p:spPr>
            <a:xfrm>
              <a:off x="6477470" y="3861048"/>
              <a:ext cx="1492035" cy="702307"/>
            </a:xfrm>
            <a:prstGeom prst="roundRect">
              <a:avLst/>
            </a:prstGeom>
            <a:solidFill>
              <a:srgbClr val="99FF99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FCC-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hh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 accelerator R&amp;D and technical design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0FBDDC1-B4C6-4A28-BD8A-119D1E824E4F}"/>
                </a:ext>
              </a:extLst>
            </p:cNvPr>
            <p:cNvGrpSpPr/>
            <p:nvPr/>
          </p:nvGrpSpPr>
          <p:grpSpPr>
            <a:xfrm>
              <a:off x="297858" y="5407722"/>
              <a:ext cx="8447652" cy="712217"/>
              <a:chOff x="285866" y="3840809"/>
              <a:chExt cx="8447652" cy="712217"/>
            </a:xfrm>
          </p:grpSpPr>
          <p:sp>
            <p:nvSpPr>
              <p:cNvPr id="40" name="Rounded Rectangle 132">
                <a:extLst>
                  <a:ext uri="{FF2B5EF4-FFF2-40B4-BE49-F238E27FC236}">
                    <a16:creationId xmlns:a16="http://schemas.microsoft.com/office/drawing/2014/main" id="{E69059AE-70AC-4AEF-AC5C-CCBFCE355B82}"/>
                  </a:ext>
                </a:extLst>
              </p:cNvPr>
              <p:cNvSpPr/>
              <p:nvPr/>
            </p:nvSpPr>
            <p:spPr>
              <a:xfrm>
                <a:off x="5363928" y="3847850"/>
                <a:ext cx="1746244" cy="702307"/>
              </a:xfrm>
              <a:prstGeom prst="roundRect">
                <a:avLst/>
              </a:prstGeom>
              <a:solidFill>
                <a:srgbClr val="99FF99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rPr>
                  <a:t>Long model magnets, prototypes, </a:t>
                </a: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rPr>
                  <a:t>preseries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endParaRPr>
              </a:p>
            </p:txBody>
          </p:sp>
          <p:sp>
            <p:nvSpPr>
              <p:cNvPr id="41" name="Rounded Rectangle 133">
                <a:extLst>
                  <a:ext uri="{FF2B5EF4-FFF2-40B4-BE49-F238E27FC236}">
                    <a16:creationId xmlns:a16="http://schemas.microsoft.com/office/drawing/2014/main" id="{C9807D1C-0C63-431D-973B-A9347BC74123}"/>
                  </a:ext>
                </a:extLst>
              </p:cNvPr>
              <p:cNvSpPr/>
              <p:nvPr/>
            </p:nvSpPr>
            <p:spPr>
              <a:xfrm>
                <a:off x="7164128" y="3850719"/>
                <a:ext cx="1569390" cy="702307"/>
              </a:xfrm>
              <a:prstGeom prst="roundRect">
                <a:avLst/>
              </a:prstGeom>
              <a:solidFill>
                <a:srgbClr val="99FF99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High-field magnet 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rPr>
                  <a:t>industrialization and </a:t>
                </a:r>
                <a:b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rPr>
                </a:b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rPr>
                  <a:t>series production</a:t>
                </a:r>
              </a:p>
            </p:txBody>
          </p:sp>
          <p:sp>
            <p:nvSpPr>
              <p:cNvPr id="42" name="Rounded Rectangle 138">
                <a:extLst>
                  <a:ext uri="{FF2B5EF4-FFF2-40B4-BE49-F238E27FC236}">
                    <a16:creationId xmlns:a16="http://schemas.microsoft.com/office/drawing/2014/main" id="{C05D3860-8DDC-4CF4-97ED-2DB18C585089}"/>
                  </a:ext>
                </a:extLst>
              </p:cNvPr>
              <p:cNvSpPr/>
              <p:nvPr/>
            </p:nvSpPr>
            <p:spPr>
              <a:xfrm>
                <a:off x="285866" y="3840809"/>
                <a:ext cx="5006054" cy="702307"/>
              </a:xfrm>
              <a:prstGeom prst="round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rPr>
                  <a:t>Superconducting wire and magnet R&amp;D, short models</a:t>
                </a:r>
              </a:p>
            </p:txBody>
          </p:sp>
        </p:grpSp>
        <p:sp>
          <p:nvSpPr>
            <p:cNvPr id="39" name="Rounded Rectangle 139">
              <a:extLst>
                <a:ext uri="{FF2B5EF4-FFF2-40B4-BE49-F238E27FC236}">
                  <a16:creationId xmlns:a16="http://schemas.microsoft.com/office/drawing/2014/main" id="{43ECC632-8E85-4117-97B6-80D1299A071F}"/>
                </a:ext>
              </a:extLst>
            </p:cNvPr>
            <p:cNvSpPr/>
            <p:nvPr/>
          </p:nvSpPr>
          <p:spPr>
            <a:xfrm>
              <a:off x="11746910" y="1108017"/>
              <a:ext cx="2537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70</a:t>
              </a: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D3FBD2F7-9C7B-4B66-832A-AB8AED5B773B}"/>
              </a:ext>
            </a:extLst>
          </p:cNvPr>
          <p:cNvSpPr/>
          <p:nvPr/>
        </p:nvSpPr>
        <p:spPr>
          <a:xfrm rot="20689448">
            <a:off x="779712" y="3630396"/>
            <a:ext cx="5156005" cy="1077218"/>
          </a:xfrm>
          <a:prstGeom prst="rect">
            <a:avLst/>
          </a:prstGeom>
          <a:solidFill>
            <a:srgbClr val="FF0000">
              <a:alpha val="6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engineering design,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energy efficiency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maintainability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C986AF0-1EB4-4F8A-AB06-5AC88CDBB888}"/>
              </a:ext>
            </a:extLst>
          </p:cNvPr>
          <p:cNvSpPr/>
          <p:nvPr/>
        </p:nvSpPr>
        <p:spPr>
          <a:xfrm rot="20689448">
            <a:off x="6630543" y="3674411"/>
            <a:ext cx="5156005" cy="1077218"/>
          </a:xfrm>
          <a:prstGeom prst="rect">
            <a:avLst/>
          </a:prstGeom>
          <a:solidFill>
            <a:srgbClr val="FF0000">
              <a:alpha val="6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conductors &amp; high-field magnet technology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ounded Rectangle 75">
            <a:extLst>
              <a:ext uri="{FF2B5EF4-FFF2-40B4-BE49-F238E27FC236}">
                <a16:creationId xmlns:a16="http://schemas.microsoft.com/office/drawing/2014/main" id="{C83CB9E3-EC65-4051-8FBC-DD2136C5ABFD}"/>
              </a:ext>
            </a:extLst>
          </p:cNvPr>
          <p:cNvSpPr/>
          <p:nvPr/>
        </p:nvSpPr>
        <p:spPr>
          <a:xfrm>
            <a:off x="294251" y="1386133"/>
            <a:ext cx="1688678" cy="242667"/>
          </a:xfrm>
          <a:prstGeom prst="roundRect">
            <a:avLst/>
          </a:prstGeom>
          <a:solidFill>
            <a:srgbClr val="66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Feasibility Study</a:t>
            </a:r>
          </a:p>
        </p:txBody>
      </p:sp>
      <p:sp>
        <p:nvSpPr>
          <p:cNvPr id="46" name="Rounded Rectangle 123">
            <a:extLst>
              <a:ext uri="{FF2B5EF4-FFF2-40B4-BE49-F238E27FC236}">
                <a16:creationId xmlns:a16="http://schemas.microsoft.com/office/drawing/2014/main" id="{F98E15CF-0FCF-4B49-BC5A-149FFDAB3FB2}"/>
              </a:ext>
            </a:extLst>
          </p:cNvPr>
          <p:cNvSpPr/>
          <p:nvPr/>
        </p:nvSpPr>
        <p:spPr>
          <a:xfrm>
            <a:off x="1991544" y="1394698"/>
            <a:ext cx="676493" cy="234102"/>
          </a:xfrm>
          <a:prstGeom prst="roundRect">
            <a:avLst/>
          </a:prstGeom>
          <a:solidFill>
            <a:srgbClr val="66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680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EPPSU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4A3F773A-A620-4F55-A855-BE555B0E481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FCC integrated project technical schedule</a:t>
            </a:r>
          </a:p>
        </p:txBody>
      </p:sp>
      <p:pic>
        <p:nvPicPr>
          <p:cNvPr id="48" name="Picture 47" descr="A picture containing text&#10;&#10;Description automatically generated">
            <a:extLst>
              <a:ext uri="{FF2B5EF4-FFF2-40B4-BE49-F238E27FC236}">
                <a16:creationId xmlns:a16="http://schemas.microsoft.com/office/drawing/2014/main" id="{5358B28D-5374-4F9E-86FB-7C80549FCA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6" y="108664"/>
            <a:ext cx="1919536" cy="67960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A8CF261F-B16A-4B3A-98C3-F266838DBECD}"/>
              </a:ext>
            </a:extLst>
          </p:cNvPr>
          <p:cNvSpPr txBox="1"/>
          <p:nvPr/>
        </p:nvSpPr>
        <p:spPr>
          <a:xfrm>
            <a:off x="9985305" y="1523075"/>
            <a:ext cx="1762021" cy="646331"/>
          </a:xfrm>
          <a:prstGeom prst="rect">
            <a:avLst/>
          </a:prstGeom>
          <a:solidFill>
            <a:srgbClr val="00FF99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~2065: </a:t>
            </a:r>
          </a:p>
          <a:p>
            <a:r>
              <a:rPr lang="en-US" dirty="0">
                <a:solidFill>
                  <a:srgbClr val="FF0000"/>
                </a:solidFill>
              </a:rPr>
              <a:t>start of FCC-</a:t>
            </a:r>
            <a:r>
              <a:rPr lang="en-US" dirty="0" err="1">
                <a:solidFill>
                  <a:srgbClr val="FF0000"/>
                </a:solidFill>
              </a:rPr>
              <a:t>hh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1E78963-D6CD-4BD7-9F65-C82223D4EE24}"/>
              </a:ext>
            </a:extLst>
          </p:cNvPr>
          <p:cNvSpPr txBox="1"/>
          <p:nvPr/>
        </p:nvSpPr>
        <p:spPr>
          <a:xfrm>
            <a:off x="7088494" y="1520578"/>
            <a:ext cx="1762021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~2040: </a:t>
            </a:r>
          </a:p>
          <a:p>
            <a:r>
              <a:rPr lang="en-US" dirty="0">
                <a:solidFill>
                  <a:srgbClr val="FF0000"/>
                </a:solidFill>
              </a:rPr>
              <a:t>start of FCC-</a:t>
            </a:r>
            <a:r>
              <a:rPr lang="en-US" dirty="0" err="1">
                <a:solidFill>
                  <a:srgbClr val="FF0000"/>
                </a:solidFill>
              </a:rPr>
              <a:t>ee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1" name="Slide Number">
            <a:extLst>
              <a:ext uri="{FF2B5EF4-FFF2-40B4-BE49-F238E27FC236}">
                <a16:creationId xmlns:a16="http://schemas.microsoft.com/office/drawing/2014/main" id="{0D1732C0-B4CA-C44E-A66D-DDF6BD74A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0993" y="6538860"/>
            <a:ext cx="2743200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39</a:t>
            </a:fld>
            <a:endParaRPr/>
          </a:p>
        </p:txBody>
      </p:sp>
      <p:sp>
        <p:nvSpPr>
          <p:cNvPr id="52" name="Slide Number Placeholder 3">
            <a:extLst>
              <a:ext uri="{FF2B5EF4-FFF2-40B4-BE49-F238E27FC236}">
                <a16:creationId xmlns:a16="http://schemas.microsoft.com/office/drawing/2014/main" id="{8DA089A7-ED8A-114A-9CC1-6CE552DCA4C0}"/>
              </a:ext>
            </a:extLst>
          </p:cNvPr>
          <p:cNvSpPr txBox="1">
            <a:spLocks/>
          </p:cNvSpPr>
          <p:nvPr/>
        </p:nvSpPr>
        <p:spPr>
          <a:xfrm>
            <a:off x="9460993" y="6538860"/>
            <a:ext cx="2743200" cy="365125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defPPr>
              <a:defRPr lang="en-US"/>
            </a:defPPr>
            <a:lvl1pPr marL="0" algn="r" defTabSz="914127" rtl="0" eaLnBrk="1" latinLnBrk="0" hangingPunct="1">
              <a:defRPr sz="1180" b="0" i="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457062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27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89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51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13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78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40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02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6BB354-06AB-8C42-85C8-FB76A158A213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53" name="Date Placeholder 1">
            <a:extLst>
              <a:ext uri="{FF2B5EF4-FFF2-40B4-BE49-F238E27FC236}">
                <a16:creationId xmlns:a16="http://schemas.microsoft.com/office/drawing/2014/main" id="{771F689E-E8C0-9344-8471-42A9B334C5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336" y="6554225"/>
            <a:ext cx="2743200" cy="365125"/>
          </a:xfrm>
        </p:spPr>
        <p:txBody>
          <a:bodyPr/>
          <a:lstStyle/>
          <a:p>
            <a:r>
              <a:rPr lang="en-US" dirty="0" err="1"/>
              <a:t>Benasque</a:t>
            </a:r>
            <a:r>
              <a:rPr lang="en-US" dirty="0"/>
              <a:t> September 2021 </a:t>
            </a:r>
          </a:p>
        </p:txBody>
      </p:sp>
      <p:sp>
        <p:nvSpPr>
          <p:cNvPr id="54" name="Footer Placeholder 2">
            <a:extLst>
              <a:ext uri="{FF2B5EF4-FFF2-40B4-BE49-F238E27FC236}">
                <a16:creationId xmlns:a16="http://schemas.microsoft.com/office/drawing/2014/main" id="{4FECCF54-2486-0448-91F1-ED53510A74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26072" y="6551051"/>
            <a:ext cx="4339856" cy="365125"/>
          </a:xfrm>
        </p:spPr>
        <p:txBody>
          <a:bodyPr/>
          <a:lstStyle/>
          <a:p>
            <a:r>
              <a:rPr lang="en-US" dirty="0"/>
              <a:t>From </a:t>
            </a:r>
            <a:r>
              <a:rPr lang="en-US" dirty="0" err="1"/>
              <a:t>F.Zimmermann</a:t>
            </a:r>
            <a:r>
              <a:rPr lang="en-US" dirty="0"/>
              <a:t>, Snowmass restart 1.9.2021</a:t>
            </a:r>
          </a:p>
        </p:txBody>
      </p:sp>
    </p:spTree>
    <p:extLst>
      <p:ext uri="{BB962C8B-B14F-4D97-AF65-F5344CB8AC3E}">
        <p14:creationId xmlns:p14="http://schemas.microsoft.com/office/powerpoint/2010/main" val="151513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9" grpId="0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D97C23-ADF4-B144-A795-B7EA146A1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1" y="0"/>
            <a:ext cx="121467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521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AA9526-E0B4-0945-993D-76796E0FF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ED460F-6C76-B14D-9127-6EE97E2B128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Benasque September 2021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F8F32A-D761-074E-BBF3-FD7648306B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From </a:t>
            </a:r>
            <a:r>
              <a:rPr lang="en-US" dirty="0" err="1"/>
              <a:t>J.Gao</a:t>
            </a:r>
            <a:r>
              <a:rPr lang="en-US" dirty="0"/>
              <a:t> (link on slide 34) </a:t>
            </a: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04CF3672-394E-4E43-A6A8-92F41D10E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71" y="272021"/>
            <a:ext cx="10784205" cy="600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02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7C29C2C-4F6C-7041-BC60-1E00770B7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 factory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3DF760-71C7-D547-9F1E-8D478CF3F8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6BB354-06AB-8C42-85C8-FB76A158A213}" type="slidenum">
              <a:rPr lang="en-US" smtClean="0"/>
              <a:t>41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080DE4-1902-234C-8EE4-23AB06204DD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 err="1"/>
              <a:t>Benasque</a:t>
            </a:r>
            <a:r>
              <a:rPr lang="en-US" dirty="0"/>
              <a:t> September 2021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A7063D-11C5-5945-AAD2-D40B42A1B4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Steinar Stapnes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35C42E-D118-B24C-8C77-EC51F4D53C0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Technology in general available for constructing a Higgs factory </a:t>
            </a:r>
          </a:p>
          <a:p>
            <a:r>
              <a:rPr lang="en-US" dirty="0"/>
              <a:t>Need concentration of resources, and in most of the cases significantly more and new resources compared to current budgets in the various regions proposing these facilities </a:t>
            </a:r>
          </a:p>
          <a:p>
            <a:r>
              <a:rPr lang="en-US" dirty="0"/>
              <a:t>Power/energy consumptions very high (in particular for the circular options)</a:t>
            </a:r>
          </a:p>
          <a:p>
            <a:r>
              <a:rPr lang="en-US" dirty="0"/>
              <a:t>Civil engineering also considered a risk, in particular for FCC-</a:t>
            </a:r>
            <a:r>
              <a:rPr lang="en-US" dirty="0" err="1"/>
              <a:t>ee</a:t>
            </a:r>
            <a:r>
              <a:rPr lang="en-US" dirty="0"/>
              <a:t> (hence feasibility study)</a:t>
            </a:r>
          </a:p>
          <a:p>
            <a:r>
              <a:rPr lang="en-US" dirty="0"/>
              <a:t>Timelines – if one is a bit more realistic - are also a concern </a:t>
            </a:r>
          </a:p>
        </p:txBody>
      </p:sp>
    </p:spTree>
    <p:extLst>
      <p:ext uri="{BB962C8B-B14F-4D97-AF65-F5344CB8AC3E}">
        <p14:creationId xmlns:p14="http://schemas.microsoft.com/office/powerpoint/2010/main" val="41852228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7C29C2C-4F6C-7041-BC60-1E00770B7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Fermilab</a:t>
            </a:r>
            <a:r>
              <a:rPr lang="en-US" dirty="0"/>
              <a:t> site fillers (from Snowmass restart)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3DF760-71C7-D547-9F1E-8D478CF3F8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6BB354-06AB-8C42-85C8-FB76A158A213}" type="slidenum">
              <a:rPr lang="en-US" smtClean="0"/>
              <a:t>42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080DE4-1902-234C-8EE4-23AB06204DD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 err="1"/>
              <a:t>Benasque</a:t>
            </a:r>
            <a:r>
              <a:rPr lang="en-US" dirty="0"/>
              <a:t> September 2021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A7063D-11C5-5945-AAD2-D40B42A1B4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Steinar Stapnes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35C42E-D118-B24C-8C77-EC51F4D53C0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98080" y="5371672"/>
            <a:ext cx="4495800" cy="1097283"/>
          </a:xfrm>
        </p:spPr>
        <p:txBody>
          <a:bodyPr/>
          <a:lstStyle/>
          <a:p>
            <a:r>
              <a:rPr lang="en-US" dirty="0" err="1"/>
              <a:t>Fermilab</a:t>
            </a:r>
            <a:r>
              <a:rPr lang="en-US" dirty="0"/>
              <a:t> plus C3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F40E40-24CC-F542-B495-564AAE87E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203" y="805846"/>
            <a:ext cx="7305737" cy="54775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8E8338B-41B3-AC4A-8E63-91C6AC60375A}"/>
              </a:ext>
            </a:extLst>
          </p:cNvPr>
          <p:cNvSpPr/>
          <p:nvPr/>
        </p:nvSpPr>
        <p:spPr>
          <a:xfrm>
            <a:off x="7578940" y="2016142"/>
            <a:ext cx="38290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Link to presentation:</a:t>
            </a:r>
          </a:p>
          <a:p>
            <a:r>
              <a:rPr lang="en-US" sz="1100" dirty="0">
                <a:hlinkClick r:id="rId3"/>
              </a:rPr>
              <a:t>https://indico.fnal.gov/event/49756/contributions/222364/attachments/146782/187646/PB_Snowmass_EF_Sep2021_final.pdf</a:t>
            </a:r>
            <a:endParaRPr lang="en-US" sz="1100" dirty="0"/>
          </a:p>
          <a:p>
            <a:endParaRPr lang="en-US" sz="10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716686E-09EB-0441-8DE0-278AB9EE4FC6}"/>
              </a:ext>
            </a:extLst>
          </p:cNvPr>
          <p:cNvGrpSpPr/>
          <p:nvPr/>
        </p:nvGrpSpPr>
        <p:grpSpPr>
          <a:xfrm>
            <a:off x="7578940" y="3659522"/>
            <a:ext cx="4114800" cy="2212777"/>
            <a:chOff x="76200" y="2949773"/>
            <a:chExt cx="4114800" cy="221277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47068D5-13B5-074E-9D1C-F04A85032DD8}"/>
                </a:ext>
              </a:extLst>
            </p:cNvPr>
            <p:cNvSpPr txBox="1"/>
            <p:nvPr/>
          </p:nvSpPr>
          <p:spPr>
            <a:xfrm>
              <a:off x="76200" y="2949773"/>
              <a:ext cx="4114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Cryogenic operation improves performance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69F019C-C1D5-744B-9072-9422BD709390}"/>
                </a:ext>
              </a:extLst>
            </p:cNvPr>
            <p:cNvSpPr txBox="1"/>
            <p:nvPr/>
          </p:nvSpPr>
          <p:spPr>
            <a:xfrm rot="16200000">
              <a:off x="-510809" y="3813541"/>
              <a:ext cx="18407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hlinkClick r:id="rId4"/>
                </a:rPr>
                <a:t>Cahill et al, </a:t>
              </a:r>
              <a:br>
                <a:rPr lang="en-US" sz="1000" dirty="0">
                  <a:hlinkClick r:id="rId4"/>
                </a:rPr>
              </a:br>
              <a:r>
                <a:rPr lang="en-US" sz="1000" dirty="0">
                  <a:hlinkClick r:id="rId4"/>
                </a:rPr>
                <a:t>PRAB 21.10 (2018): 102002</a:t>
              </a:r>
              <a:endParaRPr lang="en-US" sz="1000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EF45986-1EA9-AD40-9D84-3EFA866180C2}"/>
                </a:ext>
              </a:extLst>
            </p:cNvPr>
            <p:cNvGrpSpPr/>
            <p:nvPr/>
          </p:nvGrpSpPr>
          <p:grpSpPr>
            <a:xfrm>
              <a:off x="761999" y="3215226"/>
              <a:ext cx="3143235" cy="1947324"/>
              <a:chOff x="761999" y="3215226"/>
              <a:chExt cx="3143235" cy="1947324"/>
            </a:xfrm>
          </p:grpSpPr>
          <p:pic>
            <p:nvPicPr>
              <p:cNvPr id="13" name="Picture 12" descr="Chart&#10;&#10;Description automatically generated">
                <a:extLst>
                  <a:ext uri="{FF2B5EF4-FFF2-40B4-BE49-F238E27FC236}">
                    <a16:creationId xmlns:a16="http://schemas.microsoft.com/office/drawing/2014/main" id="{6B10C22A-9B95-4E41-98B0-FADF8DBB60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1999" y="3215226"/>
                <a:ext cx="3143235" cy="1947324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00F848D-83F3-D649-BFA2-B4B8199CFED3}"/>
                  </a:ext>
                </a:extLst>
              </p:cNvPr>
              <p:cNvSpPr/>
              <p:nvPr/>
            </p:nvSpPr>
            <p:spPr>
              <a:xfrm>
                <a:off x="762000" y="5012233"/>
                <a:ext cx="381000" cy="1503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9126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278A41A-6858-604A-A0D5-A46391201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944B4E-3447-D046-B149-CF83BE18CB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6BB354-06AB-8C42-85C8-FB76A158A213}" type="slidenum">
              <a:rPr lang="en-US" smtClean="0"/>
              <a:t>43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8C1184-E49A-FF4E-A2E0-A4579FC11D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 err="1"/>
              <a:t>Benasque</a:t>
            </a:r>
            <a:r>
              <a:rPr lang="en-US" dirty="0"/>
              <a:t> September 2021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51957F-9FB3-6543-B7D7-0B31DE8656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Steinar Stapnes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6ACA43-F749-3E4A-8489-3EF7D505168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4432" y="1093527"/>
            <a:ext cx="10288016" cy="5240201"/>
          </a:xfrm>
          <a:solidFill>
            <a:schemeClr val="tx1"/>
          </a:solidFill>
        </p:spPr>
        <p:txBody>
          <a:bodyPr/>
          <a:lstStyle/>
          <a:p>
            <a:r>
              <a:rPr lang="en-US" sz="1400" dirty="0">
                <a:solidFill>
                  <a:srgbClr val="00B050"/>
                </a:solidFill>
                <a:latin typeface="Avenir Medium" panose="02000503020000020003" pitchFamily="2" charset="0"/>
              </a:rPr>
              <a:t>HL – LHC </a:t>
            </a:r>
          </a:p>
          <a:p>
            <a:pPr lvl="1"/>
            <a:r>
              <a:rPr lang="en-US" sz="1400" dirty="0">
                <a:solidFill>
                  <a:srgbClr val="00B050"/>
                </a:solidFill>
                <a:latin typeface="Avenir Medium" panose="02000503020000020003" pitchFamily="2" charset="0"/>
              </a:rPr>
              <a:t>Higher luminosities, improved detectors, improved analysis </a:t>
            </a:r>
          </a:p>
          <a:p>
            <a:r>
              <a:rPr lang="en-US" sz="1400" dirty="0">
                <a:solidFill>
                  <a:srgbClr val="00B050"/>
                </a:solidFill>
                <a:latin typeface="Avenir Medium" panose="02000503020000020003" pitchFamily="2" charset="0"/>
              </a:rPr>
              <a:t>Other accelerators very important too: Neutrinos, </a:t>
            </a:r>
            <a:r>
              <a:rPr lang="en-US" sz="1400" dirty="0" err="1">
                <a:solidFill>
                  <a:srgbClr val="00B050"/>
                </a:solidFill>
                <a:latin typeface="Avenir Medium" panose="02000503020000020003" pitchFamily="2" charset="0"/>
              </a:rPr>
              <a:t>SuperKEKb</a:t>
            </a:r>
            <a:r>
              <a:rPr lang="en-US" sz="1400" dirty="0">
                <a:solidFill>
                  <a:srgbClr val="00B050"/>
                </a:solidFill>
                <a:latin typeface="Avenir Medium" panose="02000503020000020003" pitchFamily="2" charset="0"/>
              </a:rPr>
              <a:t>, the neutrino facilities, EIC, dark sector studies, light dark matter, </a:t>
            </a:r>
            <a:r>
              <a:rPr lang="en-US" sz="1400" dirty="0" err="1">
                <a:solidFill>
                  <a:srgbClr val="00B050"/>
                </a:solidFill>
                <a:latin typeface="Avenir Medium" panose="02000503020000020003" pitchFamily="2" charset="0"/>
              </a:rPr>
              <a:t>etc</a:t>
            </a:r>
            <a:r>
              <a:rPr lang="en-US" sz="1400" dirty="0">
                <a:solidFill>
                  <a:srgbClr val="00B050"/>
                </a:solidFill>
                <a:latin typeface="Avenir Medium" panose="02000503020000020003" pitchFamily="2" charset="0"/>
              </a:rPr>
              <a:t> .. </a:t>
            </a:r>
          </a:p>
          <a:p>
            <a:endParaRPr lang="en-US" sz="1400" dirty="0">
              <a:solidFill>
                <a:srgbClr val="00B050"/>
              </a:solidFill>
              <a:latin typeface="Avenir Medium" panose="02000503020000020003" pitchFamily="2" charset="0"/>
            </a:endParaRPr>
          </a:p>
          <a:p>
            <a:r>
              <a:rPr lang="en-US" sz="1400" dirty="0">
                <a:solidFill>
                  <a:srgbClr val="FFC000"/>
                </a:solidFill>
                <a:latin typeface="Avenir Medium" panose="02000503020000020003" pitchFamily="2" charset="0"/>
              </a:rPr>
              <a:t>Seems reasonable to assume that next large accelerator in particle physics will be an </a:t>
            </a:r>
            <a:r>
              <a:rPr lang="en-US" sz="1400" dirty="0" err="1">
                <a:solidFill>
                  <a:srgbClr val="FFC000"/>
                </a:solidFill>
                <a:latin typeface="Avenir Medium" panose="02000503020000020003" pitchFamily="2" charset="0"/>
              </a:rPr>
              <a:t>e+e</a:t>
            </a:r>
            <a:r>
              <a:rPr lang="en-US" sz="1400" dirty="0">
                <a:solidFill>
                  <a:srgbClr val="FFC000"/>
                </a:solidFill>
                <a:latin typeface="Avenir Medium" panose="02000503020000020003" pitchFamily="2" charset="0"/>
              </a:rPr>
              <a:t>- collider in the 250-500 GeV range (ILC, CLIC, CEPC, FCC-</a:t>
            </a:r>
            <a:r>
              <a:rPr lang="en-US" sz="1400" dirty="0" err="1">
                <a:solidFill>
                  <a:srgbClr val="FFC000"/>
                </a:solidFill>
                <a:latin typeface="Avenir Medium" panose="02000503020000020003" pitchFamily="2" charset="0"/>
              </a:rPr>
              <a:t>ee</a:t>
            </a:r>
            <a:r>
              <a:rPr lang="en-US" sz="1400" dirty="0">
                <a:solidFill>
                  <a:srgbClr val="FFC000"/>
                </a:solidFill>
                <a:latin typeface="Avenir Medium" panose="02000503020000020003" pitchFamily="2" charset="0"/>
              </a:rPr>
              <a:t>), hopefully following directly after or possibly overlapping with HL-LHC </a:t>
            </a:r>
          </a:p>
          <a:p>
            <a:pPr lvl="1"/>
            <a:r>
              <a:rPr lang="en-US" sz="1400" dirty="0">
                <a:solidFill>
                  <a:srgbClr val="FFC000"/>
                </a:solidFill>
                <a:latin typeface="Avenir Medium" panose="02000503020000020003" pitchFamily="2" charset="0"/>
              </a:rPr>
              <a:t>Physics case clear, technologies are there, “hesitations” are due to costs and perceived link to the machine after </a:t>
            </a:r>
          </a:p>
          <a:p>
            <a:pPr lvl="1"/>
            <a:r>
              <a:rPr lang="en-US" sz="1400" dirty="0">
                <a:solidFill>
                  <a:srgbClr val="FFC000"/>
                </a:solidFill>
                <a:latin typeface="Avenir Medium" panose="02000503020000020003" pitchFamily="2" charset="0"/>
              </a:rPr>
              <a:t>In particular, the large circular </a:t>
            </a:r>
            <a:r>
              <a:rPr lang="en-US" sz="1400" dirty="0" err="1">
                <a:solidFill>
                  <a:srgbClr val="FFC000"/>
                </a:solidFill>
                <a:latin typeface="Avenir Medium" panose="02000503020000020003" pitchFamily="2" charset="0"/>
              </a:rPr>
              <a:t>e+e</a:t>
            </a:r>
            <a:r>
              <a:rPr lang="en-US" sz="1400" dirty="0">
                <a:solidFill>
                  <a:srgbClr val="FFC000"/>
                </a:solidFill>
                <a:latin typeface="Avenir Medium" panose="02000503020000020003" pitchFamily="2" charset="0"/>
              </a:rPr>
              <a:t>- machines are linked in time, design and funding to proton colliders after </a:t>
            </a:r>
          </a:p>
          <a:p>
            <a:pPr lvl="1"/>
            <a:endParaRPr lang="en-US" sz="2400" dirty="0">
              <a:solidFill>
                <a:schemeClr val="accent4">
                  <a:lumMod val="75000"/>
                </a:schemeClr>
              </a:solidFill>
              <a:latin typeface="Avenir Medium" panose="02000503020000020003" pitchFamily="2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Avenir Medium" panose="02000503020000020003" pitchFamily="2" charset="0"/>
              </a:rPr>
              <a:t>But what is the next next accelerator – at much higher energies ? Physics motivations can be made (are they sufficient to approve such a large project?) and provide design study guidance, even though HL-LHC and a Higgs factory might (hopefully will) change the outlook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  <a:latin typeface="Avenir Medium" panose="02000503020000020003" pitchFamily="2" charset="0"/>
              </a:rPr>
              <a:t>Hadrons (~100 </a:t>
            </a:r>
            <a:r>
              <a:rPr lang="en-US" sz="2400" dirty="0" err="1">
                <a:solidFill>
                  <a:srgbClr val="FF0000"/>
                </a:solidFill>
                <a:latin typeface="Avenir Medium" panose="02000503020000020003" pitchFamily="2" charset="0"/>
              </a:rPr>
              <a:t>TeV</a:t>
            </a:r>
            <a:r>
              <a:rPr lang="en-US" sz="2400" dirty="0">
                <a:solidFill>
                  <a:srgbClr val="FF0000"/>
                </a:solidFill>
                <a:latin typeface="Avenir Medium" panose="02000503020000020003" pitchFamily="2" charset="0"/>
              </a:rPr>
              <a:t> or above), upgrading an </a:t>
            </a:r>
            <a:r>
              <a:rPr lang="en-US" sz="2400" dirty="0" err="1">
                <a:solidFill>
                  <a:srgbClr val="FF0000"/>
                </a:solidFill>
                <a:latin typeface="Avenir Medium" panose="02000503020000020003" pitchFamily="2" charset="0"/>
              </a:rPr>
              <a:t>e+e</a:t>
            </a:r>
            <a:r>
              <a:rPr lang="en-US" sz="2400" dirty="0">
                <a:solidFill>
                  <a:srgbClr val="FF0000"/>
                </a:solidFill>
                <a:latin typeface="Avenir Medium" panose="02000503020000020003" pitchFamily="2" charset="0"/>
              </a:rPr>
              <a:t>- LC collider (length/technology) or Muons (aiming for 10 </a:t>
            </a:r>
            <a:r>
              <a:rPr lang="en-US" sz="2400" dirty="0" err="1">
                <a:solidFill>
                  <a:srgbClr val="FF0000"/>
                </a:solidFill>
                <a:latin typeface="Avenir Medium" panose="02000503020000020003" pitchFamily="2" charset="0"/>
              </a:rPr>
              <a:t>TeV</a:t>
            </a:r>
            <a:r>
              <a:rPr lang="en-US" sz="2400" dirty="0">
                <a:solidFill>
                  <a:srgbClr val="FF0000"/>
                </a:solidFill>
                <a:latin typeface="Avenir Medium" panose="02000503020000020003" pitchFamily="2" charset="0"/>
              </a:rPr>
              <a:t> or above)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66CF41-6974-334D-AFA9-513C428D6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0661370" y="1951530"/>
            <a:ext cx="1384860" cy="369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251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-28930" y="0"/>
            <a:ext cx="1222093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The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 and CEPC/SPPC integrated programs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inspired by successful LEP – LHC programs at CERN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19336" y="956915"/>
                <a:ext cx="11953328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comprehensive long-term programs maximizing physics opportunities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stage 1: FCC-</a:t>
                </a:r>
                <a:r>
                  <a:rPr kumimoji="0" lang="en-GB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ee</a:t>
                </a: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/CEPC (Z, W, H,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t</m:t>
                    </m:r>
                    <m:acc>
                      <m:accPr>
                        <m:chr m:val="̅"/>
                        <m:ctrlPr>
                          <a:rPr kumimoji="0" lang="en-US" sz="1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18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t</m:t>
                        </m:r>
                      </m:e>
                    </m:acc>
                  </m:oMath>
                </a14:m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) as Higgs factory, electroweak &amp; top factory at highest luminosities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stage 2: FCC-</a:t>
                </a:r>
                <a:r>
                  <a:rPr kumimoji="0" lang="en-GB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hh</a:t>
                </a: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/SPPC (~100/75 </a:t>
                </a:r>
                <a:r>
                  <a:rPr kumimoji="0" lang="en-GB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TeV</a:t>
                </a: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) as natural continuation at energy frontier, with ion and eh options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</a:t>
                </a:r>
                <a:r>
                  <a:rPr kumimoji="0" lang="en-GB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omplementary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physics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</a:t>
                </a:r>
                <a:r>
                  <a:rPr kumimoji="0" lang="en-GB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ommon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civil engineering and technical infrastructures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FCC builds on and reuses CERN’s existing infrastructure; CEPC/SPPC are greenfield machines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integrated project allows seamless continuation of HEP after HL-LHC 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36" y="956915"/>
                <a:ext cx="11953328" cy="2062103"/>
              </a:xfrm>
              <a:prstGeom prst="rect">
                <a:avLst/>
              </a:prstGeom>
              <a:blipFill>
                <a:blip r:embed="rId3"/>
                <a:stretch>
                  <a:fillRect l="-561" t="-1479" b="-38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5" r="1218"/>
          <a:stretch/>
        </p:blipFill>
        <p:spPr>
          <a:xfrm>
            <a:off x="3101241" y="3117226"/>
            <a:ext cx="2628772" cy="29350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466828-276D-2144-BC1C-29522FA08D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3"/>
          <a:stretch/>
        </p:blipFill>
        <p:spPr>
          <a:xfrm>
            <a:off x="113616" y="2950157"/>
            <a:ext cx="1712520" cy="1511684"/>
          </a:xfrm>
          <a:prstGeom prst="rect">
            <a:avLst/>
          </a:prstGeom>
        </p:spPr>
      </p:pic>
      <p:pic>
        <p:nvPicPr>
          <p:cNvPr id="16" name="Picture 15" descr="layout_c.pd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56" y="4584728"/>
            <a:ext cx="1712521" cy="1783875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1535832" y="5739920"/>
            <a:ext cx="1512168" cy="751570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494065" y="3956599"/>
            <a:ext cx="1512168" cy="751570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FCC-ee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2715BAF-8D66-49AA-889B-2A594E9242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139778"/>
            <a:ext cx="2057809" cy="7285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01E9EBD-CAEA-4D75-8E63-497CD546E288}"/>
              </a:ext>
            </a:extLst>
          </p:cNvPr>
          <p:cNvSpPr txBox="1"/>
          <p:nvPr/>
        </p:nvSpPr>
        <p:spPr>
          <a:xfrm>
            <a:off x="1974385" y="3244334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K. Oide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906504-2FB2-4776-9D71-AF5BAA77E1C1}"/>
              </a:ext>
            </a:extLst>
          </p:cNvPr>
          <p:cNvSpPr txBox="1"/>
          <p:nvPr/>
        </p:nvSpPr>
        <p:spPr>
          <a:xfrm>
            <a:off x="1974385" y="4619503"/>
            <a:ext cx="1178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A. Chance,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D. Schulte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C169D2-3C4B-401B-AF3E-B449BB1126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4456" y="3152001"/>
            <a:ext cx="1501840" cy="1394199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0EF8AD9-6564-4798-867C-CC2C5224CAED}"/>
              </a:ext>
            </a:extLst>
          </p:cNvPr>
          <p:cNvSpPr txBox="1">
            <a:spLocks/>
          </p:cNvSpPr>
          <p:nvPr/>
        </p:nvSpPr>
        <p:spPr>
          <a:xfrm>
            <a:off x="7255992" y="3032332"/>
            <a:ext cx="1512168" cy="751570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CEPC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759813-C6CC-48E5-971B-489F3F9922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1936" y="4619503"/>
            <a:ext cx="1706880" cy="1550285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DC166CE-1939-4485-861A-ED4839A21170}"/>
              </a:ext>
            </a:extLst>
          </p:cNvPr>
          <p:cNvSpPr txBox="1">
            <a:spLocks/>
          </p:cNvSpPr>
          <p:nvPr/>
        </p:nvSpPr>
        <p:spPr>
          <a:xfrm>
            <a:off x="7385864" y="5676445"/>
            <a:ext cx="1512168" cy="751570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SPPC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13CA70D-7DBC-4B0E-9605-3CA238C5A8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10113" y="3408117"/>
            <a:ext cx="3568051" cy="232420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B5EFBF5-D681-4901-A918-CAFC1DC58527}"/>
              </a:ext>
            </a:extLst>
          </p:cNvPr>
          <p:cNvSpPr txBox="1"/>
          <p:nvPr/>
        </p:nvSpPr>
        <p:spPr>
          <a:xfrm>
            <a:off x="7431775" y="4427733"/>
            <a:ext cx="745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J. Gao</a:t>
            </a:r>
          </a:p>
        </p:txBody>
      </p:sp>
      <p:sp>
        <p:nvSpPr>
          <p:cNvPr id="24" name="Slide Number">
            <a:extLst>
              <a:ext uri="{FF2B5EF4-FFF2-40B4-BE49-F238E27FC236}">
                <a16:creationId xmlns:a16="http://schemas.microsoft.com/office/drawing/2014/main" id="{701F6975-78DA-D74C-B533-992031F21C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0993" y="6538860"/>
            <a:ext cx="2743200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44</a:t>
            </a:fld>
            <a:endParaRPr/>
          </a:p>
        </p:txBody>
      </p:sp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0608A1EB-3978-6340-A573-661E56A4DF61}"/>
              </a:ext>
            </a:extLst>
          </p:cNvPr>
          <p:cNvSpPr txBox="1">
            <a:spLocks/>
          </p:cNvSpPr>
          <p:nvPr/>
        </p:nvSpPr>
        <p:spPr>
          <a:xfrm>
            <a:off x="9460993" y="6538860"/>
            <a:ext cx="2743200" cy="365125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defPPr>
              <a:defRPr lang="en-US"/>
            </a:defPPr>
            <a:lvl1pPr marL="0" algn="r" defTabSz="914127" rtl="0" eaLnBrk="1" latinLnBrk="0" hangingPunct="1">
              <a:defRPr sz="1180" b="0" i="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457062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27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89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51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13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78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40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02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6BB354-06AB-8C42-85C8-FB76A158A213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26" name="Date Placeholder 1">
            <a:extLst>
              <a:ext uri="{FF2B5EF4-FFF2-40B4-BE49-F238E27FC236}">
                <a16:creationId xmlns:a16="http://schemas.microsoft.com/office/drawing/2014/main" id="{DE05C169-8D6D-E14A-AF38-583B2BE11C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336" y="6554225"/>
            <a:ext cx="2743200" cy="365125"/>
          </a:xfrm>
        </p:spPr>
        <p:txBody>
          <a:bodyPr/>
          <a:lstStyle/>
          <a:p>
            <a:r>
              <a:rPr lang="en-US" dirty="0" err="1"/>
              <a:t>Benasque</a:t>
            </a:r>
            <a:r>
              <a:rPr lang="en-US" dirty="0"/>
              <a:t> September 2021 </a:t>
            </a:r>
          </a:p>
        </p:txBody>
      </p:sp>
      <p:sp>
        <p:nvSpPr>
          <p:cNvPr id="27" name="Footer Placeholder 2">
            <a:extLst>
              <a:ext uri="{FF2B5EF4-FFF2-40B4-BE49-F238E27FC236}">
                <a16:creationId xmlns:a16="http://schemas.microsoft.com/office/drawing/2014/main" id="{CB76EFF0-0D4C-C54B-9A80-6D5B7E4F96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26072" y="6551051"/>
            <a:ext cx="4339856" cy="365125"/>
          </a:xfrm>
        </p:spPr>
        <p:txBody>
          <a:bodyPr/>
          <a:lstStyle/>
          <a:p>
            <a:r>
              <a:rPr lang="en-US" dirty="0"/>
              <a:t>From </a:t>
            </a:r>
            <a:r>
              <a:rPr lang="en-US" dirty="0" err="1"/>
              <a:t>F.Zimmermann</a:t>
            </a:r>
            <a:r>
              <a:rPr lang="en-US" dirty="0"/>
              <a:t>, Snowmass restart 1.9.2021</a:t>
            </a:r>
          </a:p>
        </p:txBody>
      </p:sp>
    </p:spTree>
    <p:extLst>
      <p:ext uri="{BB962C8B-B14F-4D97-AF65-F5344CB8AC3E}">
        <p14:creationId xmlns:p14="http://schemas.microsoft.com/office/powerpoint/2010/main" val="324251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noFill/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3200" b="0" kern="0" dirty="0">
                <a:solidFill>
                  <a:schemeClr val="tx1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Circular hadron colliders:  FCC-</a:t>
            </a:r>
            <a:r>
              <a:rPr lang="en-US" sz="3200" b="0" kern="0" dirty="0" err="1">
                <a:solidFill>
                  <a:schemeClr val="tx1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hh</a:t>
            </a:r>
            <a:r>
              <a:rPr lang="en-US" sz="3200" b="0" kern="0" dirty="0">
                <a:solidFill>
                  <a:schemeClr val="tx1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 and </a:t>
            </a:r>
            <a:r>
              <a:rPr lang="en-US" sz="3200" b="0" kern="0" dirty="0" err="1">
                <a:solidFill>
                  <a:schemeClr val="tx1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SppC</a:t>
            </a:r>
            <a:endParaRPr lang="en-US" sz="3200" b="0" kern="0" dirty="0">
              <a:solidFill>
                <a:schemeClr val="tx1"/>
              </a:solidFill>
              <a:latin typeface="Avenir Roman" panose="02000503020000020003" pitchFamily="2" charset="0"/>
            </a:endParaRPr>
          </a:p>
        </p:txBody>
      </p:sp>
      <p:pic>
        <p:nvPicPr>
          <p:cNvPr id="58" name="Picture 57" descr="layout_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44" y="2427853"/>
            <a:ext cx="3888432" cy="40504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0" y="1004535"/>
                <a:ext cx="12192000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lvl="0">
                  <a:defRPr kumimoji="0" sz="2400" b="1" i="0" u="none" strike="noStrike" kern="0" cap="none" spc="0" normalizeH="0" baseline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</a:defRPr>
                </a:lvl1pPr>
              </a:lstStyle>
              <a:p>
                <a:r>
                  <a:rPr lang="de-DE" dirty="0">
                    <a:latin typeface="Avenir Roman" panose="02000503020000020003" pitchFamily="2" charset="0"/>
                  </a:rPr>
                  <a:t>circumference </a:t>
                </a:r>
                <a14:m>
                  <m:oMath xmlns:m="http://schemas.openxmlformats.org/officeDocument/2006/math">
                    <m:r>
                      <a:rPr lang="de-DE" dirty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de-DE" dirty="0">
                    <a:latin typeface="Avenir Roman" panose="02000503020000020003" pitchFamily="2" charset="0"/>
                  </a:rPr>
                  <a:t>100 km, </a:t>
                </a:r>
                <a:r>
                  <a:rPr lang="en-GB" dirty="0">
                    <a:latin typeface="Avenir Roman" panose="02000503020000020003" pitchFamily="2" charset="0"/>
                  </a:rPr>
                  <a:t>two high-luminosity experiments up to 3</a:t>
                </a:r>
                <a:r>
                  <a:rPr lang="en-US" dirty="0">
                    <a:latin typeface="Avenir Roman" panose="02000503020000020003" pitchFamily="2" charset="0"/>
                  </a:rPr>
                  <a:t> (1) x 10</a:t>
                </a:r>
                <a:r>
                  <a:rPr lang="en-US" baseline="30000" dirty="0">
                    <a:latin typeface="Avenir Roman" panose="02000503020000020003" pitchFamily="2" charset="0"/>
                  </a:rPr>
                  <a:t>35</a:t>
                </a:r>
                <a:r>
                  <a:rPr lang="en-US" dirty="0">
                    <a:latin typeface="Avenir Roman" panose="02000503020000020003" pitchFamily="2" charset="0"/>
                  </a:rPr>
                  <a:t> cm</a:t>
                </a:r>
                <a:r>
                  <a:rPr lang="en-US" baseline="30000" dirty="0">
                    <a:latin typeface="Avenir Roman" panose="02000503020000020003" pitchFamily="2" charset="0"/>
                  </a:rPr>
                  <a:t>-2</a:t>
                </a:r>
                <a:r>
                  <a:rPr lang="en-US" dirty="0">
                    <a:latin typeface="Avenir Roman" panose="02000503020000020003" pitchFamily="2" charset="0"/>
                  </a:rPr>
                  <a:t>s</a:t>
                </a:r>
                <a:r>
                  <a:rPr lang="en-US" baseline="30000" dirty="0">
                    <a:latin typeface="Avenir Roman" panose="02000503020000020003" pitchFamily="2" charset="0"/>
                  </a:rPr>
                  <a:t>-1</a:t>
                </a:r>
                <a:r>
                  <a:rPr lang="en-GB" dirty="0">
                    <a:latin typeface="Avenir Roman" panose="02000503020000020003" pitchFamily="2" charset="0"/>
                  </a:rPr>
                  <a:t>,        </a:t>
                </a:r>
                <a:r>
                  <a:rPr lang="en-GB" b="0" dirty="0">
                    <a:solidFill>
                      <a:srgbClr val="000000"/>
                    </a:solidFill>
                    <a:latin typeface="Avenir Roman" panose="02000503020000020003" pitchFamily="2" charset="0"/>
                  </a:rPr>
                  <a:t>two additional experiments possibly combined with </a:t>
                </a:r>
                <a:r>
                  <a:rPr lang="de-DE" b="0" dirty="0">
                    <a:solidFill>
                      <a:srgbClr val="000000"/>
                    </a:solidFill>
                    <a:latin typeface="Avenir Roman" panose="02000503020000020003" pitchFamily="2" charset="0"/>
                  </a:rPr>
                  <a:t>injection section, </a:t>
                </a:r>
                <a:r>
                  <a:rPr lang="en-GB" b="0" dirty="0">
                    <a:solidFill>
                      <a:srgbClr val="000000"/>
                    </a:solidFill>
                    <a:latin typeface="Avenir Roman" panose="02000503020000020003" pitchFamily="2" charset="0"/>
                  </a:rPr>
                  <a:t>collimation insertions (</a:t>
                </a:r>
                <a:r>
                  <a:rPr lang="en-GB" b="0" dirty="0" err="1">
                    <a:solidFill>
                      <a:srgbClr val="000000"/>
                    </a:solidFill>
                    <a:latin typeface="Avenir Roman" panose="02000503020000020003" pitchFamily="2" charset="0"/>
                  </a:rPr>
                  <a:t>betatron</a:t>
                </a:r>
                <a:r>
                  <a:rPr lang="en-GB" b="0" dirty="0">
                    <a:solidFill>
                      <a:srgbClr val="000000"/>
                    </a:solidFill>
                    <a:latin typeface="Avenir Roman" panose="02000503020000020003" pitchFamily="2" charset="0"/>
                  </a:rPr>
                  <a:t> and momentum cleaning), extraction/dump insertion, RF insertion,</a:t>
                </a:r>
                <a:r>
                  <a:rPr lang="de-DE" b="0" dirty="0">
                    <a:solidFill>
                      <a:srgbClr val="000000"/>
                    </a:solidFill>
                    <a:latin typeface="Avenir Roman" panose="02000503020000020003" pitchFamily="2" charset="0"/>
                  </a:rPr>
                  <a:t> </a:t>
                </a:r>
                <a:endParaRPr lang="de-DE" dirty="0">
                  <a:latin typeface="Avenir Roman" panose="02000503020000020003" pitchFamily="2" charset="0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004535"/>
                <a:ext cx="12192000" cy="1200329"/>
              </a:xfrm>
              <a:prstGeom prst="rect">
                <a:avLst/>
              </a:prstGeom>
              <a:blipFill>
                <a:blip r:embed="rId4"/>
                <a:stretch>
                  <a:fillRect l="-729" t="-3125" r="-5313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639"/>
          <a:stretch/>
        </p:blipFill>
        <p:spPr>
          <a:xfrm>
            <a:off x="5903393" y="2688968"/>
            <a:ext cx="4218020" cy="361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3639" y="3345082"/>
            <a:ext cx="1424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venir Roman" panose="02000503020000020003" pitchFamily="2" charset="0"/>
              </a:rPr>
              <a:t>FCC-</a:t>
            </a:r>
            <a:r>
              <a:rPr lang="en-US" sz="2400" b="1" dirty="0" err="1">
                <a:solidFill>
                  <a:srgbClr val="000000"/>
                </a:solidFill>
                <a:latin typeface="Avenir Roman" panose="02000503020000020003" pitchFamily="2" charset="0"/>
              </a:rPr>
              <a:t>hh</a:t>
            </a:r>
            <a:endParaRPr lang="en-GB" sz="2400" b="1" dirty="0">
              <a:solidFill>
                <a:srgbClr val="000000"/>
              </a:solidFill>
              <a:latin typeface="Avenir Roman" panose="02000503020000020003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72464" y="3291949"/>
            <a:ext cx="1424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00"/>
                </a:solidFill>
                <a:latin typeface="Avenir Roman" panose="02000503020000020003" pitchFamily="2" charset="0"/>
              </a:rPr>
              <a:t>SppC</a:t>
            </a:r>
            <a:endParaRPr lang="en-GB" sz="2400" b="1" dirty="0">
              <a:solidFill>
                <a:srgbClr val="000000"/>
              </a:solidFill>
              <a:latin typeface="Avenir Roman" panose="02000503020000020003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55941" y="3796005"/>
            <a:ext cx="19447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Roman" panose="02000503020000020003" pitchFamily="2" charset="0"/>
              </a:rPr>
              <a:t>new injector chain,</a:t>
            </a:r>
          </a:p>
          <a:p>
            <a:endParaRPr lang="en-US" dirty="0">
              <a:latin typeface="Avenir Roman" panose="02000503020000020003" pitchFamily="2" charset="0"/>
            </a:endParaRPr>
          </a:p>
          <a:p>
            <a:r>
              <a:rPr lang="en-US" dirty="0">
                <a:latin typeface="Avenir Roman" panose="02000503020000020003" pitchFamily="2" charset="0"/>
              </a:rPr>
              <a:t>simultaneous operation with </a:t>
            </a:r>
            <a:r>
              <a:rPr lang="en-US" dirty="0" err="1">
                <a:latin typeface="Avenir Roman" panose="02000503020000020003" pitchFamily="2" charset="0"/>
              </a:rPr>
              <a:t>e+e</a:t>
            </a:r>
            <a:r>
              <a:rPr lang="en-US" dirty="0">
                <a:latin typeface="Avenir Roman" panose="02000503020000020003" pitchFamily="2" charset="0"/>
              </a:rPr>
              <a:t>- collider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328" y="3940021"/>
            <a:ext cx="2057780" cy="2889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Roman" panose="02000503020000020003" pitchFamily="2" charset="0"/>
              </a:rPr>
              <a:t>based on existing CERN injector chain,</a:t>
            </a:r>
          </a:p>
          <a:p>
            <a:endParaRPr lang="en-US" dirty="0">
              <a:latin typeface="Avenir Roman" panose="02000503020000020003" pitchFamily="2" charset="0"/>
            </a:endParaRPr>
          </a:p>
          <a:p>
            <a:r>
              <a:rPr lang="en-US" dirty="0">
                <a:latin typeface="Avenir Roman" panose="02000503020000020003" pitchFamily="2" charset="0"/>
              </a:rPr>
              <a:t>Luminosity goal </a:t>
            </a:r>
            <a:r>
              <a:rPr lang="de-DE" dirty="0">
                <a:latin typeface="Avenir Roman" panose="02000503020000020003" pitchFamily="2" charset="0"/>
              </a:rPr>
              <a:t>~20 ab-1 per main IP within 25 years</a:t>
            </a:r>
          </a:p>
          <a:p>
            <a:endParaRPr lang="en-US" dirty="0">
              <a:latin typeface="Avenir Roman" panose="02000503020000020003" pitchFamily="2" charset="0"/>
            </a:endParaRPr>
          </a:p>
          <a:p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9824391" y="2258211"/>
            <a:ext cx="2304256" cy="430757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 panose="02000503020000020003" pitchFamily="2" charset="0"/>
              </a:rPr>
              <a:t>values in brackets refer to  CEPC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8CC459-E819-014F-AFE1-310C9DA1103E}"/>
              </a:ext>
            </a:extLst>
          </p:cNvPr>
          <p:cNvSpPr txBox="1"/>
          <p:nvPr/>
        </p:nvSpPr>
        <p:spPr>
          <a:xfrm>
            <a:off x="8585200" y="6538261"/>
            <a:ext cx="2787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venir Roman" panose="02000503020000020003" pitchFamily="2" charset="0"/>
              </a:rPr>
              <a:t>Slide from </a:t>
            </a:r>
            <a:r>
              <a:rPr lang="en-US" sz="1600" dirty="0" err="1">
                <a:solidFill>
                  <a:schemeClr val="bg1"/>
                </a:solidFill>
                <a:latin typeface="Avenir Roman" panose="02000503020000020003" pitchFamily="2" charset="0"/>
              </a:rPr>
              <a:t>M.Benedikt</a:t>
            </a:r>
            <a:r>
              <a:rPr lang="en-US" sz="1600" dirty="0">
                <a:solidFill>
                  <a:schemeClr val="bg1"/>
                </a:solidFill>
                <a:latin typeface="Avenir Roman" panose="02000503020000020003" pitchFamily="2" charset="0"/>
              </a:rPr>
              <a:t>: </a:t>
            </a:r>
            <a:r>
              <a:rPr lang="en-US" sz="1600" dirty="0">
                <a:solidFill>
                  <a:schemeClr val="bg1"/>
                </a:solidFill>
                <a:latin typeface="Avenir Roman" panose="02000503020000020003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US" sz="1600" dirty="0">
                <a:solidFill>
                  <a:schemeClr val="bg1"/>
                </a:solidFill>
                <a:latin typeface="Avenir Roman" panose="02000503020000020003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946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9A095-0092-424B-9E2F-DEDC9DD24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1A2E4-45C9-B248-B54F-338E1168E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F5D7E6-50E1-1143-8BAD-F5C2F2C3B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" y="0"/>
            <a:ext cx="12161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3128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0" y="799471"/>
              <a:ext cx="12192000" cy="605790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428967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09378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294060">
                      <a:extLst>
                        <a:ext uri="{9D8B030D-6E8A-4147-A177-3AD203B41FA5}">
                          <a16:colId xmlns:a16="http://schemas.microsoft.com/office/drawing/2014/main" val="2863035795"/>
                        </a:ext>
                      </a:extLst>
                    </a:gridCol>
                    <a:gridCol w="2065215">
                      <a:extLst>
                        <a:ext uri="{9D8B030D-6E8A-4147-A177-3AD203B41FA5}">
                          <a16:colId xmlns:a16="http://schemas.microsoft.com/office/drawing/2014/main" val="2088780034"/>
                        </a:ext>
                      </a:extLst>
                    </a:gridCol>
                    <a:gridCol w="2065215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1384048">
                      <a:extLst>
                        <a:ext uri="{9D8B030D-6E8A-4147-A177-3AD203B41FA5}">
                          <a16:colId xmlns:a16="http://schemas.microsoft.com/office/drawing/2014/main" val="2362098517"/>
                        </a:ext>
                      </a:extLst>
                    </a:gridCol>
                  </a:tblGrid>
                  <a:tr h="394422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r>
                            <a:rPr lang="en-GB" sz="2200" b="1" dirty="0">
                              <a:solidFill>
                                <a:schemeClr val="bg1"/>
                              </a:solidFill>
                            </a:rPr>
                            <a:t>parameter</a:t>
                          </a:r>
                        </a:p>
                      </a:txBody>
                      <a:tcPr marL="68580" marR="68580" marT="34290" marB="34290" anchor="ctr">
                        <a:lnL w="12700" cmpd="sng">
                          <a:solidFill>
                            <a:srgbClr val="A26B2D"/>
                          </a:solidFill>
                        </a:lnL>
                        <a:lnR>
                          <a:noFill/>
                        </a:lnR>
                        <a:lnT w="12700" cmpd="sng">
                          <a:solidFill>
                            <a:srgbClr val="A26B2D"/>
                          </a:solidFill>
                        </a:lnT>
                        <a:lnB w="12700" cmpd="sng">
                          <a:solidFill>
                            <a:srgbClr val="A26B2D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70C0"/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en-GB" sz="2200" b="1" dirty="0">
                              <a:solidFill>
                                <a:schemeClr val="bg1"/>
                              </a:solidFill>
                            </a:rPr>
                            <a:t>FCC-</a:t>
                          </a:r>
                          <a:r>
                            <a:rPr lang="en-GB" sz="2200" b="1" dirty="0" err="1">
                              <a:solidFill>
                                <a:schemeClr val="bg1"/>
                              </a:solidFill>
                            </a:rPr>
                            <a:t>hh</a:t>
                          </a:r>
                          <a:endParaRPr lang="en-GB" sz="22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68580" marR="68580" marT="34290" marB="34290"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rgbClr val="A26B2D"/>
                          </a:solidFill>
                        </a:lnT>
                        <a:lnB w="12700" cmpd="sng">
                          <a:solidFill>
                            <a:srgbClr val="A26B2D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70C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AT" sz="2200" b="1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SPPC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70C0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de-AT" sz="2200" b="1" dirty="0">
                              <a:solidFill>
                                <a:schemeClr val="bg1"/>
                              </a:solidFill>
                            </a:rPr>
                            <a:t>HL-LHC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70C0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de-AT" sz="2200" b="1" dirty="0">
                              <a:solidFill>
                                <a:schemeClr val="bg1"/>
                              </a:solidFill>
                            </a:rPr>
                            <a:t>LHC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70C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7813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r>
                            <a:rPr kumimoji="0" lang="en-GB" sz="2200" b="1" kern="1200" dirty="0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collision energy </a:t>
                          </a:r>
                          <a:r>
                            <a:rPr kumimoji="0" lang="en-GB" sz="2200" b="1" kern="1200" dirty="0" err="1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cms</a:t>
                          </a:r>
                          <a:r>
                            <a:rPr kumimoji="0" lang="en-GB" sz="2200" b="1" kern="1200" dirty="0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[</a:t>
                          </a:r>
                          <a:r>
                            <a:rPr kumimoji="0" lang="en-GB" sz="2200" b="1" kern="1200" dirty="0" err="1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TeV</a:t>
                          </a:r>
                          <a:r>
                            <a:rPr kumimoji="0" lang="en-GB" sz="2200" b="1" kern="1200" dirty="0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]</a:t>
                          </a:r>
                        </a:p>
                      </a:txBody>
                      <a:tcPr marL="68580" marR="68580" marT="34290" marB="34290"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rgbClr val="A26B2D"/>
                          </a:solidFill>
                        </a:lnT>
                        <a:lnB w="12700" cmpd="sng">
                          <a:solidFill>
                            <a:srgbClr val="A26B2D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algn="ctr" rtl="0" eaLnBrk="1" latinLnBrk="0" hangingPunct="1"/>
                          <a:r>
                            <a:rPr kumimoji="0" lang="en-GB" sz="2200" b="1" kern="1200" dirty="0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100</a:t>
                          </a: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rgbClr val="A26B2D"/>
                          </a:solidFill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de-AT" sz="2200" b="1" kern="1200" dirty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75</a:t>
                          </a: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de-AT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</a:t>
                          </a: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de-AT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</a:t>
                          </a: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7432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r>
                            <a:rPr kumimoji="0" lang="en-GB" sz="2200" b="1" kern="1200" dirty="0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dipole field [T]</a:t>
                          </a:r>
                        </a:p>
                      </a:txBody>
                      <a:tcPr marL="68580" marR="68580" marT="34290" marB="34290"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rgbClr val="A26B2D"/>
                          </a:solidFill>
                        </a:lnT>
                        <a:lnB w="12700" cmpd="sng">
                          <a:solidFill>
                            <a:srgbClr val="A26B2D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0F0F0"/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2200" b="1" kern="1200" dirty="0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16</a:t>
                          </a: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de-AT" sz="2200" b="1" kern="1200" dirty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12</a:t>
                          </a: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de-AT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8.33</a:t>
                          </a: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de-AT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8.33</a:t>
                          </a: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1164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de-AT" sz="2200" b="1" kern="1200" dirty="0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circumference</a:t>
                          </a:r>
                          <a:r>
                            <a:rPr kumimoji="0" lang="de-AT" sz="2200" b="1" kern="1200" baseline="0" dirty="0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GB" sz="2200" b="1" kern="1200" dirty="0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[km]</a:t>
                          </a:r>
                        </a:p>
                      </a:txBody>
                      <a:tcPr marL="68580" marR="68580" marT="34290" marB="34290"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de-AT" sz="2200" b="1" kern="1200" dirty="0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97.75</a:t>
                          </a:r>
                          <a:endParaRPr kumimoji="0" lang="en-GB" sz="2200" b="1" kern="1200" dirty="0">
                            <a:solidFill>
                              <a:srgbClr val="3333FF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de-AT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100</a:t>
                          </a: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de-AT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26.7</a:t>
                          </a: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de-AT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26.7</a:t>
                          </a: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1164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r>
                            <a:rPr kumimoji="0" lang="en-GB" sz="2200" b="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beam current [A]</a:t>
                          </a:r>
                        </a:p>
                      </a:txBody>
                      <a:tcPr marL="68580" marR="68580" marT="34290" marB="34290"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GB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0.5</a:t>
                          </a: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de-AT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0.73</a:t>
                          </a: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de-AT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1.1</a:t>
                          </a: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de-AT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0.58</a:t>
                          </a: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7813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r>
                            <a:rPr kumimoji="0" lang="en-GB" sz="2200" b="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bunch intensity  [10</a:t>
                          </a:r>
                          <a:r>
                            <a:rPr kumimoji="0" lang="en-GB" sz="2200" b="0" kern="1200" baseline="300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11</a:t>
                          </a:r>
                          <a:r>
                            <a:rPr kumimoji="0" lang="en-GB" sz="2200" b="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]</a:t>
                          </a:r>
                        </a:p>
                      </a:txBody>
                      <a:tcPr marL="68580" marR="68580" marT="34290" marB="34290"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GB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</a:t>
                          </a: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GB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 </a:t>
                          </a: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1.5</a:t>
                          </a:r>
                          <a:endParaRPr kumimoji="0" lang="en-GB" sz="22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GB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2.2 </a:t>
                          </a: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1.15</a:t>
                          </a:r>
                          <a:endParaRPr kumimoji="0" lang="en-GB" sz="22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A26B2D"/>
                          </a:solidFill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27813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r>
                            <a:rPr kumimoji="0" lang="en-GB" sz="2200" b="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bunch spacing  [ns]</a:t>
                          </a:r>
                        </a:p>
                      </a:txBody>
                      <a:tcPr marL="68580" marR="68580" marT="34290" marB="34290"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GB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25</a:t>
                          </a: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GB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25 </a:t>
                          </a: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25</a:t>
                          </a:r>
                          <a:endParaRPr kumimoji="0" lang="en-GB" sz="22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GB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25</a:t>
                          </a: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25</a:t>
                          </a:r>
                          <a:endParaRPr kumimoji="0" lang="en-GB" sz="22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A26B2D"/>
                          </a:solidFill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27813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r>
                            <a:rPr kumimoji="0" lang="en-GB" sz="2200" b="1" kern="1200" dirty="0" err="1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synchr</a:t>
                          </a:r>
                          <a:r>
                            <a:rPr kumimoji="0" lang="en-GB" sz="2200" b="1" kern="1200" dirty="0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. rad. power / ring [kW]</a:t>
                          </a:r>
                        </a:p>
                      </a:txBody>
                      <a:tcPr marL="68580" marR="68580" marT="34290" marB="34290"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GB" sz="2200" b="1" kern="1200" dirty="0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2400</a:t>
                          </a: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2200" b="1" kern="1200" dirty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1200</a:t>
                          </a:r>
                          <a:endParaRPr kumimoji="0" lang="en-GB" sz="2200" b="1" kern="1200" dirty="0">
                            <a:solidFill>
                              <a:srgbClr val="FF000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GB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7.3</a:t>
                          </a: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3.6</a:t>
                          </a:r>
                          <a:endParaRPr kumimoji="0" lang="en-GB" sz="22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A26B2D"/>
                          </a:solidFill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99242539"/>
                      </a:ext>
                    </a:extLst>
                  </a:tr>
                  <a:tr h="27813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r>
                            <a:rPr kumimoji="0" lang="en-GB" sz="2200" b="0" kern="1200" dirty="0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SR</a:t>
                          </a:r>
                          <a:r>
                            <a:rPr kumimoji="0" lang="en-GB" sz="2200" b="0" kern="1200" baseline="0" dirty="0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power / length [W/m/ap.]</a:t>
                          </a:r>
                          <a:endParaRPr kumimoji="0" lang="en-GB" sz="2200" b="0" kern="1200" dirty="0">
                            <a:solidFill>
                              <a:srgbClr val="3333FF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2200" b="0" kern="1200" dirty="0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28.4</a:t>
                          </a:r>
                          <a:endParaRPr kumimoji="0" lang="en-GB" sz="2200" b="0" kern="1200" dirty="0">
                            <a:solidFill>
                              <a:srgbClr val="3333FF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</a:t>
                          </a:r>
                          <a:endParaRPr kumimoji="0" lang="en-GB" sz="22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0.33</a:t>
                          </a:r>
                          <a:endParaRPr kumimoji="0" lang="en-GB" sz="22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0.17</a:t>
                          </a:r>
                          <a:endParaRPr kumimoji="0" lang="en-GB" sz="22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A26B2D"/>
                          </a:solidFill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44200603"/>
                      </a:ext>
                    </a:extLst>
                  </a:tr>
                  <a:tr h="27813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r>
                            <a:rPr kumimoji="0" lang="en-GB" sz="2200" b="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Arial" panose="020B0604020202020204" pitchFamily="34" charset="0"/>
                            </a:rPr>
                            <a:t>long. emit. damping time [h]</a:t>
                          </a:r>
                        </a:p>
                      </a:txBody>
                      <a:tcPr marL="68580" marR="68580" marT="34290" marB="34290"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0.54</a:t>
                          </a:r>
                          <a:endParaRPr kumimoji="0" lang="en-GB" sz="22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prstClr val="black"/>
                          </a:solidFill>
                          <a:prstDash val="soli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>
                        <a:lnL w="12700" cap="flat" cmpd="sng" algn="ctr">
                          <a:solidFill>
                            <a:prstClr val="black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1.2</a:t>
                          </a:r>
                          <a:endParaRPr kumimoji="0" lang="en-GB" sz="22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prstClr val="black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prstClr val="black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2200" b="0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12.9</a:t>
                          </a:r>
                          <a:endParaRPr kumimoji="0" lang="en-GB" sz="22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prstClr val="black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12.9</a:t>
                          </a:r>
                          <a:endParaRPr kumimoji="0" lang="en-GB" sz="22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A26B2D"/>
                          </a:solidFill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13994486"/>
                      </a:ext>
                    </a:extLst>
                  </a:tr>
                  <a:tr h="27813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de-AT" sz="2200" b="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beta*</a:t>
                          </a:r>
                          <a:r>
                            <a:rPr kumimoji="0" lang="de-AT" sz="2200" b="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GB" sz="2200" b="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[m]</a:t>
                          </a:r>
                        </a:p>
                      </a:txBody>
                      <a:tcPr marL="68580" marR="68580" marT="34290" marB="34290"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de-AT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1.1</a:t>
                          </a:r>
                          <a:endParaRPr kumimoji="0" lang="en-GB" sz="22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prstClr val="black"/>
                          </a:solidFill>
                          <a:prstDash val="soli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0.3</a:t>
                          </a:r>
                          <a:endParaRPr kumimoji="0" lang="en-GB" sz="22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prstClr val="black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prstClr val="black"/>
                          </a:solidFill>
                          <a:prstDash val="solid"/>
                        </a:lnR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0.75</a:t>
                          </a:r>
                          <a:endParaRPr kumimoji="0" lang="en-GB" sz="22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prstClr val="black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prstClr val="black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de-AT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0.15</a:t>
                          </a:r>
                          <a:r>
                            <a:rPr kumimoji="0" lang="de-AT" sz="2200" b="0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(min.)</a:t>
                          </a:r>
                          <a:endParaRPr kumimoji="0" lang="en-GB" sz="22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prstClr val="black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0.55</a:t>
                          </a:r>
                          <a:endParaRPr kumimoji="0" lang="en-GB" sz="22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A26B2D"/>
                          </a:solidFill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39530520"/>
                      </a:ext>
                    </a:extLst>
                  </a:tr>
                  <a:tr h="27813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200" b="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normalized emittance</a:t>
                          </a:r>
                          <a:r>
                            <a:rPr kumimoji="0" lang="en-US" sz="2200" b="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[mm]</a:t>
                          </a:r>
                          <a:endParaRPr kumimoji="0" lang="en-GB" sz="2200" b="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2.1 </a:t>
                          </a:r>
                          <a:endParaRPr kumimoji="0" lang="en-GB" sz="22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prstClr val="black"/>
                          </a:solidFill>
                          <a:prstDash val="soli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>
                        <a:lnL w="12700" cap="flat" cmpd="sng" algn="ctr">
                          <a:solidFill>
                            <a:prstClr val="black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2.4</a:t>
                          </a:r>
                          <a:endParaRPr kumimoji="0" lang="en-GB" sz="22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prstClr val="black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prstClr val="black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2.5</a:t>
                          </a:r>
                          <a:endParaRPr kumimoji="0" lang="en-GB" sz="22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prstClr val="black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3.75</a:t>
                          </a:r>
                          <a:endParaRPr kumimoji="0" lang="en-GB" sz="22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A26B2D"/>
                          </a:solidFill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74920261"/>
                      </a:ext>
                    </a:extLst>
                  </a:tr>
                  <a:tr h="27813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r>
                            <a:rPr kumimoji="0" lang="en-US" sz="2200" b="1" kern="1200" dirty="0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peak luminosity [10</a:t>
                          </a:r>
                          <a:r>
                            <a:rPr kumimoji="0" lang="en-US" sz="2200" b="1" kern="1200" baseline="30000" dirty="0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34</a:t>
                          </a:r>
                          <a:r>
                            <a:rPr kumimoji="0" lang="en-US" sz="2200" b="1" kern="1200" dirty="0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cm</a:t>
                          </a:r>
                          <a:r>
                            <a:rPr kumimoji="0" lang="en-US" sz="2200" b="1" kern="1200" baseline="30000" dirty="0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-2</a:t>
                          </a:r>
                          <a:r>
                            <a:rPr kumimoji="0" lang="en-US" sz="2200" b="1" kern="1200" dirty="0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</a:t>
                          </a:r>
                          <a:r>
                            <a:rPr kumimoji="0" lang="en-US" sz="2200" b="1" kern="1200" baseline="30000" dirty="0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-1</a:t>
                          </a:r>
                          <a:r>
                            <a:rPr kumimoji="0" lang="en-US" sz="2200" b="1" kern="1200" dirty="0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]</a:t>
                          </a:r>
                          <a:endParaRPr kumimoji="0" lang="en-GB" sz="2200" b="1" kern="1200" dirty="0">
                            <a:solidFill>
                              <a:srgbClr val="3333FF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2200" b="1" kern="1200" dirty="0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en-GB" sz="2200" b="1" kern="1200" dirty="0">
                            <a:solidFill>
                              <a:srgbClr val="3333FF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200" b="1" dirty="0">
                              <a:solidFill>
                                <a:srgbClr val="3333FF"/>
                              </a:solidFill>
                              <a:latin typeface="+mn-lt"/>
                            </a:rPr>
                            <a:t>30</a:t>
                          </a:r>
                          <a:endParaRPr kumimoji="0" lang="en-GB" sz="2200" b="1" kern="1200" dirty="0">
                            <a:solidFill>
                              <a:srgbClr val="3333FF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2200" b="1" kern="1200" dirty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10</a:t>
                          </a:r>
                          <a:endParaRPr kumimoji="0" lang="en-GB" sz="2200" b="1" kern="1200" dirty="0">
                            <a:solidFill>
                              <a:srgbClr val="FF000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 (lev.)</a:t>
                          </a:r>
                          <a:endParaRPr kumimoji="0" lang="en-GB" sz="22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</a:t>
                          </a:r>
                          <a:endParaRPr kumimoji="0" lang="en-GB" sz="22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A26B2D"/>
                          </a:solidFill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59560122"/>
                      </a:ext>
                    </a:extLst>
                  </a:tr>
                  <a:tr h="33789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r>
                            <a:rPr kumimoji="0" lang="en-GB" sz="2200" b="1" kern="1200" dirty="0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events/bunch crossing</a:t>
                          </a:r>
                        </a:p>
                      </a:txBody>
                      <a:tcPr marL="68580" marR="68580" marT="34290" marB="34290"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2200" b="1" kern="1200" dirty="0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170</a:t>
                          </a: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2200" b="1" kern="1200" dirty="0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1000</a:t>
                          </a: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kumimoji="0" lang="en-US" sz="2200" b="1" i="1" kern="120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~</m:t>
                              </m:r>
                            </m:oMath>
                          </a14:m>
                          <a:r>
                            <a:rPr kumimoji="0" lang="en-US" sz="2200" b="1" kern="1200" dirty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300</a:t>
                          </a:r>
                          <a:endParaRPr kumimoji="0" lang="en-GB" sz="2200" b="1" kern="1200" dirty="0">
                            <a:solidFill>
                              <a:srgbClr val="FF000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GB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132 </a:t>
                          </a: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27</a:t>
                          </a:r>
                          <a:endParaRPr kumimoji="0" lang="en-GB" sz="22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A26B2D"/>
                          </a:solidFill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27813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r>
                            <a:rPr kumimoji="0" lang="en-GB" sz="2200" b="0" kern="1200" dirty="0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stored energy/beam [GJ]</a:t>
                          </a:r>
                        </a:p>
                      </a:txBody>
                      <a:tcPr marL="68580" marR="68580" marT="34290" marB="34290"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2200" b="0" kern="1200" dirty="0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8.4</a:t>
                          </a: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2200" b="1" kern="1200" dirty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9.1</a:t>
                          </a:r>
                          <a:endParaRPr kumimoji="0" lang="en-GB" sz="2200" b="1" kern="1200" dirty="0">
                            <a:solidFill>
                              <a:srgbClr val="FF000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de-AT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0.7</a:t>
                          </a:r>
                          <a:endParaRPr kumimoji="0" lang="en-GB" sz="22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0.36</a:t>
                          </a:r>
                          <a:endParaRPr kumimoji="0" lang="en-GB" sz="22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A26B2D"/>
                          </a:solidFill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73639488"/>
                  </p:ext>
                </p:extLst>
              </p:nvPr>
            </p:nvGraphicFramePr>
            <p:xfrm>
              <a:off x="0" y="799471"/>
              <a:ext cx="12192000" cy="605790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428967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09378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294060">
                      <a:extLst>
                        <a:ext uri="{9D8B030D-6E8A-4147-A177-3AD203B41FA5}">
                          <a16:colId xmlns:a16="http://schemas.microsoft.com/office/drawing/2014/main" val="2863035795"/>
                        </a:ext>
                      </a:extLst>
                    </a:gridCol>
                    <a:gridCol w="2065215">
                      <a:extLst>
                        <a:ext uri="{9D8B030D-6E8A-4147-A177-3AD203B41FA5}">
                          <a16:colId xmlns:a16="http://schemas.microsoft.com/office/drawing/2014/main" val="2088780034"/>
                        </a:ext>
                      </a:extLst>
                    </a:gridCol>
                    <a:gridCol w="2065215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1384048">
                      <a:extLst>
                        <a:ext uri="{9D8B030D-6E8A-4147-A177-3AD203B41FA5}">
                          <a16:colId xmlns:a16="http://schemas.microsoft.com/office/drawing/2014/main" val="2362098517"/>
                        </a:ext>
                      </a:extLst>
                    </a:gridCol>
                  </a:tblGrid>
                  <a:tr h="40386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r>
                            <a:rPr lang="en-GB" sz="2200" b="1" dirty="0">
                              <a:solidFill>
                                <a:schemeClr val="bg1"/>
                              </a:solidFill>
                            </a:rPr>
                            <a:t>parameter</a:t>
                          </a:r>
                        </a:p>
                      </a:txBody>
                      <a:tcPr marL="68580" marR="68580" marT="34290" marB="34290" anchor="ctr">
                        <a:lnL w="12700" cmpd="sng">
                          <a:solidFill>
                            <a:srgbClr val="A26B2D"/>
                          </a:solidFill>
                        </a:lnL>
                        <a:lnR>
                          <a:noFill/>
                        </a:lnR>
                        <a:lnT w="12700" cmpd="sng">
                          <a:solidFill>
                            <a:srgbClr val="A26B2D"/>
                          </a:solidFill>
                        </a:lnT>
                        <a:lnB w="12700" cmpd="sng">
                          <a:solidFill>
                            <a:srgbClr val="A26B2D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70C0"/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en-GB" sz="2200" b="1" dirty="0">
                              <a:solidFill>
                                <a:schemeClr val="bg1"/>
                              </a:solidFill>
                            </a:rPr>
                            <a:t>FCC-</a:t>
                          </a:r>
                          <a:r>
                            <a:rPr lang="en-GB" sz="2200" b="1" dirty="0" err="1">
                              <a:solidFill>
                                <a:schemeClr val="bg1"/>
                              </a:solidFill>
                            </a:rPr>
                            <a:t>hh</a:t>
                          </a:r>
                          <a:endParaRPr lang="en-GB" sz="22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68580" marR="68580" marT="34290" marB="34290"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rgbClr val="A26B2D"/>
                          </a:solidFill>
                        </a:lnT>
                        <a:lnB w="12700" cmpd="sng">
                          <a:solidFill>
                            <a:srgbClr val="A26B2D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70C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AT" sz="2200" b="1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SPPC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70C0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de-AT" sz="2200" b="1" dirty="0">
                              <a:solidFill>
                                <a:schemeClr val="bg1"/>
                              </a:solidFill>
                            </a:rPr>
                            <a:t>HL-LHC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70C0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de-AT" sz="2200" b="1" dirty="0">
                              <a:solidFill>
                                <a:schemeClr val="bg1"/>
                              </a:solidFill>
                            </a:rPr>
                            <a:t>LHC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70C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0386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r>
                            <a:rPr kumimoji="0" lang="en-GB" sz="2200" b="1" kern="1200" dirty="0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collision energy </a:t>
                          </a:r>
                          <a:r>
                            <a:rPr kumimoji="0" lang="en-GB" sz="2200" b="1" kern="1200" dirty="0" err="1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cms</a:t>
                          </a:r>
                          <a:r>
                            <a:rPr kumimoji="0" lang="en-GB" sz="2200" b="1" kern="1200" dirty="0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[</a:t>
                          </a:r>
                          <a:r>
                            <a:rPr kumimoji="0" lang="en-GB" sz="2200" b="1" kern="1200" dirty="0" err="1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TeV</a:t>
                          </a:r>
                          <a:r>
                            <a:rPr kumimoji="0" lang="en-GB" sz="2200" b="1" kern="1200" dirty="0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]</a:t>
                          </a:r>
                        </a:p>
                      </a:txBody>
                      <a:tcPr marL="68580" marR="68580" marT="34290" marB="34290"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rgbClr val="A26B2D"/>
                          </a:solidFill>
                        </a:lnT>
                        <a:lnB w="12700" cmpd="sng">
                          <a:solidFill>
                            <a:srgbClr val="A26B2D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algn="ctr" rtl="0" eaLnBrk="1" latinLnBrk="0" hangingPunct="1"/>
                          <a:r>
                            <a:rPr kumimoji="0" lang="en-GB" sz="2200" b="1" kern="1200" dirty="0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100</a:t>
                          </a: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rgbClr val="A26B2D"/>
                          </a:solidFill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de-AT" sz="2200" b="1" kern="1200" dirty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75</a:t>
                          </a: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de-AT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</a:t>
                          </a: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de-AT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</a:t>
                          </a: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0386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r>
                            <a:rPr kumimoji="0" lang="en-GB" sz="2200" b="1" kern="1200" dirty="0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dipole field [T]</a:t>
                          </a:r>
                        </a:p>
                      </a:txBody>
                      <a:tcPr marL="68580" marR="68580" marT="34290" marB="34290"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rgbClr val="A26B2D"/>
                          </a:solidFill>
                        </a:lnT>
                        <a:lnB w="12700" cmpd="sng">
                          <a:solidFill>
                            <a:srgbClr val="A26B2D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0F0F0"/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2200" b="1" kern="1200" dirty="0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16</a:t>
                          </a: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de-AT" sz="2200" b="1" kern="1200" dirty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12</a:t>
                          </a: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de-AT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8.33</a:t>
                          </a: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de-AT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8.33</a:t>
                          </a: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0386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de-AT" sz="2200" b="1" kern="1200" dirty="0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circumference</a:t>
                          </a:r>
                          <a:r>
                            <a:rPr kumimoji="0" lang="de-AT" sz="2200" b="1" kern="1200" baseline="0" dirty="0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GB" sz="2200" b="1" kern="1200" dirty="0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[km]</a:t>
                          </a:r>
                        </a:p>
                      </a:txBody>
                      <a:tcPr marL="68580" marR="68580" marT="34290" marB="34290"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de-AT" sz="2200" b="1" kern="1200" dirty="0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97.75</a:t>
                          </a:r>
                          <a:endParaRPr kumimoji="0" lang="en-GB" sz="2200" b="1" kern="1200" dirty="0">
                            <a:solidFill>
                              <a:srgbClr val="3333FF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de-AT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100</a:t>
                          </a: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de-AT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26.7</a:t>
                          </a: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de-AT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26.7</a:t>
                          </a: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0386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r>
                            <a:rPr kumimoji="0" lang="en-GB" sz="2200" b="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beam current [A]</a:t>
                          </a:r>
                        </a:p>
                      </a:txBody>
                      <a:tcPr marL="68580" marR="68580" marT="34290" marB="34290"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GB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0.5</a:t>
                          </a: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de-AT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0.73</a:t>
                          </a: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de-AT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1.1</a:t>
                          </a: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de-AT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0.58</a:t>
                          </a: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40386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r>
                            <a:rPr kumimoji="0" lang="en-GB" sz="2200" b="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bunch intensity  [10</a:t>
                          </a:r>
                          <a:r>
                            <a:rPr kumimoji="0" lang="en-GB" sz="2200" b="0" kern="1200" baseline="300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11</a:t>
                          </a:r>
                          <a:r>
                            <a:rPr kumimoji="0" lang="en-GB" sz="2200" b="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]</a:t>
                          </a:r>
                        </a:p>
                      </a:txBody>
                      <a:tcPr marL="68580" marR="68580" marT="34290" marB="34290"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GB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</a:t>
                          </a: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GB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 </a:t>
                          </a: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1.5</a:t>
                          </a:r>
                          <a:endParaRPr kumimoji="0" lang="en-GB" sz="22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GB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2.2 </a:t>
                          </a: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1.15</a:t>
                          </a:r>
                          <a:endParaRPr kumimoji="0" lang="en-GB" sz="22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A26B2D"/>
                          </a:solidFill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40386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r>
                            <a:rPr kumimoji="0" lang="en-GB" sz="2200" b="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bunch spacing  [ns]</a:t>
                          </a:r>
                        </a:p>
                      </a:txBody>
                      <a:tcPr marL="68580" marR="68580" marT="34290" marB="34290"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GB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25</a:t>
                          </a: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GB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25 </a:t>
                          </a: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25</a:t>
                          </a:r>
                          <a:endParaRPr kumimoji="0" lang="en-GB" sz="22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GB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25</a:t>
                          </a: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25</a:t>
                          </a:r>
                          <a:endParaRPr kumimoji="0" lang="en-GB" sz="22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A26B2D"/>
                          </a:solidFill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40386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r>
                            <a:rPr kumimoji="0" lang="en-GB" sz="2200" b="1" kern="1200" dirty="0" err="1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synchr</a:t>
                          </a:r>
                          <a:r>
                            <a:rPr kumimoji="0" lang="en-GB" sz="2200" b="1" kern="1200" dirty="0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. rad. power / ring [kW]</a:t>
                          </a:r>
                        </a:p>
                      </a:txBody>
                      <a:tcPr marL="68580" marR="68580" marT="34290" marB="34290"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GB" sz="2200" b="1" kern="1200" dirty="0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2400</a:t>
                          </a: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2200" b="1" kern="1200" dirty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1200</a:t>
                          </a:r>
                          <a:endParaRPr kumimoji="0" lang="en-GB" sz="2200" b="1" kern="1200" dirty="0">
                            <a:solidFill>
                              <a:srgbClr val="FF000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GB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7.3</a:t>
                          </a: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3.6</a:t>
                          </a:r>
                          <a:endParaRPr kumimoji="0" lang="en-GB" sz="22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A26B2D"/>
                          </a:solidFill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99242539"/>
                      </a:ext>
                    </a:extLst>
                  </a:tr>
                  <a:tr h="40386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r>
                            <a:rPr kumimoji="0" lang="en-GB" sz="2200" b="0" kern="1200" dirty="0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SR</a:t>
                          </a:r>
                          <a:r>
                            <a:rPr kumimoji="0" lang="en-GB" sz="2200" b="0" kern="1200" baseline="0" dirty="0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power / length [W/m/ap.]</a:t>
                          </a:r>
                          <a:endParaRPr kumimoji="0" lang="en-GB" sz="2200" b="0" kern="1200" dirty="0">
                            <a:solidFill>
                              <a:srgbClr val="3333FF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2200" b="0" kern="1200" dirty="0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28.4</a:t>
                          </a:r>
                          <a:endParaRPr kumimoji="0" lang="en-GB" sz="2200" b="0" kern="1200" dirty="0">
                            <a:solidFill>
                              <a:srgbClr val="3333FF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</a:t>
                          </a:r>
                          <a:endParaRPr kumimoji="0" lang="en-GB" sz="22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0.33</a:t>
                          </a:r>
                          <a:endParaRPr kumimoji="0" lang="en-GB" sz="22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0.17</a:t>
                          </a:r>
                          <a:endParaRPr kumimoji="0" lang="en-GB" sz="22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A26B2D"/>
                          </a:solidFill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44200603"/>
                      </a:ext>
                    </a:extLst>
                  </a:tr>
                  <a:tr h="40386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r>
                            <a:rPr kumimoji="0" lang="en-GB" sz="2200" b="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Arial" panose="020B0604020202020204" pitchFamily="34" charset="0"/>
                            </a:rPr>
                            <a:t>long. emit. damping time [h]</a:t>
                          </a:r>
                        </a:p>
                      </a:txBody>
                      <a:tcPr marL="68580" marR="68580" marT="34290" marB="34290"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0.54</a:t>
                          </a:r>
                          <a:endParaRPr kumimoji="0" lang="en-GB" sz="22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prstClr val="black"/>
                          </a:solidFill>
                          <a:prstDash val="soli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>
                        <a:lnL w="12700" cap="flat" cmpd="sng" algn="ctr">
                          <a:solidFill>
                            <a:prstClr val="black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1.2</a:t>
                          </a:r>
                          <a:endParaRPr kumimoji="0" lang="en-GB" sz="22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prstClr val="black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prstClr val="black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2200" b="0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12.9</a:t>
                          </a:r>
                          <a:endParaRPr kumimoji="0" lang="en-GB" sz="22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prstClr val="black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12.9</a:t>
                          </a:r>
                          <a:endParaRPr kumimoji="0" lang="en-GB" sz="22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A26B2D"/>
                          </a:solidFill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13994486"/>
                      </a:ext>
                    </a:extLst>
                  </a:tr>
                  <a:tr h="40386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de-AT" sz="2200" b="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beta*</a:t>
                          </a:r>
                          <a:r>
                            <a:rPr kumimoji="0" lang="de-AT" sz="2200" b="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GB" sz="2200" b="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[m]</a:t>
                          </a:r>
                        </a:p>
                      </a:txBody>
                      <a:tcPr marL="68580" marR="68580" marT="34290" marB="34290"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de-AT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1.1</a:t>
                          </a:r>
                          <a:endParaRPr kumimoji="0" lang="en-GB" sz="22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prstClr val="black"/>
                          </a:solidFill>
                          <a:prstDash val="soli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0.3</a:t>
                          </a:r>
                          <a:endParaRPr kumimoji="0" lang="en-GB" sz="22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prstClr val="black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prstClr val="black"/>
                          </a:solidFill>
                          <a:prstDash val="solid"/>
                        </a:lnR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0.75</a:t>
                          </a:r>
                          <a:endParaRPr kumimoji="0" lang="en-GB" sz="22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prstClr val="black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prstClr val="black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de-AT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0.15</a:t>
                          </a:r>
                          <a:r>
                            <a:rPr kumimoji="0" lang="de-AT" sz="2200" b="0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(min.)</a:t>
                          </a:r>
                          <a:endParaRPr kumimoji="0" lang="en-GB" sz="22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prstClr val="black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0.55</a:t>
                          </a:r>
                          <a:endParaRPr kumimoji="0" lang="en-GB" sz="22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A26B2D"/>
                          </a:solidFill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39530520"/>
                      </a:ext>
                    </a:extLst>
                  </a:tr>
                  <a:tr h="40386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200" b="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normalized emittance</a:t>
                          </a:r>
                          <a:r>
                            <a:rPr kumimoji="0" lang="en-US" sz="2200" b="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[mm]</a:t>
                          </a:r>
                          <a:endParaRPr kumimoji="0" lang="en-GB" sz="2200" b="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2.1 </a:t>
                          </a:r>
                          <a:endParaRPr kumimoji="0" lang="en-GB" sz="22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prstClr val="black"/>
                          </a:solidFill>
                          <a:prstDash val="soli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>
                        <a:lnL w="12700" cap="flat" cmpd="sng" algn="ctr">
                          <a:solidFill>
                            <a:prstClr val="black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2.4</a:t>
                          </a:r>
                          <a:endParaRPr kumimoji="0" lang="en-GB" sz="22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prstClr val="black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prstClr val="black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2.5</a:t>
                          </a:r>
                          <a:endParaRPr kumimoji="0" lang="en-GB" sz="22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prstClr val="black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3.75</a:t>
                          </a:r>
                          <a:endParaRPr kumimoji="0" lang="en-GB" sz="22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A26B2D"/>
                          </a:solidFill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74920261"/>
                      </a:ext>
                    </a:extLst>
                  </a:tr>
                  <a:tr h="40386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r>
                            <a:rPr kumimoji="0" lang="en-US" sz="2200" b="1" kern="1200" dirty="0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peak luminosity [10</a:t>
                          </a:r>
                          <a:r>
                            <a:rPr kumimoji="0" lang="en-US" sz="2200" b="1" kern="1200" baseline="30000" dirty="0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34</a:t>
                          </a:r>
                          <a:r>
                            <a:rPr kumimoji="0" lang="en-US" sz="2200" b="1" kern="1200" dirty="0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cm</a:t>
                          </a:r>
                          <a:r>
                            <a:rPr kumimoji="0" lang="en-US" sz="2200" b="1" kern="1200" baseline="30000" dirty="0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-2</a:t>
                          </a:r>
                          <a:r>
                            <a:rPr kumimoji="0" lang="en-US" sz="2200" b="1" kern="1200" dirty="0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</a:t>
                          </a:r>
                          <a:r>
                            <a:rPr kumimoji="0" lang="en-US" sz="2200" b="1" kern="1200" baseline="30000" dirty="0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-1</a:t>
                          </a:r>
                          <a:r>
                            <a:rPr kumimoji="0" lang="en-US" sz="2200" b="1" kern="1200" dirty="0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]</a:t>
                          </a:r>
                          <a:endParaRPr kumimoji="0" lang="en-GB" sz="2200" b="1" kern="1200" dirty="0">
                            <a:solidFill>
                              <a:srgbClr val="3333FF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2200" b="1" kern="1200" dirty="0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en-GB" sz="2200" b="1" kern="1200" dirty="0">
                            <a:solidFill>
                              <a:srgbClr val="3333FF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200" b="1" dirty="0">
                              <a:solidFill>
                                <a:srgbClr val="3333FF"/>
                              </a:solidFill>
                              <a:latin typeface="+mn-lt"/>
                            </a:rPr>
                            <a:t>30</a:t>
                          </a:r>
                          <a:endParaRPr kumimoji="0" lang="en-GB" sz="2200" b="1" kern="1200" dirty="0">
                            <a:solidFill>
                              <a:srgbClr val="3333FF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2200" b="1" kern="1200" dirty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10</a:t>
                          </a:r>
                          <a:endParaRPr kumimoji="0" lang="en-GB" sz="2200" b="1" kern="1200" dirty="0">
                            <a:solidFill>
                              <a:srgbClr val="FF000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 (lev.)</a:t>
                          </a:r>
                          <a:endParaRPr kumimoji="0" lang="en-GB" sz="22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</a:t>
                          </a:r>
                          <a:endParaRPr kumimoji="0" lang="en-GB" sz="22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A26B2D"/>
                          </a:solidFill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59560122"/>
                      </a:ext>
                    </a:extLst>
                  </a:tr>
                  <a:tr h="40386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r>
                            <a:rPr kumimoji="0" lang="en-GB" sz="2200" b="1" kern="1200" dirty="0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events/bunch crossing</a:t>
                          </a:r>
                        </a:p>
                      </a:txBody>
                      <a:tcPr marL="68580" marR="68580" marT="34290" marB="34290"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2200" b="1" kern="1200" dirty="0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170</a:t>
                          </a: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2200" b="1" kern="1200" dirty="0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1000</a:t>
                          </a: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23599" t="-1295522" r="-167847" b="-131343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GB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132 </a:t>
                          </a: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27</a:t>
                          </a:r>
                          <a:endParaRPr kumimoji="0" lang="en-GB" sz="22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A26B2D"/>
                          </a:solidFill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40386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r>
                            <a:rPr kumimoji="0" lang="en-GB" sz="2200" b="0" kern="1200" dirty="0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stored energy/beam [GJ]</a:t>
                          </a:r>
                        </a:p>
                      </a:txBody>
                      <a:tcPr marL="68580" marR="68580" marT="34290" marB="34290"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2200" b="0" kern="1200" dirty="0">
                              <a:solidFill>
                                <a:srgbClr val="3333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8.4</a:t>
                          </a: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2200" b="1" kern="1200" dirty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9.1</a:t>
                          </a:r>
                          <a:endParaRPr kumimoji="0" lang="en-GB" sz="2200" b="1" kern="1200" dirty="0">
                            <a:solidFill>
                              <a:srgbClr val="FF000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de-AT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0.7</a:t>
                          </a:r>
                          <a:endParaRPr kumimoji="0" lang="en-GB" sz="22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22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0.36</a:t>
                          </a:r>
                          <a:endParaRPr kumimoji="0" lang="en-GB" sz="22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rgbClr val="0C377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A26B2D"/>
                          </a:solidFill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12031038" cy="79947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FCC-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(pp) &amp; SPPC collider parameters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2F60582B-420D-430A-8608-02848D9C07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58"/>
            <a:ext cx="2057809" cy="72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2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noFill/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C</a:t>
            </a:r>
            <a:r>
              <a:rPr lang="en-US" sz="3200" b="0" kern="0" noProof="0" dirty="0" err="1">
                <a:solidFill>
                  <a:schemeClr val="tx1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hallenges</a:t>
            </a:r>
            <a:r>
              <a:rPr lang="en-US" sz="3200" b="0" kern="0" noProof="0" dirty="0">
                <a:solidFill>
                  <a:schemeClr val="tx1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 for hadron colliders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Roman" panose="02000503020000020003" pitchFamily="2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9336" y="1124744"/>
            <a:ext cx="6130586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kern="0" dirty="0">
                <a:latin typeface="Avenir Roman" panose="02000503020000020003" pitchFamily="2" charset="0"/>
              </a:rPr>
              <a:t>H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venir Roman" panose="02000503020000020003" pitchFamily="2" charset="0"/>
              </a:rPr>
              <a:t>igh</a:t>
            </a:r>
            <a:r>
              <a:rPr kumimoji="0" lang="en-US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venir Roman" panose="02000503020000020003" pitchFamily="2" charset="0"/>
              </a:rPr>
              <a:t> </a:t>
            </a:r>
            <a:r>
              <a:rPr lang="en-US" b="1" kern="0" dirty="0">
                <a:latin typeface="Avenir Roman" panose="02000503020000020003" pitchFamily="2" charset="0"/>
              </a:rPr>
              <a:t>stored energy in the </a:t>
            </a:r>
            <a:r>
              <a:rPr kumimoji="0" lang="en-US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venir Roman" panose="02000503020000020003" pitchFamily="2" charset="0"/>
              </a:rPr>
              <a:t>beam ~8-9 GJ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en-US" sz="1600" kern="0" baseline="0" dirty="0">
                <a:latin typeface="Avenir Roman" panose="02000503020000020003" pitchFamily="2" charset="0"/>
              </a:rPr>
              <a:t>Beam handling</a:t>
            </a:r>
            <a:r>
              <a:rPr lang="en-US" sz="1600" kern="0" dirty="0">
                <a:latin typeface="Avenir Roman" panose="02000503020000020003" pitchFamily="2" charset="0"/>
              </a:rPr>
              <a:t> and dumping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latin typeface="Avenir Roman" panose="02000503020000020003" pitchFamily="2" charset="0"/>
              </a:rPr>
              <a:t>Collimation cleaning system </a:t>
            </a:r>
            <a:r>
              <a:rPr lang="en-US" sz="1600" kern="0" dirty="0" err="1">
                <a:latin typeface="Avenir Roman" panose="02000503020000020003" pitchFamily="2" charset="0"/>
              </a:rPr>
              <a:t>optimisation</a:t>
            </a:r>
            <a:endParaRPr lang="en-US" sz="1600" kern="0" dirty="0">
              <a:latin typeface="Avenir Roman" panose="02000503020000020003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35960" y="1124744"/>
            <a:ext cx="634661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kern="0" dirty="0">
                <a:latin typeface="Avenir Roman" panose="02000503020000020003" pitchFamily="2" charset="0"/>
              </a:rPr>
              <a:t>H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venir Roman" panose="02000503020000020003" pitchFamily="2" charset="0"/>
              </a:rPr>
              <a:t>igh</a:t>
            </a:r>
            <a:r>
              <a:rPr kumimoji="0" lang="en-US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venir Roman" panose="02000503020000020003" pitchFamily="2" charset="0"/>
              </a:rPr>
              <a:t> synchrotron radiation inside magnets several MW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en-US" sz="1600" b="1" kern="0" baseline="0" dirty="0">
                <a:latin typeface="Avenir Roman" panose="02000503020000020003" pitchFamily="2" charset="0"/>
              </a:rPr>
              <a:t>Beam screen</a:t>
            </a:r>
            <a:r>
              <a:rPr lang="en-US" sz="1600" b="1" kern="0" dirty="0">
                <a:latin typeface="Avenir Roman" panose="02000503020000020003" pitchFamily="2" charset="0"/>
              </a:rPr>
              <a:t> design and cryogenic efficiency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venir Roman" panose="02000503020000020003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9641" y="1894907"/>
            <a:ext cx="2448272" cy="2511861"/>
          </a:xfrm>
          <a:prstGeom prst="rect">
            <a:avLst/>
          </a:prstGeom>
          <a:noFill/>
        </p:spPr>
      </p:pic>
      <p:pic>
        <p:nvPicPr>
          <p:cNvPr id="15" name="Picture 2" descr="http://cds.cern.ch/record/2260679/files/DSC_7494.jpg?subformat=icon-144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37876" y="4785841"/>
            <a:ext cx="6134788" cy="1307455"/>
          </a:xfrm>
          <a:prstGeom prst="rect">
            <a:avLst/>
          </a:prstGeom>
          <a:noFill/>
          <a:ex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3192" y="2000376"/>
            <a:ext cx="3797370" cy="2466945"/>
          </a:xfrm>
          <a:prstGeom prst="rect">
            <a:avLst/>
          </a:prstGeom>
          <a:noFill/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7934" y="2826514"/>
            <a:ext cx="3010027" cy="3042520"/>
          </a:xfrm>
          <a:prstGeom prst="rect">
            <a:avLst/>
          </a:prstGeom>
          <a:noFill/>
        </p:spPr>
      </p:pic>
      <p:grpSp>
        <p:nvGrpSpPr>
          <p:cNvPr id="4" name="Group 3"/>
          <p:cNvGrpSpPr/>
          <p:nvPr/>
        </p:nvGrpSpPr>
        <p:grpSpPr>
          <a:xfrm>
            <a:off x="3184629" y="4779747"/>
            <a:ext cx="1153770" cy="861584"/>
            <a:chOff x="1125806" y="4700624"/>
            <a:chExt cx="1153770" cy="861584"/>
          </a:xfrm>
          <a:noFill/>
        </p:grpSpPr>
        <p:sp>
          <p:nvSpPr>
            <p:cNvPr id="20" name="TextBox 19"/>
            <p:cNvSpPr txBox="1"/>
            <p:nvPr/>
          </p:nvSpPr>
          <p:spPr>
            <a:xfrm>
              <a:off x="1125806" y="4700624"/>
              <a:ext cx="1153770" cy="861584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lIns="90000" tIns="45000" rIns="90000" bIns="45000"/>
            <a:lstStyle>
              <a:defPPr>
                <a:defRPr lang="en-US"/>
              </a:defPPr>
              <a:lvl1pPr>
                <a:defRPr sz="1600" b="1">
                  <a:solidFill>
                    <a:prstClr val="black"/>
                  </a:solidFill>
                  <a:latin typeface="Calibri" panose="020F0502020204030204"/>
                </a:defRPr>
              </a:lvl1pPr>
            </a:lstStyle>
            <a:p>
              <a:r>
                <a:rPr lang="en-US" sz="1400" dirty="0">
                  <a:solidFill>
                    <a:schemeClr val="tx1"/>
                  </a:solidFill>
                  <a:latin typeface="Avenir Roman" panose="02000503020000020003" pitchFamily="2" charset="0"/>
                </a:rPr>
                <a:t>LHC</a:t>
              </a:r>
              <a:r>
                <a:rPr lang="en-US" dirty="0">
                  <a:solidFill>
                    <a:schemeClr val="tx1"/>
                  </a:solidFill>
                  <a:latin typeface="Avenir Roman" panose="02000503020000020003" pitchFamily="2" charset="0"/>
                </a:rPr>
                <a:t> pattern</a:t>
              </a:r>
            </a:p>
          </p:txBody>
        </p:sp>
        <p:pic>
          <p:nvPicPr>
            <p:cNvPr id="19" name="Picture 18" descr="2007_nominalTDE_XY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6045" y="5022929"/>
              <a:ext cx="708822" cy="499233"/>
            </a:xfrm>
            <a:prstGeom prst="rect">
              <a:avLst/>
            </a:prstGeom>
            <a:grpFill/>
          </p:spPr>
        </p:pic>
      </p:grpSp>
      <p:sp>
        <p:nvSpPr>
          <p:cNvPr id="21" name="TextBox 20"/>
          <p:cNvSpPr txBox="1"/>
          <p:nvPr/>
        </p:nvSpPr>
        <p:spPr>
          <a:xfrm>
            <a:off x="3354775" y="2163435"/>
            <a:ext cx="1995410" cy="352332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>
            <a:defPPr>
              <a:defRPr lang="en-US"/>
            </a:defPPr>
            <a:lvl1pPr>
              <a:defRPr sz="1600" b="1"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r>
              <a:rPr lang="en-US" sz="1800" dirty="0">
                <a:solidFill>
                  <a:schemeClr val="tx1"/>
                </a:solidFill>
                <a:latin typeface="Avenir Roman" panose="02000503020000020003" pitchFamily="2" charset="0"/>
              </a:rPr>
              <a:t>FCC dump pattern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36" y="3128637"/>
            <a:ext cx="2526389" cy="1497963"/>
          </a:xfrm>
          <a:prstGeom prst="rect">
            <a:avLst/>
          </a:prstGeom>
          <a:noFill/>
        </p:spPr>
      </p:pic>
      <p:sp>
        <p:nvSpPr>
          <p:cNvPr id="29" name="CustomShape 12"/>
          <p:cNvSpPr/>
          <p:nvPr/>
        </p:nvSpPr>
        <p:spPr>
          <a:xfrm>
            <a:off x="136597" y="2097872"/>
            <a:ext cx="2698723" cy="241736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>
              <a:defRPr/>
            </a:pPr>
            <a:r>
              <a:rPr lang="en-US" b="1" dirty="0">
                <a:latin typeface="Avenir Roman" panose="02000503020000020003" pitchFamily="2" charset="0"/>
              </a:rPr>
              <a:t>FCC Secondary Collimator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25195" y="2564904"/>
            <a:ext cx="170533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-1" normalizeH="0" baseline="0" noProof="0" dirty="0">
                <a:ln>
                  <a:noFill/>
                </a:ln>
                <a:effectLst/>
                <a:uLnTx/>
                <a:uFill>
                  <a:solidFill>
                    <a:srgbClr val="FFFFFF"/>
                  </a:solidFill>
                </a:uFill>
                <a:latin typeface="Avenir Roman" panose="02000503020000020003" pitchFamily="2" charset="0"/>
                <a:cs typeface="Calibri" panose="020F0502020204030204" pitchFamily="34" charset="0"/>
              </a:rPr>
              <a:t>max power density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-1" normalizeH="0" baseline="0" noProof="0" dirty="0">
                <a:ln>
                  <a:noFill/>
                </a:ln>
                <a:effectLst/>
                <a:uLnTx/>
                <a:uFill>
                  <a:solidFill>
                    <a:srgbClr val="FFFFFF"/>
                  </a:solidFill>
                </a:uFill>
                <a:latin typeface="Avenir Roman" panose="02000503020000020003" pitchFamily="2" charset="0"/>
                <a:cs typeface="Calibri" panose="020F0502020204030204" pitchFamily="34" charset="0"/>
              </a:rPr>
              <a:t>115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Roman" panose="02000503020000020003" pitchFamily="2" charset="0"/>
              </a:rPr>
              <a:t>Wcm</a:t>
            </a:r>
            <a:r>
              <a:rPr kumimoji="0" lang="en-GB" sz="1400" b="0" i="0" u="none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  <a:latin typeface="Avenir Roman" panose="02000503020000020003" pitchFamily="2" charset="0"/>
              </a:rPr>
              <a:t>-3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venir Roman" panose="02000503020000020003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530881" y="4427820"/>
            <a:ext cx="281359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b="1" kern="0" dirty="0">
                <a:latin typeface="Avenir Roman" panose="02000503020000020003" pitchFamily="2" charset="0"/>
              </a:rPr>
              <a:t>Beam screen prototype </a:t>
            </a:r>
            <a:endParaRPr lang="en-GB" dirty="0">
              <a:latin typeface="Avenir Roman" panose="02000503020000020003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6281367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b="1" kern="0" dirty="0">
                <a:latin typeface="Avenir Roman" panose="02000503020000020003" pitchFamily="2" charset="0"/>
              </a:rPr>
              <a:t>R&amp;D on new materials, kickers &amp; generators, vacuum systems, cryogenic system, electron lenses, ….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7B96DC1-D6D3-F24D-A4E7-225BC2A10B95}"/>
              </a:ext>
            </a:extLst>
          </p:cNvPr>
          <p:cNvSpPr txBox="1"/>
          <p:nvPr/>
        </p:nvSpPr>
        <p:spPr>
          <a:xfrm>
            <a:off x="8317913" y="6556211"/>
            <a:ext cx="2787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venir Roman" panose="02000503020000020003" pitchFamily="2" charset="0"/>
              </a:rPr>
              <a:t>Slide from </a:t>
            </a:r>
            <a:r>
              <a:rPr lang="en-US" sz="1600" dirty="0" err="1">
                <a:solidFill>
                  <a:schemeClr val="bg1"/>
                </a:solidFill>
                <a:latin typeface="Avenir Roman" panose="02000503020000020003" pitchFamily="2" charset="0"/>
              </a:rPr>
              <a:t>M.Benedikt</a:t>
            </a:r>
            <a:r>
              <a:rPr lang="en-US" sz="1600" dirty="0">
                <a:solidFill>
                  <a:schemeClr val="bg1"/>
                </a:solidFill>
                <a:latin typeface="Avenir Roman" panose="02000503020000020003" pitchFamily="2" charset="0"/>
              </a:rPr>
              <a:t>: </a:t>
            </a:r>
            <a:r>
              <a:rPr lang="en-US" sz="1600" dirty="0">
                <a:solidFill>
                  <a:schemeClr val="bg1"/>
                </a:solidFill>
                <a:latin typeface="Avenir Roman" panose="02000503020000020003" pitchFamily="2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US" sz="1600" dirty="0">
                <a:solidFill>
                  <a:schemeClr val="bg1"/>
                </a:solidFill>
                <a:latin typeface="Avenir Roman" panose="02000503020000020003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445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D64959-40E4-B446-890C-B740A5038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0" y="0"/>
            <a:ext cx="1217627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2F7050-4466-9B48-9EFD-4E6517685230}"/>
              </a:ext>
            </a:extLst>
          </p:cNvPr>
          <p:cNvSpPr txBox="1"/>
          <p:nvPr/>
        </p:nvSpPr>
        <p:spPr>
          <a:xfrm>
            <a:off x="4860758" y="5630778"/>
            <a:ext cx="6352674" cy="1211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venir Roman" panose="02000503020000020003" pitchFamily="2" charset="0"/>
            </a:endParaRPr>
          </a:p>
          <a:p>
            <a:r>
              <a:rPr lang="en-US" dirty="0">
                <a:latin typeface="Avenir Roman" panose="02000503020000020003" pitchFamily="2" charset="0"/>
              </a:rPr>
              <a:t>See EPS talk by </a:t>
            </a:r>
            <a:r>
              <a:rPr lang="en-US" dirty="0" err="1">
                <a:latin typeface="Avenir Roman" panose="02000503020000020003" pitchFamily="2" charset="0"/>
              </a:rPr>
              <a:t>P.Vedrine</a:t>
            </a:r>
            <a:r>
              <a:rPr lang="en-US" dirty="0">
                <a:latin typeface="Avenir Roman" panose="02000503020000020003" pitchFamily="2" charset="0"/>
              </a:rPr>
              <a:t>: </a:t>
            </a:r>
            <a:r>
              <a:rPr lang="en-US" dirty="0">
                <a:latin typeface="Avenir Roman" panose="02000503020000020003" pitchFamily="2" charset="0"/>
                <a:hlinkClick r:id="rId4"/>
              </a:rPr>
              <a:t>https://indico.desy.de/event/28202/contributions/105817</a:t>
            </a:r>
            <a:r>
              <a:rPr lang="en-US" dirty="0">
                <a:hlinkClick r:id="rId4"/>
              </a:rPr>
              <a:t>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30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0807031_01-A4-at-144-dpi.jpg"/>
          <p:cNvPicPr>
            <a:picLocks noChangeAspect="1"/>
          </p:cNvPicPr>
          <p:nvPr/>
        </p:nvPicPr>
        <p:blipFill>
          <a:blip r:embed="rId3">
            <a:lum bright="-2000" contrast="2000"/>
          </a:blip>
          <a:stretch>
            <a:fillRect/>
          </a:stretch>
        </p:blipFill>
        <p:spPr>
          <a:xfrm>
            <a:off x="1524014" y="-12958"/>
            <a:ext cx="9161277" cy="6870958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524000" y="76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sz="3600" kern="0" dirty="0"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venir Medium" panose="02000503020000020003" pitchFamily="2" charset="0"/>
                <a:ea typeface="ＭＳ Ｐゴシック" pitchFamily="-111" charset="-128"/>
                <a:cs typeface="ＭＳ Ｐゴシック" pitchFamily="-111" charset="-128"/>
              </a:rPr>
              <a:t>LHC: a New Era in Fundamental Science</a:t>
            </a:r>
            <a:endParaRPr lang="en-GB" sz="4000" kern="0" dirty="0">
              <a:solidFill>
                <a:srgbClr val="FFFFFF"/>
              </a:solidFill>
              <a:effectLst>
                <a:outerShdw blurRad="38100" dist="38100" dir="2700000" algn="tl" rotWithShape="0">
                  <a:prstClr val="black"/>
                </a:outerShdw>
              </a:effectLst>
              <a:latin typeface="Avenir Medium" panose="02000503020000020003" pitchFamily="2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pic>
        <p:nvPicPr>
          <p:cNvPr id="9" name="Picture 42" descr="0510028_03-A4-at-144-dpi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7250" y="4648273"/>
            <a:ext cx="2947987" cy="193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100" dir="2700000" algn="tl" rotWithShape="0">
              <a:prstClr val="black"/>
            </a:outerShdw>
          </a:effectLst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4692867" y="4648200"/>
            <a:ext cx="2351606" cy="596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GB" dirty="0"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venir Medium" panose="02000503020000020003" pitchFamily="2" charset="0"/>
                <a:ea typeface="ＭＳ Ｐゴシック" charset="-128"/>
                <a:cs typeface="ＭＳ Ｐゴシック" charset="-128"/>
              </a:rPr>
              <a:t>LHC ring:</a:t>
            </a:r>
          </a:p>
          <a:p>
            <a:pPr algn="ctr" eaLnBrk="0" hangingPunct="0">
              <a:lnSpc>
                <a:spcPct val="90000"/>
              </a:lnSpc>
            </a:pPr>
            <a:r>
              <a:rPr lang="en-GB" dirty="0"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venir Medium" panose="02000503020000020003" pitchFamily="2" charset="0"/>
                <a:ea typeface="ＭＳ Ｐゴシック" charset="-128"/>
                <a:cs typeface="ＭＳ Ｐゴシック" charset="-128"/>
              </a:rPr>
              <a:t>27 km circumference</a:t>
            </a:r>
            <a:endParaRPr lang="en-GB" dirty="0">
              <a:solidFill>
                <a:srgbClr val="000000"/>
              </a:solidFill>
              <a:effectLst>
                <a:outerShdw blurRad="38100" dist="38100" dir="2700000" algn="tl" rotWithShape="0">
                  <a:prstClr val="black"/>
                </a:outerShdw>
              </a:effectLst>
              <a:latin typeface="Avenir Medium" panose="02000503020000020003" pitchFamily="2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1524000" y="1676400"/>
            <a:ext cx="2667000" cy="2438400"/>
            <a:chOff x="288" y="1072"/>
            <a:chExt cx="1680" cy="1536"/>
          </a:xfrm>
        </p:grpSpPr>
        <p:sp>
          <p:nvSpPr>
            <p:cNvPr id="15" name="Line 70"/>
            <p:cNvSpPr>
              <a:spLocks noChangeShapeType="1"/>
            </p:cNvSpPr>
            <p:nvPr/>
          </p:nvSpPr>
          <p:spPr bwMode="auto">
            <a:xfrm flipH="1">
              <a:off x="816" y="2176"/>
              <a:ext cx="1152" cy="4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  <a:latin typeface="Avenir Medium" panose="02000503020000020003" pitchFamily="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" name="Line 71"/>
            <p:cNvSpPr>
              <a:spLocks noChangeShapeType="1"/>
            </p:cNvSpPr>
            <p:nvPr/>
          </p:nvSpPr>
          <p:spPr bwMode="auto">
            <a:xfrm>
              <a:off x="288" y="2176"/>
              <a:ext cx="528" cy="40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  <a:latin typeface="Avenir Medium" panose="02000503020000020003" pitchFamily="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" name="Oval 72"/>
            <p:cNvSpPr>
              <a:spLocks noChangeArrowheads="1"/>
            </p:cNvSpPr>
            <p:nvPr/>
          </p:nvSpPr>
          <p:spPr bwMode="auto">
            <a:xfrm>
              <a:off x="768" y="2537"/>
              <a:ext cx="93" cy="7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  <a:latin typeface="Avenir Medium" panose="02000503020000020003" pitchFamily="2" charset="0"/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18" name="Picture 73" descr="bul-pho-2007-079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1072"/>
              <a:ext cx="1632" cy="1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</p:pic>
        <p:sp>
          <p:nvSpPr>
            <p:cNvPr id="19" name="Text Box 74"/>
            <p:cNvSpPr txBox="1">
              <a:spLocks noChangeArrowheads="1"/>
            </p:cNvSpPr>
            <p:nvPr/>
          </p:nvSpPr>
          <p:spPr bwMode="auto">
            <a:xfrm>
              <a:off x="1488" y="1168"/>
              <a:ext cx="40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>
                <a:defRPr/>
              </a:pPr>
              <a:r>
                <a:rPr lang="de-CH" sz="1600" dirty="0">
                  <a:solidFill>
                    <a:srgbClr val="EAEAEA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  <a:latin typeface="Avenir Medium" panose="02000503020000020003" pitchFamily="2" charset="0"/>
                  <a:ea typeface="ＭＳ Ｐゴシック" pitchFamily="-111" charset="-128"/>
                  <a:cs typeface="ＭＳ Ｐゴシック" pitchFamily="-111" charset="-128"/>
                </a:rPr>
                <a:t>CMS</a:t>
              </a:r>
              <a:endParaRPr lang="de-CH" sz="2000" dirty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venir Medium" panose="02000503020000020003" pitchFamily="2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</p:grpSp>
      <p:grpSp>
        <p:nvGrpSpPr>
          <p:cNvPr id="3" name="Group 75"/>
          <p:cNvGrpSpPr>
            <a:grpSpLocks/>
          </p:cNvGrpSpPr>
          <p:nvPr/>
        </p:nvGrpSpPr>
        <p:grpSpPr bwMode="auto">
          <a:xfrm>
            <a:off x="8559802" y="3733799"/>
            <a:ext cx="1955800" cy="1830388"/>
            <a:chOff x="304" y="2344"/>
            <a:chExt cx="1232" cy="1153"/>
          </a:xfrm>
        </p:grpSpPr>
        <p:sp>
          <p:nvSpPr>
            <p:cNvPr id="21" name="Oval 76"/>
            <p:cNvSpPr>
              <a:spLocks noChangeArrowheads="1"/>
            </p:cNvSpPr>
            <p:nvPr/>
          </p:nvSpPr>
          <p:spPr bwMode="auto">
            <a:xfrm>
              <a:off x="1089" y="2344"/>
              <a:ext cx="84" cy="6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  <a:latin typeface="Avenir Medium" panose="02000503020000020003" pitchFamily="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2" name="Line 77"/>
            <p:cNvSpPr>
              <a:spLocks noChangeShapeType="1"/>
            </p:cNvSpPr>
            <p:nvPr/>
          </p:nvSpPr>
          <p:spPr bwMode="auto">
            <a:xfrm flipV="1">
              <a:off x="336" y="2392"/>
              <a:ext cx="792" cy="19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  <a:latin typeface="Avenir Medium" panose="02000503020000020003" pitchFamily="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3" name="Line 78"/>
            <p:cNvSpPr>
              <a:spLocks noChangeShapeType="1"/>
            </p:cNvSpPr>
            <p:nvPr/>
          </p:nvSpPr>
          <p:spPr bwMode="auto">
            <a:xfrm flipH="1" flipV="1">
              <a:off x="1152" y="2392"/>
              <a:ext cx="384" cy="24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  <a:latin typeface="Avenir Medium" panose="02000503020000020003" pitchFamily="2" charset="0"/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24" name="Picture 79" descr="Picture 2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" y="2584"/>
              <a:ext cx="1232" cy="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</p:pic>
        <p:sp>
          <p:nvSpPr>
            <p:cNvPr id="25" name="Text Box 80"/>
            <p:cNvSpPr txBox="1">
              <a:spLocks noChangeArrowheads="1"/>
            </p:cNvSpPr>
            <p:nvPr/>
          </p:nvSpPr>
          <p:spPr bwMode="auto">
            <a:xfrm>
              <a:off x="960" y="2611"/>
              <a:ext cx="490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de-CH" sz="1600" dirty="0">
                  <a:solidFill>
                    <a:srgbClr val="EAEAEA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  <a:latin typeface="Avenir Medium" panose="02000503020000020003" pitchFamily="2" charset="0"/>
                  <a:ea typeface="ＭＳ Ｐゴシック" charset="-128"/>
                  <a:cs typeface="ＭＳ Ｐゴシック" charset="-128"/>
                </a:rPr>
                <a:t>ALICE</a:t>
              </a:r>
              <a:endParaRPr lang="de-CH" sz="2000" dirty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venir Medium" panose="02000503020000020003" pitchFamily="2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4" name="Group 81"/>
          <p:cNvGrpSpPr>
            <a:grpSpLocks/>
          </p:cNvGrpSpPr>
          <p:nvPr/>
        </p:nvGrpSpPr>
        <p:grpSpPr bwMode="auto">
          <a:xfrm>
            <a:off x="5410262" y="762004"/>
            <a:ext cx="2233613" cy="1978025"/>
            <a:chOff x="4224" y="1084"/>
            <a:chExt cx="1407" cy="1246"/>
          </a:xfrm>
        </p:grpSpPr>
        <p:grpSp>
          <p:nvGrpSpPr>
            <p:cNvPr id="5" name="Group 82"/>
            <p:cNvGrpSpPr>
              <a:grpSpLocks/>
            </p:cNvGrpSpPr>
            <p:nvPr/>
          </p:nvGrpSpPr>
          <p:grpSpPr bwMode="auto">
            <a:xfrm>
              <a:off x="4224" y="1104"/>
              <a:ext cx="1364" cy="1226"/>
              <a:chOff x="4224" y="1104"/>
              <a:chExt cx="1364" cy="1226"/>
            </a:xfrm>
          </p:grpSpPr>
          <p:sp>
            <p:nvSpPr>
              <p:cNvPr id="30" name="Oval 83"/>
              <p:cNvSpPr>
                <a:spLocks noChangeArrowheads="1"/>
              </p:cNvSpPr>
              <p:nvPr/>
            </p:nvSpPr>
            <p:spPr bwMode="auto">
              <a:xfrm>
                <a:off x="4977" y="2274"/>
                <a:ext cx="76" cy="5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srgbClr val="000000"/>
                  </a:solidFill>
                  <a:latin typeface="Avenir Medium" panose="02000503020000020003" pitchFamily="2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1" name="Line 84"/>
              <p:cNvSpPr>
                <a:spLocks noChangeShapeType="1"/>
              </p:cNvSpPr>
              <p:nvPr/>
            </p:nvSpPr>
            <p:spPr bwMode="auto">
              <a:xfrm>
                <a:off x="4272" y="1968"/>
                <a:ext cx="743" cy="3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srgbClr val="000000"/>
                  </a:solidFill>
                  <a:latin typeface="Avenir Medium" panose="02000503020000020003" pitchFamily="2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2" name="Line 85"/>
              <p:cNvSpPr>
                <a:spLocks noChangeShapeType="1"/>
              </p:cNvSpPr>
              <p:nvPr/>
            </p:nvSpPr>
            <p:spPr bwMode="auto">
              <a:xfrm flipH="1">
                <a:off x="5015" y="1968"/>
                <a:ext cx="553" cy="3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srgbClr val="000000"/>
                  </a:solidFill>
                  <a:latin typeface="Avenir Medium" panose="02000503020000020003" pitchFamily="2" charset="0"/>
                  <a:ea typeface="ＭＳ Ｐゴシック" charset="-128"/>
                  <a:cs typeface="ＭＳ Ｐゴシック" charset="-128"/>
                </a:endParaRPr>
              </a:p>
            </p:txBody>
          </p:sp>
          <p:pic>
            <p:nvPicPr>
              <p:cNvPr id="33" name="Picture 86" descr="Picture 3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1104"/>
                <a:ext cx="1364" cy="8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>
                  <a:srgbClr val="000000"/>
                </a:outerShdw>
              </a:effectLst>
            </p:spPr>
          </p:pic>
        </p:grpSp>
        <p:sp>
          <p:nvSpPr>
            <p:cNvPr id="28" name="Rectangle 87"/>
            <p:cNvSpPr>
              <a:spLocks noChangeArrowheads="1"/>
            </p:cNvSpPr>
            <p:nvPr/>
          </p:nvSpPr>
          <p:spPr bwMode="auto">
            <a:xfrm>
              <a:off x="5208" y="1104"/>
              <a:ext cx="384" cy="192"/>
            </a:xfrm>
            <a:prstGeom prst="rect">
              <a:avLst/>
            </a:prstGeom>
            <a:gradFill rotWithShape="0">
              <a:gsLst>
                <a:gs pos="0">
                  <a:srgbClr val="C89A09"/>
                </a:gs>
                <a:gs pos="100000">
                  <a:srgbClr val="D3D90D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  <a:latin typeface="Avenir Medium" panose="02000503020000020003" pitchFamily="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" name="Text Box 88"/>
            <p:cNvSpPr txBox="1">
              <a:spLocks noChangeArrowheads="1"/>
            </p:cNvSpPr>
            <p:nvPr/>
          </p:nvSpPr>
          <p:spPr bwMode="auto">
            <a:xfrm>
              <a:off x="5184" y="1084"/>
              <a:ext cx="44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>
                <a:defRPr/>
              </a:pPr>
              <a:r>
                <a:rPr lang="de-CH" sz="1600" dirty="0" err="1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Medium" panose="02000503020000020003" pitchFamily="2" charset="0"/>
                  <a:ea typeface="ＭＳ Ｐゴシック" pitchFamily="-111" charset="-128"/>
                  <a:cs typeface="ＭＳ Ｐゴシック" pitchFamily="-111" charset="-128"/>
                </a:rPr>
                <a:t>LHCb</a:t>
              </a:r>
              <a:endParaRPr lang="de-CH" sz="2000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Medium" panose="02000503020000020003" pitchFamily="2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</p:grpSp>
      <p:grpSp>
        <p:nvGrpSpPr>
          <p:cNvPr id="7" name="Group 89"/>
          <p:cNvGrpSpPr>
            <a:grpSpLocks/>
          </p:cNvGrpSpPr>
          <p:nvPr/>
        </p:nvGrpSpPr>
        <p:grpSpPr bwMode="auto">
          <a:xfrm>
            <a:off x="8001001" y="761999"/>
            <a:ext cx="2667002" cy="2286000"/>
            <a:chOff x="3408" y="2112"/>
            <a:chExt cx="1680" cy="1440"/>
          </a:xfrm>
        </p:grpSpPr>
        <p:grpSp>
          <p:nvGrpSpPr>
            <p:cNvPr id="11" name="Group 90"/>
            <p:cNvGrpSpPr>
              <a:grpSpLocks/>
            </p:cNvGrpSpPr>
            <p:nvPr/>
          </p:nvGrpSpPr>
          <p:grpSpPr bwMode="auto">
            <a:xfrm>
              <a:off x="3408" y="2112"/>
              <a:ext cx="1680" cy="1440"/>
              <a:chOff x="3408" y="2112"/>
              <a:chExt cx="1680" cy="1440"/>
            </a:xfrm>
          </p:grpSpPr>
          <p:sp>
            <p:nvSpPr>
              <p:cNvPr id="38" name="Oval 91"/>
              <p:cNvSpPr>
                <a:spLocks noChangeArrowheads="1"/>
              </p:cNvSpPr>
              <p:nvPr/>
            </p:nvSpPr>
            <p:spPr bwMode="auto">
              <a:xfrm>
                <a:off x="3669" y="3492"/>
                <a:ext cx="75" cy="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srgbClr val="000000"/>
                  </a:solidFill>
                  <a:latin typeface="Avenir Medium" panose="02000503020000020003" pitchFamily="2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" name="Line 92"/>
              <p:cNvSpPr>
                <a:spLocks noChangeShapeType="1"/>
              </p:cNvSpPr>
              <p:nvPr/>
            </p:nvSpPr>
            <p:spPr bwMode="auto">
              <a:xfrm flipH="1" flipV="1">
                <a:off x="3456" y="3168"/>
                <a:ext cx="240" cy="288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srgbClr val="000000"/>
                  </a:solidFill>
                  <a:latin typeface="Avenir Medium" panose="02000503020000020003" pitchFamily="2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0" name="Line 93"/>
              <p:cNvSpPr>
                <a:spLocks noChangeShapeType="1"/>
              </p:cNvSpPr>
              <p:nvPr/>
            </p:nvSpPr>
            <p:spPr bwMode="auto">
              <a:xfrm flipV="1">
                <a:off x="3696" y="3168"/>
                <a:ext cx="1392" cy="33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srgbClr val="000000"/>
                  </a:solidFill>
                  <a:latin typeface="Avenir Medium" panose="02000503020000020003" pitchFamily="2" charset="0"/>
                  <a:ea typeface="ＭＳ Ｐゴシック" charset="-128"/>
                  <a:cs typeface="ＭＳ Ｐゴシック" charset="-128"/>
                </a:endParaRPr>
              </a:p>
            </p:txBody>
          </p:sp>
          <p:pic>
            <p:nvPicPr>
              <p:cNvPr id="41" name="Picture 94" descr="0511013_01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08" y="2112"/>
                <a:ext cx="1632" cy="10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38100" dist="38100" dir="2700000" algn="tl" rotWithShape="0">
                  <a:prstClr val="black"/>
                </a:outerShdw>
              </a:effectLst>
            </p:spPr>
          </p:pic>
        </p:grpSp>
        <p:sp>
          <p:nvSpPr>
            <p:cNvPr id="37" name="Text Box 96"/>
            <p:cNvSpPr txBox="1">
              <a:spLocks noChangeArrowheads="1"/>
            </p:cNvSpPr>
            <p:nvPr/>
          </p:nvSpPr>
          <p:spPr bwMode="auto">
            <a:xfrm>
              <a:off x="4464" y="2928"/>
              <a:ext cx="516" cy="213"/>
            </a:xfrm>
            <a:prstGeom prst="rect">
              <a:avLst/>
            </a:prstGeom>
            <a:solidFill>
              <a:srgbClr val="7AA5BF"/>
            </a:solidFill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de-CH" sz="1600" dirty="0">
                  <a:solidFill>
                    <a:srgbClr val="FFFFFF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  <a:latin typeface="Avenir Medium" panose="02000503020000020003" pitchFamily="2" charset="0"/>
                  <a:ea typeface="ＭＳ Ｐゴシック" charset="-128"/>
                  <a:cs typeface="ＭＳ Ｐゴシック" charset="-128"/>
                </a:rPr>
                <a:t>ATLAS</a:t>
              </a:r>
            </a:p>
          </p:txBody>
        </p:sp>
      </p:grpSp>
      <p:pic>
        <p:nvPicPr>
          <p:cNvPr id="35" name="Picture 34" descr="cern_logo_1.png"/>
          <p:cNvPicPr>
            <a:picLocks noChangeAspect="1"/>
          </p:cNvPicPr>
          <p:nvPr/>
        </p:nvPicPr>
        <p:blipFill>
          <a:blip r:embed="rId9" cstate="screen">
            <a:lum bright="100000" contrast="-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1630" y="6285594"/>
            <a:ext cx="493870" cy="485638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D4E556AD-EE3A-A549-BBC2-BCBA9730B40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10058400" cy="609600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z="3200" dirty="0">
                <a:latin typeface="Avenir Medium" panose="02000503020000020003" pitchFamily="2" charset="0"/>
              </a:rPr>
              <a:t>From LHC to HL LHC </a:t>
            </a:r>
          </a:p>
        </p:txBody>
      </p:sp>
      <p:sp>
        <p:nvSpPr>
          <p:cNvPr id="44" name="Slide Number Placeholder 3">
            <a:extLst>
              <a:ext uri="{FF2B5EF4-FFF2-40B4-BE49-F238E27FC236}">
                <a16:creationId xmlns:a16="http://schemas.microsoft.com/office/drawing/2014/main" id="{9B9C2A02-9414-9B42-91ED-869701B2E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0993" y="6538860"/>
            <a:ext cx="2743200" cy="365125"/>
          </a:xfrm>
        </p:spPr>
        <p:txBody>
          <a:bodyPr/>
          <a:lstStyle/>
          <a:p>
            <a:fld id="{E66BB354-06AB-8C42-85C8-FB76A158A213}" type="slidenum">
              <a:rPr lang="en-US" smtClean="0"/>
              <a:t>5</a:t>
            </a:fld>
            <a:endParaRPr lang="en-US"/>
          </a:p>
        </p:txBody>
      </p:sp>
      <p:sp>
        <p:nvSpPr>
          <p:cNvPr id="45" name="Date Placeholder 1">
            <a:extLst>
              <a:ext uri="{FF2B5EF4-FFF2-40B4-BE49-F238E27FC236}">
                <a16:creationId xmlns:a16="http://schemas.microsoft.com/office/drawing/2014/main" id="{3BA91711-5ADC-3849-8601-86EEBF8716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336" y="6554225"/>
            <a:ext cx="2743200" cy="365125"/>
          </a:xfrm>
        </p:spPr>
        <p:txBody>
          <a:bodyPr/>
          <a:lstStyle/>
          <a:p>
            <a:r>
              <a:rPr lang="en-US" dirty="0" err="1"/>
              <a:t>Benasque</a:t>
            </a:r>
            <a:r>
              <a:rPr lang="en-US" dirty="0"/>
              <a:t> September 2021 </a:t>
            </a:r>
          </a:p>
        </p:txBody>
      </p:sp>
      <p:sp>
        <p:nvSpPr>
          <p:cNvPr id="46" name="Footer Placeholder 2">
            <a:extLst>
              <a:ext uri="{FF2B5EF4-FFF2-40B4-BE49-F238E27FC236}">
                <a16:creationId xmlns:a16="http://schemas.microsoft.com/office/drawing/2014/main" id="{0E16328D-E66E-5644-AFF3-BD59484DB9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26072" y="6551051"/>
            <a:ext cx="4339856" cy="365125"/>
          </a:xfrm>
        </p:spPr>
        <p:txBody>
          <a:bodyPr/>
          <a:lstStyle/>
          <a:p>
            <a:r>
              <a:rPr lang="en-US"/>
              <a:t>Steinar Stapnes</a:t>
            </a:r>
          </a:p>
        </p:txBody>
      </p:sp>
    </p:spTree>
    <p:extLst>
      <p:ext uri="{BB962C8B-B14F-4D97-AF65-F5344CB8AC3E}">
        <p14:creationId xmlns:p14="http://schemas.microsoft.com/office/powerpoint/2010/main" val="341205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  FCC-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: 14.5 T Nb</a:t>
            </a:r>
            <a:r>
              <a:rPr kumimoji="0" lang="en-US" sz="3600" b="1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3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Sn magnet tested at FNAL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4999468-AAF2-4054-9A21-F32897A12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61" y="1079300"/>
            <a:ext cx="6737063" cy="505824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37D231A-2E7D-4765-8CD8-E5168A2C58F1}"/>
              </a:ext>
            </a:extLst>
          </p:cNvPr>
          <p:cNvSpPr/>
          <p:nvPr/>
        </p:nvSpPr>
        <p:spPr>
          <a:xfrm>
            <a:off x="7327900" y="4252153"/>
            <a:ext cx="4737059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 T dipole demonstrator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Staged approach: In first step pre-stressed for 14 T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test in June 2020 with additional pre-stress reached 14.5 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829FBE4-3DC3-4DE8-A008-8F09D5493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476" y="1079300"/>
            <a:ext cx="4791100" cy="27881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CC91DCE-037C-4219-9A35-9CF0810AFA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85"/>
          <a:stretch/>
        </p:blipFill>
        <p:spPr>
          <a:xfrm>
            <a:off x="9931401" y="2000542"/>
            <a:ext cx="1581626" cy="133718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4A3F388-B2AD-4195-970A-EF25F52CCC4F}"/>
              </a:ext>
            </a:extLst>
          </p:cNvPr>
          <p:cNvSpPr/>
          <p:nvPr/>
        </p:nvSpPr>
        <p:spPr>
          <a:xfrm>
            <a:off x="8182214" y="2617232"/>
            <a:ext cx="2540000" cy="6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60-mm aperture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4-layer graded coil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4F0214-D3EE-450C-ADCD-100C13F91C6B}"/>
              </a:ext>
            </a:extLst>
          </p:cNvPr>
          <p:cNvSpPr txBox="1"/>
          <p:nvPr/>
        </p:nvSpPr>
        <p:spPr>
          <a:xfrm>
            <a:off x="7629919" y="1161869"/>
            <a:ext cx="1774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84% on the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laodline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at 1.9 K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92% on the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loadline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at 4.2 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0F3DF4-45B6-48C8-8486-DB71D6E45788}"/>
              </a:ext>
            </a:extLst>
          </p:cNvPr>
          <p:cNvSpPr txBox="1"/>
          <p:nvPr/>
        </p:nvSpPr>
        <p:spPr>
          <a:xfrm>
            <a:off x="5087888" y="5768216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A. Zlobin et al.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507C31AE-5AD3-4A8A-89EE-9A8C948A18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61" y="182494"/>
            <a:ext cx="1902373" cy="643124"/>
          </a:xfrm>
          <a:prstGeom prst="rect">
            <a:avLst/>
          </a:prstGeom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3097768B-8E85-9F4C-BB35-ABD4D6CF5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0993" y="6538860"/>
            <a:ext cx="2743200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50</a:t>
            </a:fld>
            <a:endParaRPr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97A75CA1-C56F-DA4B-A567-D28B86E9C4B8}"/>
              </a:ext>
            </a:extLst>
          </p:cNvPr>
          <p:cNvSpPr txBox="1">
            <a:spLocks/>
          </p:cNvSpPr>
          <p:nvPr/>
        </p:nvSpPr>
        <p:spPr>
          <a:xfrm>
            <a:off x="9460993" y="6538860"/>
            <a:ext cx="2743200" cy="365125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defPPr>
              <a:defRPr lang="en-US"/>
            </a:defPPr>
            <a:lvl1pPr marL="0" algn="r" defTabSz="914127" rtl="0" eaLnBrk="1" latinLnBrk="0" hangingPunct="1">
              <a:defRPr sz="1180" b="0" i="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457062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27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89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51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13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78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40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02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6BB354-06AB-8C42-85C8-FB76A158A213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8F44373C-CCA8-EB4B-A88E-4A7A9E9689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336" y="6554225"/>
            <a:ext cx="2743200" cy="365125"/>
          </a:xfrm>
        </p:spPr>
        <p:txBody>
          <a:bodyPr/>
          <a:lstStyle/>
          <a:p>
            <a:r>
              <a:rPr lang="en-US" dirty="0" err="1"/>
              <a:t>Benasque</a:t>
            </a:r>
            <a:r>
              <a:rPr lang="en-US" dirty="0"/>
              <a:t> September 2021 </a:t>
            </a: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3FF84A51-C085-3344-BD85-C490D424B3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26072" y="6551051"/>
            <a:ext cx="4339856" cy="365125"/>
          </a:xfrm>
        </p:spPr>
        <p:txBody>
          <a:bodyPr/>
          <a:lstStyle/>
          <a:p>
            <a:r>
              <a:rPr lang="en-US" dirty="0"/>
              <a:t>From </a:t>
            </a:r>
            <a:r>
              <a:rPr lang="en-US" dirty="0" err="1"/>
              <a:t>F.Zimmermann</a:t>
            </a:r>
            <a:r>
              <a:rPr lang="en-US" dirty="0"/>
              <a:t>, Snowmass restart 1.9.2021</a:t>
            </a:r>
          </a:p>
        </p:txBody>
      </p:sp>
    </p:spTree>
    <p:extLst>
      <p:ext uri="{BB962C8B-B14F-4D97-AF65-F5344CB8AC3E}">
        <p14:creationId xmlns:p14="http://schemas.microsoft.com/office/powerpoint/2010/main" val="231227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DEDFA-3BD6-8141-9A84-31335B573B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80B615-1499-6A4D-B1F8-CD6C94C7EA3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Benasque September 2021 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583954-5E3A-C94E-A11D-5EBB09CF0D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Steinar Stapnes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D1F4DF-9BC9-2348-8F45-54830B093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290" y="444682"/>
            <a:ext cx="5138017" cy="31340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245AE3-68B6-2945-AB69-6366C0B18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7293" y="352924"/>
            <a:ext cx="4925948" cy="30079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48A905-839C-ED44-9FA1-9B74C4232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310" y="3869184"/>
            <a:ext cx="5176997" cy="29888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6699F1-98D6-024E-B487-D2F9740F8B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2357" y="3689130"/>
            <a:ext cx="4700884" cy="316886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8AC05F7-FCB2-204C-B74D-88939F077B04}"/>
              </a:ext>
            </a:extLst>
          </p:cNvPr>
          <p:cNvSpPr/>
          <p:nvPr/>
        </p:nvSpPr>
        <p:spPr>
          <a:xfrm>
            <a:off x="-12194" y="1856907"/>
            <a:ext cx="1557215" cy="149111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Avenir Roman" panose="02000503020000020003" pitchFamily="2" charset="0"/>
              </a:rPr>
              <a:t>Also from presentation by </a:t>
            </a:r>
            <a:r>
              <a:rPr lang="en-US" dirty="0" err="1">
                <a:latin typeface="Avenir Roman" panose="02000503020000020003" pitchFamily="2" charset="0"/>
              </a:rPr>
              <a:t>J.Gao</a:t>
            </a:r>
            <a:r>
              <a:rPr lang="en-US" dirty="0">
                <a:latin typeface="Avenir Roman" panose="02000503020000020003" pitchFamily="2" charset="0"/>
              </a:rPr>
              <a:t>, Madrid 27.8</a:t>
            </a:r>
          </a:p>
          <a:p>
            <a:r>
              <a:rPr lang="en-US" dirty="0">
                <a:latin typeface="Avenir Roman" panose="02000503020000020003" pitchFamily="2" charset="0"/>
              </a:rPr>
              <a:t>(</a:t>
            </a:r>
            <a:r>
              <a:rPr lang="en-US" dirty="0">
                <a:latin typeface="Avenir Roman" panose="02000503020000020003" pitchFamily="2" charset="0"/>
                <a:hlinkClick r:id="rId6"/>
              </a:rPr>
              <a:t>LINK</a:t>
            </a:r>
            <a:r>
              <a:rPr lang="en-US" dirty="0">
                <a:latin typeface="Avenir Roman" panose="02000503020000020003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662597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CEC9EB-413D-1A4F-8652-FE6E1E030E93}"/>
              </a:ext>
            </a:extLst>
          </p:cNvPr>
          <p:cNvSpPr txBox="1"/>
          <p:nvPr/>
        </p:nvSpPr>
        <p:spPr>
          <a:xfrm>
            <a:off x="793497" y="719455"/>
            <a:ext cx="5129784" cy="540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venir Roman" panose="02000503020000020003" pitchFamily="2" charset="0"/>
              </a:rPr>
              <a:t>Smaller: </a:t>
            </a:r>
          </a:p>
          <a:p>
            <a:r>
              <a:rPr lang="en-US" dirty="0">
                <a:latin typeface="Avenir Roman" panose="02000503020000020003" pitchFamily="2" charset="0"/>
              </a:rPr>
              <a:t>Does HTS at higher field allow a using a smaller circumference, more flexible in the long run ? </a:t>
            </a:r>
          </a:p>
          <a:p>
            <a:endParaRPr lang="en-US" dirty="0">
              <a:latin typeface="Avenir Roman" panose="02000503020000020003" pitchFamily="2" charset="0"/>
            </a:endParaRPr>
          </a:p>
          <a:p>
            <a:endParaRPr lang="en-US" dirty="0">
              <a:latin typeface="Avenir Roman" panose="02000503020000020003" pitchFamily="2" charset="0"/>
            </a:endParaRPr>
          </a:p>
          <a:p>
            <a:endParaRPr lang="en-US" b="1" dirty="0">
              <a:latin typeface="Avenir Roman" panose="02000503020000020003" pitchFamily="2" charset="0"/>
            </a:endParaRPr>
          </a:p>
          <a:p>
            <a:r>
              <a:rPr lang="en-US" b="1" dirty="0">
                <a:latin typeface="Avenir Roman" panose="02000503020000020003" pitchFamily="2" charset="0"/>
              </a:rPr>
              <a:t>Larger:</a:t>
            </a:r>
          </a:p>
          <a:p>
            <a:r>
              <a:rPr lang="en-US" dirty="0">
                <a:latin typeface="Avenir Roman" panose="02000503020000020003" pitchFamily="2" charset="0"/>
              </a:rPr>
              <a:t>Not the first large proton collider considered (not mentioning SSC): </a:t>
            </a:r>
          </a:p>
          <a:p>
            <a:endParaRPr lang="en-US" dirty="0">
              <a:latin typeface="Avenir Roman" panose="02000503020000020003" pitchFamily="2" charset="0"/>
            </a:endParaRPr>
          </a:p>
          <a:p>
            <a:r>
              <a:rPr lang="en-US" dirty="0">
                <a:latin typeface="Avenir Roman" panose="02000503020000020003" pitchFamily="2" charset="0"/>
              </a:rPr>
              <a:t>Larger rings have been considered in the past.</a:t>
            </a:r>
          </a:p>
          <a:p>
            <a:r>
              <a:rPr lang="en-US" dirty="0">
                <a:latin typeface="Avenir Roman" panose="02000503020000020003" pitchFamily="2" charset="0"/>
              </a:rPr>
              <a:t>VLHC: smaller diameter tunnel and weaker magnets (and luminosities would need a boost) </a:t>
            </a:r>
          </a:p>
          <a:p>
            <a:r>
              <a:rPr lang="en-US" dirty="0">
                <a:latin typeface="Avenir Roman" panose="02000503020000020003" pitchFamily="2" charset="0"/>
                <a:hlinkClick r:id="rId3"/>
              </a:rPr>
              <a:t>Link to a fairly complete study in 2001  </a:t>
            </a:r>
            <a:endParaRPr lang="en-US" dirty="0">
              <a:latin typeface="Avenir Roman" panose="02000503020000020003" pitchFamily="2" charset="0"/>
            </a:endParaRPr>
          </a:p>
          <a:p>
            <a:endParaRPr lang="en-US" dirty="0">
              <a:latin typeface="Avenir Roman" panose="02000503020000020003" pitchFamily="2" charset="0"/>
            </a:endParaRPr>
          </a:p>
          <a:p>
            <a:r>
              <a:rPr lang="en-US" dirty="0">
                <a:latin typeface="Avenir Roman" panose="02000503020000020003" pitchFamily="2" charset="0"/>
              </a:rPr>
              <a:t>And what about: </a:t>
            </a:r>
            <a:r>
              <a:rPr lang="en-US" dirty="0">
                <a:latin typeface="Avenir Roman" panose="02000503020000020003" pitchFamily="2" charset="0"/>
                <a:hlinkClick r:id="rId4"/>
              </a:rPr>
              <a:t>From the Eloisatron to the Pevatron</a:t>
            </a:r>
            <a:r>
              <a:rPr lang="en-US" dirty="0">
                <a:latin typeface="Avenir Roman" panose="02000503020000020003" pitchFamily="2" charset="0"/>
              </a:rPr>
              <a:t> ?</a:t>
            </a:r>
          </a:p>
          <a:p>
            <a:endParaRPr lang="en-US" dirty="0">
              <a:latin typeface="Avenir Roman" panose="02000503020000020003" pitchFamily="2" charset="0"/>
            </a:endParaRPr>
          </a:p>
          <a:p>
            <a:endParaRPr lang="en-US" dirty="0">
              <a:latin typeface="Avenir Roman" panose="0200050302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9BB568-58C4-CE4A-9F3A-945D04E0A0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3967" y="245110"/>
            <a:ext cx="3809843" cy="41757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BCB763-6193-BF48-8F67-5B3173F854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6806" y="1595120"/>
            <a:ext cx="2465194" cy="2825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A99CFE-732D-4247-BFA7-0B804069A9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3967" y="4895215"/>
            <a:ext cx="6337300" cy="1473200"/>
          </a:xfrm>
          <a:prstGeom prst="rect">
            <a:avLst/>
          </a:prstGeom>
        </p:spPr>
      </p:pic>
      <p:sp>
        <p:nvSpPr>
          <p:cNvPr id="6" name="Slide Number">
            <a:extLst>
              <a:ext uri="{FF2B5EF4-FFF2-40B4-BE49-F238E27FC236}">
                <a16:creationId xmlns:a16="http://schemas.microsoft.com/office/drawing/2014/main" id="{71614096-BE8E-2247-902A-B655C4377E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0993" y="6538860"/>
            <a:ext cx="2743200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52</a:t>
            </a:fld>
            <a:endParaRPr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A802748B-8C5F-7C43-8808-CBB7816191F2}"/>
              </a:ext>
            </a:extLst>
          </p:cNvPr>
          <p:cNvSpPr txBox="1">
            <a:spLocks/>
          </p:cNvSpPr>
          <p:nvPr/>
        </p:nvSpPr>
        <p:spPr>
          <a:xfrm>
            <a:off x="9460993" y="6538860"/>
            <a:ext cx="2743200" cy="365125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defPPr>
              <a:defRPr lang="en-US"/>
            </a:defPPr>
            <a:lvl1pPr marL="0" algn="r" defTabSz="914127" rtl="0" eaLnBrk="1" latinLnBrk="0" hangingPunct="1">
              <a:defRPr sz="1180" b="0" i="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457062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27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89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51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13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78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40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02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6BB354-06AB-8C42-85C8-FB76A158A213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6B77B95D-ECA3-2A43-8686-B924011D24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336" y="6554225"/>
            <a:ext cx="2743200" cy="365125"/>
          </a:xfrm>
        </p:spPr>
        <p:txBody>
          <a:bodyPr/>
          <a:lstStyle/>
          <a:p>
            <a:r>
              <a:rPr lang="en-US" dirty="0" err="1"/>
              <a:t>Benasque</a:t>
            </a:r>
            <a:r>
              <a:rPr lang="en-US" dirty="0"/>
              <a:t> September 2021 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D8A49C45-4F30-5D49-BC8A-BB31250462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26072" y="6551051"/>
            <a:ext cx="4339856" cy="365125"/>
          </a:xfrm>
        </p:spPr>
        <p:txBody>
          <a:bodyPr/>
          <a:lstStyle/>
          <a:p>
            <a:r>
              <a:rPr lang="en-US" dirty="0"/>
              <a:t>Steinar Stapnes </a:t>
            </a:r>
          </a:p>
        </p:txBody>
      </p:sp>
    </p:spTree>
    <p:extLst>
      <p:ext uri="{BB962C8B-B14F-4D97-AF65-F5344CB8AC3E}">
        <p14:creationId xmlns:p14="http://schemas.microsoft.com/office/powerpoint/2010/main" val="316313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D0D219-8006-F74A-BDB1-75ED56A32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err="1"/>
              <a:t>Beninsque</a:t>
            </a:r>
            <a:r>
              <a:rPr lang="en-US" dirty="0"/>
              <a:t> September 2021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C0F542-6294-A846-86B8-EF9D528C6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Steinar Stapnes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1246B1-2595-234C-86BB-5474995FA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354-06AB-8C42-85C8-FB76A158A213}" type="slidenum">
              <a:rPr lang="en-US" smtClean="0"/>
              <a:t>53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3A3477-7EEE-A947-A1F0-87F1DED66097}"/>
              </a:ext>
            </a:extLst>
          </p:cNvPr>
          <p:cNvSpPr txBox="1"/>
          <p:nvPr/>
        </p:nvSpPr>
        <p:spPr>
          <a:xfrm>
            <a:off x="1154084" y="1251064"/>
            <a:ext cx="913799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venir Roman" panose="02000503020000020003" pitchFamily="2" charset="0"/>
              </a:rPr>
              <a:t>In summary:</a:t>
            </a:r>
          </a:p>
          <a:p>
            <a:r>
              <a:rPr lang="en-US" sz="2000" dirty="0">
                <a:latin typeface="Avenir Roman" panose="02000503020000020003" pitchFamily="2" charset="0"/>
              </a:rPr>
              <a:t>Proton main challenge: magnets for large scale production in 12-16 Tesla range as needed to approach 100 </a:t>
            </a:r>
            <a:r>
              <a:rPr lang="en-US" sz="2000" dirty="0" err="1">
                <a:latin typeface="Avenir Roman" panose="02000503020000020003" pitchFamily="2" charset="0"/>
              </a:rPr>
              <a:t>TeV</a:t>
            </a:r>
            <a:r>
              <a:rPr lang="en-US" sz="2000" dirty="0">
                <a:latin typeface="Avenir Roman" panose="02000503020000020003" pitchFamily="2" charset="0"/>
              </a:rPr>
              <a:t> to be expected by ~20??</a:t>
            </a:r>
          </a:p>
          <a:p>
            <a:r>
              <a:rPr lang="en-US" sz="2000" dirty="0">
                <a:latin typeface="Avenir Roman" panose="02000503020000020003" pitchFamily="2" charset="0"/>
              </a:rPr>
              <a:t>Is 100 </a:t>
            </a:r>
            <a:r>
              <a:rPr lang="en-US" sz="2000" dirty="0" err="1">
                <a:latin typeface="Avenir Roman" panose="02000503020000020003" pitchFamily="2" charset="0"/>
              </a:rPr>
              <a:t>TeV</a:t>
            </a:r>
            <a:r>
              <a:rPr lang="en-US" sz="2000" dirty="0">
                <a:latin typeface="Avenir Roman" panose="02000503020000020003" pitchFamily="2" charset="0"/>
              </a:rPr>
              <a:t> the right number ?</a:t>
            </a:r>
          </a:p>
          <a:p>
            <a:r>
              <a:rPr lang="en-US" sz="2000" dirty="0">
                <a:latin typeface="Avenir Roman" panose="02000503020000020003" pitchFamily="2" charset="0"/>
              </a:rPr>
              <a:t>Cost and power challenges large (~17 MCHF even after FCC-</a:t>
            </a:r>
            <a:r>
              <a:rPr lang="en-US" sz="2000" dirty="0" err="1">
                <a:latin typeface="Avenir Roman" panose="02000503020000020003" pitchFamily="2" charset="0"/>
              </a:rPr>
              <a:t>ee</a:t>
            </a:r>
            <a:r>
              <a:rPr lang="en-US" sz="2000" dirty="0">
                <a:latin typeface="Avenir Roman" panose="02000503020000020003" pitchFamily="2" charset="0"/>
              </a:rPr>
              <a:t>, energy use a factor 3 higher than CERN today), CEPC/</a:t>
            </a:r>
            <a:r>
              <a:rPr lang="en-US" sz="2000" dirty="0" err="1">
                <a:latin typeface="Avenir Roman" panose="02000503020000020003" pitchFamily="2" charset="0"/>
              </a:rPr>
              <a:t>SppC</a:t>
            </a:r>
            <a:r>
              <a:rPr lang="en-US" sz="2000" dirty="0">
                <a:latin typeface="Avenir Roman" panose="02000503020000020003" pitchFamily="2" charset="0"/>
              </a:rPr>
              <a:t> less costly but nevertheless a large step </a:t>
            </a:r>
          </a:p>
          <a:p>
            <a:endParaRPr lang="en-US" sz="2000" b="1" dirty="0">
              <a:latin typeface="Avenir Roman" panose="02000503020000020003" pitchFamily="2" charset="0"/>
            </a:endParaRPr>
          </a:p>
          <a:p>
            <a:r>
              <a:rPr lang="en-US" sz="2000" b="1" dirty="0">
                <a:latin typeface="Avenir Roman" panose="02000503020000020003" pitchFamily="2" charset="0"/>
              </a:rPr>
              <a:t>Let us look at leptons – electrons and then muons: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Roman" panose="02000503020000020003" pitchFamily="2" charset="0"/>
              </a:rPr>
              <a:t>LC option: ILC can be stretched to 1 </a:t>
            </a:r>
            <a:r>
              <a:rPr lang="en-US" sz="2000" dirty="0" err="1">
                <a:latin typeface="Avenir Roman" panose="02000503020000020003" pitchFamily="2" charset="0"/>
              </a:rPr>
              <a:t>TeV</a:t>
            </a:r>
            <a:r>
              <a:rPr lang="en-US" sz="2000" dirty="0">
                <a:latin typeface="Avenir Roman" panose="02000503020000020003" pitchFamily="2" charset="0"/>
              </a:rPr>
              <a:t>, CLIC to 3 </a:t>
            </a:r>
            <a:r>
              <a:rPr lang="en-US" sz="2000" dirty="0" err="1">
                <a:latin typeface="Avenir Roman" panose="02000503020000020003" pitchFamily="2" charset="0"/>
              </a:rPr>
              <a:t>TeV</a:t>
            </a:r>
            <a:r>
              <a:rPr lang="en-US" sz="2000" dirty="0">
                <a:latin typeface="Avenir Roman" panose="02000503020000020003" pitchFamily="2" charset="0"/>
              </a:rPr>
              <a:t> – new technologies to go much higher energies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Roman" panose="02000503020000020003" pitchFamily="2" charset="0"/>
              </a:rPr>
              <a:t>Muons: </a:t>
            </a:r>
            <a:r>
              <a:rPr lang="en-US" sz="2000" dirty="0" err="1">
                <a:latin typeface="Avenir Roman" panose="02000503020000020003" pitchFamily="2" charset="0"/>
              </a:rPr>
              <a:t>favourable</a:t>
            </a:r>
            <a:r>
              <a:rPr lang="en-US" sz="2000" dirty="0">
                <a:latin typeface="Avenir Roman" panose="02000503020000020003" pitchFamily="2" charset="0"/>
              </a:rPr>
              <a:t> for several </a:t>
            </a:r>
            <a:r>
              <a:rPr lang="en-US" sz="2000" dirty="0" err="1">
                <a:latin typeface="Avenir Roman" panose="02000503020000020003" pitchFamily="2" charset="0"/>
              </a:rPr>
              <a:t>TeV</a:t>
            </a:r>
            <a:r>
              <a:rPr lang="en-US" sz="2000" dirty="0">
                <a:latin typeface="Avenir Roman" panose="02000503020000020003" pitchFamily="2" charset="0"/>
              </a:rPr>
              <a:t> but has it own challenges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venir Roman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venir Roman" panose="02000503020000020003" pitchFamily="2" charset="0"/>
            </a:endParaRPr>
          </a:p>
          <a:p>
            <a:endParaRPr lang="en-US" sz="2000" dirty="0">
              <a:latin typeface="Avenir Roman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2553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01533"/>
            <a:ext cx="8229600" cy="447212"/>
          </a:xfrm>
        </p:spPr>
        <p:txBody>
          <a:bodyPr>
            <a:noAutofit/>
          </a:bodyPr>
          <a:lstStyle/>
          <a:p>
            <a:r>
              <a:rPr lang="en-US" sz="3200" dirty="0"/>
              <a:t>Proposed Lepton Colliders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9548" y="929501"/>
            <a:ext cx="23663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Luminosity per facility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5431572"/>
              </p:ext>
            </p:extLst>
          </p:nvPr>
        </p:nvGraphicFramePr>
        <p:xfrm>
          <a:off x="1644908" y="4537294"/>
          <a:ext cx="1704975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" name="Equation" r:id="rId4" imgW="901700" imgH="228600" progId="Equation.3">
                  <p:embed/>
                </p:oleObj>
              </mc:Choice>
              <mc:Fallback>
                <p:oleObj name="Equation" r:id="rId4" imgW="901700" imgH="228600" progId="Equation.3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4908" y="4537294"/>
                        <a:ext cx="1704975" cy="433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3211343"/>
              </p:ext>
            </p:extLst>
          </p:nvPr>
        </p:nvGraphicFramePr>
        <p:xfrm>
          <a:off x="5188869" y="4628742"/>
          <a:ext cx="1344613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8" name="Equation" r:id="rId6" imgW="698500" imgH="203200" progId="Equation.3">
                  <p:embed/>
                </p:oleObj>
              </mc:Choice>
              <mc:Fallback>
                <p:oleObj name="Equation" r:id="rId6" imgW="698500" imgH="203200" progId="Equation.3">
                  <p:embed/>
                  <p:pic>
                    <p:nvPicPr>
                      <p:cNvPr id="4301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8869" y="4628742"/>
                        <a:ext cx="1344613" cy="384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Straight Arrow Connector 12"/>
          <p:cNvCxnSpPr/>
          <p:nvPr/>
        </p:nvCxnSpPr>
        <p:spPr>
          <a:xfrm rot="16200000" flipV="1">
            <a:off x="5251174" y="4031670"/>
            <a:ext cx="798746" cy="3467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 flipH="1" flipV="1">
            <a:off x="2361381" y="3548793"/>
            <a:ext cx="991847" cy="9851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71486-4E65-E24B-8A3A-E44A91D5D904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Slide from talk by D. Schulte in the SPC, June 2019</a:t>
            </a:r>
          </a:p>
        </p:txBody>
      </p:sp>
      <p:pic>
        <p:nvPicPr>
          <p:cNvPr id="4" name="Picture 3" descr="lumi0ya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962" y="1231904"/>
            <a:ext cx="5274733" cy="3692313"/>
          </a:xfrm>
          <a:prstGeom prst="rect">
            <a:avLst/>
          </a:prstGeom>
        </p:spPr>
      </p:pic>
      <p:pic>
        <p:nvPicPr>
          <p:cNvPr id="17" name="Picture 16" descr="lumi0ya.eps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348" t="51388" r="25040" b="43109"/>
          <a:stretch/>
        </p:blipFill>
        <p:spPr>
          <a:xfrm>
            <a:off x="5369246" y="3405747"/>
            <a:ext cx="190500" cy="2032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48200" y="3040380"/>
            <a:ext cx="914400" cy="378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826000" y="3154681"/>
            <a:ext cx="362868" cy="4415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529548" y="5246346"/>
            <a:ext cx="9229891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R&amp;D required towards higher energies (or improvement of 3 </a:t>
            </a:r>
            <a:r>
              <a:rPr lang="en-US" sz="1600" dirty="0" err="1"/>
              <a:t>TeV</a:t>
            </a:r>
            <a:r>
              <a:rPr lang="en-US" sz="1600" dirty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Reduction of cost per </a:t>
            </a:r>
            <a:r>
              <a:rPr lang="en-US" sz="1600" dirty="0" err="1"/>
              <a:t>GeV</a:t>
            </a:r>
            <a:r>
              <a:rPr lang="en-US" sz="1600" dirty="0"/>
              <a:t> (improved NC acceleration, novel acceleration technologies)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Improved power consumption (higher RF to beam efficiency, higher beam quality)</a:t>
            </a:r>
          </a:p>
        </p:txBody>
      </p:sp>
    </p:spTree>
    <p:extLst>
      <p:ext uri="{BB962C8B-B14F-4D97-AF65-F5344CB8AC3E}">
        <p14:creationId xmlns:p14="http://schemas.microsoft.com/office/powerpoint/2010/main" val="302374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96A9C44-147F-5645-8698-37BC2F276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7961"/>
            <a:ext cx="6767565" cy="750434"/>
          </a:xfrm>
        </p:spPr>
        <p:txBody>
          <a:bodyPr/>
          <a:lstStyle/>
          <a:p>
            <a:r>
              <a:rPr lang="en-US" sz="3200" dirty="0" err="1"/>
              <a:t>e+e</a:t>
            </a:r>
            <a:r>
              <a:rPr lang="en-US" sz="3200" dirty="0"/>
              <a:t>-: Linear Colliders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8D5DD6-EC64-2745-AD98-DC0FBE18C8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9968" y="6538860"/>
            <a:ext cx="2743200" cy="365125"/>
          </a:xfrm>
        </p:spPr>
        <p:txBody>
          <a:bodyPr/>
          <a:lstStyle/>
          <a:p>
            <a:fld id="{DEF62AA5-A9F9-344C-9738-C68EB5A8EDFF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10E2C8-3C04-1F4C-8354-1EF2A9F0CB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Steinar Stapnes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22DF8D-B49D-4341-97A0-6A2EDAB8C456}"/>
              </a:ext>
            </a:extLst>
          </p:cNvPr>
          <p:cNvSpPr txBox="1"/>
          <p:nvPr/>
        </p:nvSpPr>
        <p:spPr>
          <a:xfrm>
            <a:off x="608529" y="853769"/>
            <a:ext cx="74084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Roman" panose="02000503020000020003" pitchFamily="2" charset="0"/>
              </a:rPr>
              <a:t>Linear Collider (LC) proposals for CLIC and ILC are very mature: parameters &amp; design, technically developments, in term of performance verifications, project planning – with strong communities behind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C19115-CC2E-3040-97F9-5087BA64A440}"/>
              </a:ext>
            </a:extLst>
          </p:cNvPr>
          <p:cNvSpPr txBox="1"/>
          <p:nvPr/>
        </p:nvSpPr>
        <p:spPr>
          <a:xfrm>
            <a:off x="589621" y="2864010"/>
            <a:ext cx="77490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Roman" panose="02000503020000020003" pitchFamily="2" charset="0"/>
              </a:rPr>
              <a:t>Key features and technical focus of studies: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venir Roman" panose="02000503020000020003" pitchFamily="2" charset="0"/>
              </a:rPr>
              <a:t>Initial stages with costs and power similar to LHC, further investments will be staged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venir Roman" panose="02000503020000020003" pitchFamily="2" charset="0"/>
              </a:rPr>
              <a:t>Expandable to higher energies – with existing, improved or new RF technologies (as novel acc. technologies) - and in some cases also increased luminosities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venir Roman" panose="02000503020000020003" pitchFamily="2" charset="0"/>
              </a:rPr>
              <a:t>RF (energy) and nanobeams (luminosity) main challenges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venir Roman" panose="02000503020000020003" pitchFamily="2" charset="0"/>
              </a:rPr>
              <a:t>Strong connection and synergies with light-sources and FEL </a:t>
            </a:r>
            <a:r>
              <a:rPr lang="en-US" sz="1400" dirty="0" err="1">
                <a:latin typeface="Avenir Roman" panose="02000503020000020003" pitchFamily="2" charset="0"/>
              </a:rPr>
              <a:t>linacs</a:t>
            </a:r>
            <a:r>
              <a:rPr lang="en-US" sz="1400" dirty="0">
                <a:latin typeface="Avenir Roman" panose="02000503020000020003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venir Roman" panose="02000503020000020003" pitchFamily="2" charset="0"/>
              </a:rPr>
              <a:t>Polarized beams foreseen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venir Roman" panose="02000503020000020003" pitchFamily="2" charset="0"/>
              </a:rPr>
              <a:t>Can also run a lower energies (Z) and gamma-gamma is possible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DA52DEA8-377E-2A4D-B9A8-F468D43F6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29" y="1528422"/>
            <a:ext cx="7010400" cy="1397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8BF8ED-5758-7B40-BFCC-943C0CFA4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850" y="5104213"/>
            <a:ext cx="3049203" cy="12153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E22A018-989F-5F42-B19C-CB5662783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6053" y="5023468"/>
            <a:ext cx="1813294" cy="139944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1AFAF29-5C06-6549-B0BA-707755A4E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1667" y="1352640"/>
            <a:ext cx="2959457" cy="15113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42943C7-A4B6-6647-B2D9-7E44948EB4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3437" y="3049710"/>
            <a:ext cx="1813359" cy="13089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D885D2-0875-5D49-BF04-445E62C2F4F0}"/>
              </a:ext>
            </a:extLst>
          </p:cNvPr>
          <p:cNvSpPr txBox="1"/>
          <p:nvPr/>
        </p:nvSpPr>
        <p:spPr>
          <a:xfrm>
            <a:off x="5861235" y="4899451"/>
            <a:ext cx="57196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Avenir Roman" panose="02000503020000020003" pitchFamily="2" charset="0"/>
              </a:rPr>
              <a:t>Can we hope that Novel Acc. technologies will provide compact (translating into construction timescales that are not many decades) and relatively cheap high gradient acceleration ? </a:t>
            </a:r>
          </a:p>
          <a:p>
            <a:endParaRPr lang="en-US" sz="1200" dirty="0">
              <a:latin typeface="Avenir Roman" panose="02000503020000020003" pitchFamily="2" charset="0"/>
            </a:endParaRPr>
          </a:p>
          <a:p>
            <a:endParaRPr lang="en-US" sz="1200" dirty="0">
              <a:latin typeface="Avenir Roman" panose="02000503020000020003" pitchFamily="2" charset="0"/>
            </a:endParaRPr>
          </a:p>
          <a:p>
            <a:endParaRPr lang="en-US" sz="1200" dirty="0">
              <a:latin typeface="Avenir Roman" panose="02000503020000020003" pitchFamily="2" charset="0"/>
            </a:endParaRP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18C75769-CEEE-5E49-92F7-71458056978D}"/>
              </a:ext>
            </a:extLst>
          </p:cNvPr>
          <p:cNvSpPr txBox="1">
            <a:spLocks/>
          </p:cNvSpPr>
          <p:nvPr/>
        </p:nvSpPr>
        <p:spPr>
          <a:xfrm>
            <a:off x="68832" y="6561296"/>
            <a:ext cx="2743200" cy="365125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defPPr>
              <a:defRPr lang="en-US"/>
            </a:defPPr>
            <a:lvl1pPr marL="0" algn="l" defTabSz="914127" rtl="0" eaLnBrk="1" latinLnBrk="0" hangingPunct="1">
              <a:defRPr sz="1180" b="0" i="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457062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27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89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51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13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78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40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02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Benisque</a:t>
            </a:r>
            <a:r>
              <a:rPr lang="en-US" dirty="0"/>
              <a:t> September 2021 </a:t>
            </a: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6EACC408-4A9F-5343-AC59-1DEA4CB6E461}"/>
              </a:ext>
            </a:extLst>
          </p:cNvPr>
          <p:cNvSpPr/>
          <p:nvPr/>
        </p:nvSpPr>
        <p:spPr>
          <a:xfrm>
            <a:off x="5623561" y="4618480"/>
            <a:ext cx="6115050" cy="1804437"/>
          </a:xfrm>
          <a:prstGeom prst="frame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9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45347"/>
            <a:ext cx="8229600" cy="634981"/>
          </a:xfrm>
        </p:spPr>
        <p:txBody>
          <a:bodyPr>
            <a:normAutofit/>
          </a:bodyPr>
          <a:lstStyle/>
          <a:p>
            <a:r>
              <a:rPr lang="en-US" sz="3200" dirty="0" err="1">
                <a:latin typeface="Avenir Roman" panose="02000503020000020003" pitchFamily="2" charset="0"/>
              </a:rPr>
              <a:t>Beamstrahlung</a:t>
            </a:r>
            <a:r>
              <a:rPr lang="en-US" sz="3200" dirty="0">
                <a:latin typeface="Avenir Roman" panose="02000503020000020003" pitchFamily="2" charset="0"/>
              </a:rPr>
              <a:t> </a:t>
            </a:r>
            <a:r>
              <a:rPr lang="en-US" sz="3200" dirty="0" err="1">
                <a:latin typeface="Avenir Roman" panose="02000503020000020003" pitchFamily="2" charset="0"/>
              </a:rPr>
              <a:t>Optimisation</a:t>
            </a:r>
            <a:endParaRPr lang="en-US" sz="3200" dirty="0">
              <a:latin typeface="Avenir Roman" panose="02000503020000020003" pitchFamily="2" charset="0"/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Avenir Roman" panose="02000503020000020003" pitchFamily="2" charset="0"/>
              </a:rPr>
              <a:t>From talk by </a:t>
            </a:r>
            <a:r>
              <a:rPr lang="en-US" dirty="0" err="1">
                <a:latin typeface="Avenir Roman" panose="02000503020000020003" pitchFamily="2" charset="0"/>
              </a:rPr>
              <a:t>D.Schulte</a:t>
            </a:r>
            <a:r>
              <a:rPr lang="en-US" dirty="0">
                <a:latin typeface="Avenir Roman" panose="02000503020000020003" pitchFamily="2" charset="0"/>
              </a:rPr>
              <a:t>, CERN, February 2017</a:t>
            </a:r>
          </a:p>
        </p:txBody>
      </p:sp>
      <p:sp>
        <p:nvSpPr>
          <p:cNvPr id="41" name="Donut 40"/>
          <p:cNvSpPr/>
          <p:nvPr/>
        </p:nvSpPr>
        <p:spPr>
          <a:xfrm>
            <a:off x="7910492" y="2825245"/>
            <a:ext cx="153196" cy="194733"/>
          </a:xfrm>
          <a:prstGeom prst="donut">
            <a:avLst>
              <a:gd name="adj" fmla="val 454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venir Roman" panose="02000503020000020003" pitchFamily="2" charset="0"/>
            </a:endParaRPr>
          </a:p>
        </p:txBody>
      </p:sp>
      <p:sp>
        <p:nvSpPr>
          <p:cNvPr id="42" name="Donut 41"/>
          <p:cNvSpPr/>
          <p:nvPr/>
        </p:nvSpPr>
        <p:spPr>
          <a:xfrm>
            <a:off x="7924004" y="2095776"/>
            <a:ext cx="153196" cy="194733"/>
          </a:xfrm>
          <a:prstGeom prst="donut">
            <a:avLst>
              <a:gd name="adj" fmla="val 454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venir Roman" panose="02000503020000020003" pitchFamily="2" charset="0"/>
            </a:endParaRPr>
          </a:p>
        </p:txBody>
      </p:sp>
      <p:pic>
        <p:nvPicPr>
          <p:cNvPr id="22" name="Picture 21" descr="p1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680" y="2569378"/>
            <a:ext cx="1595120" cy="863600"/>
          </a:xfrm>
          <a:prstGeom prst="rect">
            <a:avLst/>
          </a:prstGeom>
        </p:spPr>
      </p:pic>
      <p:pic>
        <p:nvPicPr>
          <p:cNvPr id="23" name="Picture 22" descr="p3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9273" y="4222869"/>
            <a:ext cx="1314450" cy="455400"/>
          </a:xfrm>
          <a:prstGeom prst="rect">
            <a:avLst/>
          </a:prstGeom>
        </p:spPr>
      </p:pic>
      <p:pic>
        <p:nvPicPr>
          <p:cNvPr id="24" name="Picture 23" descr="p4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2370" y="4232870"/>
            <a:ext cx="1851660" cy="360045"/>
          </a:xfrm>
          <a:prstGeom prst="rect">
            <a:avLst/>
          </a:prstGeom>
        </p:spPr>
      </p:pic>
      <p:pic>
        <p:nvPicPr>
          <p:cNvPr id="25" name="Picture 24" descr="p1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273" y="750852"/>
            <a:ext cx="3167608" cy="1021809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>
            <a:off x="3172559" y="3499819"/>
            <a:ext cx="254000" cy="63289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Roman" panose="02000503020000020003" pitchFamily="2" charset="0"/>
            </a:endParaRPr>
          </a:p>
        </p:txBody>
      </p:sp>
      <p:sp>
        <p:nvSpPr>
          <p:cNvPr id="10" name="Cross 9"/>
          <p:cNvSpPr/>
          <p:nvPr/>
        </p:nvSpPr>
        <p:spPr>
          <a:xfrm>
            <a:off x="3033725" y="1975930"/>
            <a:ext cx="491796" cy="526607"/>
          </a:xfrm>
          <a:prstGeom prst="plus">
            <a:avLst>
              <a:gd name="adj" fmla="val 36585"/>
            </a:avLst>
          </a:prstGeom>
          <a:ln w="31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Roman" panose="02000503020000020003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28279" y="3963729"/>
            <a:ext cx="2722220" cy="3720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venir Roman" panose="02000503020000020003" pitchFamily="2" charset="0"/>
              </a:rPr>
              <a:t>Use very short bunches?</a:t>
            </a:r>
          </a:p>
        </p:txBody>
      </p:sp>
      <p:pic>
        <p:nvPicPr>
          <p:cNvPr id="30" name="Picture 29" descr="p2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274" y="5300302"/>
            <a:ext cx="3854757" cy="93974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A35BE-76C0-B249-9165-2A430FEE69B3}" type="slidenum">
              <a:rPr lang="en-US" smtClean="0">
                <a:latin typeface="Avenir Roman" panose="02000503020000020003" pitchFamily="2" charset="0"/>
              </a:rPr>
              <a:pPr/>
              <a:t>56</a:t>
            </a:fld>
            <a:endParaRPr lang="en-US">
              <a:latin typeface="Avenir Roman" panose="02000503020000020003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60180" y="2716005"/>
            <a:ext cx="798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latin typeface="Avenir Roman" panose="02000503020000020003" pitchFamily="2" charset="0"/>
              </a:rPr>
              <a:t>I</a:t>
            </a:r>
            <a:r>
              <a:rPr lang="en-US" sz="2400" i="1" baseline="-25000" dirty="0" err="1">
                <a:latin typeface="Avenir Roman" panose="02000503020000020003" pitchFamily="2" charset="0"/>
              </a:rPr>
              <a:t>beam</a:t>
            </a:r>
            <a:endParaRPr lang="en-US" sz="2400" i="1" dirty="0">
              <a:latin typeface="Avenir Roman" panose="02000503020000020003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51380" y="4160586"/>
            <a:ext cx="1148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Avenir Roman" panose="02000503020000020003" pitchFamily="2" charset="0"/>
              </a:rPr>
              <a:t>R=</a:t>
            </a:r>
            <a:r>
              <a:rPr lang="en-US" sz="2400" i="1" dirty="0" err="1">
                <a:latin typeface="Avenir Roman" panose="02000503020000020003" pitchFamily="2" charset="0"/>
                <a:cs typeface="Symbol" charset="2"/>
              </a:rPr>
              <a:t>s</a:t>
            </a:r>
            <a:r>
              <a:rPr lang="en-US" sz="2400" i="1" baseline="-25000" dirty="0" err="1">
                <a:latin typeface="Avenir Roman" panose="02000503020000020003" pitchFamily="2" charset="0"/>
                <a:cs typeface="Symbol" charset="2"/>
              </a:rPr>
              <a:t>x</a:t>
            </a:r>
            <a:r>
              <a:rPr lang="en-US" sz="2400" i="1" dirty="0">
                <a:latin typeface="Avenir Roman" panose="02000503020000020003" pitchFamily="2" charset="0"/>
                <a:cs typeface="Symbol" charset="2"/>
              </a:rPr>
              <a:t>/</a:t>
            </a:r>
            <a:r>
              <a:rPr lang="en-US" sz="2400" i="1" dirty="0" err="1">
                <a:latin typeface="Avenir Roman" panose="02000503020000020003" pitchFamily="2" charset="0"/>
                <a:cs typeface="Symbol" charset="2"/>
              </a:rPr>
              <a:t>s</a:t>
            </a:r>
            <a:r>
              <a:rPr lang="en-US" sz="2400" i="1" baseline="-25000" dirty="0" err="1">
                <a:latin typeface="Avenir Roman" panose="02000503020000020003" pitchFamily="2" charset="0"/>
                <a:cs typeface="Symbol" charset="2"/>
              </a:rPr>
              <a:t>y</a:t>
            </a:r>
            <a:endParaRPr lang="en-US" sz="2400" i="1" dirty="0">
              <a:latin typeface="Avenir Roman" panose="02000503020000020003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FAF668-47BE-4448-A653-622935909AC9}"/>
              </a:ext>
            </a:extLst>
          </p:cNvPr>
          <p:cNvSpPr/>
          <p:nvPr/>
        </p:nvSpPr>
        <p:spPr>
          <a:xfrm>
            <a:off x="8128280" y="4208478"/>
            <a:ext cx="3751818" cy="2050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>
                <a:latin typeface="Avenir Roman" panose="02000503020000020003" pitchFamily="2" charset="0"/>
              </a:rPr>
              <a:t>Need to be consistent with main </a:t>
            </a:r>
            <a:r>
              <a:rPr lang="en-US" dirty="0" err="1">
                <a:latin typeface="Avenir Roman" panose="02000503020000020003" pitchFamily="2" charset="0"/>
              </a:rPr>
              <a:t>linac</a:t>
            </a:r>
            <a:r>
              <a:rPr lang="en-US" dirty="0">
                <a:latin typeface="Avenir Roman" panose="02000503020000020003" pitchFamily="2" charset="0"/>
              </a:rPr>
              <a:t> and BDS. Shorter bunches: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venir Roman" panose="02000503020000020003" pitchFamily="2" charset="0"/>
              </a:rPr>
              <a:t>coherent pair creation, even trident cascade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venir Roman" panose="02000503020000020003" pitchFamily="2" charset="0"/>
              </a:rPr>
              <a:t>background is deflected more into the detector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F6CA97-05EE-4C40-9B84-2D453D4819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5300" y="847169"/>
            <a:ext cx="4966709" cy="276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6694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21916"/>
            <a:ext cx="8229600" cy="577255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venir Roman" panose="02000503020000020003" pitchFamily="2" charset="0"/>
              </a:rPr>
              <a:t>CLIC Efficiency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84947" y="975895"/>
            <a:ext cx="266031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Roman" panose="02000503020000020003" pitchFamily="2" charset="0"/>
              </a:rPr>
              <a:t>Mains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84947" y="1649663"/>
            <a:ext cx="266031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Roman" panose="02000503020000020003" pitchFamily="2" charset="0"/>
              </a:rPr>
              <a:t>Modulators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84947" y="2363534"/>
            <a:ext cx="266031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Roman" panose="02000503020000020003" pitchFamily="2" charset="0"/>
              </a:rPr>
              <a:t>Klystrons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84947" y="3793957"/>
            <a:ext cx="266031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Roman" panose="02000503020000020003" pitchFamily="2" charset="0"/>
              </a:rPr>
              <a:t>DB RF structures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84947" y="4481096"/>
            <a:ext cx="266031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Roman" panose="02000503020000020003" pitchFamily="2" charset="0"/>
              </a:rPr>
              <a:t>Drive beam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39900" y="1994202"/>
            <a:ext cx="638316" cy="372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Roman" panose="02000503020000020003" pitchFamily="2" charset="0"/>
              </a:rPr>
              <a:t>0.89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37508" y="2734812"/>
            <a:ext cx="508473" cy="372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Roman" panose="02000503020000020003" pitchFamily="2" charset="0"/>
              </a:rPr>
              <a:t>0.7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59912" y="4173074"/>
            <a:ext cx="638316" cy="372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Roman" panose="02000503020000020003" pitchFamily="2" charset="0"/>
              </a:rPr>
              <a:t>0.95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84947" y="3104144"/>
            <a:ext cx="266031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Roman" panose="02000503020000020003" pitchFamily="2" charset="0"/>
              </a:rPr>
              <a:t>Waveguide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59913" y="3464724"/>
            <a:ext cx="768159" cy="372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Roman" panose="02000503020000020003" pitchFamily="2" charset="0"/>
              </a:rPr>
              <a:t>0.985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37508" y="5486634"/>
            <a:ext cx="638316" cy="372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Roman" panose="02000503020000020003" pitchFamily="2" charset="0"/>
              </a:rPr>
              <a:t>0.58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39128" y="943629"/>
            <a:ext cx="266031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Roman" panose="02000503020000020003" pitchFamily="2" charset="0"/>
              </a:rPr>
              <a:t>Drive beam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39128" y="1617397"/>
            <a:ext cx="266031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Roman" panose="02000503020000020003" pitchFamily="2" charset="0"/>
              </a:rPr>
              <a:t>PETS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39128" y="2331268"/>
            <a:ext cx="266031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Roman" panose="02000503020000020003" pitchFamily="2" charset="0"/>
              </a:rPr>
              <a:t>Waveguides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39128" y="3761691"/>
            <a:ext cx="266031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Roman" panose="02000503020000020003" pitchFamily="2" charset="0"/>
              </a:rPr>
              <a:t>Main beam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52709" y="5211014"/>
            <a:ext cx="3461385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Roman" panose="02000503020000020003" pitchFamily="2" charset="0"/>
              </a:rPr>
              <a:t>Total 12.7%</a:t>
            </a:r>
          </a:p>
          <a:p>
            <a:pPr algn="ctr"/>
            <a:endParaRPr lang="en-US" dirty="0">
              <a:latin typeface="Avenir Roman" panose="02000503020000020003" pitchFamily="2" charset="0"/>
            </a:endParaRPr>
          </a:p>
          <a:p>
            <a:pPr algn="ctr"/>
            <a:r>
              <a:rPr lang="en-US" dirty="0">
                <a:latin typeface="Avenir Roman" panose="02000503020000020003" pitchFamily="2" charset="0"/>
              </a:rPr>
              <a:t>Adding overheads </a:t>
            </a:r>
            <a:r>
              <a:rPr lang="en-US" dirty="0" err="1">
                <a:latin typeface="Avenir Roman" panose="02000503020000020003" pitchFamily="2" charset="0"/>
              </a:rPr>
              <a:t>etc</a:t>
            </a:r>
            <a:r>
              <a:rPr lang="en-US" dirty="0">
                <a:latin typeface="Avenir Roman" panose="02000503020000020003" pitchFamily="2" charset="0"/>
              </a:rPr>
              <a:t>: 11%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694081" y="1961936"/>
            <a:ext cx="638316" cy="372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Roman" panose="02000503020000020003" pitchFamily="2" charset="0"/>
              </a:rPr>
              <a:t>0.98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691688" y="2702546"/>
            <a:ext cx="638316" cy="372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Roman" panose="02000503020000020003" pitchFamily="2" charset="0"/>
              </a:rPr>
              <a:t>0.92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714093" y="4425814"/>
            <a:ext cx="638316" cy="372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Roman" panose="02000503020000020003" pitchFamily="2" charset="0"/>
              </a:rPr>
              <a:t>0.22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39128" y="3071878"/>
            <a:ext cx="266031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Roman" panose="02000503020000020003" pitchFamily="2" charset="0"/>
              </a:rPr>
              <a:t>RF structures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453985" y="3424625"/>
            <a:ext cx="1208985" cy="372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Roman" panose="02000503020000020003" pitchFamily="2" charset="0"/>
              </a:rPr>
              <a:t>0.44x0.64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707297" y="1345227"/>
            <a:ext cx="1079142" cy="372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Roman" panose="02000503020000020003" pitchFamily="2" charset="0"/>
              </a:rPr>
              <a:t>0.97x0.9</a:t>
            </a: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A35BE-76C0-B249-9165-2A430FEE69B3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981201" y="5455614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Roman" panose="02000503020000020003" pitchFamily="2" charset="0"/>
              </a:rPr>
              <a:t>Total wall plug to drive beam efficiency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539128" y="4328698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Roman" panose="02000503020000020003" pitchFamily="2" charset="0"/>
              </a:rPr>
              <a:t>Total drive beam to main beam efficiency</a:t>
            </a:r>
          </a:p>
        </p:txBody>
      </p:sp>
      <p:sp>
        <p:nvSpPr>
          <p:cNvPr id="31" name="Footer Placeholder 18">
            <a:extLst>
              <a:ext uri="{FF2B5EF4-FFF2-40B4-BE49-F238E27FC236}">
                <a16:creationId xmlns:a16="http://schemas.microsoft.com/office/drawing/2014/main" id="{5CBA5AEC-C404-AE46-87CA-0F255B309689}"/>
              </a:ext>
            </a:extLst>
          </p:cNvPr>
          <p:cNvSpPr txBox="1">
            <a:spLocks/>
          </p:cNvSpPr>
          <p:nvPr/>
        </p:nvSpPr>
        <p:spPr>
          <a:xfrm>
            <a:off x="3926072" y="6551051"/>
            <a:ext cx="4339856" cy="365125"/>
          </a:xfrm>
          <a:prstGeom prst="rect">
            <a:avLst/>
          </a:prstGeom>
        </p:spPr>
        <p:txBody>
          <a:bodyPr vert="horz" lIns="100564" tIns="50282" rIns="100564" bIns="50282" rtlCol="0" anchor="ctr" anchorCtr="0"/>
          <a:lstStyle>
            <a:defPPr>
              <a:defRPr lang="en-US"/>
            </a:defPPr>
            <a:lvl1pPr marL="0" algn="ctr" defTabSz="914127" rtl="0" eaLnBrk="1" latinLnBrk="0" hangingPunct="1">
              <a:defRPr sz="1180" b="0" i="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457062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27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89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51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13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78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40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02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venir Roman" panose="02000503020000020003" pitchFamily="2" charset="0"/>
              </a:rPr>
              <a:t>From talk by D.Schulte, CERN, February 2017</a:t>
            </a:r>
            <a:endParaRPr lang="en-US" dirty="0">
              <a:latin typeface="Avenir Roman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4382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40F84-BB73-BE40-B453-BAC121161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latin typeface="Avenir Roman" panose="02000503020000020003" pitchFamily="2" charset="0"/>
              </a:rPr>
              <a:t>Luminosities and power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D0BD0-7739-D84D-8344-440ECE2D6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8243" y="1022483"/>
            <a:ext cx="9183757" cy="1878372"/>
          </a:xfrm>
        </p:spPr>
        <p:txBody>
          <a:bodyPr/>
          <a:lstStyle/>
          <a:p>
            <a:r>
              <a:rPr lang="en-US" dirty="0">
                <a:latin typeface="Avenir Roman" panose="02000503020000020003" pitchFamily="2" charset="0"/>
              </a:rPr>
              <a:t>A 10 </a:t>
            </a:r>
            <a:r>
              <a:rPr lang="en-US" dirty="0" err="1">
                <a:latin typeface="Avenir Roman" panose="02000503020000020003" pitchFamily="2" charset="0"/>
              </a:rPr>
              <a:t>TeV</a:t>
            </a:r>
            <a:r>
              <a:rPr lang="en-US" dirty="0">
                <a:latin typeface="Avenir Roman" panose="02000503020000020003" pitchFamily="2" charset="0"/>
              </a:rPr>
              <a:t> </a:t>
            </a:r>
            <a:r>
              <a:rPr lang="en-US" dirty="0" err="1">
                <a:latin typeface="Avenir Roman" panose="02000503020000020003" pitchFamily="2" charset="0"/>
              </a:rPr>
              <a:t>e+e</a:t>
            </a:r>
            <a:r>
              <a:rPr lang="en-US" dirty="0">
                <a:latin typeface="Avenir Roman" panose="02000503020000020003" pitchFamily="2" charset="0"/>
              </a:rPr>
              <a:t>- collider (independent of RF technology) using CLIC beam currents (average) will have beam power of ~100 MW, with 12% efficiency plus other “contributions” this requires a 1 GW+ facility </a:t>
            </a:r>
          </a:p>
          <a:p>
            <a:r>
              <a:rPr lang="en-US" dirty="0">
                <a:latin typeface="Avenir Roman" panose="02000503020000020003" pitchFamily="2" charset="0"/>
              </a:rPr>
              <a:t>Assuming one can keep the even smaller “nanobeams” well behaved the luminosity will be well above 10</a:t>
            </a:r>
            <a:r>
              <a:rPr lang="en-US" baseline="30000" dirty="0">
                <a:latin typeface="Avenir Roman" panose="02000503020000020003" pitchFamily="2" charset="0"/>
              </a:rPr>
              <a:t>35</a:t>
            </a:r>
          </a:p>
          <a:p>
            <a:pPr marL="0" indent="0">
              <a:buNone/>
            </a:pPr>
            <a:endParaRPr lang="en-US" baseline="30000" dirty="0">
              <a:latin typeface="Avenir Roman" panose="02000503020000020003" pitchFamily="2" charset="0"/>
            </a:endParaRPr>
          </a:p>
          <a:p>
            <a:endParaRPr lang="en-US" baseline="30000" dirty="0">
              <a:latin typeface="Avenir Roman" panose="02000503020000020003" pitchFamily="2" charset="0"/>
            </a:endParaRPr>
          </a:p>
          <a:p>
            <a:pPr marL="0" indent="0">
              <a:buNone/>
            </a:pPr>
            <a:endParaRPr lang="en-US" baseline="30000" dirty="0">
              <a:latin typeface="Avenir Roman" panose="02000503020000020003" pitchFamily="2" charset="0"/>
            </a:endParaRPr>
          </a:p>
          <a:p>
            <a:pPr marL="0" indent="0">
              <a:buNone/>
            </a:pPr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D086C1AE-B912-9944-BA99-461E94931D97}"/>
              </a:ext>
            </a:extLst>
          </p:cNvPr>
          <p:cNvSpPr txBox="1">
            <a:spLocks/>
          </p:cNvSpPr>
          <p:nvPr/>
        </p:nvSpPr>
        <p:spPr>
          <a:xfrm>
            <a:off x="9460993" y="6559180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62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27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89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51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13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78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40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02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EF62AA5-A9F9-344C-9738-C68EB5A8EDFF}" type="slidenum">
              <a:rPr lang="en-US" sz="1200" smtClean="0">
                <a:solidFill>
                  <a:schemeClr val="bg1"/>
                </a:solidFill>
                <a:latin typeface="Avenir Roman" panose="02000503020000020003" pitchFamily="2" charset="0"/>
              </a:rPr>
              <a:pPr algn="r"/>
              <a:t>58</a:t>
            </a:fld>
            <a:endParaRPr lang="en-US" sz="1200" dirty="0">
              <a:solidFill>
                <a:schemeClr val="bg1"/>
              </a:solidFill>
              <a:latin typeface="Avenir Roman" panose="02000503020000020003" pitchFamily="2" charset="0"/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22E5F4E-22C6-BB49-BEE9-8898F37A4ACF}"/>
              </a:ext>
            </a:extLst>
          </p:cNvPr>
          <p:cNvSpPr txBox="1">
            <a:spLocks/>
          </p:cNvSpPr>
          <p:nvPr/>
        </p:nvSpPr>
        <p:spPr>
          <a:xfrm>
            <a:off x="0" y="6530731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62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27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89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51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13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78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40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02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>
                <a:solidFill>
                  <a:schemeClr val="bg1"/>
                </a:solidFill>
                <a:latin typeface="Avenir Roman" panose="02000503020000020003" pitchFamily="2" charset="0"/>
              </a:rPr>
              <a:t>Benasque</a:t>
            </a:r>
            <a:r>
              <a:rPr lang="en-US" sz="1200" dirty="0">
                <a:solidFill>
                  <a:schemeClr val="bg1"/>
                </a:solidFill>
                <a:latin typeface="Avenir Roman" panose="02000503020000020003" pitchFamily="2" charset="0"/>
              </a:rPr>
              <a:t> September 2021 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381761D-E78C-C540-B0FC-1876150C5BB4}"/>
              </a:ext>
            </a:extLst>
          </p:cNvPr>
          <p:cNvSpPr txBox="1">
            <a:spLocks/>
          </p:cNvSpPr>
          <p:nvPr/>
        </p:nvSpPr>
        <p:spPr>
          <a:xfrm>
            <a:off x="3926072" y="6530731"/>
            <a:ext cx="4339856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62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27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89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51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13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78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40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02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/>
                </a:solidFill>
                <a:latin typeface="Avenir Roman" panose="02000503020000020003" pitchFamily="2" charset="0"/>
              </a:rPr>
              <a:t>Steinar Stapnes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583C9C-365E-A543-8BE3-6D7362492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55" y="1142785"/>
            <a:ext cx="2589022" cy="13221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295589-887A-5C4A-A177-5FD0BF2C6629}"/>
              </a:ext>
            </a:extLst>
          </p:cNvPr>
          <p:cNvSpPr/>
          <p:nvPr/>
        </p:nvSpPr>
        <p:spPr>
          <a:xfrm>
            <a:off x="838200" y="3384565"/>
            <a:ext cx="10925846" cy="316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venir Roman" panose="02000503020000020003" pitchFamily="2" charset="0"/>
              </a:rPr>
              <a:t>Some extra flexibility for LCs (single pass colliders) ?</a:t>
            </a:r>
          </a:p>
          <a:p>
            <a:endParaRPr lang="en-US" dirty="0">
              <a:latin typeface="Avenir Roman" panose="02000503020000020003" pitchFamily="2" charset="0"/>
            </a:endParaRPr>
          </a:p>
          <a:p>
            <a:pPr marL="14288" indent="-14288"/>
            <a:r>
              <a:rPr lang="en-US" dirty="0">
                <a:latin typeface="Avenir Roman" panose="02000503020000020003" pitchFamily="2" charset="0"/>
              </a:rPr>
              <a:t>Where/how can we get “cheap” power ?</a:t>
            </a:r>
          </a:p>
          <a:p>
            <a:pPr marL="14288" lvl="1" indent="-14288"/>
            <a:r>
              <a:rPr lang="en-US" dirty="0">
                <a:latin typeface="Avenir Roman" panose="02000503020000020003" pitchFamily="2" charset="0"/>
              </a:rPr>
              <a:t>Sun/wind power installation expected at 1 CHF-EURO-dollar / watt </a:t>
            </a:r>
          </a:p>
          <a:p>
            <a:pPr marL="14288" lvl="1" indent="-14288"/>
            <a:r>
              <a:rPr lang="en-US" dirty="0">
                <a:latin typeface="Avenir Roman" panose="02000503020000020003" pitchFamily="2" charset="0"/>
              </a:rPr>
              <a:t>But need sunny/windy site otherwise energy output (running time) not sufficient </a:t>
            </a:r>
          </a:p>
          <a:p>
            <a:pPr marL="14288" lvl="1" indent="-14288"/>
            <a:r>
              <a:rPr lang="en-US" dirty="0">
                <a:latin typeface="Avenir Roman" panose="02000503020000020003" pitchFamily="2" charset="0"/>
              </a:rPr>
              <a:t>Well suited for LCs – single pass </a:t>
            </a:r>
          </a:p>
          <a:p>
            <a:endParaRPr lang="en-US" dirty="0">
              <a:latin typeface="Avenir Roman" panose="02000503020000020003" pitchFamily="2" charset="0"/>
            </a:endParaRPr>
          </a:p>
          <a:p>
            <a:r>
              <a:rPr lang="en-US" dirty="0">
                <a:latin typeface="Avenir Roman" panose="02000503020000020003" pitchFamily="2" charset="0"/>
              </a:rPr>
              <a:t>Study done for CLIC project</a:t>
            </a:r>
            <a:r>
              <a:rPr lang="en-US" i="1" dirty="0">
                <a:latin typeface="Avenir Roman" panose="02000503020000020003" pitchFamily="2" charset="0"/>
              </a:rPr>
              <a:t> </a:t>
            </a:r>
            <a:r>
              <a:rPr lang="en-US" dirty="0">
                <a:latin typeface="Avenir Roman" panose="02000503020000020003" pitchFamily="2" charset="0"/>
              </a:rPr>
              <a:t>implementation plan (by Fraunhofer) to see how making use of periods with low prices would reduce the energy bill</a:t>
            </a:r>
          </a:p>
          <a:p>
            <a:r>
              <a:rPr lang="en-US" dirty="0">
                <a:latin typeface="Avenir Roman" panose="02000503020000020003" pitchFamily="2" charset="0"/>
              </a:rPr>
              <a:t>Also how much sun/wind could supply energy if around 10% of accelerator costs in such facilities (taking into account the power need as for a normal running year) </a:t>
            </a:r>
          </a:p>
        </p:txBody>
      </p:sp>
    </p:spTree>
    <p:extLst>
      <p:ext uri="{BB962C8B-B14F-4D97-AF65-F5344CB8AC3E}">
        <p14:creationId xmlns:p14="http://schemas.microsoft.com/office/powerpoint/2010/main" val="25809825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161502" y="-50520"/>
            <a:ext cx="9144000" cy="687388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venir Medium" panose="02000503020000020003" pitchFamily="2" charset="0"/>
                <a:ea typeface="Calibri" charset="0"/>
                <a:cs typeface="Calibri" charset="0"/>
              </a:rPr>
              <a:t> Towards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venir Medium" panose="02000503020000020003" pitchFamily="2" charset="0"/>
                <a:ea typeface="Calibri" charset="0"/>
                <a:cs typeface="Calibri" charset="0"/>
              </a:rPr>
              <a:t>TeV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venir Medium" panose="02000503020000020003" pitchFamily="2" charset="0"/>
                <a:ea typeface="Calibri" charset="0"/>
                <a:cs typeface="Calibri" charset="0"/>
              </a:rPr>
              <a:t> beams with new technology 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25622" y="4896413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>
              <a:latin typeface="Avenir Medium" panose="02000503020000020003" pitchFamily="2" charset="0"/>
              <a:ea typeface="Calibri" charset="0"/>
              <a:cs typeface="Calibri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438400" y="4876800"/>
            <a:ext cx="6371264" cy="698996"/>
            <a:chOff x="495999" y="5588364"/>
            <a:chExt cx="8530064" cy="835264"/>
          </a:xfrm>
        </p:grpSpPr>
        <p:sp>
          <p:nvSpPr>
            <p:cNvPr id="7" name="Rectangle 6"/>
            <p:cNvSpPr/>
            <p:nvPr/>
          </p:nvSpPr>
          <p:spPr>
            <a:xfrm>
              <a:off x="1314172" y="5867368"/>
              <a:ext cx="534544" cy="258681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venir Medium" panose="02000503020000020003" pitchFamily="2" charset="0"/>
                <a:ea typeface="Calibri" charset="0"/>
                <a:cs typeface="Calibri" charset="0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495999" y="6020005"/>
              <a:ext cx="1345203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7570540" y="5590369"/>
              <a:ext cx="1455523" cy="3126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008000"/>
                  </a:solidFill>
                  <a:latin typeface="Avenir Medium" panose="02000503020000020003" pitchFamily="2" charset="0"/>
                  <a:ea typeface="Calibri" charset="0"/>
                  <a:cs typeface="Calibri" charset="0"/>
                </a:rPr>
                <a:t>Witness beam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85513" y="6111018"/>
              <a:ext cx="2517869" cy="3126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0000FF"/>
                  </a:solidFill>
                  <a:latin typeface="Avenir Medium" panose="02000503020000020003" pitchFamily="2" charset="0"/>
                  <a:ea typeface="Calibri" charset="0"/>
                  <a:cs typeface="Calibri" charset="0"/>
                </a:rPr>
                <a:t>Drive beam: electron/laser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20877" y="5600123"/>
              <a:ext cx="991993" cy="514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Avenir Medium" panose="02000503020000020003" pitchFamily="2" charset="0"/>
                  <a:ea typeface="Calibri" charset="0"/>
                  <a:cs typeface="Calibri" charset="0"/>
                </a:rPr>
                <a:t>Plasma cell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2141805" y="5866317"/>
              <a:ext cx="783669" cy="258681"/>
              <a:chOff x="2216955" y="5866317"/>
              <a:chExt cx="783669" cy="258681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2466080" y="5866317"/>
                <a:ext cx="534544" cy="258681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venir Medium" panose="02000503020000020003" pitchFamily="2" charset="0"/>
                  <a:ea typeface="Calibri" charset="0"/>
                  <a:cs typeface="Calibri" charset="0"/>
                </a:endParaRPr>
              </a:p>
            </p:txBody>
          </p:sp>
          <p:grpSp>
            <p:nvGrpSpPr>
              <p:cNvPr id="47" name="Group 46"/>
              <p:cNvGrpSpPr/>
              <p:nvPr/>
            </p:nvGrpSpPr>
            <p:grpSpPr>
              <a:xfrm>
                <a:off x="2216955" y="6017904"/>
                <a:ext cx="776155" cy="107094"/>
                <a:chOff x="2216955" y="6017904"/>
                <a:chExt cx="776155" cy="107094"/>
              </a:xfrm>
            </p:grpSpPr>
            <p:cxnSp>
              <p:nvCxnSpPr>
                <p:cNvPr id="48" name="Straight Arrow Connector 47"/>
                <p:cNvCxnSpPr/>
                <p:nvPr/>
              </p:nvCxnSpPr>
              <p:spPr>
                <a:xfrm flipV="1">
                  <a:off x="2367257" y="6018954"/>
                  <a:ext cx="625853" cy="1051"/>
                </a:xfrm>
                <a:prstGeom prst="straightConnector1">
                  <a:avLst/>
                </a:prstGeom>
                <a:ln>
                  <a:solidFill>
                    <a:srgbClr val="0000FF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Arrow Connector 48"/>
                <p:cNvCxnSpPr/>
                <p:nvPr/>
              </p:nvCxnSpPr>
              <p:spPr>
                <a:xfrm flipV="1">
                  <a:off x="2216955" y="6017904"/>
                  <a:ext cx="157817" cy="107094"/>
                </a:xfrm>
                <a:prstGeom prst="straightConnector1">
                  <a:avLst/>
                </a:prstGeom>
                <a:ln>
                  <a:solidFill>
                    <a:srgbClr val="0000FF"/>
                  </a:solidFill>
                  <a:headEnd type="none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/>
          </p:nvGrpSpPr>
          <p:grpSpPr>
            <a:xfrm>
              <a:off x="3203532" y="5867368"/>
              <a:ext cx="783669" cy="258681"/>
              <a:chOff x="2216955" y="5866317"/>
              <a:chExt cx="783669" cy="258681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2466080" y="5866317"/>
                <a:ext cx="534544" cy="258681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venir Medium" panose="02000503020000020003" pitchFamily="2" charset="0"/>
                  <a:ea typeface="Calibri" charset="0"/>
                  <a:cs typeface="Calibri" charset="0"/>
                </a:endParaRPr>
              </a:p>
            </p:txBody>
          </p:sp>
          <p:grpSp>
            <p:nvGrpSpPr>
              <p:cNvPr id="43" name="Group 42"/>
              <p:cNvGrpSpPr/>
              <p:nvPr/>
            </p:nvGrpSpPr>
            <p:grpSpPr>
              <a:xfrm>
                <a:off x="2216955" y="6017904"/>
                <a:ext cx="776155" cy="107094"/>
                <a:chOff x="2216955" y="6017904"/>
                <a:chExt cx="776155" cy="107094"/>
              </a:xfrm>
            </p:grpSpPr>
            <p:cxnSp>
              <p:nvCxnSpPr>
                <p:cNvPr id="44" name="Straight Arrow Connector 43"/>
                <p:cNvCxnSpPr/>
                <p:nvPr/>
              </p:nvCxnSpPr>
              <p:spPr>
                <a:xfrm flipV="1">
                  <a:off x="2367257" y="6018954"/>
                  <a:ext cx="625853" cy="1051"/>
                </a:xfrm>
                <a:prstGeom prst="straightConnector1">
                  <a:avLst/>
                </a:prstGeom>
                <a:ln>
                  <a:solidFill>
                    <a:srgbClr val="0000FF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44"/>
                <p:cNvCxnSpPr/>
                <p:nvPr/>
              </p:nvCxnSpPr>
              <p:spPr>
                <a:xfrm flipV="1">
                  <a:off x="2216955" y="6017904"/>
                  <a:ext cx="157817" cy="107094"/>
                </a:xfrm>
                <a:prstGeom prst="straightConnector1">
                  <a:avLst/>
                </a:prstGeom>
                <a:ln>
                  <a:solidFill>
                    <a:srgbClr val="0000FF"/>
                  </a:solidFill>
                  <a:headEnd type="none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" name="Group 13"/>
            <p:cNvGrpSpPr/>
            <p:nvPr/>
          </p:nvGrpSpPr>
          <p:grpSpPr>
            <a:xfrm>
              <a:off x="4207236" y="5867368"/>
              <a:ext cx="783669" cy="258681"/>
              <a:chOff x="2216955" y="5866317"/>
              <a:chExt cx="783669" cy="258681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2466080" y="5866317"/>
                <a:ext cx="534544" cy="258681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venir Medium" panose="02000503020000020003" pitchFamily="2" charset="0"/>
                  <a:ea typeface="Calibri" charset="0"/>
                  <a:cs typeface="Calibri" charset="0"/>
                </a:endParaRPr>
              </a:p>
            </p:txBody>
          </p:sp>
          <p:grpSp>
            <p:nvGrpSpPr>
              <p:cNvPr id="39" name="Group 38"/>
              <p:cNvGrpSpPr/>
              <p:nvPr/>
            </p:nvGrpSpPr>
            <p:grpSpPr>
              <a:xfrm>
                <a:off x="2216955" y="6017904"/>
                <a:ext cx="776155" cy="107094"/>
                <a:chOff x="2216955" y="6017904"/>
                <a:chExt cx="776155" cy="107094"/>
              </a:xfrm>
            </p:grpSpPr>
            <p:cxnSp>
              <p:nvCxnSpPr>
                <p:cNvPr id="40" name="Straight Arrow Connector 39"/>
                <p:cNvCxnSpPr/>
                <p:nvPr/>
              </p:nvCxnSpPr>
              <p:spPr>
                <a:xfrm flipV="1">
                  <a:off x="2367257" y="6018954"/>
                  <a:ext cx="625853" cy="1051"/>
                </a:xfrm>
                <a:prstGeom prst="straightConnector1">
                  <a:avLst/>
                </a:prstGeom>
                <a:ln>
                  <a:solidFill>
                    <a:srgbClr val="0000FF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/>
                <p:cNvCxnSpPr/>
                <p:nvPr/>
              </p:nvCxnSpPr>
              <p:spPr>
                <a:xfrm flipV="1">
                  <a:off x="2216955" y="6017904"/>
                  <a:ext cx="157817" cy="107094"/>
                </a:xfrm>
                <a:prstGeom prst="straightConnector1">
                  <a:avLst/>
                </a:prstGeom>
                <a:ln>
                  <a:solidFill>
                    <a:srgbClr val="0000FF"/>
                  </a:solidFill>
                  <a:headEnd type="none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" name="Group 14"/>
            <p:cNvGrpSpPr/>
            <p:nvPr/>
          </p:nvGrpSpPr>
          <p:grpSpPr>
            <a:xfrm>
              <a:off x="5231387" y="5854568"/>
              <a:ext cx="783669" cy="258681"/>
              <a:chOff x="2216955" y="5866317"/>
              <a:chExt cx="783669" cy="258681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2466080" y="5866317"/>
                <a:ext cx="534544" cy="258681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venir Medium" panose="02000503020000020003" pitchFamily="2" charset="0"/>
                  <a:ea typeface="Calibri" charset="0"/>
                  <a:cs typeface="Calibri" charset="0"/>
                </a:endParaRPr>
              </a:p>
            </p:txBody>
          </p:sp>
          <p:grpSp>
            <p:nvGrpSpPr>
              <p:cNvPr id="35" name="Group 34"/>
              <p:cNvGrpSpPr/>
              <p:nvPr/>
            </p:nvGrpSpPr>
            <p:grpSpPr>
              <a:xfrm>
                <a:off x="2216955" y="6017904"/>
                <a:ext cx="776155" cy="107094"/>
                <a:chOff x="2216955" y="6017904"/>
                <a:chExt cx="776155" cy="107094"/>
              </a:xfrm>
            </p:grpSpPr>
            <p:cxnSp>
              <p:nvCxnSpPr>
                <p:cNvPr id="36" name="Straight Arrow Connector 35"/>
                <p:cNvCxnSpPr/>
                <p:nvPr/>
              </p:nvCxnSpPr>
              <p:spPr>
                <a:xfrm flipV="1">
                  <a:off x="2367257" y="6018954"/>
                  <a:ext cx="625853" cy="1051"/>
                </a:xfrm>
                <a:prstGeom prst="straightConnector1">
                  <a:avLst/>
                </a:prstGeom>
                <a:ln>
                  <a:solidFill>
                    <a:srgbClr val="0000FF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Arrow Connector 36"/>
                <p:cNvCxnSpPr/>
                <p:nvPr/>
              </p:nvCxnSpPr>
              <p:spPr>
                <a:xfrm flipV="1">
                  <a:off x="2216955" y="6017904"/>
                  <a:ext cx="157817" cy="107094"/>
                </a:xfrm>
                <a:prstGeom prst="straightConnector1">
                  <a:avLst/>
                </a:prstGeom>
                <a:ln>
                  <a:solidFill>
                    <a:srgbClr val="0000FF"/>
                  </a:solidFill>
                  <a:headEnd type="none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6" name="Group 15"/>
            <p:cNvGrpSpPr/>
            <p:nvPr/>
          </p:nvGrpSpPr>
          <p:grpSpPr>
            <a:xfrm>
              <a:off x="6260613" y="5865363"/>
              <a:ext cx="783669" cy="258681"/>
              <a:chOff x="2216955" y="5866317"/>
              <a:chExt cx="783669" cy="258681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2466080" y="5866317"/>
                <a:ext cx="534544" cy="258681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venir Medium" panose="02000503020000020003" pitchFamily="2" charset="0"/>
                  <a:ea typeface="Calibri" charset="0"/>
                  <a:cs typeface="Calibri" charset="0"/>
                </a:endParaRPr>
              </a:p>
            </p:txBody>
          </p:sp>
          <p:grpSp>
            <p:nvGrpSpPr>
              <p:cNvPr id="31" name="Group 30"/>
              <p:cNvGrpSpPr/>
              <p:nvPr/>
            </p:nvGrpSpPr>
            <p:grpSpPr>
              <a:xfrm>
                <a:off x="2216955" y="6017904"/>
                <a:ext cx="776155" cy="107094"/>
                <a:chOff x="2216955" y="6017904"/>
                <a:chExt cx="776155" cy="107094"/>
              </a:xfrm>
            </p:grpSpPr>
            <p:cxnSp>
              <p:nvCxnSpPr>
                <p:cNvPr id="32" name="Straight Arrow Connector 31"/>
                <p:cNvCxnSpPr/>
                <p:nvPr/>
              </p:nvCxnSpPr>
              <p:spPr>
                <a:xfrm flipV="1">
                  <a:off x="2367257" y="6018954"/>
                  <a:ext cx="625853" cy="1051"/>
                </a:xfrm>
                <a:prstGeom prst="straightConnector1">
                  <a:avLst/>
                </a:prstGeom>
                <a:ln>
                  <a:solidFill>
                    <a:srgbClr val="0000FF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/>
                <p:cNvCxnSpPr/>
                <p:nvPr/>
              </p:nvCxnSpPr>
              <p:spPr>
                <a:xfrm flipV="1">
                  <a:off x="2216955" y="6017904"/>
                  <a:ext cx="157817" cy="107094"/>
                </a:xfrm>
                <a:prstGeom prst="straightConnector1">
                  <a:avLst/>
                </a:prstGeom>
                <a:ln>
                  <a:solidFill>
                    <a:srgbClr val="0000FF"/>
                  </a:solidFill>
                  <a:headEnd type="none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" name="Group 16"/>
            <p:cNvGrpSpPr/>
            <p:nvPr/>
          </p:nvGrpSpPr>
          <p:grpSpPr>
            <a:xfrm>
              <a:off x="7286498" y="5859853"/>
              <a:ext cx="783669" cy="258681"/>
              <a:chOff x="2216955" y="5866317"/>
              <a:chExt cx="783669" cy="258681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2466080" y="5866317"/>
                <a:ext cx="534544" cy="258681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venir Medium" panose="02000503020000020003" pitchFamily="2" charset="0"/>
                  <a:ea typeface="Calibri" charset="0"/>
                  <a:cs typeface="Calibri" charset="0"/>
                </a:endParaRPr>
              </a:p>
            </p:txBody>
          </p:sp>
          <p:grpSp>
            <p:nvGrpSpPr>
              <p:cNvPr id="27" name="Group 26"/>
              <p:cNvGrpSpPr/>
              <p:nvPr/>
            </p:nvGrpSpPr>
            <p:grpSpPr>
              <a:xfrm>
                <a:off x="2216955" y="6017904"/>
                <a:ext cx="776155" cy="107094"/>
                <a:chOff x="2216955" y="6017904"/>
                <a:chExt cx="776155" cy="107094"/>
              </a:xfrm>
            </p:grpSpPr>
            <p:cxnSp>
              <p:nvCxnSpPr>
                <p:cNvPr id="28" name="Straight Arrow Connector 27"/>
                <p:cNvCxnSpPr/>
                <p:nvPr/>
              </p:nvCxnSpPr>
              <p:spPr>
                <a:xfrm flipV="1">
                  <a:off x="2367257" y="6018954"/>
                  <a:ext cx="625853" cy="1051"/>
                </a:xfrm>
                <a:prstGeom prst="straightConnector1">
                  <a:avLst/>
                </a:prstGeom>
                <a:ln>
                  <a:solidFill>
                    <a:srgbClr val="0000FF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28"/>
                <p:cNvCxnSpPr/>
                <p:nvPr/>
              </p:nvCxnSpPr>
              <p:spPr>
                <a:xfrm flipV="1">
                  <a:off x="2216955" y="6017904"/>
                  <a:ext cx="157817" cy="107094"/>
                </a:xfrm>
                <a:prstGeom prst="straightConnector1">
                  <a:avLst/>
                </a:prstGeom>
                <a:ln>
                  <a:solidFill>
                    <a:srgbClr val="0000FF"/>
                  </a:solidFill>
                  <a:headEnd type="none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8" name="Group 17"/>
            <p:cNvGrpSpPr/>
            <p:nvPr/>
          </p:nvGrpSpPr>
          <p:grpSpPr>
            <a:xfrm>
              <a:off x="503513" y="5859853"/>
              <a:ext cx="8335687" cy="105745"/>
              <a:chOff x="503513" y="5859853"/>
              <a:chExt cx="8335687" cy="105745"/>
            </a:xfrm>
          </p:grpSpPr>
          <p:cxnSp>
            <p:nvCxnSpPr>
              <p:cNvPr id="24" name="Straight Arrow Connector 23"/>
              <p:cNvCxnSpPr/>
              <p:nvPr/>
            </p:nvCxnSpPr>
            <p:spPr>
              <a:xfrm>
                <a:off x="975987" y="5965598"/>
                <a:ext cx="7863213" cy="0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>
                <a:off x="503513" y="5859853"/>
                <a:ext cx="489215" cy="105745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/>
            <p:cNvSpPr txBox="1"/>
            <p:nvPr/>
          </p:nvSpPr>
          <p:spPr>
            <a:xfrm>
              <a:off x="2188021" y="5597898"/>
              <a:ext cx="991993" cy="514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Avenir Medium" panose="02000503020000020003" pitchFamily="2" charset="0"/>
                  <a:ea typeface="Calibri" charset="0"/>
                  <a:cs typeface="Calibri" charset="0"/>
                </a:rPr>
                <a:t>Plasma cell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270193" y="5607037"/>
              <a:ext cx="991993" cy="514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Avenir Medium" panose="02000503020000020003" pitchFamily="2" charset="0"/>
                  <a:ea typeface="Calibri" charset="0"/>
                  <a:cs typeface="Calibri" charset="0"/>
                </a:rPr>
                <a:t>Plasma cell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277216" y="5608663"/>
              <a:ext cx="991993" cy="514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Avenir Medium" panose="02000503020000020003" pitchFamily="2" charset="0"/>
                  <a:ea typeface="Calibri" charset="0"/>
                  <a:cs typeface="Calibri" charset="0"/>
                </a:rPr>
                <a:t>Plasma cell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299023" y="5588364"/>
              <a:ext cx="991993" cy="514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Avenir Medium" panose="02000503020000020003" pitchFamily="2" charset="0"/>
                  <a:ea typeface="Calibri" charset="0"/>
                  <a:cs typeface="Calibri" charset="0"/>
                </a:rPr>
                <a:t>Plasma cell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36638" y="5590369"/>
              <a:ext cx="991993" cy="514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Avenir Medium" panose="02000503020000020003" pitchFamily="2" charset="0"/>
                  <a:ea typeface="Calibri" charset="0"/>
                  <a:cs typeface="Calibri" charset="0"/>
                </a:rPr>
                <a:t>Plasma cell</a:t>
              </a:r>
            </a:p>
          </p:txBody>
        </p:sp>
      </p:grpSp>
      <p:sp>
        <p:nvSpPr>
          <p:cNvPr id="70" name="Rectangle 69"/>
          <p:cNvSpPr/>
          <p:nvPr/>
        </p:nvSpPr>
        <p:spPr>
          <a:xfrm>
            <a:off x="5562600" y="2950121"/>
            <a:ext cx="59852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Avenir Medium" panose="02000503020000020003" pitchFamily="2" charset="0"/>
                <a:ea typeface="Calibri" charset="0"/>
                <a:cs typeface="Calibri" charset="0"/>
                <a:sym typeface="Wingdings"/>
              </a:rPr>
              <a:t>Existing driver beams options :</a:t>
            </a:r>
          </a:p>
          <a:p>
            <a:r>
              <a:rPr lang="en-US" dirty="0">
                <a:solidFill>
                  <a:schemeClr val="accent6"/>
                </a:solidFill>
                <a:latin typeface="Avenir Medium" panose="02000503020000020003" pitchFamily="2" charset="0"/>
                <a:ea typeface="Calibri" charset="0"/>
                <a:cs typeface="Calibri" charset="0"/>
                <a:sym typeface="Wingdings"/>
              </a:rPr>
              <a:t>Lasers:  up to 40 J/pulse</a:t>
            </a:r>
          </a:p>
          <a:p>
            <a:r>
              <a:rPr lang="en-US" dirty="0">
                <a:solidFill>
                  <a:schemeClr val="accent6"/>
                </a:solidFill>
                <a:latin typeface="Avenir Medium" panose="02000503020000020003" pitchFamily="2" charset="0"/>
                <a:ea typeface="Calibri" charset="0"/>
                <a:cs typeface="Calibri" charset="0"/>
                <a:sym typeface="Wingdings"/>
              </a:rPr>
              <a:t>Electron driver: up to 60 J/bunch</a:t>
            </a:r>
          </a:p>
          <a:p>
            <a:r>
              <a:rPr lang="en-US" dirty="0">
                <a:solidFill>
                  <a:schemeClr val="accent6"/>
                </a:solidFill>
                <a:latin typeface="Avenir Medium" panose="02000503020000020003" pitchFamily="2" charset="0"/>
                <a:ea typeface="Calibri" charset="0"/>
                <a:cs typeface="Calibri" charset="0"/>
                <a:sym typeface="Wingdings"/>
              </a:rPr>
              <a:t>Proton driver: SPS 19 kJ/bunch, LHC 300 kJ/bunch</a:t>
            </a:r>
          </a:p>
        </p:txBody>
      </p:sp>
      <p:sp>
        <p:nvSpPr>
          <p:cNvPr id="71" name="Rectangle 70"/>
          <p:cNvSpPr/>
          <p:nvPr/>
        </p:nvSpPr>
        <p:spPr>
          <a:xfrm>
            <a:off x="1497879" y="3060468"/>
            <a:ext cx="36887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Avenir Medium" panose="02000503020000020003" pitchFamily="2" charset="0"/>
                <a:ea typeface="Calibri" charset="0"/>
                <a:cs typeface="Calibri" charset="0"/>
                <a:sym typeface="Wingdings"/>
              </a:rPr>
              <a:t>A possible witness beams:</a:t>
            </a:r>
          </a:p>
          <a:p>
            <a:r>
              <a:rPr lang="en-US" dirty="0">
                <a:solidFill>
                  <a:schemeClr val="accent6"/>
                </a:solidFill>
                <a:latin typeface="Avenir Medium" panose="02000503020000020003" pitchFamily="2" charset="0"/>
                <a:ea typeface="Calibri" charset="0"/>
                <a:cs typeface="Calibri" charset="0"/>
                <a:sym typeface="Wingdings"/>
              </a:rPr>
              <a:t>Electrons: 10</a:t>
            </a:r>
            <a:r>
              <a:rPr lang="en-US" baseline="30000" dirty="0">
                <a:solidFill>
                  <a:schemeClr val="accent6"/>
                </a:solidFill>
                <a:latin typeface="Avenir Medium" panose="02000503020000020003" pitchFamily="2" charset="0"/>
                <a:ea typeface="Calibri" charset="0"/>
                <a:cs typeface="Calibri" charset="0"/>
                <a:sym typeface="Wingdings"/>
              </a:rPr>
              <a:t>10</a:t>
            </a:r>
            <a:r>
              <a:rPr lang="en-US" dirty="0">
                <a:solidFill>
                  <a:schemeClr val="accent6"/>
                </a:solidFill>
                <a:latin typeface="Avenir Medium" panose="02000503020000020003" pitchFamily="2" charset="0"/>
                <a:ea typeface="Calibri" charset="0"/>
                <a:cs typeface="Calibri" charset="0"/>
                <a:sym typeface="Wingdings"/>
              </a:rPr>
              <a:t> particles @ 1 TeV  ~few kJ</a:t>
            </a:r>
          </a:p>
        </p:txBody>
      </p:sp>
      <p:sp>
        <p:nvSpPr>
          <p:cNvPr id="394" name="TextBox 393"/>
          <p:cNvSpPr txBox="1"/>
          <p:nvPr/>
        </p:nvSpPr>
        <p:spPr>
          <a:xfrm>
            <a:off x="13296900" y="5933147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95" name="TextBox 394"/>
          <p:cNvSpPr txBox="1"/>
          <p:nvPr/>
        </p:nvSpPr>
        <p:spPr>
          <a:xfrm>
            <a:off x="12522200" y="5007761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18" name="TextBox 717"/>
          <p:cNvSpPr txBox="1"/>
          <p:nvPr/>
        </p:nvSpPr>
        <p:spPr>
          <a:xfrm>
            <a:off x="1497879" y="4294628"/>
            <a:ext cx="9398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venir Medium" panose="02000503020000020003" pitchFamily="2" charset="0"/>
                <a:ea typeface="Calibri" charset="0"/>
                <a:cs typeface="Calibri" charset="0"/>
              </a:rPr>
              <a:t>While GeV acceleration in plasmas has been demonstrated for with both lasers and electron beams, reaching TeV scales requires staging of many drivers and plasma cells.  Challenging. </a:t>
            </a:r>
          </a:p>
          <a:p>
            <a:endParaRPr lang="en-US" sz="1600" dirty="0">
              <a:latin typeface="Avenir Medium" panose="02000503020000020003" pitchFamily="2" charset="0"/>
              <a:ea typeface="Calibri" charset="0"/>
              <a:cs typeface="Calibri" charset="0"/>
            </a:endParaRPr>
          </a:p>
        </p:txBody>
      </p:sp>
      <p:pic>
        <p:nvPicPr>
          <p:cNvPr id="388" name="Picture 387" descr="cover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4400" y="807810"/>
            <a:ext cx="1167211" cy="1534882"/>
          </a:xfrm>
          <a:prstGeom prst="rect">
            <a:avLst/>
          </a:prstGeom>
        </p:spPr>
      </p:pic>
      <p:sp>
        <p:nvSpPr>
          <p:cNvPr id="389" name="Rectangle 388"/>
          <p:cNvSpPr/>
          <p:nvPr/>
        </p:nvSpPr>
        <p:spPr>
          <a:xfrm>
            <a:off x="3950810" y="1417212"/>
            <a:ext cx="194140" cy="29385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venir Medium" panose="02000503020000020003" pitchFamily="2" charset="0"/>
            </a:endParaRPr>
          </a:p>
        </p:txBody>
      </p:sp>
      <p:sp>
        <p:nvSpPr>
          <p:cNvPr id="391" name="Rectangle 390"/>
          <p:cNvSpPr/>
          <p:nvPr/>
        </p:nvSpPr>
        <p:spPr>
          <a:xfrm>
            <a:off x="4099018" y="2819400"/>
            <a:ext cx="194140" cy="29385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accent6"/>
              </a:solidFill>
              <a:latin typeface="Avenir Medium" panose="02000503020000020003" pitchFamily="2" charset="0"/>
            </a:endParaRPr>
          </a:p>
        </p:txBody>
      </p:sp>
      <p:sp>
        <p:nvSpPr>
          <p:cNvPr id="392" name="Content Placeholder 29"/>
          <p:cNvSpPr txBox="1">
            <a:spLocks/>
          </p:cNvSpPr>
          <p:nvPr/>
        </p:nvSpPr>
        <p:spPr>
          <a:xfrm>
            <a:off x="5654133" y="873062"/>
            <a:ext cx="2721351" cy="1628316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Avenir Medium" panose="02000503020000020003" pitchFamily="2" charset="0"/>
                <a:ea typeface="Calibri" charset="0"/>
                <a:cs typeface="Calibri" charset="0"/>
              </a:rPr>
              <a:t>1.7 GeV energy gain in 30 cm of pre-ionized Li vapor plasma.</a:t>
            </a:r>
          </a:p>
          <a:p>
            <a:r>
              <a:rPr lang="en-US" sz="1400" dirty="0">
                <a:latin typeface="Avenir Medium" panose="02000503020000020003" pitchFamily="2" charset="0"/>
                <a:ea typeface="Calibri" charset="0"/>
                <a:cs typeface="Calibri" charset="0"/>
              </a:rPr>
              <a:t>2% energy spread</a:t>
            </a:r>
          </a:p>
          <a:p>
            <a:r>
              <a:rPr lang="en-US" sz="1400" dirty="0">
                <a:latin typeface="Avenir Medium" panose="02000503020000020003" pitchFamily="2" charset="0"/>
                <a:ea typeface="Calibri" charset="0"/>
                <a:cs typeface="Calibri" charset="0"/>
              </a:rPr>
              <a:t>Up to 30% wake-to-bunch energy transfer efficiency (mean 18%).</a:t>
            </a:r>
          </a:p>
        </p:txBody>
      </p:sp>
      <p:grpSp>
        <p:nvGrpSpPr>
          <p:cNvPr id="726" name="Group 5"/>
          <p:cNvGrpSpPr/>
          <p:nvPr/>
        </p:nvGrpSpPr>
        <p:grpSpPr>
          <a:xfrm>
            <a:off x="2963471" y="533400"/>
            <a:ext cx="2394936" cy="2356466"/>
            <a:chOff x="891549" y="1257113"/>
            <a:chExt cx="5187524" cy="5092887"/>
          </a:xfrm>
        </p:grpSpPr>
        <p:grpSp>
          <p:nvGrpSpPr>
            <p:cNvPr id="727" name="Group 4"/>
            <p:cNvGrpSpPr/>
            <p:nvPr/>
          </p:nvGrpSpPr>
          <p:grpSpPr>
            <a:xfrm>
              <a:off x="891549" y="1257113"/>
              <a:ext cx="4471050" cy="5092887"/>
              <a:chOff x="1609983" y="1257113"/>
              <a:chExt cx="4471050" cy="5092887"/>
            </a:xfrm>
          </p:grpSpPr>
          <p:pic>
            <p:nvPicPr>
              <p:cNvPr id="729" name="Picture 2" descr="Figure_2.eps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790" r="24800" b="71113"/>
              <a:stretch/>
            </p:blipFill>
            <p:spPr>
              <a:xfrm>
                <a:off x="1609983" y="1257113"/>
                <a:ext cx="4471050" cy="1834359"/>
              </a:xfrm>
              <a:prstGeom prst="rect">
                <a:avLst/>
              </a:prstGeom>
            </p:spPr>
          </p:pic>
          <p:pic>
            <p:nvPicPr>
              <p:cNvPr id="730" name="Picture 35" descr="Figure_2.eps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610" t="48483" r="24800"/>
              <a:stretch/>
            </p:blipFill>
            <p:spPr>
              <a:xfrm>
                <a:off x="1787444" y="3078644"/>
                <a:ext cx="4292039" cy="3271356"/>
              </a:xfrm>
              <a:prstGeom prst="rect">
                <a:avLst/>
              </a:prstGeom>
            </p:spPr>
          </p:pic>
        </p:grpSp>
        <p:pic>
          <p:nvPicPr>
            <p:cNvPr id="728" name="Picture 36" descr="Figure_2.eps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4796" r="8435" b="10106"/>
            <a:stretch/>
          </p:blipFill>
          <p:spPr>
            <a:xfrm>
              <a:off x="5334980" y="1385389"/>
              <a:ext cx="744093" cy="4297274"/>
            </a:xfrm>
            <a:prstGeom prst="rect">
              <a:avLst/>
            </a:prstGeom>
          </p:spPr>
        </p:pic>
      </p:grpSp>
      <p:sp>
        <p:nvSpPr>
          <p:cNvPr id="60" name="TextBox 59"/>
          <p:cNvSpPr txBox="1"/>
          <p:nvPr/>
        </p:nvSpPr>
        <p:spPr>
          <a:xfrm>
            <a:off x="1273952" y="5408625"/>
            <a:ext cx="9927448" cy="11387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9388"/>
            <a:r>
              <a:rPr lang="en-US" sz="1600" dirty="0">
                <a:latin typeface="Avenir Medium" panose="02000503020000020003" pitchFamily="2" charset="0"/>
                <a:ea typeface="Calibri" charset="0"/>
                <a:cs typeface="Calibri" charset="0"/>
              </a:rPr>
              <a:t>Current focus on “small scale” applications </a:t>
            </a:r>
            <a:r>
              <a:rPr lang="mr-IN" sz="1600" dirty="0">
                <a:latin typeface="Avenir Medium" panose="02000503020000020003" pitchFamily="2" charset="0"/>
                <a:ea typeface="Calibri" charset="0"/>
                <a:cs typeface="Calibri" charset="0"/>
              </a:rPr>
              <a:t>–</a:t>
            </a:r>
            <a:r>
              <a:rPr lang="en-US" sz="1600" dirty="0">
                <a:latin typeface="Avenir Medium" panose="02000503020000020003" pitchFamily="2" charset="0"/>
                <a:ea typeface="Calibri" charset="0"/>
                <a:cs typeface="Calibri" charset="0"/>
              </a:rPr>
              <a:t> for LCs a long way to go:</a:t>
            </a:r>
          </a:p>
          <a:p>
            <a:pPr marL="179388"/>
            <a:r>
              <a:rPr lang="en-US" sz="1600" dirty="0">
                <a:latin typeface="Avenir Medium" panose="02000503020000020003" pitchFamily="2" charset="0"/>
                <a:ea typeface="Calibri" charset="0"/>
                <a:cs typeface="Calibri" charset="0"/>
              </a:rPr>
              <a:t>Electrons and Positrons, staging, energy efficiency, suitable beam-parameters and luminosity</a:t>
            </a:r>
          </a:p>
          <a:p>
            <a:pPr marL="179388"/>
            <a:r>
              <a:rPr lang="en-US" sz="1600" dirty="0">
                <a:latin typeface="Avenir Medium" panose="02000503020000020003" pitchFamily="2" charset="0"/>
                <a:ea typeface="Calibri" charset="0"/>
                <a:cs typeface="Calibri" charset="0"/>
              </a:rPr>
              <a:t>However </a:t>
            </a:r>
            <a:r>
              <a:rPr lang="mr-IN" sz="1600" dirty="0">
                <a:latin typeface="Avenir Medium" panose="02000503020000020003" pitchFamily="2" charset="0"/>
                <a:ea typeface="Calibri" charset="0"/>
                <a:cs typeface="Calibri" charset="0"/>
              </a:rPr>
              <a:t>–</a:t>
            </a:r>
            <a:r>
              <a:rPr lang="en-US" sz="1600" dirty="0">
                <a:latin typeface="Avenir Medium" panose="02000503020000020003" pitchFamily="2" charset="0"/>
                <a:ea typeface="Calibri" charset="0"/>
                <a:cs typeface="Calibri" charset="0"/>
              </a:rPr>
              <a:t> disruptive technologies so (always) very important to pursue (and cost in this case likely less)                                </a:t>
            </a:r>
          </a:p>
          <a:p>
            <a:pPr marL="179388"/>
            <a:r>
              <a:rPr lang="en-US" sz="800" dirty="0">
                <a:latin typeface="Avenir Medium" panose="02000503020000020003" pitchFamily="2" charset="0"/>
                <a:ea typeface="Calibri" charset="0"/>
                <a:cs typeface="Calibri" charset="0"/>
              </a:rPr>
              <a:t>                                                                                                                                                                     </a:t>
            </a:r>
          </a:p>
          <a:p>
            <a:pPr marL="179388"/>
            <a:r>
              <a:rPr lang="en-US" sz="1200" dirty="0">
                <a:latin typeface="Avenir Medium" panose="02000503020000020003" pitchFamily="2" charset="0"/>
                <a:ea typeface="Calibri" charset="0"/>
                <a:cs typeface="Calibri" charset="0"/>
              </a:rPr>
              <a:t>Mostly from </a:t>
            </a:r>
            <a:r>
              <a:rPr lang="en-US" sz="1200" dirty="0" err="1">
                <a:latin typeface="Avenir Medium" panose="02000503020000020003" pitchFamily="2" charset="0"/>
                <a:ea typeface="Calibri" charset="0"/>
                <a:cs typeface="Calibri" charset="0"/>
              </a:rPr>
              <a:t>E.Adli</a:t>
            </a:r>
            <a:endParaRPr lang="en-US" sz="1200" dirty="0">
              <a:latin typeface="Avenir Medium" panose="02000503020000020003" pitchFamily="2" charset="0"/>
              <a:ea typeface="Calibri" charset="0"/>
              <a:cs typeface="Calibri" charset="0"/>
            </a:endParaRPr>
          </a:p>
        </p:txBody>
      </p:sp>
      <p:pic>
        <p:nvPicPr>
          <p:cNvPr id="63" name="Picture 62" descr="plasma.jpg">
            <a:extLst>
              <a:ext uri="{FF2B5EF4-FFF2-40B4-BE49-F238E27FC236}">
                <a16:creationId xmlns:a16="http://schemas.microsoft.com/office/drawing/2014/main" id="{3026F41E-1049-1243-A968-CD89F31EAF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3556" y="727965"/>
            <a:ext cx="3399583" cy="111401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3FFF8F-4C81-A14D-9DE6-2664F30E2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9AD4-72CF-EC44-9441-674EB9296360}" type="slidenum">
              <a:rPr lang="en-GB" altLang="en-US" smtClean="0"/>
              <a:pPr/>
              <a:t>59</a:t>
            </a:fld>
            <a:endParaRPr lang="en-GB" altLang="en-US"/>
          </a:p>
        </p:txBody>
      </p:sp>
      <p:sp>
        <p:nvSpPr>
          <p:cNvPr id="65" name="Slide Number Placeholder 2">
            <a:extLst>
              <a:ext uri="{FF2B5EF4-FFF2-40B4-BE49-F238E27FC236}">
                <a16:creationId xmlns:a16="http://schemas.microsoft.com/office/drawing/2014/main" id="{6249DE63-D3E2-A94D-B9E1-F7F4BFFA8440}"/>
              </a:ext>
            </a:extLst>
          </p:cNvPr>
          <p:cNvSpPr txBox="1">
            <a:spLocks/>
          </p:cNvSpPr>
          <p:nvPr/>
        </p:nvSpPr>
        <p:spPr>
          <a:xfrm>
            <a:off x="9460993" y="6559180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62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27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89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51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13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78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40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02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EF62AA5-A9F9-344C-9738-C68EB5A8EDFF}" type="slidenum">
              <a:rPr lang="en-US" sz="1200" smtClean="0">
                <a:solidFill>
                  <a:schemeClr val="bg1"/>
                </a:solidFill>
                <a:latin typeface="Avenir Roman" panose="02000503020000020003" pitchFamily="2" charset="0"/>
              </a:rPr>
              <a:pPr algn="r"/>
              <a:t>59</a:t>
            </a:fld>
            <a:endParaRPr lang="en-US" sz="1200" dirty="0">
              <a:solidFill>
                <a:schemeClr val="bg1"/>
              </a:solidFill>
              <a:latin typeface="Avenir Roman" panose="02000503020000020003" pitchFamily="2" charset="0"/>
            </a:endParaRPr>
          </a:p>
        </p:txBody>
      </p:sp>
      <p:sp>
        <p:nvSpPr>
          <p:cNvPr id="66" name="Date Placeholder 3">
            <a:extLst>
              <a:ext uri="{FF2B5EF4-FFF2-40B4-BE49-F238E27FC236}">
                <a16:creationId xmlns:a16="http://schemas.microsoft.com/office/drawing/2014/main" id="{7BBA9C85-8A4D-D74D-A40C-42DC88CA07AF}"/>
              </a:ext>
            </a:extLst>
          </p:cNvPr>
          <p:cNvSpPr txBox="1">
            <a:spLocks/>
          </p:cNvSpPr>
          <p:nvPr/>
        </p:nvSpPr>
        <p:spPr>
          <a:xfrm>
            <a:off x="0" y="6530731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62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27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89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51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13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78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40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02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>
                <a:solidFill>
                  <a:schemeClr val="bg1"/>
                </a:solidFill>
                <a:latin typeface="Avenir Roman" panose="02000503020000020003" pitchFamily="2" charset="0"/>
              </a:rPr>
              <a:t>Benasque</a:t>
            </a:r>
            <a:r>
              <a:rPr lang="en-US" sz="1200" dirty="0">
                <a:solidFill>
                  <a:schemeClr val="bg1"/>
                </a:solidFill>
                <a:latin typeface="Avenir Roman" panose="02000503020000020003" pitchFamily="2" charset="0"/>
              </a:rPr>
              <a:t> September 2021 </a:t>
            </a:r>
          </a:p>
        </p:txBody>
      </p:sp>
      <p:sp>
        <p:nvSpPr>
          <p:cNvPr id="67" name="Footer Placeholder 4">
            <a:extLst>
              <a:ext uri="{FF2B5EF4-FFF2-40B4-BE49-F238E27FC236}">
                <a16:creationId xmlns:a16="http://schemas.microsoft.com/office/drawing/2014/main" id="{71BCB4FD-468C-AF4B-9B17-CB99E07E6D3E}"/>
              </a:ext>
            </a:extLst>
          </p:cNvPr>
          <p:cNvSpPr txBox="1">
            <a:spLocks/>
          </p:cNvSpPr>
          <p:nvPr/>
        </p:nvSpPr>
        <p:spPr>
          <a:xfrm>
            <a:off x="3926072" y="6530731"/>
            <a:ext cx="4339856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62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27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89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51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13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78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40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02" algn="l" defTabSz="914127" rtl="0" eaLnBrk="1" latinLnBrk="0" hangingPunct="1">
              <a:defRPr sz="1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/>
                </a:solidFill>
                <a:latin typeface="Avenir Roman" panose="02000503020000020003" pitchFamily="2" charset="0"/>
              </a:rPr>
              <a:t>Steinar Stapnes</a:t>
            </a:r>
          </a:p>
        </p:txBody>
      </p:sp>
    </p:spTree>
    <p:extLst>
      <p:ext uri="{BB962C8B-B14F-4D97-AF65-F5344CB8AC3E}">
        <p14:creationId xmlns:p14="http://schemas.microsoft.com/office/powerpoint/2010/main" val="161045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32" b="291"/>
          <a:stretch/>
        </p:blipFill>
        <p:spPr>
          <a:xfrm>
            <a:off x="-104202" y="164637"/>
            <a:ext cx="12319615" cy="64327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68208" y="2171100"/>
            <a:ext cx="96011" cy="1824203"/>
          </a:xfrm>
          <a:prstGeom prst="rect">
            <a:avLst/>
          </a:prstGeom>
          <a:solidFill>
            <a:srgbClr val="ECECEC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42317" y="1823591"/>
            <a:ext cx="347792" cy="260120"/>
          </a:xfrm>
          <a:prstGeom prst="rect">
            <a:avLst/>
          </a:prstGeom>
          <a:solidFill>
            <a:srgbClr val="0054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eYETS</a:t>
            </a: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5BA8BA4-7503-7E47-A7A9-F205AA4064AB}"/>
              </a:ext>
            </a:extLst>
          </p:cNvPr>
          <p:cNvCxnSpPr/>
          <p:nvPr/>
        </p:nvCxnSpPr>
        <p:spPr>
          <a:xfrm>
            <a:off x="6474828" y="1028734"/>
            <a:ext cx="0" cy="4800533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4A4260F-2E52-9A49-8085-BDB8E94055F2}"/>
              </a:ext>
            </a:extLst>
          </p:cNvPr>
          <p:cNvSpPr txBox="1"/>
          <p:nvPr/>
        </p:nvSpPr>
        <p:spPr>
          <a:xfrm flipH="1">
            <a:off x="6474828" y="4622404"/>
            <a:ext cx="5585794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1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Pilot </a:t>
            </a:r>
            <a:r>
              <a:rPr kumimoji="0" lang="fr-CH" sz="21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beam</a:t>
            </a:r>
            <a:r>
              <a:rPr kumimoji="0" lang="fr-CH" sz="21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CH" sz="21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run</a:t>
            </a:r>
            <a:r>
              <a:rPr kumimoji="0" lang="fr-CH" sz="21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 </a:t>
            </a:r>
            <a:r>
              <a:rPr kumimoji="0" lang="fr-CH" sz="21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October</a:t>
            </a:r>
            <a:r>
              <a:rPr kumimoji="0" lang="fr-CH" sz="21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!</a:t>
            </a:r>
            <a:endParaRPr kumimoji="0" lang="en-GB" sz="2133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F4A7BBD9-D196-E147-81EE-0BA0746C7272}"/>
              </a:ext>
            </a:extLst>
          </p:cNvPr>
          <p:cNvSpPr/>
          <p:nvPr/>
        </p:nvSpPr>
        <p:spPr>
          <a:xfrm>
            <a:off x="6127335" y="115187"/>
            <a:ext cx="5976664" cy="1286343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After November 2019 retreat: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CERN has decided, upon request of LHC Experiments Collaborations, to shift LS3 by 1 year, starting in 2025.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5E13C0-0CF4-8443-948A-C4291E41D07A}"/>
              </a:ext>
            </a:extLst>
          </p:cNvPr>
          <p:cNvSpPr txBox="1"/>
          <p:nvPr/>
        </p:nvSpPr>
        <p:spPr>
          <a:xfrm>
            <a:off x="930022" y="5383576"/>
            <a:ext cx="10465163" cy="3796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LS2 extended by 2 months; LS3 starts now in 2025</a:t>
            </a: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BD1B2F71-23C9-E74D-A643-89D93B50E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8399" y="6471643"/>
            <a:ext cx="355600" cy="32004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A2D03-466B-4AD7-AC70-B2955EB43184}" type="slidenum">
              <a:rPr kumimoji="0" lang="en-US" sz="14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45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9" grpId="0"/>
      <p:bldP spid="1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4FB67-8399-5D4C-90C4-99F2635D7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02E21-91E3-C249-99AD-8568D7523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553EEC-8573-6246-BF94-5A038FEF5F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270079-4A26-9740-B3C5-7B1AB899424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Benasque September 2021 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059DFD-0A5C-2249-99A4-E4F3BCD108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Steinar Stapnes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5DDCDB-F053-3A48-8CB1-5436FA4C0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1" y="26049"/>
            <a:ext cx="10385501" cy="652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515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C14CC-365E-0C4C-8256-F99E02BD9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EA481-206A-B743-BF00-19217CF4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298D67-AD5A-CF46-9B3A-A903F27933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C43F41-09DF-7D40-BF75-6D8E3DE5FB7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Benasque September 2021 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00B945-17D1-3942-BC42-1AFF480E89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Steinar Stapnes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FA74D1-5492-9847-AA42-8DD3CDEF8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343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7C29C2C-4F6C-7041-BC60-1E00770B7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LC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3DF760-71C7-D547-9F1E-8D478CF3F8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6BB354-06AB-8C42-85C8-FB76A158A213}" type="slidenum">
              <a:rPr lang="en-US" smtClean="0"/>
              <a:t>62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080DE4-1902-234C-8EE4-23AB06204DD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 err="1"/>
              <a:t>Benasque</a:t>
            </a:r>
            <a:r>
              <a:rPr lang="en-US" dirty="0"/>
              <a:t> September 2021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A7063D-11C5-5945-AAD2-D40B42A1B4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From </a:t>
            </a:r>
            <a:r>
              <a:rPr lang="en-US" dirty="0" err="1"/>
              <a:t>R.Assmann</a:t>
            </a:r>
            <a:r>
              <a:rPr lang="en-US" dirty="0"/>
              <a:t>, EPS talk (also previous slide)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20A2C0-39CA-3C41-B510-208ADAE5D114}"/>
              </a:ext>
            </a:extLst>
          </p:cNvPr>
          <p:cNvGrpSpPr/>
          <p:nvPr/>
        </p:nvGrpSpPr>
        <p:grpSpPr>
          <a:xfrm>
            <a:off x="838200" y="888396"/>
            <a:ext cx="10515600" cy="5338622"/>
            <a:chOff x="296392" y="777239"/>
            <a:chExt cx="8671034" cy="389565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FBFBDEC-09A8-0945-B5D9-62E4F68CF504}"/>
                </a:ext>
              </a:extLst>
            </p:cNvPr>
            <p:cNvSpPr/>
            <p:nvPr/>
          </p:nvSpPr>
          <p:spPr>
            <a:xfrm>
              <a:off x="296392" y="777239"/>
              <a:ext cx="8671034" cy="389565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3F17EEA-D74C-BA45-B2A2-11B3EE428E06}"/>
                </a:ext>
              </a:extLst>
            </p:cNvPr>
            <p:cNvSpPr txBox="1"/>
            <p:nvPr/>
          </p:nvSpPr>
          <p:spPr>
            <a:xfrm>
              <a:off x="561251" y="968165"/>
              <a:ext cx="3329679" cy="181588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F6EC3"/>
              </a:solidFill>
            </a:ln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1600" b="1" dirty="0">
                  <a:solidFill>
                    <a:schemeClr val="accent1"/>
                  </a:solidFill>
                </a:rPr>
                <a:t>Electron beam with collider quality</a:t>
              </a:r>
              <a:r>
                <a:rPr lang="en-US" sz="1600" dirty="0">
                  <a:solidFill>
                    <a:schemeClr val="accent1"/>
                  </a:solidFill>
                </a:rPr>
                <a:t> </a:t>
              </a:r>
            </a:p>
            <a:p>
              <a:pPr lvl="0" algn="ctr"/>
              <a:r>
                <a:rPr lang="en-US" sz="1200" b="1" dirty="0"/>
                <a:t>1-100 GV/m </a:t>
              </a:r>
              <a:r>
                <a:rPr lang="en-US" sz="1200" dirty="0"/>
                <a:t>acceleration, 15000 </a:t>
              </a:r>
              <a:r>
                <a:rPr lang="en-US" sz="1200" dirty="0" err="1"/>
                <a:t>nC</a:t>
              </a:r>
              <a:r>
                <a:rPr lang="en-US" sz="1200" dirty="0"/>
                <a:t>/s charge delivered, sub-micron transverse emittances, </a:t>
              </a:r>
            </a:p>
            <a:p>
              <a:pPr lvl="0" algn="ctr"/>
              <a:r>
                <a:rPr lang="en-US" sz="1200" dirty="0"/>
                <a:t>10</a:t>
              </a:r>
              <a:r>
                <a:rPr lang="en-US" sz="1200" baseline="30000" dirty="0"/>
                <a:t>-4</a:t>
              </a:r>
              <a:r>
                <a:rPr lang="en-US" sz="1200" dirty="0"/>
                <a:t> rel. energy spread, spin polarization. </a:t>
              </a:r>
            </a:p>
            <a:p>
              <a:pPr lvl="0" algn="ctr"/>
              <a:endParaRPr lang="en-US" sz="1200" b="1" dirty="0">
                <a:solidFill>
                  <a:srgbClr val="FF0000"/>
                </a:solidFill>
              </a:endParaRPr>
            </a:p>
            <a:p>
              <a:pPr lvl="0" algn="ctr"/>
              <a:r>
                <a:rPr lang="en-US" sz="1200" b="1" dirty="0">
                  <a:solidFill>
                    <a:srgbClr val="FF0000"/>
                  </a:solidFill>
                </a:rPr>
                <a:t>Deliverables: </a:t>
              </a:r>
              <a:r>
                <a:rPr lang="en-US" sz="1200" dirty="0"/>
                <a:t>on injectors, numerical simulations, repetition rate, efficiency, beam loading, emittance preservation, energy spread control, polarization, staging, … were proposed.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D03D9A1-E9DB-F042-B7BA-DAE6E5912CB8}"/>
                </a:ext>
              </a:extLst>
            </p:cNvPr>
            <p:cNvSpPr/>
            <p:nvPr/>
          </p:nvSpPr>
          <p:spPr>
            <a:xfrm>
              <a:off x="561251" y="3197837"/>
              <a:ext cx="3329679" cy="107721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F6EC3"/>
              </a:solidFill>
            </a:ln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600" b="1" dirty="0">
                  <a:solidFill>
                    <a:schemeClr val="accent1"/>
                  </a:solidFill>
                </a:rPr>
                <a:t>Solution for positron acceleration </a:t>
              </a:r>
            </a:p>
            <a:p>
              <a:pPr lvl="0" algn="ctr"/>
              <a:r>
                <a:rPr lang="en-US" sz="1200" dirty="0"/>
                <a:t>with parameters similar to electron bunches.</a:t>
              </a:r>
            </a:p>
            <a:p>
              <a:pPr lvl="0" algn="ctr"/>
              <a:endParaRPr lang="en-US" sz="1200" b="1" dirty="0">
                <a:solidFill>
                  <a:srgbClr val="FF0000"/>
                </a:solidFill>
              </a:endParaRPr>
            </a:p>
            <a:p>
              <a:pPr lvl="0" algn="ctr"/>
              <a:r>
                <a:rPr lang="en-US" sz="1200" b="1" dirty="0">
                  <a:solidFill>
                    <a:srgbClr val="FF0000"/>
                  </a:solidFill>
                </a:rPr>
                <a:t>Deliverables: </a:t>
              </a:r>
              <a:r>
                <a:rPr lang="en-US" sz="1200" dirty="0"/>
                <a:t> on numerical simulations, proof-of-principle experiments were proposed.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86F4C60-1449-8147-ABE4-3CAB7C15FCAA}"/>
                </a:ext>
              </a:extLst>
            </p:cNvPr>
            <p:cNvSpPr/>
            <p:nvPr/>
          </p:nvSpPr>
          <p:spPr>
            <a:xfrm>
              <a:off x="4956312" y="968165"/>
              <a:ext cx="3730487" cy="163121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F6EC3"/>
              </a:solidFill>
            </a:ln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600" b="1" dirty="0">
                  <a:solidFill>
                    <a:schemeClr val="accent1"/>
                  </a:solidFill>
                </a:rPr>
                <a:t>Conceptual design very compact collider </a:t>
              </a:r>
            </a:p>
            <a:p>
              <a:pPr lvl="0" algn="ctr"/>
              <a:r>
                <a:rPr lang="en-US" sz="1200" dirty="0"/>
                <a:t>with physics case, self-consistent machine parameter set, realistic assessment of feasibility issues, performance, size and cost. </a:t>
              </a:r>
            </a:p>
            <a:p>
              <a:pPr lvl="0" algn="ctr"/>
              <a:endParaRPr lang="en-US" sz="1200" dirty="0"/>
            </a:p>
            <a:p>
              <a:pPr lvl="0" algn="ctr"/>
              <a:r>
                <a:rPr lang="en-US" sz="1200" b="1" dirty="0">
                  <a:solidFill>
                    <a:srgbClr val="FF0000"/>
                  </a:solidFill>
                </a:rPr>
                <a:t>Deliverables</a:t>
              </a:r>
              <a:r>
                <a:rPr lang="en-US" sz="1200" dirty="0"/>
                <a:t> on a coordinated international design study, including beam delivery, luminosity and interaction region design were proposed. 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799234E-133F-0B47-BAC9-2A7C4CF9F991}"/>
                </a:ext>
              </a:extLst>
            </p:cNvPr>
            <p:cNvSpPr/>
            <p:nvPr/>
          </p:nvSpPr>
          <p:spPr>
            <a:xfrm>
              <a:off x="4956311" y="2826774"/>
              <a:ext cx="3730487" cy="150810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F6EC3"/>
              </a:solidFill>
            </a:ln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600" b="1" dirty="0">
                  <a:solidFill>
                    <a:schemeClr val="accent1"/>
                  </a:solidFill>
                </a:rPr>
                <a:t>Intermediate steps towards a particle physics collider and synergy </a:t>
              </a:r>
            </a:p>
            <a:p>
              <a:pPr lvl="0" algn="ctr"/>
              <a:r>
                <a:rPr lang="en-US" sz="1200" dirty="0"/>
                <a:t>with progress in photon science and lower energy applications.</a:t>
              </a:r>
            </a:p>
            <a:p>
              <a:pPr lvl="0" algn="ctr"/>
              <a:r>
                <a:rPr lang="en-US" sz="1200" dirty="0"/>
                <a:t> </a:t>
              </a:r>
            </a:p>
            <a:p>
              <a:pPr lvl="0" algn="ctr"/>
              <a:r>
                <a:rPr lang="en-US" sz="1200" b="1" dirty="0">
                  <a:solidFill>
                    <a:srgbClr val="FF0000"/>
                  </a:solidFill>
                </a:rPr>
                <a:t>Deliverables</a:t>
              </a:r>
              <a:r>
                <a:rPr lang="en-US" sz="1200" dirty="0"/>
                <a:t> for intermediate implementation steps were proposed.</a:t>
              </a:r>
              <a:endParaRPr lang="en-US" sz="1200" dirty="0">
                <a:sym typeface="Wingdings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15647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F099A7-2F2A-994A-88E3-7FEF7A313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93C52A-60E8-524A-8E56-4CE9933ABFE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Benasque September 2021 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1773BF-9408-4B44-B76E-189261BE80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Steinar Stapnes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304F78-1950-A842-8986-85AB8A6F0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403" y="908719"/>
            <a:ext cx="10960100" cy="39497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F861B4B-9AD0-BB45-871B-106C56AF0034}"/>
              </a:ext>
            </a:extLst>
          </p:cNvPr>
          <p:cNvSpPr/>
          <p:nvPr/>
        </p:nvSpPr>
        <p:spPr>
          <a:xfrm>
            <a:off x="2069160" y="5334232"/>
            <a:ext cx="8053680" cy="372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Erik </a:t>
            </a:r>
            <a:r>
              <a:rPr lang="en-US" dirty="0" err="1"/>
              <a:t>Adli</a:t>
            </a:r>
            <a:r>
              <a:rPr lang="en-US" dirty="0"/>
              <a:t>, ELBA 2019: </a:t>
            </a:r>
            <a:r>
              <a:rPr lang="en-US" dirty="0">
                <a:hlinkClick r:id="rId3"/>
              </a:rPr>
              <a:t>https://agenda.infn.it/event/17304/contributions/99080/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5394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01601"/>
            <a:ext cx="8229600" cy="577273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Avenir Roman" panose="02000503020000020003" pitchFamily="2" charset="0"/>
              </a:rPr>
              <a:t>Muons</a:t>
            </a:r>
            <a:r>
              <a:rPr lang="en-US" dirty="0">
                <a:latin typeface="Avenir Roman" panose="02000503020000020003" pitchFamily="2" charset="0"/>
              </a:rPr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A56A-6164-B14D-A8F7-980D09C4DD92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08668" y="959921"/>
            <a:ext cx="28302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Roman" panose="02000503020000020003" pitchFamily="2" charset="0"/>
              </a:rPr>
              <a:t>The luminosity per beam power is about constant in linear colliders</a:t>
            </a:r>
          </a:p>
          <a:p>
            <a:endParaRPr lang="en-US" dirty="0">
              <a:latin typeface="Avenir Roman" panose="02000503020000020003" pitchFamily="2" charset="0"/>
            </a:endParaRPr>
          </a:p>
          <a:p>
            <a:r>
              <a:rPr lang="en-US" dirty="0">
                <a:latin typeface="Avenir Roman" panose="02000503020000020003" pitchFamily="2" charset="0"/>
              </a:rPr>
              <a:t>It can increase in </a:t>
            </a:r>
            <a:r>
              <a:rPr lang="en-US" dirty="0" err="1">
                <a:latin typeface="Avenir Roman" panose="02000503020000020003" pitchFamily="2" charset="0"/>
              </a:rPr>
              <a:t>muon</a:t>
            </a:r>
            <a:r>
              <a:rPr lang="en-US" dirty="0">
                <a:latin typeface="Avenir Roman" panose="02000503020000020003" pitchFamily="2" charset="0"/>
              </a:rPr>
              <a:t> colliders</a:t>
            </a:r>
          </a:p>
          <a:p>
            <a:endParaRPr lang="en-US" dirty="0">
              <a:latin typeface="Avenir Roman" panose="02000503020000020003" pitchFamily="2" charset="0"/>
            </a:endParaRPr>
          </a:p>
        </p:txBody>
      </p:sp>
      <p:pic>
        <p:nvPicPr>
          <p:cNvPr id="3" name="Picture 2" descr="efficiency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0782" y="587760"/>
            <a:ext cx="5841884" cy="40893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11155" y="3748089"/>
            <a:ext cx="7420108" cy="2610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Roman" panose="02000503020000020003" pitchFamily="2" charset="0"/>
              </a:rPr>
              <a:t>Strategy CLIC:</a:t>
            </a:r>
          </a:p>
          <a:p>
            <a:r>
              <a:rPr lang="en-US" dirty="0">
                <a:latin typeface="Avenir Roman" panose="02000503020000020003" pitchFamily="2" charset="0"/>
              </a:rPr>
              <a:t>Keep all parameters at IP constant</a:t>
            </a:r>
          </a:p>
          <a:p>
            <a:r>
              <a:rPr lang="en-US" dirty="0">
                <a:latin typeface="Avenir Roman" panose="02000503020000020003" pitchFamily="2" charset="0"/>
              </a:rPr>
              <a:t>(charge, norm. </a:t>
            </a:r>
            <a:r>
              <a:rPr lang="en-US" dirty="0" err="1">
                <a:latin typeface="Avenir Roman" panose="02000503020000020003" pitchFamily="2" charset="0"/>
              </a:rPr>
              <a:t>emittances</a:t>
            </a:r>
            <a:r>
              <a:rPr lang="en-US" dirty="0">
                <a:latin typeface="Avenir Roman" panose="02000503020000020003" pitchFamily="2" charset="0"/>
              </a:rPr>
              <a:t>, </a:t>
            </a:r>
            <a:r>
              <a:rPr lang="en-US" dirty="0" err="1">
                <a:latin typeface="Avenir Roman" panose="02000503020000020003" pitchFamily="2" charset="0"/>
              </a:rPr>
              <a:t>betafunctions</a:t>
            </a:r>
            <a:r>
              <a:rPr lang="en-US" dirty="0">
                <a:latin typeface="Avenir Roman" panose="02000503020000020003" pitchFamily="2" charset="0"/>
              </a:rPr>
              <a:t>, bunch length)</a:t>
            </a:r>
          </a:p>
          <a:p>
            <a:pPr marL="285750" indent="-285750">
              <a:buFont typeface="Symbol" charset="0"/>
              <a:buChar char=""/>
            </a:pPr>
            <a:r>
              <a:rPr lang="en-US" dirty="0">
                <a:latin typeface="Avenir Roman" panose="02000503020000020003" pitchFamily="2" charset="0"/>
              </a:rPr>
              <a:t>Linear increase of luminosity with energy (beam size reduction)</a:t>
            </a:r>
          </a:p>
          <a:p>
            <a:endParaRPr lang="en-US" dirty="0">
              <a:latin typeface="Avenir Roman" panose="02000503020000020003" pitchFamily="2" charset="0"/>
            </a:endParaRPr>
          </a:p>
          <a:p>
            <a:r>
              <a:rPr lang="en-US" dirty="0">
                <a:latin typeface="Avenir Roman" panose="02000503020000020003" pitchFamily="2" charset="0"/>
              </a:rPr>
              <a:t>Strategy </a:t>
            </a:r>
            <a:r>
              <a:rPr lang="en-US" dirty="0" err="1">
                <a:latin typeface="Avenir Roman" panose="02000503020000020003" pitchFamily="2" charset="0"/>
              </a:rPr>
              <a:t>muon</a:t>
            </a:r>
            <a:r>
              <a:rPr lang="en-US" dirty="0">
                <a:latin typeface="Avenir Roman" panose="02000503020000020003" pitchFamily="2" charset="0"/>
              </a:rPr>
              <a:t> collider:</a:t>
            </a:r>
          </a:p>
          <a:p>
            <a:r>
              <a:rPr lang="en-US" dirty="0">
                <a:latin typeface="Avenir Roman" panose="02000503020000020003" pitchFamily="2" charset="0"/>
              </a:rPr>
              <a:t>Keep all parameters at IP constant</a:t>
            </a:r>
          </a:p>
          <a:p>
            <a:r>
              <a:rPr lang="en-US" dirty="0">
                <a:latin typeface="Avenir Roman" panose="02000503020000020003" pitchFamily="2" charset="0"/>
              </a:rPr>
              <a:t>With exception of bunch length and </a:t>
            </a:r>
            <a:r>
              <a:rPr lang="en-US" dirty="0" err="1">
                <a:latin typeface="Avenir Roman" panose="02000503020000020003" pitchFamily="2" charset="0"/>
              </a:rPr>
              <a:t>betafunction</a:t>
            </a:r>
            <a:endParaRPr lang="en-US" dirty="0">
              <a:latin typeface="Avenir Roman" panose="02000503020000020003" pitchFamily="2" charset="0"/>
            </a:endParaRPr>
          </a:p>
          <a:p>
            <a:pPr marL="285750" indent="-285750">
              <a:buFont typeface="Symbol" charset="0"/>
              <a:buChar char=""/>
            </a:pPr>
            <a:r>
              <a:rPr lang="en-US" dirty="0">
                <a:latin typeface="Avenir Roman" panose="02000503020000020003" pitchFamily="2" charset="0"/>
              </a:rPr>
              <a:t>Quadratic increase of luminosity with energy (beam size reduction)</a:t>
            </a:r>
          </a:p>
        </p:txBody>
      </p:sp>
      <p:sp>
        <p:nvSpPr>
          <p:cNvPr id="10" name="Footer Placeholder 13">
            <a:extLst>
              <a:ext uri="{FF2B5EF4-FFF2-40B4-BE49-F238E27FC236}">
                <a16:creationId xmlns:a16="http://schemas.microsoft.com/office/drawing/2014/main" id="{6F5F3DEF-11B5-4847-83A3-1B4193B35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26072" y="6551051"/>
            <a:ext cx="4339856" cy="365125"/>
          </a:xfrm>
        </p:spPr>
        <p:txBody>
          <a:bodyPr/>
          <a:lstStyle/>
          <a:p>
            <a:r>
              <a:rPr lang="en-US" dirty="0"/>
              <a:t>Slide from talk by D. Schulte in the SPC, June 2019</a:t>
            </a:r>
          </a:p>
        </p:txBody>
      </p:sp>
    </p:spTree>
    <p:extLst>
      <p:ext uri="{BB962C8B-B14F-4D97-AF65-F5344CB8AC3E}">
        <p14:creationId xmlns:p14="http://schemas.microsoft.com/office/powerpoint/2010/main" val="18893291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4604"/>
            <a:ext cx="10972800" cy="519531"/>
          </a:xfrm>
        </p:spPr>
        <p:txBody>
          <a:bodyPr>
            <a:noAutofit/>
          </a:bodyPr>
          <a:lstStyle/>
          <a:p>
            <a:r>
              <a:rPr lang="en-US" sz="4400" dirty="0"/>
              <a:t>Proton-driven </a:t>
            </a:r>
            <a:r>
              <a:rPr lang="en-US" sz="4400" dirty="0" err="1"/>
              <a:t>Muon</a:t>
            </a:r>
            <a:r>
              <a:rPr lang="en-US" sz="4400" dirty="0"/>
              <a:t> Collider Concept</a:t>
            </a:r>
          </a:p>
        </p:txBody>
      </p:sp>
      <p:pic>
        <p:nvPicPr>
          <p:cNvPr id="4" name="Picture 3" descr="p4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107"/>
          <a:stretch>
            <a:fillRect/>
          </a:stretch>
        </p:blipFill>
        <p:spPr>
          <a:xfrm>
            <a:off x="666814" y="1679407"/>
            <a:ext cx="10795751" cy="22597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4019120"/>
            <a:ext cx="3364827" cy="985029"/>
          </a:xfrm>
          <a:prstGeom prst="rect">
            <a:avLst/>
          </a:prstGeom>
          <a:noFill/>
        </p:spPr>
        <p:txBody>
          <a:bodyPr wrap="square" lIns="121869" tIns="60936" rIns="121869" bIns="60936" rtlCol="0">
            <a:spAutoFit/>
          </a:bodyPr>
          <a:lstStyle/>
          <a:p>
            <a:r>
              <a:rPr lang="en-US" sz="1867" dirty="0"/>
              <a:t>Short, intense proton bunches to produce </a:t>
            </a:r>
            <a:r>
              <a:rPr lang="en-US" sz="1867" dirty="0" err="1"/>
              <a:t>hadronic</a:t>
            </a:r>
            <a:r>
              <a:rPr lang="en-US" sz="1867" dirty="0"/>
              <a:t> showers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65601" y="3892121"/>
            <a:ext cx="3898407" cy="985029"/>
          </a:xfrm>
          <a:prstGeom prst="rect">
            <a:avLst/>
          </a:prstGeom>
          <a:noFill/>
        </p:spPr>
        <p:txBody>
          <a:bodyPr wrap="square" lIns="121869" tIns="60936" rIns="121869" bIns="60936" rtlCol="0">
            <a:spAutoFit/>
          </a:bodyPr>
          <a:lstStyle/>
          <a:p>
            <a:r>
              <a:rPr lang="en-US" sz="1867" dirty="0" err="1"/>
              <a:t>Muon</a:t>
            </a:r>
            <a:r>
              <a:rPr lang="en-US" sz="1867" dirty="0"/>
              <a:t> are captured, bunched and then cooled by</a:t>
            </a:r>
          </a:p>
          <a:p>
            <a:r>
              <a:rPr lang="en-US" sz="1867" dirty="0" err="1"/>
              <a:t>ionisation</a:t>
            </a:r>
            <a:r>
              <a:rPr lang="en-US" sz="1867" dirty="0"/>
              <a:t> cooling in matter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44288" y="4382444"/>
            <a:ext cx="2386624" cy="697707"/>
          </a:xfrm>
          <a:prstGeom prst="rect">
            <a:avLst/>
          </a:prstGeom>
          <a:noFill/>
        </p:spPr>
        <p:txBody>
          <a:bodyPr wrap="square" lIns="121869" tIns="60936" rIns="121869" bIns="60936" rtlCol="0">
            <a:spAutoFit/>
          </a:bodyPr>
          <a:lstStyle/>
          <a:p>
            <a:r>
              <a:rPr lang="en-US" sz="1867" dirty="0"/>
              <a:t>Acceleration to collision energy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12785" y="4149986"/>
            <a:ext cx="1349780" cy="410385"/>
          </a:xfrm>
          <a:prstGeom prst="rect">
            <a:avLst/>
          </a:prstGeom>
          <a:noFill/>
        </p:spPr>
        <p:txBody>
          <a:bodyPr wrap="square" lIns="121869" tIns="60936" rIns="121869" bIns="60936" rtlCol="0">
            <a:spAutoFit/>
          </a:bodyPr>
          <a:lstStyle/>
          <a:p>
            <a:r>
              <a:rPr lang="en-US" sz="1867" dirty="0"/>
              <a:t>Collision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D. Schulte,  Accelerator Technologies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A56A-6164-B14D-A8F7-980D09C4DD92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CERN-Fermilab HCP Summer School 2021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112784" y="1821757"/>
            <a:ext cx="2183059" cy="4103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121869" tIns="60936" rIns="121869" bIns="60936" rtlCol="0">
            <a:spAutoFit/>
          </a:bodyPr>
          <a:lstStyle/>
          <a:p>
            <a:r>
              <a:rPr lang="en-US" sz="1867" dirty="0"/>
              <a:t>MAP collaboration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5555" y="704375"/>
            <a:ext cx="11111144" cy="7795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lIns="121869" tIns="60936" rIns="121869" bIns="60936" rtlCol="0">
            <a:spAutoFit/>
          </a:bodyPr>
          <a:lstStyle/>
          <a:p>
            <a:r>
              <a:rPr lang="en-US" sz="2133" dirty="0"/>
              <a:t>The </a:t>
            </a:r>
            <a:r>
              <a:rPr lang="en-US" sz="2133" dirty="0" err="1"/>
              <a:t>muon</a:t>
            </a:r>
            <a:r>
              <a:rPr lang="en-US" sz="2133" dirty="0"/>
              <a:t> collider has been developed by the MAP collaboration mainly in the US</a:t>
            </a:r>
          </a:p>
          <a:p>
            <a:r>
              <a:rPr lang="en-US" sz="2133" dirty="0" err="1"/>
              <a:t>Muon</a:t>
            </a:r>
            <a:r>
              <a:rPr lang="en-US" sz="2133" dirty="0"/>
              <a:t> cooling demonstration by MICE in the UK, some effort on alternative mainly at INFN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50539" y="4946553"/>
            <a:ext cx="2641005" cy="697707"/>
          </a:xfrm>
          <a:prstGeom prst="rect">
            <a:avLst/>
          </a:prstGeom>
          <a:noFill/>
        </p:spPr>
        <p:txBody>
          <a:bodyPr wrap="none" lIns="121869" tIns="60936" rIns="121869" bIns="60936" rtlCol="0">
            <a:spAutoFit/>
          </a:bodyPr>
          <a:lstStyle/>
          <a:p>
            <a:r>
              <a:rPr lang="en-US" sz="1867" dirty="0"/>
              <a:t>Protons produce </a:t>
            </a:r>
            <a:r>
              <a:rPr lang="en-US" sz="1867" dirty="0" err="1"/>
              <a:t>pions</a:t>
            </a:r>
            <a:endParaRPr lang="en-US" sz="1867" dirty="0"/>
          </a:p>
          <a:p>
            <a:r>
              <a:rPr lang="en-US" sz="1867" dirty="0" err="1"/>
              <a:t>Pions</a:t>
            </a:r>
            <a:r>
              <a:rPr lang="en-US" sz="1867" dirty="0"/>
              <a:t> decay to </a:t>
            </a:r>
            <a:r>
              <a:rPr lang="en-US" sz="1867" dirty="0" err="1"/>
              <a:t>muons</a:t>
            </a:r>
            <a:endParaRPr lang="en-US" sz="1867" dirty="0"/>
          </a:p>
        </p:txBody>
      </p:sp>
      <p:sp>
        <p:nvSpPr>
          <p:cNvPr id="12" name="TextBox 11"/>
          <p:cNvSpPr txBox="1"/>
          <p:nvPr/>
        </p:nvSpPr>
        <p:spPr>
          <a:xfrm>
            <a:off x="5394001" y="5382577"/>
            <a:ext cx="6305631" cy="1211485"/>
          </a:xfrm>
          <a:prstGeom prst="rect">
            <a:avLst/>
          </a:prstGeom>
          <a:solidFill>
            <a:srgbClr val="FDEADA"/>
          </a:solidFill>
        </p:spPr>
        <p:txBody>
          <a:bodyPr wrap="square" rtlCol="0">
            <a:spAutoFit/>
          </a:bodyPr>
          <a:lstStyle/>
          <a:p>
            <a:r>
              <a:rPr lang="en-US" sz="2424" dirty="0"/>
              <a:t>Not as mature as linear collider, but performing study to make informed decision by 2025</a:t>
            </a:r>
          </a:p>
        </p:txBody>
      </p:sp>
    </p:spTree>
    <p:extLst>
      <p:ext uri="{BB962C8B-B14F-4D97-AF65-F5344CB8AC3E}">
        <p14:creationId xmlns:p14="http://schemas.microsoft.com/office/powerpoint/2010/main" val="29974237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6907"/>
            <a:ext cx="10972800" cy="542636"/>
          </a:xfrm>
        </p:spPr>
        <p:txBody>
          <a:bodyPr>
            <a:noAutofit/>
          </a:bodyPr>
          <a:lstStyle/>
          <a:p>
            <a:r>
              <a:rPr lang="en-US" sz="4800" dirty="0"/>
              <a:t>Luminosity Goals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D. Schulte,  Accelerator Technologies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CERN-Fermilab HCP Summer School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A56A-6164-B14D-A8F7-980D09C4DD92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737362" y="731465"/>
            <a:ext cx="4050853" cy="6977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121872" tIns="60936" rIns="121872" bIns="60936" rtlCol="0">
            <a:spAutoFit/>
          </a:bodyPr>
          <a:lstStyle/>
          <a:p>
            <a:r>
              <a:rPr lang="en-US" sz="1867" dirty="0"/>
              <a:t>Tentative target parameters Scaled from MAP parameters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4897560" y="1490143"/>
          <a:ext cx="6989617" cy="495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60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0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60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51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19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Parameter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Unit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000000"/>
                          </a:solidFill>
                        </a:rPr>
                        <a:t>3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</a:rPr>
                        <a:t>TeV</a:t>
                      </a:r>
                      <a:endParaRPr lang="en-US" sz="1900" dirty="0">
                        <a:solidFill>
                          <a:srgbClr val="000000"/>
                        </a:solidFill>
                      </a:endParaRPr>
                    </a:p>
                  </a:txBody>
                  <a:tcPr marL="121920" marR="121920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000000"/>
                          </a:solidFill>
                        </a:rPr>
                        <a:t>10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</a:rPr>
                        <a:t>TeV</a:t>
                      </a:r>
                      <a:endParaRPr lang="en-US" sz="1900" dirty="0">
                        <a:solidFill>
                          <a:srgbClr val="000000"/>
                        </a:solidFill>
                      </a:endParaRPr>
                    </a:p>
                  </a:txBody>
                  <a:tcPr marL="121920" marR="121920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000000"/>
                          </a:solidFill>
                        </a:rPr>
                        <a:t>14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</a:rPr>
                        <a:t>TeV</a:t>
                      </a:r>
                      <a:endParaRPr lang="en-US" sz="1900" dirty="0">
                        <a:solidFill>
                          <a:srgbClr val="000000"/>
                        </a:solidFill>
                      </a:endParaRPr>
                    </a:p>
                  </a:txBody>
                  <a:tcPr marL="121920" marR="121920"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L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10</a:t>
                      </a:r>
                      <a:r>
                        <a:rPr lang="en-US" sz="1900" baseline="30000" dirty="0"/>
                        <a:t>34</a:t>
                      </a:r>
                      <a:r>
                        <a:rPr lang="en-US" sz="1900" baseline="0" dirty="0"/>
                        <a:t> cm</a:t>
                      </a:r>
                      <a:r>
                        <a:rPr lang="en-US" sz="1900" baseline="30000" dirty="0"/>
                        <a:t>-2</a:t>
                      </a:r>
                      <a:r>
                        <a:rPr lang="en-US" sz="1900" baseline="0" dirty="0"/>
                        <a:t>s</a:t>
                      </a:r>
                      <a:r>
                        <a:rPr lang="en-US" sz="1900" baseline="30000" dirty="0"/>
                        <a:t>-1</a:t>
                      </a:r>
                      <a:endParaRPr lang="en-US" sz="19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1.8</a:t>
                      </a:r>
                    </a:p>
                  </a:txBody>
                  <a:tcPr marL="121920" marR="121920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</a:t>
                      </a:r>
                    </a:p>
                  </a:txBody>
                  <a:tcPr marL="121920" marR="121920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40</a:t>
                      </a:r>
                    </a:p>
                  </a:txBody>
                  <a:tcPr marL="121920" marR="121920"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0000FF"/>
                          </a:solidFill>
                        </a:rPr>
                        <a:t>N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0000FF"/>
                          </a:solidFill>
                        </a:rPr>
                        <a:t>10</a:t>
                      </a:r>
                      <a:r>
                        <a:rPr lang="en-US" sz="1900" baseline="30000" dirty="0">
                          <a:solidFill>
                            <a:srgbClr val="0000FF"/>
                          </a:solidFill>
                        </a:rPr>
                        <a:t>12</a:t>
                      </a:r>
                      <a:endParaRPr lang="en-US" sz="1900" dirty="0">
                        <a:solidFill>
                          <a:srgbClr val="0000FF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0000FF"/>
                          </a:solidFill>
                        </a:rPr>
                        <a:t>2.2</a:t>
                      </a:r>
                    </a:p>
                  </a:txBody>
                  <a:tcPr marL="121920" marR="121920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0000FF"/>
                          </a:solidFill>
                        </a:rPr>
                        <a:t>1.8</a:t>
                      </a:r>
                    </a:p>
                  </a:txBody>
                  <a:tcPr marL="121920" marR="121920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0000FF"/>
                          </a:solidFill>
                        </a:rPr>
                        <a:t>1.8</a:t>
                      </a:r>
                    </a:p>
                  </a:txBody>
                  <a:tcPr marL="121920" marR="121920"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err="1">
                          <a:solidFill>
                            <a:srgbClr val="0000FF"/>
                          </a:solidFill>
                        </a:rPr>
                        <a:t>f</a:t>
                      </a:r>
                      <a:r>
                        <a:rPr lang="en-US" sz="1900" baseline="-25000" dirty="0" err="1">
                          <a:solidFill>
                            <a:srgbClr val="0000FF"/>
                          </a:solidFill>
                        </a:rPr>
                        <a:t>r</a:t>
                      </a:r>
                      <a:endParaRPr lang="en-US" sz="1900" dirty="0">
                        <a:solidFill>
                          <a:srgbClr val="0000FF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0000FF"/>
                          </a:solidFill>
                        </a:rPr>
                        <a:t>Hz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strike="noStrike" baseline="0" dirty="0">
                          <a:solidFill>
                            <a:srgbClr val="0000FF"/>
                          </a:solidFill>
                        </a:rPr>
                        <a:t>5</a:t>
                      </a:r>
                      <a:endParaRPr lang="en-US" sz="1900" strike="sngStrike" dirty="0">
                        <a:solidFill>
                          <a:srgbClr val="0000FF"/>
                        </a:solidFill>
                      </a:endParaRPr>
                    </a:p>
                  </a:txBody>
                  <a:tcPr marL="121920" marR="121920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0000FF"/>
                          </a:solidFill>
                        </a:rPr>
                        <a:t>5</a:t>
                      </a:r>
                    </a:p>
                  </a:txBody>
                  <a:tcPr marL="121920" marR="121920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0000FF"/>
                          </a:solidFill>
                        </a:rPr>
                        <a:t>5</a:t>
                      </a:r>
                    </a:p>
                  </a:txBody>
                  <a:tcPr marL="121920" marR="121920"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err="1">
                          <a:solidFill>
                            <a:srgbClr val="0000FF"/>
                          </a:solidFill>
                        </a:rPr>
                        <a:t>P</a:t>
                      </a:r>
                      <a:r>
                        <a:rPr lang="en-US" sz="1900" baseline="-25000" dirty="0" err="1">
                          <a:solidFill>
                            <a:srgbClr val="0000FF"/>
                          </a:solidFill>
                        </a:rPr>
                        <a:t>beam</a:t>
                      </a:r>
                      <a:endParaRPr lang="en-US" sz="1900" dirty="0">
                        <a:solidFill>
                          <a:srgbClr val="0000FF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0000FF"/>
                          </a:solidFill>
                        </a:rPr>
                        <a:t>MW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0000FF"/>
                          </a:solidFill>
                        </a:rPr>
                        <a:t>5.3</a:t>
                      </a:r>
                    </a:p>
                  </a:txBody>
                  <a:tcPr marL="121920" marR="121920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strike="noStrike" dirty="0">
                          <a:solidFill>
                            <a:srgbClr val="0000FF"/>
                          </a:solidFill>
                        </a:rPr>
                        <a:t>14.4</a:t>
                      </a:r>
                      <a:endParaRPr lang="en-US" sz="1900" strike="sngStrike" dirty="0">
                        <a:solidFill>
                          <a:srgbClr val="0000FF"/>
                        </a:solidFill>
                      </a:endParaRPr>
                    </a:p>
                  </a:txBody>
                  <a:tcPr marL="121920" marR="121920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0000FF"/>
                          </a:solidFill>
                        </a:rPr>
                        <a:t>20</a:t>
                      </a:r>
                    </a:p>
                  </a:txBody>
                  <a:tcPr marL="121920" marR="121920"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>
                          <a:solidFill>
                            <a:srgbClr val="000000"/>
                          </a:solidFill>
                        </a:rPr>
                        <a:t>C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000000"/>
                          </a:solidFill>
                        </a:rPr>
                        <a:t>km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000000"/>
                          </a:solidFill>
                        </a:rPr>
                        <a:t>4.5</a:t>
                      </a:r>
                    </a:p>
                  </a:txBody>
                  <a:tcPr marL="121920" marR="121920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000000"/>
                          </a:solidFill>
                        </a:rPr>
                        <a:t>10</a:t>
                      </a:r>
                    </a:p>
                  </a:txBody>
                  <a:tcPr marL="121920" marR="121920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000000"/>
                          </a:solidFill>
                        </a:rPr>
                        <a:t>14</a:t>
                      </a:r>
                    </a:p>
                  </a:txBody>
                  <a:tcPr marL="121920" marR="121920"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>
                          <a:solidFill>
                            <a:srgbClr val="000000"/>
                          </a:solidFill>
                        </a:rPr>
                        <a:t>&lt;B&gt;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000000"/>
                          </a:solidFill>
                        </a:rPr>
                        <a:t>T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000000"/>
                          </a:solidFill>
                        </a:rPr>
                        <a:t>7</a:t>
                      </a:r>
                    </a:p>
                  </a:txBody>
                  <a:tcPr marL="121920" marR="121920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000000"/>
                          </a:solidFill>
                        </a:rPr>
                        <a:t>10.5</a:t>
                      </a:r>
                    </a:p>
                  </a:txBody>
                  <a:tcPr marL="121920" marR="121920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000000"/>
                          </a:solidFill>
                        </a:rPr>
                        <a:t>10.5</a:t>
                      </a:r>
                    </a:p>
                  </a:txBody>
                  <a:tcPr marL="121920" marR="121920"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err="1">
                          <a:solidFill>
                            <a:srgbClr val="FF0000"/>
                          </a:solidFill>
                        </a:rPr>
                        <a:t>ε</a:t>
                      </a:r>
                      <a:r>
                        <a:rPr lang="en-US" sz="1900" baseline="-25000" dirty="0" err="1">
                          <a:solidFill>
                            <a:srgbClr val="FF0000"/>
                          </a:solidFill>
                        </a:rPr>
                        <a:t>L</a:t>
                      </a:r>
                      <a:endParaRPr lang="en-US" sz="1900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</a:rPr>
                        <a:t>MeV m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</a:rPr>
                        <a:t>7.5</a:t>
                      </a:r>
                    </a:p>
                  </a:txBody>
                  <a:tcPr marL="121920" marR="121920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</a:rPr>
                        <a:t>7.5</a:t>
                      </a:r>
                    </a:p>
                  </a:txBody>
                  <a:tcPr marL="121920" marR="121920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</a:rPr>
                        <a:t>7.5</a:t>
                      </a:r>
                    </a:p>
                  </a:txBody>
                  <a:tcPr marL="121920" marR="121920"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err="1">
                          <a:solidFill>
                            <a:srgbClr val="FF0000"/>
                          </a:solidFill>
                        </a:rPr>
                        <a:t>σ</a:t>
                      </a:r>
                      <a:r>
                        <a:rPr lang="en-US" sz="1900" baseline="-25000" dirty="0" err="1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lang="en-US" sz="1900" baseline="0" dirty="0">
                          <a:solidFill>
                            <a:srgbClr val="FF0000"/>
                          </a:solidFill>
                        </a:rPr>
                        <a:t> / E</a:t>
                      </a:r>
                      <a:endParaRPr lang="en-US" sz="1900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</a:rPr>
                        <a:t>%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</a:rPr>
                        <a:t>0.1</a:t>
                      </a:r>
                    </a:p>
                  </a:txBody>
                  <a:tcPr marL="121920" marR="121920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</a:rPr>
                        <a:t>0.1</a:t>
                      </a:r>
                    </a:p>
                  </a:txBody>
                  <a:tcPr marL="121920" marR="121920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</a:rPr>
                        <a:t>0.1</a:t>
                      </a:r>
                    </a:p>
                  </a:txBody>
                  <a:tcPr marL="121920" marR="121920"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err="1">
                          <a:solidFill>
                            <a:srgbClr val="FF0000"/>
                          </a:solidFill>
                        </a:rPr>
                        <a:t>σ</a:t>
                      </a:r>
                      <a:r>
                        <a:rPr lang="en-US" sz="1900" baseline="-25000" dirty="0" err="1">
                          <a:solidFill>
                            <a:srgbClr val="FF0000"/>
                          </a:solidFill>
                        </a:rPr>
                        <a:t>z</a:t>
                      </a:r>
                      <a:endParaRPr lang="en-US" sz="1900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</a:rPr>
                        <a:t>mm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 marL="121920" marR="121920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</a:rPr>
                        <a:t>1.5</a:t>
                      </a:r>
                    </a:p>
                  </a:txBody>
                  <a:tcPr marL="121920" marR="121920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</a:rPr>
                        <a:t>1.07</a:t>
                      </a:r>
                    </a:p>
                  </a:txBody>
                  <a:tcPr marL="121920" marR="121920"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</a:rPr>
                        <a:t>β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</a:rPr>
                        <a:t>mm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 marL="121920" marR="121920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</a:rPr>
                        <a:t>1.5</a:t>
                      </a:r>
                    </a:p>
                  </a:txBody>
                  <a:tcPr marL="121920" marR="121920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</a:rPr>
                        <a:t>1.07</a:t>
                      </a:r>
                    </a:p>
                  </a:txBody>
                  <a:tcPr marL="121920" marR="121920"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err="1">
                          <a:solidFill>
                            <a:srgbClr val="FF0000"/>
                          </a:solidFill>
                        </a:rPr>
                        <a:t>ε</a:t>
                      </a:r>
                      <a:endParaRPr lang="en-US" sz="1900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err="1">
                          <a:solidFill>
                            <a:srgbClr val="FF0000"/>
                          </a:solidFill>
                        </a:rPr>
                        <a:t>μm</a:t>
                      </a:r>
                      <a:endParaRPr lang="en-US" sz="1900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</a:rPr>
                        <a:t>25</a:t>
                      </a:r>
                    </a:p>
                  </a:txBody>
                  <a:tcPr marL="121920" marR="121920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</a:rPr>
                        <a:t>25</a:t>
                      </a:r>
                    </a:p>
                  </a:txBody>
                  <a:tcPr marL="121920" marR="121920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</a:rPr>
                        <a:t>25</a:t>
                      </a:r>
                    </a:p>
                  </a:txBody>
                  <a:tcPr marL="121920" marR="121920"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US" sz="1900" baseline="0" dirty="0" err="1">
                          <a:solidFill>
                            <a:srgbClr val="FF0000"/>
                          </a:solidFill>
                        </a:rPr>
                        <a:t>σ</a:t>
                      </a:r>
                      <a:r>
                        <a:rPr lang="en-US" sz="1900" baseline="-25000" dirty="0" err="1">
                          <a:solidFill>
                            <a:srgbClr val="FF0000"/>
                          </a:solidFill>
                        </a:rPr>
                        <a:t>x,y</a:t>
                      </a:r>
                      <a:endParaRPr lang="en-US" sz="1900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err="1">
                          <a:solidFill>
                            <a:srgbClr val="FF0000"/>
                          </a:solidFill>
                        </a:rPr>
                        <a:t>μm</a:t>
                      </a:r>
                      <a:endParaRPr lang="en-US" sz="1900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</a:rPr>
                        <a:t>3.0</a:t>
                      </a:r>
                    </a:p>
                  </a:txBody>
                  <a:tcPr marL="121920" marR="121920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</a:rPr>
                        <a:t>0.9</a:t>
                      </a:r>
                    </a:p>
                  </a:txBody>
                  <a:tcPr marL="121920" marR="121920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</a:rPr>
                        <a:t>0.63</a:t>
                      </a:r>
                    </a:p>
                  </a:txBody>
                  <a:tcPr marL="121920" marR="121920"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16210" y="737130"/>
            <a:ext cx="4536485" cy="5345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872" tIns="60936" rIns="121872" bIns="60936" rtlCol="0">
            <a:spAutoFit/>
          </a:bodyPr>
          <a:lstStyle/>
          <a:p>
            <a:r>
              <a:rPr lang="en-US" sz="2424" dirty="0"/>
              <a:t>Target integrated luminosities</a:t>
            </a:r>
          </a:p>
          <a:p>
            <a:endParaRPr lang="en-US" sz="2424" dirty="0"/>
          </a:p>
          <a:p>
            <a:endParaRPr lang="en-US" sz="2424" dirty="0"/>
          </a:p>
          <a:p>
            <a:endParaRPr lang="en-US" sz="2424" dirty="0"/>
          </a:p>
          <a:p>
            <a:endParaRPr lang="en-US" sz="2424" dirty="0"/>
          </a:p>
          <a:p>
            <a:endParaRPr lang="en-US" sz="2424" dirty="0"/>
          </a:p>
          <a:p>
            <a:endParaRPr lang="en-US" sz="2424" dirty="0"/>
          </a:p>
          <a:p>
            <a:r>
              <a:rPr lang="en-US" sz="2424" dirty="0"/>
              <a:t>Long-term development</a:t>
            </a:r>
          </a:p>
          <a:p>
            <a:endParaRPr lang="en-US" sz="2424" dirty="0"/>
          </a:p>
          <a:p>
            <a:r>
              <a:rPr lang="en-US" sz="2424" dirty="0"/>
              <a:t>Aim to have </a:t>
            </a:r>
            <a:r>
              <a:rPr lang="en-US" sz="2424" dirty="0" err="1"/>
              <a:t>muon</a:t>
            </a:r>
            <a:r>
              <a:rPr lang="en-US" sz="2424" dirty="0"/>
              <a:t> collider as option for the next European project (or in some other region), if required (e.g. </a:t>
            </a:r>
            <a:r>
              <a:rPr lang="en-US" sz="2424" dirty="0" err="1"/>
              <a:t>higgs</a:t>
            </a:r>
            <a:r>
              <a:rPr lang="en-US" sz="2424" dirty="0"/>
              <a:t> factory somewhere else)</a:t>
            </a:r>
          </a:p>
        </p:txBody>
      </p:sp>
      <p:pic>
        <p:nvPicPr>
          <p:cNvPr id="23" name="Picture 22" descr="p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67" y="1196447"/>
            <a:ext cx="3318940" cy="18017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08720" y="768918"/>
            <a:ext cx="2607668" cy="6977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lIns="121872" tIns="60936" rIns="121872" bIns="60936" rtlCol="0">
            <a:spAutoFit/>
          </a:bodyPr>
          <a:lstStyle/>
          <a:p>
            <a:r>
              <a:rPr lang="en-US" sz="1867" dirty="0"/>
              <a:t>Comparison:</a:t>
            </a:r>
          </a:p>
          <a:p>
            <a:r>
              <a:rPr lang="en-US" sz="1867" dirty="0"/>
              <a:t>CLIC at 3 </a:t>
            </a:r>
            <a:r>
              <a:rPr lang="en-US" sz="1867" dirty="0" err="1"/>
              <a:t>TeV</a:t>
            </a:r>
            <a:r>
              <a:rPr lang="en-US" sz="1867" dirty="0"/>
              <a:t>: 28 MW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0583339" y="1441299"/>
            <a:ext cx="321733" cy="16194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18926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5501"/>
            <a:ext cx="10972800" cy="545187"/>
          </a:xfrm>
        </p:spPr>
        <p:txBody>
          <a:bodyPr>
            <a:noAutofit/>
          </a:bodyPr>
          <a:lstStyle/>
          <a:p>
            <a:r>
              <a:rPr lang="en-US" sz="4267" dirty="0"/>
              <a:t>Cooling Concept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D. Schulte,  Accelerator Technologies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CERN-Fermilab HCP Summer School 2021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9" name="Picture 8" descr="damping.eps"/>
          <p:cNvPicPr>
            <a:picLocks noChangeAspect="1"/>
          </p:cNvPicPr>
          <p:nvPr/>
        </p:nvPicPr>
        <p:blipFill rotWithShape="1">
          <a:blip r:embed="rId2"/>
          <a:srcRect t="25926" b="10091"/>
          <a:stretch/>
        </p:blipFill>
        <p:spPr>
          <a:xfrm>
            <a:off x="251830" y="3527852"/>
            <a:ext cx="6184465" cy="1120691"/>
          </a:xfrm>
          <a:prstGeom prst="rect">
            <a:avLst/>
          </a:prstGeom>
        </p:spPr>
      </p:pic>
      <p:pic>
        <p:nvPicPr>
          <p:cNvPr id="8" name="Picture 7" descr="p2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872" y="5133389"/>
            <a:ext cx="9648789" cy="1095787"/>
          </a:xfrm>
          <a:prstGeom prst="rect">
            <a:avLst/>
          </a:prstGeom>
        </p:spPr>
      </p:pic>
      <p:pic>
        <p:nvPicPr>
          <p:cNvPr id="10" name="Picture 9" descr="vc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29" y="1011148"/>
            <a:ext cx="7258763" cy="209093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451" y="708763"/>
            <a:ext cx="2765212" cy="4961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121872" tIns="60936" rIns="121872" bIns="60936" rtlCol="0">
            <a:spAutoFit/>
          </a:bodyPr>
          <a:lstStyle/>
          <a:p>
            <a:r>
              <a:rPr lang="en-US" sz="2424" dirty="0"/>
              <a:t>MAP collaboration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41634" y="3625330"/>
            <a:ext cx="4017804" cy="10463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21872" tIns="60936" rIns="121872" bIns="60936" rtlCol="0">
            <a:spAutoFit/>
          </a:bodyPr>
          <a:lstStyle/>
          <a:p>
            <a:r>
              <a:rPr lang="en-US" sz="2000" dirty="0" err="1"/>
              <a:t>Minimise</a:t>
            </a:r>
            <a:r>
              <a:rPr lang="en-US" sz="2000" dirty="0"/>
              <a:t> </a:t>
            </a:r>
            <a:r>
              <a:rPr lang="en-US" sz="2000" dirty="0" err="1"/>
              <a:t>betafunction</a:t>
            </a:r>
            <a:r>
              <a:rPr lang="en-US" sz="2000" dirty="0"/>
              <a:t> with </a:t>
            </a:r>
            <a:r>
              <a:rPr lang="en-US" sz="2000" b="1" dirty="0"/>
              <a:t>strongest solenoids (40+ T)</a:t>
            </a:r>
          </a:p>
          <a:p>
            <a:r>
              <a:rPr lang="en-US" sz="2000" dirty="0"/>
              <a:t>32 T achieved, 40+ T planned</a:t>
            </a:r>
          </a:p>
        </p:txBody>
      </p:sp>
      <p:cxnSp>
        <p:nvCxnSpPr>
          <p:cNvPr id="14" name="Straight Arrow Connector 13"/>
          <p:cNvCxnSpPr>
            <a:stCxn id="7" idx="2"/>
          </p:cNvCxnSpPr>
          <p:nvPr/>
        </p:nvCxnSpPr>
        <p:spPr>
          <a:xfrm>
            <a:off x="10150536" y="4671722"/>
            <a:ext cx="751226" cy="4746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171136" y="1011146"/>
            <a:ext cx="3998569" cy="16619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21872" tIns="60936" rIns="121872" bIns="60936" rtlCol="0">
            <a:spAutoFit/>
          </a:bodyPr>
          <a:lstStyle/>
          <a:p>
            <a:r>
              <a:rPr lang="en-US" sz="2000" dirty="0"/>
              <a:t>Limit muon decay, cavities with</a:t>
            </a:r>
            <a:r>
              <a:rPr lang="en-US" sz="2000" b="1" dirty="0"/>
              <a:t> high gradient in a magnetic field </a:t>
            </a:r>
            <a:r>
              <a:rPr lang="en-US" sz="2000" dirty="0"/>
              <a:t>tests much better than design values but need to develop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7315207" y="1625600"/>
            <a:ext cx="87823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193438" y="2666128"/>
            <a:ext cx="3998569" cy="7386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21872" tIns="60936" rIns="121872" bIns="60936" rtlCol="0">
            <a:spAutoFit/>
          </a:bodyPr>
          <a:lstStyle/>
          <a:p>
            <a:r>
              <a:rPr lang="en-US" sz="2000" b="1" dirty="0"/>
              <a:t>Compact integration </a:t>
            </a:r>
            <a:r>
              <a:rPr lang="en-US" sz="2000" dirty="0"/>
              <a:t>to </a:t>
            </a:r>
            <a:r>
              <a:rPr lang="en-US" sz="2000" dirty="0" err="1"/>
              <a:t>minimise</a:t>
            </a:r>
            <a:r>
              <a:rPr lang="en-US" sz="2000" dirty="0"/>
              <a:t> </a:t>
            </a:r>
            <a:r>
              <a:rPr lang="en-US" sz="2000" dirty="0" err="1"/>
              <a:t>muon</a:t>
            </a:r>
            <a:r>
              <a:rPr lang="en-US" sz="2000" dirty="0"/>
              <a:t> loss</a:t>
            </a:r>
          </a:p>
        </p:txBody>
      </p:sp>
    </p:spTree>
    <p:extLst>
      <p:ext uri="{BB962C8B-B14F-4D97-AF65-F5344CB8AC3E}">
        <p14:creationId xmlns:p14="http://schemas.microsoft.com/office/powerpoint/2010/main" val="25205413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03207" y="1016680"/>
            <a:ext cx="11964775" cy="5456325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72" tIns="60936" rIns="121872" bIns="60936" rtlCol="0" anchor="ctr"/>
          <a:lstStyle/>
          <a:p>
            <a:pPr algn="ctr"/>
            <a:endParaRPr lang="en-US" sz="2424"/>
          </a:p>
        </p:txBody>
      </p:sp>
      <p:pic>
        <p:nvPicPr>
          <p:cNvPr id="6" name="Content Placeholder 5" descr="Screen Shot 2014-01-02 at 11.54.34 AM.png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8" t="26981" r="5151" b="5647"/>
          <a:stretch/>
        </p:blipFill>
        <p:spPr>
          <a:xfrm>
            <a:off x="775253" y="1269954"/>
            <a:ext cx="10566387" cy="494667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405447" y="1085379"/>
            <a:ext cx="9239675" cy="44924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72" tIns="60936" rIns="121872" bIns="60936" rtlCol="0" anchor="ctr"/>
          <a:lstStyle/>
          <a:p>
            <a:pPr algn="ctr"/>
            <a:r>
              <a:rPr lang="en-US" sz="2424" dirty="0"/>
              <a:t>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5"/>
            <a:ext cx="9704912" cy="753033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Cooling: The </a:t>
            </a:r>
            <a:r>
              <a:rPr lang="en-US" sz="4800" dirty="0" err="1"/>
              <a:t>Emittance</a:t>
            </a:r>
            <a:r>
              <a:rPr lang="en-US" sz="4800" dirty="0"/>
              <a:t> Path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298448" y="6547903"/>
            <a:ext cx="893552" cy="310384"/>
          </a:xfrm>
          <a:prstGeom prst="rect">
            <a:avLst/>
          </a:prstGeom>
        </p:spPr>
        <p:txBody>
          <a:bodyPr/>
          <a:lstStyle/>
          <a:p>
            <a:fld id="{8A5FAC83-C8C4-8046-B35B-A89823688311}" type="slidenum">
              <a:rPr lang="en-US"/>
              <a:pPr/>
              <a:t>68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83347" y="6154855"/>
            <a:ext cx="4646047" cy="496113"/>
          </a:xfrm>
          <a:prstGeom prst="rect">
            <a:avLst/>
          </a:prstGeom>
          <a:noFill/>
        </p:spPr>
        <p:txBody>
          <a:bodyPr wrap="none" lIns="121872" tIns="60936" rIns="121872" bIns="60936" rtlCol="0">
            <a:spAutoFit/>
          </a:bodyPr>
          <a:lstStyle/>
          <a:p>
            <a:r>
              <a:rPr lang="en-US" sz="2424" dirty="0"/>
              <a:t>Transverse Emittance (microns)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-1575341" y="3275357"/>
            <a:ext cx="4208748" cy="496113"/>
          </a:xfrm>
          <a:prstGeom prst="rect">
            <a:avLst/>
          </a:prstGeom>
          <a:noFill/>
        </p:spPr>
        <p:txBody>
          <a:bodyPr wrap="none" lIns="121872" tIns="60936" rIns="121872" bIns="60936" rtlCol="0">
            <a:spAutoFit/>
          </a:bodyPr>
          <a:lstStyle/>
          <a:p>
            <a:r>
              <a:rPr lang="en-US" sz="2424" dirty="0"/>
              <a:t>Longitudinal Emittance (mm)</a:t>
            </a:r>
          </a:p>
        </p:txBody>
      </p:sp>
      <p:sp>
        <p:nvSpPr>
          <p:cNvPr id="9" name="Oval 8"/>
          <p:cNvSpPr/>
          <p:nvPr/>
        </p:nvSpPr>
        <p:spPr>
          <a:xfrm>
            <a:off x="10761153" y="1269954"/>
            <a:ext cx="264567" cy="178532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72" tIns="60936" rIns="121872" bIns="60936" rtlCol="0" anchor="ctr"/>
          <a:lstStyle/>
          <a:p>
            <a:pPr algn="ctr"/>
            <a:endParaRPr lang="en-US" sz="2424" dirty="0"/>
          </a:p>
        </p:txBody>
      </p:sp>
      <p:cxnSp>
        <p:nvCxnSpPr>
          <p:cNvPr id="11" name="Straight Connector 10"/>
          <p:cNvCxnSpPr>
            <a:stCxn id="9" idx="4"/>
          </p:cNvCxnSpPr>
          <p:nvPr/>
        </p:nvCxnSpPr>
        <p:spPr>
          <a:xfrm flipH="1">
            <a:off x="10887090" y="1448486"/>
            <a:ext cx="6341" cy="1270049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8032376" y="2718540"/>
            <a:ext cx="2854712" cy="2235705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8032384" y="3841635"/>
            <a:ext cx="1063521" cy="1112604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43" idx="1"/>
            <a:endCxn id="42" idx="5"/>
          </p:cNvCxnSpPr>
          <p:nvPr/>
        </p:nvCxnSpPr>
        <p:spPr>
          <a:xfrm flipH="1" flipV="1">
            <a:off x="3144167" y="2640587"/>
            <a:ext cx="2914259" cy="2240179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085059" y="2540102"/>
            <a:ext cx="262040" cy="1784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72" tIns="60936" rIns="121872" bIns="60936" rtlCol="0" anchor="ctr"/>
          <a:lstStyle/>
          <a:p>
            <a:pPr algn="ctr"/>
            <a:endParaRPr lang="en-US" sz="2424" dirty="0"/>
          </a:p>
        </p:txBody>
      </p:sp>
      <p:sp>
        <p:nvSpPr>
          <p:cNvPr id="24" name="Rectangle 23"/>
          <p:cNvSpPr/>
          <p:nvPr/>
        </p:nvSpPr>
        <p:spPr>
          <a:xfrm>
            <a:off x="2085059" y="2980942"/>
            <a:ext cx="262040" cy="157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72" tIns="60936" rIns="121872" bIns="60936" rtlCol="0" anchor="ctr"/>
          <a:lstStyle/>
          <a:p>
            <a:pPr algn="ctr"/>
            <a:endParaRPr lang="en-US" sz="2424" dirty="0"/>
          </a:p>
        </p:txBody>
      </p:sp>
      <p:sp>
        <p:nvSpPr>
          <p:cNvPr id="31" name="Freeform 30"/>
          <p:cNvSpPr/>
          <p:nvPr/>
        </p:nvSpPr>
        <p:spPr>
          <a:xfrm>
            <a:off x="6058428" y="3852131"/>
            <a:ext cx="3009489" cy="1091756"/>
          </a:xfrm>
          <a:custGeom>
            <a:avLst/>
            <a:gdLst>
              <a:gd name="connsiteX0" fmla="*/ 2378911 w 2378911"/>
              <a:gd name="connsiteY0" fmla="*/ 0 h 1082190"/>
              <a:gd name="connsiteX1" fmla="*/ 1140470 w 2378911"/>
              <a:gd name="connsiteY1" fmla="*/ 766228 h 1082190"/>
              <a:gd name="connsiteX2" fmla="*/ 699669 w 2378911"/>
              <a:gd name="connsiteY2" fmla="*/ 902679 h 1082190"/>
              <a:gd name="connsiteX3" fmla="*/ 6981 w 2378911"/>
              <a:gd name="connsiteY3" fmla="*/ 1039131 h 1082190"/>
              <a:gd name="connsiteX0" fmla="*/ 2378911 w 2378911"/>
              <a:gd name="connsiteY0" fmla="*/ 0 h 1092200"/>
              <a:gd name="connsiteX1" fmla="*/ 1140470 w 2378911"/>
              <a:gd name="connsiteY1" fmla="*/ 766228 h 1092200"/>
              <a:gd name="connsiteX2" fmla="*/ 699669 w 2378911"/>
              <a:gd name="connsiteY2" fmla="*/ 965657 h 1092200"/>
              <a:gd name="connsiteX3" fmla="*/ 6981 w 2378911"/>
              <a:gd name="connsiteY3" fmla="*/ 1039131 h 1092200"/>
              <a:gd name="connsiteX0" fmla="*/ 2379283 w 2379283"/>
              <a:gd name="connsiteY0" fmla="*/ 0 h 1097360"/>
              <a:gd name="connsiteX1" fmla="*/ 1340252 w 2379283"/>
              <a:gd name="connsiteY1" fmla="*/ 598288 h 1097360"/>
              <a:gd name="connsiteX2" fmla="*/ 700041 w 2379283"/>
              <a:gd name="connsiteY2" fmla="*/ 965657 h 1097360"/>
              <a:gd name="connsiteX3" fmla="*/ 7353 w 2379283"/>
              <a:gd name="connsiteY3" fmla="*/ 1039131 h 1097360"/>
              <a:gd name="connsiteX0" fmla="*/ 2378810 w 2378810"/>
              <a:gd name="connsiteY0" fmla="*/ 0 h 1087354"/>
              <a:gd name="connsiteX1" fmla="*/ 1339779 w 2378810"/>
              <a:gd name="connsiteY1" fmla="*/ 598288 h 1087354"/>
              <a:gd name="connsiteX2" fmla="*/ 741549 w 2378810"/>
              <a:gd name="connsiteY2" fmla="*/ 913176 h 1087354"/>
              <a:gd name="connsiteX3" fmla="*/ 6880 w 2378810"/>
              <a:gd name="connsiteY3" fmla="*/ 1039131 h 1087354"/>
              <a:gd name="connsiteX0" fmla="*/ 2371930 w 2371930"/>
              <a:gd name="connsiteY0" fmla="*/ 0 h 1039131"/>
              <a:gd name="connsiteX1" fmla="*/ 1332899 w 2371930"/>
              <a:gd name="connsiteY1" fmla="*/ 598288 h 1039131"/>
              <a:gd name="connsiteX2" fmla="*/ 734669 w 2371930"/>
              <a:gd name="connsiteY2" fmla="*/ 913176 h 1039131"/>
              <a:gd name="connsiteX3" fmla="*/ 0 w 2371930"/>
              <a:gd name="connsiteY3" fmla="*/ 1039131 h 1039131"/>
              <a:gd name="connsiteX0" fmla="*/ 2371930 w 2371930"/>
              <a:gd name="connsiteY0" fmla="*/ 0 h 1039131"/>
              <a:gd name="connsiteX1" fmla="*/ 1332899 w 2371930"/>
              <a:gd name="connsiteY1" fmla="*/ 598288 h 1039131"/>
              <a:gd name="connsiteX2" fmla="*/ 734669 w 2371930"/>
              <a:gd name="connsiteY2" fmla="*/ 913176 h 1039131"/>
              <a:gd name="connsiteX3" fmla="*/ 0 w 2371930"/>
              <a:gd name="connsiteY3" fmla="*/ 1039131 h 1039131"/>
              <a:gd name="connsiteX0" fmla="*/ 2371930 w 2371930"/>
              <a:gd name="connsiteY0" fmla="*/ 0 h 1039131"/>
              <a:gd name="connsiteX1" fmla="*/ 1332899 w 2371930"/>
              <a:gd name="connsiteY1" fmla="*/ 598288 h 1039131"/>
              <a:gd name="connsiteX2" fmla="*/ 818631 w 2371930"/>
              <a:gd name="connsiteY2" fmla="*/ 881687 h 1039131"/>
              <a:gd name="connsiteX3" fmla="*/ 0 w 2371930"/>
              <a:gd name="connsiteY3" fmla="*/ 1039131 h 1039131"/>
              <a:gd name="connsiteX0" fmla="*/ 2371930 w 2371930"/>
              <a:gd name="connsiteY0" fmla="*/ 0 h 1039131"/>
              <a:gd name="connsiteX1" fmla="*/ 1332899 w 2371930"/>
              <a:gd name="connsiteY1" fmla="*/ 598288 h 1039131"/>
              <a:gd name="connsiteX2" fmla="*/ 818631 w 2371930"/>
              <a:gd name="connsiteY2" fmla="*/ 881687 h 1039131"/>
              <a:gd name="connsiteX3" fmla="*/ 0 w 2371930"/>
              <a:gd name="connsiteY3" fmla="*/ 1039131 h 1039131"/>
              <a:gd name="connsiteX0" fmla="*/ 2371930 w 2371930"/>
              <a:gd name="connsiteY0" fmla="*/ 0 h 1039131"/>
              <a:gd name="connsiteX1" fmla="*/ 1332899 w 2371930"/>
              <a:gd name="connsiteY1" fmla="*/ 598288 h 1039131"/>
              <a:gd name="connsiteX2" fmla="*/ 818631 w 2371930"/>
              <a:gd name="connsiteY2" fmla="*/ 881687 h 1039131"/>
              <a:gd name="connsiteX3" fmla="*/ 0 w 2371930"/>
              <a:gd name="connsiteY3" fmla="*/ 1039131 h 1039131"/>
              <a:gd name="connsiteX0" fmla="*/ 2371930 w 2371930"/>
              <a:gd name="connsiteY0" fmla="*/ 0 h 1039131"/>
              <a:gd name="connsiteX1" fmla="*/ 1364385 w 2371930"/>
              <a:gd name="connsiteY1" fmla="*/ 608784 h 1039131"/>
              <a:gd name="connsiteX2" fmla="*/ 818631 w 2371930"/>
              <a:gd name="connsiteY2" fmla="*/ 881687 h 1039131"/>
              <a:gd name="connsiteX3" fmla="*/ 0 w 2371930"/>
              <a:gd name="connsiteY3" fmla="*/ 1039131 h 10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1930" h="1039131">
                <a:moveTo>
                  <a:pt x="2371930" y="0"/>
                </a:moveTo>
                <a:cubicBezTo>
                  <a:pt x="1892646" y="307890"/>
                  <a:pt x="1623268" y="461836"/>
                  <a:pt x="1364385" y="608784"/>
                </a:cubicBezTo>
                <a:cubicBezTo>
                  <a:pt x="1105502" y="755732"/>
                  <a:pt x="1046029" y="809963"/>
                  <a:pt x="818631" y="881687"/>
                </a:cubicBezTo>
                <a:cubicBezTo>
                  <a:pt x="591234" y="953412"/>
                  <a:pt x="395322" y="997146"/>
                  <a:pt x="0" y="1039131"/>
                </a:cubicBezTo>
              </a:path>
            </a:pathLst>
          </a:cu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21872" tIns="60936" rIns="121872" bIns="60936" rtlCol="0" anchor="ctr"/>
          <a:lstStyle/>
          <a:p>
            <a:pPr algn="ctr"/>
            <a:endParaRPr lang="en-US" sz="2424" dirty="0"/>
          </a:p>
        </p:txBody>
      </p:sp>
      <p:grpSp>
        <p:nvGrpSpPr>
          <p:cNvPr id="19" name="Group 19"/>
          <p:cNvGrpSpPr/>
          <p:nvPr/>
        </p:nvGrpSpPr>
        <p:grpSpPr>
          <a:xfrm>
            <a:off x="8648369" y="4324006"/>
            <a:ext cx="1993900" cy="1522166"/>
            <a:chOff x="6486274" y="4324001"/>
            <a:chExt cx="1495425" cy="1522167"/>
          </a:xfrm>
        </p:grpSpPr>
        <p:sp>
          <p:nvSpPr>
            <p:cNvPr id="45" name="TextBox 44"/>
            <p:cNvSpPr txBox="1"/>
            <p:nvPr/>
          </p:nvSpPr>
          <p:spPr>
            <a:xfrm>
              <a:off x="6486274" y="5007733"/>
              <a:ext cx="1495425" cy="838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24" dirty="0">
                  <a:solidFill>
                    <a:srgbClr val="0000FF"/>
                  </a:solidFill>
                </a:rPr>
                <a:t>Bunch Merge</a:t>
              </a:r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 flipH="1" flipV="1">
              <a:off x="6486274" y="4324001"/>
              <a:ext cx="573732" cy="76071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27"/>
          <p:cNvGrpSpPr/>
          <p:nvPr/>
        </p:nvGrpSpPr>
        <p:grpSpPr>
          <a:xfrm>
            <a:off x="5313679" y="4854620"/>
            <a:ext cx="970563" cy="293211"/>
            <a:chOff x="3985259" y="4854620"/>
            <a:chExt cx="727922" cy="293210"/>
          </a:xfrm>
        </p:grpSpPr>
        <p:sp>
          <p:nvSpPr>
            <p:cNvPr id="43" name="Oval 42"/>
            <p:cNvSpPr/>
            <p:nvPr/>
          </p:nvSpPr>
          <p:spPr>
            <a:xfrm>
              <a:off x="4514756" y="4854620"/>
              <a:ext cx="198425" cy="17853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4" dirty="0"/>
            </a:p>
          </p:txBody>
        </p:sp>
        <p:cxnSp>
          <p:nvCxnSpPr>
            <p:cNvPr id="51" name="Straight Arrow Connector 50"/>
            <p:cNvCxnSpPr>
              <a:endCxn id="43" idx="3"/>
            </p:cNvCxnSpPr>
            <p:nvPr/>
          </p:nvCxnSpPr>
          <p:spPr>
            <a:xfrm flipV="1">
              <a:off x="3985259" y="5007007"/>
              <a:ext cx="558556" cy="14082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9"/>
          <p:cNvGrpSpPr/>
          <p:nvPr/>
        </p:nvGrpSpPr>
        <p:grpSpPr>
          <a:xfrm>
            <a:off x="2258517" y="1666146"/>
            <a:ext cx="3123107" cy="1003905"/>
            <a:chOff x="1693888" y="1542356"/>
            <a:chExt cx="2342330" cy="1132923"/>
          </a:xfrm>
        </p:grpSpPr>
        <p:sp>
          <p:nvSpPr>
            <p:cNvPr id="42" name="Oval 41"/>
            <p:cNvSpPr/>
            <p:nvPr/>
          </p:nvSpPr>
          <p:spPr>
            <a:xfrm>
              <a:off x="2188755" y="2448258"/>
              <a:ext cx="198425" cy="22702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4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693888" y="1542356"/>
              <a:ext cx="2342330" cy="946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24" dirty="0">
                  <a:solidFill>
                    <a:srgbClr val="FF00FF"/>
                  </a:solidFill>
                </a:rPr>
                <a:t>For acceleration to</a:t>
              </a:r>
              <a:br>
                <a:rPr lang="en-US" sz="2424" dirty="0">
                  <a:solidFill>
                    <a:srgbClr val="FF00FF"/>
                  </a:solidFill>
                </a:rPr>
              </a:br>
              <a:r>
                <a:rPr lang="en-US" sz="2424" dirty="0">
                  <a:solidFill>
                    <a:srgbClr val="FF00FF"/>
                  </a:solidFill>
                </a:rPr>
                <a:t>multi-</a:t>
              </a:r>
              <a:r>
                <a:rPr lang="en-US" sz="2424" dirty="0" err="1">
                  <a:solidFill>
                    <a:srgbClr val="FF00FF"/>
                  </a:solidFill>
                </a:rPr>
                <a:t>TeV</a:t>
              </a:r>
              <a:r>
                <a:rPr lang="en-US" sz="2424" dirty="0">
                  <a:solidFill>
                    <a:srgbClr val="FF00FF"/>
                  </a:solidFill>
                </a:rPr>
                <a:t> collider</a:t>
              </a:r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>
              <a:off x="2292356" y="2153553"/>
              <a:ext cx="0" cy="32342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Oval 59"/>
          <p:cNvSpPr/>
          <p:nvPr/>
        </p:nvSpPr>
        <p:spPr>
          <a:xfrm>
            <a:off x="10761153" y="2629270"/>
            <a:ext cx="264567" cy="178532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72" tIns="60936" rIns="121872" bIns="60936" rtlCol="0" anchor="ctr"/>
          <a:lstStyle/>
          <a:p>
            <a:pPr algn="ctr"/>
            <a:endParaRPr lang="en-US" sz="2424" dirty="0"/>
          </a:p>
        </p:txBody>
      </p:sp>
      <p:grpSp>
        <p:nvGrpSpPr>
          <p:cNvPr id="26" name="Group 34"/>
          <p:cNvGrpSpPr/>
          <p:nvPr/>
        </p:nvGrpSpPr>
        <p:grpSpPr>
          <a:xfrm>
            <a:off x="2837966" y="3635004"/>
            <a:ext cx="1723881" cy="838435"/>
            <a:chOff x="1846995" y="3731907"/>
            <a:chExt cx="1292911" cy="838436"/>
          </a:xfrm>
        </p:grpSpPr>
        <p:sp>
          <p:nvSpPr>
            <p:cNvPr id="49" name="TextBox 48"/>
            <p:cNvSpPr txBox="1"/>
            <p:nvPr/>
          </p:nvSpPr>
          <p:spPr>
            <a:xfrm>
              <a:off x="1846995" y="3731907"/>
              <a:ext cx="1085767" cy="838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24" dirty="0">
                  <a:solidFill>
                    <a:srgbClr val="0000FF"/>
                  </a:solidFill>
                </a:rPr>
                <a:t>Final</a:t>
              </a:r>
            </a:p>
            <a:p>
              <a:r>
                <a:rPr lang="en-US" sz="2424" dirty="0">
                  <a:solidFill>
                    <a:srgbClr val="0000FF"/>
                  </a:solidFill>
                </a:rPr>
                <a:t>Cooling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 flipV="1">
              <a:off x="2636520" y="3870406"/>
              <a:ext cx="503386" cy="17929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31"/>
          <p:cNvGrpSpPr/>
          <p:nvPr/>
        </p:nvGrpSpPr>
        <p:grpSpPr>
          <a:xfrm>
            <a:off x="6023633" y="3899415"/>
            <a:ext cx="2029084" cy="953384"/>
            <a:chOff x="4040634" y="2724736"/>
            <a:chExt cx="1521813" cy="953384"/>
          </a:xfrm>
        </p:grpSpPr>
        <p:sp>
          <p:nvSpPr>
            <p:cNvPr id="48" name="TextBox 47"/>
            <p:cNvSpPr txBox="1"/>
            <p:nvPr/>
          </p:nvSpPr>
          <p:spPr>
            <a:xfrm>
              <a:off x="4040634" y="2724736"/>
              <a:ext cx="1521813" cy="838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24" dirty="0">
                  <a:solidFill>
                    <a:srgbClr val="0000FF"/>
                  </a:solidFill>
                </a:rPr>
                <a:t>post-merge 6D Cooling</a:t>
              </a: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>
              <a:off x="4610316" y="3345775"/>
              <a:ext cx="153436" cy="33234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5"/>
          <p:cNvGrpSpPr/>
          <p:nvPr/>
        </p:nvGrpSpPr>
        <p:grpSpPr>
          <a:xfrm>
            <a:off x="4925135" y="1795204"/>
            <a:ext cx="4841815" cy="1448144"/>
            <a:chOff x="3693849" y="1795204"/>
            <a:chExt cx="3631361" cy="1448144"/>
          </a:xfrm>
        </p:grpSpPr>
        <p:sp>
          <p:nvSpPr>
            <p:cNvPr id="10" name="Isosceles Triangle 9"/>
            <p:cNvSpPr/>
            <p:nvPr/>
          </p:nvSpPr>
          <p:spPr>
            <a:xfrm>
              <a:off x="6674648" y="2980941"/>
              <a:ext cx="294550" cy="262407"/>
            </a:xfrm>
            <a:prstGeom prst="triangle">
              <a:avLst/>
            </a:prstGeom>
            <a:solidFill>
              <a:srgbClr val="FF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4">
                <a:solidFill>
                  <a:srgbClr val="FF00FF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693849" y="1795204"/>
              <a:ext cx="3631361" cy="12114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24" dirty="0">
                  <a:solidFill>
                    <a:srgbClr val="FF00FF"/>
                  </a:solidFill>
                </a:rPr>
                <a:t>For acceleration to </a:t>
              </a:r>
              <a:r>
                <a:rPr lang="en-US" sz="2424" dirty="0" err="1">
                  <a:solidFill>
                    <a:srgbClr val="FF00FF"/>
                  </a:solidFill>
                </a:rPr>
                <a:t>NuMAX</a:t>
              </a:r>
              <a:r>
                <a:rPr lang="en-US" sz="2424" dirty="0">
                  <a:solidFill>
                    <a:srgbClr val="FF00FF"/>
                  </a:solidFill>
                </a:rPr>
                <a:t> (325MHz injector acceptance 3mm,24mm)</a:t>
              </a:r>
            </a:p>
          </p:txBody>
        </p:sp>
        <p:cxnSp>
          <p:nvCxnSpPr>
            <p:cNvPr id="56" name="Straight Arrow Connector 55"/>
            <p:cNvCxnSpPr>
              <a:endCxn id="10" idx="1"/>
            </p:cNvCxnSpPr>
            <p:nvPr/>
          </p:nvCxnSpPr>
          <p:spPr>
            <a:xfrm>
              <a:off x="6024282" y="2629268"/>
              <a:ext cx="724004" cy="4828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Connector 32"/>
          <p:cNvCxnSpPr>
            <a:stCxn id="60" idx="6"/>
            <a:endCxn id="10" idx="5"/>
          </p:cNvCxnSpPr>
          <p:nvPr/>
        </p:nvCxnSpPr>
        <p:spPr>
          <a:xfrm flipH="1">
            <a:off x="9194083" y="2718536"/>
            <a:ext cx="1831631" cy="39361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oup 24"/>
          <p:cNvGrpSpPr/>
          <p:nvPr/>
        </p:nvGrpSpPr>
        <p:grpSpPr>
          <a:xfrm>
            <a:off x="10080982" y="2957676"/>
            <a:ext cx="2002279" cy="838435"/>
            <a:chOff x="5752925" y="1770275"/>
            <a:chExt cx="1501709" cy="838436"/>
          </a:xfrm>
        </p:grpSpPr>
        <p:sp>
          <p:nvSpPr>
            <p:cNvPr id="64" name="TextBox 63"/>
            <p:cNvSpPr txBox="1"/>
            <p:nvPr/>
          </p:nvSpPr>
          <p:spPr>
            <a:xfrm>
              <a:off x="5836652" y="1770275"/>
              <a:ext cx="1417982" cy="838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24" dirty="0">
                  <a:solidFill>
                    <a:srgbClr val="FF0000"/>
                  </a:solidFill>
                </a:rPr>
                <a:t>Initial Cooling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H="1" flipV="1">
              <a:off x="5752925" y="1793620"/>
              <a:ext cx="510126" cy="16414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7" y="6473008"/>
            <a:ext cx="2405447" cy="365125"/>
          </a:xfrm>
          <a:prstGeom prst="rect">
            <a:avLst/>
          </a:prstGeom>
        </p:spPr>
        <p:txBody>
          <a:bodyPr/>
          <a:lstStyle/>
          <a:p>
            <a:r>
              <a:rPr lang="de-CH"/>
              <a:t>D. Schulte,  Accelerator Technologies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4294967295"/>
          </p:nvPr>
        </p:nvSpPr>
        <p:spPr>
          <a:xfrm>
            <a:off x="3409882" y="6493162"/>
            <a:ext cx="642878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CERN-Fermilab HCP Summer School 2021</a:t>
            </a:r>
            <a:endParaRPr lang="en-US" dirty="0"/>
          </a:p>
        </p:txBody>
      </p:sp>
      <p:grpSp>
        <p:nvGrpSpPr>
          <p:cNvPr id="32" name="Group 58"/>
          <p:cNvGrpSpPr/>
          <p:nvPr/>
        </p:nvGrpSpPr>
        <p:grpSpPr>
          <a:xfrm>
            <a:off x="9572539" y="984781"/>
            <a:ext cx="2595440" cy="1754058"/>
            <a:chOff x="3828772" y="2203444"/>
            <a:chExt cx="1946579" cy="1844378"/>
          </a:xfrm>
        </p:grpSpPr>
        <p:sp>
          <p:nvSpPr>
            <p:cNvPr id="66" name="Rectangle 65"/>
            <p:cNvSpPr/>
            <p:nvPr/>
          </p:nvSpPr>
          <p:spPr>
            <a:xfrm>
              <a:off x="3886200" y="2203444"/>
              <a:ext cx="1828799" cy="1691957"/>
            </a:xfrm>
            <a:prstGeom prst="rect">
              <a:avLst/>
            </a:prstGeom>
            <a:solidFill>
              <a:schemeClr val="bg1">
                <a:lumMod val="50000"/>
                <a:alpha val="4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4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756324" y="2236992"/>
              <a:ext cx="1019027" cy="489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24" dirty="0"/>
                <a:t>Target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736316" y="3166214"/>
              <a:ext cx="978684" cy="881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24" dirty="0"/>
                <a:t>Phase</a:t>
              </a:r>
            </a:p>
            <a:p>
              <a:r>
                <a:rPr lang="en-US" sz="2424" dirty="0"/>
                <a:t>Rotator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 rot="16200000">
              <a:off x="3384517" y="2647702"/>
              <a:ext cx="1573410" cy="68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7" b="1" dirty="0"/>
                <a:t>Front End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044835" y="2550567"/>
              <a:ext cx="220253" cy="100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dirty="0"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</a:p>
            <a:p>
              <a:r>
                <a:rPr lang="en-US" sz="1867" dirty="0"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</a:p>
            <a:p>
              <a:r>
                <a:rPr lang="en-US" sz="1867" dirty="0"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endParaRPr lang="en-US" sz="1867" dirty="0"/>
            </a:p>
          </p:txBody>
        </p:sp>
      </p:grpSp>
      <p:grpSp>
        <p:nvGrpSpPr>
          <p:cNvPr id="34" name="Group 18"/>
          <p:cNvGrpSpPr/>
          <p:nvPr/>
        </p:nvGrpSpPr>
        <p:grpSpPr>
          <a:xfrm>
            <a:off x="8997721" y="4109825"/>
            <a:ext cx="3142744" cy="838435"/>
            <a:chOff x="6705145" y="3989598"/>
            <a:chExt cx="2357058" cy="838434"/>
          </a:xfrm>
        </p:grpSpPr>
        <p:sp>
          <p:nvSpPr>
            <p:cNvPr id="73" name="TextBox 72"/>
            <p:cNvSpPr txBox="1"/>
            <p:nvPr/>
          </p:nvSpPr>
          <p:spPr>
            <a:xfrm>
              <a:off x="6757791" y="3989598"/>
              <a:ext cx="2304412" cy="83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24" dirty="0">
                  <a:solidFill>
                    <a:srgbClr val="0000FF"/>
                  </a:solidFill>
                </a:rPr>
                <a:t>pre-merge</a:t>
              </a:r>
              <a:br>
                <a:rPr lang="en-US" sz="2424" dirty="0">
                  <a:solidFill>
                    <a:srgbClr val="0000FF"/>
                  </a:solidFill>
                </a:rPr>
              </a:br>
              <a:r>
                <a:rPr lang="en-US" sz="2424" dirty="0">
                  <a:solidFill>
                    <a:srgbClr val="0000FF"/>
                  </a:solidFill>
                </a:rPr>
                <a:t>6D Cooling</a:t>
              </a:r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 flipH="1" flipV="1">
              <a:off x="6705145" y="4019945"/>
              <a:ext cx="587907" cy="27966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Box 57"/>
          <p:cNvSpPr txBox="1"/>
          <p:nvPr/>
        </p:nvSpPr>
        <p:spPr>
          <a:xfrm>
            <a:off x="10444956" y="2496985"/>
            <a:ext cx="1793368" cy="697707"/>
          </a:xfrm>
          <a:prstGeom prst="rect">
            <a:avLst/>
          </a:prstGeom>
          <a:noFill/>
        </p:spPr>
        <p:txBody>
          <a:bodyPr wrap="square" lIns="121872" tIns="60936" rIns="121872" bIns="60936" rtlCol="0">
            <a:spAutoFit/>
          </a:bodyPr>
          <a:lstStyle/>
          <a:p>
            <a:pPr algn="ctr"/>
            <a:r>
              <a:rPr lang="en-US" sz="1867" dirty="0"/>
              <a:t>Exit Front End</a:t>
            </a:r>
          </a:p>
          <a:p>
            <a:pPr algn="ctr"/>
            <a:r>
              <a:rPr lang="en-US" sz="1867" dirty="0"/>
              <a:t>(15mm,45mm)</a:t>
            </a:r>
          </a:p>
        </p:txBody>
      </p:sp>
      <p:sp>
        <p:nvSpPr>
          <p:cNvPr id="18" name="Oval 17"/>
          <p:cNvSpPr/>
          <p:nvPr/>
        </p:nvSpPr>
        <p:spPr>
          <a:xfrm>
            <a:off x="2463531" y="1272991"/>
            <a:ext cx="268224" cy="20116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72" tIns="60936" rIns="121872" bIns="60936" rtlCol="0" anchor="ctr"/>
          <a:lstStyle/>
          <a:p>
            <a:pPr algn="ctr"/>
            <a:endParaRPr lang="en-GB" sz="2424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84637" y="1133801"/>
            <a:ext cx="7393387" cy="533496"/>
          </a:xfrm>
          <a:prstGeom prst="rect">
            <a:avLst/>
          </a:prstGeom>
          <a:noFill/>
        </p:spPr>
        <p:txBody>
          <a:bodyPr wrap="square" lIns="121872" tIns="60936" rIns="121872" bIns="60936" rtlCol="0">
            <a:spAutoFit/>
          </a:bodyPr>
          <a:lstStyle/>
          <a:p>
            <a:r>
              <a:rPr lang="en-US" sz="2667" b="1" dirty="0">
                <a:solidFill>
                  <a:srgbClr val="FF0000"/>
                </a:solidFill>
              </a:rPr>
              <a:t>Specification</a:t>
            </a:r>
            <a:endParaRPr lang="en-GB" sz="2667" b="1" dirty="0"/>
          </a:p>
        </p:txBody>
      </p:sp>
      <p:sp>
        <p:nvSpPr>
          <p:cNvPr id="17" name="Rectangle 16"/>
          <p:cNvSpPr/>
          <p:nvPr/>
        </p:nvSpPr>
        <p:spPr>
          <a:xfrm>
            <a:off x="4977114" y="1839311"/>
            <a:ext cx="4671999" cy="1437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72" tIns="60936" rIns="121872" bIns="60936" rtlCol="0" anchor="ctr"/>
          <a:lstStyle/>
          <a:p>
            <a:pPr algn="ctr"/>
            <a:endParaRPr lang="en-US" sz="2424"/>
          </a:p>
        </p:txBody>
      </p:sp>
      <p:sp>
        <p:nvSpPr>
          <p:cNvPr id="75" name="Rectangle 74"/>
          <p:cNvSpPr/>
          <p:nvPr/>
        </p:nvSpPr>
        <p:spPr>
          <a:xfrm>
            <a:off x="8612323" y="2717569"/>
            <a:ext cx="1796591" cy="3492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72" tIns="60936" rIns="121872" bIns="60936" rtlCol="0" anchor="ctr"/>
          <a:lstStyle/>
          <a:p>
            <a:pPr algn="ctr"/>
            <a:endParaRPr lang="en-US" sz="2424" dirty="0"/>
          </a:p>
        </p:txBody>
      </p:sp>
      <p:sp>
        <p:nvSpPr>
          <p:cNvPr id="77" name="Rectangle 76"/>
          <p:cNvSpPr/>
          <p:nvPr/>
        </p:nvSpPr>
        <p:spPr>
          <a:xfrm>
            <a:off x="10471378" y="3066814"/>
            <a:ext cx="1474156" cy="63755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72" tIns="60936" rIns="121872" bIns="60936" rtlCol="0" anchor="ctr"/>
          <a:lstStyle/>
          <a:p>
            <a:pPr algn="ctr"/>
            <a:endParaRPr lang="en-US" sz="2424"/>
          </a:p>
        </p:txBody>
      </p:sp>
      <p:sp>
        <p:nvSpPr>
          <p:cNvPr id="86" name="Rectangle 85"/>
          <p:cNvSpPr/>
          <p:nvPr/>
        </p:nvSpPr>
        <p:spPr>
          <a:xfrm>
            <a:off x="9364980" y="2675874"/>
            <a:ext cx="1277289" cy="1785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72" tIns="60936" rIns="121872" bIns="60936" rtlCol="0" anchor="ctr"/>
          <a:lstStyle/>
          <a:p>
            <a:pPr algn="ctr"/>
            <a:endParaRPr lang="en-US" sz="2424"/>
          </a:p>
        </p:txBody>
      </p:sp>
      <p:pic>
        <p:nvPicPr>
          <p:cNvPr id="85" name="Picture 84" descr="p4.tiff"/>
          <p:cNvPicPr>
            <a:picLocks noChangeAspect="1"/>
          </p:cNvPicPr>
          <p:nvPr/>
        </p:nvPicPr>
        <p:blipFill rotWithShape="1">
          <a:blip r:embed="rId3"/>
          <a:srcRect l="36062" r="39217" b="50107"/>
          <a:stretch/>
        </p:blipFill>
        <p:spPr>
          <a:xfrm rot="10800000">
            <a:off x="5885522" y="983636"/>
            <a:ext cx="3014015" cy="2259717"/>
          </a:xfrm>
          <a:prstGeom prst="rect">
            <a:avLst/>
          </a:prstGeom>
        </p:spPr>
      </p:pic>
      <p:cxnSp>
        <p:nvCxnSpPr>
          <p:cNvPr id="36" name="Straight Arrow Connector 35"/>
          <p:cNvCxnSpPr/>
          <p:nvPr/>
        </p:nvCxnSpPr>
        <p:spPr>
          <a:xfrm>
            <a:off x="8997716" y="2365130"/>
            <a:ext cx="1644552" cy="592545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8218635" y="2494325"/>
            <a:ext cx="1548319" cy="110968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>
            <a:off x="7550581" y="2854410"/>
            <a:ext cx="1061748" cy="125541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6987790" y="2515077"/>
            <a:ext cx="562791" cy="2105643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 flipH="1">
            <a:off x="4676386" y="2540102"/>
            <a:ext cx="1607857" cy="123340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3062312" y="4760536"/>
            <a:ext cx="2480723" cy="1242215"/>
          </a:xfrm>
          <a:prstGeom prst="rect">
            <a:avLst/>
          </a:prstGeom>
          <a:noFill/>
        </p:spPr>
        <p:txBody>
          <a:bodyPr wrap="square" lIns="121872" tIns="60936" rIns="121872" bIns="60936" rtlCol="0">
            <a:spAutoFit/>
          </a:bodyPr>
          <a:lstStyle/>
          <a:p>
            <a:r>
              <a:rPr lang="en-US" sz="2424" dirty="0">
                <a:solidFill>
                  <a:srgbClr val="FF00FF"/>
                </a:solidFill>
              </a:rPr>
              <a:t>For acceleration</a:t>
            </a:r>
          </a:p>
          <a:p>
            <a:r>
              <a:rPr lang="en-US" sz="2424" dirty="0">
                <a:solidFill>
                  <a:srgbClr val="FF00FF"/>
                </a:solidFill>
              </a:rPr>
              <a:t>to Higgs Factory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9569186" y="6216623"/>
            <a:ext cx="2765212" cy="4961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121872" tIns="60936" rIns="121872" bIns="60936" rtlCol="0">
            <a:spAutoFit/>
          </a:bodyPr>
          <a:lstStyle/>
          <a:p>
            <a:r>
              <a:rPr lang="en-US" sz="2424" dirty="0"/>
              <a:t>MAP collaboration</a:t>
            </a:r>
          </a:p>
        </p:txBody>
      </p:sp>
    </p:spTree>
    <p:extLst>
      <p:ext uri="{BB962C8B-B14F-4D97-AF65-F5344CB8AC3E}">
        <p14:creationId xmlns:p14="http://schemas.microsoft.com/office/powerpoint/2010/main" val="5778582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1510"/>
            <a:ext cx="10972800" cy="470051"/>
          </a:xfrm>
        </p:spPr>
        <p:txBody>
          <a:bodyPr>
            <a:noAutofit/>
          </a:bodyPr>
          <a:lstStyle/>
          <a:p>
            <a:r>
              <a:rPr lang="en-US" sz="4267" dirty="0"/>
              <a:t>Cooling Challenges and Status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AB7E28F-0043-EC44-B82C-53A100CA76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7600" y="890517"/>
            <a:ext cx="3284077" cy="186144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6612585" y="752205"/>
            <a:ext cx="2125015" cy="2421640"/>
          </a:xfrm>
          <a:prstGeom prst="rect">
            <a:avLst/>
          </a:prstGeom>
          <a:noFill/>
        </p:spPr>
        <p:txBody>
          <a:bodyPr wrap="square" lIns="121872" tIns="60936" rIns="121872" bIns="60936" rtlCol="0">
            <a:spAutoFit/>
          </a:bodyPr>
          <a:lstStyle/>
          <a:p>
            <a:r>
              <a:rPr lang="en-US" sz="1867" b="1" dirty="0" err="1"/>
              <a:t>MuCool</a:t>
            </a:r>
            <a:r>
              <a:rPr lang="en-US" sz="1867" dirty="0"/>
              <a:t>: &gt;50 MV/m in 5 T field</a:t>
            </a:r>
          </a:p>
          <a:p>
            <a:endParaRPr lang="en-US" sz="1867" dirty="0"/>
          </a:p>
          <a:p>
            <a:r>
              <a:rPr lang="en-US" sz="1867" dirty="0"/>
              <a:t>Two solutions</a:t>
            </a:r>
          </a:p>
          <a:p>
            <a:pPr marL="380844" indent="-380844">
              <a:buFont typeface="Arial"/>
              <a:buChar char="•"/>
            </a:pPr>
            <a:r>
              <a:rPr lang="en-US" sz="1867" dirty="0"/>
              <a:t>Copper cavities filled with hydrogen</a:t>
            </a:r>
          </a:p>
          <a:p>
            <a:pPr marL="380844" indent="-380844">
              <a:buFont typeface="Arial"/>
              <a:buChar char="•"/>
            </a:pPr>
            <a:r>
              <a:rPr lang="en-US" sz="1867" dirty="0"/>
              <a:t>Be end caps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B6AD954-55F5-7A40-AC92-54DC379215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25" y="3098804"/>
            <a:ext cx="2213985" cy="337005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511160" y="3602464"/>
            <a:ext cx="2603705" cy="2708963"/>
          </a:xfrm>
          <a:prstGeom prst="rect">
            <a:avLst/>
          </a:prstGeom>
          <a:noFill/>
        </p:spPr>
        <p:txBody>
          <a:bodyPr wrap="square" lIns="121872" tIns="60936" rIns="121872" bIns="60936" rtlCol="0">
            <a:spAutoFit/>
          </a:bodyPr>
          <a:lstStyle/>
          <a:p>
            <a:pPr lvl="0"/>
            <a:r>
              <a:rPr lang="en-US" sz="1867" b="1" dirty="0"/>
              <a:t>NHFML</a:t>
            </a:r>
          </a:p>
          <a:p>
            <a:r>
              <a:rPr lang="en-US" sz="1867" dirty="0"/>
              <a:t>32 T solenoid with low-temperature HTS</a:t>
            </a:r>
          </a:p>
          <a:p>
            <a:endParaRPr lang="en-US" sz="1867" dirty="0"/>
          </a:p>
          <a:p>
            <a:endParaRPr lang="en-US" sz="1867" dirty="0"/>
          </a:p>
          <a:p>
            <a:r>
              <a:rPr lang="en-US" sz="1867" dirty="0"/>
              <a:t>We would like to push even further</a:t>
            </a:r>
          </a:p>
          <a:p>
            <a:endParaRPr lang="en-US" sz="1867" dirty="0"/>
          </a:p>
          <a:p>
            <a:r>
              <a:rPr lang="en-US" sz="1867" dirty="0"/>
              <a:t>Plans for 40+ T exist</a:t>
            </a:r>
          </a:p>
        </p:txBody>
      </p:sp>
      <p:sp>
        <p:nvSpPr>
          <p:cNvPr id="35" name="Date Placeholder 34"/>
          <p:cNvSpPr>
            <a:spLocks noGrp="1"/>
          </p:cNvSpPr>
          <p:nvPr>
            <p:ph type="dt" sz="half" idx="10"/>
          </p:nvPr>
        </p:nvSpPr>
        <p:spPr>
          <a:xfrm>
            <a:off x="609600" y="6531539"/>
            <a:ext cx="2844800" cy="365125"/>
          </a:xfrm>
        </p:spPr>
        <p:txBody>
          <a:bodyPr/>
          <a:lstStyle/>
          <a:p>
            <a:r>
              <a:rPr lang="de-CH"/>
              <a:t>D. Schulte,  Accelerator Technologies</a:t>
            </a:r>
            <a:endParaRPr lang="en-US"/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>
          <a:xfrm>
            <a:off x="8737600" y="6531539"/>
            <a:ext cx="2844800" cy="365125"/>
          </a:xfrm>
        </p:spPr>
        <p:txBody>
          <a:bodyPr/>
          <a:lstStyle/>
          <a:p>
            <a:fld id="{3478A56A-6164-B14D-A8F7-980D09C4DD92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37" name="Footer Placeholder 36"/>
          <p:cNvSpPr>
            <a:spLocks noGrp="1"/>
          </p:cNvSpPr>
          <p:nvPr>
            <p:ph type="ftr" sz="quarter" idx="11"/>
          </p:nvPr>
        </p:nvSpPr>
        <p:spPr>
          <a:xfrm>
            <a:off x="4165600" y="6531539"/>
            <a:ext cx="3860800" cy="365125"/>
          </a:xfrm>
        </p:spPr>
        <p:txBody>
          <a:bodyPr/>
          <a:lstStyle/>
          <a:p>
            <a:r>
              <a:rPr lang="en-US"/>
              <a:t>CERN-Fermilab HCP Summer School 2021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4224" y="698269"/>
            <a:ext cx="6126269" cy="22774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21872" tIns="60936" rIns="121872" bIns="60936" rtlCol="0">
            <a:spAutoFit/>
          </a:bodyPr>
          <a:lstStyle/>
          <a:p>
            <a:r>
              <a:rPr lang="en-US" sz="2000" dirty="0"/>
              <a:t>Cavities with very </a:t>
            </a:r>
            <a:r>
              <a:rPr lang="en-US" sz="2000" b="1" dirty="0"/>
              <a:t>high accelerating gradient in strong magnetic </a:t>
            </a:r>
            <a:r>
              <a:rPr lang="en-US" sz="2000" dirty="0"/>
              <a:t>field</a:t>
            </a:r>
          </a:p>
          <a:p>
            <a:endParaRPr lang="en-US" sz="2000" dirty="0"/>
          </a:p>
          <a:p>
            <a:r>
              <a:rPr lang="en-US" sz="2000" b="1" dirty="0"/>
              <a:t>Very strong solenoids (&gt; 30 T) </a:t>
            </a:r>
            <a:r>
              <a:rPr lang="en-US" sz="2000" dirty="0"/>
              <a:t>for the final cooling</a:t>
            </a:r>
          </a:p>
          <a:p>
            <a:pPr marL="380844" indent="-380844">
              <a:buFont typeface="Arial"/>
              <a:buChar char="•"/>
            </a:pPr>
            <a:r>
              <a:rPr lang="en-US" sz="2000" dirty="0"/>
              <a:t>simplified: Luminosity is proportional to the field</a:t>
            </a:r>
          </a:p>
          <a:p>
            <a:endParaRPr lang="en-US" sz="2000" dirty="0"/>
          </a:p>
          <a:p>
            <a:r>
              <a:rPr lang="en-US" sz="2000" b="1" dirty="0"/>
              <a:t>Integrated system test</a:t>
            </a:r>
          </a:p>
        </p:txBody>
      </p:sp>
      <p:pic>
        <p:nvPicPr>
          <p:cNvPr id="16" name="Picture 15" descr="IMG_8674-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8439" y="3515469"/>
            <a:ext cx="5764751" cy="2882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14858" y="4956657"/>
            <a:ext cx="1023581" cy="869164"/>
          </a:xfrm>
          <a:prstGeom prst="rect">
            <a:avLst/>
          </a:prstGeom>
          <a:noFill/>
        </p:spPr>
        <p:txBody>
          <a:bodyPr wrap="none" lIns="121872" tIns="60936" rIns="121872" bIns="60936" rtlCol="0">
            <a:spAutoFit/>
          </a:bodyPr>
          <a:lstStyle/>
          <a:p>
            <a:r>
              <a:rPr lang="en-US" sz="2424" dirty="0"/>
              <a:t>MICE</a:t>
            </a:r>
          </a:p>
          <a:p>
            <a:r>
              <a:rPr lang="en-US" sz="2424" dirty="0"/>
              <a:t>(UK)</a:t>
            </a:r>
          </a:p>
        </p:txBody>
      </p:sp>
    </p:spTree>
    <p:extLst>
      <p:ext uri="{BB962C8B-B14F-4D97-AF65-F5344CB8AC3E}">
        <p14:creationId xmlns:p14="http://schemas.microsoft.com/office/powerpoint/2010/main" val="3451179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865" y="-51370"/>
            <a:ext cx="8961696" cy="662503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055440" y="260648"/>
            <a:ext cx="8879904" cy="914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05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118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18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23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/>
                <a:ea typeface="+mj-ea"/>
                <a:cs typeface="Garamond"/>
              </a:rPr>
              <a:t>HL-LHC Upgrade: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D1D13F-8186-9848-A12E-7F432597512D}"/>
              </a:ext>
            </a:extLst>
          </p:cNvPr>
          <p:cNvSpPr/>
          <p:nvPr/>
        </p:nvSpPr>
        <p:spPr>
          <a:xfrm>
            <a:off x="9328935" y="0"/>
            <a:ext cx="2065105" cy="8322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96089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7088" y="121602"/>
            <a:ext cx="8221807" cy="376108"/>
          </a:xfrm>
        </p:spPr>
        <p:txBody>
          <a:bodyPr>
            <a:noAutofit/>
          </a:bodyPr>
          <a:lstStyle/>
          <a:p>
            <a:r>
              <a:rPr lang="en-US" sz="3636" dirty="0"/>
              <a:t>Neutrino Flux Mitigation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052085" y="5882965"/>
            <a:ext cx="617969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43" tIns="45673" rIns="91343" bIns="45673" rtlCol="0" anchor="ctr"/>
          <a:lstStyle/>
          <a:p>
            <a:pPr algn="ctr"/>
            <a:endParaRPr lang="en-US" sz="1653"/>
          </a:p>
        </p:txBody>
      </p:sp>
      <p:sp>
        <p:nvSpPr>
          <p:cNvPr id="74" name="Date Placeholder 7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D. Schulte</a:t>
            </a:r>
            <a:endParaRPr lang="en-US"/>
          </a:p>
        </p:txBody>
      </p:sp>
      <p:sp>
        <p:nvSpPr>
          <p:cNvPr id="75" name="Footer Placeholder 7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Muon Collider, NuFact, September 2021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1619401" y="2677103"/>
            <a:ext cx="8904928" cy="6009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91343" tIns="45673" rIns="91343" bIns="45673" rtlCol="0">
            <a:spAutoFit/>
          </a:bodyPr>
          <a:lstStyle/>
          <a:p>
            <a:r>
              <a:rPr lang="en-US" sz="1653" b="1" dirty="0">
                <a:solidFill>
                  <a:srgbClr val="FF0000"/>
                </a:solidFill>
              </a:rPr>
              <a:t>Need mitigation of arcs at 10+ </a:t>
            </a:r>
            <a:r>
              <a:rPr lang="en-US" sz="1653" b="1" dirty="0" err="1">
                <a:solidFill>
                  <a:srgbClr val="FF0000"/>
                </a:solidFill>
              </a:rPr>
              <a:t>TeV</a:t>
            </a:r>
            <a:r>
              <a:rPr lang="en-US" sz="1653" dirty="0"/>
              <a:t>: idea of </a:t>
            </a:r>
            <a:r>
              <a:rPr lang="en-US" sz="1653" dirty="0" err="1"/>
              <a:t>Mokhov</a:t>
            </a:r>
            <a:r>
              <a:rPr lang="en-US" sz="1653" dirty="0"/>
              <a:t>, </a:t>
            </a:r>
            <a:r>
              <a:rPr lang="en-US" sz="1653" dirty="0" err="1"/>
              <a:t>Ginneken</a:t>
            </a:r>
            <a:r>
              <a:rPr lang="en-US" sz="1653" dirty="0"/>
              <a:t> to move beam in aperture</a:t>
            </a:r>
          </a:p>
          <a:p>
            <a:r>
              <a:rPr lang="en-US" sz="1653" dirty="0"/>
              <a:t>our approach: move collider ring components, e.g. vertical bending with 1% of main field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542433" y="4629841"/>
            <a:ext cx="2981897" cy="11096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343" tIns="45673" rIns="91343" bIns="45673" rtlCol="0">
            <a:spAutoFit/>
          </a:bodyPr>
          <a:lstStyle/>
          <a:p>
            <a:r>
              <a:rPr lang="en-US" sz="1653" b="1" dirty="0">
                <a:solidFill>
                  <a:srgbClr val="FF0000"/>
                </a:solidFill>
              </a:rPr>
              <a:t>Need to study mover system, magnet, connections </a:t>
            </a:r>
          </a:p>
          <a:p>
            <a:r>
              <a:rPr lang="en-US" sz="1653" b="1" dirty="0">
                <a:solidFill>
                  <a:srgbClr val="FF0000"/>
                </a:solidFill>
              </a:rPr>
              <a:t> and impact on beam</a:t>
            </a:r>
          </a:p>
        </p:txBody>
      </p:sp>
      <p:pic>
        <p:nvPicPr>
          <p:cNvPr id="33" name="Picture 32" descr="p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2085" y="3809323"/>
            <a:ext cx="5522401" cy="2772999"/>
          </a:xfrm>
          <a:prstGeom prst="rect">
            <a:avLst/>
          </a:prstGeom>
        </p:spPr>
      </p:pic>
      <p:cxnSp>
        <p:nvCxnSpPr>
          <p:cNvPr id="35" name="Straight Arrow Connector 34"/>
          <p:cNvCxnSpPr/>
          <p:nvPr/>
        </p:nvCxnSpPr>
        <p:spPr>
          <a:xfrm>
            <a:off x="3207678" y="4146558"/>
            <a:ext cx="0" cy="784483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802083" y="4836815"/>
            <a:ext cx="1405596" cy="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207682" y="4554652"/>
            <a:ext cx="662165" cy="302167"/>
          </a:xfrm>
          <a:prstGeom prst="rect">
            <a:avLst/>
          </a:prstGeom>
          <a:noFill/>
        </p:spPr>
        <p:txBody>
          <a:bodyPr wrap="none" lIns="91343" tIns="45673" rIns="91343" bIns="45673" rtlCol="0">
            <a:spAutoFit/>
          </a:bodyPr>
          <a:lstStyle/>
          <a:p>
            <a:r>
              <a:rPr lang="en-US" sz="1364" dirty="0">
                <a:solidFill>
                  <a:srgbClr val="3366FF"/>
                </a:solidFill>
              </a:rPr>
              <a:t>15 cm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205829" y="3514146"/>
            <a:ext cx="1056504" cy="302167"/>
          </a:xfrm>
          <a:prstGeom prst="rect">
            <a:avLst/>
          </a:prstGeom>
          <a:noFill/>
        </p:spPr>
        <p:txBody>
          <a:bodyPr wrap="none" lIns="91343" tIns="45673" rIns="91343" bIns="45673" rtlCol="0">
            <a:spAutoFit/>
          </a:bodyPr>
          <a:lstStyle/>
          <a:p>
            <a:r>
              <a:rPr lang="en-US" sz="1364" dirty="0">
                <a:solidFill>
                  <a:schemeClr val="accent4">
                    <a:lumMod val="75000"/>
                  </a:schemeClr>
                </a:solidFill>
              </a:rPr>
              <a:t>~2 x 600 m</a:t>
            </a:r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1802085" y="3809323"/>
            <a:ext cx="5522401" cy="12601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7542435" y="3372250"/>
            <a:ext cx="2981895" cy="1364061"/>
          </a:xfrm>
          <a:prstGeom prst="rect">
            <a:avLst/>
          </a:prstGeom>
          <a:solidFill>
            <a:srgbClr val="FCD5B5"/>
          </a:solidFill>
        </p:spPr>
        <p:txBody>
          <a:bodyPr wrap="square" lIns="91343" tIns="45673" rIns="91343" bIns="45673" rtlCol="0">
            <a:spAutoFit/>
          </a:bodyPr>
          <a:lstStyle/>
          <a:p>
            <a:r>
              <a:rPr lang="en-US" sz="1653" dirty="0"/>
              <a:t>Opening angle ± 1 </a:t>
            </a:r>
            <a:r>
              <a:rPr lang="en-US" sz="1653" dirty="0" err="1"/>
              <a:t>mradian</a:t>
            </a:r>
            <a:endParaRPr lang="en-US" sz="1653" dirty="0"/>
          </a:p>
          <a:p>
            <a:endParaRPr lang="en-US" sz="1653" dirty="0"/>
          </a:p>
          <a:p>
            <a:r>
              <a:rPr lang="en-US" sz="1653" b="1" dirty="0"/>
              <a:t>14 </a:t>
            </a:r>
            <a:r>
              <a:rPr lang="en-US" sz="1653" b="1" dirty="0" err="1"/>
              <a:t>TeV</a:t>
            </a:r>
            <a:r>
              <a:rPr lang="en-US" sz="1653" b="1" dirty="0"/>
              <a:t>, in 200 m deep tunnel comparable to LHC case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A7BEE-6022-EC40-A2D4-08337B6CABC7}" type="slidenum">
              <a:rPr lang="en-US" smtClean="0"/>
              <a:t>70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802083" y="3961889"/>
            <a:ext cx="322328" cy="346603"/>
          </a:xfrm>
          <a:prstGeom prst="rect">
            <a:avLst/>
          </a:prstGeom>
          <a:noFill/>
        </p:spPr>
        <p:txBody>
          <a:bodyPr wrap="none" lIns="91343" tIns="45673" rIns="91343" bIns="45673" rtlCol="0">
            <a:spAutoFit/>
          </a:bodyPr>
          <a:lstStyle/>
          <a:p>
            <a:r>
              <a:rPr lang="en-US" sz="1653" dirty="0"/>
              <a:t>t</a:t>
            </a:r>
            <a:r>
              <a:rPr lang="en-US" sz="1653" baseline="-25000" dirty="0"/>
              <a:t>1</a:t>
            </a:r>
            <a:endParaRPr lang="en-US" sz="1653" dirty="0"/>
          </a:p>
        </p:txBody>
      </p:sp>
      <p:sp>
        <p:nvSpPr>
          <p:cNvPr id="32" name="TextBox 31"/>
          <p:cNvSpPr txBox="1"/>
          <p:nvPr/>
        </p:nvSpPr>
        <p:spPr>
          <a:xfrm>
            <a:off x="1802083" y="5173941"/>
            <a:ext cx="322328" cy="346603"/>
          </a:xfrm>
          <a:prstGeom prst="rect">
            <a:avLst/>
          </a:prstGeom>
          <a:noFill/>
        </p:spPr>
        <p:txBody>
          <a:bodyPr wrap="none" lIns="91343" tIns="45673" rIns="91343" bIns="45673" rtlCol="0">
            <a:spAutoFit/>
          </a:bodyPr>
          <a:lstStyle/>
          <a:p>
            <a:r>
              <a:rPr lang="en-US" sz="1653" dirty="0"/>
              <a:t>t</a:t>
            </a:r>
            <a:r>
              <a:rPr lang="en-US" sz="1653" baseline="-25000" dirty="0"/>
              <a:t>2</a:t>
            </a:r>
            <a:endParaRPr lang="en-US" sz="1653" dirty="0"/>
          </a:p>
        </p:txBody>
      </p:sp>
      <p:sp>
        <p:nvSpPr>
          <p:cNvPr id="13" name="Rectangle 12"/>
          <p:cNvSpPr/>
          <p:nvPr/>
        </p:nvSpPr>
        <p:spPr>
          <a:xfrm>
            <a:off x="3605264" y="1907379"/>
            <a:ext cx="671053" cy="21908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43" tIns="45673" rIns="91343" bIns="45673" rtlCol="0" anchor="ctr"/>
          <a:lstStyle/>
          <a:p>
            <a:pPr algn="ctr"/>
            <a:endParaRPr lang="en-US" sz="1653"/>
          </a:p>
        </p:txBody>
      </p:sp>
      <p:sp>
        <p:nvSpPr>
          <p:cNvPr id="53" name="TextBox 52"/>
          <p:cNvSpPr txBox="1"/>
          <p:nvPr/>
        </p:nvSpPr>
        <p:spPr>
          <a:xfrm>
            <a:off x="4474764" y="5117499"/>
            <a:ext cx="366542" cy="346603"/>
          </a:xfrm>
          <a:prstGeom prst="rect">
            <a:avLst/>
          </a:prstGeom>
          <a:noFill/>
        </p:spPr>
        <p:txBody>
          <a:bodyPr wrap="square" lIns="91343" tIns="45673" rIns="91343" bIns="45673" rtlCol="0">
            <a:spAutoFit/>
          </a:bodyPr>
          <a:lstStyle/>
          <a:p>
            <a:r>
              <a:rPr lang="en-US" sz="1653" dirty="0"/>
              <a:t>s</a:t>
            </a:r>
            <a:r>
              <a:rPr lang="en-US" sz="1653" baseline="-25000" dirty="0"/>
              <a:t>1</a:t>
            </a:r>
            <a:endParaRPr lang="en-US" sz="1653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4649572" y="5543274"/>
            <a:ext cx="0" cy="3396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V="1">
            <a:off x="4649572" y="4874575"/>
            <a:ext cx="0" cy="3693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6037992" y="5024362"/>
            <a:ext cx="1133217" cy="346603"/>
          </a:xfrm>
          <a:prstGeom prst="rect">
            <a:avLst/>
          </a:prstGeom>
          <a:noFill/>
        </p:spPr>
        <p:txBody>
          <a:bodyPr wrap="square" lIns="91343" tIns="45673" rIns="91343" bIns="45673" rtlCol="0">
            <a:spAutoFit/>
          </a:bodyPr>
          <a:lstStyle/>
          <a:p>
            <a:r>
              <a:rPr lang="en-US" sz="1653" dirty="0">
                <a:solidFill>
                  <a:srgbClr val="FF0000"/>
                </a:solidFill>
              </a:rPr>
              <a:t>neutrinos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B2F3ED2-D1E9-AD4A-BF02-E673B0BA8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292" y="821656"/>
            <a:ext cx="4700757" cy="1740929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3701573" y="1827733"/>
            <a:ext cx="428126" cy="302167"/>
          </a:xfrm>
          <a:prstGeom prst="rect">
            <a:avLst/>
          </a:prstGeom>
          <a:solidFill>
            <a:schemeClr val="bg1"/>
          </a:solidFill>
        </p:spPr>
        <p:txBody>
          <a:bodyPr wrap="none" lIns="91343" tIns="45673" rIns="91343" bIns="45673" rtlCol="0">
            <a:spAutoFit/>
          </a:bodyPr>
          <a:lstStyle/>
          <a:p>
            <a:r>
              <a:rPr lang="en-US" sz="1364" dirty="0">
                <a:solidFill>
                  <a:srgbClr val="0000FF"/>
                </a:solidFill>
              </a:rPr>
              <a:t>arc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540079" y="584670"/>
            <a:ext cx="3984245" cy="187279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91343" tIns="45673" rIns="91343" bIns="45673" rtlCol="0">
            <a:spAutoFit/>
          </a:bodyPr>
          <a:lstStyle/>
          <a:p>
            <a:r>
              <a:rPr lang="en-US" sz="1653" dirty="0"/>
              <a:t>Legal limit 1 </a:t>
            </a:r>
            <a:r>
              <a:rPr lang="en-US" sz="1653" dirty="0" err="1"/>
              <a:t>mSv</a:t>
            </a:r>
            <a:r>
              <a:rPr lang="en-US" sz="1653" dirty="0"/>
              <a:t>/year</a:t>
            </a:r>
          </a:p>
          <a:p>
            <a:r>
              <a:rPr lang="en-US" sz="1653" dirty="0"/>
              <a:t>MAP goal &lt; 0.1 </a:t>
            </a:r>
            <a:r>
              <a:rPr lang="en-US" sz="1653" dirty="0" err="1"/>
              <a:t>mSv</a:t>
            </a:r>
            <a:r>
              <a:rPr lang="en-US" sz="1653" dirty="0"/>
              <a:t>/year</a:t>
            </a:r>
          </a:p>
          <a:p>
            <a:r>
              <a:rPr lang="en-US" sz="1653" dirty="0"/>
              <a:t>Our goal: arcs below threshold for legal procedure &lt; 10 </a:t>
            </a:r>
            <a:r>
              <a:rPr lang="en-US" sz="1653" dirty="0" err="1"/>
              <a:t>μSv</a:t>
            </a:r>
            <a:r>
              <a:rPr lang="en-US" sz="1653" dirty="0"/>
              <a:t>/year</a:t>
            </a:r>
          </a:p>
          <a:p>
            <a:r>
              <a:rPr lang="en-US" sz="1653" dirty="0"/>
              <a:t>LHC achieved &lt; 5 </a:t>
            </a:r>
            <a:r>
              <a:rPr lang="en-US" sz="1653" dirty="0" err="1"/>
              <a:t>μSv</a:t>
            </a:r>
            <a:r>
              <a:rPr lang="en-US" sz="1653" dirty="0"/>
              <a:t>/year</a:t>
            </a:r>
          </a:p>
          <a:p>
            <a:endParaRPr lang="en-US" sz="1653" dirty="0"/>
          </a:p>
          <a:p>
            <a:r>
              <a:rPr lang="en-US" sz="1653" b="1" dirty="0"/>
              <a:t>3 </a:t>
            </a:r>
            <a:r>
              <a:rPr lang="en-US" sz="1653" b="1" dirty="0" err="1"/>
              <a:t>TeV</a:t>
            </a:r>
            <a:r>
              <a:rPr lang="en-US" sz="1653" b="1" dirty="0"/>
              <a:t>, 200 m deep tunnel is about OK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542433" y="5591271"/>
            <a:ext cx="2981897" cy="855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343" tIns="45673" rIns="91343" bIns="45673" rtlCol="0">
            <a:spAutoFit/>
          </a:bodyPr>
          <a:lstStyle/>
          <a:p>
            <a:r>
              <a:rPr lang="en-US" sz="1653" b="1" dirty="0">
                <a:solidFill>
                  <a:srgbClr val="FF0000"/>
                </a:solidFill>
              </a:rPr>
              <a:t>Working on different approaches for experimental insertion</a:t>
            </a:r>
          </a:p>
        </p:txBody>
      </p:sp>
    </p:spTree>
    <p:extLst>
      <p:ext uri="{BB962C8B-B14F-4D97-AF65-F5344CB8AC3E}">
        <p14:creationId xmlns:p14="http://schemas.microsoft.com/office/powerpoint/2010/main" val="220550529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654" y="113558"/>
            <a:ext cx="11091746" cy="545187"/>
          </a:xfrm>
        </p:spPr>
        <p:txBody>
          <a:bodyPr>
            <a:noAutofit/>
          </a:bodyPr>
          <a:lstStyle/>
          <a:p>
            <a:r>
              <a:rPr lang="en-US" sz="4267" dirty="0"/>
              <a:t>MICE (in the UK)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D. Schulte,  Accelerator Technologies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CERN-Fermilab HCP Summer School 2021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32832" y="5132872"/>
            <a:ext cx="2984501" cy="110775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121872" tIns="60936" rIns="121872" bIns="60936" rtlCol="0">
            <a:spAutoFit/>
          </a:bodyPr>
          <a:lstStyle/>
          <a:p>
            <a:r>
              <a:rPr lang="en-US" sz="2133" dirty="0"/>
              <a:t>Principle of </a:t>
            </a:r>
            <a:r>
              <a:rPr lang="en-US" sz="2133" dirty="0" err="1"/>
              <a:t>ionisation</a:t>
            </a:r>
            <a:r>
              <a:rPr lang="en-US" sz="2133" dirty="0"/>
              <a:t> cooling has been demonstrated</a:t>
            </a:r>
          </a:p>
        </p:txBody>
      </p:sp>
      <p:pic>
        <p:nvPicPr>
          <p:cNvPr id="16" name="Picture 15" descr="Step-4-label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39" y="743509"/>
            <a:ext cx="9715500" cy="21372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991600" y="3047223"/>
            <a:ext cx="2726267" cy="943800"/>
          </a:xfrm>
          <a:prstGeom prst="rect">
            <a:avLst/>
          </a:prstGeom>
          <a:solidFill>
            <a:srgbClr val="FDEADA"/>
          </a:solidFill>
        </p:spPr>
        <p:txBody>
          <a:bodyPr wrap="square" lIns="121872" tIns="60936" rIns="121872" bIns="60936">
            <a:spAutoFit/>
          </a:bodyPr>
          <a:lstStyle/>
          <a:p>
            <a:r>
              <a:rPr lang="en-US" sz="3200" b="1" baseline="30000" dirty="0"/>
              <a:t>Nature volume 578, pages 53-59 (2020)</a:t>
            </a:r>
            <a:endParaRPr lang="en-US" sz="3200" dirty="0"/>
          </a:p>
        </p:txBody>
      </p:sp>
      <p:pic>
        <p:nvPicPr>
          <p:cNvPr id="8" name="Picture 7" descr="fig_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39" t="5741" b="48155"/>
          <a:stretch/>
        </p:blipFill>
        <p:spPr>
          <a:xfrm>
            <a:off x="3975102" y="2901171"/>
            <a:ext cx="4588933" cy="39787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2837" y="3725909"/>
            <a:ext cx="3539067" cy="1107755"/>
          </a:xfrm>
          <a:prstGeom prst="rect">
            <a:avLst/>
          </a:prstGeom>
          <a:noFill/>
        </p:spPr>
        <p:txBody>
          <a:bodyPr wrap="square" lIns="121872" tIns="60936" rIns="121872" bIns="60936" rtlCol="0">
            <a:spAutoFit/>
          </a:bodyPr>
          <a:lstStyle/>
          <a:p>
            <a:r>
              <a:rPr lang="en-US" sz="2133" dirty="0"/>
              <a:t>More particles at smaller amplitude after absorber</a:t>
            </a:r>
          </a:p>
          <a:p>
            <a:r>
              <a:rPr lang="en-US" sz="2133" dirty="0"/>
              <a:t>is put in place</a:t>
            </a:r>
          </a:p>
        </p:txBody>
      </p:sp>
      <p:cxnSp>
        <p:nvCxnSpPr>
          <p:cNvPr id="14" name="Straight Arrow Connector 13"/>
          <p:cNvCxnSpPr>
            <a:stCxn id="9" idx="3"/>
          </p:cNvCxnSpPr>
          <p:nvPr/>
        </p:nvCxnSpPr>
        <p:spPr>
          <a:xfrm flipV="1">
            <a:off x="3771904" y="3785647"/>
            <a:ext cx="897467" cy="4941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771904" y="4356101"/>
            <a:ext cx="897467" cy="5344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737605" y="3932545"/>
            <a:ext cx="3221568" cy="27489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121872" tIns="60936" rIns="121872" bIns="60936" rtlCol="0">
            <a:spAutoFit/>
          </a:bodyPr>
          <a:lstStyle/>
          <a:p>
            <a:r>
              <a:rPr lang="en-US" sz="2133" dirty="0"/>
              <a:t>More complete experiment with higher statistics, more than one stage required</a:t>
            </a:r>
          </a:p>
          <a:p>
            <a:endParaRPr lang="en-US" sz="2133" dirty="0"/>
          </a:p>
          <a:p>
            <a:r>
              <a:rPr lang="en-US" sz="2133" dirty="0"/>
              <a:t>Integration of magnets, RF, absorbers, vacuum is engineering challenge</a:t>
            </a:r>
          </a:p>
        </p:txBody>
      </p:sp>
    </p:spTree>
    <p:extLst>
      <p:ext uri="{BB962C8B-B14F-4D97-AF65-F5344CB8AC3E}">
        <p14:creationId xmlns:p14="http://schemas.microsoft.com/office/powerpoint/2010/main" val="103786182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70506"/>
            <a:ext cx="8229600" cy="593748"/>
          </a:xfrm>
        </p:spPr>
        <p:txBody>
          <a:bodyPr>
            <a:normAutofit/>
          </a:bodyPr>
          <a:lstStyle/>
          <a:p>
            <a:r>
              <a:rPr lang="en-US" sz="3200" dirty="0"/>
              <a:t>The LEMMA Scheme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1799" y="3309697"/>
            <a:ext cx="6082140" cy="80292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None/>
            </a:pPr>
            <a:r>
              <a:rPr lang="en-US" sz="1600" dirty="0"/>
              <a:t>Key concept:</a:t>
            </a:r>
          </a:p>
          <a:p>
            <a:pPr>
              <a:lnSpc>
                <a:spcPct val="80000"/>
              </a:lnSpc>
              <a:buNone/>
            </a:pPr>
            <a:r>
              <a:rPr lang="en-US" sz="1600" dirty="0"/>
              <a:t>Produce </a:t>
            </a:r>
            <a:r>
              <a:rPr lang="en-US" sz="1600" dirty="0" err="1"/>
              <a:t>muon</a:t>
            </a:r>
            <a:r>
              <a:rPr lang="en-US" sz="1600" dirty="0"/>
              <a:t> beam using a positron beam</a:t>
            </a:r>
          </a:p>
          <a:p>
            <a:pPr>
              <a:lnSpc>
                <a:spcPct val="80000"/>
              </a:lnSpc>
              <a:buNone/>
            </a:pPr>
            <a:r>
              <a:rPr lang="en-US" sz="1600" dirty="0"/>
              <a:t>No cooling required</a:t>
            </a:r>
          </a:p>
          <a:p>
            <a:pPr>
              <a:lnSpc>
                <a:spcPct val="80000"/>
              </a:lnSpc>
              <a:buNone/>
            </a:pPr>
            <a:endParaRPr lang="en-US" sz="1800" dirty="0"/>
          </a:p>
          <a:p>
            <a:pPr>
              <a:lnSpc>
                <a:spcPct val="80000"/>
              </a:lnSpc>
              <a:buNone/>
            </a:pPr>
            <a:endParaRPr lang="en-US" sz="1800" dirty="0"/>
          </a:p>
        </p:txBody>
      </p:sp>
      <p:pic>
        <p:nvPicPr>
          <p:cNvPr id="4" name="Picture 3" descr="p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107"/>
          <a:stretch>
            <a:fillRect/>
          </a:stretch>
        </p:blipFill>
        <p:spPr>
          <a:xfrm>
            <a:off x="1524000" y="907117"/>
            <a:ext cx="9144000" cy="2259717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D. Schulte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A56A-6164-B14D-A8F7-980D09C4DD92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Muon Colliders, SPC, June 2019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380183" y="3166835"/>
            <a:ext cx="1015259" cy="2737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691800" y="4287213"/>
            <a:ext cx="50738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Compared to proton-driver:</a:t>
            </a:r>
          </a:p>
          <a:p>
            <a:r>
              <a:rPr lang="en-US" sz="1600" dirty="0"/>
              <a:t>Much smaller </a:t>
            </a:r>
            <a:r>
              <a:rPr lang="en-US" sz="1600" dirty="0" err="1"/>
              <a:t>emittance</a:t>
            </a:r>
            <a:r>
              <a:rPr lang="en-US" sz="1600" dirty="0"/>
              <a:t> (40 nm vs. 25 </a:t>
            </a:r>
            <a:r>
              <a:rPr lang="en-US" sz="1600" dirty="0" err="1"/>
              <a:t>μm</a:t>
            </a:r>
            <a:r>
              <a:rPr lang="en-US" sz="1600" dirty="0"/>
              <a:t>) </a:t>
            </a:r>
          </a:p>
          <a:p>
            <a:endParaRPr lang="en-US" sz="1600" dirty="0"/>
          </a:p>
          <a:p>
            <a:r>
              <a:rPr lang="en-US" sz="1600" dirty="0"/>
              <a:t>Much lower </a:t>
            </a:r>
            <a:r>
              <a:rPr lang="en-US" sz="1600" dirty="0" err="1"/>
              <a:t>muon</a:t>
            </a:r>
            <a:r>
              <a:rPr lang="en-US" sz="1600" dirty="0"/>
              <a:t> current (10</a:t>
            </a:r>
            <a:r>
              <a:rPr lang="en-US" sz="1600" baseline="30000" dirty="0"/>
              <a:t>11</a:t>
            </a:r>
            <a:r>
              <a:rPr lang="en-US" sz="1600" dirty="0"/>
              <a:t> s</a:t>
            </a:r>
            <a:r>
              <a:rPr lang="en-US" sz="1600" baseline="30000" dirty="0"/>
              <a:t>-1</a:t>
            </a:r>
            <a:r>
              <a:rPr lang="en-US" sz="1600" dirty="0"/>
              <a:t> vs.3 x 10</a:t>
            </a:r>
            <a:r>
              <a:rPr lang="en-US" sz="1600" baseline="30000" dirty="0"/>
              <a:t>13 </a:t>
            </a:r>
            <a:r>
              <a:rPr lang="en-US" sz="1600" dirty="0"/>
              <a:t>s</a:t>
            </a:r>
            <a:r>
              <a:rPr lang="en-US" sz="1600" baseline="30000" dirty="0"/>
              <a:t>-1</a:t>
            </a:r>
            <a:r>
              <a:rPr lang="en-US" sz="1600" dirty="0"/>
              <a:t>)</a:t>
            </a:r>
          </a:p>
          <a:p>
            <a:endParaRPr lang="en-US" sz="1600" dirty="0"/>
          </a:p>
          <a:p>
            <a:r>
              <a:rPr lang="en-US" sz="1600" dirty="0"/>
              <a:t>Relatively new: many challenges to address </a:t>
            </a:r>
          </a:p>
        </p:txBody>
      </p:sp>
      <p:pic>
        <p:nvPicPr>
          <p:cNvPr id="12" name="Picture 11" descr="p4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352" t="50107" r="38637"/>
          <a:stretch/>
        </p:blipFill>
        <p:spPr>
          <a:xfrm>
            <a:off x="6981768" y="3309697"/>
            <a:ext cx="1503442" cy="285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59934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153BB-F595-6445-95EC-6FC2A0A66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A56A-6164-B14D-A8F7-980D09C4DD92}" type="slidenum">
              <a:rPr lang="en-US" smtClean="0"/>
              <a:pPr/>
              <a:t>73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5F7F03-75BD-9542-B75D-AA4282931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9270"/>
            <a:ext cx="5596814" cy="33649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414D33-B81B-0948-BDFD-41E09B5FE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653919"/>
            <a:ext cx="5285947" cy="32040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B2BDB6-F4BF-A04B-A0DA-CF4ACE9FC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7752" y="119270"/>
            <a:ext cx="6199683" cy="42566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AF24183-DBF8-6F44-B531-15EB7084D05A}"/>
              </a:ext>
            </a:extLst>
          </p:cNvPr>
          <p:cNvSpPr/>
          <p:nvPr/>
        </p:nvSpPr>
        <p:spPr>
          <a:xfrm>
            <a:off x="6108193" y="5071852"/>
            <a:ext cx="6096000" cy="121135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EPS presentation (</a:t>
            </a:r>
            <a:r>
              <a:rPr lang="en-US" dirty="0" err="1"/>
              <a:t>D.Schulte</a:t>
            </a:r>
            <a:r>
              <a:rPr lang="en-US" dirty="0"/>
              <a:t>):</a:t>
            </a:r>
          </a:p>
          <a:p>
            <a:r>
              <a:rPr lang="en-US" dirty="0">
                <a:hlinkClick r:id="rId5"/>
              </a:rPr>
              <a:t>https://indico.cern.ch/event/577856/contributions/3420383/attachments/1880104/3097424/Muon_EPS_new.pdf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ECC3E2-3E2F-5A49-A445-9ABB306BF455}"/>
              </a:ext>
            </a:extLst>
          </p:cNvPr>
          <p:cNvSpPr/>
          <p:nvPr/>
        </p:nvSpPr>
        <p:spPr>
          <a:xfrm>
            <a:off x="656786" y="2917491"/>
            <a:ext cx="3651741" cy="3720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muoncollider.web.cern.ch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9927615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74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51051"/>
            <a:ext cx="2743200" cy="365125"/>
          </a:xfrm>
        </p:spPr>
        <p:txBody>
          <a:bodyPr/>
          <a:lstStyle/>
          <a:p>
            <a:r>
              <a:rPr lang="en-US"/>
              <a:t>Elba September 2019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Steinar Stapnes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0726"/>
            <a:ext cx="10515600" cy="750434"/>
          </a:xfrm>
        </p:spPr>
        <p:txBody>
          <a:bodyPr/>
          <a:lstStyle/>
          <a:p>
            <a:r>
              <a:rPr lang="en-US" sz="3200" dirty="0"/>
              <a:t>Power and energy, for CLIC and others  </a:t>
            </a:r>
          </a:p>
        </p:txBody>
      </p:sp>
      <p:sp>
        <p:nvSpPr>
          <p:cNvPr id="22" name="TextBox 21"/>
          <p:cNvSpPr txBox="1"/>
          <p:nvPr/>
        </p:nvSpPr>
        <p:spPr>
          <a:xfrm rot="1234606">
            <a:off x="5236557" y="6252062"/>
            <a:ext cx="325730" cy="3463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1" dirty="0">
                <a:latin typeface="Avenir Book"/>
              </a:rPr>
              <a:t>~</a:t>
            </a:r>
            <a:endParaRPr lang="en-US" sz="1651" dirty="0"/>
          </a:p>
        </p:txBody>
      </p:sp>
      <p:sp>
        <p:nvSpPr>
          <p:cNvPr id="8" name="TextBox 7"/>
          <p:cNvSpPr txBox="1"/>
          <p:nvPr/>
        </p:nvSpPr>
        <p:spPr>
          <a:xfrm>
            <a:off x="309348" y="4354783"/>
            <a:ext cx="56240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Power estimate made bottom up in great detail (concentrating on 380 GeV systems) </a:t>
            </a:r>
          </a:p>
          <a:p>
            <a:endParaRPr lang="en-US" sz="14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Further savings possible, main target damping ring RF </a:t>
            </a:r>
          </a:p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Need to look also more closely at 1.5 and 3 </a:t>
            </a:r>
            <a:r>
              <a:rPr lang="en-US" sz="1400" dirty="0" err="1">
                <a:latin typeface="Avenir Book" charset="0"/>
                <a:ea typeface="Avenir Book" charset="0"/>
                <a:cs typeface="Avenir Book" charset="0"/>
              </a:rPr>
              <a:t>TeV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 numbers – these numbers are from the CDR in 2012 – margin at 15% level estimated at that time </a:t>
            </a:r>
          </a:p>
          <a:p>
            <a:endParaRPr lang="en-US" sz="14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Main/</a:t>
            </a:r>
            <a:r>
              <a:rPr lang="en-US" sz="1400" dirty="0" err="1">
                <a:latin typeface="Avenir Book" charset="0"/>
                <a:ea typeface="Avenir Book" charset="0"/>
                <a:cs typeface="Avenir Book" charset="0"/>
              </a:rPr>
              <a:t>drivebeam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400" dirty="0" err="1">
                <a:latin typeface="Avenir Book" charset="0"/>
                <a:ea typeface="Avenir Book" charset="0"/>
                <a:cs typeface="Avenir Book" charset="0"/>
              </a:rPr>
              <a:t>linac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 RF dominate, but injectors, DR, infrastructure and magnets significant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5F4BF9-E9B9-6D48-8F5A-B897BAB9D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631" y="898327"/>
            <a:ext cx="5143369" cy="11328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7B36AD-B567-3046-82AD-E7A0BFFBC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1115" y="2011719"/>
            <a:ext cx="3698399" cy="26940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680BDD7-660A-9F44-838E-557DCD9E06B5}"/>
              </a:ext>
            </a:extLst>
          </p:cNvPr>
          <p:cNvSpPr/>
          <p:nvPr/>
        </p:nvSpPr>
        <p:spPr>
          <a:xfrm>
            <a:off x="7437120" y="4666018"/>
            <a:ext cx="4683759" cy="181588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ILC is around 120 MW (at 250 GeV) </a:t>
            </a:r>
          </a:p>
          <a:p>
            <a:endParaRPr lang="en-US" sz="14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CERN is currently consuming ~1.2 </a:t>
            </a:r>
            <a:r>
              <a:rPr lang="en-US" sz="1400" dirty="0" err="1">
                <a:latin typeface="Avenir Book" charset="0"/>
                <a:ea typeface="Avenir Book" charset="0"/>
                <a:cs typeface="Avenir Book" charset="0"/>
              </a:rPr>
              <a:t>TWh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 yearly (~90% in accelerators)</a:t>
            </a:r>
          </a:p>
          <a:p>
            <a:endParaRPr lang="en-US" sz="1400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14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This is a generic future collider problem:</a:t>
            </a:r>
          </a:p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FCC-</a:t>
            </a:r>
            <a:r>
              <a:rPr lang="en-US" sz="1400" dirty="0" err="1">
                <a:latin typeface="Avenir Book" charset="0"/>
                <a:ea typeface="Avenir Book" charset="0"/>
                <a:cs typeface="Avenir Book" charset="0"/>
              </a:rPr>
              <a:t>ee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 and </a:t>
            </a:r>
            <a:r>
              <a:rPr lang="en-US" sz="1400" dirty="0" err="1">
                <a:latin typeface="Avenir Book" charset="0"/>
                <a:ea typeface="Avenir Book" charset="0"/>
                <a:cs typeface="Avenir Book" charset="0"/>
              </a:rPr>
              <a:t>hh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 are around 1.9 </a:t>
            </a:r>
            <a:r>
              <a:rPr lang="en-US" sz="1400" dirty="0" err="1">
                <a:latin typeface="Avenir Book" charset="0"/>
                <a:ea typeface="Avenir Book" charset="0"/>
                <a:cs typeface="Avenir Book" charset="0"/>
              </a:rPr>
              <a:t>TWh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 and 4 </a:t>
            </a:r>
            <a:r>
              <a:rPr lang="en-US" sz="1400" dirty="0" err="1">
                <a:latin typeface="Avenir Book" charset="0"/>
                <a:ea typeface="Avenir Book" charset="0"/>
                <a:cs typeface="Avenir Book" charset="0"/>
              </a:rPr>
              <a:t>TWh</a:t>
            </a:r>
            <a:endParaRPr lang="en-US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79CCA9-7989-5D42-A971-34A3998160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348" y="846177"/>
            <a:ext cx="5874517" cy="340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05964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46C108-7225-7447-83B3-71FD1B9D9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1" y="0"/>
            <a:ext cx="121467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43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A781DB-B201-F048-B069-24BA99BE4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07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2AEB35-2ECD-A24A-9197-B96C5159C67C}"/>
              </a:ext>
            </a:extLst>
          </p:cNvPr>
          <p:cNvSpPr txBox="1"/>
          <p:nvPr/>
        </p:nvSpPr>
        <p:spPr>
          <a:xfrm>
            <a:off x="6529137" y="5366886"/>
            <a:ext cx="5662863" cy="1491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Clickable link: </a:t>
            </a:r>
            <a:r>
              <a:rPr lang="en-US" dirty="0">
                <a:hlinkClick r:id="rId3"/>
              </a:rPr>
              <a:t>https://indico.cern.ch/event/995633/contributions/4275159/attachments/2208757/3755756/telnov-lcws21.pdf</a:t>
            </a:r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42D707-E3B8-5942-BCFA-32F3D4A5471E}"/>
              </a:ext>
            </a:extLst>
          </p:cNvPr>
          <p:cNvSpPr txBox="1"/>
          <p:nvPr/>
        </p:nvSpPr>
        <p:spPr>
          <a:xfrm>
            <a:off x="645459" y="6481482"/>
            <a:ext cx="4711546" cy="372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slide and next from </a:t>
            </a:r>
            <a:r>
              <a:rPr lang="en-US" dirty="0" err="1"/>
              <a:t>L.Rivkin</a:t>
            </a:r>
            <a:r>
              <a:rPr lang="en-US" dirty="0"/>
              <a:t>, EPS (</a:t>
            </a:r>
            <a:r>
              <a:rPr lang="en-US" dirty="0">
                <a:hlinkClick r:id="rId4"/>
              </a:rPr>
              <a:t>link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7483513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7D26E0-52DC-9449-8709-93EBAB985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" y="0"/>
            <a:ext cx="121910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6487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78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336" y="6554225"/>
            <a:ext cx="2743200" cy="365125"/>
          </a:xfrm>
        </p:spPr>
        <p:txBody>
          <a:bodyPr/>
          <a:lstStyle/>
          <a:p>
            <a:r>
              <a:rPr lang="en-US" dirty="0" err="1"/>
              <a:t>Benasque</a:t>
            </a:r>
            <a:r>
              <a:rPr lang="en-US" dirty="0"/>
              <a:t> September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Steinar Stapnes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4440" y="223508"/>
            <a:ext cx="6360042" cy="750434"/>
          </a:xfrm>
        </p:spPr>
        <p:txBody>
          <a:bodyPr/>
          <a:lstStyle/>
          <a:p>
            <a:r>
              <a:rPr lang="en-US" sz="3200" dirty="0"/>
              <a:t>Cost considerations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930C8A-5CF8-2843-BECF-C899DD0CC14B}"/>
              </a:ext>
            </a:extLst>
          </p:cNvPr>
          <p:cNvSpPr txBox="1"/>
          <p:nvPr/>
        </p:nvSpPr>
        <p:spPr>
          <a:xfrm>
            <a:off x="617084" y="906549"/>
            <a:ext cx="1043501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venir Book" charset="0"/>
                <a:ea typeface="Avenir Book" charset="0"/>
                <a:cs typeface="Avenir Book" charset="0"/>
              </a:rPr>
              <a:t>CLIC 380 GeV: 6 BCHF (</a:t>
            </a:r>
            <a:r>
              <a:rPr lang="en-US" sz="1800" dirty="0" err="1">
                <a:latin typeface="Avenir Book" charset="0"/>
                <a:ea typeface="Avenir Book" charset="0"/>
                <a:cs typeface="Avenir Book" charset="0"/>
              </a:rPr>
              <a:t>CE+infra</a:t>
            </a:r>
            <a:r>
              <a:rPr lang="en-US" sz="1800" dirty="0">
                <a:latin typeface="Avenir Book" charset="0"/>
                <a:ea typeface="Avenir Book" charset="0"/>
                <a:cs typeface="Avenir Book" charset="0"/>
              </a:rPr>
              <a:t> (2), Main linac </a:t>
            </a:r>
            <a:r>
              <a:rPr lang="en-US" sz="1800" dirty="0" err="1">
                <a:latin typeface="Avenir Book" charset="0"/>
                <a:ea typeface="Avenir Book" charset="0"/>
                <a:cs typeface="Avenir Book" charset="0"/>
              </a:rPr>
              <a:t>incl</a:t>
            </a:r>
            <a:r>
              <a:rPr lang="en-US" sz="18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800" dirty="0" err="1">
                <a:latin typeface="Avenir Book" charset="0"/>
                <a:ea typeface="Avenir Book" charset="0"/>
                <a:cs typeface="Avenir Book" charset="0"/>
              </a:rPr>
              <a:t>Drivebeam</a:t>
            </a:r>
            <a:r>
              <a:rPr lang="en-US" sz="1800" dirty="0">
                <a:latin typeface="Avenir Book" charset="0"/>
                <a:ea typeface="Avenir Book" charset="0"/>
                <a:cs typeface="Avenir Book" charset="0"/>
              </a:rPr>
              <a:t> (3), Injectors(1))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800" dirty="0">
                <a:latin typeface="Avenir Book" charset="0"/>
                <a:ea typeface="Avenir Book" charset="0"/>
                <a:cs typeface="Avenir Book" charset="0"/>
              </a:rPr>
              <a:t>From 380 GeV to 1.5 </a:t>
            </a:r>
            <a:r>
              <a:rPr lang="en-US" sz="1800" dirty="0" err="1">
                <a:latin typeface="Avenir Book" charset="0"/>
                <a:ea typeface="Avenir Book" charset="0"/>
                <a:cs typeface="Avenir Book" charset="0"/>
              </a:rPr>
              <a:t>TeV</a:t>
            </a:r>
            <a:r>
              <a:rPr lang="en-US" sz="1800" dirty="0">
                <a:latin typeface="Avenir Book" charset="0"/>
                <a:ea typeface="Avenir Book" charset="0"/>
                <a:cs typeface="Avenir Book" charset="0"/>
              </a:rPr>
              <a:t>, add 5.1 BCHF (drive-beam RF upgrade and lengthening of ML)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800" dirty="0">
                <a:latin typeface="Avenir Book" charset="0"/>
                <a:ea typeface="Avenir Book" charset="0"/>
                <a:cs typeface="Avenir Book" charset="0"/>
              </a:rPr>
              <a:t>From 1.5 </a:t>
            </a:r>
            <a:r>
              <a:rPr lang="en-US" sz="1800" dirty="0" err="1">
                <a:latin typeface="Avenir Book" charset="0"/>
                <a:ea typeface="Avenir Book" charset="0"/>
                <a:cs typeface="Avenir Book" charset="0"/>
              </a:rPr>
              <a:t>TeV</a:t>
            </a:r>
            <a:r>
              <a:rPr lang="en-US" sz="1800" dirty="0">
                <a:latin typeface="Avenir Book" charset="0"/>
                <a:ea typeface="Avenir Book" charset="0"/>
                <a:cs typeface="Avenir Book" charset="0"/>
              </a:rPr>
              <a:t> to 3 </a:t>
            </a:r>
            <a:r>
              <a:rPr lang="en-US" sz="1800" dirty="0" err="1">
                <a:latin typeface="Avenir Book" charset="0"/>
                <a:ea typeface="Avenir Book" charset="0"/>
                <a:cs typeface="Avenir Book" charset="0"/>
              </a:rPr>
              <a:t>TeV</a:t>
            </a:r>
            <a:r>
              <a:rPr lang="en-US" sz="1800" dirty="0">
                <a:latin typeface="Avenir Book" charset="0"/>
                <a:ea typeface="Avenir Book" charset="0"/>
                <a:cs typeface="Avenir Book" charset="0"/>
              </a:rPr>
              <a:t>, add 7.3 BCHF (second drive-beam complex and lengthening of ML)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800" dirty="0" err="1">
                <a:solidFill>
                  <a:srgbClr val="0070C0"/>
                </a:solidFill>
                <a:latin typeface="Avenir Book" charset="0"/>
                <a:ea typeface="Avenir Book" charset="0"/>
                <a:cs typeface="Avenir Book" charset="0"/>
              </a:rPr>
              <a:t>Labour</a:t>
            </a:r>
            <a:r>
              <a:rPr lang="en-US" sz="1800" dirty="0">
                <a:solidFill>
                  <a:srgbClr val="0070C0"/>
                </a:solidFill>
                <a:latin typeface="Avenir Book" charset="0"/>
                <a:ea typeface="Avenir Book" charset="0"/>
                <a:cs typeface="Avenir Book" charset="0"/>
              </a:rPr>
              <a:t> estimate: ~11500 FTE years for the 380 GeV construction</a:t>
            </a:r>
          </a:p>
          <a:p>
            <a:pPr marL="342900" indent="-342900">
              <a:buFont typeface="Arial" charset="0"/>
              <a:buChar char="•"/>
            </a:pPr>
            <a:endParaRPr lang="en-US" sz="18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800" dirty="0">
                <a:latin typeface="Avenir Book" charset="0"/>
                <a:ea typeface="Avenir Book" charset="0"/>
                <a:cs typeface="Avenir Book" charset="0"/>
              </a:rPr>
              <a:t>ILC 250: ~5 B, </a:t>
            </a:r>
            <a:r>
              <a:rPr lang="en-US" sz="1800" dirty="0" err="1">
                <a:latin typeface="Avenir Book" charset="0"/>
                <a:ea typeface="Avenir Book" charset="0"/>
                <a:cs typeface="Avenir Book" charset="0"/>
              </a:rPr>
              <a:t>Labour</a:t>
            </a:r>
            <a:r>
              <a:rPr lang="en-US" sz="1800" dirty="0">
                <a:latin typeface="Avenir Book" charset="0"/>
                <a:ea typeface="Avenir Book" charset="0"/>
                <a:cs typeface="Avenir Book" charset="0"/>
              </a:rPr>
              <a:t>: ~10000 </a:t>
            </a:r>
            <a:r>
              <a:rPr lang="en-US" sz="1800" dirty="0" err="1">
                <a:latin typeface="Avenir Book" charset="0"/>
                <a:ea typeface="Avenir Book" charset="0"/>
                <a:cs typeface="Avenir Book" charset="0"/>
              </a:rPr>
              <a:t>FTEy</a:t>
            </a:r>
            <a:endParaRPr lang="en-US" sz="1800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18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800" dirty="0">
                <a:latin typeface="Avenir Book" charset="0"/>
                <a:ea typeface="Avenir Book" charset="0"/>
                <a:cs typeface="Avenir Book" charset="0"/>
              </a:rPr>
              <a:t>FCC-</a:t>
            </a:r>
            <a:r>
              <a:rPr lang="en-US" sz="1800" dirty="0" err="1">
                <a:latin typeface="Avenir Book" charset="0"/>
                <a:ea typeface="Avenir Book" charset="0"/>
                <a:cs typeface="Avenir Book" charset="0"/>
              </a:rPr>
              <a:t>hh</a:t>
            </a:r>
            <a:r>
              <a:rPr lang="en-US" sz="1800" dirty="0">
                <a:latin typeface="Avenir Book" charset="0"/>
                <a:ea typeface="Avenir Book" charset="0"/>
                <a:cs typeface="Avenir Book" charset="0"/>
              </a:rPr>
              <a:t>: 24 BCHF (or 11.5+17 BCHF if FCC-</a:t>
            </a:r>
            <a:r>
              <a:rPr lang="en-US" sz="1800" dirty="0" err="1">
                <a:latin typeface="Avenir Book" charset="0"/>
                <a:ea typeface="Avenir Book" charset="0"/>
                <a:cs typeface="Avenir Book" charset="0"/>
              </a:rPr>
              <a:t>ee</a:t>
            </a:r>
            <a:r>
              <a:rPr lang="en-US" sz="1800" dirty="0">
                <a:latin typeface="Avenir Book" charset="0"/>
                <a:ea typeface="Avenir Book" charset="0"/>
                <a:cs typeface="Avenir Book" charset="0"/>
              </a:rPr>
              <a:t> is included first)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70C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venir Book" charset="0"/>
                <a:ea typeface="Avenir Book" charset="0"/>
                <a:cs typeface="Avenir Book" charset="0"/>
              </a:rPr>
              <a:t>Labour</a:t>
            </a:r>
            <a:r>
              <a:rPr lang="en-US" sz="1800" dirty="0">
                <a:solidFill>
                  <a:srgbClr val="0070C0"/>
                </a:solidFill>
                <a:latin typeface="Avenir Book" charset="0"/>
                <a:ea typeface="Avenir Book" charset="0"/>
                <a:cs typeface="Avenir Book" charset="0"/>
              </a:rPr>
              <a:t> estimate: …</a:t>
            </a:r>
          </a:p>
          <a:p>
            <a:endParaRPr lang="en-US" sz="18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800" dirty="0">
                <a:solidFill>
                  <a:srgbClr val="0070C0"/>
                </a:solidFill>
                <a:latin typeface="Avenir Book" charset="0"/>
                <a:ea typeface="Avenir Book" charset="0"/>
                <a:cs typeface="Avenir Book" charset="0"/>
              </a:rPr>
              <a:t>Note: a typical estimate in the past from several machines for </a:t>
            </a:r>
            <a:r>
              <a:rPr lang="en-US" sz="1800" dirty="0" err="1">
                <a:solidFill>
                  <a:srgbClr val="0070C0"/>
                </a:solidFill>
                <a:latin typeface="Avenir Book" charset="0"/>
                <a:ea typeface="Avenir Book" charset="0"/>
                <a:cs typeface="Avenir Book" charset="0"/>
              </a:rPr>
              <a:t>labour</a:t>
            </a:r>
            <a:r>
              <a:rPr lang="en-US" sz="1800" dirty="0">
                <a:solidFill>
                  <a:srgbClr val="0070C0"/>
                </a:solidFill>
                <a:latin typeface="Avenir Book" charset="0"/>
                <a:ea typeface="Avenir Book" charset="0"/>
                <a:cs typeface="Avenir Book" charset="0"/>
              </a:rPr>
              <a:t>: Price/1.9 MCHF = FTE years</a:t>
            </a:r>
          </a:p>
          <a:p>
            <a:endParaRPr lang="en-US" sz="18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800" dirty="0">
                <a:latin typeface="Avenir Book" charset="0"/>
                <a:ea typeface="Avenir Book" charset="0"/>
                <a:cs typeface="Avenir Book" charset="0"/>
              </a:rPr>
              <a:t>In addition operational costs: Power plus hardware plus personnel (we know that most of CERN’s resources go into operating lab and facilities currently, and it is heavily dominated by personnel costs) </a:t>
            </a:r>
          </a:p>
          <a:p>
            <a:endParaRPr lang="en-US" sz="18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800" dirty="0">
                <a:latin typeface="Avenir Book" charset="0"/>
                <a:ea typeface="Avenir Book" charset="0"/>
                <a:cs typeface="Avenir Book" charset="0"/>
              </a:rPr>
              <a:t>Furthermore: De-commissioning cost might be significant if need to make use of same space or need to remove activated parts on the time-scale of these projects </a:t>
            </a:r>
          </a:p>
          <a:p>
            <a:endParaRPr lang="en-US" sz="18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800" dirty="0">
                <a:latin typeface="Avenir Book" charset="0"/>
                <a:ea typeface="Avenir Book" charset="0"/>
                <a:cs typeface="Avenir Book" charset="0"/>
              </a:rPr>
              <a:t>Overall the cost/resources are our largest “problem”, keeping costs down will be essential </a:t>
            </a:r>
          </a:p>
        </p:txBody>
      </p:sp>
    </p:spTree>
    <p:extLst>
      <p:ext uri="{BB962C8B-B14F-4D97-AF65-F5344CB8AC3E}">
        <p14:creationId xmlns:p14="http://schemas.microsoft.com/office/powerpoint/2010/main" val="35975795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43C8BD-77AF-EA4A-B781-2C3D9C14F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641" y="581130"/>
            <a:ext cx="5119242" cy="55279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D7CC8C-C923-1E40-85D4-7F73E9362955}"/>
              </a:ext>
            </a:extLst>
          </p:cNvPr>
          <p:cNvSpPr txBox="1"/>
          <p:nvPr/>
        </p:nvSpPr>
        <p:spPr>
          <a:xfrm>
            <a:off x="2114678" y="51765"/>
            <a:ext cx="7986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venir Roman" panose="02000503020000020003" pitchFamily="2" charset="0"/>
              </a:rPr>
              <a:t>More than ever R&amp;D and good new ideas are needed 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0F6923F2-958C-AB4D-AA68-9791C49CB1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38860"/>
            <a:ext cx="2743200" cy="365125"/>
          </a:xfrm>
        </p:spPr>
        <p:txBody>
          <a:bodyPr/>
          <a:lstStyle/>
          <a:p>
            <a:r>
              <a:rPr lang="en-US" dirty="0" err="1"/>
              <a:t>Benasque</a:t>
            </a:r>
            <a:r>
              <a:rPr lang="en-US" dirty="0"/>
              <a:t> 2021</a:t>
            </a:r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92BFB322-533B-8A42-825A-18E91A3D6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26072" y="6551051"/>
            <a:ext cx="4339856" cy="365125"/>
          </a:xfrm>
        </p:spPr>
        <p:txBody>
          <a:bodyPr/>
          <a:lstStyle/>
          <a:p>
            <a:r>
              <a:rPr lang="en-US"/>
              <a:t>Steinar Stapnes</a:t>
            </a:r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D831A04C-4902-0545-B328-C14CF7785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60993" y="6538860"/>
            <a:ext cx="2743200" cy="365125"/>
          </a:xfrm>
        </p:spPr>
        <p:txBody>
          <a:bodyPr/>
          <a:lstStyle/>
          <a:p>
            <a:fld id="{E66BB354-06AB-8C42-85C8-FB76A158A213}" type="slidenum">
              <a:rPr lang="en-US" smtClean="0"/>
              <a:t>79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C6608C-23F9-264F-A4AF-396527435487}"/>
              </a:ext>
            </a:extLst>
          </p:cNvPr>
          <p:cNvSpPr txBox="1"/>
          <p:nvPr/>
        </p:nvSpPr>
        <p:spPr>
          <a:xfrm rot="16200000">
            <a:off x="2464169" y="202610"/>
            <a:ext cx="1633781" cy="3729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Proton road 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 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Electron road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Muon road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CCF8EE-787E-9242-B8F7-DF4C7815AEB8}"/>
              </a:ext>
            </a:extLst>
          </p:cNvPr>
          <p:cNvSpPr txBox="1"/>
          <p:nvPr/>
        </p:nvSpPr>
        <p:spPr>
          <a:xfrm>
            <a:off x="6469178" y="921436"/>
            <a:ext cx="5383011" cy="5799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Roman" panose="02000503020000020003" pitchFamily="2" charset="0"/>
              </a:rPr>
              <a:t>The first (HL) and second (Higgs) step are in sight </a:t>
            </a:r>
          </a:p>
          <a:p>
            <a:endParaRPr lang="en-US" sz="2000" dirty="0">
              <a:latin typeface="Avenir Roman" panose="02000503020000020003" pitchFamily="2" charset="0"/>
            </a:endParaRPr>
          </a:p>
          <a:p>
            <a:r>
              <a:rPr lang="en-US" sz="2000" dirty="0">
                <a:latin typeface="Avenir Roman" panose="02000503020000020003" pitchFamily="2" charset="0"/>
              </a:rPr>
              <a:t>Beyond:</a:t>
            </a:r>
          </a:p>
          <a:p>
            <a:r>
              <a:rPr lang="en-US" sz="2000" dirty="0">
                <a:latin typeface="Avenir Roman" panose="02000503020000020003" pitchFamily="2" charset="0"/>
              </a:rPr>
              <a:t>We should make all attempt to open doors to future accelerator options and keep them open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Roman" panose="02000503020000020003" pitchFamily="2" charset="0"/>
              </a:rPr>
              <a:t>any technology prediction with a 50y time window is at best uncertain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venir Roman" panose="02000503020000020003" pitchFamily="2" charset="0"/>
            </a:endParaRPr>
          </a:p>
          <a:p>
            <a:r>
              <a:rPr lang="en-US" sz="2000" dirty="0">
                <a:latin typeface="Avenir Roman" panose="02000503020000020003" pitchFamily="2" charset="0"/>
              </a:rPr>
              <a:t>Probably none of these roads are affordable given the current particle physics budgets, so either we reduce costs and come together world-wide to build these accelerators </a:t>
            </a:r>
          </a:p>
          <a:p>
            <a:endParaRPr lang="en-US" dirty="0">
              <a:latin typeface="Avenir Roman" panose="02000503020000020003" pitchFamily="2" charset="0"/>
            </a:endParaRPr>
          </a:p>
          <a:p>
            <a:endParaRPr lang="en-US" dirty="0">
              <a:latin typeface="Avenir Roman" panose="02000503020000020003" pitchFamily="2" charset="0"/>
            </a:endParaRPr>
          </a:p>
          <a:p>
            <a:endParaRPr lang="en-US" dirty="0">
              <a:latin typeface="Avenir Roman" panose="02000503020000020003" pitchFamily="2" charset="0"/>
            </a:endParaRPr>
          </a:p>
          <a:p>
            <a:endParaRPr lang="en-US" dirty="0">
              <a:latin typeface="Avenir Roman" panose="02000503020000020003" pitchFamily="2" charset="0"/>
            </a:endParaRPr>
          </a:p>
          <a:p>
            <a:r>
              <a:rPr lang="en-US" dirty="0">
                <a:latin typeface="Avenir Roman" panose="02000503020000020003" pitchFamily="2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220B0F-975D-414C-9325-4B3C8521B041}"/>
              </a:ext>
            </a:extLst>
          </p:cNvPr>
          <p:cNvSpPr txBox="1"/>
          <p:nvPr/>
        </p:nvSpPr>
        <p:spPr>
          <a:xfrm>
            <a:off x="2315450" y="3376644"/>
            <a:ext cx="2053126" cy="6518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Higgs factory </a:t>
            </a:r>
          </a:p>
          <a:p>
            <a:r>
              <a:rPr lang="en-US" dirty="0">
                <a:solidFill>
                  <a:schemeClr val="bg1"/>
                </a:solidFill>
              </a:rPr>
              <a:t>LHC and HL LHC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C4C914-7E5E-B846-BEF4-56091813303C}"/>
              </a:ext>
            </a:extLst>
          </p:cNvPr>
          <p:cNvSpPr txBox="1"/>
          <p:nvPr/>
        </p:nvSpPr>
        <p:spPr>
          <a:xfrm>
            <a:off x="8793223" y="5747247"/>
            <a:ext cx="3410970" cy="1110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Thanks to all the sources mentioned in the slides, and all the sources they have used 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58701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845" y="202980"/>
            <a:ext cx="5811062" cy="714265"/>
          </a:xfrm>
        </p:spPr>
        <p:txBody>
          <a:bodyPr/>
          <a:lstStyle/>
          <a:p>
            <a:r>
              <a:rPr lang="en-GB" dirty="0"/>
              <a:t> From LHC to HL LHC</a:t>
            </a:r>
          </a:p>
        </p:txBody>
      </p:sp>
      <p:graphicFrame>
        <p:nvGraphicFramePr>
          <p:cNvPr id="23" name="Content Placeholder 22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5488391" y="4066858"/>
          <a:ext cx="1431571" cy="463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1" name="Equation" r:id="rId3" imgW="863280" imgH="279360" progId="Equation.3">
                  <p:embed/>
                </p:oleObj>
              </mc:Choice>
              <mc:Fallback>
                <p:oleObj name="Equation" r:id="rId3" imgW="863280" imgH="279360" progId="Equation.3">
                  <p:embed/>
                  <p:pic>
                    <p:nvPicPr>
                      <p:cNvPr id="23" name="Content Placeholder 2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88391" y="4066858"/>
                        <a:ext cx="1431571" cy="463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Content Placeholder 22"/>
          <p:cNvGraphicFramePr>
            <a:graphicFrameLocks noChangeAspect="1"/>
          </p:cNvGraphicFramePr>
          <p:nvPr>
            <p:extLst/>
          </p:nvPr>
        </p:nvGraphicFramePr>
        <p:xfrm>
          <a:off x="10618347" y="3936192"/>
          <a:ext cx="1562100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2" name="Equation" r:id="rId5" imgW="939600" imgH="279360" progId="Equation.3">
                  <p:embed/>
                </p:oleObj>
              </mc:Choice>
              <mc:Fallback>
                <p:oleObj name="Equation" r:id="rId5" imgW="939600" imgH="279360" progId="Equation.3">
                  <p:embed/>
                  <p:pic>
                    <p:nvPicPr>
                      <p:cNvPr id="26" name="Content Placeholder 2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618347" y="3936192"/>
                        <a:ext cx="1562100" cy="465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2" name="Group 31"/>
          <p:cNvGrpSpPr/>
          <p:nvPr/>
        </p:nvGrpSpPr>
        <p:grpSpPr>
          <a:xfrm>
            <a:off x="231742" y="1217637"/>
            <a:ext cx="11443991" cy="2807824"/>
            <a:chOff x="188790" y="1242414"/>
            <a:chExt cx="11443991" cy="2807824"/>
          </a:xfrm>
        </p:grpSpPr>
        <p:grpSp>
          <p:nvGrpSpPr>
            <p:cNvPr id="19" name="Group 18"/>
            <p:cNvGrpSpPr/>
            <p:nvPr/>
          </p:nvGrpSpPr>
          <p:grpSpPr>
            <a:xfrm>
              <a:off x="188790" y="1242414"/>
              <a:ext cx="11443991" cy="2807824"/>
              <a:chOff x="21112" y="1811731"/>
              <a:chExt cx="11443991" cy="2807824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5882486" y="1815991"/>
                <a:ext cx="2825054" cy="280356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11347" y="1815991"/>
                <a:ext cx="2216692" cy="280356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124310" y="2535661"/>
                <a:ext cx="1075340" cy="460860"/>
              </a:xfrm>
              <a:prstGeom prst="rect">
                <a:avLst/>
              </a:prstGeom>
              <a:solidFill>
                <a:schemeClr val="tx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2020</a:t>
                </a: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1268533" y="2535661"/>
                <a:ext cx="1075340" cy="460860"/>
              </a:xfrm>
              <a:prstGeom prst="rect">
                <a:avLst/>
              </a:prstGeom>
              <a:solidFill>
                <a:schemeClr val="tx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2021</a:t>
                </a: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2418274" y="2535661"/>
                <a:ext cx="1075340" cy="460860"/>
              </a:xfrm>
              <a:prstGeom prst="rect">
                <a:avLst/>
              </a:prstGeom>
              <a:solidFill>
                <a:schemeClr val="tx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2022</a:t>
                </a: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3582905" y="2535661"/>
                <a:ext cx="1075340" cy="460860"/>
              </a:xfrm>
              <a:prstGeom prst="rect">
                <a:avLst/>
              </a:prstGeom>
              <a:solidFill>
                <a:schemeClr val="tx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2023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4740091" y="2535661"/>
                <a:ext cx="1075340" cy="460860"/>
              </a:xfrm>
              <a:prstGeom prst="rect">
                <a:avLst/>
              </a:prstGeom>
              <a:solidFill>
                <a:schemeClr val="tx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2024</a:t>
                </a: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5897277" y="2525299"/>
                <a:ext cx="1075340" cy="460860"/>
              </a:xfrm>
              <a:prstGeom prst="rect">
                <a:avLst/>
              </a:prstGeom>
              <a:solidFill>
                <a:schemeClr val="tx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2025</a:t>
                </a: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7041500" y="2525299"/>
                <a:ext cx="1075340" cy="460860"/>
              </a:xfrm>
              <a:prstGeom prst="rect">
                <a:avLst/>
              </a:prstGeom>
              <a:solidFill>
                <a:schemeClr val="tx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2026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0389763" y="2535661"/>
                <a:ext cx="1075340" cy="460860"/>
              </a:xfrm>
              <a:prstGeom prst="rect">
                <a:avLst/>
              </a:prstGeom>
              <a:solidFill>
                <a:schemeClr val="tx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2038</a:t>
                </a: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8207075" y="2525299"/>
                <a:ext cx="1075340" cy="460860"/>
              </a:xfrm>
              <a:prstGeom prst="rect">
                <a:avLst/>
              </a:prstGeom>
              <a:solidFill>
                <a:schemeClr val="tx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2027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24310" y="1811731"/>
                <a:ext cx="2203729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bg1"/>
                    </a:solidFill>
                    <a:latin typeface="+mj-lt"/>
                  </a:rPr>
                  <a:t>Long Shutdown 2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882486" y="1818572"/>
                <a:ext cx="2825054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bg1"/>
                    </a:solidFill>
                    <a:latin typeface="+mj-lt"/>
                  </a:rPr>
                  <a:t>Long Shutdown 3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1112" y="3278728"/>
                <a:ext cx="22596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accent6">
                        <a:lumMod val="50000"/>
                      </a:schemeClr>
                    </a:solidFill>
                    <a:latin typeface="+mj-lt"/>
                  </a:rPr>
                  <a:t>Injector upgrades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168103" y="3276222"/>
                <a:ext cx="22596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accent6">
                        <a:lumMod val="50000"/>
                      </a:schemeClr>
                    </a:solidFill>
                    <a:latin typeface="+mj-lt"/>
                  </a:rPr>
                  <a:t>HL-LHC installation</a:t>
                </a:r>
              </a:p>
            </p:txBody>
          </p:sp>
        </p:grpSp>
        <p:cxnSp>
          <p:nvCxnSpPr>
            <p:cNvPr id="21" name="Straight Arrow Connector 20"/>
            <p:cNvCxnSpPr/>
            <p:nvPr/>
          </p:nvCxnSpPr>
          <p:spPr>
            <a:xfrm>
              <a:off x="2539774" y="3260903"/>
              <a:ext cx="3487392" cy="0"/>
            </a:xfrm>
            <a:prstGeom prst="straightConnector1">
              <a:avLst/>
            </a:prstGeom>
            <a:ln>
              <a:solidFill>
                <a:srgbClr val="D60093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8898216" y="3264921"/>
              <a:ext cx="2351667" cy="608"/>
            </a:xfrm>
            <a:prstGeom prst="straightConnector1">
              <a:avLst/>
            </a:prstGeom>
            <a:ln>
              <a:solidFill>
                <a:srgbClr val="D60093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3301631" y="2891571"/>
              <a:ext cx="12834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D60093"/>
                  </a:solidFill>
                  <a:latin typeface="+mj-lt"/>
                </a:rPr>
                <a:t>6.8 / 7 </a:t>
              </a:r>
              <a:r>
                <a:rPr lang="en-GB" dirty="0" err="1">
                  <a:solidFill>
                    <a:srgbClr val="D60093"/>
                  </a:solidFill>
                  <a:latin typeface="+mj-lt"/>
                </a:rPr>
                <a:t>TeV</a:t>
              </a:r>
              <a:endParaRPr lang="en-GB" dirty="0">
                <a:solidFill>
                  <a:srgbClr val="D60093"/>
                </a:solidFill>
                <a:latin typeface="+mj-lt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9552450" y="2145508"/>
              <a:ext cx="883315" cy="0"/>
            </a:xfrm>
            <a:prstGeom prst="line">
              <a:avLst/>
            </a:prstGeom>
            <a:ln w="76200">
              <a:solidFill>
                <a:schemeClr val="tx1">
                  <a:lumMod val="60000"/>
                  <a:lumOff val="40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1" name="Content Placeholder 22"/>
          <p:cNvGraphicFramePr>
            <a:graphicFrameLocks noChangeAspect="1"/>
          </p:cNvGraphicFramePr>
          <p:nvPr>
            <p:extLst/>
          </p:nvPr>
        </p:nvGraphicFramePr>
        <p:xfrm>
          <a:off x="1834612" y="4087601"/>
          <a:ext cx="1408113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3" name="Equation" r:id="rId7" imgW="850680" imgH="279360" progId="Equation.3">
                  <p:embed/>
                </p:oleObj>
              </mc:Choice>
              <mc:Fallback>
                <p:oleObj name="Equation" r:id="rId7" imgW="850680" imgH="279360" progId="Equation.3">
                  <p:embed/>
                  <p:pic>
                    <p:nvPicPr>
                      <p:cNvPr id="31" name="Content Placeholder 2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834612" y="4087601"/>
                        <a:ext cx="1408113" cy="463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Content Placeholder 2"/>
          <p:cNvSpPr txBox="1">
            <a:spLocks/>
          </p:cNvSpPr>
          <p:nvPr/>
        </p:nvSpPr>
        <p:spPr>
          <a:xfrm>
            <a:off x="296845" y="5062869"/>
            <a:ext cx="11262681" cy="659863"/>
          </a:xfrm>
          <a:prstGeom prst="rect">
            <a:avLst/>
          </a:prstGeom>
        </p:spPr>
        <p:txBody>
          <a:bodyPr vert="horz">
            <a:noAutofit/>
          </a:bodyPr>
          <a:lstStyle>
            <a:lvl1pPr marL="354013" indent="-317500" algn="l" rtl="0" eaLnBrk="1" latinLnBrk="0" hangingPunct="1">
              <a:spcBef>
                <a:spcPct val="20000"/>
              </a:spcBef>
              <a:buClr>
                <a:srgbClr val="0000FF"/>
              </a:buClr>
              <a:buSzPct val="80000"/>
              <a:buFont typeface="Wingdings" panose="05000000000000000000" pitchFamily="2" charset="2"/>
              <a:buChar char="q"/>
              <a:defRPr kumimoji="0"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720725" indent="-366713" algn="l" rtl="0" eaLnBrk="1" latinLnBrk="0" hangingPunct="1">
              <a:spcBef>
                <a:spcPct val="20000"/>
              </a:spcBef>
              <a:buClrTx/>
              <a:buSzPct val="80000"/>
              <a:buFont typeface="Arial" panose="020B0604020202020204" pitchFamily="34" charset="0"/>
              <a:buChar char="―"/>
              <a:defRPr kumimoji="0"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Lucida Grande"/>
              <a:buChar char="►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3" indent="0" algn="ctr" fontAlgn="auto">
              <a:spcAft>
                <a:spcPts val="0"/>
              </a:spcAft>
              <a:buNone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Following the “loss” of 2021 to COVID, an extension of Run 3 into 2025 is under consideration, but possible radiation damage to some of the low-beta quadrupole assemblies is a worry.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704244" y="127364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+mj-lt"/>
              </a:rPr>
              <a:t>Run 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211192" y="1244300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+mj-lt"/>
              </a:rPr>
              <a:t>Runs 4-5-6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232574" y="2866794"/>
            <a:ext cx="770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D60093"/>
                </a:solidFill>
                <a:latin typeface="+mj-lt"/>
              </a:rPr>
              <a:t>7 </a:t>
            </a:r>
            <a:r>
              <a:rPr lang="en-GB" dirty="0" err="1">
                <a:solidFill>
                  <a:srgbClr val="D60093"/>
                </a:solidFill>
                <a:latin typeface="+mj-lt"/>
              </a:rPr>
              <a:t>TeV</a:t>
            </a:r>
            <a:endParaRPr lang="en-GB" dirty="0">
              <a:solidFill>
                <a:srgbClr val="D60093"/>
              </a:solidFill>
              <a:latin typeface="+mj-lt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5800094" y="2986336"/>
            <a:ext cx="211415" cy="13018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5" name="Group 54"/>
          <p:cNvGrpSpPr/>
          <p:nvPr/>
        </p:nvGrpSpPr>
        <p:grpSpPr>
          <a:xfrm>
            <a:off x="4990547" y="2555449"/>
            <a:ext cx="1179803" cy="1303587"/>
            <a:chOff x="4990547" y="2555449"/>
            <a:chExt cx="1179803" cy="1303587"/>
          </a:xfrm>
        </p:grpSpPr>
        <p:sp>
          <p:nvSpPr>
            <p:cNvPr id="38" name="TextBox 37"/>
            <p:cNvSpPr txBox="1"/>
            <p:nvPr/>
          </p:nvSpPr>
          <p:spPr>
            <a:xfrm>
              <a:off x="4990547" y="2555449"/>
              <a:ext cx="11408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 err="1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Cryo</a:t>
              </a:r>
              <a:r>
                <a:rPr lang="en-GB" sz="1100" b="1" dirty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-limit on luminosity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59065" y="3428149"/>
              <a:ext cx="111128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Radiation damage</a:t>
              </a: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5125262" y="3446420"/>
              <a:ext cx="674832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5101900" y="2986336"/>
              <a:ext cx="698194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5800094" y="3329721"/>
              <a:ext cx="225967" cy="11670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Slide Number Placeholder 3">
            <a:extLst>
              <a:ext uri="{FF2B5EF4-FFF2-40B4-BE49-F238E27FC236}">
                <a16:creationId xmlns:a16="http://schemas.microsoft.com/office/drawing/2014/main" id="{A24F7C56-706A-784D-89DB-43107FE6F5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0993" y="6538860"/>
            <a:ext cx="2743200" cy="365125"/>
          </a:xfrm>
        </p:spPr>
        <p:txBody>
          <a:bodyPr/>
          <a:lstStyle/>
          <a:p>
            <a:fld id="{E66BB354-06AB-8C42-85C8-FB76A158A213}" type="slidenum">
              <a:rPr lang="en-US" smtClean="0"/>
              <a:t>8</a:t>
            </a:fld>
            <a:endParaRPr lang="en-US"/>
          </a:p>
        </p:txBody>
      </p:sp>
      <p:sp>
        <p:nvSpPr>
          <p:cNvPr id="43" name="Date Placeholder 1">
            <a:extLst>
              <a:ext uri="{FF2B5EF4-FFF2-40B4-BE49-F238E27FC236}">
                <a16:creationId xmlns:a16="http://schemas.microsoft.com/office/drawing/2014/main" id="{7450082F-E50C-F44E-8D68-31605398C9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336" y="6554225"/>
            <a:ext cx="2743200" cy="365125"/>
          </a:xfrm>
        </p:spPr>
        <p:txBody>
          <a:bodyPr/>
          <a:lstStyle/>
          <a:p>
            <a:r>
              <a:rPr lang="en-US" dirty="0" err="1"/>
              <a:t>Benasque</a:t>
            </a:r>
            <a:r>
              <a:rPr lang="en-US" dirty="0"/>
              <a:t> September 2021 </a:t>
            </a:r>
          </a:p>
        </p:txBody>
      </p:sp>
      <p:sp>
        <p:nvSpPr>
          <p:cNvPr id="44" name="Footer Placeholder 2">
            <a:extLst>
              <a:ext uri="{FF2B5EF4-FFF2-40B4-BE49-F238E27FC236}">
                <a16:creationId xmlns:a16="http://schemas.microsoft.com/office/drawing/2014/main" id="{647B9F3C-494D-8845-9B91-D0B47CC168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26072" y="6551051"/>
            <a:ext cx="4339856" cy="365125"/>
          </a:xfrm>
        </p:spPr>
        <p:txBody>
          <a:bodyPr/>
          <a:lstStyle/>
          <a:p>
            <a:r>
              <a:rPr lang="en-US" dirty="0"/>
              <a:t>From </a:t>
            </a:r>
            <a:r>
              <a:rPr lang="en-US" dirty="0" err="1"/>
              <a:t>J.Wenninger</a:t>
            </a:r>
            <a:r>
              <a:rPr lang="en-US" dirty="0"/>
              <a:t>, EPS</a:t>
            </a:r>
          </a:p>
        </p:txBody>
      </p:sp>
    </p:spTree>
    <p:extLst>
      <p:ext uri="{BB962C8B-B14F-4D97-AF65-F5344CB8AC3E}">
        <p14:creationId xmlns:p14="http://schemas.microsoft.com/office/powerpoint/2010/main" val="1018353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844" y="202980"/>
            <a:ext cx="5799155" cy="714265"/>
          </a:xfrm>
        </p:spPr>
        <p:txBody>
          <a:bodyPr/>
          <a:lstStyle/>
          <a:p>
            <a:r>
              <a:rPr lang="en-GB" dirty="0"/>
              <a:t> HL-LHC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960" y="1919342"/>
            <a:ext cx="5933255" cy="3660338"/>
          </a:xfrm>
        </p:spPr>
        <p:txBody>
          <a:bodyPr>
            <a:noAutofit/>
          </a:bodyPr>
          <a:lstStyle/>
          <a:p>
            <a:r>
              <a:rPr lang="en-GB" b="1" dirty="0">
                <a:solidFill>
                  <a:srgbClr val="0000FF"/>
                </a:solidFill>
              </a:rPr>
              <a:t>Complete redesign of regions next to ATLAS and CMS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 in order to:</a:t>
            </a:r>
          </a:p>
          <a:p>
            <a:pPr lvl="1"/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Achieve smaller beam size at the experiments,</a:t>
            </a:r>
          </a:p>
          <a:p>
            <a:pPr lvl="1"/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Withstand radiation from largely increased luminosity debris.</a:t>
            </a:r>
          </a:p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Profit fully from the </a:t>
            </a:r>
            <a:r>
              <a:rPr lang="en-GB" b="1" dirty="0">
                <a:solidFill>
                  <a:srgbClr val="0000FF"/>
                </a:solidFill>
              </a:rPr>
              <a:t>increased beam intensity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provided by the </a:t>
            </a:r>
            <a:r>
              <a:rPr lang="en-GB" b="1" dirty="0">
                <a:solidFill>
                  <a:srgbClr val="0000FF"/>
                </a:solidFill>
              </a:rPr>
              <a:t>LS2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b="1" dirty="0">
                <a:solidFill>
                  <a:srgbClr val="0000FF"/>
                </a:solidFill>
              </a:rPr>
              <a:t>injector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b="1" dirty="0">
                <a:solidFill>
                  <a:srgbClr val="0000FF"/>
                </a:solidFill>
              </a:rPr>
              <a:t>upgrade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Upgrade key LHC systems to cope with the increased intensity and luminosity (collimation, cryogenics, injection and dump systems).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39B667-BB74-724E-8043-B7C9F6F18664}"/>
              </a:ext>
            </a:extLst>
          </p:cNvPr>
          <p:cNvSpPr txBox="1"/>
          <p:nvPr/>
        </p:nvSpPr>
        <p:spPr>
          <a:xfrm>
            <a:off x="2286732" y="1124697"/>
            <a:ext cx="8878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Enable LHC to deliver </a:t>
            </a:r>
            <a:r>
              <a:rPr lang="en-US" sz="2000" b="1" dirty="0">
                <a:solidFill>
                  <a:srgbClr val="D60093"/>
                </a:solidFill>
                <a:latin typeface="Arial"/>
              </a:rPr>
              <a:t>~250 fb</a:t>
            </a:r>
            <a:r>
              <a:rPr lang="en-US" sz="2000" b="1" baseline="30000" dirty="0">
                <a:solidFill>
                  <a:srgbClr val="D60093"/>
                </a:solidFill>
                <a:latin typeface="Arial"/>
              </a:rPr>
              <a:t>-1</a:t>
            </a:r>
            <a:r>
              <a:rPr lang="en-US" sz="2000" b="1" dirty="0">
                <a:solidFill>
                  <a:srgbClr val="D60093"/>
                </a:solidFill>
                <a:latin typeface="Arial"/>
              </a:rPr>
              <a:t>/year in ATLAS and CMS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reaching</a:t>
            </a:r>
            <a:r>
              <a:rPr lang="en-US" sz="2000" dirty="0">
                <a:solidFill>
                  <a:srgbClr val="0055A0"/>
                </a:solidFill>
                <a:latin typeface="Arial"/>
              </a:rPr>
              <a:t> </a:t>
            </a:r>
            <a:r>
              <a:rPr lang="en-US" sz="2000" b="1" dirty="0">
                <a:solidFill>
                  <a:srgbClr val="D60093"/>
                </a:solidFill>
                <a:latin typeface="Arial"/>
              </a:rPr>
              <a:t>3000 fb</a:t>
            </a:r>
            <a:r>
              <a:rPr lang="en-US" sz="2000" b="1" baseline="30000" dirty="0">
                <a:solidFill>
                  <a:srgbClr val="D60093"/>
                </a:solidFill>
                <a:latin typeface="Arial"/>
              </a:rPr>
              <a:t>-1</a:t>
            </a:r>
            <a:r>
              <a:rPr lang="en-US" sz="2000" b="1" dirty="0">
                <a:solidFill>
                  <a:srgbClr val="D60093"/>
                </a:solidFill>
                <a:latin typeface="Arial"/>
              </a:rPr>
              <a:t> ~2038-2040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(leveling at a pile-up of 140 events/crossing)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8CBEB5-B849-7345-A361-CB56F6FEAB8C}"/>
              </a:ext>
            </a:extLst>
          </p:cNvPr>
          <p:cNvSpPr txBox="1"/>
          <p:nvPr/>
        </p:nvSpPr>
        <p:spPr>
          <a:xfrm>
            <a:off x="1026540" y="1217031"/>
            <a:ext cx="1260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200" b="1" u="sng" dirty="0">
                <a:solidFill>
                  <a:srgbClr val="D60093"/>
                </a:solidFill>
                <a:latin typeface="Arial"/>
              </a:rPr>
              <a:t>Goal</a:t>
            </a:r>
            <a:r>
              <a:rPr lang="en-US" sz="2400" b="1" dirty="0">
                <a:solidFill>
                  <a:srgbClr val="D60093"/>
                </a:solidFill>
                <a:latin typeface="Arial"/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CAA102-7B49-1047-A191-7CD4C74797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0050" y="2238445"/>
            <a:ext cx="5576263" cy="238111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6EB05AE3-37EB-D745-A8AB-250121914C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0993" y="6538860"/>
            <a:ext cx="2743200" cy="365125"/>
          </a:xfrm>
        </p:spPr>
        <p:txBody>
          <a:bodyPr/>
          <a:lstStyle/>
          <a:p>
            <a:fld id="{E66BB354-06AB-8C42-85C8-FB76A158A213}" type="slidenum">
              <a:rPr lang="en-US" smtClean="0"/>
              <a:t>9</a:t>
            </a:fld>
            <a:endParaRPr lang="en-US"/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693577C7-E0F2-1E46-BA69-EC7102177C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336" y="6554225"/>
            <a:ext cx="2743200" cy="365125"/>
          </a:xfrm>
        </p:spPr>
        <p:txBody>
          <a:bodyPr/>
          <a:lstStyle/>
          <a:p>
            <a:r>
              <a:rPr lang="en-US" dirty="0" err="1"/>
              <a:t>Benasque</a:t>
            </a:r>
            <a:r>
              <a:rPr lang="en-US" dirty="0"/>
              <a:t> September 2021 </a:t>
            </a: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55D80B31-4CB8-224B-8FB0-C1D30EF513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26072" y="6551051"/>
            <a:ext cx="4339856" cy="365125"/>
          </a:xfrm>
        </p:spPr>
        <p:txBody>
          <a:bodyPr/>
          <a:lstStyle/>
          <a:p>
            <a:r>
              <a:rPr lang="en-US" dirty="0"/>
              <a:t>From </a:t>
            </a:r>
            <a:r>
              <a:rPr lang="en-US" dirty="0" err="1"/>
              <a:t>J.Wenninger</a:t>
            </a:r>
            <a:r>
              <a:rPr lang="en-US" dirty="0"/>
              <a:t>, EPS</a:t>
            </a:r>
          </a:p>
        </p:txBody>
      </p:sp>
    </p:spTree>
    <p:extLst>
      <p:ext uri="{BB962C8B-B14F-4D97-AF65-F5344CB8AC3E}">
        <p14:creationId xmlns:p14="http://schemas.microsoft.com/office/powerpoint/2010/main" val="249964670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st_standard_4_3" id="{6D8468D9-50C7-3F47-9256-F17E30C2A8F2}" vid="{1CFEAB2C-AEC4-F347-B945-17AC24F6750B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st_standard_4_3" id="{6D8468D9-50C7-3F47-9256-F17E30C2A8F2}" vid="{2272F3B6-CDA9-4649-879E-361B2F226CEB}"/>
    </a:ext>
  </a:extLst>
</a:theme>
</file>

<file path=ppt/theme/theme3.xml><?xml version="1.0" encoding="utf-8"?>
<a:theme xmlns:a="http://schemas.openxmlformats.org/drawingml/2006/main" name="1_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49123</TotalTime>
  <Words>6820</Words>
  <Application>Microsoft Macintosh PowerPoint</Application>
  <PresentationFormat>Widescreen</PresentationFormat>
  <Paragraphs>1219</Paragraphs>
  <Slides>79</Slides>
  <Notes>36</Notes>
  <HiddenSlides>0</HiddenSlides>
  <MMClips>0</MMClips>
  <ScaleCrop>false</ScaleCrop>
  <HeadingPairs>
    <vt:vector size="8" baseType="variant">
      <vt:variant>
        <vt:lpstr>Fonts Used</vt:lpstr>
      </vt:variant>
      <vt:variant>
        <vt:i4>21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104" baseType="lpstr">
      <vt:lpstr>Arial Unicode MS</vt:lpstr>
      <vt:lpstr>ＭＳ Ｐゴシック</vt:lpstr>
      <vt:lpstr>ヒラギノ角ゴ Pro W3</vt:lpstr>
      <vt:lpstr>Arial</vt:lpstr>
      <vt:lpstr>Arial Narrow</vt:lpstr>
      <vt:lpstr>Avenir Book</vt:lpstr>
      <vt:lpstr>Avenir Book Oblique</vt:lpstr>
      <vt:lpstr>Avenir Light</vt:lpstr>
      <vt:lpstr>Avenir Medium</vt:lpstr>
      <vt:lpstr>Avenir Roman</vt:lpstr>
      <vt:lpstr>Calibri</vt:lpstr>
      <vt:lpstr>Cambria Math</vt:lpstr>
      <vt:lpstr>Century Gothic</vt:lpstr>
      <vt:lpstr>Garamond</vt:lpstr>
      <vt:lpstr>Gill Sans</vt:lpstr>
      <vt:lpstr>Helvetica Neue Light</vt:lpstr>
      <vt:lpstr>Symbol</vt:lpstr>
      <vt:lpstr>Times Bold</vt:lpstr>
      <vt:lpstr>Times New Roman</vt:lpstr>
      <vt:lpstr>Times Roman</vt:lpstr>
      <vt:lpstr>Wingdings</vt:lpstr>
      <vt:lpstr>1_Office Theme</vt:lpstr>
      <vt:lpstr>5_Office Theme</vt:lpstr>
      <vt:lpstr>1_Thème Office</vt:lpstr>
      <vt:lpstr>Equation</vt:lpstr>
      <vt:lpstr>PowerPoint Presentation</vt:lpstr>
      <vt:lpstr>Physics </vt:lpstr>
      <vt:lpstr>Large colliders </vt:lpstr>
      <vt:lpstr>PowerPoint Presentation</vt:lpstr>
      <vt:lpstr>From LHC to HL LHC </vt:lpstr>
      <vt:lpstr>PowerPoint Presentation</vt:lpstr>
      <vt:lpstr>PowerPoint Presentation</vt:lpstr>
      <vt:lpstr> From LHC to HL LHC</vt:lpstr>
      <vt:lpstr> HL-LHC</vt:lpstr>
      <vt:lpstr> HL-LHC</vt:lpstr>
      <vt:lpstr> Crab cavities</vt:lpstr>
      <vt:lpstr>HL LHC</vt:lpstr>
      <vt:lpstr>Yellow</vt:lpstr>
      <vt:lpstr>PowerPoint Presentation</vt:lpstr>
      <vt:lpstr>Linear Colliders </vt:lpstr>
      <vt:lpstr> Generic Linear Collider</vt:lpstr>
      <vt:lpstr>Cavity/Accelerating Structure</vt:lpstr>
      <vt:lpstr>CLIC parameters</vt:lpstr>
      <vt:lpstr>ILC parameters</vt:lpstr>
      <vt:lpstr>e+e-: Linear Colliders </vt:lpstr>
      <vt:lpstr>Synchrotron Light Sources: about 50 storage ring based</vt:lpstr>
      <vt:lpstr> Damping ring, experience from light sources </vt:lpstr>
      <vt:lpstr>X-Ray Free Electron Lasers</vt:lpstr>
      <vt:lpstr>PowerPoint Presentation</vt:lpstr>
      <vt:lpstr>PowerPoint Presentation</vt:lpstr>
      <vt:lpstr>CLIC timeline</vt:lpstr>
      <vt:lpstr>CLIC Project Readiness Report (PRR)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Higgs factory </vt:lpstr>
      <vt:lpstr>Fermilab site fillers (from Snowmass restart)</vt:lpstr>
      <vt:lpstr>Red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Proposed Lepton Colliders</vt:lpstr>
      <vt:lpstr>e+e-: Linear Colliders </vt:lpstr>
      <vt:lpstr>Beamstrahlung Optimisation</vt:lpstr>
      <vt:lpstr>CLIC Efficiency</vt:lpstr>
      <vt:lpstr>Luminosities and power </vt:lpstr>
      <vt:lpstr> Towards TeV beams with new technology ?</vt:lpstr>
      <vt:lpstr>PowerPoint Presentation</vt:lpstr>
      <vt:lpstr>PowerPoint Presentation</vt:lpstr>
      <vt:lpstr>Challenges of LC</vt:lpstr>
      <vt:lpstr>PowerPoint Presentation</vt:lpstr>
      <vt:lpstr>Muons </vt:lpstr>
      <vt:lpstr>Proton-driven Muon Collider Concept</vt:lpstr>
      <vt:lpstr>Luminosity Goals</vt:lpstr>
      <vt:lpstr>Cooling Concept</vt:lpstr>
      <vt:lpstr>Cooling: The Emittance Path</vt:lpstr>
      <vt:lpstr>Cooling Challenges and Status</vt:lpstr>
      <vt:lpstr>Neutrino Flux Mitigation</vt:lpstr>
      <vt:lpstr>MICE (in the UK)</vt:lpstr>
      <vt:lpstr>The LEMMA Scheme</vt:lpstr>
      <vt:lpstr>PowerPoint Presentation</vt:lpstr>
      <vt:lpstr>Power and energy, for CLIC and others  </vt:lpstr>
      <vt:lpstr>PowerPoint Presentation</vt:lpstr>
      <vt:lpstr>PowerPoint Presentation</vt:lpstr>
      <vt:lpstr>PowerPoint Presentation</vt:lpstr>
      <vt:lpstr>Cost considerations 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Lars Rickard Strom</dc:creator>
  <cp:lastModifiedBy>Steinar Stapnes</cp:lastModifiedBy>
  <cp:revision>1083</cp:revision>
  <cp:lastPrinted>2018-11-16T10:25:54Z</cp:lastPrinted>
  <dcterms:created xsi:type="dcterms:W3CDTF">2018-01-26T19:32:33Z</dcterms:created>
  <dcterms:modified xsi:type="dcterms:W3CDTF">2021-09-07T13:46:09Z</dcterms:modified>
</cp:coreProperties>
</file>