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426" r:id="rId3"/>
    <p:sldId id="410" r:id="rId4"/>
    <p:sldId id="355" r:id="rId5"/>
    <p:sldId id="411" r:id="rId6"/>
    <p:sldId id="412" r:id="rId7"/>
    <p:sldId id="413" r:id="rId8"/>
    <p:sldId id="414" r:id="rId9"/>
    <p:sldId id="415" r:id="rId10"/>
    <p:sldId id="418" r:id="rId11"/>
    <p:sldId id="422" r:id="rId12"/>
    <p:sldId id="280" r:id="rId13"/>
    <p:sldId id="281" r:id="rId14"/>
    <p:sldId id="416" r:id="rId15"/>
    <p:sldId id="425" r:id="rId16"/>
    <p:sldId id="419" r:id="rId17"/>
    <p:sldId id="286" r:id="rId18"/>
    <p:sldId id="420" r:id="rId19"/>
    <p:sldId id="265" r:id="rId20"/>
    <p:sldId id="4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5FC77-3487-48F4-985D-9476F2A4A91D}" type="datetimeFigureOut">
              <a:rPr lang="en-US" smtClean="0"/>
              <a:t>6/2/2022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6BBE6-5CBE-4432-AAF5-C77D5C5EEDC3}" type="slidenum">
              <a:rPr lang="en-US" smtClean="0"/>
              <a:t>‹#›</a:t>
            </a:fld>
            <a:endParaRPr lang="en-US"/>
          </a:p>
        </p:txBody>
      </p:sp>
    </p:spTree>
    <p:extLst>
      <p:ext uri="{BB962C8B-B14F-4D97-AF65-F5344CB8AC3E}">
        <p14:creationId xmlns:p14="http://schemas.microsoft.com/office/powerpoint/2010/main" val="352754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2272-33C4-4FF9-AB4B-78EA80ABC4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6E7994-2251-4534-896C-2869A4265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A0CF1B-5A77-4EF7-B4D7-14060FADBD6A}"/>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5" name="Footer Placeholder 4">
            <a:extLst>
              <a:ext uri="{FF2B5EF4-FFF2-40B4-BE49-F238E27FC236}">
                <a16:creationId xmlns:a16="http://schemas.microsoft.com/office/drawing/2014/main" id="{B32E1BE4-3E2E-43EF-842F-6D96BD85F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F9DD8-917C-4B06-B51C-61B4AE6BAB15}"/>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80663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E9E7-26DC-4B36-A2FA-F47ED12BE6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36BF2-114C-450D-BB4E-6FEFF3D252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3C176-0353-452E-B3F9-26A9C559CC83}"/>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5" name="Footer Placeholder 4">
            <a:extLst>
              <a:ext uri="{FF2B5EF4-FFF2-40B4-BE49-F238E27FC236}">
                <a16:creationId xmlns:a16="http://schemas.microsoft.com/office/drawing/2014/main" id="{81100217-52BA-4361-9FB7-0CFDD1FE8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3A48E-B877-480B-A806-F3DED2E5393B}"/>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216325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7FECE9-EC42-43F5-97C4-B9373C8022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3CD452-778D-4C41-9228-98044F0ACA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4ADD5-41CD-437B-8014-E5A4A093AC20}"/>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5" name="Footer Placeholder 4">
            <a:extLst>
              <a:ext uri="{FF2B5EF4-FFF2-40B4-BE49-F238E27FC236}">
                <a16:creationId xmlns:a16="http://schemas.microsoft.com/office/drawing/2014/main" id="{7689B97F-BEA0-4542-9197-C4512AA24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C1880-6DD8-4900-BDDA-81701AD19E77}"/>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63653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1939-3CD7-45DB-AE5D-145B9E585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E5E9F-B7A2-4699-8A89-AF7971B5D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0E920-0887-43BE-B07D-BF5263FD0E9D}"/>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5" name="Footer Placeholder 4">
            <a:extLst>
              <a:ext uri="{FF2B5EF4-FFF2-40B4-BE49-F238E27FC236}">
                <a16:creationId xmlns:a16="http://schemas.microsoft.com/office/drawing/2014/main" id="{666CFF24-46FD-48F9-89B3-88B1AE195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94F35-6234-44E8-8B11-CB952E850D25}"/>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330409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3C08-EE59-4593-9CB6-9586ABB91B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6A64B8-5E2D-447E-9A14-E136C7A311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445256-7C5A-4F2A-AA9A-10B1FE80B7BD}"/>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5" name="Footer Placeholder 4">
            <a:extLst>
              <a:ext uri="{FF2B5EF4-FFF2-40B4-BE49-F238E27FC236}">
                <a16:creationId xmlns:a16="http://schemas.microsoft.com/office/drawing/2014/main" id="{DA7E9841-568C-49E3-BAD0-E819E9AA8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49A98-D429-4338-A9E2-D2D9CA5281F8}"/>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61767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97C-3069-494C-BFB2-2472B3BA1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B30E68-2F39-4A11-ADF6-96F8AAC49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7764F1-3020-4495-9A4E-CB33358C2F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087A4E-0DA3-47C2-A037-31D2127E6363}"/>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6" name="Footer Placeholder 5">
            <a:extLst>
              <a:ext uri="{FF2B5EF4-FFF2-40B4-BE49-F238E27FC236}">
                <a16:creationId xmlns:a16="http://schemas.microsoft.com/office/drawing/2014/main" id="{8A0D5DBE-617B-4745-97DB-76E0E9F82C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FBDD5-6483-4444-9B03-051A6976B475}"/>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153211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3C2E-934E-4966-8006-7B7AC59BDC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99A49A-99E4-4518-9F63-D4C35D52B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8BAA1F-51A9-47AF-9EE5-4E32F877C7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007FFC-3A78-4A95-8D63-D750DCF5AD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11123D-9D1B-4764-8658-DE61671C92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C82C0F-FB51-46B8-8F4F-26DDCD3049BF}"/>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8" name="Footer Placeholder 7">
            <a:extLst>
              <a:ext uri="{FF2B5EF4-FFF2-40B4-BE49-F238E27FC236}">
                <a16:creationId xmlns:a16="http://schemas.microsoft.com/office/drawing/2014/main" id="{3B117392-9B33-4579-BC0E-70EBF942B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D61B01-13DF-4CA6-A785-5DB48F4A56A9}"/>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148460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EBB3-AF64-457F-8118-B93978C8E9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A2DCD2-03F2-40B5-BB9F-4FC9BC3D69C3}"/>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4" name="Footer Placeholder 3">
            <a:extLst>
              <a:ext uri="{FF2B5EF4-FFF2-40B4-BE49-F238E27FC236}">
                <a16:creationId xmlns:a16="http://schemas.microsoft.com/office/drawing/2014/main" id="{0AFD963E-6B7C-427D-ABED-CB39224187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61854-1984-4CF8-BA20-801606134BF9}"/>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20956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6D6534-D13A-4A4A-BFBC-BDB183930966}"/>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3" name="Footer Placeholder 2">
            <a:extLst>
              <a:ext uri="{FF2B5EF4-FFF2-40B4-BE49-F238E27FC236}">
                <a16:creationId xmlns:a16="http://schemas.microsoft.com/office/drawing/2014/main" id="{8124298F-4296-451D-9D01-AE174A3DF0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C84DDC-09E2-4B98-9863-763362353D3F}"/>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18248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0556-2EAF-4984-80D5-7E5A90101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BC1081-B87D-4A0F-955C-2CAAA1814C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F34751-FD09-429F-8484-83A3943C8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C69A5-EC49-4B99-A4B2-42A577BEA87C}"/>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6" name="Footer Placeholder 5">
            <a:extLst>
              <a:ext uri="{FF2B5EF4-FFF2-40B4-BE49-F238E27FC236}">
                <a16:creationId xmlns:a16="http://schemas.microsoft.com/office/drawing/2014/main" id="{F380A955-C33A-42C8-86D1-1B76FA5375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A2BD5-D370-4827-A215-A97D76325E81}"/>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188708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6E2D-EE2A-4581-B33D-60015DF80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667D99-DD68-4848-A774-18170EF780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035918-D2C0-4DB8-9B19-0C0ADE4BC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17FBD-034D-4688-98AD-FC1BB8FCF63D}"/>
              </a:ext>
            </a:extLst>
          </p:cNvPr>
          <p:cNvSpPr>
            <a:spLocks noGrp="1"/>
          </p:cNvSpPr>
          <p:nvPr>
            <p:ph type="dt" sz="half" idx="10"/>
          </p:nvPr>
        </p:nvSpPr>
        <p:spPr/>
        <p:txBody>
          <a:bodyPr/>
          <a:lstStyle/>
          <a:p>
            <a:fld id="{27798DF1-92D8-467C-8044-5A2E8A13C735}" type="datetimeFigureOut">
              <a:rPr lang="en-US" smtClean="0"/>
              <a:t>6/2/2022</a:t>
            </a:fld>
            <a:endParaRPr lang="en-US"/>
          </a:p>
        </p:txBody>
      </p:sp>
      <p:sp>
        <p:nvSpPr>
          <p:cNvPr id="6" name="Footer Placeholder 5">
            <a:extLst>
              <a:ext uri="{FF2B5EF4-FFF2-40B4-BE49-F238E27FC236}">
                <a16:creationId xmlns:a16="http://schemas.microsoft.com/office/drawing/2014/main" id="{88F2F6E9-BC6C-4F91-8347-59E20E451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9EDE8-24A2-466A-B21E-26209C98BAB2}"/>
              </a:ext>
            </a:extLst>
          </p:cNvPr>
          <p:cNvSpPr>
            <a:spLocks noGrp="1"/>
          </p:cNvSpPr>
          <p:nvPr>
            <p:ph type="sldNum" sz="quarter" idx="12"/>
          </p:nvPr>
        </p:nvSpPr>
        <p:spPr/>
        <p:txBody>
          <a:bodyPr/>
          <a:lstStyle/>
          <a:p>
            <a:fld id="{5438BD10-B691-4A48-9838-6A659ADACCE1}" type="slidenum">
              <a:rPr lang="en-US" smtClean="0"/>
              <a:t>‹#›</a:t>
            </a:fld>
            <a:endParaRPr lang="en-US"/>
          </a:p>
        </p:txBody>
      </p:sp>
    </p:spTree>
    <p:extLst>
      <p:ext uri="{BB962C8B-B14F-4D97-AF65-F5344CB8AC3E}">
        <p14:creationId xmlns:p14="http://schemas.microsoft.com/office/powerpoint/2010/main" val="338567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3E0FAF-008C-434A-8F85-D781AE0C15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117372-E4F9-42AD-8F7C-A24854DD60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E7FD8-AC87-444B-9DDD-9D5B69F4F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98DF1-92D8-467C-8044-5A2E8A13C735}" type="datetimeFigureOut">
              <a:rPr lang="en-US" smtClean="0"/>
              <a:t>6/2/2022</a:t>
            </a:fld>
            <a:endParaRPr lang="en-US"/>
          </a:p>
        </p:txBody>
      </p:sp>
      <p:sp>
        <p:nvSpPr>
          <p:cNvPr id="5" name="Footer Placeholder 4">
            <a:extLst>
              <a:ext uri="{FF2B5EF4-FFF2-40B4-BE49-F238E27FC236}">
                <a16:creationId xmlns:a16="http://schemas.microsoft.com/office/drawing/2014/main" id="{D1369736-B57B-4F61-83FB-9AE4D0928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152F01-3B8E-476D-ACA2-2A4BC4300B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8BD10-B691-4A48-9838-6A659ADACCE1}" type="slidenum">
              <a:rPr lang="en-US" smtClean="0"/>
              <a:t>‹#›</a:t>
            </a:fld>
            <a:endParaRPr lang="en-US"/>
          </a:p>
        </p:txBody>
      </p:sp>
    </p:spTree>
    <p:extLst>
      <p:ext uri="{BB962C8B-B14F-4D97-AF65-F5344CB8AC3E}">
        <p14:creationId xmlns:p14="http://schemas.microsoft.com/office/powerpoint/2010/main" val="309913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78BF-A960-45CE-8705-D1A324A6CFE6}"/>
              </a:ext>
            </a:extLst>
          </p:cNvPr>
          <p:cNvSpPr>
            <a:spLocks noGrp="1"/>
          </p:cNvSpPr>
          <p:nvPr>
            <p:ph type="ctrTitle"/>
          </p:nvPr>
        </p:nvSpPr>
        <p:spPr>
          <a:xfrm>
            <a:off x="0" y="2035107"/>
            <a:ext cx="12192000" cy="898594"/>
          </a:xfrm>
        </p:spPr>
        <p:txBody>
          <a:bodyPr>
            <a:noAutofit/>
          </a:bodyPr>
          <a:lstStyle/>
          <a:p>
            <a:r>
              <a:rPr lang="en-US" sz="4000" b="1" dirty="0">
                <a:solidFill>
                  <a:srgbClr val="FF0000"/>
                </a:solidFill>
              </a:rPr>
              <a:t>A double-target-BEC array atomtronic rotation sensor</a:t>
            </a:r>
          </a:p>
        </p:txBody>
      </p:sp>
      <p:sp>
        <p:nvSpPr>
          <p:cNvPr id="3" name="Subtitle 2">
            <a:extLst>
              <a:ext uri="{FF2B5EF4-FFF2-40B4-BE49-F238E27FC236}">
                <a16:creationId xmlns:a16="http://schemas.microsoft.com/office/drawing/2014/main" id="{B52B3A8C-B0C3-41FE-9955-AC1A8B5DBA67}"/>
              </a:ext>
            </a:extLst>
          </p:cNvPr>
          <p:cNvSpPr>
            <a:spLocks noGrp="1"/>
          </p:cNvSpPr>
          <p:nvPr>
            <p:ph type="subTitle" idx="1"/>
          </p:nvPr>
        </p:nvSpPr>
        <p:spPr>
          <a:xfrm>
            <a:off x="371475" y="3330646"/>
            <a:ext cx="11344275" cy="2308154"/>
          </a:xfrm>
        </p:spPr>
        <p:txBody>
          <a:bodyPr>
            <a:noAutofit/>
          </a:bodyPr>
          <a:lstStyle/>
          <a:p>
            <a:r>
              <a:rPr lang="en-US" sz="2800" baseline="30000" dirty="0"/>
              <a:t>1,2</a:t>
            </a:r>
            <a:r>
              <a:rPr lang="en-US" sz="2800" dirty="0"/>
              <a:t>Mark Edwards, </a:t>
            </a:r>
            <a:r>
              <a:rPr lang="en-US" sz="2800" baseline="30000" dirty="0"/>
              <a:t>1</a:t>
            </a:r>
            <a:r>
              <a:rPr lang="en-US" sz="2800" dirty="0"/>
              <a:t>Oluwatobi</a:t>
            </a:r>
            <a:r>
              <a:rPr lang="en-US" sz="2800" dirty="0">
                <a:solidFill>
                  <a:srgbClr val="FF0000"/>
                </a:solidFill>
              </a:rPr>
              <a:t> </a:t>
            </a:r>
            <a:r>
              <a:rPr lang="en-US" sz="2800" dirty="0" err="1"/>
              <a:t>Adeniji</a:t>
            </a:r>
            <a:r>
              <a:rPr lang="en-US" sz="2800" dirty="0"/>
              <a:t>, </a:t>
            </a:r>
            <a:r>
              <a:rPr lang="en-US" sz="2800" baseline="30000" dirty="0"/>
              <a:t>1</a:t>
            </a:r>
            <a:r>
              <a:rPr lang="en-US" sz="2800" dirty="0"/>
              <a:t>Charles Henry and </a:t>
            </a:r>
            <a:r>
              <a:rPr lang="en-US" sz="2800" baseline="30000" dirty="0"/>
              <a:t>2</a:t>
            </a:r>
            <a:r>
              <a:rPr lang="en-US" sz="2800" dirty="0"/>
              <a:t>Charles W. Clark  </a:t>
            </a:r>
          </a:p>
          <a:p>
            <a:r>
              <a:rPr lang="en-US" sz="2800" baseline="30000" dirty="0"/>
              <a:t>1</a:t>
            </a:r>
            <a:r>
              <a:rPr lang="en-US" sz="2800" dirty="0"/>
              <a:t>Georgia Southern University</a:t>
            </a:r>
          </a:p>
          <a:p>
            <a:r>
              <a:rPr lang="en-US" sz="2800" baseline="30000" dirty="0"/>
              <a:t>2</a:t>
            </a:r>
            <a:r>
              <a:rPr lang="en-US" sz="2800" dirty="0"/>
              <a:t>NIST and Joint Quantum Institute</a:t>
            </a:r>
          </a:p>
          <a:p>
            <a:r>
              <a:rPr lang="en-US" sz="2800" dirty="0"/>
              <a:t>Atomtronics@Benasque2022</a:t>
            </a:r>
          </a:p>
          <a:p>
            <a:r>
              <a:rPr lang="en-US" sz="2800" dirty="0"/>
              <a:t>02 May 2022</a:t>
            </a:r>
          </a:p>
        </p:txBody>
      </p:sp>
      <p:sp>
        <p:nvSpPr>
          <p:cNvPr id="4" name="TextBox 3">
            <a:extLst>
              <a:ext uri="{FF2B5EF4-FFF2-40B4-BE49-F238E27FC236}">
                <a16:creationId xmlns:a16="http://schemas.microsoft.com/office/drawing/2014/main" id="{5D67F5D8-D113-4130-A693-9B586629751F}"/>
              </a:ext>
            </a:extLst>
          </p:cNvPr>
          <p:cNvSpPr txBox="1"/>
          <p:nvPr/>
        </p:nvSpPr>
        <p:spPr>
          <a:xfrm>
            <a:off x="4877972" y="6020903"/>
            <a:ext cx="2436056" cy="461665"/>
          </a:xfrm>
          <a:prstGeom prst="rect">
            <a:avLst/>
          </a:prstGeom>
          <a:noFill/>
        </p:spPr>
        <p:txBody>
          <a:bodyPr wrap="square" rtlCol="0">
            <a:spAutoFit/>
          </a:bodyPr>
          <a:lstStyle/>
          <a:p>
            <a:r>
              <a:rPr lang="en-US" sz="2400" dirty="0">
                <a:solidFill>
                  <a:srgbClr val="FF0000"/>
                </a:solidFill>
              </a:rPr>
              <a:t>$$ = NSF and NIST</a:t>
            </a:r>
          </a:p>
        </p:txBody>
      </p:sp>
      <p:pic>
        <p:nvPicPr>
          <p:cNvPr id="5" name="Picture 4">
            <a:extLst>
              <a:ext uri="{FF2B5EF4-FFF2-40B4-BE49-F238E27FC236}">
                <a16:creationId xmlns:a16="http://schemas.microsoft.com/office/drawing/2014/main" id="{E97720B4-19CB-4F7B-B525-46040341C8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1188" y="195981"/>
            <a:ext cx="5180876" cy="1736903"/>
          </a:xfrm>
          <a:prstGeom prst="rect">
            <a:avLst/>
          </a:prstGeom>
        </p:spPr>
      </p:pic>
      <p:sp>
        <p:nvSpPr>
          <p:cNvPr id="6" name="Slide Number Placeholder 4">
            <a:extLst>
              <a:ext uri="{FF2B5EF4-FFF2-40B4-BE49-F238E27FC236}">
                <a16:creationId xmlns:a16="http://schemas.microsoft.com/office/drawing/2014/main" id="{01A37F02-59B8-4B88-B19D-94D7930D0C47}"/>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33354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799D-A4E2-4A98-B712-2BCB47595048}"/>
              </a:ext>
            </a:extLst>
          </p:cNvPr>
          <p:cNvSpPr>
            <a:spLocks noGrp="1"/>
          </p:cNvSpPr>
          <p:nvPr>
            <p:ph type="title"/>
          </p:nvPr>
        </p:nvSpPr>
        <p:spPr>
          <a:xfrm>
            <a:off x="838200" y="365126"/>
            <a:ext cx="10515600" cy="748694"/>
          </a:xfrm>
        </p:spPr>
        <p:txBody>
          <a:bodyPr>
            <a:normAutofit/>
          </a:bodyPr>
          <a:lstStyle/>
          <a:p>
            <a:pPr algn="ctr"/>
            <a:r>
              <a:rPr lang="en-US" sz="3600" dirty="0"/>
              <a:t>1x1 double-target BEC simulation characteristics</a:t>
            </a:r>
          </a:p>
        </p:txBody>
      </p:sp>
      <p:sp>
        <p:nvSpPr>
          <p:cNvPr id="4" name="Content Placeholder 3">
            <a:extLst>
              <a:ext uri="{FF2B5EF4-FFF2-40B4-BE49-F238E27FC236}">
                <a16:creationId xmlns:a16="http://schemas.microsoft.com/office/drawing/2014/main" id="{39C330D5-951A-403F-B29F-8EF5CBF0364F}"/>
              </a:ext>
            </a:extLst>
          </p:cNvPr>
          <p:cNvSpPr>
            <a:spLocks noGrp="1"/>
          </p:cNvSpPr>
          <p:nvPr>
            <p:ph idx="1"/>
          </p:nvPr>
        </p:nvSpPr>
        <p:spPr>
          <a:xfrm>
            <a:off x="149831" y="1455756"/>
            <a:ext cx="5603697" cy="4351338"/>
          </a:xfrm>
        </p:spPr>
        <p:txBody>
          <a:bodyPr>
            <a:normAutofit lnSpcReduction="10000"/>
          </a:bodyPr>
          <a:lstStyle/>
          <a:p>
            <a:r>
              <a:rPr lang="en-US" sz="2400" dirty="0"/>
              <a:t>Double-target trap:</a:t>
            </a:r>
          </a:p>
          <a:p>
            <a:pPr lvl="1"/>
            <a:r>
              <a:rPr lang="en-US" sz="2000" dirty="0"/>
              <a:t>BEC atomic species: </a:t>
            </a:r>
            <a:r>
              <a:rPr lang="en-US" sz="2000" baseline="30000" dirty="0"/>
              <a:t>23</a:t>
            </a:r>
            <a:r>
              <a:rPr lang="en-US" sz="2000" dirty="0"/>
              <a:t>Na</a:t>
            </a:r>
          </a:p>
          <a:p>
            <a:pPr lvl="1"/>
            <a:r>
              <a:rPr lang="en-US" sz="2000" dirty="0"/>
              <a:t>166,667 atoms per double-target BEC</a:t>
            </a:r>
          </a:p>
          <a:p>
            <a:pPr lvl="1"/>
            <a:r>
              <a:rPr lang="en-US" sz="2000" dirty="0"/>
              <a:t>Ring midtrack radius = 22.5 </a:t>
            </a:r>
            <a:r>
              <a:rPr lang="en-US" sz="2000" dirty="0">
                <a:latin typeface="Symbol" panose="05050102010706020507" pitchFamily="18" charset="2"/>
              </a:rPr>
              <a:t>m</a:t>
            </a:r>
            <a:r>
              <a:rPr lang="en-US" sz="2000" dirty="0"/>
              <a:t>m</a:t>
            </a:r>
          </a:p>
          <a:p>
            <a:pPr lvl="1"/>
            <a:r>
              <a:rPr lang="en-US" sz="2000" dirty="0"/>
              <a:t>Disk radius = Ring width = 5 </a:t>
            </a:r>
            <a:r>
              <a:rPr lang="en-US" sz="2000" dirty="0">
                <a:latin typeface="Symbol" panose="05050102010706020507" pitchFamily="18" charset="2"/>
              </a:rPr>
              <a:t>m</a:t>
            </a:r>
            <a:r>
              <a:rPr lang="en-US" sz="2000" dirty="0"/>
              <a:t>m</a:t>
            </a:r>
          </a:p>
          <a:p>
            <a:pPr lvl="1"/>
            <a:r>
              <a:rPr lang="en-US" sz="2000" dirty="0"/>
              <a:t>Trap depth = 209.2 </a:t>
            </a:r>
            <a:r>
              <a:rPr lang="en-US" sz="2000" dirty="0" err="1"/>
              <a:t>nK</a:t>
            </a:r>
            <a:endParaRPr lang="en-US" sz="2000" dirty="0"/>
          </a:p>
          <a:p>
            <a:r>
              <a:rPr lang="en-US" sz="2400" dirty="0"/>
              <a:t>Barrier characteristics</a:t>
            </a:r>
          </a:p>
          <a:p>
            <a:pPr lvl="1"/>
            <a:r>
              <a:rPr lang="en-US" sz="2000" dirty="0"/>
              <a:t>2D Gaussian barrier widths = 11.25 </a:t>
            </a:r>
            <a:r>
              <a:rPr lang="en-US" sz="2000" dirty="0">
                <a:latin typeface="Symbol" panose="05050102010706020507" pitchFamily="18" charset="2"/>
              </a:rPr>
              <a:t>m</a:t>
            </a:r>
            <a:r>
              <a:rPr lang="en-US" sz="2000" dirty="0"/>
              <a:t>m</a:t>
            </a:r>
          </a:p>
          <a:p>
            <a:pPr lvl="1"/>
            <a:r>
              <a:rPr lang="en-US" sz="2000" dirty="0"/>
              <a:t>Ramp-on, hold, ramp-off times = 100 </a:t>
            </a:r>
            <a:r>
              <a:rPr lang="en-US" sz="2000" dirty="0" err="1"/>
              <a:t>ms</a:t>
            </a:r>
            <a:endParaRPr lang="en-US" sz="2000" dirty="0"/>
          </a:p>
          <a:p>
            <a:pPr lvl="1"/>
            <a:r>
              <a:rPr lang="en-US" sz="2000" dirty="0"/>
              <a:t>Max barrier height, </a:t>
            </a:r>
            <a:r>
              <a:rPr lang="en-US" sz="2000" dirty="0" err="1"/>
              <a:t>U</a:t>
            </a:r>
            <a:r>
              <a:rPr lang="en-US" sz="2000" baseline="-25000" dirty="0" err="1"/>
              <a:t>b,max</a:t>
            </a:r>
            <a:r>
              <a:rPr lang="en-US" sz="2000" dirty="0"/>
              <a:t> , variable</a:t>
            </a:r>
          </a:p>
          <a:p>
            <a:r>
              <a:rPr lang="en-US" sz="2400" dirty="0"/>
              <a:t>Condensate behavior model</a:t>
            </a:r>
          </a:p>
          <a:p>
            <a:pPr lvl="1"/>
            <a:r>
              <a:rPr lang="en-US" sz="2000" dirty="0"/>
              <a:t>2D Rotating-frame Gross-</a:t>
            </a:r>
            <a:r>
              <a:rPr lang="en-US" sz="2000" dirty="0" err="1"/>
              <a:t>Pitaevskii</a:t>
            </a:r>
            <a:r>
              <a:rPr lang="en-US" sz="2000" dirty="0"/>
              <a:t> equation</a:t>
            </a:r>
          </a:p>
          <a:p>
            <a:pPr lvl="1"/>
            <a:endParaRPr lang="en-US" sz="2000" dirty="0"/>
          </a:p>
          <a:p>
            <a:pPr lvl="1"/>
            <a:endParaRPr lang="en-US" sz="2000" dirty="0"/>
          </a:p>
        </p:txBody>
      </p:sp>
      <p:pic>
        <p:nvPicPr>
          <p:cNvPr id="8" name="Picture 7" descr="\documentclass{article}&#10;\usepackage{amsmath}&#10;\pagestyle{empty}&#10;\begin{document}&#10;&#10;\begin{equation*}&#10;i\hbar&#10;\frac{\partial\psi}{\partial t} =&#10;-\frac{\hbar^{2}}{2M}&#10;\nabla_{\perp}^{2}\psi({\bf r},t) + &#10;V({\bf r},t)\psi({\bf r},t) +&#10;gN\left|\psi({\bf r},t)\right|^{2}&#10;\psi({\bf r},t) +&#10;i\hbar{\bf\Omega}_{R}\cdot&#10;\left({\bf r}\times{\bf\nabla}\right)\psi({\bf r},t)&#10;\end{equation*}&#10;&#10;&#10;\end{document}" title="IguanaTex Bitmap Display">
            <a:extLst>
              <a:ext uri="{FF2B5EF4-FFF2-40B4-BE49-F238E27FC236}">
                <a16:creationId xmlns:a16="http://schemas.microsoft.com/office/drawing/2014/main" id="{F4D083E8-2EC0-484E-B37A-507B96FDE80D}"/>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732878" y="5669865"/>
            <a:ext cx="10813375" cy="704186"/>
          </a:xfrm>
          <a:prstGeom prst="rect">
            <a:avLst/>
          </a:prstGeom>
        </p:spPr>
      </p:pic>
      <p:grpSp>
        <p:nvGrpSpPr>
          <p:cNvPr id="34" name="Group 33">
            <a:extLst>
              <a:ext uri="{FF2B5EF4-FFF2-40B4-BE49-F238E27FC236}">
                <a16:creationId xmlns:a16="http://schemas.microsoft.com/office/drawing/2014/main" id="{F1B00038-C375-4D3B-9C9E-076EE05E667F}"/>
              </a:ext>
            </a:extLst>
          </p:cNvPr>
          <p:cNvGrpSpPr/>
          <p:nvPr/>
        </p:nvGrpSpPr>
        <p:grpSpPr>
          <a:xfrm>
            <a:off x="6100712" y="1340736"/>
            <a:ext cx="5503523" cy="4066308"/>
            <a:chOff x="6291212" y="1740786"/>
            <a:chExt cx="5503523" cy="4066308"/>
          </a:xfrm>
        </p:grpSpPr>
        <p:sp>
          <p:nvSpPr>
            <p:cNvPr id="23" name="TextBox 22">
              <a:extLst>
                <a:ext uri="{FF2B5EF4-FFF2-40B4-BE49-F238E27FC236}">
                  <a16:creationId xmlns:a16="http://schemas.microsoft.com/office/drawing/2014/main" id="{4D06C58D-BD42-4044-B206-987B48561EA7}"/>
                </a:ext>
              </a:extLst>
            </p:cNvPr>
            <p:cNvSpPr txBox="1"/>
            <p:nvPr/>
          </p:nvSpPr>
          <p:spPr>
            <a:xfrm>
              <a:off x="6438474" y="1740786"/>
              <a:ext cx="1613042" cy="369332"/>
            </a:xfrm>
            <a:prstGeom prst="rect">
              <a:avLst/>
            </a:prstGeom>
            <a:noFill/>
          </p:spPr>
          <p:txBody>
            <a:bodyPr wrap="square" rtlCol="0">
              <a:spAutoFit/>
            </a:bodyPr>
            <a:lstStyle/>
            <a:p>
              <a:pPr algn="ctr"/>
              <a:r>
                <a:rPr lang="en-US" dirty="0"/>
                <a:t>phase imprint</a:t>
              </a:r>
            </a:p>
          </p:txBody>
        </p:sp>
        <p:sp>
          <p:nvSpPr>
            <p:cNvPr id="27" name="TextBox 26">
              <a:extLst>
                <a:ext uri="{FF2B5EF4-FFF2-40B4-BE49-F238E27FC236}">
                  <a16:creationId xmlns:a16="http://schemas.microsoft.com/office/drawing/2014/main" id="{E632387D-48FF-42D8-962A-B70073CEB37F}"/>
                </a:ext>
              </a:extLst>
            </p:cNvPr>
            <p:cNvSpPr txBox="1"/>
            <p:nvPr/>
          </p:nvSpPr>
          <p:spPr>
            <a:xfrm>
              <a:off x="10181693" y="1740786"/>
              <a:ext cx="1613042" cy="369332"/>
            </a:xfrm>
            <a:prstGeom prst="rect">
              <a:avLst/>
            </a:prstGeom>
            <a:noFill/>
          </p:spPr>
          <p:txBody>
            <a:bodyPr wrap="square" rtlCol="0">
              <a:spAutoFit/>
            </a:bodyPr>
            <a:lstStyle/>
            <a:p>
              <a:pPr algn="ctr"/>
              <a:r>
                <a:rPr lang="en-US" dirty="0"/>
                <a:t>release</a:t>
              </a:r>
            </a:p>
          </p:txBody>
        </p:sp>
        <p:grpSp>
          <p:nvGrpSpPr>
            <p:cNvPr id="32" name="Group 31">
              <a:extLst>
                <a:ext uri="{FF2B5EF4-FFF2-40B4-BE49-F238E27FC236}">
                  <a16:creationId xmlns:a16="http://schemas.microsoft.com/office/drawing/2014/main" id="{492FD789-862B-411C-A7DE-CB11B6703D7F}"/>
                </a:ext>
              </a:extLst>
            </p:cNvPr>
            <p:cNvGrpSpPr/>
            <p:nvPr/>
          </p:nvGrpSpPr>
          <p:grpSpPr>
            <a:xfrm>
              <a:off x="6291212" y="2110117"/>
              <a:ext cx="5143500" cy="3696977"/>
              <a:chOff x="6291212" y="2110117"/>
              <a:chExt cx="5143500" cy="3696977"/>
            </a:xfrm>
          </p:grpSpPr>
          <p:pic>
            <p:nvPicPr>
              <p:cNvPr id="9" name="Picture 8" descr="Chart, line chart&#10;&#10;Description automatically generated">
                <a:extLst>
                  <a:ext uri="{FF2B5EF4-FFF2-40B4-BE49-F238E27FC236}">
                    <a16:creationId xmlns:a16="http://schemas.microsoft.com/office/drawing/2014/main" id="{073C7B52-E83B-4356-8F5D-0AE5851EC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212" y="2206644"/>
                <a:ext cx="5143500" cy="3600450"/>
              </a:xfrm>
              <a:prstGeom prst="rect">
                <a:avLst/>
              </a:prstGeom>
            </p:spPr>
          </p:pic>
          <p:cxnSp>
            <p:nvCxnSpPr>
              <p:cNvPr id="11" name="Straight Connector 10">
                <a:extLst>
                  <a:ext uri="{FF2B5EF4-FFF2-40B4-BE49-F238E27FC236}">
                    <a16:creationId xmlns:a16="http://schemas.microsoft.com/office/drawing/2014/main" id="{24C5DF60-7885-49E8-8A87-3D25E315CB17}"/>
                  </a:ext>
                </a:extLst>
              </p:cNvPr>
              <p:cNvCxnSpPr>
                <a:cxnSpLocks/>
              </p:cNvCxnSpPr>
              <p:nvPr/>
            </p:nvCxnSpPr>
            <p:spPr>
              <a:xfrm flipV="1">
                <a:off x="7407670" y="2653249"/>
                <a:ext cx="0" cy="26918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194AF7-2D8A-4AE9-8110-A60DF52B51B0}"/>
                  </a:ext>
                </a:extLst>
              </p:cNvPr>
              <p:cNvCxnSpPr>
                <a:cxnSpLocks/>
              </p:cNvCxnSpPr>
              <p:nvPr/>
            </p:nvCxnSpPr>
            <p:spPr>
              <a:xfrm flipV="1">
                <a:off x="8597760" y="2653249"/>
                <a:ext cx="0" cy="26918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718931-FE83-4DBB-8677-59FB6341A5A6}"/>
                  </a:ext>
                </a:extLst>
              </p:cNvPr>
              <p:cNvCxnSpPr>
                <a:cxnSpLocks/>
              </p:cNvCxnSpPr>
              <p:nvPr/>
            </p:nvCxnSpPr>
            <p:spPr>
              <a:xfrm flipV="1">
                <a:off x="9808398" y="2653249"/>
                <a:ext cx="0" cy="26918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874CE3-E8F5-4E85-B44E-A5EE7BC78082}"/>
                  </a:ext>
                </a:extLst>
              </p:cNvPr>
              <p:cNvCxnSpPr>
                <a:cxnSpLocks/>
              </p:cNvCxnSpPr>
              <p:nvPr/>
            </p:nvCxnSpPr>
            <p:spPr>
              <a:xfrm flipV="1">
                <a:off x="10988214" y="2653249"/>
                <a:ext cx="0" cy="269182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708474D-9161-417E-AA38-1CC517190872}"/>
                  </a:ext>
                </a:extLst>
              </p:cNvPr>
              <p:cNvSpPr txBox="1"/>
              <p:nvPr/>
            </p:nvSpPr>
            <p:spPr>
              <a:xfrm>
                <a:off x="7155098" y="3814497"/>
                <a:ext cx="1613042" cy="369332"/>
              </a:xfrm>
              <a:prstGeom prst="rect">
                <a:avLst/>
              </a:prstGeom>
              <a:noFill/>
            </p:spPr>
            <p:txBody>
              <a:bodyPr wrap="square" rtlCol="0">
                <a:spAutoFit/>
              </a:bodyPr>
              <a:lstStyle/>
              <a:p>
                <a:pPr algn="ctr"/>
                <a:r>
                  <a:rPr lang="en-US" dirty="0"/>
                  <a:t>ramp on</a:t>
                </a:r>
              </a:p>
            </p:txBody>
          </p:sp>
          <p:sp>
            <p:nvSpPr>
              <p:cNvPr id="25" name="TextBox 24">
                <a:extLst>
                  <a:ext uri="{FF2B5EF4-FFF2-40B4-BE49-F238E27FC236}">
                    <a16:creationId xmlns:a16="http://schemas.microsoft.com/office/drawing/2014/main" id="{EDEE5C20-FF32-4E13-BD85-706DD85BE560}"/>
                  </a:ext>
                </a:extLst>
              </p:cNvPr>
              <p:cNvSpPr txBox="1"/>
              <p:nvPr/>
            </p:nvSpPr>
            <p:spPr>
              <a:xfrm>
                <a:off x="8777348" y="3822203"/>
                <a:ext cx="894706" cy="369332"/>
              </a:xfrm>
              <a:prstGeom prst="rect">
                <a:avLst/>
              </a:prstGeom>
              <a:noFill/>
            </p:spPr>
            <p:txBody>
              <a:bodyPr wrap="square" rtlCol="0">
                <a:spAutoFit/>
              </a:bodyPr>
              <a:lstStyle/>
              <a:p>
                <a:pPr algn="ctr"/>
                <a:r>
                  <a:rPr lang="en-US" dirty="0"/>
                  <a:t>hold</a:t>
                </a:r>
              </a:p>
            </p:txBody>
          </p:sp>
          <p:sp>
            <p:nvSpPr>
              <p:cNvPr id="26" name="TextBox 25">
                <a:extLst>
                  <a:ext uri="{FF2B5EF4-FFF2-40B4-BE49-F238E27FC236}">
                    <a16:creationId xmlns:a16="http://schemas.microsoft.com/office/drawing/2014/main" id="{76FD8919-7D61-41BA-A869-45849D3D6617}"/>
                  </a:ext>
                </a:extLst>
              </p:cNvPr>
              <p:cNvSpPr txBox="1"/>
              <p:nvPr/>
            </p:nvSpPr>
            <p:spPr>
              <a:xfrm>
                <a:off x="9808398" y="3814497"/>
                <a:ext cx="1232042" cy="369332"/>
              </a:xfrm>
              <a:prstGeom prst="rect">
                <a:avLst/>
              </a:prstGeom>
              <a:noFill/>
            </p:spPr>
            <p:txBody>
              <a:bodyPr wrap="square" rtlCol="0">
                <a:spAutoFit/>
              </a:bodyPr>
              <a:lstStyle/>
              <a:p>
                <a:pPr algn="ctr"/>
                <a:r>
                  <a:rPr lang="en-US" dirty="0"/>
                  <a:t>ramp off</a:t>
                </a:r>
              </a:p>
            </p:txBody>
          </p:sp>
          <p:cxnSp>
            <p:nvCxnSpPr>
              <p:cNvPr id="30" name="Straight Arrow Connector 29">
                <a:extLst>
                  <a:ext uri="{FF2B5EF4-FFF2-40B4-BE49-F238E27FC236}">
                    <a16:creationId xmlns:a16="http://schemas.microsoft.com/office/drawing/2014/main" id="{5E279942-3C90-46E2-A518-D18C479F1C50}"/>
                  </a:ext>
                </a:extLst>
              </p:cNvPr>
              <p:cNvCxnSpPr>
                <a:stCxn id="23" idx="2"/>
              </p:cNvCxnSpPr>
              <p:nvPr/>
            </p:nvCxnSpPr>
            <p:spPr>
              <a:xfrm>
                <a:off x="7244995" y="2110118"/>
                <a:ext cx="0" cy="543131"/>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F0D350E-2423-4F13-8D0F-DFDA218FE71C}"/>
                  </a:ext>
                </a:extLst>
              </p:cNvPr>
              <p:cNvCxnSpPr/>
              <p:nvPr/>
            </p:nvCxnSpPr>
            <p:spPr>
              <a:xfrm>
                <a:off x="11060990" y="2110117"/>
                <a:ext cx="0" cy="543131"/>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grpSp>
      </p:grpSp>
      <p:sp>
        <p:nvSpPr>
          <p:cNvPr id="19" name="Slide Number Placeholder 4">
            <a:extLst>
              <a:ext uri="{FF2B5EF4-FFF2-40B4-BE49-F238E27FC236}">
                <a16:creationId xmlns:a16="http://schemas.microsoft.com/office/drawing/2014/main" id="{EA0EA733-FD16-4010-AB5C-A31CC5384407}"/>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20891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A8D6-4122-4418-AB86-61C67AB0EE7C}"/>
              </a:ext>
            </a:extLst>
          </p:cNvPr>
          <p:cNvSpPr>
            <a:spLocks noGrp="1"/>
          </p:cNvSpPr>
          <p:nvPr>
            <p:ph type="title"/>
          </p:nvPr>
        </p:nvSpPr>
        <p:spPr>
          <a:xfrm>
            <a:off x="838200" y="365126"/>
            <a:ext cx="10515600" cy="1073150"/>
          </a:xfrm>
        </p:spPr>
        <p:txBody>
          <a:bodyPr>
            <a:normAutofit fontScale="90000"/>
          </a:bodyPr>
          <a:lstStyle/>
          <a:p>
            <a:pPr algn="ctr"/>
            <a:r>
              <a:rPr lang="en-US" sz="4000" dirty="0"/>
              <a:t>1x1 and 2x2 double-target BEC rotation-axis behavior</a:t>
            </a:r>
          </a:p>
        </p:txBody>
      </p:sp>
      <p:pic>
        <p:nvPicPr>
          <p:cNvPr id="4" name="Picture 3" descr="Chart&#10;&#10;Description automatically generated">
            <a:extLst>
              <a:ext uri="{FF2B5EF4-FFF2-40B4-BE49-F238E27FC236}">
                <a16:creationId xmlns:a16="http://schemas.microsoft.com/office/drawing/2014/main" id="{E203665A-4E8B-4B44-98FA-6C6270FE5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950" y="1438275"/>
            <a:ext cx="6096000" cy="4572000"/>
          </a:xfrm>
          <a:prstGeom prst="rect">
            <a:avLst/>
          </a:prstGeom>
        </p:spPr>
      </p:pic>
      <p:sp>
        <p:nvSpPr>
          <p:cNvPr id="5" name="TextBox 4">
            <a:extLst>
              <a:ext uri="{FF2B5EF4-FFF2-40B4-BE49-F238E27FC236}">
                <a16:creationId xmlns:a16="http://schemas.microsoft.com/office/drawing/2014/main" id="{D2C0C751-7AE8-4124-9C38-C12C525C8711}"/>
              </a:ext>
            </a:extLst>
          </p:cNvPr>
          <p:cNvSpPr txBox="1"/>
          <p:nvPr/>
        </p:nvSpPr>
        <p:spPr>
          <a:xfrm>
            <a:off x="304799" y="1819275"/>
            <a:ext cx="633412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Transfer behavior of array members must be independent of the distance of array to the rotation axis.</a:t>
            </a:r>
          </a:p>
          <a:p>
            <a:pPr marL="285750" indent="-285750">
              <a:buFont typeface="Arial" panose="020B0604020202020204" pitchFamily="34" charset="0"/>
              <a:buChar char="•"/>
            </a:pPr>
            <a:r>
              <a:rPr lang="en-US" sz="2400" dirty="0"/>
              <a:t>We studied the transfer behavior for array centers at (0,0) mm, (0.5,0.5) mm, (1.0,1.0) mm, and (2.0,2.0) mm.</a:t>
            </a:r>
          </a:p>
          <a:p>
            <a:pPr marL="285750" indent="-285750">
              <a:buFont typeface="Arial" panose="020B0604020202020204" pitchFamily="34" charset="0"/>
              <a:buChar char="•"/>
            </a:pPr>
            <a:r>
              <a:rPr lang="en-US" sz="2400" dirty="0"/>
              <a:t>Both 1x1 and 2x2 arrays were studied.</a:t>
            </a:r>
          </a:p>
          <a:p>
            <a:pPr marL="285750" indent="-285750">
              <a:buFont typeface="Arial" panose="020B0604020202020204" pitchFamily="34" charset="0"/>
              <a:buChar char="•"/>
            </a:pPr>
            <a:r>
              <a:rPr lang="en-US" sz="2400" dirty="0"/>
              <a:t>We found that the transfer behavior did depend on the distance.</a:t>
            </a:r>
          </a:p>
          <a:p>
            <a:pPr marL="285750" indent="-285750">
              <a:buFont typeface="Arial" panose="020B0604020202020204" pitchFamily="34" charset="0"/>
              <a:buChar char="•"/>
            </a:pPr>
            <a:r>
              <a:rPr lang="en-US" sz="2400" dirty="0">
                <a:solidFill>
                  <a:srgbClr val="FF0000"/>
                </a:solidFill>
              </a:rPr>
              <a:t>The transfer behavior did not change at distances which were large compared to the array size.</a:t>
            </a:r>
          </a:p>
        </p:txBody>
      </p:sp>
      <p:sp>
        <p:nvSpPr>
          <p:cNvPr id="6" name="Slide Number Placeholder 4">
            <a:extLst>
              <a:ext uri="{FF2B5EF4-FFF2-40B4-BE49-F238E27FC236}">
                <a16:creationId xmlns:a16="http://schemas.microsoft.com/office/drawing/2014/main" id="{25647920-DA9F-44BF-841B-095D4F058DBD}"/>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70578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108381"/>
            <a:ext cx="10515600" cy="996791"/>
          </a:xfrm>
        </p:spPr>
        <p:txBody>
          <a:bodyPr>
            <a:normAutofit/>
          </a:bodyPr>
          <a:lstStyle/>
          <a:p>
            <a:pPr algn="ctr"/>
            <a:r>
              <a:rPr lang="en-US" sz="3600" dirty="0"/>
              <a:t>Rotation-axis results for a 1x1 double-target BEC array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2222827" y="1105172"/>
            <a:ext cx="7746346" cy="5424055"/>
          </a:xfrm>
          <a:prstGeom prst="rect">
            <a:avLst/>
          </a:prstGeom>
        </p:spPr>
      </p:pic>
      <p:sp>
        <p:nvSpPr>
          <p:cNvPr id="5" name="Slide Number Placeholder 4">
            <a:extLst>
              <a:ext uri="{FF2B5EF4-FFF2-40B4-BE49-F238E27FC236}">
                <a16:creationId xmlns:a16="http://schemas.microsoft.com/office/drawing/2014/main" id="{2F38CC79-AE2E-4864-A057-2AB1F77A5032}"/>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156191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p:blipFill>
        <p:spPr>
          <a:xfrm>
            <a:off x="2045249" y="995764"/>
            <a:ext cx="8372132" cy="5862236"/>
          </a:xfrm>
          <a:prstGeom prst="rect">
            <a:avLst/>
          </a:prstGeom>
        </p:spPr>
      </p:pic>
      <p:sp>
        <p:nvSpPr>
          <p:cNvPr id="6" name="Title 1">
            <a:extLst>
              <a:ext uri="{FF2B5EF4-FFF2-40B4-BE49-F238E27FC236}">
                <a16:creationId xmlns:a16="http://schemas.microsoft.com/office/drawing/2014/main" id="{EDCFF4D8-A6CC-41C2-8E46-488C6DE08607}"/>
              </a:ext>
            </a:extLst>
          </p:cNvPr>
          <p:cNvSpPr>
            <a:spLocks noGrp="1"/>
          </p:cNvSpPr>
          <p:nvPr>
            <p:ph type="title"/>
          </p:nvPr>
        </p:nvSpPr>
        <p:spPr>
          <a:xfrm>
            <a:off x="783771" y="108381"/>
            <a:ext cx="10515600" cy="996791"/>
          </a:xfrm>
        </p:spPr>
        <p:txBody>
          <a:bodyPr>
            <a:normAutofit/>
          </a:bodyPr>
          <a:lstStyle/>
          <a:p>
            <a:pPr algn="ctr"/>
            <a:r>
              <a:rPr lang="en-US" sz="3600" dirty="0"/>
              <a:t>Rotation-axis results for a 2x2 double-target BEC array </a:t>
            </a:r>
          </a:p>
        </p:txBody>
      </p:sp>
      <p:sp>
        <p:nvSpPr>
          <p:cNvPr id="4" name="Slide Number Placeholder 4">
            <a:extLst>
              <a:ext uri="{FF2B5EF4-FFF2-40B4-BE49-F238E27FC236}">
                <a16:creationId xmlns:a16="http://schemas.microsoft.com/office/drawing/2014/main" id="{EF3BF9A0-EF11-405A-9D15-E601787EE6AA}"/>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71051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34E7559B-7821-4817-BF4B-627C2F63D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255" y="1028700"/>
            <a:ext cx="6858000" cy="4800600"/>
          </a:xfrm>
          <a:prstGeom prst="rect">
            <a:avLst/>
          </a:prstGeom>
        </p:spPr>
      </p:pic>
      <p:sp>
        <p:nvSpPr>
          <p:cNvPr id="9" name="TextBox 8">
            <a:extLst>
              <a:ext uri="{FF2B5EF4-FFF2-40B4-BE49-F238E27FC236}">
                <a16:creationId xmlns:a16="http://schemas.microsoft.com/office/drawing/2014/main" id="{D3AEFC8E-1B0A-4E65-85BD-449655A3CF13}"/>
              </a:ext>
            </a:extLst>
          </p:cNvPr>
          <p:cNvSpPr txBox="1"/>
          <p:nvPr/>
        </p:nvSpPr>
        <p:spPr>
          <a:xfrm>
            <a:off x="53937" y="1319610"/>
            <a:ext cx="5360546" cy="4524315"/>
          </a:xfrm>
          <a:prstGeom prst="rect">
            <a:avLst/>
          </a:prstGeom>
          <a:noFill/>
        </p:spPr>
        <p:txBody>
          <a:bodyPr wrap="square" rtlCol="0">
            <a:spAutoFit/>
          </a:bodyPr>
          <a:lstStyle/>
          <a:p>
            <a:r>
              <a:rPr lang="en-US" sz="2400" dirty="0"/>
              <a:t>Far from the rotation axis and when </a:t>
            </a:r>
            <a:r>
              <a:rPr lang="en-US" sz="2400" dirty="0">
                <a:solidFill>
                  <a:srgbClr val="FF0000"/>
                </a:solidFill>
                <a:latin typeface="Symbol" panose="05050102010706020507" pitchFamily="18" charset="2"/>
              </a:rPr>
              <a:t>W</a:t>
            </a:r>
            <a:r>
              <a:rPr lang="en-US" sz="2400" baseline="-25000" dirty="0">
                <a:solidFill>
                  <a:srgbClr val="FF0000"/>
                </a:solidFill>
              </a:rPr>
              <a:t>R</a:t>
            </a:r>
            <a:r>
              <a:rPr lang="en-US" sz="2400" dirty="0">
                <a:solidFill>
                  <a:srgbClr val="FF0000"/>
                </a:solidFill>
              </a:rPr>
              <a:t>=0 </a:t>
            </a:r>
            <a:r>
              <a:rPr lang="en-US" sz="2400" dirty="0"/>
              <a:t>and for maximum barrier strengths, </a:t>
            </a:r>
            <a:r>
              <a:rPr lang="en-US" sz="2400" dirty="0" err="1">
                <a:solidFill>
                  <a:srgbClr val="FF0000"/>
                </a:solidFill>
              </a:rPr>
              <a:t>U</a:t>
            </a:r>
            <a:r>
              <a:rPr lang="en-US" sz="2400" baseline="-25000" dirty="0" err="1">
                <a:solidFill>
                  <a:srgbClr val="FF0000"/>
                </a:solidFill>
              </a:rPr>
              <a:t>b,max</a:t>
            </a:r>
            <a:r>
              <a:rPr lang="en-US" sz="2400" dirty="0">
                <a:solidFill>
                  <a:srgbClr val="FF0000"/>
                </a:solidFill>
              </a:rPr>
              <a:t>&lt; </a:t>
            </a:r>
            <a:r>
              <a:rPr lang="en-US" sz="2400" dirty="0" err="1">
                <a:solidFill>
                  <a:srgbClr val="FF0000"/>
                </a:solidFill>
              </a:rPr>
              <a:t>U</a:t>
            </a:r>
            <a:r>
              <a:rPr lang="en-US" sz="2400" baseline="-25000" dirty="0" err="1">
                <a:solidFill>
                  <a:srgbClr val="FF0000"/>
                </a:solidFill>
              </a:rPr>
              <a:t>b,max,c</a:t>
            </a:r>
            <a:r>
              <a:rPr lang="en-US" sz="2400" dirty="0">
                <a:solidFill>
                  <a:srgbClr val="FF0000"/>
                </a:solidFill>
              </a:rPr>
              <a:t> </a:t>
            </a:r>
            <a:r>
              <a:rPr lang="en-US" sz="2400" dirty="0"/>
              <a:t>, there is no transfer.  </a:t>
            </a:r>
          </a:p>
          <a:p>
            <a:endParaRPr lang="en-US" sz="2400" dirty="0"/>
          </a:p>
          <a:p>
            <a:r>
              <a:rPr lang="en-US" sz="2400" dirty="0"/>
              <a:t>Thus, by setting </a:t>
            </a:r>
            <a:r>
              <a:rPr lang="en-US" sz="2400" dirty="0" err="1"/>
              <a:t>U</a:t>
            </a:r>
            <a:r>
              <a:rPr lang="en-US" sz="2400" baseline="-25000" dirty="0" err="1"/>
              <a:t>b,max</a:t>
            </a:r>
            <a:r>
              <a:rPr lang="en-US" sz="2400" dirty="0"/>
              <a:t> closer to </a:t>
            </a:r>
            <a:r>
              <a:rPr lang="en-US" sz="2400" dirty="0" err="1"/>
              <a:t>U</a:t>
            </a:r>
            <a:r>
              <a:rPr lang="en-US" sz="2400" baseline="-25000" dirty="0" err="1"/>
              <a:t>b,max,c</a:t>
            </a:r>
            <a:r>
              <a:rPr lang="en-US" sz="2400" dirty="0"/>
              <a:t> , the transfer behavior can be tuned to be sensitive to smaller values of </a:t>
            </a:r>
            <a:r>
              <a:rPr lang="en-US" sz="2400" dirty="0">
                <a:latin typeface="Symbol" panose="05050102010706020507" pitchFamily="18" charset="2"/>
              </a:rPr>
              <a:t>W</a:t>
            </a:r>
            <a:r>
              <a:rPr lang="en-US" sz="2400" baseline="-25000" dirty="0"/>
              <a:t>R</a:t>
            </a:r>
            <a:r>
              <a:rPr lang="en-US" sz="2400" dirty="0"/>
              <a:t> .</a:t>
            </a:r>
          </a:p>
          <a:p>
            <a:endParaRPr lang="en-US" sz="2400" dirty="0"/>
          </a:p>
          <a:p>
            <a:r>
              <a:rPr lang="en-US" sz="2400" dirty="0">
                <a:solidFill>
                  <a:srgbClr val="FF0000"/>
                </a:solidFill>
              </a:rPr>
              <a:t>Thus, for values of </a:t>
            </a:r>
            <a:r>
              <a:rPr lang="en-US" sz="2400" dirty="0" err="1">
                <a:solidFill>
                  <a:srgbClr val="FF0000"/>
                </a:solidFill>
              </a:rPr>
              <a:t>U</a:t>
            </a:r>
            <a:r>
              <a:rPr lang="en-US" sz="2400" baseline="-25000" dirty="0" err="1">
                <a:solidFill>
                  <a:srgbClr val="FF0000"/>
                </a:solidFill>
              </a:rPr>
              <a:t>b,max</a:t>
            </a:r>
            <a:r>
              <a:rPr lang="en-US" sz="2400" dirty="0">
                <a:solidFill>
                  <a:srgbClr val="FF0000"/>
                </a:solidFill>
              </a:rPr>
              <a:t> &lt; </a:t>
            </a:r>
            <a:r>
              <a:rPr lang="en-US" sz="2400" dirty="0" err="1">
                <a:solidFill>
                  <a:srgbClr val="FF0000"/>
                </a:solidFill>
              </a:rPr>
              <a:t>U</a:t>
            </a:r>
            <a:r>
              <a:rPr lang="en-US" sz="2400" baseline="-25000" dirty="0" err="1">
                <a:solidFill>
                  <a:srgbClr val="FF0000"/>
                </a:solidFill>
              </a:rPr>
              <a:t>b,max,c</a:t>
            </a:r>
            <a:r>
              <a:rPr lang="en-US" sz="2400" dirty="0">
                <a:solidFill>
                  <a:srgbClr val="FF0000"/>
                </a:solidFill>
              </a:rPr>
              <a:t> , there is a critical rotation speed, </a:t>
            </a:r>
            <a:r>
              <a:rPr lang="en-US" sz="2400" dirty="0" err="1">
                <a:solidFill>
                  <a:srgbClr val="FF0000"/>
                </a:solidFill>
                <a:latin typeface="Symbol" panose="05050102010706020507" pitchFamily="18" charset="2"/>
              </a:rPr>
              <a:t>W</a:t>
            </a:r>
            <a:r>
              <a:rPr lang="en-US" sz="2400" baseline="-25000" dirty="0" err="1">
                <a:solidFill>
                  <a:srgbClr val="FF0000"/>
                </a:solidFill>
              </a:rPr>
              <a:t>c</a:t>
            </a:r>
            <a:r>
              <a:rPr lang="en-US" sz="2400" dirty="0">
                <a:solidFill>
                  <a:srgbClr val="FF0000"/>
                </a:solidFill>
              </a:rPr>
              <a:t>(</a:t>
            </a:r>
            <a:r>
              <a:rPr lang="en-US" sz="2400" dirty="0" err="1">
                <a:solidFill>
                  <a:srgbClr val="FF0000"/>
                </a:solidFill>
              </a:rPr>
              <a:t>U</a:t>
            </a:r>
            <a:r>
              <a:rPr lang="en-US" sz="2400" baseline="-25000" dirty="0" err="1">
                <a:solidFill>
                  <a:srgbClr val="FF0000"/>
                </a:solidFill>
              </a:rPr>
              <a:t>b,max</a:t>
            </a:r>
            <a:r>
              <a:rPr lang="en-US" sz="2400" dirty="0">
                <a:solidFill>
                  <a:srgbClr val="FF0000"/>
                </a:solidFill>
              </a:rPr>
              <a:t>) below which transfer does not occur and above which transfer does occur.</a:t>
            </a:r>
          </a:p>
        </p:txBody>
      </p:sp>
      <p:cxnSp>
        <p:nvCxnSpPr>
          <p:cNvPr id="11" name="Straight Arrow Connector 10">
            <a:extLst>
              <a:ext uri="{FF2B5EF4-FFF2-40B4-BE49-F238E27FC236}">
                <a16:creationId xmlns:a16="http://schemas.microsoft.com/office/drawing/2014/main" id="{330A877D-6A90-47ED-AF62-98C079B3CA30}"/>
              </a:ext>
            </a:extLst>
          </p:cNvPr>
          <p:cNvCxnSpPr>
            <a:cxnSpLocks/>
            <a:stCxn id="14" idx="0"/>
          </p:cNvCxnSpPr>
          <p:nvPr/>
        </p:nvCxnSpPr>
        <p:spPr>
          <a:xfrm flipV="1">
            <a:off x="10406869" y="4462837"/>
            <a:ext cx="0" cy="1370316"/>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CBAC53-8867-4F0F-96DC-9FE6106328BB}"/>
              </a:ext>
            </a:extLst>
          </p:cNvPr>
          <p:cNvSpPr txBox="1"/>
          <p:nvPr/>
        </p:nvSpPr>
        <p:spPr>
          <a:xfrm>
            <a:off x="8901705" y="5833153"/>
            <a:ext cx="3010328" cy="584775"/>
          </a:xfrm>
          <a:prstGeom prst="rect">
            <a:avLst/>
          </a:prstGeom>
          <a:noFill/>
          <a:ln w="22225">
            <a:solidFill>
              <a:schemeClr val="tx1"/>
            </a:solidFill>
          </a:ln>
        </p:spPr>
        <p:txBody>
          <a:bodyPr wrap="square" rtlCol="0">
            <a:spAutoFit/>
          </a:bodyPr>
          <a:lstStyle/>
          <a:p>
            <a:pPr algn="ctr"/>
            <a:r>
              <a:rPr lang="en-US" sz="3200" dirty="0" err="1"/>
              <a:t>U</a:t>
            </a:r>
            <a:r>
              <a:rPr lang="en-US" sz="3200" baseline="-25000" dirty="0" err="1"/>
              <a:t>b,max,c</a:t>
            </a:r>
            <a:r>
              <a:rPr lang="en-US" sz="3200" dirty="0"/>
              <a:t> = 45.8 </a:t>
            </a:r>
            <a:r>
              <a:rPr lang="en-US" sz="3200" dirty="0" err="1"/>
              <a:t>nK</a:t>
            </a:r>
            <a:endParaRPr lang="en-US" sz="3200" dirty="0"/>
          </a:p>
        </p:txBody>
      </p:sp>
      <p:sp>
        <p:nvSpPr>
          <p:cNvPr id="7" name="Slide Number Placeholder 4">
            <a:extLst>
              <a:ext uri="{FF2B5EF4-FFF2-40B4-BE49-F238E27FC236}">
                <a16:creationId xmlns:a16="http://schemas.microsoft.com/office/drawing/2014/main" id="{018FF43E-D708-4043-A498-8DB2C6CA1605}"/>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14</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37895B44-47FF-4C3C-A0C6-429B51683993}"/>
              </a:ext>
            </a:extLst>
          </p:cNvPr>
          <p:cNvSpPr>
            <a:spLocks noGrp="1"/>
          </p:cNvSpPr>
          <p:nvPr>
            <p:ph type="title"/>
          </p:nvPr>
        </p:nvSpPr>
        <p:spPr>
          <a:xfrm>
            <a:off x="838200" y="279400"/>
            <a:ext cx="10515600" cy="857619"/>
          </a:xfrm>
        </p:spPr>
        <p:txBody>
          <a:bodyPr>
            <a:normAutofit fontScale="90000"/>
          </a:bodyPr>
          <a:lstStyle/>
          <a:p>
            <a:pPr algn="ctr"/>
            <a:r>
              <a:rPr lang="en-US" sz="3600" dirty="0"/>
              <a:t>Transfer behavior of a 1x1 double-target BEC array</a:t>
            </a:r>
            <a:br>
              <a:rPr lang="en-US" sz="3600" dirty="0"/>
            </a:br>
            <a:r>
              <a:rPr lang="en-US" sz="3600" dirty="0"/>
              <a:t> at zero rotation</a:t>
            </a:r>
          </a:p>
        </p:txBody>
      </p:sp>
    </p:spTree>
    <p:extLst>
      <p:ext uri="{BB962C8B-B14F-4D97-AF65-F5344CB8AC3E}">
        <p14:creationId xmlns:p14="http://schemas.microsoft.com/office/powerpoint/2010/main" val="384578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CD4FB0-AA7B-40C9-A2DD-7708D0A754C9}"/>
              </a:ext>
            </a:extLst>
          </p:cNvPr>
          <p:cNvSpPr txBox="1"/>
          <p:nvPr/>
        </p:nvSpPr>
        <p:spPr>
          <a:xfrm>
            <a:off x="190503" y="1743192"/>
            <a:ext cx="3886197" cy="3108543"/>
          </a:xfrm>
          <a:prstGeom prst="rect">
            <a:avLst/>
          </a:prstGeom>
          <a:noFill/>
        </p:spPr>
        <p:txBody>
          <a:bodyPr wrap="square" rtlCol="0">
            <a:spAutoFit/>
          </a:bodyPr>
          <a:lstStyle/>
          <a:p>
            <a:r>
              <a:rPr lang="en-US" sz="2800" dirty="0"/>
              <a:t>Each value of </a:t>
            </a:r>
            <a:r>
              <a:rPr lang="en-US" sz="2800" dirty="0" err="1"/>
              <a:t>U</a:t>
            </a:r>
            <a:r>
              <a:rPr lang="en-US" sz="2800" baseline="-25000" dirty="0" err="1"/>
              <a:t>b,max</a:t>
            </a:r>
            <a:r>
              <a:rPr lang="en-US" sz="2800" dirty="0"/>
              <a:t> corresponds to a unique value of the critical rotation speed, </a:t>
            </a:r>
            <a:r>
              <a:rPr lang="en-US" sz="2800" dirty="0" err="1">
                <a:latin typeface="Symbol" panose="05050102010706020507" pitchFamily="18" charset="2"/>
              </a:rPr>
              <a:t>W</a:t>
            </a:r>
            <a:r>
              <a:rPr lang="en-US" sz="2800" baseline="-25000" dirty="0" err="1"/>
              <a:t>c</a:t>
            </a:r>
            <a:r>
              <a:rPr lang="en-US" sz="2800" dirty="0"/>
              <a:t> , for circulation transfer. Note that </a:t>
            </a:r>
            <a:r>
              <a:rPr lang="en-US" sz="2800" dirty="0" err="1">
                <a:latin typeface="Symbol" panose="05050102010706020507" pitchFamily="18" charset="2"/>
              </a:rPr>
              <a:t>W</a:t>
            </a:r>
            <a:r>
              <a:rPr lang="en-US" sz="2800" baseline="-25000" dirty="0" err="1"/>
              <a:t>c</a:t>
            </a:r>
            <a:r>
              <a:rPr lang="en-US" sz="2800" dirty="0"/>
              <a:t> decreases as </a:t>
            </a:r>
            <a:r>
              <a:rPr lang="en-US" sz="2800" dirty="0" err="1"/>
              <a:t>U</a:t>
            </a:r>
            <a:r>
              <a:rPr lang="en-US" sz="2800" baseline="-25000" dirty="0" err="1"/>
              <a:t>b,max</a:t>
            </a:r>
            <a:r>
              <a:rPr lang="en-US" sz="2800" dirty="0"/>
              <a:t> increases.</a:t>
            </a:r>
          </a:p>
        </p:txBody>
      </p:sp>
      <p:grpSp>
        <p:nvGrpSpPr>
          <p:cNvPr id="9" name="Group 8">
            <a:extLst>
              <a:ext uri="{FF2B5EF4-FFF2-40B4-BE49-F238E27FC236}">
                <a16:creationId xmlns:a16="http://schemas.microsoft.com/office/drawing/2014/main" id="{82D0D7FF-FBCD-400C-BBFC-1C99E1E9A71E}"/>
              </a:ext>
            </a:extLst>
          </p:cNvPr>
          <p:cNvGrpSpPr/>
          <p:nvPr/>
        </p:nvGrpSpPr>
        <p:grpSpPr>
          <a:xfrm>
            <a:off x="3421504" y="895469"/>
            <a:ext cx="8691085" cy="5837762"/>
            <a:chOff x="3478654" y="885944"/>
            <a:chExt cx="8691085" cy="5837762"/>
          </a:xfrm>
        </p:grpSpPr>
        <p:pic>
          <p:nvPicPr>
            <p:cNvPr id="3" name="Picture 2">
              <a:extLst>
                <a:ext uri="{FF2B5EF4-FFF2-40B4-BE49-F238E27FC236}">
                  <a16:creationId xmlns:a16="http://schemas.microsoft.com/office/drawing/2014/main" id="{E78CA7D9-FE06-4ED8-9484-E5C171DBC9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95800" y="885944"/>
              <a:ext cx="6858000" cy="4800600"/>
            </a:xfrm>
            <a:prstGeom prst="rect">
              <a:avLst/>
            </a:prstGeom>
          </p:spPr>
        </p:pic>
        <p:cxnSp>
          <p:nvCxnSpPr>
            <p:cNvPr id="5" name="Straight Arrow Connector 4">
              <a:extLst>
                <a:ext uri="{FF2B5EF4-FFF2-40B4-BE49-F238E27FC236}">
                  <a16:creationId xmlns:a16="http://schemas.microsoft.com/office/drawing/2014/main" id="{AE72B086-5100-49A9-B08A-2D9FE5D6E209}"/>
                </a:ext>
              </a:extLst>
            </p:cNvPr>
            <p:cNvCxnSpPr>
              <a:cxnSpLocks/>
            </p:cNvCxnSpPr>
            <p:nvPr/>
          </p:nvCxnSpPr>
          <p:spPr>
            <a:xfrm flipV="1">
              <a:off x="10129863" y="4340830"/>
              <a:ext cx="0" cy="904050"/>
            </a:xfrm>
            <a:prstGeom prst="straightConnector1">
              <a:avLst/>
            </a:prstGeom>
            <a:ln w="38100">
              <a:solidFill>
                <a:srgbClr val="0000FF"/>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C8049C8-0334-4B50-879A-E3E028A2D888}"/>
                </a:ext>
              </a:extLst>
            </p:cNvPr>
            <p:cNvCxnSpPr>
              <a:cxnSpLocks/>
            </p:cNvCxnSpPr>
            <p:nvPr/>
          </p:nvCxnSpPr>
          <p:spPr>
            <a:xfrm flipV="1">
              <a:off x="8411339" y="4293897"/>
              <a:ext cx="0" cy="1624200"/>
            </a:xfrm>
            <a:prstGeom prst="straightConnector1">
              <a:avLst/>
            </a:prstGeom>
            <a:ln w="381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2797DC2-00B9-43C8-8C75-72372FBA5800}"/>
                </a:ext>
              </a:extLst>
            </p:cNvPr>
            <p:cNvCxnSpPr>
              <a:cxnSpLocks/>
            </p:cNvCxnSpPr>
            <p:nvPr/>
          </p:nvCxnSpPr>
          <p:spPr>
            <a:xfrm flipV="1">
              <a:off x="6900810" y="4340830"/>
              <a:ext cx="0" cy="1875035"/>
            </a:xfrm>
            <a:prstGeom prst="straightConnector1">
              <a:avLst/>
            </a:prstGeom>
            <a:ln w="381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B9367D-B827-4FF6-BC17-DA78432FAAD3}"/>
                </a:ext>
              </a:extLst>
            </p:cNvPr>
            <p:cNvCxnSpPr>
              <a:cxnSpLocks/>
            </p:cNvCxnSpPr>
            <p:nvPr/>
          </p:nvCxnSpPr>
          <p:spPr>
            <a:xfrm flipV="1">
              <a:off x="6067425" y="4340830"/>
              <a:ext cx="677560" cy="107889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9F3E072-C2BD-47DA-83AF-8508B47A7E73}"/>
                </a:ext>
              </a:extLst>
            </p:cNvPr>
            <p:cNvSpPr txBox="1"/>
            <p:nvPr/>
          </p:nvSpPr>
          <p:spPr>
            <a:xfrm>
              <a:off x="3478654" y="5418468"/>
              <a:ext cx="2940124" cy="461665"/>
            </a:xfrm>
            <a:prstGeom prst="rect">
              <a:avLst/>
            </a:prstGeom>
            <a:noFill/>
          </p:spPr>
          <p:txBody>
            <a:bodyPr wrap="square" rtlCol="0">
              <a:spAutoFit/>
            </a:bodyPr>
            <a:lstStyle/>
            <a:p>
              <a:pPr algn="ctr"/>
              <a:r>
                <a:rPr lang="en-US" sz="2400" dirty="0">
                  <a:latin typeface="Symbol" panose="05050102010706020507" pitchFamily="18" charset="2"/>
                </a:rPr>
                <a:t>W</a:t>
              </a:r>
              <a:r>
                <a:rPr lang="en-US" sz="2400" baseline="-25000" dirty="0"/>
                <a:t>c1</a:t>
              </a:r>
              <a:r>
                <a:rPr lang="en-US" sz="2400" dirty="0"/>
                <a:t> = 0.062 rad/sec</a:t>
              </a:r>
            </a:p>
          </p:txBody>
        </p:sp>
        <p:sp>
          <p:nvSpPr>
            <p:cNvPr id="11" name="TextBox 10">
              <a:extLst>
                <a:ext uri="{FF2B5EF4-FFF2-40B4-BE49-F238E27FC236}">
                  <a16:creationId xmlns:a16="http://schemas.microsoft.com/office/drawing/2014/main" id="{FC033751-D81D-466E-83A7-77F38C32C113}"/>
                </a:ext>
              </a:extLst>
            </p:cNvPr>
            <p:cNvSpPr txBox="1"/>
            <p:nvPr/>
          </p:nvSpPr>
          <p:spPr>
            <a:xfrm>
              <a:off x="6096000" y="6262041"/>
              <a:ext cx="2940124" cy="461665"/>
            </a:xfrm>
            <a:prstGeom prst="rect">
              <a:avLst/>
            </a:prstGeom>
            <a:noFill/>
          </p:spPr>
          <p:txBody>
            <a:bodyPr wrap="square" rtlCol="0">
              <a:spAutoFit/>
            </a:bodyPr>
            <a:lstStyle/>
            <a:p>
              <a:pPr algn="ctr"/>
              <a:r>
                <a:rPr lang="en-US" sz="2400" dirty="0">
                  <a:latin typeface="Symbol" panose="05050102010706020507" pitchFamily="18" charset="2"/>
                </a:rPr>
                <a:t>W</a:t>
              </a:r>
              <a:r>
                <a:rPr lang="en-US" sz="2400" baseline="-25000" dirty="0"/>
                <a:t>c2</a:t>
              </a:r>
              <a:r>
                <a:rPr lang="en-US" sz="2400" dirty="0"/>
                <a:t> = 0.072 rad/sec</a:t>
              </a:r>
            </a:p>
          </p:txBody>
        </p:sp>
        <p:sp>
          <p:nvSpPr>
            <p:cNvPr id="12" name="TextBox 11">
              <a:extLst>
                <a:ext uri="{FF2B5EF4-FFF2-40B4-BE49-F238E27FC236}">
                  <a16:creationId xmlns:a16="http://schemas.microsoft.com/office/drawing/2014/main" id="{4DE68781-7016-4CC6-A00F-8E78EBAFBB23}"/>
                </a:ext>
              </a:extLst>
            </p:cNvPr>
            <p:cNvSpPr txBox="1"/>
            <p:nvPr/>
          </p:nvSpPr>
          <p:spPr>
            <a:xfrm>
              <a:off x="7498420" y="5918097"/>
              <a:ext cx="2940124" cy="461665"/>
            </a:xfrm>
            <a:prstGeom prst="rect">
              <a:avLst/>
            </a:prstGeom>
            <a:noFill/>
          </p:spPr>
          <p:txBody>
            <a:bodyPr wrap="square" rtlCol="0">
              <a:spAutoFit/>
            </a:bodyPr>
            <a:lstStyle/>
            <a:p>
              <a:pPr algn="ctr"/>
              <a:r>
                <a:rPr lang="en-US" sz="2400" dirty="0">
                  <a:latin typeface="Symbol" panose="05050102010706020507" pitchFamily="18" charset="2"/>
                </a:rPr>
                <a:t>W</a:t>
              </a:r>
              <a:r>
                <a:rPr lang="en-US" sz="2400" baseline="-25000" dirty="0"/>
                <a:t>c3</a:t>
              </a:r>
              <a:r>
                <a:rPr lang="en-US" sz="2400" dirty="0"/>
                <a:t> = 0.150 rad/sec</a:t>
              </a:r>
            </a:p>
          </p:txBody>
        </p:sp>
        <p:sp>
          <p:nvSpPr>
            <p:cNvPr id="13" name="TextBox 12">
              <a:extLst>
                <a:ext uri="{FF2B5EF4-FFF2-40B4-BE49-F238E27FC236}">
                  <a16:creationId xmlns:a16="http://schemas.microsoft.com/office/drawing/2014/main" id="{1899BD33-9C7C-4D3E-BF41-A98D7F07131E}"/>
                </a:ext>
              </a:extLst>
            </p:cNvPr>
            <p:cNvSpPr txBox="1"/>
            <p:nvPr/>
          </p:nvSpPr>
          <p:spPr>
            <a:xfrm>
              <a:off x="9471055" y="5244880"/>
              <a:ext cx="2698684" cy="461665"/>
            </a:xfrm>
            <a:prstGeom prst="rect">
              <a:avLst/>
            </a:prstGeom>
            <a:noFill/>
          </p:spPr>
          <p:txBody>
            <a:bodyPr wrap="square" rtlCol="0">
              <a:spAutoFit/>
            </a:bodyPr>
            <a:lstStyle/>
            <a:p>
              <a:pPr algn="ctr"/>
              <a:r>
                <a:rPr lang="en-US" sz="2400" dirty="0">
                  <a:latin typeface="Symbol" panose="05050102010706020507" pitchFamily="18" charset="2"/>
                </a:rPr>
                <a:t>W</a:t>
              </a:r>
              <a:r>
                <a:rPr lang="en-US" sz="2400" baseline="-25000" dirty="0"/>
                <a:t>c4</a:t>
              </a:r>
              <a:r>
                <a:rPr lang="en-US" sz="2400" dirty="0"/>
                <a:t> = 0.240 rad/sec</a:t>
              </a:r>
            </a:p>
          </p:txBody>
        </p:sp>
      </p:grpSp>
      <p:sp>
        <p:nvSpPr>
          <p:cNvPr id="14" name="Slide Number Placeholder 4">
            <a:extLst>
              <a:ext uri="{FF2B5EF4-FFF2-40B4-BE49-F238E27FC236}">
                <a16:creationId xmlns:a16="http://schemas.microsoft.com/office/drawing/2014/main" id="{4AB1C73D-48ED-4809-A88C-1E5E9F05639B}"/>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15</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BED18598-B12D-4F1A-8E34-2CE4178A7BE3}"/>
              </a:ext>
            </a:extLst>
          </p:cNvPr>
          <p:cNvSpPr>
            <a:spLocks noGrp="1"/>
          </p:cNvSpPr>
          <p:nvPr>
            <p:ph type="title"/>
          </p:nvPr>
        </p:nvSpPr>
        <p:spPr>
          <a:xfrm>
            <a:off x="838200" y="365126"/>
            <a:ext cx="10515600" cy="754758"/>
          </a:xfrm>
        </p:spPr>
        <p:txBody>
          <a:bodyPr>
            <a:normAutofit/>
          </a:bodyPr>
          <a:lstStyle/>
          <a:p>
            <a:pPr algn="ctr"/>
            <a:r>
              <a:rPr lang="en-US" sz="3600" dirty="0"/>
              <a:t>Each value of </a:t>
            </a:r>
            <a:r>
              <a:rPr lang="en-US" sz="3600" dirty="0" err="1"/>
              <a:t>U</a:t>
            </a:r>
            <a:r>
              <a:rPr lang="en-US" sz="3600" baseline="-25000" dirty="0" err="1"/>
              <a:t>b,max</a:t>
            </a:r>
            <a:r>
              <a:rPr lang="en-US" sz="3600" dirty="0"/>
              <a:t> corresponds to a unique </a:t>
            </a:r>
            <a:r>
              <a:rPr lang="en-US" sz="3600" dirty="0" err="1">
                <a:latin typeface="Symbol" panose="05050102010706020507" pitchFamily="18" charset="2"/>
              </a:rPr>
              <a:t>W</a:t>
            </a:r>
            <a:r>
              <a:rPr lang="en-US" sz="3600" baseline="-25000" dirty="0" err="1"/>
              <a:t>c</a:t>
            </a:r>
            <a:r>
              <a:rPr lang="en-US" sz="3600" dirty="0">
                <a:solidFill>
                  <a:srgbClr val="FF0000"/>
                </a:solidFill>
              </a:rPr>
              <a:t>  </a:t>
            </a:r>
            <a:r>
              <a:rPr lang="en-US" sz="3600" dirty="0"/>
              <a:t> </a:t>
            </a:r>
          </a:p>
        </p:txBody>
      </p:sp>
    </p:spTree>
    <p:extLst>
      <p:ext uri="{BB962C8B-B14F-4D97-AF65-F5344CB8AC3E}">
        <p14:creationId xmlns:p14="http://schemas.microsoft.com/office/powerpoint/2010/main" val="403036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1BDE-86DF-4A04-A46D-06281916837C}"/>
              </a:ext>
            </a:extLst>
          </p:cNvPr>
          <p:cNvSpPr>
            <a:spLocks noGrp="1"/>
          </p:cNvSpPr>
          <p:nvPr>
            <p:ph type="title"/>
          </p:nvPr>
        </p:nvSpPr>
        <p:spPr>
          <a:xfrm>
            <a:off x="838200" y="365126"/>
            <a:ext cx="10515600" cy="621194"/>
          </a:xfrm>
        </p:spPr>
        <p:txBody>
          <a:bodyPr>
            <a:noAutofit/>
          </a:bodyPr>
          <a:lstStyle/>
          <a:p>
            <a:pPr algn="ctr"/>
            <a:r>
              <a:rPr lang="en-US" sz="3600" dirty="0"/>
              <a:t>Designing a double-target BEC rotation sensor</a:t>
            </a:r>
          </a:p>
        </p:txBody>
      </p:sp>
      <p:sp>
        <p:nvSpPr>
          <p:cNvPr id="11" name="TextBox 10">
            <a:extLst>
              <a:ext uri="{FF2B5EF4-FFF2-40B4-BE49-F238E27FC236}">
                <a16:creationId xmlns:a16="http://schemas.microsoft.com/office/drawing/2014/main" id="{504C9F83-3F60-4E29-B8EC-3B37F815815C}"/>
              </a:ext>
            </a:extLst>
          </p:cNvPr>
          <p:cNvSpPr txBox="1"/>
          <p:nvPr/>
        </p:nvSpPr>
        <p:spPr>
          <a:xfrm>
            <a:off x="403614" y="1174298"/>
            <a:ext cx="11537879" cy="1200329"/>
          </a:xfrm>
          <a:prstGeom prst="rect">
            <a:avLst/>
          </a:prstGeom>
          <a:noFill/>
        </p:spPr>
        <p:txBody>
          <a:bodyPr wrap="square" rtlCol="0">
            <a:spAutoFit/>
          </a:bodyPr>
          <a:lstStyle/>
          <a:p>
            <a:r>
              <a:rPr lang="en-US" sz="2400" dirty="0"/>
              <a:t>We can use the 1x1 double-target BEC array results to design a 2x2 array to be sensitive to rotation speeds in the range </a:t>
            </a:r>
            <a:r>
              <a:rPr lang="en-US" sz="2400" dirty="0">
                <a:solidFill>
                  <a:srgbClr val="FF0000"/>
                </a:solidFill>
                <a:latin typeface="Symbol" panose="05050102010706020507" pitchFamily="18" charset="2"/>
              </a:rPr>
              <a:t>W</a:t>
            </a:r>
            <a:r>
              <a:rPr lang="en-US" sz="2400" baseline="-25000" dirty="0">
                <a:solidFill>
                  <a:srgbClr val="FF0000"/>
                </a:solidFill>
              </a:rPr>
              <a:t>c1</a:t>
            </a:r>
            <a:r>
              <a:rPr lang="en-US" sz="2400" dirty="0">
                <a:solidFill>
                  <a:srgbClr val="FF0000"/>
                </a:solidFill>
              </a:rPr>
              <a:t> &lt; </a:t>
            </a:r>
            <a:r>
              <a:rPr lang="en-US" sz="2400" dirty="0">
                <a:solidFill>
                  <a:srgbClr val="FF0000"/>
                </a:solidFill>
                <a:latin typeface="Symbol" panose="05050102010706020507" pitchFamily="18" charset="2"/>
              </a:rPr>
              <a:t>W</a:t>
            </a:r>
            <a:r>
              <a:rPr lang="en-US" sz="2400" baseline="-25000" dirty="0">
                <a:solidFill>
                  <a:srgbClr val="FF0000"/>
                </a:solidFill>
              </a:rPr>
              <a:t>R</a:t>
            </a:r>
            <a:r>
              <a:rPr lang="en-US" sz="2400" dirty="0">
                <a:solidFill>
                  <a:srgbClr val="FF0000"/>
                </a:solidFill>
              </a:rPr>
              <a:t> &lt; </a:t>
            </a:r>
            <a:r>
              <a:rPr lang="en-US" sz="2400" dirty="0">
                <a:solidFill>
                  <a:srgbClr val="FF0000"/>
                </a:solidFill>
                <a:latin typeface="Symbol" panose="05050102010706020507" pitchFamily="18" charset="2"/>
              </a:rPr>
              <a:t>W</a:t>
            </a:r>
            <a:r>
              <a:rPr lang="en-US" sz="2400" baseline="-25000" dirty="0">
                <a:solidFill>
                  <a:srgbClr val="FF0000"/>
                </a:solidFill>
              </a:rPr>
              <a:t>c4</a:t>
            </a:r>
            <a:r>
              <a:rPr lang="en-US" sz="2400" dirty="0">
                <a:solidFill>
                  <a:srgbClr val="FF0000"/>
                </a:solidFill>
              </a:rPr>
              <a:t> </a:t>
            </a:r>
            <a:r>
              <a:rPr lang="en-US" sz="2400" dirty="0"/>
              <a:t>. We do this by raising barriers of different heights across the overlap regions of different members of the array.</a:t>
            </a:r>
            <a:endParaRPr lang="en-US" sz="2400" dirty="0">
              <a:solidFill>
                <a:srgbClr val="FF0000"/>
              </a:solidFill>
            </a:endParaRPr>
          </a:p>
        </p:txBody>
      </p:sp>
      <p:grpSp>
        <p:nvGrpSpPr>
          <p:cNvPr id="4" name="Group 3">
            <a:extLst>
              <a:ext uri="{FF2B5EF4-FFF2-40B4-BE49-F238E27FC236}">
                <a16:creationId xmlns:a16="http://schemas.microsoft.com/office/drawing/2014/main" id="{2152B746-F1E7-403B-83A9-00AA4A79ED9D}"/>
              </a:ext>
            </a:extLst>
          </p:cNvPr>
          <p:cNvGrpSpPr/>
          <p:nvPr/>
        </p:nvGrpSpPr>
        <p:grpSpPr>
          <a:xfrm>
            <a:off x="1109528" y="2755315"/>
            <a:ext cx="5801555" cy="3222259"/>
            <a:chOff x="6390445" y="3024036"/>
            <a:chExt cx="5801555" cy="3222259"/>
          </a:xfrm>
        </p:grpSpPr>
        <p:grpSp>
          <p:nvGrpSpPr>
            <p:cNvPr id="17" name="Group 16">
              <a:extLst>
                <a:ext uri="{FF2B5EF4-FFF2-40B4-BE49-F238E27FC236}">
                  <a16:creationId xmlns:a16="http://schemas.microsoft.com/office/drawing/2014/main" id="{6E67589C-7F0D-44EA-81BC-DA7E514D576C}"/>
                </a:ext>
              </a:extLst>
            </p:cNvPr>
            <p:cNvGrpSpPr/>
            <p:nvPr/>
          </p:nvGrpSpPr>
          <p:grpSpPr>
            <a:xfrm>
              <a:off x="8305789" y="3024036"/>
              <a:ext cx="1859988" cy="3222259"/>
              <a:chOff x="5330392" y="2972666"/>
              <a:chExt cx="1859988" cy="3222259"/>
            </a:xfrm>
          </p:grpSpPr>
          <p:grpSp>
            <p:nvGrpSpPr>
              <p:cNvPr id="10" name="Group 9">
                <a:extLst>
                  <a:ext uri="{FF2B5EF4-FFF2-40B4-BE49-F238E27FC236}">
                    <a16:creationId xmlns:a16="http://schemas.microsoft.com/office/drawing/2014/main" id="{3FAE9763-0674-4D95-A5DE-2CF1C1C2A321}"/>
                  </a:ext>
                </a:extLst>
              </p:cNvPr>
              <p:cNvGrpSpPr/>
              <p:nvPr/>
            </p:nvGrpSpPr>
            <p:grpSpPr>
              <a:xfrm>
                <a:off x="5330392" y="2972666"/>
                <a:ext cx="1859988" cy="3222259"/>
                <a:chOff x="3952285" y="2236596"/>
                <a:chExt cx="1859988" cy="3222259"/>
              </a:xfrm>
            </p:grpSpPr>
            <p:pic>
              <p:nvPicPr>
                <p:cNvPr id="3" name="Picture 2" descr="Logo&#10;&#10;Description automatically generated">
                  <a:extLst>
                    <a:ext uri="{FF2B5EF4-FFF2-40B4-BE49-F238E27FC236}">
                      <a16:creationId xmlns:a16="http://schemas.microsoft.com/office/drawing/2014/main" id="{6DF90299-9B21-4D54-A044-1CEE6AA1B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833" y="3918662"/>
                  <a:ext cx="853440" cy="1540193"/>
                </a:xfrm>
                <a:prstGeom prst="rect">
                  <a:avLst/>
                </a:prstGeom>
              </p:spPr>
            </p:pic>
            <p:pic>
              <p:nvPicPr>
                <p:cNvPr id="7" name="Picture 6" descr="Logo&#10;&#10;Description automatically generated">
                  <a:extLst>
                    <a:ext uri="{FF2B5EF4-FFF2-40B4-BE49-F238E27FC236}">
                      <a16:creationId xmlns:a16="http://schemas.microsoft.com/office/drawing/2014/main" id="{09E3E51E-EEBC-4A16-B730-4499D987F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20" y="3918662"/>
                  <a:ext cx="853440" cy="1540193"/>
                </a:xfrm>
                <a:prstGeom prst="rect">
                  <a:avLst/>
                </a:prstGeom>
              </p:spPr>
            </p:pic>
            <p:pic>
              <p:nvPicPr>
                <p:cNvPr id="8" name="Picture 7" descr="Logo&#10;&#10;Description automatically generated">
                  <a:extLst>
                    <a:ext uri="{FF2B5EF4-FFF2-40B4-BE49-F238E27FC236}">
                      <a16:creationId xmlns:a16="http://schemas.microsoft.com/office/drawing/2014/main" id="{FBD61E4E-2104-4332-8149-4F16628CB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833" y="2236596"/>
                  <a:ext cx="853440" cy="1540193"/>
                </a:xfrm>
                <a:prstGeom prst="rect">
                  <a:avLst/>
                </a:prstGeom>
              </p:spPr>
            </p:pic>
            <p:pic>
              <p:nvPicPr>
                <p:cNvPr id="9" name="Picture 8" descr="Logo&#10;&#10;Description automatically generated">
                  <a:extLst>
                    <a:ext uri="{FF2B5EF4-FFF2-40B4-BE49-F238E27FC236}">
                      <a16:creationId xmlns:a16="http://schemas.microsoft.com/office/drawing/2014/main" id="{315EFFAD-C46A-4379-9192-D0846887A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285" y="2236597"/>
                  <a:ext cx="853440" cy="1540193"/>
                </a:xfrm>
                <a:prstGeom prst="rect">
                  <a:avLst/>
                </a:prstGeom>
              </p:spPr>
            </p:pic>
          </p:grpSp>
          <p:sp>
            <p:nvSpPr>
              <p:cNvPr id="12" name="Rectangle 11">
                <a:extLst>
                  <a:ext uri="{FF2B5EF4-FFF2-40B4-BE49-F238E27FC236}">
                    <a16:creationId xmlns:a16="http://schemas.microsoft.com/office/drawing/2014/main" id="{C840F4DC-0753-4528-9090-CAF927B82705}"/>
                  </a:ext>
                </a:extLst>
              </p:cNvPr>
              <p:cNvSpPr/>
              <p:nvPr/>
            </p:nvSpPr>
            <p:spPr>
              <a:xfrm>
                <a:off x="5633822" y="3573238"/>
                <a:ext cx="246580" cy="339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03BD9C-57B2-4E05-BFFF-846BB5A6A86D}"/>
                  </a:ext>
                </a:extLst>
              </p:cNvPr>
              <p:cNvSpPr/>
              <p:nvPr/>
            </p:nvSpPr>
            <p:spPr>
              <a:xfrm>
                <a:off x="6652071" y="3573238"/>
                <a:ext cx="246580" cy="339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8667BE-C045-4FE7-8792-8E0C188EA3F7}"/>
                  </a:ext>
                </a:extLst>
              </p:cNvPr>
              <p:cNvSpPr/>
              <p:nvPr/>
            </p:nvSpPr>
            <p:spPr>
              <a:xfrm>
                <a:off x="5633822" y="5255303"/>
                <a:ext cx="246580" cy="339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728169E-FAE8-4316-A0C2-3065BED02021}"/>
                  </a:ext>
                </a:extLst>
              </p:cNvPr>
              <p:cNvSpPr/>
              <p:nvPr/>
            </p:nvSpPr>
            <p:spPr>
              <a:xfrm>
                <a:off x="6640370" y="5255304"/>
                <a:ext cx="246580" cy="339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56A15A9C-35EA-4A65-AD47-427502CBE64B}"/>
                </a:ext>
              </a:extLst>
            </p:cNvPr>
            <p:cNvSpPr txBox="1"/>
            <p:nvPr/>
          </p:nvSpPr>
          <p:spPr>
            <a:xfrm>
              <a:off x="6390445" y="5175117"/>
              <a:ext cx="2024009" cy="523220"/>
            </a:xfrm>
            <a:prstGeom prst="rect">
              <a:avLst/>
            </a:prstGeom>
            <a:noFill/>
          </p:spPr>
          <p:txBody>
            <a:bodyPr wrap="square" rtlCol="0">
              <a:spAutoFit/>
            </a:bodyPr>
            <a:lstStyle/>
            <a:p>
              <a:r>
                <a:rPr lang="en-US" sz="2800" dirty="0"/>
                <a:t>U</a:t>
              </a:r>
              <a:r>
                <a:rPr lang="en-US" sz="2800" baseline="-25000" dirty="0"/>
                <a:t>b,max,3</a:t>
              </a:r>
              <a:r>
                <a:rPr lang="en-US" sz="2800" dirty="0"/>
                <a:t> , </a:t>
              </a:r>
              <a:r>
                <a:rPr lang="en-US" sz="2800" dirty="0">
                  <a:latin typeface="Symbol" panose="05050102010706020507" pitchFamily="18" charset="2"/>
                </a:rPr>
                <a:t>W</a:t>
              </a:r>
              <a:r>
                <a:rPr lang="en-US" sz="2800" baseline="-25000" dirty="0"/>
                <a:t>c3</a:t>
              </a:r>
              <a:r>
                <a:rPr lang="en-US" sz="2800" dirty="0"/>
                <a:t> </a:t>
              </a:r>
            </a:p>
          </p:txBody>
        </p:sp>
        <p:sp>
          <p:nvSpPr>
            <p:cNvPr id="18" name="TextBox 17">
              <a:extLst>
                <a:ext uri="{FF2B5EF4-FFF2-40B4-BE49-F238E27FC236}">
                  <a16:creationId xmlns:a16="http://schemas.microsoft.com/office/drawing/2014/main" id="{BE9A4A5F-0FE4-4CA4-AF76-3E758D1BCD5F}"/>
                </a:ext>
              </a:extLst>
            </p:cNvPr>
            <p:cNvSpPr txBox="1"/>
            <p:nvPr/>
          </p:nvSpPr>
          <p:spPr>
            <a:xfrm>
              <a:off x="6390446" y="3535108"/>
              <a:ext cx="2024009" cy="523220"/>
            </a:xfrm>
            <a:prstGeom prst="rect">
              <a:avLst/>
            </a:prstGeom>
            <a:noFill/>
          </p:spPr>
          <p:txBody>
            <a:bodyPr wrap="square" rtlCol="0">
              <a:spAutoFit/>
            </a:bodyPr>
            <a:lstStyle/>
            <a:p>
              <a:r>
                <a:rPr lang="en-US" sz="2800" dirty="0"/>
                <a:t>U</a:t>
              </a:r>
              <a:r>
                <a:rPr lang="en-US" sz="2800" baseline="-25000" dirty="0"/>
                <a:t>b,max,1</a:t>
              </a:r>
              <a:r>
                <a:rPr lang="en-US" sz="2800" dirty="0"/>
                <a:t> , </a:t>
              </a:r>
              <a:r>
                <a:rPr lang="en-US" sz="2800" dirty="0">
                  <a:latin typeface="Symbol" panose="05050102010706020507" pitchFamily="18" charset="2"/>
                </a:rPr>
                <a:t>W</a:t>
              </a:r>
              <a:r>
                <a:rPr lang="en-US" sz="2800" baseline="-25000" dirty="0"/>
                <a:t>c1</a:t>
              </a:r>
              <a:r>
                <a:rPr lang="en-US" sz="2800" dirty="0"/>
                <a:t> </a:t>
              </a:r>
            </a:p>
          </p:txBody>
        </p:sp>
        <p:sp>
          <p:nvSpPr>
            <p:cNvPr id="19" name="TextBox 18">
              <a:extLst>
                <a:ext uri="{FF2B5EF4-FFF2-40B4-BE49-F238E27FC236}">
                  <a16:creationId xmlns:a16="http://schemas.microsoft.com/office/drawing/2014/main" id="{6D55C905-C319-435F-82DD-8848AC1A2A64}"/>
                </a:ext>
              </a:extLst>
            </p:cNvPr>
            <p:cNvSpPr txBox="1"/>
            <p:nvPr/>
          </p:nvSpPr>
          <p:spPr>
            <a:xfrm>
              <a:off x="10167991" y="5214586"/>
              <a:ext cx="2024009" cy="523220"/>
            </a:xfrm>
            <a:prstGeom prst="rect">
              <a:avLst/>
            </a:prstGeom>
            <a:noFill/>
          </p:spPr>
          <p:txBody>
            <a:bodyPr wrap="square" rtlCol="0">
              <a:spAutoFit/>
            </a:bodyPr>
            <a:lstStyle/>
            <a:p>
              <a:r>
                <a:rPr lang="en-US" sz="2800" dirty="0"/>
                <a:t>U</a:t>
              </a:r>
              <a:r>
                <a:rPr lang="en-US" sz="2800" baseline="-25000" dirty="0"/>
                <a:t>b,max,4</a:t>
              </a:r>
              <a:r>
                <a:rPr lang="en-US" sz="2800" dirty="0"/>
                <a:t> , </a:t>
              </a:r>
              <a:r>
                <a:rPr lang="en-US" sz="2800" dirty="0">
                  <a:latin typeface="Symbol" panose="05050102010706020507" pitchFamily="18" charset="2"/>
                </a:rPr>
                <a:t>W</a:t>
              </a:r>
              <a:r>
                <a:rPr lang="en-US" sz="2800" baseline="-25000" dirty="0"/>
                <a:t>c4</a:t>
              </a:r>
              <a:r>
                <a:rPr lang="en-US" sz="2800" dirty="0"/>
                <a:t> </a:t>
              </a:r>
            </a:p>
          </p:txBody>
        </p:sp>
        <p:sp>
          <p:nvSpPr>
            <p:cNvPr id="20" name="TextBox 19">
              <a:extLst>
                <a:ext uri="{FF2B5EF4-FFF2-40B4-BE49-F238E27FC236}">
                  <a16:creationId xmlns:a16="http://schemas.microsoft.com/office/drawing/2014/main" id="{8A400486-BA0A-4F7F-BF14-670EFA9B6505}"/>
                </a:ext>
              </a:extLst>
            </p:cNvPr>
            <p:cNvSpPr txBox="1"/>
            <p:nvPr/>
          </p:nvSpPr>
          <p:spPr>
            <a:xfrm>
              <a:off x="10165777" y="3532521"/>
              <a:ext cx="2024009" cy="523220"/>
            </a:xfrm>
            <a:prstGeom prst="rect">
              <a:avLst/>
            </a:prstGeom>
            <a:noFill/>
          </p:spPr>
          <p:txBody>
            <a:bodyPr wrap="square" rtlCol="0">
              <a:spAutoFit/>
            </a:bodyPr>
            <a:lstStyle/>
            <a:p>
              <a:r>
                <a:rPr lang="en-US" sz="2800" dirty="0"/>
                <a:t>U</a:t>
              </a:r>
              <a:r>
                <a:rPr lang="en-US" sz="2800" baseline="-25000" dirty="0"/>
                <a:t>b,max,2</a:t>
              </a:r>
              <a:r>
                <a:rPr lang="en-US" sz="2800" dirty="0"/>
                <a:t> , </a:t>
              </a:r>
              <a:r>
                <a:rPr lang="en-US" sz="2800" dirty="0">
                  <a:latin typeface="Symbol" panose="05050102010706020507" pitchFamily="18" charset="2"/>
                </a:rPr>
                <a:t>W</a:t>
              </a:r>
              <a:r>
                <a:rPr lang="en-US" sz="2800" baseline="-25000" dirty="0"/>
                <a:t>c2</a:t>
              </a:r>
              <a:r>
                <a:rPr lang="en-US" sz="2800" dirty="0"/>
                <a:t> </a:t>
              </a:r>
            </a:p>
          </p:txBody>
        </p:sp>
      </p:grpSp>
      <p:grpSp>
        <p:nvGrpSpPr>
          <p:cNvPr id="5" name="Group 4">
            <a:extLst>
              <a:ext uri="{FF2B5EF4-FFF2-40B4-BE49-F238E27FC236}">
                <a16:creationId xmlns:a16="http://schemas.microsoft.com/office/drawing/2014/main" id="{3E9DBF23-A167-4A62-B958-49239BEB4F04}"/>
              </a:ext>
            </a:extLst>
          </p:cNvPr>
          <p:cNvGrpSpPr/>
          <p:nvPr/>
        </p:nvGrpSpPr>
        <p:grpSpPr>
          <a:xfrm>
            <a:off x="7702829" y="2461951"/>
            <a:ext cx="3098209" cy="3808989"/>
            <a:chOff x="1575726" y="2749307"/>
            <a:chExt cx="3098209" cy="3808989"/>
          </a:xfrm>
        </p:grpSpPr>
        <p:sp>
          <p:nvSpPr>
            <p:cNvPr id="22" name="TextBox 21">
              <a:extLst>
                <a:ext uri="{FF2B5EF4-FFF2-40B4-BE49-F238E27FC236}">
                  <a16:creationId xmlns:a16="http://schemas.microsoft.com/office/drawing/2014/main" id="{B35C006D-926A-4275-8DB0-0F440D74E828}"/>
                </a:ext>
              </a:extLst>
            </p:cNvPr>
            <p:cNvSpPr txBox="1"/>
            <p:nvPr/>
          </p:nvSpPr>
          <p:spPr>
            <a:xfrm>
              <a:off x="1575727" y="3033235"/>
              <a:ext cx="2311685" cy="461665"/>
            </a:xfrm>
            <a:prstGeom prst="rect">
              <a:avLst/>
            </a:prstGeom>
            <a:noFill/>
          </p:spPr>
          <p:txBody>
            <a:bodyPr wrap="square" rtlCol="0">
              <a:spAutoFit/>
            </a:bodyPr>
            <a:lstStyle/>
            <a:p>
              <a:pPr algn="ctr"/>
              <a:r>
                <a:rPr lang="en-US" sz="2400" dirty="0">
                  <a:solidFill>
                    <a:srgbClr val="FF0000"/>
                  </a:solidFill>
                  <a:latin typeface="Symbol" panose="05050102010706020507" pitchFamily="18" charset="2"/>
                </a:rPr>
                <a:t>W</a:t>
              </a:r>
              <a:r>
                <a:rPr lang="en-US" sz="2400" baseline="-25000" dirty="0">
                  <a:solidFill>
                    <a:srgbClr val="FF0000"/>
                  </a:solidFill>
                </a:rPr>
                <a:t>c1</a:t>
              </a:r>
              <a:r>
                <a:rPr lang="en-US" sz="2400" dirty="0">
                  <a:solidFill>
                    <a:srgbClr val="FF0000"/>
                  </a:solidFill>
                </a:rPr>
                <a:t> &lt; </a:t>
              </a:r>
              <a:r>
                <a:rPr lang="en-US" sz="2400" dirty="0">
                  <a:solidFill>
                    <a:srgbClr val="FF0000"/>
                  </a:solidFill>
                  <a:latin typeface="Symbol" panose="05050102010706020507" pitchFamily="18" charset="2"/>
                </a:rPr>
                <a:t>W</a:t>
              </a:r>
              <a:r>
                <a:rPr lang="en-US" sz="2400" baseline="-25000" dirty="0">
                  <a:solidFill>
                    <a:srgbClr val="FF0000"/>
                  </a:solidFill>
                </a:rPr>
                <a:t>R</a:t>
              </a:r>
              <a:r>
                <a:rPr lang="en-US" sz="2400" dirty="0">
                  <a:solidFill>
                    <a:srgbClr val="FF0000"/>
                  </a:solidFill>
                </a:rPr>
                <a:t> &lt; </a:t>
              </a:r>
              <a:r>
                <a:rPr lang="en-US" sz="2400" dirty="0">
                  <a:solidFill>
                    <a:srgbClr val="FF0000"/>
                  </a:solidFill>
                  <a:latin typeface="Symbol" panose="05050102010706020507" pitchFamily="18" charset="2"/>
                </a:rPr>
                <a:t>W</a:t>
              </a:r>
              <a:r>
                <a:rPr lang="en-US" sz="2400" baseline="-25000" dirty="0">
                  <a:solidFill>
                    <a:srgbClr val="FF0000"/>
                  </a:solidFill>
                </a:rPr>
                <a:t>c2</a:t>
              </a:r>
              <a:endParaRPr lang="en-US" sz="2400" dirty="0"/>
            </a:p>
          </p:txBody>
        </p:sp>
        <p:sp>
          <p:nvSpPr>
            <p:cNvPr id="23" name="TextBox 22">
              <a:extLst>
                <a:ext uri="{FF2B5EF4-FFF2-40B4-BE49-F238E27FC236}">
                  <a16:creationId xmlns:a16="http://schemas.microsoft.com/office/drawing/2014/main" id="{D4352440-B8FA-4E6F-8E6A-BF8778765FF7}"/>
                </a:ext>
              </a:extLst>
            </p:cNvPr>
            <p:cNvSpPr txBox="1"/>
            <p:nvPr/>
          </p:nvSpPr>
          <p:spPr>
            <a:xfrm>
              <a:off x="1575727" y="4316687"/>
              <a:ext cx="2311685" cy="461665"/>
            </a:xfrm>
            <a:prstGeom prst="rect">
              <a:avLst/>
            </a:prstGeom>
            <a:noFill/>
          </p:spPr>
          <p:txBody>
            <a:bodyPr wrap="square" rtlCol="0">
              <a:spAutoFit/>
            </a:bodyPr>
            <a:lstStyle/>
            <a:p>
              <a:pPr algn="ctr"/>
              <a:r>
                <a:rPr lang="en-US" sz="2400" dirty="0">
                  <a:solidFill>
                    <a:srgbClr val="FF0000"/>
                  </a:solidFill>
                  <a:latin typeface="Symbol" panose="05050102010706020507" pitchFamily="18" charset="2"/>
                </a:rPr>
                <a:t>W</a:t>
              </a:r>
              <a:r>
                <a:rPr lang="en-US" sz="2400" baseline="-25000" dirty="0">
                  <a:solidFill>
                    <a:srgbClr val="FF0000"/>
                  </a:solidFill>
                </a:rPr>
                <a:t>c2</a:t>
              </a:r>
              <a:r>
                <a:rPr lang="en-US" sz="2400" dirty="0">
                  <a:solidFill>
                    <a:srgbClr val="FF0000"/>
                  </a:solidFill>
                </a:rPr>
                <a:t> &lt; </a:t>
              </a:r>
              <a:r>
                <a:rPr lang="en-US" sz="2400" dirty="0">
                  <a:solidFill>
                    <a:srgbClr val="FF0000"/>
                  </a:solidFill>
                  <a:latin typeface="Symbol" panose="05050102010706020507" pitchFamily="18" charset="2"/>
                </a:rPr>
                <a:t>W</a:t>
              </a:r>
              <a:r>
                <a:rPr lang="en-US" sz="2400" baseline="-25000" dirty="0">
                  <a:solidFill>
                    <a:srgbClr val="FF0000"/>
                  </a:solidFill>
                </a:rPr>
                <a:t>R</a:t>
              </a:r>
              <a:r>
                <a:rPr lang="en-US" sz="2400" dirty="0">
                  <a:solidFill>
                    <a:srgbClr val="FF0000"/>
                  </a:solidFill>
                </a:rPr>
                <a:t> &lt; </a:t>
              </a:r>
              <a:r>
                <a:rPr lang="en-US" sz="2400" dirty="0">
                  <a:solidFill>
                    <a:srgbClr val="FF0000"/>
                  </a:solidFill>
                  <a:latin typeface="Symbol" panose="05050102010706020507" pitchFamily="18" charset="2"/>
                </a:rPr>
                <a:t>W</a:t>
              </a:r>
              <a:r>
                <a:rPr lang="en-US" sz="2400" baseline="-25000" dirty="0">
                  <a:solidFill>
                    <a:srgbClr val="FF0000"/>
                  </a:solidFill>
                </a:rPr>
                <a:t>c3</a:t>
              </a:r>
              <a:endParaRPr lang="en-US" sz="2400" dirty="0"/>
            </a:p>
          </p:txBody>
        </p:sp>
        <p:sp>
          <p:nvSpPr>
            <p:cNvPr id="24" name="TextBox 23">
              <a:extLst>
                <a:ext uri="{FF2B5EF4-FFF2-40B4-BE49-F238E27FC236}">
                  <a16:creationId xmlns:a16="http://schemas.microsoft.com/office/drawing/2014/main" id="{031594AE-D67B-4DEC-885A-9A2C0D768849}"/>
                </a:ext>
              </a:extLst>
            </p:cNvPr>
            <p:cNvSpPr txBox="1"/>
            <p:nvPr/>
          </p:nvSpPr>
          <p:spPr>
            <a:xfrm>
              <a:off x="1575726" y="5729933"/>
              <a:ext cx="2311685" cy="461665"/>
            </a:xfrm>
            <a:prstGeom prst="rect">
              <a:avLst/>
            </a:prstGeom>
            <a:noFill/>
          </p:spPr>
          <p:txBody>
            <a:bodyPr wrap="square" rtlCol="0">
              <a:spAutoFit/>
            </a:bodyPr>
            <a:lstStyle/>
            <a:p>
              <a:pPr algn="ctr"/>
              <a:r>
                <a:rPr lang="en-US" sz="2400" dirty="0">
                  <a:solidFill>
                    <a:srgbClr val="FF0000"/>
                  </a:solidFill>
                  <a:latin typeface="Symbol" panose="05050102010706020507" pitchFamily="18" charset="2"/>
                </a:rPr>
                <a:t>W</a:t>
              </a:r>
              <a:r>
                <a:rPr lang="en-US" sz="2400" baseline="-25000" dirty="0">
                  <a:solidFill>
                    <a:srgbClr val="FF0000"/>
                  </a:solidFill>
                </a:rPr>
                <a:t>c3</a:t>
              </a:r>
              <a:r>
                <a:rPr lang="en-US" sz="2400" dirty="0">
                  <a:solidFill>
                    <a:srgbClr val="FF0000"/>
                  </a:solidFill>
                </a:rPr>
                <a:t> &lt; </a:t>
              </a:r>
              <a:r>
                <a:rPr lang="en-US" sz="2400" dirty="0">
                  <a:solidFill>
                    <a:srgbClr val="FF0000"/>
                  </a:solidFill>
                  <a:latin typeface="Symbol" panose="05050102010706020507" pitchFamily="18" charset="2"/>
                </a:rPr>
                <a:t>W</a:t>
              </a:r>
              <a:r>
                <a:rPr lang="en-US" sz="2400" baseline="-25000" dirty="0">
                  <a:solidFill>
                    <a:srgbClr val="FF0000"/>
                  </a:solidFill>
                </a:rPr>
                <a:t>R</a:t>
              </a:r>
              <a:r>
                <a:rPr lang="en-US" sz="2400" dirty="0">
                  <a:solidFill>
                    <a:srgbClr val="FF0000"/>
                  </a:solidFill>
                </a:rPr>
                <a:t> &lt; </a:t>
              </a:r>
              <a:r>
                <a:rPr lang="en-US" sz="2400" dirty="0">
                  <a:solidFill>
                    <a:srgbClr val="FF0000"/>
                  </a:solidFill>
                  <a:latin typeface="Symbol" panose="05050102010706020507" pitchFamily="18" charset="2"/>
                </a:rPr>
                <a:t>W</a:t>
              </a:r>
              <a:r>
                <a:rPr lang="en-US" sz="2400" baseline="-25000" dirty="0">
                  <a:solidFill>
                    <a:srgbClr val="FF0000"/>
                  </a:solidFill>
                </a:rPr>
                <a:t>c4</a:t>
              </a:r>
              <a:endParaRPr lang="en-US" sz="2400" dirty="0"/>
            </a:p>
          </p:txBody>
        </p:sp>
        <p:pic>
          <p:nvPicPr>
            <p:cNvPr id="27" name="Picture 26" descr="A picture containing text, vector graphics, wheel, clipart&#10;&#10;Description automatically generated">
              <a:extLst>
                <a:ext uri="{FF2B5EF4-FFF2-40B4-BE49-F238E27FC236}">
                  <a16:creationId xmlns:a16="http://schemas.microsoft.com/office/drawing/2014/main" id="{E2947E1D-EC8F-4DB1-B060-C2F3AD481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520" y="2749307"/>
              <a:ext cx="633413" cy="1121569"/>
            </a:xfrm>
            <a:prstGeom prst="rect">
              <a:avLst/>
            </a:prstGeom>
          </p:spPr>
        </p:pic>
        <p:pic>
          <p:nvPicPr>
            <p:cNvPr id="29" name="Picture 28" descr="A picture containing text, vector graphics, wheel, clipart&#10;&#10;Description automatically generated">
              <a:extLst>
                <a:ext uri="{FF2B5EF4-FFF2-40B4-BE49-F238E27FC236}">
                  <a16:creationId xmlns:a16="http://schemas.microsoft.com/office/drawing/2014/main" id="{46A99BD2-A31C-4131-8003-69D1C4735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521" y="4093017"/>
              <a:ext cx="633413" cy="1121569"/>
            </a:xfrm>
            <a:prstGeom prst="rect">
              <a:avLst/>
            </a:prstGeom>
          </p:spPr>
        </p:pic>
        <p:pic>
          <p:nvPicPr>
            <p:cNvPr id="31" name="Picture 30" descr="A picture containing text, vector graphics, wheel, clipart&#10;&#10;Description automatically generated">
              <a:extLst>
                <a:ext uri="{FF2B5EF4-FFF2-40B4-BE49-F238E27FC236}">
                  <a16:creationId xmlns:a16="http://schemas.microsoft.com/office/drawing/2014/main" id="{D9CB79AD-660B-428C-9F00-C5E6CDD7CD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0522" y="5436727"/>
              <a:ext cx="633413" cy="1121569"/>
            </a:xfrm>
            <a:prstGeom prst="rect">
              <a:avLst/>
            </a:prstGeom>
          </p:spPr>
        </p:pic>
      </p:grpSp>
      <p:sp>
        <p:nvSpPr>
          <p:cNvPr id="26" name="Slide Number Placeholder 4">
            <a:extLst>
              <a:ext uri="{FF2B5EF4-FFF2-40B4-BE49-F238E27FC236}">
                <a16:creationId xmlns:a16="http://schemas.microsoft.com/office/drawing/2014/main" id="{3CA4ACC8-E1E5-44E0-A64D-1F73A98BA18A}"/>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42266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4341-87ED-4912-9400-33726B98B0DB}"/>
              </a:ext>
            </a:extLst>
          </p:cNvPr>
          <p:cNvSpPr>
            <a:spLocks noGrp="1"/>
          </p:cNvSpPr>
          <p:nvPr>
            <p:ph type="title"/>
          </p:nvPr>
        </p:nvSpPr>
        <p:spPr>
          <a:xfrm>
            <a:off x="838200" y="365126"/>
            <a:ext cx="10515600" cy="692150"/>
          </a:xfrm>
        </p:spPr>
        <p:txBody>
          <a:bodyPr>
            <a:noAutofit/>
          </a:bodyPr>
          <a:lstStyle/>
          <a:p>
            <a:pPr algn="ctr"/>
            <a:r>
              <a:rPr lang="en-US" sz="3600" dirty="0"/>
              <a:t>Turn off 2D potential for readout</a:t>
            </a:r>
          </a:p>
        </p:txBody>
      </p:sp>
      <p:pic>
        <p:nvPicPr>
          <p:cNvPr id="6" name="Picture 5" descr="Diagram&#10;&#10;Description automatically generated">
            <a:extLst>
              <a:ext uri="{FF2B5EF4-FFF2-40B4-BE49-F238E27FC236}">
                <a16:creationId xmlns:a16="http://schemas.microsoft.com/office/drawing/2014/main" id="{2E9D483A-F256-436D-91B1-B5D876140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710" y="1223645"/>
            <a:ext cx="7326630" cy="5497830"/>
          </a:xfrm>
          <a:prstGeom prst="rect">
            <a:avLst/>
          </a:prstGeom>
        </p:spPr>
      </p:pic>
      <p:sp>
        <p:nvSpPr>
          <p:cNvPr id="7" name="TextBox 6">
            <a:extLst>
              <a:ext uri="{FF2B5EF4-FFF2-40B4-BE49-F238E27FC236}">
                <a16:creationId xmlns:a16="http://schemas.microsoft.com/office/drawing/2014/main" id="{715B4F21-4CF3-480E-93CA-690F455E693A}"/>
              </a:ext>
            </a:extLst>
          </p:cNvPr>
          <p:cNvSpPr txBox="1"/>
          <p:nvPr/>
        </p:nvSpPr>
        <p:spPr>
          <a:xfrm>
            <a:off x="489584" y="2175212"/>
            <a:ext cx="3968115" cy="2677656"/>
          </a:xfrm>
          <a:prstGeom prst="rect">
            <a:avLst/>
          </a:prstGeom>
          <a:noFill/>
        </p:spPr>
        <p:txBody>
          <a:bodyPr wrap="square" rtlCol="0">
            <a:spAutoFit/>
          </a:bodyPr>
          <a:lstStyle/>
          <a:p>
            <a:r>
              <a:rPr lang="en-US" sz="2400" dirty="0"/>
              <a:t>After turning off the trap potential both the rings and the disks expand and they eventually overlap. This produces concentric rings if flow is not present and spirals if flow is present.</a:t>
            </a:r>
          </a:p>
        </p:txBody>
      </p:sp>
      <p:sp>
        <p:nvSpPr>
          <p:cNvPr id="5" name="Slide Number Placeholder 4">
            <a:extLst>
              <a:ext uri="{FF2B5EF4-FFF2-40B4-BE49-F238E27FC236}">
                <a16:creationId xmlns:a16="http://schemas.microsoft.com/office/drawing/2014/main" id="{79272C15-0A5D-40E8-BC6F-98988C8F28E2}"/>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27870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B6C2-503C-4372-9417-7D1497617BD9}"/>
              </a:ext>
            </a:extLst>
          </p:cNvPr>
          <p:cNvSpPr>
            <a:spLocks noGrp="1"/>
          </p:cNvSpPr>
          <p:nvPr>
            <p:ph type="title"/>
          </p:nvPr>
        </p:nvSpPr>
        <p:spPr/>
        <p:txBody>
          <a:bodyPr>
            <a:normAutofit/>
          </a:bodyPr>
          <a:lstStyle/>
          <a:p>
            <a:pPr algn="ctr"/>
            <a:r>
              <a:rPr lang="en-US" sz="4000" dirty="0"/>
              <a:t>2x2 rotation sensor simulation</a:t>
            </a:r>
            <a:br>
              <a:rPr lang="en-US" sz="4000" dirty="0"/>
            </a:br>
            <a:r>
              <a:rPr lang="en-US" sz="2800" dirty="0">
                <a:latin typeface="Symbol" panose="05050102010706020507" pitchFamily="18" charset="2"/>
              </a:rPr>
              <a:t>W</a:t>
            </a:r>
            <a:r>
              <a:rPr lang="en-US" sz="2800" baseline="-25000" dirty="0">
                <a:latin typeface="+mn-lt"/>
              </a:rPr>
              <a:t>R</a:t>
            </a:r>
            <a:r>
              <a:rPr lang="en-US" sz="2800" dirty="0">
                <a:latin typeface="+mn-lt"/>
              </a:rPr>
              <a:t> = 0.2 rad/sec</a:t>
            </a:r>
            <a:endParaRPr lang="en-US" sz="2800" dirty="0"/>
          </a:p>
        </p:txBody>
      </p:sp>
      <p:pic>
        <p:nvPicPr>
          <p:cNvPr id="5" name="Picture 4" descr="A picture containing bubble, light&#10;&#10;Description automatically generated">
            <a:extLst>
              <a:ext uri="{FF2B5EF4-FFF2-40B4-BE49-F238E27FC236}">
                <a16:creationId xmlns:a16="http://schemas.microsoft.com/office/drawing/2014/main" id="{22EB2893-4100-4312-BEF6-5F69924BB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613" y="2359025"/>
            <a:ext cx="4160520" cy="4133850"/>
          </a:xfrm>
          <a:prstGeom prst="rect">
            <a:avLst/>
          </a:prstGeom>
        </p:spPr>
      </p:pic>
      <p:sp>
        <p:nvSpPr>
          <p:cNvPr id="7" name="TextBox 6">
            <a:extLst>
              <a:ext uri="{FF2B5EF4-FFF2-40B4-BE49-F238E27FC236}">
                <a16:creationId xmlns:a16="http://schemas.microsoft.com/office/drawing/2014/main" id="{909F2640-749E-4C19-A965-31A970668185}"/>
              </a:ext>
            </a:extLst>
          </p:cNvPr>
          <p:cNvSpPr txBox="1"/>
          <p:nvPr/>
        </p:nvSpPr>
        <p:spPr>
          <a:xfrm>
            <a:off x="6999613" y="1360227"/>
            <a:ext cx="4160520" cy="954107"/>
          </a:xfrm>
          <a:prstGeom prst="rect">
            <a:avLst/>
          </a:prstGeom>
          <a:noFill/>
        </p:spPr>
        <p:txBody>
          <a:bodyPr wrap="square" rtlCol="0">
            <a:spAutoFit/>
          </a:bodyPr>
          <a:lstStyle/>
          <a:p>
            <a:pPr algn="ctr"/>
            <a:r>
              <a:rPr lang="en-US" sz="2800" dirty="0"/>
              <a:t>Final Release Density</a:t>
            </a:r>
          </a:p>
          <a:p>
            <a:pPr algn="ctr"/>
            <a:r>
              <a:rPr lang="en-US" sz="2800" dirty="0"/>
              <a:t>Yellow=circles, red=spirals</a:t>
            </a:r>
          </a:p>
        </p:txBody>
      </p:sp>
      <p:pic>
        <p:nvPicPr>
          <p:cNvPr id="8" name="Picture 7">
            <a:extLst>
              <a:ext uri="{FF2B5EF4-FFF2-40B4-BE49-F238E27FC236}">
                <a16:creationId xmlns:a16="http://schemas.microsoft.com/office/drawing/2014/main" id="{5EAFB862-FFC9-4FDB-9BD3-24021A1606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2009" y="2048510"/>
            <a:ext cx="5486400" cy="3840479"/>
          </a:xfrm>
          <a:prstGeom prst="rect">
            <a:avLst/>
          </a:prstGeom>
        </p:spPr>
      </p:pic>
      <p:cxnSp>
        <p:nvCxnSpPr>
          <p:cNvPr id="10" name="Straight Arrow Connector 9">
            <a:extLst>
              <a:ext uri="{FF2B5EF4-FFF2-40B4-BE49-F238E27FC236}">
                <a16:creationId xmlns:a16="http://schemas.microsoft.com/office/drawing/2014/main" id="{690B728E-45ED-486B-ADE6-7604622C4CD5}"/>
              </a:ext>
            </a:extLst>
          </p:cNvPr>
          <p:cNvCxnSpPr>
            <a:cxnSpLocks/>
          </p:cNvCxnSpPr>
          <p:nvPr/>
        </p:nvCxnSpPr>
        <p:spPr>
          <a:xfrm>
            <a:off x="5774076" y="4982966"/>
            <a:ext cx="2404153" cy="750918"/>
          </a:xfrm>
          <a:prstGeom prst="straightConnector1">
            <a:avLst/>
          </a:prstGeom>
          <a:ln w="603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6180949-36AE-4DC7-ADA0-CE04CFC7D19E}"/>
              </a:ext>
            </a:extLst>
          </p:cNvPr>
          <p:cNvCxnSpPr>
            <a:cxnSpLocks/>
          </p:cNvCxnSpPr>
          <p:nvPr/>
        </p:nvCxnSpPr>
        <p:spPr>
          <a:xfrm>
            <a:off x="5751302" y="2915220"/>
            <a:ext cx="3546810" cy="883124"/>
          </a:xfrm>
          <a:prstGeom prst="straightConnector1">
            <a:avLst/>
          </a:prstGeom>
          <a:ln w="603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D4B9570-0768-468B-9A26-80574732C7CA}"/>
              </a:ext>
            </a:extLst>
          </p:cNvPr>
          <p:cNvCxnSpPr>
            <a:cxnSpLocks/>
          </p:cNvCxnSpPr>
          <p:nvPr/>
        </p:nvCxnSpPr>
        <p:spPr>
          <a:xfrm>
            <a:off x="5774076" y="3572124"/>
            <a:ext cx="2404153" cy="296033"/>
          </a:xfrm>
          <a:prstGeom prst="straightConnector1">
            <a:avLst/>
          </a:prstGeom>
          <a:ln w="603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6EECAE1-94EA-4AD2-A85E-CC4BA1BC4777}"/>
              </a:ext>
            </a:extLst>
          </p:cNvPr>
          <p:cNvCxnSpPr>
            <a:cxnSpLocks/>
          </p:cNvCxnSpPr>
          <p:nvPr/>
        </p:nvCxnSpPr>
        <p:spPr>
          <a:xfrm>
            <a:off x="5774075" y="4310401"/>
            <a:ext cx="3524037" cy="672565"/>
          </a:xfrm>
          <a:prstGeom prst="straightConnector1">
            <a:avLst/>
          </a:prstGeom>
          <a:ln w="60325">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 vector graphics, wheel, clipart&#10;&#10;Description automatically generated">
            <a:extLst>
              <a:ext uri="{FF2B5EF4-FFF2-40B4-BE49-F238E27FC236}">
                <a16:creationId xmlns:a16="http://schemas.microsoft.com/office/drawing/2014/main" id="{03517AEF-0EE3-4DF6-A64F-300282A97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3284" y="3968750"/>
            <a:ext cx="633413" cy="1121569"/>
          </a:xfrm>
          <a:prstGeom prst="rect">
            <a:avLst/>
          </a:prstGeom>
        </p:spPr>
      </p:pic>
      <p:sp>
        <p:nvSpPr>
          <p:cNvPr id="3" name="Rectangle 2">
            <a:extLst>
              <a:ext uri="{FF2B5EF4-FFF2-40B4-BE49-F238E27FC236}">
                <a16:creationId xmlns:a16="http://schemas.microsoft.com/office/drawing/2014/main" id="{7A0B117C-97BF-4C35-836C-26CC1FB5B71A}"/>
              </a:ext>
            </a:extLst>
          </p:cNvPr>
          <p:cNvSpPr/>
          <p:nvPr/>
        </p:nvSpPr>
        <p:spPr>
          <a:xfrm>
            <a:off x="924674" y="2517169"/>
            <a:ext cx="297951" cy="2722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4">
            <a:extLst>
              <a:ext uri="{FF2B5EF4-FFF2-40B4-BE49-F238E27FC236}">
                <a16:creationId xmlns:a16="http://schemas.microsoft.com/office/drawing/2014/main" id="{577AECF6-C35D-4A86-9D24-045723057B36}"/>
              </a:ext>
            </a:extLst>
          </p:cNvPr>
          <p:cNvSpPr>
            <a:spLocks noGrp="1"/>
          </p:cNvSpPr>
          <p:nvPr>
            <p:ph type="sldNum" sz="quarter" idx="12"/>
          </p:nvPr>
        </p:nvSpPr>
        <p:spPr>
          <a:xfrm>
            <a:off x="8743950" y="6356350"/>
            <a:ext cx="2743200" cy="365125"/>
          </a:xfrm>
        </p:spPr>
        <p:txBody>
          <a:bodyPr/>
          <a:lstStyle/>
          <a:p>
            <a:fld id="{A753FDCB-4CB8-44F6-B3F1-CBC96703B13B}"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51553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FDEDB-6690-4616-8FFD-1B7A9E90E738}"/>
              </a:ext>
            </a:extLst>
          </p:cNvPr>
          <p:cNvSpPr>
            <a:spLocks noGrp="1"/>
          </p:cNvSpPr>
          <p:nvPr>
            <p:ph type="title"/>
          </p:nvPr>
        </p:nvSpPr>
        <p:spPr>
          <a:xfrm>
            <a:off x="838200" y="365126"/>
            <a:ext cx="10515600" cy="749300"/>
          </a:xfrm>
        </p:spPr>
        <p:txBody>
          <a:bodyPr>
            <a:normAutofit/>
          </a:bodyPr>
          <a:lstStyle/>
          <a:p>
            <a:pPr algn="ctr"/>
            <a:r>
              <a:rPr lang="en-US" sz="3600" b="1" dirty="0">
                <a:solidFill>
                  <a:srgbClr val="FF0000"/>
                </a:solidFill>
              </a:rPr>
              <a:t>Summary and Future Work</a:t>
            </a:r>
          </a:p>
        </p:txBody>
      </p:sp>
      <p:sp>
        <p:nvSpPr>
          <p:cNvPr id="3" name="Content Placeholder 2">
            <a:extLst>
              <a:ext uri="{FF2B5EF4-FFF2-40B4-BE49-F238E27FC236}">
                <a16:creationId xmlns:a16="http://schemas.microsoft.com/office/drawing/2014/main" id="{4E9485CC-0F05-45F9-A600-F9E336F3DDD2}"/>
              </a:ext>
            </a:extLst>
          </p:cNvPr>
          <p:cNvSpPr>
            <a:spLocks noGrp="1"/>
          </p:cNvSpPr>
          <p:nvPr>
            <p:ph idx="1"/>
          </p:nvPr>
        </p:nvSpPr>
        <p:spPr>
          <a:xfrm>
            <a:off x="838200" y="1358900"/>
            <a:ext cx="10515600" cy="4946650"/>
          </a:xfrm>
        </p:spPr>
        <p:txBody>
          <a:bodyPr>
            <a:normAutofit/>
          </a:bodyPr>
          <a:lstStyle/>
          <a:p>
            <a:r>
              <a:rPr lang="en-US" sz="2400" dirty="0"/>
              <a:t>We propose an atomtronic rotation sensor based on an array of double-target BECs that are subjected to potential barriers of varying strengths.</a:t>
            </a:r>
          </a:p>
          <a:p>
            <a:r>
              <a:rPr lang="en-US" sz="2400" dirty="0"/>
              <a:t>Sensor operation consists of setup, initialization, measurement and readout steps.</a:t>
            </a:r>
          </a:p>
          <a:p>
            <a:r>
              <a:rPr lang="en-US" sz="2400" dirty="0"/>
              <a:t>The sensor can be designed to be sensitive to different ranges of rotating-frame speeds by studying the behavior of a single BEC pair.</a:t>
            </a:r>
          </a:p>
          <a:p>
            <a:r>
              <a:rPr lang="en-US" sz="2400" dirty="0"/>
              <a:t>Readout can be performed with a single density measurement.</a:t>
            </a:r>
          </a:p>
          <a:p>
            <a:r>
              <a:rPr lang="en-US" sz="2400" dirty="0"/>
              <a:t>Further work will include:</a:t>
            </a:r>
          </a:p>
          <a:p>
            <a:pPr lvl="1"/>
            <a:r>
              <a:rPr lang="en-US" sz="2000" dirty="0"/>
              <a:t>Investigating the possible sensitivity ranges and how they depend on target geometry.</a:t>
            </a:r>
          </a:p>
          <a:p>
            <a:pPr lvl="1"/>
            <a:r>
              <a:rPr lang="en-US" sz="2000" dirty="0"/>
              <a:t>Sensor operation when the sense of the frame rotation is unknown.</a:t>
            </a:r>
          </a:p>
          <a:p>
            <a:pPr lvl="1"/>
            <a:r>
              <a:rPr lang="en-US" sz="2000" dirty="0"/>
              <a:t>Exploring the maximum practical size of the double-target BEC array.</a:t>
            </a:r>
          </a:p>
          <a:p>
            <a:endParaRPr lang="en-US" sz="2400" dirty="0"/>
          </a:p>
          <a:p>
            <a:pPr marL="0" indent="0">
              <a:buNone/>
            </a:pPr>
            <a:endParaRPr lang="en-US" sz="2400" dirty="0"/>
          </a:p>
        </p:txBody>
      </p:sp>
      <p:sp>
        <p:nvSpPr>
          <p:cNvPr id="4" name="Slide Number Placeholder 4">
            <a:extLst>
              <a:ext uri="{FF2B5EF4-FFF2-40B4-BE49-F238E27FC236}">
                <a16:creationId xmlns:a16="http://schemas.microsoft.com/office/drawing/2014/main" id="{78047CCA-7A6B-4FB7-86F1-C4ABDF1A2FDD}"/>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93539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2767-8994-47C0-B790-FF12ED27FD77}"/>
              </a:ext>
            </a:extLst>
          </p:cNvPr>
          <p:cNvSpPr>
            <a:spLocks noGrp="1"/>
          </p:cNvSpPr>
          <p:nvPr>
            <p:ph type="title"/>
          </p:nvPr>
        </p:nvSpPr>
        <p:spPr/>
        <p:txBody>
          <a:bodyPr>
            <a:normAutofit/>
          </a:bodyPr>
          <a:lstStyle/>
          <a:p>
            <a:pPr algn="ctr"/>
            <a:r>
              <a:rPr lang="en-US" sz="3600" dirty="0"/>
              <a:t>Quantum sensors in positioning, navigation, and timing </a:t>
            </a:r>
          </a:p>
        </p:txBody>
      </p:sp>
      <p:sp>
        <p:nvSpPr>
          <p:cNvPr id="3" name="Content Placeholder 2">
            <a:extLst>
              <a:ext uri="{FF2B5EF4-FFF2-40B4-BE49-F238E27FC236}">
                <a16:creationId xmlns:a16="http://schemas.microsoft.com/office/drawing/2014/main" id="{77D15183-9FAC-489C-B0C9-71BC88972337}"/>
              </a:ext>
            </a:extLst>
          </p:cNvPr>
          <p:cNvSpPr>
            <a:spLocks noGrp="1"/>
          </p:cNvSpPr>
          <p:nvPr>
            <p:ph idx="1"/>
          </p:nvPr>
        </p:nvSpPr>
        <p:spPr/>
        <p:txBody>
          <a:bodyPr>
            <a:normAutofit/>
          </a:bodyPr>
          <a:lstStyle/>
          <a:p>
            <a:r>
              <a:rPr lang="en-US" sz="2400" dirty="0"/>
              <a:t>Global Navigation Satellite Systems such as GPS can be jammed, spoofed, or be unavailable (deep under the ocean or solar flares).</a:t>
            </a:r>
          </a:p>
          <a:p>
            <a:r>
              <a:rPr lang="en-US" sz="2400" dirty="0"/>
              <a:t>Most commercial air and seagoing vessels have onboard inertial navigation systems (INSs) that can determine position and attitude using dead reckoning without the need for receiving external signals.</a:t>
            </a:r>
          </a:p>
          <a:p>
            <a:r>
              <a:rPr lang="en-US" sz="2400" dirty="0"/>
              <a:t>Long-time operation of such INSs suffer from parameter drift which leads to position and attitude errors that grow with time.</a:t>
            </a:r>
          </a:p>
          <a:p>
            <a:r>
              <a:rPr lang="en-US" sz="2400" dirty="0"/>
              <a:t>Secondary sensors with lower sample rates can be used periodically to re-calibrate the primary sensor’s parameters.</a:t>
            </a:r>
          </a:p>
          <a:p>
            <a:r>
              <a:rPr lang="en-US" sz="2400" dirty="0"/>
              <a:t>Quantum sensors which measure accelerations and rotation velocities can serve in this capacity.</a:t>
            </a:r>
          </a:p>
          <a:p>
            <a:endParaRPr lang="en-US" sz="2400" dirty="0"/>
          </a:p>
        </p:txBody>
      </p:sp>
      <p:sp>
        <p:nvSpPr>
          <p:cNvPr id="4" name="Slide Number Placeholder 4">
            <a:extLst>
              <a:ext uri="{FF2B5EF4-FFF2-40B4-BE49-F238E27FC236}">
                <a16:creationId xmlns:a16="http://schemas.microsoft.com/office/drawing/2014/main" id="{E17934E5-8BB9-4B24-90F3-DFDE8F2F0046}"/>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629520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766088"/>
          </a:xfrm>
        </p:spPr>
        <p:txBody>
          <a:bodyPr>
            <a:normAutofit/>
          </a:bodyPr>
          <a:lstStyle/>
          <a:p>
            <a:pPr algn="ctr"/>
            <a:r>
              <a:rPr lang="en-US" sz="3200" b="1" dirty="0">
                <a:solidFill>
                  <a:srgbClr val="FF0000"/>
                </a:solidFill>
              </a:rPr>
              <a:t>Edwards Research Group and Collaborators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1" y="1572102"/>
            <a:ext cx="1491615" cy="790099"/>
          </a:xfrm>
          <a:prstGeom prst="rect">
            <a:avLst/>
          </a:prstGeom>
        </p:spPr>
      </p:pic>
      <p:sp>
        <p:nvSpPr>
          <p:cNvPr id="14" name="TextBox 13"/>
          <p:cNvSpPr txBox="1"/>
          <p:nvPr/>
        </p:nvSpPr>
        <p:spPr>
          <a:xfrm>
            <a:off x="2513735" y="2663535"/>
            <a:ext cx="2743200" cy="1477328"/>
          </a:xfrm>
          <a:prstGeom prst="rect">
            <a:avLst/>
          </a:prstGeom>
          <a:noFill/>
        </p:spPr>
        <p:txBody>
          <a:bodyPr wrap="square" rtlCol="0">
            <a:spAutoFit/>
          </a:bodyPr>
          <a:lstStyle/>
          <a:p>
            <a:pPr algn="ctr"/>
            <a:r>
              <a:rPr lang="en-US" u="sng" dirty="0">
                <a:solidFill>
                  <a:srgbClr val="00B0F0"/>
                </a:solidFill>
              </a:rPr>
              <a:t>Edwards Research Group</a:t>
            </a:r>
            <a:endParaRPr lang="en-US" dirty="0">
              <a:solidFill>
                <a:srgbClr val="00B0F0"/>
              </a:solidFill>
            </a:endParaRPr>
          </a:p>
          <a:p>
            <a:pPr algn="ctr"/>
            <a:r>
              <a:rPr lang="en-US" dirty="0" err="1">
                <a:solidFill>
                  <a:srgbClr val="00B0F0"/>
                </a:solidFill>
              </a:rPr>
              <a:t>Oluwatobi</a:t>
            </a:r>
            <a:r>
              <a:rPr lang="en-US" dirty="0">
                <a:solidFill>
                  <a:srgbClr val="00B0F0"/>
                </a:solidFill>
              </a:rPr>
              <a:t> </a:t>
            </a:r>
            <a:r>
              <a:rPr lang="en-US" dirty="0" err="1">
                <a:solidFill>
                  <a:srgbClr val="00B0F0"/>
                </a:solidFill>
              </a:rPr>
              <a:t>Adeniji</a:t>
            </a:r>
            <a:endParaRPr lang="en-US" dirty="0">
              <a:solidFill>
                <a:srgbClr val="00B0F0"/>
              </a:solidFill>
            </a:endParaRPr>
          </a:p>
          <a:p>
            <a:pPr algn="ctr"/>
            <a:r>
              <a:rPr lang="en-US" dirty="0">
                <a:solidFill>
                  <a:srgbClr val="00B0F0"/>
                </a:solidFill>
              </a:rPr>
              <a:t>Charles Henry</a:t>
            </a:r>
          </a:p>
          <a:p>
            <a:pPr algn="ctr"/>
            <a:r>
              <a:rPr lang="en-US" dirty="0">
                <a:solidFill>
                  <a:srgbClr val="00B0F0"/>
                </a:solidFill>
              </a:rPr>
              <a:t>Colson Sapp</a:t>
            </a:r>
          </a:p>
          <a:p>
            <a:pPr algn="ctr"/>
            <a:r>
              <a:rPr lang="en-US" dirty="0">
                <a:solidFill>
                  <a:srgbClr val="00B0F0"/>
                </a:solidFill>
              </a:rPr>
              <a:t>Andie Smith</a:t>
            </a:r>
          </a:p>
        </p:txBody>
      </p:sp>
      <p:sp>
        <p:nvSpPr>
          <p:cNvPr id="16" name="TextBox 15"/>
          <p:cNvSpPr txBox="1"/>
          <p:nvPr/>
        </p:nvSpPr>
        <p:spPr>
          <a:xfrm>
            <a:off x="6324600" y="2685872"/>
            <a:ext cx="3200400" cy="1200329"/>
          </a:xfrm>
          <a:prstGeom prst="rect">
            <a:avLst/>
          </a:prstGeom>
          <a:noFill/>
        </p:spPr>
        <p:txBody>
          <a:bodyPr wrap="square" rtlCol="0">
            <a:spAutoFit/>
          </a:bodyPr>
          <a:lstStyle/>
          <a:p>
            <a:pPr algn="ctr"/>
            <a:r>
              <a:rPr lang="en-US" u="sng" dirty="0"/>
              <a:t>JQI/NIST Theory Collaborators</a:t>
            </a:r>
          </a:p>
          <a:p>
            <a:pPr algn="ctr"/>
            <a:r>
              <a:rPr lang="en-US" dirty="0"/>
              <a:t>Charles Clark</a:t>
            </a:r>
          </a:p>
          <a:p>
            <a:pPr algn="ctr"/>
            <a:r>
              <a:rPr lang="en-US" dirty="0"/>
              <a:t>Yi-Hsieh Wang</a:t>
            </a:r>
          </a:p>
          <a:p>
            <a:pPr algn="ctr"/>
            <a:r>
              <a:rPr lang="en-US" dirty="0"/>
              <a:t>Ted Jacobson</a:t>
            </a:r>
          </a:p>
        </p:txBody>
      </p:sp>
      <p:sp>
        <p:nvSpPr>
          <p:cNvPr id="18" name="TextBox 17"/>
          <p:cNvSpPr txBox="1"/>
          <p:nvPr/>
        </p:nvSpPr>
        <p:spPr>
          <a:xfrm>
            <a:off x="6096000" y="4293276"/>
            <a:ext cx="3733800" cy="2031325"/>
          </a:xfrm>
          <a:prstGeom prst="rect">
            <a:avLst/>
          </a:prstGeom>
          <a:noFill/>
        </p:spPr>
        <p:txBody>
          <a:bodyPr wrap="square" rtlCol="0">
            <a:spAutoFit/>
          </a:bodyPr>
          <a:lstStyle/>
          <a:p>
            <a:pPr algn="ctr"/>
            <a:r>
              <a:rPr lang="en-US" u="sng" dirty="0"/>
              <a:t>JQI/NIST Experimental Collaborators</a:t>
            </a:r>
          </a:p>
          <a:p>
            <a:pPr algn="ctr"/>
            <a:r>
              <a:rPr lang="en-US" dirty="0"/>
              <a:t>Gretchen Campbell</a:t>
            </a:r>
          </a:p>
          <a:p>
            <a:pPr algn="ctr"/>
            <a:r>
              <a:rPr lang="en-US" dirty="0"/>
              <a:t>Bill Phillips</a:t>
            </a:r>
          </a:p>
          <a:p>
            <a:pPr algn="ctr"/>
            <a:r>
              <a:rPr lang="en-US" dirty="0"/>
              <a:t>Wendell Hill III</a:t>
            </a:r>
          </a:p>
          <a:p>
            <a:pPr algn="ctr"/>
            <a:r>
              <a:rPr lang="en-US" dirty="0"/>
              <a:t>Steve Eckel</a:t>
            </a:r>
          </a:p>
          <a:p>
            <a:pPr algn="ctr"/>
            <a:r>
              <a:rPr lang="en-US" dirty="0"/>
              <a:t>Fred Jendrzejewski</a:t>
            </a:r>
          </a:p>
          <a:p>
            <a:pPr algn="ctr"/>
            <a:r>
              <a:rPr lang="en-US" dirty="0"/>
              <a:t>Chris Lobb</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1" y="1447801"/>
            <a:ext cx="3351069" cy="1122219"/>
          </a:xfrm>
          <a:prstGeom prst="rect">
            <a:avLst/>
          </a:prstGeom>
        </p:spPr>
      </p:pic>
      <p:sp>
        <p:nvSpPr>
          <p:cNvPr id="5" name="Slide Number Placeholder 4"/>
          <p:cNvSpPr>
            <a:spLocks noGrp="1"/>
          </p:cNvSpPr>
          <p:nvPr>
            <p:ph type="sldNum" sz="quarter" idx="12"/>
          </p:nvPr>
        </p:nvSpPr>
        <p:spPr/>
        <p:txBody>
          <a:bodyPr/>
          <a:lstStyle/>
          <a:p>
            <a:fld id="{D7CDA1EA-91E8-418A-B29F-246B5D5D72EA}" type="slidenum">
              <a:rPr lang="en-US" smtClean="0">
                <a:solidFill>
                  <a:prstClr val="black">
                    <a:tint val="75000"/>
                  </a:prstClr>
                </a:solidFill>
              </a:rPr>
              <a:pPr/>
              <a:t>20</a:t>
            </a:fld>
            <a:endParaRPr lang="en-US" dirty="0">
              <a:solidFill>
                <a:prstClr val="black">
                  <a:tint val="75000"/>
                </a:prstClr>
              </a:solidFill>
            </a:endParaRPr>
          </a:p>
        </p:txBody>
      </p:sp>
      <p:sp>
        <p:nvSpPr>
          <p:cNvPr id="9" name="TextBox 8">
            <a:extLst>
              <a:ext uri="{FF2B5EF4-FFF2-40B4-BE49-F238E27FC236}">
                <a16:creationId xmlns:a16="http://schemas.microsoft.com/office/drawing/2014/main" id="{C9584508-4C96-401B-9A51-A4DAC9CE0D27}"/>
              </a:ext>
            </a:extLst>
          </p:cNvPr>
          <p:cNvSpPr txBox="1"/>
          <p:nvPr/>
        </p:nvSpPr>
        <p:spPr>
          <a:xfrm>
            <a:off x="2018435" y="4140863"/>
            <a:ext cx="3733800" cy="923330"/>
          </a:xfrm>
          <a:prstGeom prst="rect">
            <a:avLst/>
          </a:prstGeom>
          <a:noFill/>
        </p:spPr>
        <p:txBody>
          <a:bodyPr wrap="square" rtlCol="0">
            <a:spAutoFit/>
          </a:bodyPr>
          <a:lstStyle/>
          <a:p>
            <a:pPr algn="ctr"/>
            <a:r>
              <a:rPr lang="en-US" u="sng" dirty="0">
                <a:solidFill>
                  <a:srgbClr val="FF0000"/>
                </a:solidFill>
              </a:rPr>
              <a:t>University of Newcastle, UK</a:t>
            </a:r>
          </a:p>
          <a:p>
            <a:pPr algn="ctr"/>
            <a:r>
              <a:rPr lang="en-US" dirty="0">
                <a:solidFill>
                  <a:srgbClr val="FF0000"/>
                </a:solidFill>
              </a:rPr>
              <a:t>Tom Bland</a:t>
            </a:r>
          </a:p>
          <a:p>
            <a:pPr algn="ctr"/>
            <a:r>
              <a:rPr lang="en-US" dirty="0">
                <a:solidFill>
                  <a:srgbClr val="FF0000"/>
                </a:solidFill>
              </a:rPr>
              <a:t>Nick Proukakis</a:t>
            </a:r>
          </a:p>
        </p:txBody>
      </p:sp>
      <p:sp>
        <p:nvSpPr>
          <p:cNvPr id="10" name="TextBox 9">
            <a:extLst>
              <a:ext uri="{FF2B5EF4-FFF2-40B4-BE49-F238E27FC236}">
                <a16:creationId xmlns:a16="http://schemas.microsoft.com/office/drawing/2014/main" id="{8AC61C3C-7090-4CA7-B14B-4BC133A0D492}"/>
              </a:ext>
            </a:extLst>
          </p:cNvPr>
          <p:cNvSpPr txBox="1"/>
          <p:nvPr/>
        </p:nvSpPr>
        <p:spPr>
          <a:xfrm>
            <a:off x="1219200" y="5156526"/>
            <a:ext cx="5229725" cy="1754326"/>
          </a:xfrm>
          <a:prstGeom prst="rect">
            <a:avLst/>
          </a:prstGeom>
          <a:noFill/>
        </p:spPr>
        <p:txBody>
          <a:bodyPr wrap="square" rtlCol="0">
            <a:spAutoFit/>
          </a:bodyPr>
          <a:lstStyle/>
          <a:p>
            <a:pPr algn="ctr"/>
            <a:r>
              <a:rPr lang="en-US" u="sng" dirty="0" err="1">
                <a:solidFill>
                  <a:srgbClr val="FF0000"/>
                </a:solidFill>
              </a:rPr>
              <a:t>Taras</a:t>
            </a:r>
            <a:r>
              <a:rPr lang="en-US" u="sng" dirty="0">
                <a:solidFill>
                  <a:srgbClr val="FF0000"/>
                </a:solidFill>
              </a:rPr>
              <a:t> Shevchenko National University of Kyiv, Ukraine</a:t>
            </a:r>
          </a:p>
          <a:p>
            <a:pPr algn="ctr"/>
            <a:r>
              <a:rPr lang="en-US" dirty="0">
                <a:solidFill>
                  <a:srgbClr val="FF0000"/>
                </a:solidFill>
              </a:rPr>
              <a:t>Alexander Yakimenko</a:t>
            </a:r>
          </a:p>
          <a:p>
            <a:pPr algn="ctr"/>
            <a:r>
              <a:rPr lang="en-US" dirty="0">
                <a:solidFill>
                  <a:srgbClr val="FF0000"/>
                </a:solidFill>
              </a:rPr>
              <a:t>O. Chelpanova</a:t>
            </a:r>
          </a:p>
          <a:p>
            <a:pPr algn="ctr"/>
            <a:r>
              <a:rPr lang="en-US" dirty="0">
                <a:solidFill>
                  <a:srgbClr val="FF0000"/>
                </a:solidFill>
              </a:rPr>
              <a:t>I. Yatsuta</a:t>
            </a:r>
          </a:p>
          <a:p>
            <a:pPr algn="ctr"/>
            <a:r>
              <a:rPr lang="en-US" dirty="0">
                <a:solidFill>
                  <a:srgbClr val="FF0000"/>
                </a:solidFill>
              </a:rPr>
              <a:t>A. Oliinyk</a:t>
            </a:r>
          </a:p>
          <a:p>
            <a:pPr algn="ctr"/>
            <a:endParaRPr lang="en-US" dirty="0"/>
          </a:p>
        </p:txBody>
      </p:sp>
    </p:spTree>
    <p:extLst>
      <p:ext uri="{BB962C8B-B14F-4D97-AF65-F5344CB8AC3E}">
        <p14:creationId xmlns:p14="http://schemas.microsoft.com/office/powerpoint/2010/main" val="277104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9705-37AA-44C8-AA80-21BA69F6B867}"/>
              </a:ext>
            </a:extLst>
          </p:cNvPr>
          <p:cNvSpPr>
            <a:spLocks noGrp="1"/>
          </p:cNvSpPr>
          <p:nvPr>
            <p:ph type="title"/>
          </p:nvPr>
        </p:nvSpPr>
        <p:spPr/>
        <p:txBody>
          <a:bodyPr/>
          <a:lstStyle/>
          <a:p>
            <a:pPr algn="ctr"/>
            <a:r>
              <a:rPr lang="en-US" dirty="0"/>
              <a:t>Atomtronic circuits can be rotation sensors</a:t>
            </a:r>
          </a:p>
        </p:txBody>
      </p:sp>
      <p:sp>
        <p:nvSpPr>
          <p:cNvPr id="3" name="Content Placeholder 2">
            <a:extLst>
              <a:ext uri="{FF2B5EF4-FFF2-40B4-BE49-F238E27FC236}">
                <a16:creationId xmlns:a16="http://schemas.microsoft.com/office/drawing/2014/main" id="{7C87D0D6-3759-4D41-9FF5-A53DB09F1D8D}"/>
              </a:ext>
            </a:extLst>
          </p:cNvPr>
          <p:cNvSpPr>
            <a:spLocks noGrp="1"/>
          </p:cNvSpPr>
          <p:nvPr>
            <p:ph idx="1"/>
          </p:nvPr>
        </p:nvSpPr>
        <p:spPr>
          <a:xfrm>
            <a:off x="838200" y="1825625"/>
            <a:ext cx="6590016" cy="4351338"/>
          </a:xfrm>
        </p:spPr>
        <p:txBody>
          <a:bodyPr>
            <a:normAutofit lnSpcReduction="10000"/>
          </a:bodyPr>
          <a:lstStyle/>
          <a:p>
            <a:r>
              <a:rPr lang="en-US" dirty="0"/>
              <a:t>Atomtronic SQUIDS </a:t>
            </a:r>
          </a:p>
          <a:p>
            <a:pPr marL="0" indent="0">
              <a:buNone/>
            </a:pPr>
            <a:r>
              <a:rPr lang="en-US" sz="1800" dirty="0"/>
              <a:t>(Ryu, et al., </a:t>
            </a:r>
            <a:r>
              <a:rPr lang="fr-FR" sz="1800" b="0" i="0" dirty="0">
                <a:solidFill>
                  <a:srgbClr val="222222"/>
                </a:solidFill>
                <a:effectLst/>
                <a:latin typeface="Arial" panose="020B0604020202020204" pitchFamily="34" charset="0"/>
              </a:rPr>
              <a:t>Nat Commun </a:t>
            </a:r>
            <a:r>
              <a:rPr lang="fr-FR" sz="1800" b="1" i="0" dirty="0">
                <a:solidFill>
                  <a:srgbClr val="222222"/>
                </a:solidFill>
                <a:effectLst/>
                <a:latin typeface="Arial" panose="020B0604020202020204" pitchFamily="34" charset="0"/>
              </a:rPr>
              <a:t>11</a:t>
            </a:r>
            <a:r>
              <a:rPr lang="fr-FR" sz="1800" b="0" i="0" dirty="0">
                <a:solidFill>
                  <a:srgbClr val="222222"/>
                </a:solidFill>
                <a:effectLst/>
                <a:latin typeface="Arial" panose="020B0604020202020204" pitchFamily="34" charset="0"/>
              </a:rPr>
              <a:t>, 3338 (2020))</a:t>
            </a:r>
            <a:endParaRPr lang="en-US" dirty="0"/>
          </a:p>
          <a:p>
            <a:pPr marL="0" indent="0">
              <a:buNone/>
            </a:pPr>
            <a:endParaRPr lang="en-US" dirty="0"/>
          </a:p>
          <a:p>
            <a:pPr marL="0" indent="0">
              <a:buNone/>
            </a:pPr>
            <a:endParaRPr lang="en-US" dirty="0"/>
          </a:p>
          <a:p>
            <a:r>
              <a:rPr lang="en-US" dirty="0"/>
              <a:t>Solitons in ring BECs </a:t>
            </a:r>
          </a:p>
          <a:p>
            <a:pPr marL="0" indent="0">
              <a:buNone/>
            </a:pPr>
            <a:r>
              <a:rPr lang="en-US" sz="1800" b="0" i="0" dirty="0">
                <a:solidFill>
                  <a:srgbClr val="222222"/>
                </a:solidFill>
                <a:effectLst/>
                <a:latin typeface="Arial" panose="020B0604020202020204" pitchFamily="34" charset="0"/>
              </a:rPr>
              <a:t>(Helm</a:t>
            </a:r>
            <a:r>
              <a:rPr lang="en-US" sz="1800" dirty="0">
                <a:solidFill>
                  <a:srgbClr val="222222"/>
                </a:solidFill>
                <a:latin typeface="Arial" panose="020B0604020202020204" pitchFamily="34" charset="0"/>
              </a:rPr>
              <a:t>, et al., </a:t>
            </a:r>
            <a:r>
              <a:rPr lang="en-US" sz="1800" b="0" i="0" dirty="0">
                <a:solidFill>
                  <a:srgbClr val="222222"/>
                </a:solidFill>
                <a:effectLst/>
                <a:latin typeface="Arial" panose="020B0604020202020204" pitchFamily="34" charset="0"/>
              </a:rPr>
              <a:t>PRL </a:t>
            </a:r>
            <a:r>
              <a:rPr lang="en-US" sz="1800" b="1" i="0" dirty="0">
                <a:solidFill>
                  <a:srgbClr val="222222"/>
                </a:solidFill>
                <a:effectLst/>
                <a:latin typeface="Arial" panose="020B0604020202020204" pitchFamily="34" charset="0"/>
              </a:rPr>
              <a:t>114</a:t>
            </a:r>
            <a:r>
              <a:rPr lang="en-US" sz="1800" b="0" i="0" dirty="0">
                <a:solidFill>
                  <a:srgbClr val="222222"/>
                </a:solidFill>
                <a:effectLst/>
                <a:latin typeface="Arial" panose="020B0604020202020204" pitchFamily="34" charset="0"/>
              </a:rPr>
              <a:t>, 134101 (2015)</a:t>
            </a:r>
            <a:r>
              <a:rPr lang="en-US" sz="1800" dirty="0"/>
              <a:t>)</a:t>
            </a:r>
          </a:p>
          <a:p>
            <a:pPr marL="0" indent="0">
              <a:buNone/>
            </a:pPr>
            <a:endParaRPr lang="en-US" dirty="0"/>
          </a:p>
          <a:p>
            <a:pPr marL="0" indent="0">
              <a:buNone/>
            </a:pPr>
            <a:endParaRPr lang="en-US" dirty="0"/>
          </a:p>
          <a:p>
            <a:r>
              <a:rPr lang="en-US" dirty="0"/>
              <a:t>Virginia dual-</a:t>
            </a:r>
            <a:r>
              <a:rPr lang="en-US" dirty="0" err="1"/>
              <a:t>Sagnac</a:t>
            </a:r>
            <a:r>
              <a:rPr lang="en-US" dirty="0"/>
              <a:t> atom interferometer </a:t>
            </a:r>
            <a:r>
              <a:rPr lang="en-US" sz="1800" dirty="0"/>
              <a:t>(Moan, et al., </a:t>
            </a:r>
            <a:r>
              <a:rPr lang="en-US" sz="1800" b="0" i="0" dirty="0">
                <a:effectLst/>
                <a:latin typeface="Arial" panose="020B0604020202020204" pitchFamily="34" charset="0"/>
              </a:rPr>
              <a:t>PRL </a:t>
            </a:r>
            <a:r>
              <a:rPr lang="en-US" sz="1800" b="1" i="0" dirty="0">
                <a:effectLst/>
                <a:latin typeface="Arial" panose="020B0604020202020204" pitchFamily="34" charset="0"/>
              </a:rPr>
              <a:t>124</a:t>
            </a:r>
            <a:r>
              <a:rPr lang="en-US" sz="1800" b="0" i="0" dirty="0">
                <a:effectLst/>
                <a:latin typeface="Arial" panose="020B0604020202020204" pitchFamily="34" charset="0"/>
              </a:rPr>
              <a:t>, 120403 (2020))</a:t>
            </a:r>
            <a:endParaRPr lang="en-US" sz="1800" dirty="0"/>
          </a:p>
        </p:txBody>
      </p:sp>
      <p:pic>
        <p:nvPicPr>
          <p:cNvPr id="5" name="Picture 4" descr="Chart&#10;&#10;Description automatically generated">
            <a:extLst>
              <a:ext uri="{FF2B5EF4-FFF2-40B4-BE49-F238E27FC236}">
                <a16:creationId xmlns:a16="http://schemas.microsoft.com/office/drawing/2014/main" id="{D03177C9-DF46-4D8E-A023-4AE245E96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689" y="1458001"/>
            <a:ext cx="2854643" cy="239744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DE50EE9C-F590-42E6-9FCC-269BD544A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517" y="3078674"/>
            <a:ext cx="3215640" cy="1990725"/>
          </a:xfrm>
          <a:prstGeom prst="rect">
            <a:avLst/>
          </a:prstGeom>
        </p:spPr>
      </p:pic>
      <p:pic>
        <p:nvPicPr>
          <p:cNvPr id="9" name="Picture 8" descr="Diagram&#10;&#10;Description automatically generated">
            <a:extLst>
              <a:ext uri="{FF2B5EF4-FFF2-40B4-BE49-F238E27FC236}">
                <a16:creationId xmlns:a16="http://schemas.microsoft.com/office/drawing/2014/main" id="{C6B47723-BAA4-4B1E-BB3E-9F7F72BA7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329" y="4399874"/>
            <a:ext cx="2687003" cy="2000250"/>
          </a:xfrm>
          <a:prstGeom prst="rect">
            <a:avLst/>
          </a:prstGeom>
        </p:spPr>
      </p:pic>
      <p:sp>
        <p:nvSpPr>
          <p:cNvPr id="8" name="Slide Number Placeholder 4">
            <a:extLst>
              <a:ext uri="{FF2B5EF4-FFF2-40B4-BE49-F238E27FC236}">
                <a16:creationId xmlns:a16="http://schemas.microsoft.com/office/drawing/2014/main" id="{22373FDE-6610-4F79-B6BE-82A03284DCF6}"/>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76879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56364"/>
            <a:ext cx="10058400" cy="3901700"/>
          </a:xfrm>
          <a:prstGeom prst="rect">
            <a:avLst/>
          </a:prstGeom>
        </p:spPr>
      </p:pic>
      <p:sp>
        <p:nvSpPr>
          <p:cNvPr id="10" name="Title 1"/>
          <p:cNvSpPr>
            <a:spLocks noGrp="1"/>
          </p:cNvSpPr>
          <p:nvPr>
            <p:ph type="title"/>
          </p:nvPr>
        </p:nvSpPr>
        <p:spPr>
          <a:xfrm>
            <a:off x="609600" y="274638"/>
            <a:ext cx="10972800" cy="1143000"/>
          </a:xfrm>
        </p:spPr>
        <p:txBody>
          <a:bodyPr>
            <a:noAutofit/>
          </a:bodyPr>
          <a:lstStyle/>
          <a:p>
            <a:pPr algn="ctr"/>
            <a:r>
              <a:rPr lang="en-US" sz="3600" dirty="0"/>
              <a:t>Atomtronic setup: the ultracold-atom gas is compressed into a thin horizontal sheet </a:t>
            </a:r>
          </a:p>
        </p:txBody>
      </p:sp>
      <p:sp>
        <p:nvSpPr>
          <p:cNvPr id="11" name="TextBox 10"/>
          <p:cNvSpPr txBox="1"/>
          <p:nvPr/>
        </p:nvSpPr>
        <p:spPr>
          <a:xfrm>
            <a:off x="725418" y="5831026"/>
            <a:ext cx="9409182" cy="830997"/>
          </a:xfrm>
          <a:prstGeom prst="rect">
            <a:avLst/>
          </a:prstGeom>
          <a:noFill/>
        </p:spPr>
        <p:txBody>
          <a:bodyPr wrap="square" rtlCol="0">
            <a:spAutoFit/>
          </a:bodyPr>
          <a:lstStyle/>
          <a:p>
            <a:pPr algn="ctr"/>
            <a:r>
              <a:rPr lang="en-US" sz="2400" dirty="0">
                <a:solidFill>
                  <a:prstClr val="black"/>
                </a:solidFill>
              </a:rPr>
              <a:t>The full potential felt by the condensate atoms is a vertical harmonic potential plus an arbitrary 2D potential, </a:t>
            </a:r>
            <a:r>
              <a:rPr lang="en-US" sz="2400" dirty="0" err="1">
                <a:solidFill>
                  <a:prstClr val="black"/>
                </a:solidFill>
              </a:rPr>
              <a:t>V</a:t>
            </a:r>
            <a:r>
              <a:rPr lang="en-US" sz="2400" baseline="-25000" dirty="0" err="1">
                <a:solidFill>
                  <a:prstClr val="black"/>
                </a:solidFill>
              </a:rPr>
              <a:t>trap</a:t>
            </a:r>
            <a:r>
              <a:rPr lang="en-US" sz="2400" dirty="0">
                <a:solidFill>
                  <a:prstClr val="black"/>
                </a:solidFill>
              </a:rPr>
              <a:t>(</a:t>
            </a:r>
            <a:r>
              <a:rPr lang="en-US" sz="2400" dirty="0" err="1">
                <a:solidFill>
                  <a:prstClr val="black"/>
                </a:solidFill>
              </a:rPr>
              <a:t>x,y</a:t>
            </a:r>
            <a:r>
              <a:rPr lang="en-US" sz="2400" dirty="0">
                <a:solidFill>
                  <a:prstClr val="black"/>
                </a:solidFill>
              </a:rPr>
              <a:t>), in the horizontal plane. </a:t>
            </a:r>
          </a:p>
        </p:txBody>
      </p:sp>
      <p:pic>
        <p:nvPicPr>
          <p:cNvPr id="4" name="Picture 3" descr="\documentclass{article}\pagestyle{empty}&#10;\begin{document}&#10;$$&#10;V_{\rm ext}(x,y,z) = \frac{1}{2}M\omega_{z}^{2}z^{2} + V_{\rm trap}(x,y)&#10;$$&#10;\end{document}&#10;" title="IguanaTex Bitmap Display">
            <a:extLst>
              <a:ext uri="{FF2B5EF4-FFF2-40B4-BE49-F238E27FC236}">
                <a16:creationId xmlns:a16="http://schemas.microsoft.com/office/drawing/2014/main" id="{D6D296C3-3D29-42E6-BA28-D30456A30715}"/>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47324" y="1756363"/>
            <a:ext cx="4765257" cy="616229"/>
          </a:xfrm>
          <a:prstGeom prst="rect">
            <a:avLst/>
          </a:prstGeom>
          <a:solidFill>
            <a:srgbClr val="FFFFFF"/>
          </a:solidFill>
        </p:spPr>
      </p:pic>
      <p:sp>
        <p:nvSpPr>
          <p:cNvPr id="5" name="Slide Number Placeholder 4"/>
          <p:cNvSpPr>
            <a:spLocks noGrp="1"/>
          </p:cNvSpPr>
          <p:nvPr>
            <p:ph type="sldNum" sz="quarter" idx="12"/>
          </p:nvPr>
        </p:nvSpPr>
        <p:spPr/>
        <p:txBody>
          <a:bodyPr/>
          <a:lstStyle/>
          <a:p>
            <a:fld id="{A753FDCB-4CB8-44F6-B3F1-CBC96703B13B}"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879999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45EE-4769-4A7F-9481-928080807C6C}"/>
              </a:ext>
            </a:extLst>
          </p:cNvPr>
          <p:cNvSpPr>
            <a:spLocks noGrp="1"/>
          </p:cNvSpPr>
          <p:nvPr>
            <p:ph type="title"/>
          </p:nvPr>
        </p:nvSpPr>
        <p:spPr/>
        <p:txBody>
          <a:bodyPr>
            <a:normAutofit/>
          </a:bodyPr>
          <a:lstStyle/>
          <a:p>
            <a:pPr algn="ctr"/>
            <a:r>
              <a:rPr lang="en-US" sz="3600" dirty="0"/>
              <a:t>Atomtronic rotation sensor idea: </a:t>
            </a:r>
            <a:br>
              <a:rPr lang="en-US" sz="3600" dirty="0"/>
            </a:br>
            <a:r>
              <a:rPr lang="en-US" sz="3600" dirty="0"/>
              <a:t>array of double-target BECs</a:t>
            </a:r>
          </a:p>
        </p:txBody>
      </p:sp>
      <p:sp>
        <p:nvSpPr>
          <p:cNvPr id="4" name="TextBox 3">
            <a:extLst>
              <a:ext uri="{FF2B5EF4-FFF2-40B4-BE49-F238E27FC236}">
                <a16:creationId xmlns:a16="http://schemas.microsoft.com/office/drawing/2014/main" id="{E1A6D495-1FC8-4FCA-8CD6-799B573597FB}"/>
              </a:ext>
            </a:extLst>
          </p:cNvPr>
          <p:cNvSpPr txBox="1"/>
          <p:nvPr/>
        </p:nvSpPr>
        <p:spPr>
          <a:xfrm>
            <a:off x="1387011" y="1890445"/>
            <a:ext cx="9417978" cy="1200329"/>
          </a:xfrm>
          <a:prstGeom prst="rect">
            <a:avLst/>
          </a:prstGeom>
          <a:noFill/>
        </p:spPr>
        <p:txBody>
          <a:bodyPr wrap="square" rtlCol="0">
            <a:spAutoFit/>
          </a:bodyPr>
          <a:lstStyle/>
          <a:p>
            <a:r>
              <a:rPr lang="en-US" sz="2400" dirty="0">
                <a:solidFill>
                  <a:srgbClr val="FF0000"/>
                </a:solidFill>
              </a:rPr>
              <a:t>We propose an atomtronic rotation sensor design that consists of a rectangular array of Bose-Einstein condensates each confined in a double-target potential.</a:t>
            </a:r>
          </a:p>
        </p:txBody>
      </p:sp>
      <p:pic>
        <p:nvPicPr>
          <p:cNvPr id="6" name="Picture 5" descr="Background pattern&#10;&#10;Description automatically generated">
            <a:extLst>
              <a:ext uri="{FF2B5EF4-FFF2-40B4-BE49-F238E27FC236}">
                <a16:creationId xmlns:a16="http://schemas.microsoft.com/office/drawing/2014/main" id="{33CA5230-4C1C-4596-8B4B-2CFABC19A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112" y="3210035"/>
            <a:ext cx="3533775" cy="3060383"/>
          </a:xfrm>
          <a:prstGeom prst="rect">
            <a:avLst/>
          </a:prstGeom>
        </p:spPr>
      </p:pic>
      <p:sp>
        <p:nvSpPr>
          <p:cNvPr id="7" name="TextBox 6">
            <a:extLst>
              <a:ext uri="{FF2B5EF4-FFF2-40B4-BE49-F238E27FC236}">
                <a16:creationId xmlns:a16="http://schemas.microsoft.com/office/drawing/2014/main" id="{D5FD234A-5D9E-4848-A107-7BE9A4C8ED52}"/>
              </a:ext>
            </a:extLst>
          </p:cNvPr>
          <p:cNvSpPr txBox="1"/>
          <p:nvPr/>
        </p:nvSpPr>
        <p:spPr>
          <a:xfrm>
            <a:off x="493160" y="3832261"/>
            <a:ext cx="3020602" cy="1323439"/>
          </a:xfrm>
          <a:prstGeom prst="rect">
            <a:avLst/>
          </a:prstGeom>
          <a:noFill/>
        </p:spPr>
        <p:txBody>
          <a:bodyPr wrap="square" rtlCol="0">
            <a:spAutoFit/>
          </a:bodyPr>
          <a:lstStyle/>
          <a:p>
            <a:r>
              <a:rPr lang="en-US" sz="4000" dirty="0">
                <a:solidFill>
                  <a:srgbClr val="FF0000"/>
                </a:solidFill>
              </a:rPr>
              <a:t>Red = no flow</a:t>
            </a:r>
          </a:p>
          <a:p>
            <a:r>
              <a:rPr lang="en-US" sz="4000" dirty="0">
                <a:solidFill>
                  <a:schemeClr val="accent6">
                    <a:lumMod val="75000"/>
                  </a:schemeClr>
                </a:solidFill>
              </a:rPr>
              <a:t>Green = flow</a:t>
            </a:r>
          </a:p>
        </p:txBody>
      </p:sp>
      <p:sp>
        <p:nvSpPr>
          <p:cNvPr id="8" name="Slide Number Placeholder 4">
            <a:extLst>
              <a:ext uri="{FF2B5EF4-FFF2-40B4-BE49-F238E27FC236}">
                <a16:creationId xmlns:a16="http://schemas.microsoft.com/office/drawing/2014/main" id="{04681DF8-AAC4-4F04-A10D-0ECBCB603BC4}"/>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80400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5884-B843-4AA3-AF58-71DBAE9DE9E8}"/>
              </a:ext>
            </a:extLst>
          </p:cNvPr>
          <p:cNvSpPr>
            <a:spLocks noGrp="1"/>
          </p:cNvSpPr>
          <p:nvPr>
            <p:ph type="title"/>
          </p:nvPr>
        </p:nvSpPr>
        <p:spPr>
          <a:xfrm>
            <a:off x="838200" y="365126"/>
            <a:ext cx="10515600" cy="921968"/>
          </a:xfrm>
        </p:spPr>
        <p:txBody>
          <a:bodyPr>
            <a:normAutofit/>
          </a:bodyPr>
          <a:lstStyle/>
          <a:p>
            <a:pPr algn="ctr"/>
            <a:r>
              <a:rPr lang="en-US" sz="3600" dirty="0"/>
              <a:t>Target and double-target trap potentials</a:t>
            </a:r>
          </a:p>
        </p:txBody>
      </p:sp>
      <p:pic>
        <p:nvPicPr>
          <p:cNvPr id="4" name="Picture 3" descr="Logo&#10;&#10;Description automatically generated">
            <a:extLst>
              <a:ext uri="{FF2B5EF4-FFF2-40B4-BE49-F238E27FC236}">
                <a16:creationId xmlns:a16="http://schemas.microsoft.com/office/drawing/2014/main" id="{EEF4A809-7318-47A9-A5CE-F01975BCB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2359" y="1819847"/>
            <a:ext cx="1219200" cy="1209675"/>
          </a:xfrm>
          <a:prstGeom prst="rect">
            <a:avLst/>
          </a:prstGeom>
        </p:spPr>
      </p:pic>
      <p:pic>
        <p:nvPicPr>
          <p:cNvPr id="6" name="Picture 5" descr="Logo&#10;&#10;Description automatically generated">
            <a:extLst>
              <a:ext uri="{FF2B5EF4-FFF2-40B4-BE49-F238E27FC236}">
                <a16:creationId xmlns:a16="http://schemas.microsoft.com/office/drawing/2014/main" id="{2AD09ED1-51FA-4D25-89FC-7A11FFFD4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2359" y="4170299"/>
            <a:ext cx="1219200" cy="2200275"/>
          </a:xfrm>
          <a:prstGeom prst="rect">
            <a:avLst/>
          </a:prstGeom>
        </p:spPr>
      </p:pic>
      <p:sp>
        <p:nvSpPr>
          <p:cNvPr id="7" name="TextBox 6">
            <a:extLst>
              <a:ext uri="{FF2B5EF4-FFF2-40B4-BE49-F238E27FC236}">
                <a16:creationId xmlns:a16="http://schemas.microsoft.com/office/drawing/2014/main" id="{B796C496-B1E4-4734-9F26-C6499F94C257}"/>
              </a:ext>
            </a:extLst>
          </p:cNvPr>
          <p:cNvSpPr txBox="1"/>
          <p:nvPr/>
        </p:nvSpPr>
        <p:spPr>
          <a:xfrm>
            <a:off x="582202" y="2009187"/>
            <a:ext cx="7356296" cy="1938992"/>
          </a:xfrm>
          <a:prstGeom prst="rect">
            <a:avLst/>
          </a:prstGeom>
          <a:noFill/>
        </p:spPr>
        <p:txBody>
          <a:bodyPr wrap="square" rtlCol="0">
            <a:spAutoFit/>
          </a:bodyPr>
          <a:lstStyle/>
          <a:p>
            <a:r>
              <a:rPr lang="en-US" sz="2400" dirty="0"/>
              <a:t>The </a:t>
            </a:r>
            <a:r>
              <a:rPr lang="en-US" sz="2400" dirty="0">
                <a:solidFill>
                  <a:srgbClr val="FF0000"/>
                </a:solidFill>
              </a:rPr>
              <a:t>target potential</a:t>
            </a:r>
            <a:r>
              <a:rPr lang="en-US" sz="2400" dirty="0"/>
              <a:t> is a 2D well potential surrounded by a ring-shaped channel potential. In this trap a ring-shaped condensate is formed that surrounds a disk-shaped condensate.  The disk condensate will be used as a phase reference to detect if circulation is present in the ring.</a:t>
            </a:r>
          </a:p>
        </p:txBody>
      </p:sp>
      <p:sp>
        <p:nvSpPr>
          <p:cNvPr id="8" name="TextBox 7">
            <a:extLst>
              <a:ext uri="{FF2B5EF4-FFF2-40B4-BE49-F238E27FC236}">
                <a16:creationId xmlns:a16="http://schemas.microsoft.com/office/drawing/2014/main" id="{9D4E5823-137A-424A-B835-EA74DC75DCAC}"/>
              </a:ext>
            </a:extLst>
          </p:cNvPr>
          <p:cNvSpPr txBox="1"/>
          <p:nvPr/>
        </p:nvSpPr>
        <p:spPr>
          <a:xfrm>
            <a:off x="582202" y="4670273"/>
            <a:ext cx="7356296" cy="1200329"/>
          </a:xfrm>
          <a:prstGeom prst="rect">
            <a:avLst/>
          </a:prstGeom>
          <a:noFill/>
        </p:spPr>
        <p:txBody>
          <a:bodyPr wrap="square" rtlCol="0">
            <a:spAutoFit/>
          </a:bodyPr>
          <a:lstStyle/>
          <a:p>
            <a:r>
              <a:rPr lang="en-US" sz="2400" dirty="0"/>
              <a:t>The </a:t>
            </a:r>
            <a:r>
              <a:rPr lang="en-US" sz="2400" dirty="0">
                <a:solidFill>
                  <a:srgbClr val="FF0000"/>
                </a:solidFill>
              </a:rPr>
              <a:t>double-target potential </a:t>
            </a:r>
            <a:r>
              <a:rPr lang="en-US" sz="2400" dirty="0"/>
              <a:t>consists of two overlapping target potentials.  Circulation (or flow) can be induced in one of the rings as shown here by, e.g., phase imprint.</a:t>
            </a:r>
          </a:p>
        </p:txBody>
      </p:sp>
      <p:sp>
        <p:nvSpPr>
          <p:cNvPr id="9" name="Slide Number Placeholder 4">
            <a:extLst>
              <a:ext uri="{FF2B5EF4-FFF2-40B4-BE49-F238E27FC236}">
                <a16:creationId xmlns:a16="http://schemas.microsoft.com/office/drawing/2014/main" id="{C5F708D2-EB69-4BA3-95DD-B68EF805FD26}"/>
              </a:ext>
            </a:extLst>
          </p:cNvPr>
          <p:cNvSpPr>
            <a:spLocks noGrp="1"/>
          </p:cNvSpPr>
          <p:nvPr>
            <p:ph type="sldNum" sz="quarter" idx="12"/>
          </p:nvPr>
        </p:nvSpPr>
        <p:spPr>
          <a:xfrm>
            <a:off x="8610600" y="6356350"/>
            <a:ext cx="2743200" cy="365125"/>
          </a:xfrm>
        </p:spPr>
        <p:txBody>
          <a:bodyPr/>
          <a:lstStyle/>
          <a:p>
            <a:fld id="{A753FDCB-4CB8-44F6-B3F1-CBC96703B13B}"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51482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A566-CC3F-4553-B486-42C12AFCEE4F}"/>
              </a:ext>
            </a:extLst>
          </p:cNvPr>
          <p:cNvSpPr>
            <a:spLocks noGrp="1"/>
          </p:cNvSpPr>
          <p:nvPr>
            <p:ph type="title"/>
          </p:nvPr>
        </p:nvSpPr>
        <p:spPr>
          <a:xfrm>
            <a:off x="1143000" y="191881"/>
            <a:ext cx="7219950" cy="816403"/>
          </a:xfrm>
        </p:spPr>
        <p:txBody>
          <a:bodyPr>
            <a:noAutofit/>
          </a:bodyPr>
          <a:lstStyle/>
          <a:p>
            <a:pPr algn="ctr"/>
            <a:r>
              <a:rPr lang="en-US" sz="3600" dirty="0"/>
              <a:t>Double-target BEC sensor operation</a:t>
            </a:r>
          </a:p>
        </p:txBody>
      </p:sp>
      <p:pic>
        <p:nvPicPr>
          <p:cNvPr id="5" name="Picture 4" descr="Background pattern&#10;&#10;Description automatically generated">
            <a:extLst>
              <a:ext uri="{FF2B5EF4-FFF2-40B4-BE49-F238E27FC236}">
                <a16:creationId xmlns:a16="http://schemas.microsoft.com/office/drawing/2014/main" id="{54C99BAF-D5A0-45FB-8B17-193AC1E84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1089" y="440089"/>
            <a:ext cx="2271713" cy="1967389"/>
          </a:xfrm>
          <a:prstGeom prst="rect">
            <a:avLst/>
          </a:prstGeom>
        </p:spPr>
      </p:pic>
      <p:pic>
        <p:nvPicPr>
          <p:cNvPr id="7" name="Picture 6" descr="Background pattern&#10;&#10;Description automatically generated">
            <a:extLst>
              <a:ext uri="{FF2B5EF4-FFF2-40B4-BE49-F238E27FC236}">
                <a16:creationId xmlns:a16="http://schemas.microsoft.com/office/drawing/2014/main" id="{968F90CF-F8EA-44C6-BB3B-57943365E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1090" y="2578867"/>
            <a:ext cx="2271713" cy="1967389"/>
          </a:xfrm>
          <a:prstGeom prst="rect">
            <a:avLst/>
          </a:prstGeom>
        </p:spPr>
      </p:pic>
      <p:pic>
        <p:nvPicPr>
          <p:cNvPr id="9" name="Picture 8" descr="Background pattern&#10;&#10;Description automatically generated">
            <a:extLst>
              <a:ext uri="{FF2B5EF4-FFF2-40B4-BE49-F238E27FC236}">
                <a16:creationId xmlns:a16="http://schemas.microsoft.com/office/drawing/2014/main" id="{4C5C8F17-0381-4E82-9089-8ACCDB152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091" y="4739878"/>
            <a:ext cx="2271713" cy="1967389"/>
          </a:xfrm>
          <a:prstGeom prst="rect">
            <a:avLst/>
          </a:prstGeom>
        </p:spPr>
      </p:pic>
      <p:sp>
        <p:nvSpPr>
          <p:cNvPr id="12" name="TextBox 11">
            <a:extLst>
              <a:ext uri="{FF2B5EF4-FFF2-40B4-BE49-F238E27FC236}">
                <a16:creationId xmlns:a16="http://schemas.microsoft.com/office/drawing/2014/main" id="{CD25A9CA-E559-48D9-A217-FA5EBF051F4F}"/>
              </a:ext>
            </a:extLst>
          </p:cNvPr>
          <p:cNvSpPr txBox="1"/>
          <p:nvPr/>
        </p:nvSpPr>
        <p:spPr>
          <a:xfrm>
            <a:off x="80878" y="1008284"/>
            <a:ext cx="7378158" cy="830997"/>
          </a:xfrm>
          <a:prstGeom prst="rect">
            <a:avLst/>
          </a:prstGeom>
          <a:noFill/>
          <a:ln>
            <a:solidFill>
              <a:srgbClr val="FF0000"/>
            </a:solidFill>
          </a:ln>
        </p:spPr>
        <p:txBody>
          <a:bodyPr wrap="square" rtlCol="0">
            <a:spAutoFit/>
          </a:bodyPr>
          <a:lstStyle/>
          <a:p>
            <a:r>
              <a:rPr lang="en-US" sz="2400" dirty="0"/>
              <a:t>1. </a:t>
            </a:r>
            <a:r>
              <a:rPr lang="en-US" sz="2400" u="sng" dirty="0">
                <a:solidFill>
                  <a:srgbClr val="FF0000"/>
                </a:solidFill>
              </a:rPr>
              <a:t>Setup</a:t>
            </a:r>
            <a:r>
              <a:rPr lang="en-US" sz="2400" dirty="0">
                <a:solidFill>
                  <a:srgbClr val="FF0000"/>
                </a:solidFill>
              </a:rPr>
              <a:t>:</a:t>
            </a:r>
            <a:r>
              <a:rPr lang="en-US" sz="2400" dirty="0"/>
              <a:t> a rectangular array of double-target BECs is created with no flow anywhere.</a:t>
            </a:r>
          </a:p>
        </p:txBody>
      </p:sp>
      <p:sp>
        <p:nvSpPr>
          <p:cNvPr id="13" name="TextBox 12">
            <a:extLst>
              <a:ext uri="{FF2B5EF4-FFF2-40B4-BE49-F238E27FC236}">
                <a16:creationId xmlns:a16="http://schemas.microsoft.com/office/drawing/2014/main" id="{886FC85B-8650-408B-9DD8-A0C22CEAB52B}"/>
              </a:ext>
            </a:extLst>
          </p:cNvPr>
          <p:cNvSpPr txBox="1"/>
          <p:nvPr/>
        </p:nvSpPr>
        <p:spPr>
          <a:xfrm>
            <a:off x="80877" y="1824687"/>
            <a:ext cx="7378159" cy="830997"/>
          </a:xfrm>
          <a:prstGeom prst="rect">
            <a:avLst/>
          </a:prstGeom>
          <a:noFill/>
          <a:ln>
            <a:solidFill>
              <a:srgbClr val="FF0000"/>
            </a:solidFill>
          </a:ln>
        </p:spPr>
        <p:txBody>
          <a:bodyPr wrap="square" rtlCol="0">
            <a:spAutoFit/>
          </a:bodyPr>
          <a:lstStyle/>
          <a:p>
            <a:r>
              <a:rPr lang="en-US" sz="2400" dirty="0"/>
              <a:t>2. </a:t>
            </a:r>
            <a:r>
              <a:rPr lang="en-US" sz="2400" u="sng" dirty="0">
                <a:solidFill>
                  <a:srgbClr val="FF0000"/>
                </a:solidFill>
              </a:rPr>
              <a:t>Initialization</a:t>
            </a:r>
            <a:r>
              <a:rPr lang="en-US" sz="2400" dirty="0">
                <a:solidFill>
                  <a:srgbClr val="FF0000"/>
                </a:solidFill>
              </a:rPr>
              <a:t>:</a:t>
            </a:r>
            <a:r>
              <a:rPr lang="en-US" sz="2400" dirty="0"/>
              <a:t> flow is induced in the top-ring BEC of each double-target potential.</a:t>
            </a:r>
          </a:p>
        </p:txBody>
      </p:sp>
      <p:sp>
        <p:nvSpPr>
          <p:cNvPr id="14" name="TextBox 13">
            <a:extLst>
              <a:ext uri="{FF2B5EF4-FFF2-40B4-BE49-F238E27FC236}">
                <a16:creationId xmlns:a16="http://schemas.microsoft.com/office/drawing/2014/main" id="{178F84BD-3CBA-45F9-BD40-1969152C09E2}"/>
              </a:ext>
            </a:extLst>
          </p:cNvPr>
          <p:cNvSpPr txBox="1"/>
          <p:nvPr/>
        </p:nvSpPr>
        <p:spPr>
          <a:xfrm>
            <a:off x="80878" y="2687257"/>
            <a:ext cx="7378159" cy="1200329"/>
          </a:xfrm>
          <a:prstGeom prst="rect">
            <a:avLst/>
          </a:prstGeom>
          <a:noFill/>
          <a:ln>
            <a:solidFill>
              <a:srgbClr val="FF0000"/>
            </a:solidFill>
          </a:ln>
        </p:spPr>
        <p:txBody>
          <a:bodyPr wrap="square" rtlCol="0">
            <a:spAutoFit/>
          </a:bodyPr>
          <a:lstStyle/>
          <a:p>
            <a:r>
              <a:rPr lang="en-US" sz="2400" dirty="0"/>
              <a:t>3. </a:t>
            </a:r>
            <a:r>
              <a:rPr lang="en-US" sz="2400" u="sng" dirty="0">
                <a:solidFill>
                  <a:srgbClr val="FF0000"/>
                </a:solidFill>
              </a:rPr>
              <a:t>Measurement</a:t>
            </a:r>
            <a:r>
              <a:rPr lang="en-US" sz="2400" dirty="0">
                <a:solidFill>
                  <a:srgbClr val="FF0000"/>
                </a:solidFill>
              </a:rPr>
              <a:t>:</a:t>
            </a:r>
            <a:r>
              <a:rPr lang="en-US" sz="2400" dirty="0"/>
              <a:t> barriers are raised, left on, and then lowered in the overlap region of each double-target potential.  Each barrier has a different maximum strength.</a:t>
            </a:r>
          </a:p>
        </p:txBody>
      </p:sp>
      <p:cxnSp>
        <p:nvCxnSpPr>
          <p:cNvPr id="19" name="Straight Arrow Connector 18">
            <a:extLst>
              <a:ext uri="{FF2B5EF4-FFF2-40B4-BE49-F238E27FC236}">
                <a16:creationId xmlns:a16="http://schemas.microsoft.com/office/drawing/2014/main" id="{F9527FBF-0762-4119-8230-186DDEA735D0}"/>
              </a:ext>
            </a:extLst>
          </p:cNvPr>
          <p:cNvCxnSpPr>
            <a:stCxn id="12" idx="3"/>
          </p:cNvCxnSpPr>
          <p:nvPr/>
        </p:nvCxnSpPr>
        <p:spPr>
          <a:xfrm flipV="1">
            <a:off x="7459036" y="1417834"/>
            <a:ext cx="1500029" cy="594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C99F548-C4E5-4CBD-9B3D-B468653EA4D1}"/>
              </a:ext>
            </a:extLst>
          </p:cNvPr>
          <p:cNvCxnSpPr>
            <a:stCxn id="13" idx="3"/>
          </p:cNvCxnSpPr>
          <p:nvPr/>
        </p:nvCxnSpPr>
        <p:spPr>
          <a:xfrm>
            <a:off x="7459036" y="2240186"/>
            <a:ext cx="1500029" cy="118881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D681B22-90EB-431E-B6FB-282D4CEE08EF}"/>
              </a:ext>
            </a:extLst>
          </p:cNvPr>
          <p:cNvCxnSpPr>
            <a:stCxn id="14" idx="3"/>
          </p:cNvCxnSpPr>
          <p:nvPr/>
        </p:nvCxnSpPr>
        <p:spPr>
          <a:xfrm>
            <a:off x="7459037" y="3287422"/>
            <a:ext cx="1500028" cy="232226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7F598C8-21A2-455F-8F7B-49DCD535E03B}"/>
              </a:ext>
            </a:extLst>
          </p:cNvPr>
          <p:cNvSpPr txBox="1"/>
          <p:nvPr/>
        </p:nvSpPr>
        <p:spPr>
          <a:xfrm>
            <a:off x="544530" y="4546256"/>
            <a:ext cx="7582328" cy="1200329"/>
          </a:xfrm>
          <a:prstGeom prst="rect">
            <a:avLst/>
          </a:prstGeom>
          <a:noFill/>
          <a:ln w="38100">
            <a:noFill/>
          </a:ln>
        </p:spPr>
        <p:txBody>
          <a:bodyPr wrap="square" rtlCol="0">
            <a:spAutoFit/>
          </a:bodyPr>
          <a:lstStyle/>
          <a:p>
            <a:r>
              <a:rPr lang="en-US" sz="2400" dirty="0">
                <a:solidFill>
                  <a:srgbClr val="0070C0"/>
                </a:solidFill>
              </a:rPr>
              <a:t>We assume that these steps take place in a reference frame that is rotating at speed, </a:t>
            </a:r>
            <a:r>
              <a:rPr lang="en-US" sz="2400" dirty="0">
                <a:solidFill>
                  <a:srgbClr val="0070C0"/>
                </a:solidFill>
                <a:latin typeface="Symbol" panose="05050102010706020507" pitchFamily="18" charset="2"/>
              </a:rPr>
              <a:t>W</a:t>
            </a:r>
            <a:r>
              <a:rPr lang="en-US" sz="2400" baseline="-25000" dirty="0">
                <a:solidFill>
                  <a:srgbClr val="0070C0"/>
                </a:solidFill>
              </a:rPr>
              <a:t>R</a:t>
            </a:r>
            <a:r>
              <a:rPr lang="en-US" sz="2400" dirty="0">
                <a:solidFill>
                  <a:srgbClr val="0070C0"/>
                </a:solidFill>
              </a:rPr>
              <a:t> , with respect to the “fixed stars”. </a:t>
            </a:r>
            <a:r>
              <a:rPr lang="en-US" sz="2400" u="sng" dirty="0">
                <a:solidFill>
                  <a:srgbClr val="0070C0"/>
                </a:solidFill>
              </a:rPr>
              <a:t>The purpose of the sensor is to measure </a:t>
            </a:r>
            <a:r>
              <a:rPr lang="en-US" sz="2400" u="sng" dirty="0">
                <a:solidFill>
                  <a:srgbClr val="0070C0"/>
                </a:solidFill>
                <a:latin typeface="Symbol" panose="05050102010706020507" pitchFamily="18" charset="2"/>
              </a:rPr>
              <a:t>W</a:t>
            </a:r>
            <a:r>
              <a:rPr lang="en-US" sz="2400" u="sng" baseline="-25000" dirty="0">
                <a:solidFill>
                  <a:srgbClr val="0070C0"/>
                </a:solidFill>
              </a:rPr>
              <a:t>R</a:t>
            </a:r>
            <a:r>
              <a:rPr lang="en-US" sz="2400" u="sng" dirty="0">
                <a:solidFill>
                  <a:srgbClr val="0070C0"/>
                </a:solidFill>
              </a:rPr>
              <a:t> </a:t>
            </a:r>
            <a:r>
              <a:rPr lang="en-US" sz="2400" dirty="0">
                <a:solidFill>
                  <a:srgbClr val="0070C0"/>
                </a:solidFill>
              </a:rPr>
              <a:t>.</a:t>
            </a:r>
          </a:p>
        </p:txBody>
      </p:sp>
    </p:spTree>
    <p:extLst>
      <p:ext uri="{BB962C8B-B14F-4D97-AF65-F5344CB8AC3E}">
        <p14:creationId xmlns:p14="http://schemas.microsoft.com/office/powerpoint/2010/main" val="356828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DE24-F6D5-4FF7-B9FF-02AAC6D49A36}"/>
              </a:ext>
            </a:extLst>
          </p:cNvPr>
          <p:cNvSpPr>
            <a:spLocks noGrp="1"/>
          </p:cNvSpPr>
          <p:nvPr>
            <p:ph type="title"/>
          </p:nvPr>
        </p:nvSpPr>
        <p:spPr>
          <a:xfrm>
            <a:off x="838200" y="365126"/>
            <a:ext cx="10515600" cy="754758"/>
          </a:xfrm>
        </p:spPr>
        <p:txBody>
          <a:bodyPr>
            <a:normAutofit/>
          </a:bodyPr>
          <a:lstStyle/>
          <a:p>
            <a:pPr algn="ctr"/>
            <a:r>
              <a:rPr lang="en-US" sz="3600" dirty="0"/>
              <a:t>Double-target BEC sensor readout</a:t>
            </a:r>
          </a:p>
        </p:txBody>
      </p:sp>
      <p:sp>
        <p:nvSpPr>
          <p:cNvPr id="4" name="TextBox 3">
            <a:extLst>
              <a:ext uri="{FF2B5EF4-FFF2-40B4-BE49-F238E27FC236}">
                <a16:creationId xmlns:a16="http://schemas.microsoft.com/office/drawing/2014/main" id="{0EDC85FD-29D2-458D-8222-4879E6D07B69}"/>
              </a:ext>
            </a:extLst>
          </p:cNvPr>
          <p:cNvSpPr txBox="1"/>
          <p:nvPr/>
        </p:nvSpPr>
        <p:spPr>
          <a:xfrm>
            <a:off x="838200" y="1229505"/>
            <a:ext cx="10515599" cy="2677656"/>
          </a:xfrm>
          <a:prstGeom prst="rect">
            <a:avLst/>
          </a:prstGeom>
          <a:noFill/>
        </p:spPr>
        <p:txBody>
          <a:bodyPr wrap="square" rtlCol="0">
            <a:spAutoFit/>
          </a:bodyPr>
          <a:lstStyle/>
          <a:p>
            <a:r>
              <a:rPr lang="en-US" sz="2400" dirty="0"/>
              <a:t>4. </a:t>
            </a:r>
            <a:r>
              <a:rPr lang="en-US" sz="2400" u="sng" dirty="0">
                <a:solidFill>
                  <a:srgbClr val="FF0000"/>
                </a:solidFill>
              </a:rPr>
              <a:t>Readout</a:t>
            </a:r>
            <a:r>
              <a:rPr lang="en-US" sz="2400" dirty="0">
                <a:solidFill>
                  <a:srgbClr val="FF0000"/>
                </a:solidFill>
              </a:rPr>
              <a:t>: </a:t>
            </a:r>
            <a:r>
              <a:rPr lang="en-US" sz="2400" dirty="0"/>
              <a:t>After measurement, the circulation in some double-target BECs has transferred from the top ring to the bottom ring and some have not.  By looking at which ones have transferred their circulation and which ones didn’t, a lower and an upper bound is placed on the rotating-frame speed, </a:t>
            </a:r>
            <a:r>
              <a:rPr lang="en-US" sz="2400" dirty="0">
                <a:latin typeface="Symbol" panose="05050102010706020507" pitchFamily="18" charset="2"/>
              </a:rPr>
              <a:t>W</a:t>
            </a:r>
            <a:r>
              <a:rPr lang="en-US" sz="2400" baseline="-25000" dirty="0"/>
              <a:t>R</a:t>
            </a:r>
            <a:r>
              <a:rPr lang="en-US" sz="2400" dirty="0"/>
              <a:t>.  The final circulation can be detected by turning off the 2D trap potential and allowing the ring BECs to overlap the disk BECs.  </a:t>
            </a:r>
            <a:r>
              <a:rPr lang="en-US" sz="2400" u="sng" dirty="0"/>
              <a:t>If the ring has flow, the interference will be a spiral and, if not, the interference will be concentric rings</a:t>
            </a:r>
            <a:r>
              <a:rPr lang="en-US" sz="2400" dirty="0"/>
              <a:t>.</a:t>
            </a:r>
          </a:p>
        </p:txBody>
      </p:sp>
      <p:pic>
        <p:nvPicPr>
          <p:cNvPr id="6" name="Picture 5" descr="Background pattern&#10;&#10;Description automatically generated">
            <a:extLst>
              <a:ext uri="{FF2B5EF4-FFF2-40B4-BE49-F238E27FC236}">
                <a16:creationId xmlns:a16="http://schemas.microsoft.com/office/drawing/2014/main" id="{B6E31FF5-2BDC-41A4-94B9-71745545A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430" y="4337087"/>
            <a:ext cx="2271713" cy="1967389"/>
          </a:xfrm>
          <a:prstGeom prst="rect">
            <a:avLst/>
          </a:prstGeom>
        </p:spPr>
      </p:pic>
      <p:pic>
        <p:nvPicPr>
          <p:cNvPr id="8" name="Picture 7" descr="A picture containing background pattern&#10;&#10;Description automatically generated">
            <a:extLst>
              <a:ext uri="{FF2B5EF4-FFF2-40B4-BE49-F238E27FC236}">
                <a16:creationId xmlns:a16="http://schemas.microsoft.com/office/drawing/2014/main" id="{316C5C89-B55D-4923-AB02-59E9B3AFB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921" y="3998473"/>
            <a:ext cx="5254943" cy="2644616"/>
          </a:xfrm>
          <a:prstGeom prst="rect">
            <a:avLst/>
          </a:prstGeom>
        </p:spPr>
      </p:pic>
      <p:cxnSp>
        <p:nvCxnSpPr>
          <p:cNvPr id="10" name="Straight Arrow Connector 9">
            <a:extLst>
              <a:ext uri="{FF2B5EF4-FFF2-40B4-BE49-F238E27FC236}">
                <a16:creationId xmlns:a16="http://schemas.microsoft.com/office/drawing/2014/main" id="{9EEB5481-CE4E-4D04-BFD2-AEE73F9C36E5}"/>
              </a:ext>
            </a:extLst>
          </p:cNvPr>
          <p:cNvCxnSpPr>
            <a:cxnSpLocks/>
          </p:cNvCxnSpPr>
          <p:nvPr/>
        </p:nvCxnSpPr>
        <p:spPr>
          <a:xfrm flipV="1">
            <a:off x="3471436" y="5320781"/>
            <a:ext cx="2390192" cy="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49B9AB-592E-4ED2-A06A-5B3C4E3D473C}"/>
              </a:ext>
            </a:extLst>
          </p:cNvPr>
          <p:cNvSpPr txBox="1"/>
          <p:nvPr/>
        </p:nvSpPr>
        <p:spPr>
          <a:xfrm>
            <a:off x="3746995" y="4736387"/>
            <a:ext cx="1839074" cy="461665"/>
          </a:xfrm>
          <a:prstGeom prst="rect">
            <a:avLst/>
          </a:prstGeom>
          <a:noFill/>
        </p:spPr>
        <p:txBody>
          <a:bodyPr wrap="square" rtlCol="0">
            <a:spAutoFit/>
          </a:bodyPr>
          <a:lstStyle/>
          <a:p>
            <a:pPr algn="ctr"/>
            <a:r>
              <a:rPr lang="en-US" sz="2400" dirty="0"/>
              <a:t>trap release</a:t>
            </a:r>
          </a:p>
        </p:txBody>
      </p:sp>
    </p:spTree>
    <p:extLst>
      <p:ext uri="{BB962C8B-B14F-4D97-AF65-F5344CB8AC3E}">
        <p14:creationId xmlns:p14="http://schemas.microsoft.com/office/powerpoint/2010/main" val="819345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B04F-CA41-48DD-93A5-BB0C65AD2B2A}"/>
              </a:ext>
            </a:extLst>
          </p:cNvPr>
          <p:cNvSpPr>
            <a:spLocks noGrp="1"/>
          </p:cNvSpPr>
          <p:nvPr>
            <p:ph type="title"/>
          </p:nvPr>
        </p:nvSpPr>
        <p:spPr/>
        <p:txBody>
          <a:bodyPr>
            <a:normAutofit/>
          </a:bodyPr>
          <a:lstStyle/>
          <a:p>
            <a:pPr algn="ctr"/>
            <a:r>
              <a:rPr lang="en-US" sz="3600" dirty="0"/>
              <a:t>1x1 double-target-BEC necessary characteristics for correct sensor operation</a:t>
            </a:r>
          </a:p>
        </p:txBody>
      </p:sp>
      <p:sp>
        <p:nvSpPr>
          <p:cNvPr id="3" name="Content Placeholder 2">
            <a:extLst>
              <a:ext uri="{FF2B5EF4-FFF2-40B4-BE49-F238E27FC236}">
                <a16:creationId xmlns:a16="http://schemas.microsoft.com/office/drawing/2014/main" id="{5E32A3C0-A885-4553-8F29-27B8253BF4A3}"/>
              </a:ext>
            </a:extLst>
          </p:cNvPr>
          <p:cNvSpPr>
            <a:spLocks noGrp="1"/>
          </p:cNvSpPr>
          <p:nvPr>
            <p:ph idx="1"/>
          </p:nvPr>
        </p:nvSpPr>
        <p:spPr>
          <a:xfrm>
            <a:off x="218439" y="1825625"/>
            <a:ext cx="5201285" cy="4351338"/>
          </a:xfrm>
        </p:spPr>
        <p:txBody>
          <a:bodyPr>
            <a:normAutofit fontScale="92500" lnSpcReduction="20000"/>
          </a:bodyPr>
          <a:lstStyle/>
          <a:p>
            <a:r>
              <a:rPr lang="en-US" sz="2400" dirty="0"/>
              <a:t>Circulation transfer must put a lower bound on </a:t>
            </a:r>
            <a:r>
              <a:rPr lang="en-US" sz="2400" dirty="0">
                <a:latin typeface="Symbol" panose="05050102010706020507" pitchFamily="18" charset="2"/>
              </a:rPr>
              <a:t>W</a:t>
            </a:r>
            <a:r>
              <a:rPr lang="en-US" sz="2400" baseline="-25000" dirty="0"/>
              <a:t>R</a:t>
            </a:r>
            <a:r>
              <a:rPr lang="en-US" sz="2400" dirty="0"/>
              <a:t>.</a:t>
            </a:r>
          </a:p>
          <a:p>
            <a:r>
              <a:rPr lang="en-US" sz="2400" dirty="0"/>
              <a:t>No transfer must put an upper bound on </a:t>
            </a:r>
            <a:r>
              <a:rPr lang="en-US" sz="2400" dirty="0">
                <a:latin typeface="Symbol" panose="05050102010706020507" pitchFamily="18" charset="2"/>
              </a:rPr>
              <a:t>W</a:t>
            </a:r>
            <a:r>
              <a:rPr lang="en-US" sz="2400" baseline="-25000" dirty="0"/>
              <a:t>R</a:t>
            </a:r>
            <a:r>
              <a:rPr lang="en-US" sz="2400" dirty="0"/>
              <a:t>.</a:t>
            </a:r>
          </a:p>
          <a:p>
            <a:r>
              <a:rPr lang="en-US" sz="2400" dirty="0"/>
              <a:t>The critical value of </a:t>
            </a:r>
            <a:r>
              <a:rPr lang="en-US" sz="2400" dirty="0">
                <a:latin typeface="Symbol" panose="05050102010706020507" pitchFamily="18" charset="2"/>
              </a:rPr>
              <a:t>W</a:t>
            </a:r>
            <a:r>
              <a:rPr lang="en-US" sz="2400" baseline="-25000" dirty="0"/>
              <a:t>R</a:t>
            </a:r>
            <a:r>
              <a:rPr lang="en-US" sz="2400" dirty="0"/>
              <a:t> at which transfer occurs, </a:t>
            </a:r>
            <a:r>
              <a:rPr lang="en-US" sz="2400" dirty="0" err="1">
                <a:latin typeface="Symbol" panose="05050102010706020507" pitchFamily="18" charset="2"/>
              </a:rPr>
              <a:t>W</a:t>
            </a:r>
            <a:r>
              <a:rPr lang="en-US" sz="2400" baseline="-25000" dirty="0" err="1"/>
              <a:t>c</a:t>
            </a:r>
            <a:r>
              <a:rPr lang="en-US" sz="2400" dirty="0"/>
              <a:t> , must correspond to a unique value of </a:t>
            </a:r>
            <a:r>
              <a:rPr lang="en-US" sz="2400" dirty="0" err="1"/>
              <a:t>U</a:t>
            </a:r>
            <a:r>
              <a:rPr lang="en-US" sz="2400" baseline="-25000" dirty="0" err="1"/>
              <a:t>b,max</a:t>
            </a:r>
            <a:r>
              <a:rPr lang="en-US" sz="2400" dirty="0"/>
              <a:t>.</a:t>
            </a:r>
          </a:p>
          <a:p>
            <a:r>
              <a:rPr lang="en-US" sz="2400" dirty="0"/>
              <a:t>Transfer behavior must be independent of the distance of the array from the rotation axis.</a:t>
            </a:r>
          </a:p>
          <a:p>
            <a:r>
              <a:rPr lang="en-US" sz="2400" dirty="0"/>
              <a:t>Each member of the double-target array must behave independently of all the other array members.</a:t>
            </a:r>
          </a:p>
          <a:p>
            <a:r>
              <a:rPr lang="en-US" sz="2400" dirty="0"/>
              <a:t>Readout must be derived from a single density image.</a:t>
            </a:r>
          </a:p>
        </p:txBody>
      </p:sp>
      <p:sp>
        <p:nvSpPr>
          <p:cNvPr id="6" name="Slide Number Placeholder 4">
            <a:extLst>
              <a:ext uri="{FF2B5EF4-FFF2-40B4-BE49-F238E27FC236}">
                <a16:creationId xmlns:a16="http://schemas.microsoft.com/office/drawing/2014/main" id="{CB16B8A0-EA76-454C-80E3-8D618C6F6892}"/>
              </a:ext>
            </a:extLst>
          </p:cNvPr>
          <p:cNvSpPr>
            <a:spLocks noGrp="1"/>
          </p:cNvSpPr>
          <p:nvPr>
            <p:ph type="sldNum" sz="quarter" idx="12"/>
          </p:nvPr>
        </p:nvSpPr>
        <p:spPr/>
        <p:txBody>
          <a:bodyPr/>
          <a:lstStyle/>
          <a:p>
            <a:fld id="{A753FDCB-4CB8-44F6-B3F1-CBC96703B13B}" type="slidenum">
              <a:rPr lang="en-US" smtClean="0">
                <a:solidFill>
                  <a:prstClr val="black">
                    <a:tint val="75000"/>
                  </a:prstClr>
                </a:solidFill>
              </a:rPr>
              <a:pPr/>
              <a:t>9</a:t>
            </a:fld>
            <a:endParaRPr lang="en-US" dirty="0">
              <a:solidFill>
                <a:prstClr val="black">
                  <a:tint val="75000"/>
                </a:prstClr>
              </a:solidFill>
            </a:endParaRPr>
          </a:p>
        </p:txBody>
      </p:sp>
      <p:pic>
        <p:nvPicPr>
          <p:cNvPr id="4" name="Picture 3" descr="Diagram, shape&#10;&#10;Description automatically generated">
            <a:extLst>
              <a:ext uri="{FF2B5EF4-FFF2-40B4-BE49-F238E27FC236}">
                <a16:creationId xmlns:a16="http://schemas.microsoft.com/office/drawing/2014/main" id="{D7227391-2D6E-4FEB-953F-1E8D5D2D1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9725" y="1838325"/>
            <a:ext cx="6381750" cy="3181350"/>
          </a:xfrm>
          <a:prstGeom prst="rect">
            <a:avLst/>
          </a:prstGeom>
        </p:spPr>
      </p:pic>
      <p:sp>
        <p:nvSpPr>
          <p:cNvPr id="7" name="TextBox 6">
            <a:extLst>
              <a:ext uri="{FF2B5EF4-FFF2-40B4-BE49-F238E27FC236}">
                <a16:creationId xmlns:a16="http://schemas.microsoft.com/office/drawing/2014/main" id="{29593687-8624-4456-AA88-94015277EFA6}"/>
              </a:ext>
            </a:extLst>
          </p:cNvPr>
          <p:cNvSpPr txBox="1"/>
          <p:nvPr/>
        </p:nvSpPr>
        <p:spPr>
          <a:xfrm>
            <a:off x="5929312" y="5538768"/>
            <a:ext cx="5362575" cy="954107"/>
          </a:xfrm>
          <a:prstGeom prst="rect">
            <a:avLst/>
          </a:prstGeom>
          <a:noFill/>
        </p:spPr>
        <p:txBody>
          <a:bodyPr wrap="square" rtlCol="0">
            <a:spAutoFit/>
          </a:bodyPr>
          <a:lstStyle/>
          <a:p>
            <a:pPr algn="ctr"/>
            <a:r>
              <a:rPr lang="en-US" sz="2800" dirty="0">
                <a:solidFill>
                  <a:srgbClr val="FF0000"/>
                </a:solidFill>
              </a:rPr>
              <a:t>Does the 1x1 double-target BEC satisfy all these characteristics?</a:t>
            </a:r>
          </a:p>
        </p:txBody>
      </p:sp>
    </p:spTree>
    <p:extLst>
      <p:ext uri="{BB962C8B-B14F-4D97-AF65-F5344CB8AC3E}">
        <p14:creationId xmlns:p14="http://schemas.microsoft.com/office/powerpoint/2010/main" val="1601179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252.7184"/>
  <p:tag name="ORIGINALWIDTH" val="1954.256"/>
  <p:tag name="OUTPUTTYPE" val="PNG"/>
  <p:tag name="IGUANATEXVERSION" val="159"/>
  <p:tag name="LATEXADDIN" val="\documentclass{article}\pagestyle{empty}&#10;\begin{document}&#10;$$&#10;V_{\rm ext}(x,y,z) = \frac{1}{2}M\omega_{z}^{2}z^{2} + V_{\rm trap}(x,y)&#10;$$&#10;\end{document}&#10;"/>
  <p:tag name="IGUANATEXSIZE" val="24"/>
  <p:tag name="IGUANATEXCURSOR" val="71"/>
  <p:tag name="TRANSPARENCY" val="False"/>
  <p:tag name="LATEXENGINEID" val="0"/>
  <p:tag name="TEMPFOLDER" val="c:\temp\"/>
  <p:tag name="LATEXFORMHEIGHT" val="382"/>
  <p:tag name="LATEXFORMWIDTH" val="6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88.7903"/>
  <p:tag name="ORIGINALWIDTH" val="4434.619"/>
  <p:tag name="OUTPUTTYPE" val="PNG"/>
  <p:tag name="IGUANATEXVERSION" val="159"/>
  <p:tag name="LATEXADDIN" val="\documentclass{article}&#10;\usepackage{amsmath}&#10;\pagestyle{empty}&#10;\begin{document}&#10;&#10;\begin{equation*}&#10;i\hbar&#10;\frac{\partial\psi}{\partial t} =&#10;-\frac{\hbar^{2}}{2M}&#10;\nabla_{\perp}^{2}\psi({\bf r},t) + &#10;V({\bf r},t)\psi({\bf r},t) +&#10;gN\left|\psi({\bf r},t)\right|^{2}&#10;\psi({\bf r},t) +&#10;i\hbar{\bf\Omega}_{R}\cdot&#10;\left({\bf r}\times{\bf\nabla}\right)\psi({\bf r},t)&#10;\end{equation*}&#10;&#10;&#10;\end{document}"/>
  <p:tag name="IGUANATEXSIZE" val="24"/>
  <p:tag name="IGUANATEXCURSOR" val="303"/>
  <p:tag name="TRANSPARENCY" val="True"/>
  <p:tag name="LATEXENGINEID" val="1"/>
  <p:tag name="TEMPFOLDER" val="c:\temp\"/>
  <p:tag name="LATEXFORMHEIGHT" val="436.5"/>
  <p:tag name="LATEXFORMWIDTH" val="558"/>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00FFFF"/>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19647</TotalTime>
  <Words>1445</Words>
  <Application>Microsoft Office PowerPoint</Application>
  <PresentationFormat>Widescreen</PresentationFormat>
  <Paragraphs>153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A double-target-BEC array atomtronic rotation sensor</vt:lpstr>
      <vt:lpstr>Quantum sensors in positioning, navigation, and timing </vt:lpstr>
      <vt:lpstr>Atomtronic circuits can be rotation sensors</vt:lpstr>
      <vt:lpstr>Atomtronic setup: the ultracold-atom gas is compressed into a thin horizontal sheet </vt:lpstr>
      <vt:lpstr>Atomtronic rotation sensor idea:  array of double-target BECs</vt:lpstr>
      <vt:lpstr>Target and double-target trap potentials</vt:lpstr>
      <vt:lpstr>Double-target BEC sensor operation</vt:lpstr>
      <vt:lpstr>Double-target BEC sensor readout</vt:lpstr>
      <vt:lpstr>1x1 double-target-BEC necessary characteristics for correct sensor operation</vt:lpstr>
      <vt:lpstr>1x1 double-target BEC simulation characteristics</vt:lpstr>
      <vt:lpstr>1x1 and 2x2 double-target BEC rotation-axis behavior</vt:lpstr>
      <vt:lpstr>Rotation-axis results for a 1x1 double-target BEC array </vt:lpstr>
      <vt:lpstr>Rotation-axis results for a 2x2 double-target BEC array </vt:lpstr>
      <vt:lpstr>Transfer behavior of a 1x1 double-target BEC array  at zero rotation</vt:lpstr>
      <vt:lpstr>Each value of Ub,max corresponds to a unique Wc   </vt:lpstr>
      <vt:lpstr>Designing a double-target BEC rotation sensor</vt:lpstr>
      <vt:lpstr>Turn off 2D potential for readout</vt:lpstr>
      <vt:lpstr>2x2 rotation sensor simulation WR = 0.2 rad/sec</vt:lpstr>
      <vt:lpstr>Summary and Future Work</vt:lpstr>
      <vt:lpstr>Edwards Research Group and Collaborators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Henry</dc:creator>
  <cp:lastModifiedBy>Mark Edwards</cp:lastModifiedBy>
  <cp:revision>197</cp:revision>
  <dcterms:created xsi:type="dcterms:W3CDTF">2021-03-08T03:45:51Z</dcterms:created>
  <dcterms:modified xsi:type="dcterms:W3CDTF">2022-06-02T19:01:49Z</dcterms:modified>
</cp:coreProperties>
</file>