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0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5143500" cx="9144000"/>
  <p:notesSz cx="6858000" cy="9144000"/>
  <p:embeddedFontLst>
    <p:embeddedFont>
      <p:font typeface="Roboto Slab"/>
      <p:regular r:id="rId33"/>
      <p:bold r:id="rId34"/>
    </p:embeddedFont>
    <p:embeddedFont>
      <p:font typeface="Roboto"/>
      <p:regular r:id="rId35"/>
      <p:bold r:id="rId36"/>
      <p:italic r:id="rId37"/>
      <p:boldItalic r:id="rId38"/>
    </p:embeddedFont>
    <p:embeddedFont>
      <p:font typeface="Franklin Gothic"/>
      <p:bold r:id="rId39"/>
    </p:embeddedFont>
    <p:embeddedFont>
      <p:font typeface="Fira Sans Extra Condensed Medium"/>
      <p:regular r:id="rId40"/>
      <p:bold r:id="rId41"/>
      <p:italic r:id="rId42"/>
      <p:boldItalic r:id="rId43"/>
    </p:embeddedFont>
    <p:embeddedFont>
      <p:font typeface="Helvetica Neue"/>
      <p:regular r:id="rId44"/>
      <p:bold r:id="rId45"/>
      <p:italic r:id="rId46"/>
      <p:boldItalic r:id="rId47"/>
    </p:embeddedFont>
    <p:embeddedFont>
      <p:font typeface="Crete Round"/>
      <p:regular r:id="rId48"/>
      <p:italic r:id="rId49"/>
    </p:embeddedFont>
    <p:embeddedFont>
      <p:font typeface="Arial Black"/>
      <p:regular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ExtraCondensedMedium-regular.fntdata"/><Relationship Id="rId42" Type="http://schemas.openxmlformats.org/officeDocument/2006/relationships/font" Target="fonts/FiraSansExtraCondensedMedium-italic.fntdata"/><Relationship Id="rId41" Type="http://schemas.openxmlformats.org/officeDocument/2006/relationships/font" Target="fonts/FiraSansExtraCondensedMedium-bold.fntdata"/><Relationship Id="rId44" Type="http://schemas.openxmlformats.org/officeDocument/2006/relationships/font" Target="fonts/HelveticaNeue-regular.fntdata"/><Relationship Id="rId43" Type="http://schemas.openxmlformats.org/officeDocument/2006/relationships/font" Target="fonts/FiraSansExtraCondensedMedium-boldItalic.fntdata"/><Relationship Id="rId46" Type="http://schemas.openxmlformats.org/officeDocument/2006/relationships/font" Target="fonts/HelveticaNeue-italic.fntdata"/><Relationship Id="rId45" Type="http://schemas.openxmlformats.org/officeDocument/2006/relationships/font" Target="fonts/HelveticaNeue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CreteRound-regular.fntdata"/><Relationship Id="rId47" Type="http://schemas.openxmlformats.org/officeDocument/2006/relationships/font" Target="fonts/HelveticaNeue-boldItalic.fntdata"/><Relationship Id="rId49" Type="http://schemas.openxmlformats.org/officeDocument/2006/relationships/font" Target="fonts/CreteRound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font" Target="fonts/RobotoSlab-regular.fntdata"/><Relationship Id="rId32" Type="http://schemas.openxmlformats.org/officeDocument/2006/relationships/slide" Target="slides/slide28.xml"/><Relationship Id="rId35" Type="http://schemas.openxmlformats.org/officeDocument/2006/relationships/font" Target="fonts/Roboto-regular.fntdata"/><Relationship Id="rId34" Type="http://schemas.openxmlformats.org/officeDocument/2006/relationships/font" Target="fonts/RobotoSlab-bold.fntdata"/><Relationship Id="rId37" Type="http://schemas.openxmlformats.org/officeDocument/2006/relationships/font" Target="fonts/Roboto-italic.fntdata"/><Relationship Id="rId36" Type="http://schemas.openxmlformats.org/officeDocument/2006/relationships/font" Target="fonts/Roboto-bold.fntdata"/><Relationship Id="rId39" Type="http://schemas.openxmlformats.org/officeDocument/2006/relationships/font" Target="fonts/FranklinGothic-bold.fntdata"/><Relationship Id="rId38" Type="http://schemas.openxmlformats.org/officeDocument/2006/relationships/font" Target="fonts/Roboto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0" Type="http://schemas.openxmlformats.org/officeDocument/2006/relationships/font" Target="fonts/ArialBlack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b4e02a5d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13b4e02a5d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42e55c99e9_0_32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142e55c99e9_0_32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g142e55c99e9_0_32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42e55c99e9_0_26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42e55c99e9_0_2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27 April mini release of Coronavirus</a:t>
            </a:r>
            <a:endParaRPr/>
          </a:p>
        </p:txBody>
      </p:sp>
      <p:sp>
        <p:nvSpPr>
          <p:cNvPr id="660" name="Google Shape;660;g142e55c99e9_0_26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42e55c99e9_0_32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142e55c99e9_0_32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g142e55c99e9_0_32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42e55c99e9_0_34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142e55c99e9_0_34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g142e55c99e9_0_34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42e55c99e9_0_34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142e55c99e9_0_34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g142e55c99e9_0_34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142e55c99e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142e55c99e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g142e55c99e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42e55c99e9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42e55c99e9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g142e55c99e9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142e55c99e9_0_32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142e55c99e9_0_32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g142e55c99e9_0_32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42e55c99e9_0_34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142e55c99e9_0_34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g142e55c99e9_0_34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42e55c99e9_0_13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g142e55c99e9_0_13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42e55c99e9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42e55c99e9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142e55c99e9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42e55c99e9_0_34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142e55c99e9_0_34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g142e55c99e9_0_34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42e55c99e9_0_3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142e55c99e9_0_3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g142e55c99e9_0_32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42e55c99e9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g142e55c99e9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42e55c99e9_0_34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g142e55c99e9_0_34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142e55c99e9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142e55c99e9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g142e55c99e9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42e55c99e9_0_13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142e55c99e9_0_13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g142e55c99e9_0_13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42e55c99e9_0_35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42e55c99e9_0_35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g142e55c99e9_0_35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142e55c99e9_0_13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142e55c99e9_0_13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g142e55c99e9_0_13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142e55c99e9_0_24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142e55c99e9_0_24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g142e55c99e9_0_24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42e55c99e9_0_3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42e55c99e9_0_32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142e55c99e9_0_32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42e55c99e9_0_33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42e55c99e9_0_33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g142e55c99e9_0_33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42e55c99e9_0_19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142e55c99e9_0_1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142e55c99e9_0_19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42e55c99e9_0_31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142e55c99e9_0_3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142e55c99e9_0_319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42e55c99e9_0_33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142e55c99e9_0_3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g142e55c99e9_0_337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42e55c99e9_0_34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42e55c99e9_0_3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142e55c99e9_0_34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42e55c99e9_0_25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42e55c99e9_0_2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g142e55c99e9_0_25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Elements_grey">
  <p:cSld name="Title_And_Elements_gre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/>
          <p:nvPr/>
        </p:nvSpPr>
        <p:spPr>
          <a:xfrm>
            <a:off x="0" y="879475"/>
            <a:ext cx="9144000" cy="373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25" lIns="91425" spcFirstLastPara="1" rIns="914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6" name="Google Shape;16;p2"/>
          <p:cNvSpPr txBox="1"/>
          <p:nvPr>
            <p:ph idx="1" type="body"/>
          </p:nvPr>
        </p:nvSpPr>
        <p:spPr>
          <a:xfrm>
            <a:off x="338138" y="889824"/>
            <a:ext cx="8452247" cy="3711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Slide 5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1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6" y="-5821"/>
            <a:ext cx="4281512" cy="328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Slide 6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2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6" y="-5821"/>
            <a:ext cx="4281512" cy="328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2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2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Slide 7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3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6" y="-5821"/>
            <a:ext cx="4281512" cy="328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3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3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3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3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3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Slide 8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4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6" y="-5821"/>
            <a:ext cx="4281512" cy="328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4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4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Slide 9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7" y="-5821"/>
            <a:ext cx="4281508" cy="328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15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15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5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15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Slide 10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6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7" y="-5821"/>
            <a:ext cx="4281508" cy="328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16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16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Slide 1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7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5" y="-5821"/>
            <a:ext cx="4281515" cy="328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17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17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1_Title_Slide_TRAINING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8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7" y="-5821"/>
            <a:ext cx="4281508" cy="328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18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18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18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18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1_Title_Slide_INDUSTRY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9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7" y="-5821"/>
            <a:ext cx="4281506" cy="3289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19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19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19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19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Slide_NoImag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3999" cy="327422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>
            <p:ph idx="1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20"/>
          <p:cNvSpPr txBox="1"/>
          <p:nvPr>
            <p:ph idx="2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20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0"/>
          <p:cNvSpPr txBox="1"/>
          <p:nvPr>
            <p:ph idx="3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20"/>
          <p:cNvSpPr txBox="1"/>
          <p:nvPr>
            <p:ph idx="4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166" name="Google Shape;16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7793831" y="4557712"/>
            <a:ext cx="1143000" cy="5286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1_Title_Slide_noImage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4000" cy="327422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 txBox="1"/>
          <p:nvPr>
            <p:ph idx="1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21"/>
          <p:cNvSpPr txBox="1"/>
          <p:nvPr>
            <p:ph idx="2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21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1"/>
          <p:cNvSpPr txBox="1"/>
          <p:nvPr>
            <p:ph idx="3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21"/>
          <p:cNvSpPr txBox="1"/>
          <p:nvPr>
            <p:ph idx="4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1_Title_Slide_Staff_Association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4000" cy="327422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/>
          <p:nvPr>
            <p:ph idx="1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22"/>
          <p:cNvSpPr txBox="1"/>
          <p:nvPr>
            <p:ph idx="2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22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2"/>
          <p:cNvSpPr txBox="1"/>
          <p:nvPr>
            <p:ph idx="3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22"/>
          <p:cNvSpPr txBox="1"/>
          <p:nvPr>
            <p:ph idx="4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182" name="Google Shape;18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6925" y="4118125"/>
            <a:ext cx="2091448" cy="727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ff Association grey ">
  <p:cSld name="Staff Association grey 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3"/>
          <p:cNvSpPr/>
          <p:nvPr/>
        </p:nvSpPr>
        <p:spPr>
          <a:xfrm>
            <a:off x="0" y="879475"/>
            <a:ext cx="9144000" cy="373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25" lIns="91425" spcFirstLastPara="1" rIns="914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87" name="Google Shape;187;p23"/>
          <p:cNvSpPr txBox="1"/>
          <p:nvPr>
            <p:ph idx="1" type="body"/>
          </p:nvPr>
        </p:nvSpPr>
        <p:spPr>
          <a:xfrm>
            <a:off x="338138" y="889824"/>
            <a:ext cx="8452247" cy="3711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23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9" name="Google Shape;189;p23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0" name="Google Shape;19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24368" y="4628593"/>
            <a:ext cx="1202724" cy="418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ff Association white">
  <p:cSld name="Staff Association white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24"/>
          <p:cNvSpPr txBox="1"/>
          <p:nvPr>
            <p:ph idx="1" type="body"/>
          </p:nvPr>
        </p:nvSpPr>
        <p:spPr>
          <a:xfrm>
            <a:off x="338138" y="889824"/>
            <a:ext cx="8452247" cy="3711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24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5" name="Google Shape;195;p24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6" name="Google Shape;19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24368" y="4628593"/>
            <a:ext cx="1202724" cy="418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Elements_grey">
  <p:cSld name="Two Elements_grey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25"/>
          <p:cNvSpPr/>
          <p:nvPr/>
        </p:nvSpPr>
        <p:spPr>
          <a:xfrm>
            <a:off x="0" y="869951"/>
            <a:ext cx="9144000" cy="375443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5"/>
          <p:cNvSpPr txBox="1"/>
          <p:nvPr>
            <p:ph idx="1" type="body"/>
          </p:nvPr>
        </p:nvSpPr>
        <p:spPr>
          <a:xfrm>
            <a:off x="330994" y="992393"/>
            <a:ext cx="4227910" cy="3501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25"/>
          <p:cNvSpPr txBox="1"/>
          <p:nvPr>
            <p:ph idx="2" type="body"/>
          </p:nvPr>
        </p:nvSpPr>
        <p:spPr>
          <a:xfrm>
            <a:off x="4572000" y="992393"/>
            <a:ext cx="4227910" cy="3501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25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3" name="Google Shape;203;p25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25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Elements_white">
  <p:cSld name="Two Elements_white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26"/>
          <p:cNvSpPr txBox="1"/>
          <p:nvPr>
            <p:ph idx="1" type="body"/>
          </p:nvPr>
        </p:nvSpPr>
        <p:spPr>
          <a:xfrm>
            <a:off x="330994" y="992393"/>
            <a:ext cx="4227910" cy="3501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26"/>
          <p:cNvSpPr txBox="1"/>
          <p:nvPr>
            <p:ph idx="2" type="body"/>
          </p:nvPr>
        </p:nvSpPr>
        <p:spPr>
          <a:xfrm>
            <a:off x="4572000" y="992393"/>
            <a:ext cx="4227910" cy="3501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26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0" name="Google Shape;210;p26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26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Elements_grey_green">
  <p:cSld name="Two_Elements_grey_green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27"/>
          <p:cNvSpPr/>
          <p:nvPr/>
        </p:nvSpPr>
        <p:spPr>
          <a:xfrm>
            <a:off x="0" y="879475"/>
            <a:ext cx="9144000" cy="373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25" lIns="91425" spcFirstLastPara="1" rIns="914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15" name="Google Shape;215;p27"/>
          <p:cNvSpPr txBox="1"/>
          <p:nvPr>
            <p:ph idx="1" type="body"/>
          </p:nvPr>
        </p:nvSpPr>
        <p:spPr>
          <a:xfrm>
            <a:off x="1" y="887016"/>
            <a:ext cx="3155156" cy="3719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27"/>
          <p:cNvSpPr txBox="1"/>
          <p:nvPr>
            <p:ph idx="2" type="body"/>
          </p:nvPr>
        </p:nvSpPr>
        <p:spPr>
          <a:xfrm>
            <a:off x="3146611" y="887016"/>
            <a:ext cx="5997389" cy="37199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27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8" name="Google Shape;218;p27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7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Elements_grey_green_right">
  <p:cSld name="Two Elements_grey_green_right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28"/>
          <p:cNvSpPr/>
          <p:nvPr/>
        </p:nvSpPr>
        <p:spPr>
          <a:xfrm>
            <a:off x="0" y="879475"/>
            <a:ext cx="9144000" cy="373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25" lIns="91425" spcFirstLastPara="1" rIns="914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3" name="Google Shape;223;p28"/>
          <p:cNvSpPr txBox="1"/>
          <p:nvPr>
            <p:ph idx="1" type="body"/>
          </p:nvPr>
        </p:nvSpPr>
        <p:spPr>
          <a:xfrm>
            <a:off x="5988844" y="887016"/>
            <a:ext cx="3155156" cy="3719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28"/>
          <p:cNvSpPr txBox="1"/>
          <p:nvPr>
            <p:ph idx="2" type="body"/>
          </p:nvPr>
        </p:nvSpPr>
        <p:spPr>
          <a:xfrm>
            <a:off x="0" y="887016"/>
            <a:ext cx="5997389" cy="37199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28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6" name="Google Shape;226;p28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28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Elements_grey_green_right">
  <p:cSld name="Three Elements_grey_green_righ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29"/>
          <p:cNvSpPr/>
          <p:nvPr/>
        </p:nvSpPr>
        <p:spPr>
          <a:xfrm>
            <a:off x="0" y="879475"/>
            <a:ext cx="9144000" cy="373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25" lIns="91425" spcFirstLastPara="1" rIns="914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31" name="Google Shape;231;p29"/>
          <p:cNvSpPr txBox="1"/>
          <p:nvPr>
            <p:ph idx="1" type="body"/>
          </p:nvPr>
        </p:nvSpPr>
        <p:spPr>
          <a:xfrm>
            <a:off x="5988844" y="880036"/>
            <a:ext cx="3155156" cy="1856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29"/>
          <p:cNvSpPr txBox="1"/>
          <p:nvPr>
            <p:ph idx="2" type="body"/>
          </p:nvPr>
        </p:nvSpPr>
        <p:spPr>
          <a:xfrm>
            <a:off x="0" y="887016"/>
            <a:ext cx="5997389" cy="37199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29"/>
          <p:cNvSpPr txBox="1"/>
          <p:nvPr>
            <p:ph idx="3" type="body"/>
          </p:nvPr>
        </p:nvSpPr>
        <p:spPr>
          <a:xfrm>
            <a:off x="5988844" y="2757758"/>
            <a:ext cx="3155156" cy="1856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4" name="Google Shape;234;p29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5" name="Google Shape;235;p29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29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Elements_dark_grey">
  <p:cSld name="Three Elements_dark_grey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0"/>
          <p:cNvSpPr/>
          <p:nvPr/>
        </p:nvSpPr>
        <p:spPr>
          <a:xfrm>
            <a:off x="0" y="879475"/>
            <a:ext cx="9144000" cy="373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25" lIns="91425" spcFirstLastPara="1" rIns="914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40" name="Google Shape;240;p30"/>
          <p:cNvSpPr txBox="1"/>
          <p:nvPr>
            <p:ph idx="1" type="body"/>
          </p:nvPr>
        </p:nvSpPr>
        <p:spPr>
          <a:xfrm>
            <a:off x="0" y="887016"/>
            <a:ext cx="5997389" cy="37199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p30"/>
          <p:cNvSpPr txBox="1"/>
          <p:nvPr>
            <p:ph idx="2" type="body"/>
          </p:nvPr>
        </p:nvSpPr>
        <p:spPr>
          <a:xfrm>
            <a:off x="5988844" y="880036"/>
            <a:ext cx="3155156" cy="185618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2" name="Google Shape;242;p30"/>
          <p:cNvSpPr txBox="1"/>
          <p:nvPr>
            <p:ph idx="3" type="body"/>
          </p:nvPr>
        </p:nvSpPr>
        <p:spPr>
          <a:xfrm>
            <a:off x="5988844" y="2757758"/>
            <a:ext cx="3155156" cy="185618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30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4" name="Google Shape;244;p30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0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elements_white">
  <p:cSld name="Title_and_elements_whit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38138" y="889824"/>
            <a:ext cx="8452247" cy="3711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Elements_green_left_grey">
  <p:cSld name="Three Elements_green_left_grey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31"/>
          <p:cNvSpPr/>
          <p:nvPr/>
        </p:nvSpPr>
        <p:spPr>
          <a:xfrm>
            <a:off x="0" y="879475"/>
            <a:ext cx="9144000" cy="373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25" lIns="91425" spcFirstLastPara="1" rIns="914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49" name="Google Shape;249;p31"/>
          <p:cNvSpPr txBox="1"/>
          <p:nvPr>
            <p:ph idx="1" type="body"/>
          </p:nvPr>
        </p:nvSpPr>
        <p:spPr>
          <a:xfrm>
            <a:off x="3146611" y="887016"/>
            <a:ext cx="5997389" cy="37199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0" name="Google Shape;250;p31"/>
          <p:cNvSpPr txBox="1"/>
          <p:nvPr>
            <p:ph idx="2" type="body"/>
          </p:nvPr>
        </p:nvSpPr>
        <p:spPr>
          <a:xfrm>
            <a:off x="794" y="880036"/>
            <a:ext cx="3155156" cy="1856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1" name="Google Shape;251;p31"/>
          <p:cNvSpPr txBox="1"/>
          <p:nvPr>
            <p:ph idx="3" type="body"/>
          </p:nvPr>
        </p:nvSpPr>
        <p:spPr>
          <a:xfrm>
            <a:off x="794" y="2757758"/>
            <a:ext cx="3155156" cy="185618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2" name="Google Shape;252;p31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3" name="Google Shape;253;p31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31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Elements_green">
  <p:cSld name="Six Elements_green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/>
          <p:nvPr>
            <p:ph idx="2" type="pic"/>
          </p:nvPr>
        </p:nvSpPr>
        <p:spPr>
          <a:xfrm>
            <a:off x="6103800" y="870349"/>
            <a:ext cx="3040200" cy="1865708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32"/>
          <p:cNvSpPr/>
          <p:nvPr>
            <p:ph idx="3" type="pic"/>
          </p:nvPr>
        </p:nvSpPr>
        <p:spPr>
          <a:xfrm>
            <a:off x="0" y="870349"/>
            <a:ext cx="3040200" cy="1865708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32"/>
          <p:cNvSpPr/>
          <p:nvPr>
            <p:ph idx="4" type="pic"/>
          </p:nvPr>
        </p:nvSpPr>
        <p:spPr>
          <a:xfrm>
            <a:off x="3051900" y="870349"/>
            <a:ext cx="3040200" cy="1865708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32"/>
          <p:cNvSpPr txBox="1"/>
          <p:nvPr>
            <p:ph idx="1" type="body"/>
          </p:nvPr>
        </p:nvSpPr>
        <p:spPr>
          <a:xfrm>
            <a:off x="6103144" y="2746675"/>
            <a:ext cx="3040856" cy="18646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0" name="Google Shape;260;p32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32"/>
          <p:cNvSpPr txBox="1"/>
          <p:nvPr>
            <p:ph idx="5" type="body"/>
          </p:nvPr>
        </p:nvSpPr>
        <p:spPr>
          <a:xfrm>
            <a:off x="1" y="2746675"/>
            <a:ext cx="3040856" cy="18646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32"/>
          <p:cNvSpPr txBox="1"/>
          <p:nvPr>
            <p:ph idx="6" type="body"/>
          </p:nvPr>
        </p:nvSpPr>
        <p:spPr>
          <a:xfrm>
            <a:off x="3051573" y="2746675"/>
            <a:ext cx="3040856" cy="18646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cxnSp>
        <p:nvCxnSpPr>
          <p:cNvPr id="263" name="Google Shape;263;p32"/>
          <p:cNvCxnSpPr/>
          <p:nvPr/>
        </p:nvCxnSpPr>
        <p:spPr>
          <a:xfrm>
            <a:off x="3051573" y="2736057"/>
            <a:ext cx="0" cy="1907381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32"/>
          <p:cNvCxnSpPr/>
          <p:nvPr/>
        </p:nvCxnSpPr>
        <p:spPr>
          <a:xfrm>
            <a:off x="6097513" y="2736057"/>
            <a:ext cx="0" cy="1907381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5" name="Google Shape;265;p32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6" name="Google Shape;266;p32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32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ight Elements_green">
  <p:cSld name="Eight Elements_green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/>
          <p:nvPr>
            <p:ph idx="2" type="pic"/>
          </p:nvPr>
        </p:nvSpPr>
        <p:spPr>
          <a:xfrm>
            <a:off x="0" y="879477"/>
            <a:ext cx="2276100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33"/>
          <p:cNvSpPr/>
          <p:nvPr>
            <p:ph idx="3" type="pic"/>
          </p:nvPr>
        </p:nvSpPr>
        <p:spPr>
          <a:xfrm>
            <a:off x="2289300" y="879477"/>
            <a:ext cx="2276100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33"/>
          <p:cNvSpPr/>
          <p:nvPr>
            <p:ph idx="4" type="pic"/>
          </p:nvPr>
        </p:nvSpPr>
        <p:spPr>
          <a:xfrm>
            <a:off x="4578599" y="879477"/>
            <a:ext cx="2279821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33"/>
          <p:cNvSpPr/>
          <p:nvPr>
            <p:ph idx="5" type="pic"/>
          </p:nvPr>
        </p:nvSpPr>
        <p:spPr>
          <a:xfrm>
            <a:off x="6867900" y="879477"/>
            <a:ext cx="2276100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33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33"/>
          <p:cNvSpPr txBox="1"/>
          <p:nvPr>
            <p:ph idx="1" type="body"/>
          </p:nvPr>
        </p:nvSpPr>
        <p:spPr>
          <a:xfrm>
            <a:off x="1" y="2761060"/>
            <a:ext cx="2279822" cy="1850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33"/>
          <p:cNvSpPr txBox="1"/>
          <p:nvPr>
            <p:ph idx="6" type="body"/>
          </p:nvPr>
        </p:nvSpPr>
        <p:spPr>
          <a:xfrm>
            <a:off x="2288060" y="2761060"/>
            <a:ext cx="2279822" cy="185023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76" name="Google Shape;276;p33"/>
          <p:cNvSpPr txBox="1"/>
          <p:nvPr>
            <p:ph idx="7" type="body"/>
          </p:nvPr>
        </p:nvSpPr>
        <p:spPr>
          <a:xfrm>
            <a:off x="4576119" y="2761060"/>
            <a:ext cx="2279822" cy="1850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33"/>
          <p:cNvSpPr txBox="1"/>
          <p:nvPr>
            <p:ph idx="8" type="body"/>
          </p:nvPr>
        </p:nvSpPr>
        <p:spPr>
          <a:xfrm>
            <a:off x="6864178" y="2761060"/>
            <a:ext cx="2279822" cy="185023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cxnSp>
        <p:nvCxnSpPr>
          <p:cNvPr id="278" name="Google Shape;278;p33"/>
          <p:cNvCxnSpPr/>
          <p:nvPr/>
        </p:nvCxnSpPr>
        <p:spPr>
          <a:xfrm>
            <a:off x="2285095" y="2742235"/>
            <a:ext cx="0" cy="187523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9" name="Google Shape;279;p33"/>
          <p:cNvCxnSpPr/>
          <p:nvPr/>
        </p:nvCxnSpPr>
        <p:spPr>
          <a:xfrm>
            <a:off x="4571578" y="2742235"/>
            <a:ext cx="0" cy="187523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0" name="Google Shape;280;p33"/>
          <p:cNvCxnSpPr/>
          <p:nvPr/>
        </p:nvCxnSpPr>
        <p:spPr>
          <a:xfrm>
            <a:off x="6869932" y="2742235"/>
            <a:ext cx="0" cy="187523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1" name="Google Shape;281;p33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2" name="Google Shape;282;p33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33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ight Elements_grey">
  <p:cSld name="Eight Elements_grey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/>
          <p:nvPr>
            <p:ph idx="2" type="pic"/>
          </p:nvPr>
        </p:nvSpPr>
        <p:spPr>
          <a:xfrm>
            <a:off x="0" y="879477"/>
            <a:ext cx="2276100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34"/>
          <p:cNvSpPr/>
          <p:nvPr>
            <p:ph idx="3" type="pic"/>
          </p:nvPr>
        </p:nvSpPr>
        <p:spPr>
          <a:xfrm>
            <a:off x="2289300" y="879477"/>
            <a:ext cx="2276100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34"/>
          <p:cNvSpPr/>
          <p:nvPr>
            <p:ph idx="4" type="pic"/>
          </p:nvPr>
        </p:nvSpPr>
        <p:spPr>
          <a:xfrm>
            <a:off x="4578599" y="879477"/>
            <a:ext cx="2279821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34"/>
          <p:cNvSpPr/>
          <p:nvPr>
            <p:ph idx="5" type="pic"/>
          </p:nvPr>
        </p:nvSpPr>
        <p:spPr>
          <a:xfrm>
            <a:off x="6867900" y="879477"/>
            <a:ext cx="2276100" cy="187166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34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34"/>
          <p:cNvSpPr txBox="1"/>
          <p:nvPr>
            <p:ph idx="1" type="body"/>
          </p:nvPr>
        </p:nvSpPr>
        <p:spPr>
          <a:xfrm>
            <a:off x="1" y="2761060"/>
            <a:ext cx="2279822" cy="1850232"/>
          </a:xfrm>
          <a:prstGeom prst="rect">
            <a:avLst/>
          </a:prstGeom>
          <a:solidFill>
            <a:srgbClr val="A8ABAA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34"/>
          <p:cNvSpPr txBox="1"/>
          <p:nvPr>
            <p:ph idx="6" type="body"/>
          </p:nvPr>
        </p:nvSpPr>
        <p:spPr>
          <a:xfrm>
            <a:off x="2288060" y="2761060"/>
            <a:ext cx="2279822" cy="18502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34"/>
          <p:cNvSpPr txBox="1"/>
          <p:nvPr>
            <p:ph idx="7" type="body"/>
          </p:nvPr>
        </p:nvSpPr>
        <p:spPr>
          <a:xfrm>
            <a:off x="4576119" y="2761060"/>
            <a:ext cx="2279822" cy="1850232"/>
          </a:xfrm>
          <a:prstGeom prst="rect">
            <a:avLst/>
          </a:prstGeom>
          <a:solidFill>
            <a:srgbClr val="A8ABAA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34"/>
          <p:cNvSpPr txBox="1"/>
          <p:nvPr>
            <p:ph idx="8" type="body"/>
          </p:nvPr>
        </p:nvSpPr>
        <p:spPr>
          <a:xfrm>
            <a:off x="6864178" y="2761060"/>
            <a:ext cx="2279822" cy="18502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cxnSp>
        <p:nvCxnSpPr>
          <p:cNvPr id="294" name="Google Shape;294;p34"/>
          <p:cNvCxnSpPr/>
          <p:nvPr/>
        </p:nvCxnSpPr>
        <p:spPr>
          <a:xfrm>
            <a:off x="2285095" y="2742235"/>
            <a:ext cx="0" cy="187523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5" name="Google Shape;295;p34"/>
          <p:cNvCxnSpPr/>
          <p:nvPr/>
        </p:nvCxnSpPr>
        <p:spPr>
          <a:xfrm>
            <a:off x="4571578" y="2742235"/>
            <a:ext cx="0" cy="187523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6" name="Google Shape;296;p34"/>
          <p:cNvCxnSpPr/>
          <p:nvPr/>
        </p:nvCxnSpPr>
        <p:spPr>
          <a:xfrm>
            <a:off x="6869932" y="2742235"/>
            <a:ext cx="0" cy="187523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7" name="Google Shape;297;p34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8" name="Google Shape;298;p34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34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with_Footer">
  <p:cSld name="Blank_with_Footer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2" name="Google Shape;302;p35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35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85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1964">
          <p15:clr>
            <a:srgbClr val="FBAE40"/>
          </p15:clr>
        </p15:guide>
        <p15:guide id="4" orient="horz" pos="1742">
          <p15:clr>
            <a:srgbClr val="FBAE40"/>
          </p15:clr>
        </p15:guide>
        <p15:guide id="5" orient="horz" pos="1521">
          <p15:clr>
            <a:srgbClr val="FBAE40"/>
          </p15:clr>
        </p15:guide>
        <p15:guide id="6" orient="horz" pos="1300">
          <p15:clr>
            <a:srgbClr val="FBAE40"/>
          </p15:clr>
        </p15:guide>
        <p15:guide id="7" orient="horz" pos="1079">
          <p15:clr>
            <a:srgbClr val="FBAE40"/>
          </p15:clr>
        </p15:guide>
        <p15:guide id="8" orient="horz" pos="858">
          <p15:clr>
            <a:srgbClr val="FBAE40"/>
          </p15:clr>
        </p15:guide>
        <p15:guide id="9" orient="horz" pos="637">
          <p15:clr>
            <a:srgbClr val="FBAE40"/>
          </p15:clr>
        </p15:guide>
        <p15:guide id="10" orient="horz" pos="411">
          <p15:clr>
            <a:srgbClr val="FBAE40"/>
          </p15:clr>
        </p15:guide>
        <p15:guide id="11" orient="horz" pos="194">
          <p15:clr>
            <a:srgbClr val="FBAE40"/>
          </p15:clr>
        </p15:guide>
        <p15:guide id="12" pos="2381">
          <p15:clr>
            <a:srgbClr val="FBAE40"/>
          </p15:clr>
        </p15:guide>
        <p15:guide id="13" pos="2603">
          <p15:clr>
            <a:srgbClr val="FBAE40"/>
          </p15:clr>
        </p15:guide>
        <p15:guide id="14" pos="2824">
          <p15:clr>
            <a:srgbClr val="FBAE40"/>
          </p15:clr>
        </p15:guide>
        <p15:guide id="15" pos="3044">
          <p15:clr>
            <a:srgbClr val="FBAE40"/>
          </p15:clr>
        </p15:guide>
        <p15:guide id="16" pos="3266">
          <p15:clr>
            <a:srgbClr val="FBAE40"/>
          </p15:clr>
        </p15:guide>
        <p15:guide id="17" pos="3487">
          <p15:clr>
            <a:srgbClr val="FBAE40"/>
          </p15:clr>
        </p15:guide>
        <p15:guide id="18" pos="3708">
          <p15:clr>
            <a:srgbClr val="FBAE40"/>
          </p15:clr>
        </p15:guide>
        <p15:guide id="19" pos="3929">
          <p15:clr>
            <a:srgbClr val="FBAE40"/>
          </p15:clr>
        </p15:guide>
        <p15:guide id="20" pos="4151">
          <p15:clr>
            <a:srgbClr val="FBAE40"/>
          </p15:clr>
        </p15:guide>
        <p15:guide id="21" pos="1939">
          <p15:clr>
            <a:srgbClr val="FBAE40"/>
          </p15:clr>
        </p15:guide>
        <p15:guide id="22" pos="1718">
          <p15:clr>
            <a:srgbClr val="FBAE40"/>
          </p15:clr>
        </p15:guide>
        <p15:guide id="23" pos="1496">
          <p15:clr>
            <a:srgbClr val="FBAE40"/>
          </p15:clr>
        </p15:guide>
        <p15:guide id="24" pos="1276">
          <p15:clr>
            <a:srgbClr val="FBAE40"/>
          </p15:clr>
        </p15:guide>
        <p15:guide id="25" pos="1055">
          <p15:clr>
            <a:srgbClr val="FBAE40"/>
          </p15:clr>
        </p15:guide>
        <p15:guide id="26" pos="833">
          <p15:clr>
            <a:srgbClr val="FBAE40"/>
          </p15:clr>
        </p15:guide>
        <p15:guide id="27" pos="612">
          <p15:clr>
            <a:srgbClr val="FBAE40"/>
          </p15:clr>
        </p15:guide>
        <p15:guide id="28" pos="391">
          <p15:clr>
            <a:srgbClr val="FBAE40"/>
          </p15:clr>
        </p15:guide>
        <p15:guide id="29" pos="17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individual_image">
  <p:cSld name="Divider_individual_image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/>
          <p:nvPr>
            <p:ph idx="2" type="pic"/>
          </p:nvPr>
        </p:nvSpPr>
        <p:spPr>
          <a:xfrm>
            <a:off x="0" y="2"/>
            <a:ext cx="9144000" cy="4623197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36"/>
          <p:cNvSpPr txBox="1"/>
          <p:nvPr>
            <p:ph type="title"/>
          </p:nvPr>
        </p:nvSpPr>
        <p:spPr>
          <a:xfrm>
            <a:off x="0" y="1112941"/>
            <a:ext cx="7527664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36"/>
          <p:cNvSpPr txBox="1"/>
          <p:nvPr>
            <p:ph idx="1" type="body"/>
          </p:nvPr>
        </p:nvSpPr>
        <p:spPr>
          <a:xfrm>
            <a:off x="0" y="1638301"/>
            <a:ext cx="7535466" cy="927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36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9" name="Google Shape;309;p36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36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line_2">
  <p:cSld name="Section Headline_2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1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7"/>
          <p:cNvSpPr txBox="1"/>
          <p:nvPr>
            <p:ph idx="1" type="body"/>
          </p:nvPr>
        </p:nvSpPr>
        <p:spPr>
          <a:xfrm>
            <a:off x="4939075" y="3225498"/>
            <a:ext cx="931500" cy="931500"/>
          </a:xfrm>
          <a:prstGeom prst="rect">
            <a:avLst/>
          </a:prstGeom>
          <a:solidFill>
            <a:srgbClr val="009E49"/>
          </a:solidFill>
          <a:ln>
            <a:noFill/>
          </a:ln>
        </p:spPr>
        <p:txBody>
          <a:bodyPr anchorCtr="0" anchor="ctr" bIns="45700" lIns="0" spcFirstLastPara="1" rIns="91425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14" name="Google Shape;314;p37"/>
          <p:cNvSpPr txBox="1"/>
          <p:nvPr>
            <p:ph idx="2" type="body"/>
          </p:nvPr>
        </p:nvSpPr>
        <p:spPr>
          <a:xfrm>
            <a:off x="5870575" y="3225498"/>
            <a:ext cx="2808000" cy="93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288000" spcFirstLastPara="1" rIns="91425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29A43"/>
              </a:buClr>
              <a:buSzPts val="1500"/>
              <a:buFont typeface="Arial"/>
              <a:buNone/>
              <a:defRPr sz="15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line_3">
  <p:cSld name="Section Headline_3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8"/>
          <p:cNvSpPr txBox="1"/>
          <p:nvPr>
            <p:ph idx="1" type="body"/>
          </p:nvPr>
        </p:nvSpPr>
        <p:spPr>
          <a:xfrm>
            <a:off x="403622" y="665164"/>
            <a:ext cx="931500" cy="931500"/>
          </a:xfrm>
          <a:prstGeom prst="rect">
            <a:avLst/>
          </a:prstGeom>
          <a:solidFill>
            <a:srgbClr val="009E49"/>
          </a:solidFill>
          <a:ln>
            <a:noFill/>
          </a:ln>
        </p:spPr>
        <p:txBody>
          <a:bodyPr anchorCtr="0" anchor="ctr" bIns="45700" lIns="0" spcFirstLastPara="1" rIns="91425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19" name="Google Shape;319;p38"/>
          <p:cNvSpPr txBox="1"/>
          <p:nvPr>
            <p:ph idx="2" type="body"/>
          </p:nvPr>
        </p:nvSpPr>
        <p:spPr>
          <a:xfrm>
            <a:off x="1335122" y="665164"/>
            <a:ext cx="2808000" cy="93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288000" spcFirstLastPara="1" rIns="91425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29A43"/>
              </a:buClr>
              <a:buSzPts val="1500"/>
              <a:buFont typeface="Arial"/>
              <a:buNone/>
              <a:defRPr sz="15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line_4">
  <p:cSld name="Section Headline_4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9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3" name="Google Shape;323;p39"/>
          <p:cNvSpPr txBox="1"/>
          <p:nvPr>
            <p:ph idx="1" type="body"/>
          </p:nvPr>
        </p:nvSpPr>
        <p:spPr>
          <a:xfrm>
            <a:off x="1298972" y="884238"/>
            <a:ext cx="931500" cy="931500"/>
          </a:xfrm>
          <a:prstGeom prst="rect">
            <a:avLst/>
          </a:prstGeom>
          <a:solidFill>
            <a:srgbClr val="009E49"/>
          </a:solidFill>
          <a:ln>
            <a:noFill/>
          </a:ln>
        </p:spPr>
        <p:txBody>
          <a:bodyPr anchorCtr="0" anchor="ctr" bIns="45700" lIns="0" spcFirstLastPara="1" rIns="91425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24" name="Google Shape;324;p39"/>
          <p:cNvSpPr txBox="1"/>
          <p:nvPr>
            <p:ph idx="3" type="body"/>
          </p:nvPr>
        </p:nvSpPr>
        <p:spPr>
          <a:xfrm>
            <a:off x="2230472" y="884238"/>
            <a:ext cx="2808000" cy="93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288000" spcFirstLastPara="1" rIns="91425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215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line_5">
  <p:cSld name="Section Headline_5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8" name="Google Shape;328;p40"/>
          <p:cNvSpPr txBox="1"/>
          <p:nvPr>
            <p:ph idx="1" type="body"/>
          </p:nvPr>
        </p:nvSpPr>
        <p:spPr>
          <a:xfrm>
            <a:off x="4939075" y="3225498"/>
            <a:ext cx="931500" cy="931500"/>
          </a:xfrm>
          <a:prstGeom prst="rect">
            <a:avLst/>
          </a:prstGeom>
          <a:solidFill>
            <a:srgbClr val="009E49"/>
          </a:solidFill>
          <a:ln>
            <a:noFill/>
          </a:ln>
        </p:spPr>
        <p:txBody>
          <a:bodyPr anchorCtr="0" anchor="ctr" bIns="45700" lIns="0" spcFirstLastPara="1" rIns="91425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p40"/>
          <p:cNvSpPr txBox="1"/>
          <p:nvPr>
            <p:ph idx="3" type="body"/>
          </p:nvPr>
        </p:nvSpPr>
        <p:spPr>
          <a:xfrm>
            <a:off x="5870575" y="3225498"/>
            <a:ext cx="2808000" cy="93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288000" spcFirstLastPara="1" rIns="91425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29A43"/>
              </a:buClr>
              <a:buSzPts val="1500"/>
              <a:buFont typeface="Arial"/>
              <a:buNone/>
              <a:defRPr sz="15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Title - South Building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3567" y="0"/>
            <a:ext cx="4275376" cy="32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1" name="Google Shape;331;p41"/>
          <p:cNvCxnSpPr/>
          <p:nvPr/>
        </p:nvCxnSpPr>
        <p:spPr>
          <a:xfrm rot="10800000">
            <a:off x="-8" y="2749548"/>
            <a:ext cx="6096000" cy="0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2" name="Google Shape;332;p41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41"/>
          <p:cNvSpPr txBox="1"/>
          <p:nvPr>
            <p:ph idx="1" type="body"/>
          </p:nvPr>
        </p:nvSpPr>
        <p:spPr>
          <a:xfrm>
            <a:off x="5962650" y="870348"/>
            <a:ext cx="3181350" cy="3773090"/>
          </a:xfrm>
          <a:prstGeom prst="rect">
            <a:avLst/>
          </a:prstGeom>
          <a:solidFill>
            <a:srgbClr val="C4C7C6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/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p41"/>
          <p:cNvSpPr txBox="1"/>
          <p:nvPr>
            <p:ph idx="2" type="body"/>
          </p:nvPr>
        </p:nvSpPr>
        <p:spPr>
          <a:xfrm>
            <a:off x="-18510" y="2759927"/>
            <a:ext cx="5981160" cy="1883511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/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35" name="Google Shape;335;p41"/>
          <p:cNvSpPr txBox="1"/>
          <p:nvPr>
            <p:ph idx="3" type="body"/>
          </p:nvPr>
        </p:nvSpPr>
        <p:spPr>
          <a:xfrm>
            <a:off x="-18510" y="870348"/>
            <a:ext cx="5981160" cy="1873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41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7" name="Google Shape;337;p41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41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 layout 2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2"/>
          <p:cNvSpPr/>
          <p:nvPr/>
        </p:nvSpPr>
        <p:spPr>
          <a:xfrm>
            <a:off x="0" y="870348"/>
            <a:ext cx="9144000" cy="3758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25" lIns="91425" spcFirstLastPara="1" rIns="914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41" name="Google Shape;341;p42"/>
          <p:cNvSpPr txBox="1"/>
          <p:nvPr>
            <p:ph idx="1" type="body"/>
          </p:nvPr>
        </p:nvSpPr>
        <p:spPr>
          <a:xfrm>
            <a:off x="5962650" y="870348"/>
            <a:ext cx="3181342" cy="939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54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Libre Franklin"/>
              <a:buNone/>
              <a:defRPr sz="1600">
                <a:solidFill>
                  <a:schemeClr val="lt1"/>
                </a:solidFill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42" name="Google Shape;342;p42"/>
          <p:cNvSpPr txBox="1"/>
          <p:nvPr>
            <p:ph idx="2" type="body"/>
          </p:nvPr>
        </p:nvSpPr>
        <p:spPr>
          <a:xfrm>
            <a:off x="5962650" y="1810044"/>
            <a:ext cx="3181342" cy="939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54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Libre Franklin"/>
              <a:buNone/>
              <a:defRPr sz="1600">
                <a:solidFill>
                  <a:schemeClr val="lt1"/>
                </a:solidFill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43" name="Google Shape;343;p42"/>
          <p:cNvSpPr txBox="1"/>
          <p:nvPr>
            <p:ph idx="3" type="body"/>
          </p:nvPr>
        </p:nvSpPr>
        <p:spPr>
          <a:xfrm>
            <a:off x="5962650" y="2749740"/>
            <a:ext cx="3181342" cy="939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54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Libre Franklin"/>
              <a:buNone/>
              <a:defRPr sz="1600">
                <a:solidFill>
                  <a:schemeClr val="lt1"/>
                </a:solidFill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44" name="Google Shape;344;p42"/>
          <p:cNvSpPr txBox="1"/>
          <p:nvPr>
            <p:ph idx="4" type="body"/>
          </p:nvPr>
        </p:nvSpPr>
        <p:spPr>
          <a:xfrm>
            <a:off x="5962650" y="3689436"/>
            <a:ext cx="3181342" cy="939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54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Libre Franklin"/>
              <a:buNone/>
              <a:defRPr sz="1600">
                <a:solidFill>
                  <a:schemeClr val="lt1"/>
                </a:solidFill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45" name="Google Shape;345;p42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42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7" name="Google Shape;347;p42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42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 layout 3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3"/>
          <p:cNvSpPr/>
          <p:nvPr/>
        </p:nvSpPr>
        <p:spPr>
          <a:xfrm>
            <a:off x="0" y="2764154"/>
            <a:ext cx="9144000" cy="18792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3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43"/>
          <p:cNvSpPr/>
          <p:nvPr>
            <p:ph idx="2" type="pic"/>
          </p:nvPr>
        </p:nvSpPr>
        <p:spPr>
          <a:xfrm>
            <a:off x="-1" y="879476"/>
            <a:ext cx="3048000" cy="18717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43"/>
          <p:cNvSpPr/>
          <p:nvPr>
            <p:ph idx="3" type="pic"/>
          </p:nvPr>
        </p:nvSpPr>
        <p:spPr>
          <a:xfrm>
            <a:off x="3048001" y="879475"/>
            <a:ext cx="3048000" cy="18717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p43"/>
          <p:cNvSpPr/>
          <p:nvPr>
            <p:ph idx="4" type="pic"/>
          </p:nvPr>
        </p:nvSpPr>
        <p:spPr>
          <a:xfrm>
            <a:off x="6096004" y="879475"/>
            <a:ext cx="3048000" cy="18717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43"/>
          <p:cNvSpPr txBox="1"/>
          <p:nvPr>
            <p:ph idx="1" type="body"/>
          </p:nvPr>
        </p:nvSpPr>
        <p:spPr>
          <a:xfrm>
            <a:off x="-1" y="2764154"/>
            <a:ext cx="3048000" cy="1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56" name="Google Shape;356;p43"/>
          <p:cNvSpPr txBox="1"/>
          <p:nvPr>
            <p:ph idx="5" type="body"/>
          </p:nvPr>
        </p:nvSpPr>
        <p:spPr>
          <a:xfrm>
            <a:off x="6095976" y="2764154"/>
            <a:ext cx="3048024" cy="1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57" name="Google Shape;357;p43"/>
          <p:cNvSpPr txBox="1"/>
          <p:nvPr>
            <p:ph idx="6" type="body"/>
          </p:nvPr>
        </p:nvSpPr>
        <p:spPr>
          <a:xfrm>
            <a:off x="-1" y="4049438"/>
            <a:ext cx="3048000" cy="5940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8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 Thin"/>
              <a:buNone/>
              <a:defRPr b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58" name="Google Shape;358;p43"/>
          <p:cNvSpPr txBox="1"/>
          <p:nvPr>
            <p:ph idx="7" type="body"/>
          </p:nvPr>
        </p:nvSpPr>
        <p:spPr>
          <a:xfrm>
            <a:off x="3047987" y="4049438"/>
            <a:ext cx="3048000" cy="5940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8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 Thin"/>
              <a:buNone/>
              <a:defRPr b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59" name="Google Shape;359;p43"/>
          <p:cNvSpPr txBox="1"/>
          <p:nvPr>
            <p:ph idx="8" type="body"/>
          </p:nvPr>
        </p:nvSpPr>
        <p:spPr>
          <a:xfrm>
            <a:off x="6095976" y="4049438"/>
            <a:ext cx="3047987" cy="5940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8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 Thin"/>
              <a:buNone/>
              <a:defRPr b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60" name="Google Shape;360;p43"/>
          <p:cNvSpPr txBox="1"/>
          <p:nvPr>
            <p:ph idx="9" type="body"/>
          </p:nvPr>
        </p:nvSpPr>
        <p:spPr>
          <a:xfrm>
            <a:off x="3063239" y="2764154"/>
            <a:ext cx="3048000" cy="197994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8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61" name="Google Shape;361;p43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2" name="Google Shape;362;p43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43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 layout 6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4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44"/>
          <p:cNvSpPr/>
          <p:nvPr>
            <p:ph idx="2" type="pic"/>
          </p:nvPr>
        </p:nvSpPr>
        <p:spPr>
          <a:xfrm>
            <a:off x="-1" y="879476"/>
            <a:ext cx="3048000" cy="1871700"/>
          </a:xfrm>
          <a:prstGeom prst="rect">
            <a:avLst/>
          </a:prstGeom>
          <a:noFill/>
          <a:ln>
            <a:noFill/>
          </a:ln>
        </p:spPr>
      </p:sp>
      <p:sp>
        <p:nvSpPr>
          <p:cNvPr id="367" name="Google Shape;367;p44"/>
          <p:cNvSpPr/>
          <p:nvPr>
            <p:ph idx="3" type="pic"/>
          </p:nvPr>
        </p:nvSpPr>
        <p:spPr>
          <a:xfrm>
            <a:off x="3048001" y="879475"/>
            <a:ext cx="3048000" cy="18717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44"/>
          <p:cNvSpPr/>
          <p:nvPr>
            <p:ph idx="4" type="pic"/>
          </p:nvPr>
        </p:nvSpPr>
        <p:spPr>
          <a:xfrm>
            <a:off x="6096004" y="879475"/>
            <a:ext cx="3048000" cy="187170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44"/>
          <p:cNvSpPr txBox="1"/>
          <p:nvPr>
            <p:ph idx="1" type="body"/>
          </p:nvPr>
        </p:nvSpPr>
        <p:spPr>
          <a:xfrm>
            <a:off x="-1" y="2764153"/>
            <a:ext cx="3048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70" name="Google Shape;370;p44"/>
          <p:cNvSpPr txBox="1"/>
          <p:nvPr>
            <p:ph idx="5" type="body"/>
          </p:nvPr>
        </p:nvSpPr>
        <p:spPr>
          <a:xfrm>
            <a:off x="3048004" y="2764153"/>
            <a:ext cx="3048000" cy="45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71" name="Google Shape;371;p44"/>
          <p:cNvSpPr txBox="1"/>
          <p:nvPr>
            <p:ph idx="6" type="body"/>
          </p:nvPr>
        </p:nvSpPr>
        <p:spPr>
          <a:xfrm>
            <a:off x="-1" y="3219449"/>
            <a:ext cx="3048000" cy="144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72" name="Google Shape;372;p44"/>
          <p:cNvSpPr txBox="1"/>
          <p:nvPr>
            <p:ph idx="7" type="body"/>
          </p:nvPr>
        </p:nvSpPr>
        <p:spPr>
          <a:xfrm>
            <a:off x="6095993" y="2764153"/>
            <a:ext cx="3048000" cy="45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73" name="Google Shape;373;p44"/>
          <p:cNvSpPr txBox="1"/>
          <p:nvPr>
            <p:ph idx="8" type="body"/>
          </p:nvPr>
        </p:nvSpPr>
        <p:spPr>
          <a:xfrm>
            <a:off x="6095993" y="3219449"/>
            <a:ext cx="3048000" cy="144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74" name="Google Shape;374;p44"/>
          <p:cNvSpPr txBox="1"/>
          <p:nvPr>
            <p:ph idx="9" type="body"/>
          </p:nvPr>
        </p:nvSpPr>
        <p:spPr>
          <a:xfrm>
            <a:off x="3048004" y="3219449"/>
            <a:ext cx="3048000" cy="144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75" name="Google Shape;375;p44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6" name="Google Shape;376;p44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44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 layout 7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5"/>
          <p:cNvSpPr txBox="1"/>
          <p:nvPr>
            <p:ph idx="1" type="body"/>
          </p:nvPr>
        </p:nvSpPr>
        <p:spPr>
          <a:xfrm>
            <a:off x="5976156" y="1356109"/>
            <a:ext cx="3167844" cy="2322922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anchorCtr="0" anchor="ctr" bIns="45700" lIns="216000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0" name="Google Shape;380;p45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45"/>
          <p:cNvSpPr txBox="1"/>
          <p:nvPr>
            <p:ph idx="2" type="body"/>
          </p:nvPr>
        </p:nvSpPr>
        <p:spPr>
          <a:xfrm>
            <a:off x="1" y="3687365"/>
            <a:ext cx="5976900" cy="9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82" name="Google Shape;382;p45"/>
          <p:cNvSpPr txBox="1"/>
          <p:nvPr>
            <p:ph idx="3" type="body"/>
          </p:nvPr>
        </p:nvSpPr>
        <p:spPr>
          <a:xfrm>
            <a:off x="5976902" y="3687366"/>
            <a:ext cx="3167100" cy="94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83" name="Google Shape;383;p45"/>
          <p:cNvSpPr txBox="1"/>
          <p:nvPr>
            <p:ph idx="4" type="body"/>
          </p:nvPr>
        </p:nvSpPr>
        <p:spPr>
          <a:xfrm>
            <a:off x="0" y="1338146"/>
            <a:ext cx="5962650" cy="23408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16000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p45"/>
          <p:cNvSpPr txBox="1"/>
          <p:nvPr>
            <p:ph idx="5" type="body"/>
          </p:nvPr>
        </p:nvSpPr>
        <p:spPr>
          <a:xfrm>
            <a:off x="-1" y="879475"/>
            <a:ext cx="9144000" cy="4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144000" spcFirstLastPara="1" rIns="5400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85" name="Google Shape;385;p45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6" name="Google Shape;386;p45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45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 layout 8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6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90" name="Google Shape;390;p46"/>
          <p:cNvCxnSpPr/>
          <p:nvPr/>
        </p:nvCxnSpPr>
        <p:spPr>
          <a:xfrm>
            <a:off x="-1" y="868209"/>
            <a:ext cx="9144001" cy="0"/>
          </a:xfrm>
          <a:prstGeom prst="straightConnector1">
            <a:avLst/>
          </a:prstGeom>
          <a:noFill/>
          <a:ln cap="flat" cmpd="sng" w="9525">
            <a:solidFill>
              <a:srgbClr val="C4C7C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1" name="Google Shape;391;p46"/>
          <p:cNvSpPr txBox="1"/>
          <p:nvPr>
            <p:ph idx="1" type="body"/>
          </p:nvPr>
        </p:nvSpPr>
        <p:spPr>
          <a:xfrm>
            <a:off x="0" y="4156473"/>
            <a:ext cx="9144000" cy="4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92" name="Google Shape;392;p46"/>
          <p:cNvSpPr/>
          <p:nvPr>
            <p:ph idx="2" type="pic"/>
          </p:nvPr>
        </p:nvSpPr>
        <p:spPr>
          <a:xfrm>
            <a:off x="-1" y="876301"/>
            <a:ext cx="3048000" cy="3281044"/>
          </a:xfrm>
          <a:prstGeom prst="rect">
            <a:avLst/>
          </a:prstGeom>
          <a:noFill/>
          <a:ln>
            <a:noFill/>
          </a:ln>
        </p:spPr>
      </p:sp>
      <p:sp>
        <p:nvSpPr>
          <p:cNvPr id="393" name="Google Shape;393;p46"/>
          <p:cNvSpPr/>
          <p:nvPr>
            <p:ph idx="3" type="pic"/>
          </p:nvPr>
        </p:nvSpPr>
        <p:spPr>
          <a:xfrm>
            <a:off x="6096004" y="876301"/>
            <a:ext cx="3048000" cy="3281045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p46"/>
          <p:cNvSpPr txBox="1"/>
          <p:nvPr>
            <p:ph idx="4" type="body"/>
          </p:nvPr>
        </p:nvSpPr>
        <p:spPr>
          <a:xfrm>
            <a:off x="3048004" y="876301"/>
            <a:ext cx="3048000" cy="328612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395" name="Google Shape;395;p46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6" name="Google Shape;396;p46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46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 layout 9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7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47"/>
          <p:cNvSpPr/>
          <p:nvPr>
            <p:ph idx="2" type="pic"/>
          </p:nvPr>
        </p:nvSpPr>
        <p:spPr>
          <a:xfrm>
            <a:off x="6096004" y="879475"/>
            <a:ext cx="3048000" cy="1872000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47"/>
          <p:cNvSpPr/>
          <p:nvPr>
            <p:ph idx="3" type="pic"/>
          </p:nvPr>
        </p:nvSpPr>
        <p:spPr>
          <a:xfrm>
            <a:off x="6096004" y="2756056"/>
            <a:ext cx="3048000" cy="1872000"/>
          </a:xfrm>
          <a:prstGeom prst="rect">
            <a:avLst/>
          </a:prstGeom>
          <a:noFill/>
          <a:ln>
            <a:noFill/>
          </a:ln>
        </p:spPr>
      </p:sp>
      <p:sp>
        <p:nvSpPr>
          <p:cNvPr id="402" name="Google Shape;402;p47"/>
          <p:cNvSpPr/>
          <p:nvPr>
            <p:ph idx="4" type="pic"/>
          </p:nvPr>
        </p:nvSpPr>
        <p:spPr>
          <a:xfrm>
            <a:off x="3048008" y="879475"/>
            <a:ext cx="3048000" cy="1872000"/>
          </a:xfrm>
          <a:prstGeom prst="rect">
            <a:avLst/>
          </a:prstGeom>
          <a:noFill/>
          <a:ln>
            <a:noFill/>
          </a:ln>
        </p:spPr>
      </p:sp>
      <p:sp>
        <p:nvSpPr>
          <p:cNvPr id="403" name="Google Shape;403;p47"/>
          <p:cNvSpPr/>
          <p:nvPr>
            <p:ph idx="5" type="pic"/>
          </p:nvPr>
        </p:nvSpPr>
        <p:spPr>
          <a:xfrm>
            <a:off x="3048008" y="2756056"/>
            <a:ext cx="3048000" cy="1872000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47"/>
          <p:cNvSpPr txBox="1"/>
          <p:nvPr>
            <p:ph idx="1" type="body"/>
          </p:nvPr>
        </p:nvSpPr>
        <p:spPr>
          <a:xfrm>
            <a:off x="-12" y="2751534"/>
            <a:ext cx="1524000" cy="187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Libre Franklin Thin"/>
              <a:buNone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05" name="Google Shape;405;p47"/>
          <p:cNvSpPr txBox="1"/>
          <p:nvPr>
            <p:ph idx="6" type="body"/>
          </p:nvPr>
        </p:nvSpPr>
        <p:spPr>
          <a:xfrm>
            <a:off x="-1" y="879475"/>
            <a:ext cx="3048000" cy="468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06" name="Google Shape;406;p47"/>
          <p:cNvSpPr txBox="1"/>
          <p:nvPr>
            <p:ph idx="7" type="body"/>
          </p:nvPr>
        </p:nvSpPr>
        <p:spPr>
          <a:xfrm>
            <a:off x="-1" y="1348781"/>
            <a:ext cx="3048000" cy="700800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07" name="Google Shape;407;p47"/>
          <p:cNvSpPr txBox="1"/>
          <p:nvPr>
            <p:ph idx="8" type="body"/>
          </p:nvPr>
        </p:nvSpPr>
        <p:spPr>
          <a:xfrm>
            <a:off x="-1" y="2049656"/>
            <a:ext cx="3048000" cy="697500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08" name="Google Shape;408;p47"/>
          <p:cNvSpPr txBox="1"/>
          <p:nvPr>
            <p:ph idx="9" type="body"/>
          </p:nvPr>
        </p:nvSpPr>
        <p:spPr>
          <a:xfrm>
            <a:off x="1523999" y="2751534"/>
            <a:ext cx="1524000" cy="1872000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Font typeface="Libre Franklin Thin"/>
              <a:buNone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09" name="Google Shape;409;p47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0" name="Google Shape;410;p47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47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 layout 10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8"/>
          <p:cNvSpPr txBox="1"/>
          <p:nvPr>
            <p:ph idx="1" type="body"/>
          </p:nvPr>
        </p:nvSpPr>
        <p:spPr>
          <a:xfrm>
            <a:off x="6857775" y="870347"/>
            <a:ext cx="2286300" cy="126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14" name="Google Shape;414;p48"/>
          <p:cNvSpPr txBox="1"/>
          <p:nvPr>
            <p:ph idx="2" type="body"/>
          </p:nvPr>
        </p:nvSpPr>
        <p:spPr>
          <a:xfrm>
            <a:off x="6857775" y="2119209"/>
            <a:ext cx="2286300" cy="126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15" name="Google Shape;415;p48"/>
          <p:cNvSpPr txBox="1"/>
          <p:nvPr>
            <p:ph idx="3" type="body"/>
          </p:nvPr>
        </p:nvSpPr>
        <p:spPr>
          <a:xfrm>
            <a:off x="6857775" y="3368072"/>
            <a:ext cx="2286300" cy="126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16" name="Google Shape;416;p48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48"/>
          <p:cNvSpPr/>
          <p:nvPr>
            <p:ph idx="4" type="pic"/>
          </p:nvPr>
        </p:nvSpPr>
        <p:spPr>
          <a:xfrm>
            <a:off x="0" y="879476"/>
            <a:ext cx="2286000" cy="3276900"/>
          </a:xfrm>
          <a:prstGeom prst="rect">
            <a:avLst/>
          </a:prstGeom>
          <a:noFill/>
          <a:ln>
            <a:noFill/>
          </a:ln>
        </p:spPr>
      </p:sp>
      <p:sp>
        <p:nvSpPr>
          <p:cNvPr id="418" name="Google Shape;418;p48"/>
          <p:cNvSpPr/>
          <p:nvPr>
            <p:ph idx="5" type="pic"/>
          </p:nvPr>
        </p:nvSpPr>
        <p:spPr>
          <a:xfrm>
            <a:off x="4571960" y="879475"/>
            <a:ext cx="2286000" cy="3276900"/>
          </a:xfrm>
          <a:prstGeom prst="rect">
            <a:avLst/>
          </a:prstGeom>
          <a:noFill/>
          <a:ln>
            <a:noFill/>
          </a:ln>
        </p:spPr>
      </p:sp>
      <p:sp>
        <p:nvSpPr>
          <p:cNvPr id="419" name="Google Shape;419;p48"/>
          <p:cNvSpPr txBox="1"/>
          <p:nvPr>
            <p:ph idx="6" type="body"/>
          </p:nvPr>
        </p:nvSpPr>
        <p:spPr>
          <a:xfrm>
            <a:off x="-1" y="4156472"/>
            <a:ext cx="2286000" cy="4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 Th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20" name="Google Shape;420;p48"/>
          <p:cNvSpPr txBox="1"/>
          <p:nvPr>
            <p:ph idx="7" type="body"/>
          </p:nvPr>
        </p:nvSpPr>
        <p:spPr>
          <a:xfrm>
            <a:off x="4571888" y="4156472"/>
            <a:ext cx="2286000" cy="4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indent="-3048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 Thin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21" name="Google Shape;421;p48"/>
          <p:cNvSpPr/>
          <p:nvPr>
            <p:ph idx="8" type="pic"/>
          </p:nvPr>
        </p:nvSpPr>
        <p:spPr>
          <a:xfrm>
            <a:off x="2285811" y="879475"/>
            <a:ext cx="2286000" cy="3276900"/>
          </a:xfrm>
          <a:prstGeom prst="rect">
            <a:avLst/>
          </a:prstGeom>
          <a:noFill/>
          <a:ln>
            <a:noFill/>
          </a:ln>
        </p:spPr>
      </p:sp>
      <p:sp>
        <p:nvSpPr>
          <p:cNvPr id="422" name="Google Shape;422;p48"/>
          <p:cNvSpPr txBox="1"/>
          <p:nvPr>
            <p:ph idx="9" type="body"/>
          </p:nvPr>
        </p:nvSpPr>
        <p:spPr>
          <a:xfrm>
            <a:off x="2285811" y="4156472"/>
            <a:ext cx="2286000" cy="4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0" lIns="0" spcFirstLastPara="1" rIns="0" wrap="square" tIns="108000">
            <a:noAutofit/>
          </a:bodyPr>
          <a:lstStyle>
            <a:lvl1pPr indent="-3048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 Thin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cxnSp>
        <p:nvCxnSpPr>
          <p:cNvPr id="423" name="Google Shape;423;p48"/>
          <p:cNvCxnSpPr/>
          <p:nvPr/>
        </p:nvCxnSpPr>
        <p:spPr>
          <a:xfrm>
            <a:off x="6857775" y="2119209"/>
            <a:ext cx="2286225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4" name="Google Shape;424;p48"/>
          <p:cNvCxnSpPr/>
          <p:nvPr/>
        </p:nvCxnSpPr>
        <p:spPr>
          <a:xfrm>
            <a:off x="6857775" y="3371937"/>
            <a:ext cx="2286225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5" name="Google Shape;425;p48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6" name="Google Shape;426;p48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48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 layout 11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9"/>
          <p:cNvSpPr txBox="1"/>
          <p:nvPr>
            <p:ph idx="1" type="body"/>
          </p:nvPr>
        </p:nvSpPr>
        <p:spPr>
          <a:xfrm>
            <a:off x="6443663" y="870347"/>
            <a:ext cx="2700600" cy="12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30" name="Google Shape;430;p49"/>
          <p:cNvSpPr txBox="1"/>
          <p:nvPr>
            <p:ph idx="2" type="body"/>
          </p:nvPr>
        </p:nvSpPr>
        <p:spPr>
          <a:xfrm>
            <a:off x="6443663" y="2135557"/>
            <a:ext cx="2700600" cy="1236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31" name="Google Shape;431;p49"/>
          <p:cNvSpPr txBox="1"/>
          <p:nvPr>
            <p:ph idx="3" type="body"/>
          </p:nvPr>
        </p:nvSpPr>
        <p:spPr>
          <a:xfrm>
            <a:off x="6443663" y="3378568"/>
            <a:ext cx="2700600" cy="124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048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32" name="Google Shape;432;p49"/>
          <p:cNvSpPr txBox="1"/>
          <p:nvPr>
            <p:ph idx="4" type="body"/>
          </p:nvPr>
        </p:nvSpPr>
        <p:spPr>
          <a:xfrm>
            <a:off x="0" y="870347"/>
            <a:ext cx="2700600" cy="12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33" name="Google Shape;433;p49"/>
          <p:cNvSpPr txBox="1"/>
          <p:nvPr>
            <p:ph idx="5" type="body"/>
          </p:nvPr>
        </p:nvSpPr>
        <p:spPr>
          <a:xfrm>
            <a:off x="0" y="2135557"/>
            <a:ext cx="2700600" cy="1236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34" name="Google Shape;434;p49"/>
          <p:cNvSpPr txBox="1"/>
          <p:nvPr>
            <p:ph idx="6" type="body"/>
          </p:nvPr>
        </p:nvSpPr>
        <p:spPr>
          <a:xfrm>
            <a:off x="0" y="3378568"/>
            <a:ext cx="2700600" cy="124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048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35" name="Google Shape;435;p49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49"/>
          <p:cNvSpPr/>
          <p:nvPr>
            <p:ph idx="7" type="pic"/>
          </p:nvPr>
        </p:nvSpPr>
        <p:spPr>
          <a:xfrm>
            <a:off x="2700338" y="879475"/>
            <a:ext cx="3758100" cy="37449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37" name="Google Shape;437;p49"/>
          <p:cNvCxnSpPr/>
          <p:nvPr/>
        </p:nvCxnSpPr>
        <p:spPr>
          <a:xfrm>
            <a:off x="6443663" y="2119209"/>
            <a:ext cx="2700337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8" name="Google Shape;438;p49"/>
          <p:cNvCxnSpPr/>
          <p:nvPr/>
        </p:nvCxnSpPr>
        <p:spPr>
          <a:xfrm>
            <a:off x="6443663" y="3371937"/>
            <a:ext cx="2700337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49"/>
          <p:cNvCxnSpPr/>
          <p:nvPr/>
        </p:nvCxnSpPr>
        <p:spPr>
          <a:xfrm>
            <a:off x="-2857" y="2119209"/>
            <a:ext cx="2700337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49"/>
          <p:cNvCxnSpPr/>
          <p:nvPr/>
        </p:nvCxnSpPr>
        <p:spPr>
          <a:xfrm>
            <a:off x="-2857" y="3371937"/>
            <a:ext cx="2700337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1" name="Google Shape;441;p49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2" name="Google Shape;442;p49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49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 layout 12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0"/>
          <p:cNvSpPr txBox="1"/>
          <p:nvPr>
            <p:ph idx="1" type="body"/>
          </p:nvPr>
        </p:nvSpPr>
        <p:spPr>
          <a:xfrm>
            <a:off x="3047996" y="1347787"/>
            <a:ext cx="3048000" cy="81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46" name="Google Shape;446;p50"/>
          <p:cNvSpPr txBox="1"/>
          <p:nvPr>
            <p:ph idx="2" type="body"/>
          </p:nvPr>
        </p:nvSpPr>
        <p:spPr>
          <a:xfrm>
            <a:off x="3047996" y="3805237"/>
            <a:ext cx="3048000" cy="81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47" name="Google Shape;447;p50"/>
          <p:cNvSpPr txBox="1"/>
          <p:nvPr>
            <p:ph idx="3" type="body"/>
          </p:nvPr>
        </p:nvSpPr>
        <p:spPr>
          <a:xfrm>
            <a:off x="3047996" y="2986087"/>
            <a:ext cx="3048000" cy="81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48" name="Google Shape;448;p50"/>
          <p:cNvSpPr txBox="1"/>
          <p:nvPr>
            <p:ph idx="4" type="body"/>
          </p:nvPr>
        </p:nvSpPr>
        <p:spPr>
          <a:xfrm>
            <a:off x="3047996" y="2166937"/>
            <a:ext cx="3048000" cy="81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49" name="Google Shape;449;p50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50"/>
          <p:cNvSpPr txBox="1"/>
          <p:nvPr>
            <p:ph idx="5" type="body"/>
          </p:nvPr>
        </p:nvSpPr>
        <p:spPr>
          <a:xfrm>
            <a:off x="-1" y="879475"/>
            <a:ext cx="9144000" cy="4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27000" spcFirstLastPara="1" rIns="5400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Thin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51" name="Google Shape;451;p50"/>
          <p:cNvSpPr/>
          <p:nvPr>
            <p:ph idx="6" type="pic"/>
          </p:nvPr>
        </p:nvSpPr>
        <p:spPr>
          <a:xfrm>
            <a:off x="-1" y="1347788"/>
            <a:ext cx="3048000" cy="3276600"/>
          </a:xfrm>
          <a:prstGeom prst="rect">
            <a:avLst/>
          </a:prstGeom>
          <a:noFill/>
          <a:ln>
            <a:noFill/>
          </a:ln>
        </p:spPr>
      </p:sp>
      <p:sp>
        <p:nvSpPr>
          <p:cNvPr id="452" name="Google Shape;452;p50"/>
          <p:cNvSpPr/>
          <p:nvPr>
            <p:ph idx="7" type="pic"/>
          </p:nvPr>
        </p:nvSpPr>
        <p:spPr>
          <a:xfrm>
            <a:off x="6096004" y="1347787"/>
            <a:ext cx="3048000" cy="32766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53" name="Google Shape;453;p50"/>
          <p:cNvCxnSpPr/>
          <p:nvPr/>
        </p:nvCxnSpPr>
        <p:spPr>
          <a:xfrm>
            <a:off x="3047996" y="2137497"/>
            <a:ext cx="3048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4" name="Google Shape;454;p50"/>
          <p:cNvCxnSpPr/>
          <p:nvPr/>
        </p:nvCxnSpPr>
        <p:spPr>
          <a:xfrm>
            <a:off x="3047996" y="2987889"/>
            <a:ext cx="3048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5" name="Google Shape;455;p50"/>
          <p:cNvCxnSpPr/>
          <p:nvPr/>
        </p:nvCxnSpPr>
        <p:spPr>
          <a:xfrm>
            <a:off x="3047996" y="3810849"/>
            <a:ext cx="3048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6" name="Google Shape;456;p50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7" name="Google Shape;457;p50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50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Cell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5" y="-5821"/>
            <a:ext cx="4281515" cy="328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 layout 13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1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51"/>
          <p:cNvSpPr/>
          <p:nvPr>
            <p:ph idx="2" type="pic"/>
          </p:nvPr>
        </p:nvSpPr>
        <p:spPr>
          <a:xfrm>
            <a:off x="5039917" y="879475"/>
            <a:ext cx="4104000" cy="3744900"/>
          </a:xfrm>
          <a:prstGeom prst="rect">
            <a:avLst/>
          </a:prstGeom>
          <a:noFill/>
          <a:ln>
            <a:noFill/>
          </a:ln>
        </p:spPr>
      </p:sp>
      <p:sp>
        <p:nvSpPr>
          <p:cNvPr id="462" name="Google Shape;462;p51"/>
          <p:cNvSpPr txBox="1"/>
          <p:nvPr>
            <p:ph idx="1" type="body"/>
          </p:nvPr>
        </p:nvSpPr>
        <p:spPr>
          <a:xfrm>
            <a:off x="1" y="879475"/>
            <a:ext cx="2700300" cy="187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63" name="Google Shape;463;p51"/>
          <p:cNvSpPr txBox="1"/>
          <p:nvPr>
            <p:ph idx="3" type="body"/>
          </p:nvPr>
        </p:nvSpPr>
        <p:spPr>
          <a:xfrm>
            <a:off x="0" y="2752344"/>
            <a:ext cx="2700300" cy="187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64" name="Google Shape;464;p51"/>
          <p:cNvSpPr/>
          <p:nvPr>
            <p:ph idx="4" type="pic"/>
          </p:nvPr>
        </p:nvSpPr>
        <p:spPr>
          <a:xfrm>
            <a:off x="2700338" y="895692"/>
            <a:ext cx="2339700" cy="1855800"/>
          </a:xfrm>
          <a:prstGeom prst="rect">
            <a:avLst/>
          </a:prstGeom>
          <a:noFill/>
          <a:ln>
            <a:noFill/>
          </a:ln>
        </p:spPr>
      </p:sp>
      <p:sp>
        <p:nvSpPr>
          <p:cNvPr id="465" name="Google Shape;465;p51"/>
          <p:cNvSpPr/>
          <p:nvPr>
            <p:ph idx="5" type="pic"/>
          </p:nvPr>
        </p:nvSpPr>
        <p:spPr>
          <a:xfrm>
            <a:off x="2700338" y="2768544"/>
            <a:ext cx="2339700" cy="1855800"/>
          </a:xfrm>
          <a:prstGeom prst="rect">
            <a:avLst/>
          </a:prstGeom>
          <a:noFill/>
          <a:ln>
            <a:noFill/>
          </a:ln>
        </p:spPr>
      </p:sp>
      <p:sp>
        <p:nvSpPr>
          <p:cNvPr id="466" name="Google Shape;466;p51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7" name="Google Shape;467;p51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51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5">
  <p:cSld name="custom layout 15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2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52"/>
          <p:cNvSpPr txBox="1"/>
          <p:nvPr>
            <p:ph idx="1" type="body"/>
          </p:nvPr>
        </p:nvSpPr>
        <p:spPr>
          <a:xfrm>
            <a:off x="1350169" y="879480"/>
            <a:ext cx="1350300" cy="12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72" name="Google Shape;472;p52"/>
          <p:cNvSpPr/>
          <p:nvPr>
            <p:ph idx="2" type="pic"/>
          </p:nvPr>
        </p:nvSpPr>
        <p:spPr>
          <a:xfrm>
            <a:off x="2700337" y="895696"/>
            <a:ext cx="3743400" cy="3728700"/>
          </a:xfrm>
          <a:prstGeom prst="rect">
            <a:avLst/>
          </a:prstGeom>
          <a:noFill/>
          <a:ln>
            <a:noFill/>
          </a:ln>
        </p:spPr>
      </p:sp>
      <p:sp>
        <p:nvSpPr>
          <p:cNvPr id="473" name="Google Shape;473;p52"/>
          <p:cNvSpPr txBox="1"/>
          <p:nvPr>
            <p:ph idx="3" type="body"/>
          </p:nvPr>
        </p:nvSpPr>
        <p:spPr>
          <a:xfrm>
            <a:off x="1" y="879480"/>
            <a:ext cx="1350300" cy="12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8575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74" name="Google Shape;474;p52"/>
          <p:cNvSpPr txBox="1"/>
          <p:nvPr>
            <p:ph idx="4" type="body"/>
          </p:nvPr>
        </p:nvSpPr>
        <p:spPr>
          <a:xfrm>
            <a:off x="1350169" y="2127784"/>
            <a:ext cx="1350300" cy="1248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75" name="Google Shape;475;p52"/>
          <p:cNvSpPr txBox="1"/>
          <p:nvPr>
            <p:ph idx="5" type="body"/>
          </p:nvPr>
        </p:nvSpPr>
        <p:spPr>
          <a:xfrm>
            <a:off x="1" y="2127785"/>
            <a:ext cx="1350300" cy="1248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8575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76" name="Google Shape;476;p52"/>
          <p:cNvSpPr txBox="1"/>
          <p:nvPr>
            <p:ph idx="6" type="body"/>
          </p:nvPr>
        </p:nvSpPr>
        <p:spPr>
          <a:xfrm>
            <a:off x="1350169" y="3376088"/>
            <a:ext cx="1350300" cy="12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77" name="Google Shape;477;p52"/>
          <p:cNvSpPr txBox="1"/>
          <p:nvPr>
            <p:ph idx="7" type="body"/>
          </p:nvPr>
        </p:nvSpPr>
        <p:spPr>
          <a:xfrm>
            <a:off x="1" y="3376089"/>
            <a:ext cx="1350300" cy="12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8575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78" name="Google Shape;478;p52"/>
          <p:cNvSpPr txBox="1"/>
          <p:nvPr>
            <p:ph idx="8" type="body"/>
          </p:nvPr>
        </p:nvSpPr>
        <p:spPr>
          <a:xfrm>
            <a:off x="7793832" y="879476"/>
            <a:ext cx="13503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8575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29A43"/>
              </a:buClr>
              <a:buSzPts val="9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29A43"/>
              </a:buClr>
              <a:buSzPts val="1200"/>
              <a:buChar char="•"/>
              <a:defRPr sz="1200">
                <a:solidFill>
                  <a:srgbClr val="000000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2000"/>
              <a:buNone/>
              <a:defRPr sz="2000">
                <a:solidFill>
                  <a:srgbClr val="000000"/>
                </a:solidFill>
              </a:defRPr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1800"/>
              <a:buChar char="•"/>
              <a:defRPr sz="1800">
                <a:solidFill>
                  <a:srgbClr val="000000"/>
                </a:solidFill>
              </a:defRPr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9A43"/>
              </a:buClr>
              <a:buSzPts val="1800"/>
              <a:buChar char="•"/>
              <a:defRPr sz="1800">
                <a:solidFill>
                  <a:srgbClr val="000000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479" name="Google Shape;479;p52"/>
          <p:cNvSpPr txBox="1"/>
          <p:nvPr>
            <p:ph idx="9" type="body"/>
          </p:nvPr>
        </p:nvSpPr>
        <p:spPr>
          <a:xfrm>
            <a:off x="7793832" y="2763758"/>
            <a:ext cx="1350300" cy="1860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8575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Font typeface="Libre Franklin"/>
              <a:buChar char="•"/>
              <a:defRPr sz="12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80" name="Google Shape;480;p52"/>
          <p:cNvSpPr txBox="1"/>
          <p:nvPr>
            <p:ph idx="13" type="body"/>
          </p:nvPr>
        </p:nvSpPr>
        <p:spPr>
          <a:xfrm>
            <a:off x="6443662" y="879476"/>
            <a:ext cx="13503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81" name="Google Shape;481;p52"/>
          <p:cNvSpPr txBox="1"/>
          <p:nvPr>
            <p:ph idx="14" type="body"/>
          </p:nvPr>
        </p:nvSpPr>
        <p:spPr>
          <a:xfrm>
            <a:off x="6443662" y="2763758"/>
            <a:ext cx="1350300" cy="1860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Libre Franklin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82" name="Google Shape;482;p52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3" name="Google Shape;483;p52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52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6">
  <p:cSld name="custom layout 16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3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7" name="Google Shape;487;p53"/>
          <p:cNvSpPr/>
          <p:nvPr>
            <p:ph idx="2" type="pic"/>
          </p:nvPr>
        </p:nvSpPr>
        <p:spPr>
          <a:xfrm>
            <a:off x="5962650" y="898538"/>
            <a:ext cx="3181387" cy="3744900"/>
          </a:xfrm>
          <a:prstGeom prst="rect">
            <a:avLst/>
          </a:prstGeom>
          <a:noFill/>
          <a:ln>
            <a:noFill/>
          </a:ln>
        </p:spPr>
      </p:sp>
      <p:sp>
        <p:nvSpPr>
          <p:cNvPr id="488" name="Google Shape;488;p53"/>
          <p:cNvSpPr txBox="1"/>
          <p:nvPr>
            <p:ph idx="1" type="body"/>
          </p:nvPr>
        </p:nvSpPr>
        <p:spPr>
          <a:xfrm>
            <a:off x="0" y="898538"/>
            <a:ext cx="4085222" cy="4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27000" spcFirstLastPara="1" rIns="5400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Libre Franklin Medium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655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1"/>
                </a:solidFill>
              </a:defRPr>
            </a:lvl3pPr>
            <a:lvl4pPr indent="-33655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indent="-33655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89" name="Google Shape;489;p53"/>
          <p:cNvSpPr txBox="1"/>
          <p:nvPr>
            <p:ph idx="3" type="body"/>
          </p:nvPr>
        </p:nvSpPr>
        <p:spPr>
          <a:xfrm>
            <a:off x="0" y="1364457"/>
            <a:ext cx="4081750" cy="3278981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/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90" name="Google Shape;490;p53"/>
          <p:cNvSpPr txBox="1"/>
          <p:nvPr>
            <p:ph idx="4" type="body"/>
          </p:nvPr>
        </p:nvSpPr>
        <p:spPr>
          <a:xfrm>
            <a:off x="4104252" y="898538"/>
            <a:ext cx="1856017" cy="1867522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000"/>
              <a:buNone/>
              <a:defRPr sz="1000"/>
            </a:lvl1pPr>
            <a:lvl2pPr indent="-2921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2pPr>
            <a:lvl3pPr indent="-2921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921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91" name="Google Shape;491;p53"/>
          <p:cNvSpPr txBox="1"/>
          <p:nvPr>
            <p:ph idx="5" type="body"/>
          </p:nvPr>
        </p:nvSpPr>
        <p:spPr>
          <a:xfrm>
            <a:off x="4104252" y="2788920"/>
            <a:ext cx="1856017" cy="1854518"/>
          </a:xfrm>
          <a:prstGeom prst="rect">
            <a:avLst/>
          </a:prstGeom>
          <a:solidFill>
            <a:srgbClr val="E1E3E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000"/>
              <a:buNone/>
              <a:defRPr sz="1000"/>
            </a:lvl1pPr>
            <a:lvl2pPr indent="-2921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2pPr>
            <a:lvl3pPr indent="-2921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3pPr>
            <a:lvl4pPr indent="-2921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4pPr>
            <a:lvl5pPr indent="-2921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Char char="•"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92" name="Google Shape;492;p53"/>
          <p:cNvSpPr txBox="1"/>
          <p:nvPr>
            <p:ph idx="12" type="sldNum"/>
          </p:nvPr>
        </p:nvSpPr>
        <p:spPr>
          <a:xfrm>
            <a:off x="338137" y="4744094"/>
            <a:ext cx="440339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3" name="Google Shape;493;p53"/>
          <p:cNvSpPr txBox="1"/>
          <p:nvPr>
            <p:ph idx="10" type="dt"/>
          </p:nvPr>
        </p:nvSpPr>
        <p:spPr>
          <a:xfrm>
            <a:off x="892775" y="4744094"/>
            <a:ext cx="905133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4" name="Google Shape;494;p53"/>
          <p:cNvSpPr txBox="1"/>
          <p:nvPr>
            <p:ph idx="11" type="ftr"/>
          </p:nvPr>
        </p:nvSpPr>
        <p:spPr>
          <a:xfrm>
            <a:off x="4998308" y="4744094"/>
            <a:ext cx="29161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4"/>
          <p:cNvSpPr txBox="1"/>
          <p:nvPr>
            <p:ph type="title"/>
          </p:nvPr>
        </p:nvSpPr>
        <p:spPr>
          <a:xfrm>
            <a:off x="533400" y="228600"/>
            <a:ext cx="81534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54"/>
          <p:cNvSpPr txBox="1"/>
          <p:nvPr>
            <p:ph idx="1" type="body"/>
          </p:nvPr>
        </p:nvSpPr>
        <p:spPr>
          <a:xfrm>
            <a:off x="533400" y="914400"/>
            <a:ext cx="81534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 algn="l">
              <a:spcBef>
                <a:spcPts val="400"/>
              </a:spcBef>
              <a:spcAft>
                <a:spcPts val="0"/>
              </a:spcAft>
              <a:buSzPts val="2200"/>
              <a:buChar char="•"/>
              <a:defRPr>
                <a:solidFill>
                  <a:srgbClr val="595959"/>
                </a:solidFill>
              </a:defRPr>
            </a:lvl1pPr>
            <a:lvl2pPr indent="-336550" lvl="1" marL="91440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>
                <a:solidFill>
                  <a:srgbClr val="595959"/>
                </a:solidFill>
              </a:defRPr>
            </a:lvl2pPr>
            <a:lvl3pPr indent="-323850" lvl="2" marL="137160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•"/>
              <a:defRPr>
                <a:solidFill>
                  <a:srgbClr val="595959"/>
                </a:solidFill>
              </a:defRPr>
            </a:lvl3pPr>
            <a:lvl4pPr indent="-323850" lvl="3" marL="1828800" rtl="0" algn="l"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595959"/>
                </a:solidFill>
              </a:defRPr>
            </a:lvl4pPr>
            <a:lvl5pPr indent="-323850" lvl="4" marL="2286000" rtl="0" algn="l"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595959"/>
                </a:solidFill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Slid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6" y="-5821"/>
            <a:ext cx="4281512" cy="3289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Slide 2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5" y="-5821"/>
            <a:ext cx="4281515" cy="328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Slide 3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6" y="-5821"/>
            <a:ext cx="4281513" cy="3289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_Slide" showMasterSp="0">
  <p:cSld name="2_Title_Slide 4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0"/>
          <p:cNvPicPr preferRelativeResize="0"/>
          <p:nvPr/>
        </p:nvPicPr>
        <p:blipFill rotWithShape="1">
          <a:blip r:embed="rId2">
            <a:alphaModFix/>
          </a:blip>
          <a:srcRect b="0" l="49" r="49" t="0"/>
          <a:stretch/>
        </p:blipFill>
        <p:spPr>
          <a:xfrm>
            <a:off x="4862486" y="-5821"/>
            <a:ext cx="4281512" cy="3289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9492"/>
            <a:ext cx="6410226" cy="329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 txBox="1"/>
          <p:nvPr>
            <p:ph idx="1" type="body"/>
          </p:nvPr>
        </p:nvSpPr>
        <p:spPr>
          <a:xfrm>
            <a:off x="640556" y="3581009"/>
            <a:ext cx="3829050" cy="29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2" type="body"/>
          </p:nvPr>
        </p:nvSpPr>
        <p:spPr>
          <a:xfrm>
            <a:off x="640557" y="3896005"/>
            <a:ext cx="3037285" cy="246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3" type="body"/>
          </p:nvPr>
        </p:nvSpPr>
        <p:spPr>
          <a:xfrm>
            <a:off x="640557" y="4457228"/>
            <a:ext cx="3037285" cy="29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4" type="body"/>
          </p:nvPr>
        </p:nvSpPr>
        <p:spPr>
          <a:xfrm>
            <a:off x="640557" y="2310299"/>
            <a:ext cx="4867734" cy="526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type="title"/>
          </p:nvPr>
        </p:nvSpPr>
        <p:spPr>
          <a:xfrm>
            <a:off x="640556" y="770936"/>
            <a:ext cx="5322093" cy="14153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  <a:defRPr b="1" i="0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10.xml"/><Relationship Id="rId55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54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38138" y="273844"/>
            <a:ext cx="8452247" cy="5184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38138" y="889824"/>
            <a:ext cx="8452247" cy="3753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9562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b="0" i="0" sz="12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9562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b="0" i="0" sz="12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9562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b="0" i="0" sz="12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9562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b="0" i="0" sz="12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83544" y="4733778"/>
            <a:ext cx="928177" cy="28587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13">
          <p15:clr>
            <a:srgbClr val="F26B43"/>
          </p15:clr>
        </p15:guide>
        <p15:guide id="4" pos="5537">
          <p15:clr>
            <a:srgbClr val="F26B43"/>
          </p15:clr>
        </p15:guide>
        <p15:guide id="5" orient="horz" pos="170">
          <p15:clr>
            <a:srgbClr val="F26B43"/>
          </p15:clr>
        </p15:guide>
        <p15:guide id="6" orient="horz" pos="2925">
          <p15:clr>
            <a:srgbClr val="F26B43"/>
          </p15:clr>
        </p15:guide>
        <p15:guide id="7" pos="1988">
          <p15:clr>
            <a:srgbClr val="F26B43"/>
          </p15:clr>
        </p15:guide>
        <p15:guide id="8" pos="37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24.png"/><Relationship Id="rId5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52.png"/><Relationship Id="rId6" Type="http://schemas.openxmlformats.org/officeDocument/2006/relationships/hyperlink" Target="https://rfam.org/viruses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png"/><Relationship Id="rId4" Type="http://schemas.openxmlformats.org/officeDocument/2006/relationships/image" Target="../media/image45.png"/><Relationship Id="rId5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image" Target="../media/image57.png"/><Relationship Id="rId6" Type="http://schemas.openxmlformats.org/officeDocument/2006/relationships/image" Target="../media/image59.png"/><Relationship Id="rId7" Type="http://schemas.openxmlformats.org/officeDocument/2006/relationships/image" Target="../media/image6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4.png"/><Relationship Id="rId4" Type="http://schemas.openxmlformats.org/officeDocument/2006/relationships/image" Target="../media/image75.png"/><Relationship Id="rId5" Type="http://schemas.openxmlformats.org/officeDocument/2006/relationships/image" Target="../media/image67.png"/><Relationship Id="rId6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5.png"/><Relationship Id="rId4" Type="http://schemas.openxmlformats.org/officeDocument/2006/relationships/image" Target="../media/image69.png"/><Relationship Id="rId5" Type="http://schemas.openxmlformats.org/officeDocument/2006/relationships/image" Target="../media/image76.jpg"/><Relationship Id="rId6" Type="http://schemas.openxmlformats.org/officeDocument/2006/relationships/image" Target="../media/image7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2.png"/><Relationship Id="rId4" Type="http://schemas.openxmlformats.org/officeDocument/2006/relationships/image" Target="../media/image74.png"/><Relationship Id="rId5" Type="http://schemas.openxmlformats.org/officeDocument/2006/relationships/image" Target="../media/image7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0.png"/><Relationship Id="rId5" Type="http://schemas.openxmlformats.org/officeDocument/2006/relationships/hyperlink" Target="https://rfam.xfam.org/viruses" TargetMode="External"/><Relationship Id="rId6" Type="http://schemas.openxmlformats.org/officeDocument/2006/relationships/image" Target="../media/image35.png"/><Relationship Id="rId7" Type="http://schemas.openxmlformats.org/officeDocument/2006/relationships/image" Target="../media/image24.png"/><Relationship Id="rId8" Type="http://schemas.openxmlformats.org/officeDocument/2006/relationships/hyperlink" Target="https://rfam.xfam.org/microrna" TargetMode="External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3" Type="http://schemas.openxmlformats.org/officeDocument/2006/relationships/image" Target="../media/image39.png"/><Relationship Id="rId12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6.png"/><Relationship Id="rId8" Type="http://schemas.openxmlformats.org/officeDocument/2006/relationships/image" Target="../media/image3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hyperlink" Target="https://rfam.xfam.org/viruses" TargetMode="External"/><Relationship Id="rId6" Type="http://schemas.openxmlformats.org/officeDocument/2006/relationships/image" Target="../media/image35.png"/><Relationship Id="rId7" Type="http://schemas.openxmlformats.org/officeDocument/2006/relationships/image" Target="../media/image24.png"/><Relationship Id="rId8" Type="http://schemas.openxmlformats.org/officeDocument/2006/relationships/hyperlink" Target="https://rfam.xfam.org/microrna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hyperlink" Target="https://rfam.xfam.org/microrna" TargetMode="External"/><Relationship Id="rId5" Type="http://schemas.openxmlformats.org/officeDocument/2006/relationships/hyperlink" Target="https://rfam.xfam.org/viruses" TargetMode="External"/><Relationship Id="rId6" Type="http://schemas.openxmlformats.org/officeDocument/2006/relationships/image" Target="../media/image40.jpg"/><Relationship Id="rId7" Type="http://schemas.openxmlformats.org/officeDocument/2006/relationships/image" Target="../media/image35.png"/><Relationship Id="rId8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Relationship Id="rId5" Type="http://schemas.openxmlformats.org/officeDocument/2006/relationships/hyperlink" Target="https://rfam.xfam.org/viruses" TargetMode="External"/><Relationship Id="rId6" Type="http://schemas.openxmlformats.org/officeDocument/2006/relationships/image" Target="../media/image40.jpg"/><Relationship Id="rId7" Type="http://schemas.openxmlformats.org/officeDocument/2006/relationships/image" Target="../media/image50.png"/><Relationship Id="rId8" Type="http://schemas.openxmlformats.org/officeDocument/2006/relationships/image" Target="../media/image41.png"/><Relationship Id="rId11" Type="http://schemas.openxmlformats.org/officeDocument/2006/relationships/image" Target="../media/image71.png"/><Relationship Id="rId10" Type="http://schemas.openxmlformats.org/officeDocument/2006/relationships/image" Target="../media/image47.png"/><Relationship Id="rId13" Type="http://schemas.openxmlformats.org/officeDocument/2006/relationships/image" Target="../media/image24.png"/><Relationship Id="rId12" Type="http://schemas.openxmlformats.org/officeDocument/2006/relationships/image" Target="../media/image35.png"/><Relationship Id="rId14" Type="http://schemas.openxmlformats.org/officeDocument/2006/relationships/hyperlink" Target="https://rfam.xfam.org/microrna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0060" y="1574"/>
            <a:ext cx="4273939" cy="3280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-9492"/>
            <a:ext cx="6410225" cy="3292783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5"/>
          <p:cNvSpPr txBox="1"/>
          <p:nvPr/>
        </p:nvSpPr>
        <p:spPr>
          <a:xfrm>
            <a:off x="640556" y="770936"/>
            <a:ext cx="5322000" cy="141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9A43"/>
              </a:buClr>
              <a:buSzPts val="1650"/>
              <a:buFont typeface="Arial"/>
              <a:buNone/>
            </a:pPr>
            <a:r>
              <a:rPr b="1" lang="en-GB" sz="3000">
                <a:solidFill>
                  <a:srgbClr val="FFFFFF"/>
                </a:solidFill>
              </a:rPr>
              <a:t>Rfam and RNAcentral</a:t>
            </a:r>
            <a:endParaRPr/>
          </a:p>
        </p:txBody>
      </p:sp>
      <p:sp>
        <p:nvSpPr>
          <p:cNvPr id="505" name="Google Shape;505;p55"/>
          <p:cNvSpPr txBox="1"/>
          <p:nvPr/>
        </p:nvSpPr>
        <p:spPr>
          <a:xfrm>
            <a:off x="640557" y="2310299"/>
            <a:ext cx="50100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Arial"/>
              <a:buNone/>
            </a:pPr>
            <a:r>
              <a:rPr b="1" lang="en-GB" sz="1650">
                <a:solidFill>
                  <a:schemeClr val="lt1"/>
                </a:solidFill>
              </a:rPr>
              <a:t>Resources for RNA Researchers</a:t>
            </a:r>
            <a:endParaRPr b="1" i="0" sz="16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5"/>
          <p:cNvSpPr txBox="1"/>
          <p:nvPr/>
        </p:nvSpPr>
        <p:spPr>
          <a:xfrm>
            <a:off x="640556" y="3581009"/>
            <a:ext cx="3829200" cy="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b="1" lang="en-GB" sz="1800">
                <a:solidFill>
                  <a:schemeClr val="dk2"/>
                </a:solidFill>
              </a:rPr>
              <a:t>Blake Sweeney</a:t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5"/>
          <p:cNvSpPr txBox="1"/>
          <p:nvPr/>
        </p:nvSpPr>
        <p:spPr>
          <a:xfrm>
            <a:off x="640557" y="3896005"/>
            <a:ext cx="30372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08" name="Google Shape;508;p55"/>
          <p:cNvSpPr txBox="1"/>
          <p:nvPr/>
        </p:nvSpPr>
        <p:spPr>
          <a:xfrm>
            <a:off x="640557" y="4457228"/>
            <a:ext cx="30372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Benasque RNA 2022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62295" y="4298592"/>
            <a:ext cx="1610399" cy="4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4"/>
          <p:cNvSpPr txBox="1"/>
          <p:nvPr>
            <p:ph type="title"/>
          </p:nvPr>
        </p:nvSpPr>
        <p:spPr>
          <a:xfrm>
            <a:off x="533400" y="228600"/>
            <a:ext cx="8153400" cy="57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EVBC is providing Rfam with alignments</a:t>
            </a:r>
            <a:endParaRPr/>
          </a:p>
        </p:txBody>
      </p:sp>
      <p:pic>
        <p:nvPicPr>
          <p:cNvPr descr="EVBC" id="652" name="Google Shape;652;p64"/>
          <p:cNvPicPr preferRelativeResize="0"/>
          <p:nvPr/>
        </p:nvPicPr>
        <p:blipFill rotWithShape="1">
          <a:blip r:embed="rId3">
            <a:alphaModFix/>
          </a:blip>
          <a:srcRect b="0" l="0" r="68748" t="0"/>
          <a:stretch/>
        </p:blipFill>
        <p:spPr>
          <a:xfrm>
            <a:off x="338150" y="2037425"/>
            <a:ext cx="2335200" cy="10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9499" y="2207428"/>
            <a:ext cx="2619375" cy="7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64"/>
          <p:cNvPicPr preferRelativeResize="0"/>
          <p:nvPr/>
        </p:nvPicPr>
        <p:blipFill rotWithShape="1">
          <a:blip r:embed="rId5">
            <a:alphaModFix/>
          </a:blip>
          <a:srcRect b="0" l="0" r="36672" t="0"/>
          <a:stretch/>
        </p:blipFill>
        <p:spPr>
          <a:xfrm>
            <a:off x="3580000" y="1959913"/>
            <a:ext cx="2060184" cy="1223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5" name="Google Shape;655;p64"/>
          <p:cNvCxnSpPr>
            <a:stCxn id="652" idx="3"/>
            <a:endCxn id="654" idx="1"/>
          </p:cNvCxnSpPr>
          <p:nvPr/>
        </p:nvCxnSpPr>
        <p:spPr>
          <a:xfrm>
            <a:off x="2673350" y="2571750"/>
            <a:ext cx="906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6" name="Google Shape;656;p64"/>
          <p:cNvCxnSpPr/>
          <p:nvPr/>
        </p:nvCxnSpPr>
        <p:spPr>
          <a:xfrm>
            <a:off x="5442900" y="2571750"/>
            <a:ext cx="906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5"/>
          <p:cNvSpPr txBox="1"/>
          <p:nvPr>
            <p:ph type="title"/>
          </p:nvPr>
        </p:nvSpPr>
        <p:spPr>
          <a:xfrm>
            <a:off x="297581" y="191756"/>
            <a:ext cx="7143600" cy="57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Rfam is creating new viral families</a:t>
            </a:r>
            <a:endParaRPr/>
          </a:p>
        </p:txBody>
      </p:sp>
      <p:pic>
        <p:nvPicPr>
          <p:cNvPr id="663" name="Google Shape;66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75" y="2978852"/>
            <a:ext cx="4669200" cy="14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65"/>
          <p:cNvSpPr txBox="1"/>
          <p:nvPr/>
        </p:nvSpPr>
        <p:spPr>
          <a:xfrm>
            <a:off x="338150" y="4443350"/>
            <a:ext cx="183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Hepacivirus families</a:t>
            </a:r>
            <a:endParaRPr/>
          </a:p>
        </p:txBody>
      </p:sp>
      <p:pic>
        <p:nvPicPr>
          <p:cNvPr id="665" name="Google Shape;66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513" y="915656"/>
            <a:ext cx="3639330" cy="191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1150" y="900306"/>
            <a:ext cx="3872426" cy="207854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65"/>
          <p:cNvSpPr txBox="1"/>
          <p:nvPr/>
        </p:nvSpPr>
        <p:spPr>
          <a:xfrm>
            <a:off x="5266425" y="3387850"/>
            <a:ext cx="35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View all updated viral families at: </a:t>
            </a:r>
            <a:r>
              <a:rPr lang="en-GB" u="sng">
                <a:solidFill>
                  <a:schemeClr val="hlink"/>
                </a:solidFill>
                <a:hlinkClick r:id="rId6"/>
              </a:rPr>
              <a:t>https://rfam.org/viruses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66"/>
          <p:cNvSpPr txBox="1"/>
          <p:nvPr>
            <p:ph type="title"/>
          </p:nvPr>
        </p:nvSpPr>
        <p:spPr>
          <a:xfrm>
            <a:off x="533400" y="228600"/>
            <a:ext cx="8153400" cy="57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Rfam is synchronizing miRNAs with miRBase</a:t>
            </a:r>
            <a:endParaRPr/>
          </a:p>
        </p:txBody>
      </p:sp>
      <p:pic>
        <p:nvPicPr>
          <p:cNvPr id="674" name="Google Shape;67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305725"/>
            <a:ext cx="7772400" cy="22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900" y="807613"/>
            <a:ext cx="1290675" cy="299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2339" y="807624"/>
            <a:ext cx="3497313" cy="29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2424" y="1030000"/>
            <a:ext cx="3401574" cy="2700652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67"/>
          <p:cNvSpPr txBox="1"/>
          <p:nvPr>
            <p:ph type="title"/>
          </p:nvPr>
        </p:nvSpPr>
        <p:spPr>
          <a:xfrm>
            <a:off x="533400" y="228600"/>
            <a:ext cx="8153400" cy="57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 miRNA: mir-17</a:t>
            </a:r>
            <a:endParaRPr/>
          </a:p>
        </p:txBody>
      </p:sp>
      <p:sp>
        <p:nvSpPr>
          <p:cNvPr id="684" name="Google Shape;684;p67"/>
          <p:cNvSpPr txBox="1"/>
          <p:nvPr/>
        </p:nvSpPr>
        <p:spPr>
          <a:xfrm>
            <a:off x="424038" y="3885600"/>
            <a:ext cx="122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Previous 2D</a:t>
            </a:r>
            <a:endParaRPr/>
          </a:p>
        </p:txBody>
      </p:sp>
      <p:sp>
        <p:nvSpPr>
          <p:cNvPr id="685" name="Google Shape;685;p67"/>
          <p:cNvSpPr txBox="1"/>
          <p:nvPr/>
        </p:nvSpPr>
        <p:spPr>
          <a:xfrm>
            <a:off x="3100788" y="3885600"/>
            <a:ext cx="122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2D</a:t>
            </a:r>
            <a:endParaRPr/>
          </a:p>
        </p:txBody>
      </p:sp>
      <p:sp>
        <p:nvSpPr>
          <p:cNvPr id="686" name="Google Shape;686;p67"/>
          <p:cNvSpPr txBox="1"/>
          <p:nvPr/>
        </p:nvSpPr>
        <p:spPr>
          <a:xfrm>
            <a:off x="6521319" y="3885600"/>
            <a:ext cx="18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R-scape analysis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8"/>
          <p:cNvSpPr txBox="1"/>
          <p:nvPr>
            <p:ph type="title"/>
          </p:nvPr>
        </p:nvSpPr>
        <p:spPr>
          <a:xfrm>
            <a:off x="533400" y="228600"/>
            <a:ext cx="8153400" cy="57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Rfam is working toward weekly preview releases</a:t>
            </a:r>
            <a:endParaRPr/>
          </a:p>
        </p:txBody>
      </p:sp>
      <p:sp>
        <p:nvSpPr>
          <p:cNvPr id="693" name="Google Shape;693;p68"/>
          <p:cNvSpPr txBox="1"/>
          <p:nvPr>
            <p:ph idx="1" type="body"/>
          </p:nvPr>
        </p:nvSpPr>
        <p:spPr>
          <a:xfrm>
            <a:off x="533400" y="914400"/>
            <a:ext cx="8153400" cy="125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spcBef>
                <a:spcPts val="400"/>
              </a:spcBef>
              <a:spcAft>
                <a:spcPts val="0"/>
              </a:spcAft>
              <a:buSzPts val="2200"/>
              <a:buChar char="-"/>
            </a:pPr>
            <a:r>
              <a:rPr lang="en-GB"/>
              <a:t>Have begun producing some data weekly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GB"/>
              <a:t>Our goal is to provide all families weekly alongside standard frozen releases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GB"/>
              <a:t>Please come chat if you have specific requests</a:t>
            </a:r>
            <a:endParaRPr/>
          </a:p>
        </p:txBody>
      </p:sp>
      <p:pic>
        <p:nvPicPr>
          <p:cNvPr id="694" name="Google Shape;69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406800"/>
            <a:ext cx="1860850" cy="186085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68"/>
          <p:cNvSpPr txBox="1"/>
          <p:nvPr/>
        </p:nvSpPr>
        <p:spPr>
          <a:xfrm>
            <a:off x="699725" y="4443350"/>
            <a:ext cx="152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Emma Cooke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 txBox="1"/>
          <p:nvPr>
            <p:ph idx="1" type="body"/>
          </p:nvPr>
        </p:nvSpPr>
        <p:spPr>
          <a:xfrm>
            <a:off x="640556" y="3581009"/>
            <a:ext cx="3829200" cy="2919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GB"/>
              <a:t>rnacentral.org</a:t>
            </a:r>
            <a:endParaRPr/>
          </a:p>
        </p:txBody>
      </p:sp>
      <p:sp>
        <p:nvSpPr>
          <p:cNvPr id="702" name="Google Shape;702;p69"/>
          <p:cNvSpPr txBox="1"/>
          <p:nvPr>
            <p:ph idx="2" type="body"/>
          </p:nvPr>
        </p:nvSpPr>
        <p:spPr>
          <a:xfrm>
            <a:off x="640557" y="3896005"/>
            <a:ext cx="3037200" cy="2466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69"/>
          <p:cNvSpPr txBox="1"/>
          <p:nvPr>
            <p:ph idx="3" type="body"/>
          </p:nvPr>
        </p:nvSpPr>
        <p:spPr>
          <a:xfrm>
            <a:off x="640557" y="4457228"/>
            <a:ext cx="3037200" cy="2907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69"/>
          <p:cNvSpPr txBox="1"/>
          <p:nvPr>
            <p:ph idx="4" type="body"/>
          </p:nvPr>
        </p:nvSpPr>
        <p:spPr>
          <a:xfrm>
            <a:off x="640557" y="2310299"/>
            <a:ext cx="4867800" cy="5262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GB"/>
              <a:t>The database of RNA sequences</a:t>
            </a:r>
            <a:endParaRPr/>
          </a:p>
        </p:txBody>
      </p:sp>
      <p:sp>
        <p:nvSpPr>
          <p:cNvPr id="705" name="Google Shape;705;p69"/>
          <p:cNvSpPr txBox="1"/>
          <p:nvPr>
            <p:ph type="title"/>
          </p:nvPr>
        </p:nvSpPr>
        <p:spPr>
          <a:xfrm>
            <a:off x="640556" y="770936"/>
            <a:ext cx="5322000" cy="14154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RNAcentral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700" y="59137"/>
            <a:ext cx="6748600" cy="502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50" y="107100"/>
            <a:ext cx="7942075" cy="4590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2"/>
          <p:cNvSpPr txBox="1"/>
          <p:nvPr>
            <p:ph type="title"/>
          </p:nvPr>
        </p:nvSpPr>
        <p:spPr>
          <a:xfrm>
            <a:off x="338138" y="273844"/>
            <a:ext cx="8452200" cy="5184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RNAcentral provides R2DT secondary structures</a:t>
            </a:r>
            <a:endParaRPr/>
          </a:p>
        </p:txBody>
      </p:sp>
      <p:pic>
        <p:nvPicPr>
          <p:cNvPr id="724" name="Google Shape;72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153" y="889825"/>
            <a:ext cx="4549274" cy="34872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25" name="Google Shape;725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8553" y="1657344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72"/>
          <p:cNvSpPr txBox="1"/>
          <p:nvPr/>
        </p:nvSpPr>
        <p:spPr>
          <a:xfrm>
            <a:off x="5556400" y="3585675"/>
            <a:ext cx="149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Anton Petrov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73"/>
          <p:cNvGrpSpPr/>
          <p:nvPr/>
        </p:nvGrpSpPr>
        <p:grpSpPr>
          <a:xfrm>
            <a:off x="3383040" y="1098937"/>
            <a:ext cx="3444723" cy="956194"/>
            <a:chOff x="3124800" y="1468508"/>
            <a:chExt cx="3178375" cy="1274925"/>
          </a:xfrm>
        </p:grpSpPr>
        <p:sp>
          <p:nvSpPr>
            <p:cNvPr id="732" name="Google Shape;732;p73"/>
            <p:cNvSpPr/>
            <p:nvPr/>
          </p:nvSpPr>
          <p:spPr>
            <a:xfrm>
              <a:off x="3157225" y="1468508"/>
              <a:ext cx="493550" cy="457225"/>
            </a:xfrm>
            <a:custGeom>
              <a:rect b="b" l="l" r="r" t="t"/>
              <a:pathLst>
                <a:path extrusionOk="0" h="18289" w="19742">
                  <a:moveTo>
                    <a:pt x="1" y="0"/>
                  </a:moveTo>
                  <a:lnTo>
                    <a:pt x="1" y="18288"/>
                  </a:lnTo>
                  <a:lnTo>
                    <a:pt x="19741" y="18288"/>
                  </a:lnTo>
                  <a:lnTo>
                    <a:pt x="19741" y="0"/>
                  </a:lnTo>
                  <a:lnTo>
                    <a:pt x="9871" y="24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 sz="1100">
                <a:solidFill>
                  <a:srgbClr val="FFFFFF"/>
                </a:solidFill>
              </a:endParaRPr>
            </a:p>
          </p:txBody>
        </p:sp>
        <p:sp>
          <p:nvSpPr>
            <p:cNvPr id="733" name="Google Shape;733;p73"/>
            <p:cNvSpPr/>
            <p:nvPr/>
          </p:nvSpPr>
          <p:spPr>
            <a:xfrm>
              <a:off x="3157225" y="1925708"/>
              <a:ext cx="725725" cy="80100"/>
            </a:xfrm>
            <a:custGeom>
              <a:rect b="b" l="l" r="r" t="t"/>
              <a:pathLst>
                <a:path extrusionOk="0" h="3204" w="29029">
                  <a:moveTo>
                    <a:pt x="1" y="0"/>
                  </a:moveTo>
                  <a:lnTo>
                    <a:pt x="6978" y="3203"/>
                  </a:lnTo>
                  <a:lnTo>
                    <a:pt x="29028" y="3203"/>
                  </a:lnTo>
                  <a:lnTo>
                    <a:pt x="19741" y="0"/>
                  </a:lnTo>
                  <a:close/>
                </a:path>
              </a:pathLst>
            </a:custGeom>
            <a:solidFill>
              <a:srgbClr val="2020BA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73"/>
            <p:cNvSpPr/>
            <p:nvPr/>
          </p:nvSpPr>
          <p:spPr>
            <a:xfrm>
              <a:off x="3124800" y="2055833"/>
              <a:ext cx="3122725" cy="687600"/>
            </a:xfrm>
            <a:custGeom>
              <a:rect b="b" l="l" r="r" t="t"/>
              <a:pathLst>
                <a:path extrusionOk="0" h="27504" w="124909">
                  <a:moveTo>
                    <a:pt x="5763" y="0"/>
                  </a:moveTo>
                  <a:cubicBezTo>
                    <a:pt x="2596" y="0"/>
                    <a:pt x="0" y="2584"/>
                    <a:pt x="0" y="5751"/>
                  </a:cubicBezTo>
                  <a:lnTo>
                    <a:pt x="0" y="21753"/>
                  </a:lnTo>
                  <a:cubicBezTo>
                    <a:pt x="0" y="24908"/>
                    <a:pt x="2596" y="27504"/>
                    <a:pt x="5763" y="27504"/>
                  </a:cubicBezTo>
                  <a:lnTo>
                    <a:pt x="119158" y="27504"/>
                  </a:lnTo>
                  <a:cubicBezTo>
                    <a:pt x="122325" y="27504"/>
                    <a:pt x="124909" y="24908"/>
                    <a:pt x="124909" y="21753"/>
                  </a:cubicBezTo>
                  <a:lnTo>
                    <a:pt x="124909" y="5751"/>
                  </a:lnTo>
                  <a:cubicBezTo>
                    <a:pt x="124909" y="2584"/>
                    <a:pt x="122325" y="0"/>
                    <a:pt x="119158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73"/>
            <p:cNvSpPr/>
            <p:nvPr/>
          </p:nvSpPr>
          <p:spPr>
            <a:xfrm>
              <a:off x="3180450" y="2005233"/>
              <a:ext cx="3122725" cy="687900"/>
            </a:xfrm>
            <a:custGeom>
              <a:rect b="b" l="l" r="r" t="t"/>
              <a:pathLst>
                <a:path extrusionOk="0" h="27516" w="124909">
                  <a:moveTo>
                    <a:pt x="5763" y="0"/>
                  </a:moveTo>
                  <a:cubicBezTo>
                    <a:pt x="2596" y="0"/>
                    <a:pt x="0" y="2596"/>
                    <a:pt x="0" y="5763"/>
                  </a:cubicBezTo>
                  <a:lnTo>
                    <a:pt x="0" y="21753"/>
                  </a:lnTo>
                  <a:cubicBezTo>
                    <a:pt x="0" y="24920"/>
                    <a:pt x="2596" y="27515"/>
                    <a:pt x="5763" y="27515"/>
                  </a:cubicBezTo>
                  <a:lnTo>
                    <a:pt x="119158" y="27515"/>
                  </a:lnTo>
                  <a:cubicBezTo>
                    <a:pt x="122313" y="27515"/>
                    <a:pt x="124909" y="24920"/>
                    <a:pt x="124909" y="21753"/>
                  </a:cubicBezTo>
                  <a:lnTo>
                    <a:pt x="124909" y="5763"/>
                  </a:lnTo>
                  <a:cubicBezTo>
                    <a:pt x="124909" y="2596"/>
                    <a:pt x="122313" y="0"/>
                    <a:pt x="11915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b" bIns="68575" lIns="137150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200">
                  <a:solidFill>
                    <a:srgbClr val="434343"/>
                  </a:solidFill>
                </a:rPr>
                <a:t>Access the latest data programmatically</a:t>
              </a:r>
              <a:endParaRPr sz="1200">
                <a:solidFill>
                  <a:srgbClr val="434343"/>
                </a:solidFill>
              </a:endParaRPr>
            </a:p>
          </p:txBody>
        </p:sp>
        <p:sp>
          <p:nvSpPr>
            <p:cNvPr id="736" name="Google Shape;736;p73"/>
            <p:cNvSpPr/>
            <p:nvPr/>
          </p:nvSpPr>
          <p:spPr>
            <a:xfrm>
              <a:off x="3331650" y="2005798"/>
              <a:ext cx="1664225" cy="320488"/>
            </a:xfrm>
            <a:custGeom>
              <a:rect b="b" l="l" r="r" t="t"/>
              <a:pathLst>
                <a:path extrusionOk="0" h="10277" w="66569">
                  <a:moveTo>
                    <a:pt x="1" y="1"/>
                  </a:moveTo>
                  <a:lnTo>
                    <a:pt x="1" y="7216"/>
                  </a:lnTo>
                  <a:cubicBezTo>
                    <a:pt x="1" y="8895"/>
                    <a:pt x="1382" y="10276"/>
                    <a:pt x="3073" y="10276"/>
                  </a:cubicBezTo>
                  <a:lnTo>
                    <a:pt x="63497" y="10276"/>
                  </a:lnTo>
                  <a:cubicBezTo>
                    <a:pt x="65188" y="10276"/>
                    <a:pt x="66569" y="8895"/>
                    <a:pt x="66569" y="7216"/>
                  </a:cubicBezTo>
                  <a:lnTo>
                    <a:pt x="66569" y="1"/>
                  </a:lnTo>
                  <a:close/>
                </a:path>
              </a:pathLst>
            </a:custGeom>
            <a:solidFill>
              <a:srgbClr val="4949E7"/>
            </a:solidFill>
            <a:ln cap="flat" cmpd="sng" w="9525">
              <a:solidFill>
                <a:srgbClr val="4949E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5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REST API</a:t>
              </a:r>
              <a:endParaRPr sz="1300">
                <a:solidFill>
                  <a:srgbClr val="FFFFFF"/>
                </a:solidFill>
              </a:endParaRPr>
            </a:p>
          </p:txBody>
        </p:sp>
      </p:grpSp>
      <p:grpSp>
        <p:nvGrpSpPr>
          <p:cNvPr id="737" name="Google Shape;737;p73"/>
          <p:cNvGrpSpPr/>
          <p:nvPr/>
        </p:nvGrpSpPr>
        <p:grpSpPr>
          <a:xfrm>
            <a:off x="3383184" y="2724525"/>
            <a:ext cx="3444723" cy="956175"/>
            <a:chOff x="3124800" y="3331150"/>
            <a:chExt cx="3178375" cy="1274900"/>
          </a:xfrm>
        </p:grpSpPr>
        <p:sp>
          <p:nvSpPr>
            <p:cNvPr id="738" name="Google Shape;738;p73"/>
            <p:cNvSpPr/>
            <p:nvPr/>
          </p:nvSpPr>
          <p:spPr>
            <a:xfrm>
              <a:off x="3157225" y="3331150"/>
              <a:ext cx="493550" cy="457200"/>
            </a:xfrm>
            <a:custGeom>
              <a:rect b="b" l="l" r="r" t="t"/>
              <a:pathLst>
                <a:path extrusionOk="0" h="18288" w="19742">
                  <a:moveTo>
                    <a:pt x="1" y="0"/>
                  </a:moveTo>
                  <a:lnTo>
                    <a:pt x="1" y="18288"/>
                  </a:lnTo>
                  <a:lnTo>
                    <a:pt x="19741" y="18288"/>
                  </a:lnTo>
                  <a:lnTo>
                    <a:pt x="19741" y="0"/>
                  </a:lnTo>
                  <a:lnTo>
                    <a:pt x="9871" y="24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04</a:t>
              </a:r>
              <a:endParaRPr sz="1100">
                <a:solidFill>
                  <a:srgbClr val="FFFFFF"/>
                </a:solidFill>
              </a:endParaRPr>
            </a:p>
          </p:txBody>
        </p:sp>
        <p:sp>
          <p:nvSpPr>
            <p:cNvPr id="739" name="Google Shape;739;p73"/>
            <p:cNvSpPr/>
            <p:nvPr/>
          </p:nvSpPr>
          <p:spPr>
            <a:xfrm>
              <a:off x="3157225" y="3788325"/>
              <a:ext cx="725725" cy="80100"/>
            </a:xfrm>
            <a:custGeom>
              <a:rect b="b" l="l" r="r" t="t"/>
              <a:pathLst>
                <a:path extrusionOk="0" h="3204" w="29029">
                  <a:moveTo>
                    <a:pt x="1" y="1"/>
                  </a:moveTo>
                  <a:lnTo>
                    <a:pt x="6978" y="3204"/>
                  </a:lnTo>
                  <a:lnTo>
                    <a:pt x="29028" y="3204"/>
                  </a:lnTo>
                  <a:lnTo>
                    <a:pt x="19741" y="1"/>
                  </a:lnTo>
                  <a:close/>
                </a:path>
              </a:pathLst>
            </a:custGeom>
            <a:solidFill>
              <a:srgbClr val="2FC948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73"/>
            <p:cNvSpPr/>
            <p:nvPr/>
          </p:nvSpPr>
          <p:spPr>
            <a:xfrm>
              <a:off x="3124800" y="3918425"/>
              <a:ext cx="3122725" cy="687625"/>
            </a:xfrm>
            <a:custGeom>
              <a:rect b="b" l="l" r="r" t="t"/>
              <a:pathLst>
                <a:path extrusionOk="0" h="27505" w="124909">
                  <a:moveTo>
                    <a:pt x="5763" y="1"/>
                  </a:moveTo>
                  <a:cubicBezTo>
                    <a:pt x="2596" y="1"/>
                    <a:pt x="0" y="2584"/>
                    <a:pt x="0" y="5752"/>
                  </a:cubicBezTo>
                  <a:lnTo>
                    <a:pt x="0" y="21753"/>
                  </a:lnTo>
                  <a:cubicBezTo>
                    <a:pt x="0" y="24909"/>
                    <a:pt x="2596" y="27504"/>
                    <a:pt x="5763" y="27504"/>
                  </a:cubicBezTo>
                  <a:lnTo>
                    <a:pt x="119158" y="27504"/>
                  </a:lnTo>
                  <a:cubicBezTo>
                    <a:pt x="122325" y="27504"/>
                    <a:pt x="124909" y="24909"/>
                    <a:pt x="124909" y="21753"/>
                  </a:cubicBezTo>
                  <a:lnTo>
                    <a:pt x="124909" y="5752"/>
                  </a:lnTo>
                  <a:cubicBezTo>
                    <a:pt x="124909" y="2584"/>
                    <a:pt x="122325" y="1"/>
                    <a:pt x="119158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73"/>
            <p:cNvSpPr/>
            <p:nvPr/>
          </p:nvSpPr>
          <p:spPr>
            <a:xfrm>
              <a:off x="3180450" y="3867825"/>
              <a:ext cx="3122725" cy="687925"/>
            </a:xfrm>
            <a:custGeom>
              <a:rect b="b" l="l" r="r" t="t"/>
              <a:pathLst>
                <a:path extrusionOk="0" h="27517" w="124909">
                  <a:moveTo>
                    <a:pt x="5763" y="1"/>
                  </a:moveTo>
                  <a:cubicBezTo>
                    <a:pt x="2596" y="1"/>
                    <a:pt x="0" y="2596"/>
                    <a:pt x="0" y="5763"/>
                  </a:cubicBezTo>
                  <a:lnTo>
                    <a:pt x="0" y="21753"/>
                  </a:lnTo>
                  <a:cubicBezTo>
                    <a:pt x="0" y="24920"/>
                    <a:pt x="2596" y="27516"/>
                    <a:pt x="5763" y="27516"/>
                  </a:cubicBezTo>
                  <a:lnTo>
                    <a:pt x="119158" y="27516"/>
                  </a:lnTo>
                  <a:cubicBezTo>
                    <a:pt x="122313" y="27516"/>
                    <a:pt x="124909" y="24920"/>
                    <a:pt x="124909" y="21753"/>
                  </a:cubicBezTo>
                  <a:lnTo>
                    <a:pt x="124909" y="5763"/>
                  </a:lnTo>
                  <a:cubicBezTo>
                    <a:pt x="124909" y="2596"/>
                    <a:pt x="122313" y="1"/>
                    <a:pt x="119158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b" bIns="68575" lIns="137150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200">
                  <a:solidFill>
                    <a:srgbClr val="434343"/>
                  </a:solidFill>
                </a:rPr>
                <a:t>Search for similar sequences</a:t>
              </a:r>
              <a:endParaRPr sz="1200"/>
            </a:p>
          </p:txBody>
        </p:sp>
        <p:sp>
          <p:nvSpPr>
            <p:cNvPr id="742" name="Google Shape;742;p73"/>
            <p:cNvSpPr/>
            <p:nvPr/>
          </p:nvSpPr>
          <p:spPr>
            <a:xfrm>
              <a:off x="3331650" y="3867850"/>
              <a:ext cx="1664225" cy="320483"/>
            </a:xfrm>
            <a:custGeom>
              <a:rect b="b" l="l" r="r" t="t"/>
              <a:pathLst>
                <a:path extrusionOk="0" h="10276" w="66569">
                  <a:moveTo>
                    <a:pt x="1" y="1"/>
                  </a:moveTo>
                  <a:lnTo>
                    <a:pt x="1" y="7216"/>
                  </a:lnTo>
                  <a:cubicBezTo>
                    <a:pt x="1" y="8895"/>
                    <a:pt x="1382" y="10276"/>
                    <a:pt x="3073" y="10276"/>
                  </a:cubicBezTo>
                  <a:lnTo>
                    <a:pt x="63497" y="10276"/>
                  </a:lnTo>
                  <a:cubicBezTo>
                    <a:pt x="65188" y="10276"/>
                    <a:pt x="66569" y="8895"/>
                    <a:pt x="66569" y="7216"/>
                  </a:cubicBezTo>
                  <a:lnTo>
                    <a:pt x="66569" y="1"/>
                  </a:lnTo>
                  <a:close/>
                </a:path>
              </a:pathLst>
            </a:custGeom>
            <a:solidFill>
              <a:srgbClr val="69E781"/>
            </a:solidFill>
            <a:ln cap="flat" cmpd="sng" w="9525">
              <a:solidFill>
                <a:srgbClr val="69E78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5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Sequence search</a:t>
              </a:r>
              <a:endParaRPr sz="1300">
                <a:solidFill>
                  <a:srgbClr val="FFFFFF"/>
                </a:solidFill>
              </a:endParaRPr>
            </a:p>
          </p:txBody>
        </p:sp>
      </p:grpSp>
      <p:grpSp>
        <p:nvGrpSpPr>
          <p:cNvPr id="743" name="Google Shape;743;p73"/>
          <p:cNvGrpSpPr/>
          <p:nvPr/>
        </p:nvGrpSpPr>
        <p:grpSpPr>
          <a:xfrm>
            <a:off x="4940728" y="1911750"/>
            <a:ext cx="3544552" cy="956175"/>
            <a:chOff x="4887800" y="2399842"/>
            <a:chExt cx="3178400" cy="1274900"/>
          </a:xfrm>
        </p:grpSpPr>
        <p:sp>
          <p:nvSpPr>
            <p:cNvPr id="744" name="Google Shape;744;p73"/>
            <p:cNvSpPr/>
            <p:nvPr/>
          </p:nvSpPr>
          <p:spPr>
            <a:xfrm>
              <a:off x="7540225" y="2399842"/>
              <a:ext cx="493525" cy="457225"/>
            </a:xfrm>
            <a:custGeom>
              <a:rect b="b" l="l" r="r" t="t"/>
              <a:pathLst>
                <a:path extrusionOk="0" h="18289" w="19741">
                  <a:moveTo>
                    <a:pt x="0" y="0"/>
                  </a:moveTo>
                  <a:lnTo>
                    <a:pt x="0" y="18288"/>
                  </a:lnTo>
                  <a:lnTo>
                    <a:pt x="19741" y="18288"/>
                  </a:lnTo>
                  <a:lnTo>
                    <a:pt x="19741" y="0"/>
                  </a:lnTo>
                  <a:lnTo>
                    <a:pt x="9871" y="2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 sz="1100">
                <a:solidFill>
                  <a:srgbClr val="FFFFFF"/>
                </a:solidFill>
              </a:endParaRPr>
            </a:p>
          </p:txBody>
        </p:sp>
        <p:sp>
          <p:nvSpPr>
            <p:cNvPr id="745" name="Google Shape;745;p73"/>
            <p:cNvSpPr/>
            <p:nvPr/>
          </p:nvSpPr>
          <p:spPr>
            <a:xfrm>
              <a:off x="7308050" y="2857042"/>
              <a:ext cx="725700" cy="80075"/>
            </a:xfrm>
            <a:custGeom>
              <a:rect b="b" l="l" r="r" t="t"/>
              <a:pathLst>
                <a:path extrusionOk="0" h="3203" w="29028">
                  <a:moveTo>
                    <a:pt x="9287" y="0"/>
                  </a:moveTo>
                  <a:lnTo>
                    <a:pt x="0" y="3203"/>
                  </a:lnTo>
                  <a:lnTo>
                    <a:pt x="22051" y="3203"/>
                  </a:lnTo>
                  <a:lnTo>
                    <a:pt x="29028" y="0"/>
                  </a:lnTo>
                  <a:close/>
                </a:path>
              </a:pathLst>
            </a:custGeom>
            <a:solidFill>
              <a:srgbClr val="C6282F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73"/>
            <p:cNvSpPr/>
            <p:nvPr/>
          </p:nvSpPr>
          <p:spPr>
            <a:xfrm>
              <a:off x="4943475" y="2987117"/>
              <a:ext cx="3122725" cy="687625"/>
            </a:xfrm>
            <a:custGeom>
              <a:rect b="b" l="l" r="r" t="t"/>
              <a:pathLst>
                <a:path extrusionOk="0" h="27505" w="124909">
                  <a:moveTo>
                    <a:pt x="5763" y="1"/>
                  </a:moveTo>
                  <a:cubicBezTo>
                    <a:pt x="2596" y="1"/>
                    <a:pt x="0" y="2585"/>
                    <a:pt x="0" y="5752"/>
                  </a:cubicBezTo>
                  <a:lnTo>
                    <a:pt x="0" y="21754"/>
                  </a:lnTo>
                  <a:cubicBezTo>
                    <a:pt x="0" y="24921"/>
                    <a:pt x="2596" y="27504"/>
                    <a:pt x="5763" y="27504"/>
                  </a:cubicBezTo>
                  <a:lnTo>
                    <a:pt x="119158" y="27504"/>
                  </a:lnTo>
                  <a:cubicBezTo>
                    <a:pt x="122313" y="27504"/>
                    <a:pt x="124909" y="24921"/>
                    <a:pt x="124909" y="21754"/>
                  </a:cubicBezTo>
                  <a:lnTo>
                    <a:pt x="124909" y="5752"/>
                  </a:lnTo>
                  <a:cubicBezTo>
                    <a:pt x="124909" y="2585"/>
                    <a:pt x="122313" y="1"/>
                    <a:pt x="119158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73"/>
            <p:cNvSpPr/>
            <p:nvPr/>
          </p:nvSpPr>
          <p:spPr>
            <a:xfrm>
              <a:off x="4887800" y="2936517"/>
              <a:ext cx="3122750" cy="687925"/>
            </a:xfrm>
            <a:custGeom>
              <a:rect b="b" l="l" r="r" t="t"/>
              <a:pathLst>
                <a:path extrusionOk="0" h="27517" w="124910">
                  <a:moveTo>
                    <a:pt x="5763" y="1"/>
                  </a:moveTo>
                  <a:cubicBezTo>
                    <a:pt x="2596" y="1"/>
                    <a:pt x="1" y="2596"/>
                    <a:pt x="1" y="5763"/>
                  </a:cubicBezTo>
                  <a:lnTo>
                    <a:pt x="1" y="21753"/>
                  </a:lnTo>
                  <a:cubicBezTo>
                    <a:pt x="1" y="24921"/>
                    <a:pt x="2596" y="27516"/>
                    <a:pt x="5763" y="27516"/>
                  </a:cubicBezTo>
                  <a:lnTo>
                    <a:pt x="119158" y="27516"/>
                  </a:lnTo>
                  <a:cubicBezTo>
                    <a:pt x="122326" y="27516"/>
                    <a:pt x="124909" y="24921"/>
                    <a:pt x="124909" y="21753"/>
                  </a:cubicBezTo>
                  <a:lnTo>
                    <a:pt x="124909" y="5763"/>
                  </a:lnTo>
                  <a:cubicBezTo>
                    <a:pt x="124909" y="2596"/>
                    <a:pt x="122326" y="1"/>
                    <a:pt x="119158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b" bIns="68575" lIns="68575" spcFirstLastPara="1" rIns="137150" wrap="square" tIns="68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200">
                  <a:solidFill>
                    <a:srgbClr val="434343"/>
                  </a:solidFill>
                </a:rPr>
                <a:t>Query the data using SQL syntax</a:t>
              </a:r>
              <a:endParaRPr sz="1200">
                <a:solidFill>
                  <a:srgbClr val="434343"/>
                </a:solidFill>
              </a:endParaRPr>
            </a:p>
          </p:txBody>
        </p:sp>
        <p:sp>
          <p:nvSpPr>
            <p:cNvPr id="748" name="Google Shape;748;p73"/>
            <p:cNvSpPr/>
            <p:nvPr/>
          </p:nvSpPr>
          <p:spPr>
            <a:xfrm>
              <a:off x="6195100" y="2936827"/>
              <a:ext cx="1664225" cy="320483"/>
            </a:xfrm>
            <a:custGeom>
              <a:rect b="b" l="l" r="r" t="t"/>
              <a:pathLst>
                <a:path extrusionOk="0" h="10276" w="66569">
                  <a:moveTo>
                    <a:pt x="1" y="1"/>
                  </a:moveTo>
                  <a:lnTo>
                    <a:pt x="1" y="7216"/>
                  </a:lnTo>
                  <a:cubicBezTo>
                    <a:pt x="1" y="8895"/>
                    <a:pt x="1382" y="10276"/>
                    <a:pt x="3073" y="10276"/>
                  </a:cubicBezTo>
                  <a:lnTo>
                    <a:pt x="63497" y="10276"/>
                  </a:lnTo>
                  <a:cubicBezTo>
                    <a:pt x="65188" y="10276"/>
                    <a:pt x="66569" y="8895"/>
                    <a:pt x="66569" y="7216"/>
                  </a:cubicBezTo>
                  <a:lnTo>
                    <a:pt x="66569" y="1"/>
                  </a:lnTo>
                  <a:close/>
                </a:path>
              </a:pathLst>
            </a:custGeom>
            <a:solidFill>
              <a:srgbClr val="EC3A3B"/>
            </a:solidFill>
            <a:ln cap="flat" cmpd="sng" w="9525">
              <a:solidFill>
                <a:srgbClr val="EC3A3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5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Public database</a:t>
              </a:r>
              <a:endParaRPr sz="1300">
                <a:solidFill>
                  <a:srgbClr val="FFFFFF"/>
                </a:solidFill>
              </a:endParaRPr>
            </a:p>
          </p:txBody>
        </p:sp>
      </p:grpSp>
      <p:grpSp>
        <p:nvGrpSpPr>
          <p:cNvPr id="749" name="Google Shape;749;p73"/>
          <p:cNvGrpSpPr/>
          <p:nvPr/>
        </p:nvGrpSpPr>
        <p:grpSpPr>
          <a:xfrm>
            <a:off x="4940986" y="285750"/>
            <a:ext cx="3544552" cy="956606"/>
            <a:chOff x="4887800" y="536650"/>
            <a:chExt cx="3178400" cy="1275475"/>
          </a:xfrm>
        </p:grpSpPr>
        <p:sp>
          <p:nvSpPr>
            <p:cNvPr id="750" name="Google Shape;750;p73"/>
            <p:cNvSpPr/>
            <p:nvPr/>
          </p:nvSpPr>
          <p:spPr>
            <a:xfrm>
              <a:off x="7540225" y="536650"/>
              <a:ext cx="493525" cy="457225"/>
            </a:xfrm>
            <a:custGeom>
              <a:rect b="b" l="l" r="r" t="t"/>
              <a:pathLst>
                <a:path extrusionOk="0" h="18289" w="19741">
                  <a:moveTo>
                    <a:pt x="0" y="0"/>
                  </a:moveTo>
                  <a:lnTo>
                    <a:pt x="0" y="18288"/>
                  </a:lnTo>
                  <a:lnTo>
                    <a:pt x="19741" y="18288"/>
                  </a:lnTo>
                  <a:lnTo>
                    <a:pt x="19741" y="0"/>
                  </a:lnTo>
                  <a:lnTo>
                    <a:pt x="9871" y="2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 sz="1100">
                <a:solidFill>
                  <a:srgbClr val="FFFFFF"/>
                </a:solidFill>
              </a:endParaRPr>
            </a:p>
          </p:txBody>
        </p:sp>
        <p:sp>
          <p:nvSpPr>
            <p:cNvPr id="751" name="Google Shape;751;p73"/>
            <p:cNvSpPr/>
            <p:nvPr/>
          </p:nvSpPr>
          <p:spPr>
            <a:xfrm>
              <a:off x="7308050" y="993850"/>
              <a:ext cx="725700" cy="79800"/>
            </a:xfrm>
            <a:custGeom>
              <a:rect b="b" l="l" r="r" t="t"/>
              <a:pathLst>
                <a:path extrusionOk="0" h="3192" w="29028">
                  <a:moveTo>
                    <a:pt x="9287" y="0"/>
                  </a:moveTo>
                  <a:lnTo>
                    <a:pt x="0" y="3191"/>
                  </a:lnTo>
                  <a:lnTo>
                    <a:pt x="22051" y="3191"/>
                  </a:lnTo>
                  <a:lnTo>
                    <a:pt x="29028" y="0"/>
                  </a:ln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73"/>
            <p:cNvSpPr/>
            <p:nvPr/>
          </p:nvSpPr>
          <p:spPr>
            <a:xfrm>
              <a:off x="4943475" y="1124225"/>
              <a:ext cx="3122725" cy="687900"/>
            </a:xfrm>
            <a:custGeom>
              <a:rect b="b" l="l" r="r" t="t"/>
              <a:pathLst>
                <a:path extrusionOk="0" h="27516" w="124909">
                  <a:moveTo>
                    <a:pt x="5763" y="0"/>
                  </a:moveTo>
                  <a:cubicBezTo>
                    <a:pt x="2596" y="0"/>
                    <a:pt x="0" y="2596"/>
                    <a:pt x="0" y="5763"/>
                  </a:cubicBezTo>
                  <a:lnTo>
                    <a:pt x="0" y="21753"/>
                  </a:lnTo>
                  <a:cubicBezTo>
                    <a:pt x="0" y="24920"/>
                    <a:pt x="2596" y="27516"/>
                    <a:pt x="5763" y="27516"/>
                  </a:cubicBezTo>
                  <a:lnTo>
                    <a:pt x="119158" y="27516"/>
                  </a:lnTo>
                  <a:cubicBezTo>
                    <a:pt x="122313" y="27516"/>
                    <a:pt x="124909" y="24920"/>
                    <a:pt x="124909" y="21753"/>
                  </a:cubicBezTo>
                  <a:lnTo>
                    <a:pt x="124909" y="5763"/>
                  </a:lnTo>
                  <a:cubicBezTo>
                    <a:pt x="124909" y="2596"/>
                    <a:pt x="122313" y="0"/>
                    <a:pt x="119158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73"/>
            <p:cNvSpPr/>
            <p:nvPr/>
          </p:nvSpPr>
          <p:spPr>
            <a:xfrm>
              <a:off x="4887800" y="1073925"/>
              <a:ext cx="3122750" cy="687600"/>
            </a:xfrm>
            <a:custGeom>
              <a:rect b="b" l="l" r="r" t="t"/>
              <a:pathLst>
                <a:path extrusionOk="0" h="27504" w="124910">
                  <a:moveTo>
                    <a:pt x="5763" y="0"/>
                  </a:moveTo>
                  <a:cubicBezTo>
                    <a:pt x="2596" y="0"/>
                    <a:pt x="1" y="2584"/>
                    <a:pt x="1" y="5751"/>
                  </a:cubicBezTo>
                  <a:lnTo>
                    <a:pt x="1" y="21753"/>
                  </a:lnTo>
                  <a:cubicBezTo>
                    <a:pt x="1" y="24920"/>
                    <a:pt x="2596" y="27504"/>
                    <a:pt x="5763" y="27504"/>
                  </a:cubicBezTo>
                  <a:lnTo>
                    <a:pt x="119158" y="27504"/>
                  </a:lnTo>
                  <a:cubicBezTo>
                    <a:pt x="122326" y="27504"/>
                    <a:pt x="124909" y="24920"/>
                    <a:pt x="124909" y="21753"/>
                  </a:cubicBezTo>
                  <a:lnTo>
                    <a:pt x="124909" y="5751"/>
                  </a:lnTo>
                  <a:cubicBezTo>
                    <a:pt x="124909" y="2584"/>
                    <a:pt x="122326" y="0"/>
                    <a:pt x="11915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b" bIns="68575" lIns="68575" spcFirstLastPara="1" rIns="137150" wrap="square" tIns="68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200">
                  <a:solidFill>
                    <a:srgbClr val="434343"/>
                  </a:solidFill>
                </a:rPr>
                <a:t>Retrieve large amounts of data</a:t>
              </a:r>
              <a:endParaRPr sz="1200"/>
            </a:p>
          </p:txBody>
        </p:sp>
        <p:sp>
          <p:nvSpPr>
            <p:cNvPr id="754" name="Google Shape;754;p73"/>
            <p:cNvSpPr/>
            <p:nvPr/>
          </p:nvSpPr>
          <p:spPr>
            <a:xfrm>
              <a:off x="6195100" y="1073925"/>
              <a:ext cx="1664225" cy="320497"/>
            </a:xfrm>
            <a:custGeom>
              <a:rect b="b" l="l" r="r" t="t"/>
              <a:pathLst>
                <a:path extrusionOk="0" h="10288" w="66569">
                  <a:moveTo>
                    <a:pt x="1" y="0"/>
                  </a:moveTo>
                  <a:lnTo>
                    <a:pt x="1" y="7215"/>
                  </a:lnTo>
                  <a:cubicBezTo>
                    <a:pt x="1" y="8906"/>
                    <a:pt x="1382" y="10287"/>
                    <a:pt x="3073" y="10287"/>
                  </a:cubicBezTo>
                  <a:lnTo>
                    <a:pt x="63497" y="10287"/>
                  </a:lnTo>
                  <a:cubicBezTo>
                    <a:pt x="65188" y="10287"/>
                    <a:pt x="66569" y="8906"/>
                    <a:pt x="66569" y="7215"/>
                  </a:cubicBezTo>
                  <a:lnTo>
                    <a:pt x="66569" y="0"/>
                  </a:lnTo>
                  <a:close/>
                </a:path>
              </a:pathLst>
            </a:custGeom>
            <a:solidFill>
              <a:srgbClr val="FCBD24"/>
            </a:solidFill>
            <a:ln cap="flat" cmpd="sng" w="9525">
              <a:solidFill>
                <a:srgbClr val="FCBD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5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FTP Archive</a:t>
              </a:r>
              <a:endParaRPr sz="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755" name="Google Shape;755;p73"/>
          <p:cNvGrpSpPr/>
          <p:nvPr/>
        </p:nvGrpSpPr>
        <p:grpSpPr>
          <a:xfrm>
            <a:off x="4940818" y="3543300"/>
            <a:ext cx="3544580" cy="956606"/>
            <a:chOff x="4594525" y="536650"/>
            <a:chExt cx="3471675" cy="1275475"/>
          </a:xfrm>
        </p:grpSpPr>
        <p:sp>
          <p:nvSpPr>
            <p:cNvPr id="756" name="Google Shape;756;p73"/>
            <p:cNvSpPr/>
            <p:nvPr/>
          </p:nvSpPr>
          <p:spPr>
            <a:xfrm>
              <a:off x="7540225" y="536650"/>
              <a:ext cx="493525" cy="457225"/>
            </a:xfrm>
            <a:custGeom>
              <a:rect b="b" l="l" r="r" t="t"/>
              <a:pathLst>
                <a:path extrusionOk="0" h="18289" w="19741">
                  <a:moveTo>
                    <a:pt x="0" y="0"/>
                  </a:moveTo>
                  <a:lnTo>
                    <a:pt x="0" y="18288"/>
                  </a:lnTo>
                  <a:lnTo>
                    <a:pt x="19741" y="18288"/>
                  </a:lnTo>
                  <a:lnTo>
                    <a:pt x="19741" y="0"/>
                  </a:lnTo>
                  <a:lnTo>
                    <a:pt x="9871" y="2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05</a:t>
              </a:r>
              <a:endParaRPr sz="1100">
                <a:solidFill>
                  <a:srgbClr val="FFFFFF"/>
                </a:solidFill>
              </a:endParaRPr>
            </a:p>
          </p:txBody>
        </p:sp>
        <p:sp>
          <p:nvSpPr>
            <p:cNvPr id="757" name="Google Shape;757;p73"/>
            <p:cNvSpPr/>
            <p:nvPr/>
          </p:nvSpPr>
          <p:spPr>
            <a:xfrm>
              <a:off x="7308050" y="993850"/>
              <a:ext cx="725700" cy="79800"/>
            </a:xfrm>
            <a:custGeom>
              <a:rect b="b" l="l" r="r" t="t"/>
              <a:pathLst>
                <a:path extrusionOk="0" h="3192" w="29028">
                  <a:moveTo>
                    <a:pt x="9287" y="0"/>
                  </a:moveTo>
                  <a:lnTo>
                    <a:pt x="0" y="3191"/>
                  </a:lnTo>
                  <a:lnTo>
                    <a:pt x="22051" y="3191"/>
                  </a:lnTo>
                  <a:lnTo>
                    <a:pt x="29028" y="0"/>
                  </a:lnTo>
                  <a:close/>
                </a:path>
              </a:pathLst>
            </a:custGeom>
            <a:solidFill>
              <a:srgbClr val="680CA5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73"/>
            <p:cNvSpPr/>
            <p:nvPr/>
          </p:nvSpPr>
          <p:spPr>
            <a:xfrm>
              <a:off x="4943475" y="1124225"/>
              <a:ext cx="3122725" cy="687900"/>
            </a:xfrm>
            <a:custGeom>
              <a:rect b="b" l="l" r="r" t="t"/>
              <a:pathLst>
                <a:path extrusionOk="0" h="27516" w="124909">
                  <a:moveTo>
                    <a:pt x="5763" y="0"/>
                  </a:moveTo>
                  <a:cubicBezTo>
                    <a:pt x="2596" y="0"/>
                    <a:pt x="0" y="2596"/>
                    <a:pt x="0" y="5763"/>
                  </a:cubicBezTo>
                  <a:lnTo>
                    <a:pt x="0" y="21753"/>
                  </a:lnTo>
                  <a:cubicBezTo>
                    <a:pt x="0" y="24920"/>
                    <a:pt x="2596" y="27516"/>
                    <a:pt x="5763" y="27516"/>
                  </a:cubicBezTo>
                  <a:lnTo>
                    <a:pt x="119158" y="27516"/>
                  </a:lnTo>
                  <a:cubicBezTo>
                    <a:pt x="122313" y="27516"/>
                    <a:pt x="124909" y="24920"/>
                    <a:pt x="124909" y="21753"/>
                  </a:cubicBezTo>
                  <a:lnTo>
                    <a:pt x="124909" y="5763"/>
                  </a:lnTo>
                  <a:cubicBezTo>
                    <a:pt x="124909" y="2596"/>
                    <a:pt x="122313" y="0"/>
                    <a:pt x="119158" y="0"/>
                  </a:cubicBez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73"/>
            <p:cNvSpPr/>
            <p:nvPr/>
          </p:nvSpPr>
          <p:spPr>
            <a:xfrm>
              <a:off x="4594525" y="1073925"/>
              <a:ext cx="3415976" cy="687600"/>
            </a:xfrm>
            <a:custGeom>
              <a:rect b="b" l="l" r="r" t="t"/>
              <a:pathLst>
                <a:path extrusionOk="0" h="27504" w="124910">
                  <a:moveTo>
                    <a:pt x="5763" y="0"/>
                  </a:moveTo>
                  <a:cubicBezTo>
                    <a:pt x="2596" y="0"/>
                    <a:pt x="1" y="2584"/>
                    <a:pt x="1" y="5751"/>
                  </a:cubicBezTo>
                  <a:lnTo>
                    <a:pt x="1" y="21753"/>
                  </a:lnTo>
                  <a:cubicBezTo>
                    <a:pt x="1" y="24920"/>
                    <a:pt x="2596" y="27504"/>
                    <a:pt x="5763" y="27504"/>
                  </a:cubicBezTo>
                  <a:lnTo>
                    <a:pt x="119158" y="27504"/>
                  </a:lnTo>
                  <a:cubicBezTo>
                    <a:pt x="122326" y="27504"/>
                    <a:pt x="124909" y="24920"/>
                    <a:pt x="124909" y="21753"/>
                  </a:cubicBezTo>
                  <a:lnTo>
                    <a:pt x="124909" y="5751"/>
                  </a:lnTo>
                  <a:cubicBezTo>
                    <a:pt x="124909" y="2584"/>
                    <a:pt x="122326" y="0"/>
                    <a:pt x="11915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b" bIns="68575" lIns="68575" spcFirstLastPara="1" rIns="137150" wrap="square" tIns="68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200">
                  <a:solidFill>
                    <a:srgbClr val="434343"/>
                  </a:solidFill>
                </a:rPr>
                <a:t>Connect scientific literature with RNAcentral</a:t>
              </a:r>
              <a:endParaRPr sz="1200"/>
            </a:p>
          </p:txBody>
        </p:sp>
        <p:sp>
          <p:nvSpPr>
            <p:cNvPr id="760" name="Google Shape;760;p73"/>
            <p:cNvSpPr/>
            <p:nvPr/>
          </p:nvSpPr>
          <p:spPr>
            <a:xfrm>
              <a:off x="6195100" y="1073925"/>
              <a:ext cx="1664225" cy="320497"/>
            </a:xfrm>
            <a:custGeom>
              <a:rect b="b" l="l" r="r" t="t"/>
              <a:pathLst>
                <a:path extrusionOk="0" h="10288" w="66569">
                  <a:moveTo>
                    <a:pt x="1" y="0"/>
                  </a:moveTo>
                  <a:lnTo>
                    <a:pt x="1" y="7215"/>
                  </a:lnTo>
                  <a:cubicBezTo>
                    <a:pt x="1" y="8906"/>
                    <a:pt x="1382" y="10287"/>
                    <a:pt x="3073" y="10287"/>
                  </a:cubicBezTo>
                  <a:lnTo>
                    <a:pt x="63497" y="10287"/>
                  </a:lnTo>
                  <a:cubicBezTo>
                    <a:pt x="65188" y="10287"/>
                    <a:pt x="66569" y="8906"/>
                    <a:pt x="66569" y="7215"/>
                  </a:cubicBezTo>
                  <a:lnTo>
                    <a:pt x="66569" y="0"/>
                  </a:lnTo>
                  <a:close/>
                </a:path>
              </a:pathLst>
            </a:custGeom>
            <a:solidFill>
              <a:srgbClr val="9900FF"/>
            </a:solidFill>
            <a:ln cap="flat" cmpd="sng" w="9525">
              <a:solidFill>
                <a:srgbClr val="99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GB" sz="15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LitScan</a:t>
              </a:r>
              <a:endParaRPr sz="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761" name="Google Shape;76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5162" y="4023487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3857" y="758156"/>
            <a:ext cx="332306" cy="3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456" y="1578075"/>
            <a:ext cx="332306" cy="3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3856" y="2362254"/>
            <a:ext cx="332306" cy="3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2763" y="3181950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3"/>
          <p:cNvSpPr txBox="1"/>
          <p:nvPr>
            <p:ph type="title"/>
          </p:nvPr>
        </p:nvSpPr>
        <p:spPr>
          <a:xfrm>
            <a:off x="253600" y="152524"/>
            <a:ext cx="63393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/>
              <a:t>RNAcentral provides several tools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6"/>
          <p:cNvSpPr txBox="1"/>
          <p:nvPr/>
        </p:nvSpPr>
        <p:spPr>
          <a:xfrm>
            <a:off x="-25" y="1992550"/>
            <a:ext cx="91440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609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5B0F00"/>
                </a:solidFill>
              </a:rPr>
              <a:t>The RNA families database</a:t>
            </a:r>
            <a:endParaRPr b="1" sz="3000">
              <a:solidFill>
                <a:srgbClr val="5B0F00"/>
              </a:solidFill>
            </a:endParaRPr>
          </a:p>
          <a:p>
            <a:pPr indent="0" lvl="0" marL="609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5B0F00"/>
              </a:solidFill>
            </a:endParaRPr>
          </a:p>
          <a:p>
            <a:pPr indent="0" lvl="0" marL="609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434343"/>
                </a:solidFill>
              </a:rPr>
              <a:t>4,069 families`</a:t>
            </a:r>
            <a:endParaRPr sz="2100">
              <a:solidFill>
                <a:srgbClr val="595959"/>
              </a:solidFill>
            </a:endParaRPr>
          </a:p>
        </p:txBody>
      </p:sp>
      <p:pic>
        <p:nvPicPr>
          <p:cNvPr id="516" name="Google Shape;51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413" y="501800"/>
            <a:ext cx="5359176" cy="14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8512" y="2521897"/>
            <a:ext cx="4366978" cy="26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6"/>
          <p:cNvSpPr txBox="1"/>
          <p:nvPr/>
        </p:nvSpPr>
        <p:spPr>
          <a:xfrm>
            <a:off x="200575" y="4567975"/>
            <a:ext cx="16266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5B0F00"/>
                </a:solidFill>
              </a:rPr>
              <a:t>rfam.org</a:t>
            </a:r>
            <a:endParaRPr sz="21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737" y="671650"/>
            <a:ext cx="4514525" cy="41928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73" name="Google Shape;773;p74"/>
          <p:cNvSpPr txBox="1"/>
          <p:nvPr>
            <p:ph type="title"/>
          </p:nvPr>
        </p:nvSpPr>
        <p:spPr>
          <a:xfrm>
            <a:off x="253600" y="152525"/>
            <a:ext cx="81918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/>
              <a:t>RNAcentral has a powerful sequence search</a:t>
            </a:r>
            <a:endParaRPr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150" y="961800"/>
            <a:ext cx="2790701" cy="19333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0" name="Google Shape;78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150" y="3127025"/>
            <a:ext cx="2790691" cy="1925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1" name="Google Shape;781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2650" y="3127025"/>
            <a:ext cx="2035849" cy="19251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2" name="Google Shape;782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2650" y="1019575"/>
            <a:ext cx="1702015" cy="1925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83" name="Google Shape;783;p75"/>
          <p:cNvSpPr txBox="1"/>
          <p:nvPr>
            <p:ph type="title"/>
          </p:nvPr>
        </p:nvSpPr>
        <p:spPr>
          <a:xfrm>
            <a:off x="253600" y="152525"/>
            <a:ext cx="81918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/>
              <a:t>Sequence search is embedded in other sites</a:t>
            </a:r>
            <a:endParaRPr sz="2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6"/>
          <p:cNvSpPr txBox="1"/>
          <p:nvPr>
            <p:ph type="title"/>
          </p:nvPr>
        </p:nvSpPr>
        <p:spPr>
          <a:xfrm>
            <a:off x="253599" y="205375"/>
            <a:ext cx="77133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/>
              <a:t>LitScan is RNAcentral’s text mining pipeline</a:t>
            </a:r>
            <a:endParaRPr sz="2800"/>
          </a:p>
        </p:txBody>
      </p:sp>
      <p:sp>
        <p:nvSpPr>
          <p:cNvPr id="789" name="Google Shape;789;p76"/>
          <p:cNvSpPr/>
          <p:nvPr/>
        </p:nvSpPr>
        <p:spPr>
          <a:xfrm>
            <a:off x="5402725" y="2465250"/>
            <a:ext cx="582000" cy="582000"/>
          </a:xfrm>
          <a:prstGeom prst="ellipse">
            <a:avLst/>
          </a:prstGeom>
          <a:solidFill>
            <a:srgbClr val="FFB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76"/>
          <p:cNvSpPr/>
          <p:nvPr/>
        </p:nvSpPr>
        <p:spPr>
          <a:xfrm rot="2277391">
            <a:off x="3937228" y="2122870"/>
            <a:ext cx="1294241" cy="1208772"/>
          </a:xfrm>
          <a:custGeom>
            <a:rect b="b" l="l" r="r" t="t"/>
            <a:pathLst>
              <a:path extrusionOk="0" h="9007" w="9644">
                <a:moveTo>
                  <a:pt x="5336" y="1"/>
                </a:moveTo>
                <a:cubicBezTo>
                  <a:pt x="3792" y="1"/>
                  <a:pt x="2265" y="837"/>
                  <a:pt x="1475" y="2278"/>
                </a:cubicBezTo>
                <a:cubicBezTo>
                  <a:pt x="0" y="4930"/>
                  <a:pt x="912" y="8393"/>
                  <a:pt x="4176" y="8940"/>
                </a:cubicBezTo>
                <a:cubicBezTo>
                  <a:pt x="4455" y="8985"/>
                  <a:pt x="4726" y="9007"/>
                  <a:pt x="4991" y="9007"/>
                </a:cubicBezTo>
                <a:cubicBezTo>
                  <a:pt x="7729" y="9007"/>
                  <a:pt x="9643" y="6688"/>
                  <a:pt x="9628" y="4300"/>
                </a:cubicBezTo>
                <a:cubicBezTo>
                  <a:pt x="9611" y="2908"/>
                  <a:pt x="8932" y="1599"/>
                  <a:pt x="7789" y="804"/>
                </a:cubicBezTo>
                <a:cubicBezTo>
                  <a:pt x="7046" y="256"/>
                  <a:pt x="6188" y="1"/>
                  <a:pt x="5336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1" name="Google Shape;791;p76"/>
          <p:cNvGrpSpPr/>
          <p:nvPr/>
        </p:nvGrpSpPr>
        <p:grpSpPr>
          <a:xfrm>
            <a:off x="4171770" y="2126738"/>
            <a:ext cx="927460" cy="448814"/>
            <a:chOff x="4156010" y="2327488"/>
            <a:chExt cx="927460" cy="448814"/>
          </a:xfrm>
        </p:grpSpPr>
        <p:grpSp>
          <p:nvGrpSpPr>
            <p:cNvPr id="792" name="Google Shape;792;p76"/>
            <p:cNvGrpSpPr/>
            <p:nvPr/>
          </p:nvGrpSpPr>
          <p:grpSpPr>
            <a:xfrm>
              <a:off x="4156010" y="2627654"/>
              <a:ext cx="927460" cy="148648"/>
              <a:chOff x="1173250" y="3599475"/>
              <a:chExt cx="327875" cy="52550"/>
            </a:xfrm>
          </p:grpSpPr>
          <p:sp>
            <p:nvSpPr>
              <p:cNvPr id="793" name="Google Shape;793;p76"/>
              <p:cNvSpPr/>
              <p:nvPr/>
            </p:nvSpPr>
            <p:spPr>
              <a:xfrm>
                <a:off x="1187350" y="3599475"/>
                <a:ext cx="294550" cy="44825"/>
              </a:xfrm>
              <a:custGeom>
                <a:rect b="b" l="l" r="r" t="t"/>
                <a:pathLst>
                  <a:path extrusionOk="0" h="1793" w="11782">
                    <a:moveTo>
                      <a:pt x="3407" y="0"/>
                    </a:moveTo>
                    <a:cubicBezTo>
                      <a:pt x="2254" y="0"/>
                      <a:pt x="1613" y="1384"/>
                      <a:pt x="51" y="1384"/>
                    </a:cubicBezTo>
                    <a:lnTo>
                      <a:pt x="1" y="1691"/>
                    </a:lnTo>
                    <a:lnTo>
                      <a:pt x="5685" y="1793"/>
                    </a:lnTo>
                    <a:lnTo>
                      <a:pt x="11782" y="1588"/>
                    </a:lnTo>
                    <a:lnTo>
                      <a:pt x="11705" y="1230"/>
                    </a:lnTo>
                    <a:cubicBezTo>
                      <a:pt x="10680" y="1230"/>
                      <a:pt x="9119" y="155"/>
                      <a:pt x="7633" y="155"/>
                    </a:cubicBezTo>
                    <a:cubicBezTo>
                      <a:pt x="6147" y="155"/>
                      <a:pt x="5685" y="1256"/>
                      <a:pt x="5685" y="1256"/>
                    </a:cubicBezTo>
                    <a:cubicBezTo>
                      <a:pt x="5685" y="1256"/>
                      <a:pt x="4559" y="0"/>
                      <a:pt x="34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4" name="Google Shape;794;p76"/>
              <p:cNvSpPr/>
              <p:nvPr/>
            </p:nvSpPr>
            <p:spPr>
              <a:xfrm>
                <a:off x="1173250" y="3639175"/>
                <a:ext cx="327875" cy="12850"/>
              </a:xfrm>
              <a:custGeom>
                <a:rect b="b" l="l" r="r" t="t"/>
                <a:pathLst>
                  <a:path extrusionOk="0" h="514" w="13115">
                    <a:moveTo>
                      <a:pt x="12960" y="0"/>
                    </a:moveTo>
                    <a:lnTo>
                      <a:pt x="103" y="103"/>
                    </a:lnTo>
                    <a:lnTo>
                      <a:pt x="1" y="513"/>
                    </a:lnTo>
                    <a:lnTo>
                      <a:pt x="13114" y="513"/>
                    </a:lnTo>
                    <a:lnTo>
                      <a:pt x="12960" y="0"/>
                    </a:lnTo>
                    <a:close/>
                  </a:path>
                </a:pathLst>
              </a:custGeom>
              <a:solidFill>
                <a:srgbClr val="80BE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95" name="Google Shape;795;p76"/>
            <p:cNvGrpSpPr/>
            <p:nvPr/>
          </p:nvGrpSpPr>
          <p:grpSpPr>
            <a:xfrm rot="394953">
              <a:off x="4412884" y="2336946"/>
              <a:ext cx="178038" cy="226677"/>
              <a:chOff x="1192475" y="2684000"/>
              <a:chExt cx="70450" cy="89700"/>
            </a:xfrm>
          </p:grpSpPr>
          <p:sp>
            <p:nvSpPr>
              <p:cNvPr id="796" name="Google Shape;796;p76"/>
              <p:cNvSpPr/>
              <p:nvPr/>
            </p:nvSpPr>
            <p:spPr>
              <a:xfrm>
                <a:off x="1192475" y="2684000"/>
                <a:ext cx="62125" cy="76875"/>
              </a:xfrm>
              <a:custGeom>
                <a:rect b="b" l="l" r="r" t="t"/>
                <a:pathLst>
                  <a:path extrusionOk="0" h="3075" w="2485">
                    <a:moveTo>
                      <a:pt x="1357" y="0"/>
                    </a:moveTo>
                    <a:lnTo>
                      <a:pt x="0" y="975"/>
                    </a:lnTo>
                    <a:lnTo>
                      <a:pt x="333" y="2178"/>
                    </a:lnTo>
                    <a:lnTo>
                      <a:pt x="897" y="2025"/>
                    </a:lnTo>
                    <a:lnTo>
                      <a:pt x="743" y="1256"/>
                    </a:lnTo>
                    <a:lnTo>
                      <a:pt x="1152" y="897"/>
                    </a:lnTo>
                    <a:lnTo>
                      <a:pt x="1716" y="1410"/>
                    </a:lnTo>
                    <a:lnTo>
                      <a:pt x="1640" y="2640"/>
                    </a:lnTo>
                    <a:lnTo>
                      <a:pt x="1870" y="3074"/>
                    </a:lnTo>
                    <a:lnTo>
                      <a:pt x="2485" y="2691"/>
                    </a:lnTo>
                    <a:lnTo>
                      <a:pt x="2202" y="2331"/>
                    </a:lnTo>
                    <a:lnTo>
                      <a:pt x="2458" y="1052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rgbClr val="BF8E3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7" name="Google Shape;797;p76"/>
              <p:cNvSpPr/>
              <p:nvPr/>
            </p:nvSpPr>
            <p:spPr>
              <a:xfrm>
                <a:off x="1242400" y="2755100"/>
                <a:ext cx="20525" cy="18600"/>
              </a:xfrm>
              <a:custGeom>
                <a:rect b="b" l="l" r="r" t="t"/>
                <a:pathLst>
                  <a:path extrusionOk="0" h="744" w="821">
                    <a:moveTo>
                      <a:pt x="590" y="0"/>
                    </a:moveTo>
                    <a:lnTo>
                      <a:pt x="0" y="409"/>
                    </a:lnTo>
                    <a:lnTo>
                      <a:pt x="181" y="743"/>
                    </a:lnTo>
                    <a:lnTo>
                      <a:pt x="820" y="281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FFB9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</p:grpSp>
        <p:grpSp>
          <p:nvGrpSpPr>
            <p:cNvPr id="798" name="Google Shape;798;p76"/>
            <p:cNvGrpSpPr/>
            <p:nvPr/>
          </p:nvGrpSpPr>
          <p:grpSpPr>
            <a:xfrm rot="2700136">
              <a:off x="4641646" y="2391304"/>
              <a:ext cx="126208" cy="160681"/>
              <a:chOff x="1192475" y="2684000"/>
              <a:chExt cx="70450" cy="89700"/>
            </a:xfrm>
          </p:grpSpPr>
          <p:sp>
            <p:nvSpPr>
              <p:cNvPr id="799" name="Google Shape;799;p76"/>
              <p:cNvSpPr/>
              <p:nvPr/>
            </p:nvSpPr>
            <p:spPr>
              <a:xfrm>
                <a:off x="1192475" y="2684000"/>
                <a:ext cx="62125" cy="76875"/>
              </a:xfrm>
              <a:custGeom>
                <a:rect b="b" l="l" r="r" t="t"/>
                <a:pathLst>
                  <a:path extrusionOk="0" h="3075" w="2485">
                    <a:moveTo>
                      <a:pt x="1357" y="0"/>
                    </a:moveTo>
                    <a:lnTo>
                      <a:pt x="0" y="975"/>
                    </a:lnTo>
                    <a:lnTo>
                      <a:pt x="333" y="2178"/>
                    </a:lnTo>
                    <a:lnTo>
                      <a:pt x="897" y="2025"/>
                    </a:lnTo>
                    <a:lnTo>
                      <a:pt x="743" y="1256"/>
                    </a:lnTo>
                    <a:lnTo>
                      <a:pt x="1152" y="897"/>
                    </a:lnTo>
                    <a:lnTo>
                      <a:pt x="1716" y="1410"/>
                    </a:lnTo>
                    <a:lnTo>
                      <a:pt x="1640" y="2640"/>
                    </a:lnTo>
                    <a:lnTo>
                      <a:pt x="1870" y="3074"/>
                    </a:lnTo>
                    <a:lnTo>
                      <a:pt x="2485" y="2691"/>
                    </a:lnTo>
                    <a:lnTo>
                      <a:pt x="2202" y="2331"/>
                    </a:lnTo>
                    <a:lnTo>
                      <a:pt x="2458" y="1052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rgbClr val="BF8E3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0" name="Google Shape;800;p76"/>
              <p:cNvSpPr/>
              <p:nvPr/>
            </p:nvSpPr>
            <p:spPr>
              <a:xfrm>
                <a:off x="1242400" y="2755100"/>
                <a:ext cx="20525" cy="18600"/>
              </a:xfrm>
              <a:custGeom>
                <a:rect b="b" l="l" r="r" t="t"/>
                <a:pathLst>
                  <a:path extrusionOk="0" h="744" w="821">
                    <a:moveTo>
                      <a:pt x="590" y="0"/>
                    </a:moveTo>
                    <a:lnTo>
                      <a:pt x="0" y="409"/>
                    </a:lnTo>
                    <a:lnTo>
                      <a:pt x="181" y="743"/>
                    </a:lnTo>
                    <a:lnTo>
                      <a:pt x="820" y="281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FFB9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</p:grpSp>
      </p:grpSp>
      <p:grpSp>
        <p:nvGrpSpPr>
          <p:cNvPr id="801" name="Google Shape;801;p76"/>
          <p:cNvGrpSpPr/>
          <p:nvPr/>
        </p:nvGrpSpPr>
        <p:grpSpPr>
          <a:xfrm>
            <a:off x="4085903" y="2575557"/>
            <a:ext cx="946788" cy="442465"/>
            <a:chOff x="9395188" y="2988476"/>
            <a:chExt cx="1505945" cy="703777"/>
          </a:xfrm>
        </p:grpSpPr>
        <p:sp>
          <p:nvSpPr>
            <p:cNvPr id="802" name="Google Shape;802;p76"/>
            <p:cNvSpPr/>
            <p:nvPr/>
          </p:nvSpPr>
          <p:spPr>
            <a:xfrm>
              <a:off x="9431934" y="2988476"/>
              <a:ext cx="1280996" cy="151619"/>
            </a:xfrm>
            <a:custGeom>
              <a:rect b="b" l="l" r="r" t="t"/>
              <a:pathLst>
                <a:path extrusionOk="0" h="949" w="8018">
                  <a:moveTo>
                    <a:pt x="52" y="0"/>
                  </a:moveTo>
                  <a:lnTo>
                    <a:pt x="1" y="949"/>
                  </a:lnTo>
                  <a:lnTo>
                    <a:pt x="8018" y="949"/>
                  </a:lnTo>
                  <a:lnTo>
                    <a:pt x="8018" y="0"/>
                  </a:lnTo>
                  <a:close/>
                </a:path>
              </a:pathLst>
            </a:custGeom>
            <a:solidFill>
              <a:srgbClr val="DD63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76"/>
            <p:cNvSpPr/>
            <p:nvPr/>
          </p:nvSpPr>
          <p:spPr>
            <a:xfrm>
              <a:off x="9607835" y="3045673"/>
              <a:ext cx="920885" cy="57516"/>
            </a:xfrm>
            <a:custGeom>
              <a:rect b="b" l="l" r="r" t="t"/>
              <a:pathLst>
                <a:path extrusionOk="0" h="360" w="5764">
                  <a:moveTo>
                    <a:pt x="5764" y="0"/>
                  </a:moveTo>
                  <a:lnTo>
                    <a:pt x="52" y="26"/>
                  </a:lnTo>
                  <a:lnTo>
                    <a:pt x="1" y="283"/>
                  </a:lnTo>
                  <a:lnTo>
                    <a:pt x="5764" y="359"/>
                  </a:lnTo>
                  <a:lnTo>
                    <a:pt x="5764" y="0"/>
                  </a:lnTo>
                  <a:close/>
                </a:path>
              </a:pathLst>
            </a:custGeom>
            <a:solidFill>
              <a:srgbClr val="0E1C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76"/>
            <p:cNvSpPr/>
            <p:nvPr/>
          </p:nvSpPr>
          <p:spPr>
            <a:xfrm>
              <a:off x="9493284" y="3045673"/>
              <a:ext cx="86113" cy="45214"/>
            </a:xfrm>
            <a:custGeom>
              <a:rect b="b" l="l" r="r" t="t"/>
              <a:pathLst>
                <a:path extrusionOk="0" h="283" w="539">
                  <a:moveTo>
                    <a:pt x="52" y="0"/>
                  </a:moveTo>
                  <a:lnTo>
                    <a:pt x="0" y="283"/>
                  </a:lnTo>
                  <a:lnTo>
                    <a:pt x="462" y="283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E1C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76"/>
            <p:cNvSpPr/>
            <p:nvPr/>
          </p:nvSpPr>
          <p:spPr>
            <a:xfrm>
              <a:off x="10573775" y="3041519"/>
              <a:ext cx="81800" cy="57516"/>
            </a:xfrm>
            <a:custGeom>
              <a:rect b="b" l="l" r="r" t="t"/>
              <a:pathLst>
                <a:path extrusionOk="0" h="360" w="512">
                  <a:moveTo>
                    <a:pt x="460" y="0"/>
                  </a:moveTo>
                  <a:lnTo>
                    <a:pt x="0" y="26"/>
                  </a:lnTo>
                  <a:lnTo>
                    <a:pt x="26" y="360"/>
                  </a:lnTo>
                  <a:lnTo>
                    <a:pt x="512" y="36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0E1C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76"/>
            <p:cNvSpPr/>
            <p:nvPr/>
          </p:nvSpPr>
          <p:spPr>
            <a:xfrm>
              <a:off x="9464686" y="3139937"/>
              <a:ext cx="1358642" cy="270007"/>
            </a:xfrm>
            <a:custGeom>
              <a:rect b="b" l="l" r="r" t="t"/>
              <a:pathLst>
                <a:path extrusionOk="0" h="1690" w="8504">
                  <a:moveTo>
                    <a:pt x="104" y="1"/>
                  </a:moveTo>
                  <a:lnTo>
                    <a:pt x="1" y="1690"/>
                  </a:lnTo>
                  <a:lnTo>
                    <a:pt x="1" y="1690"/>
                  </a:lnTo>
                  <a:lnTo>
                    <a:pt x="8503" y="1613"/>
                  </a:lnTo>
                  <a:lnTo>
                    <a:pt x="8428" y="1"/>
                  </a:lnTo>
                  <a:close/>
                </a:path>
              </a:pathLst>
            </a:custGeom>
            <a:solidFill>
              <a:srgbClr val="437A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76"/>
            <p:cNvSpPr/>
            <p:nvPr/>
          </p:nvSpPr>
          <p:spPr>
            <a:xfrm>
              <a:off x="10532715" y="3205122"/>
              <a:ext cx="180215" cy="98417"/>
            </a:xfrm>
            <a:custGeom>
              <a:rect b="b" l="l" r="r" t="t"/>
              <a:pathLst>
                <a:path extrusionOk="0" h="616" w="1128">
                  <a:moveTo>
                    <a:pt x="513" y="1"/>
                  </a:moveTo>
                  <a:cubicBezTo>
                    <a:pt x="202" y="1"/>
                    <a:pt x="0" y="138"/>
                    <a:pt x="0" y="309"/>
                  </a:cubicBezTo>
                  <a:cubicBezTo>
                    <a:pt x="0" y="478"/>
                    <a:pt x="154" y="616"/>
                    <a:pt x="564" y="616"/>
                  </a:cubicBezTo>
                  <a:cubicBezTo>
                    <a:pt x="875" y="616"/>
                    <a:pt x="1128" y="437"/>
                    <a:pt x="1128" y="309"/>
                  </a:cubicBezTo>
                  <a:cubicBezTo>
                    <a:pt x="1128" y="138"/>
                    <a:pt x="824" y="1"/>
                    <a:pt x="513" y="1"/>
                  </a:cubicBezTo>
                  <a:close/>
                </a:path>
              </a:pathLst>
            </a:custGeom>
            <a:solidFill>
              <a:srgbClr val="80BE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76"/>
            <p:cNvSpPr/>
            <p:nvPr/>
          </p:nvSpPr>
          <p:spPr>
            <a:xfrm>
              <a:off x="9567095" y="3270787"/>
              <a:ext cx="900276" cy="49049"/>
            </a:xfrm>
            <a:custGeom>
              <a:rect b="b" l="l" r="r" t="t"/>
              <a:pathLst>
                <a:path extrusionOk="0" h="307" w="5635">
                  <a:moveTo>
                    <a:pt x="5635" y="0"/>
                  </a:moveTo>
                  <a:lnTo>
                    <a:pt x="0" y="77"/>
                  </a:lnTo>
                  <a:lnTo>
                    <a:pt x="0" y="307"/>
                  </a:lnTo>
                  <a:lnTo>
                    <a:pt x="5635" y="179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rgbClr val="80BE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76"/>
            <p:cNvSpPr/>
            <p:nvPr/>
          </p:nvSpPr>
          <p:spPr>
            <a:xfrm>
              <a:off x="9567095" y="3188826"/>
              <a:ext cx="900276" cy="57516"/>
            </a:xfrm>
            <a:custGeom>
              <a:rect b="b" l="l" r="r" t="t"/>
              <a:pathLst>
                <a:path extrusionOk="0" h="360" w="5635">
                  <a:moveTo>
                    <a:pt x="51" y="0"/>
                  </a:moveTo>
                  <a:lnTo>
                    <a:pt x="0" y="360"/>
                  </a:lnTo>
                  <a:lnTo>
                    <a:pt x="5635" y="283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rgbClr val="80BE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810" name="Google Shape;810;p76"/>
            <p:cNvSpPr/>
            <p:nvPr/>
          </p:nvSpPr>
          <p:spPr>
            <a:xfrm>
              <a:off x="9395188" y="3348274"/>
              <a:ext cx="1505945" cy="343979"/>
            </a:xfrm>
            <a:custGeom>
              <a:rect b="b" l="l" r="r" t="t"/>
              <a:pathLst>
                <a:path extrusionOk="0" h="2153" w="9426">
                  <a:moveTo>
                    <a:pt x="9298" y="1"/>
                  </a:moveTo>
                  <a:lnTo>
                    <a:pt x="153" y="258"/>
                  </a:lnTo>
                  <a:lnTo>
                    <a:pt x="1" y="2153"/>
                  </a:lnTo>
                  <a:lnTo>
                    <a:pt x="9425" y="2153"/>
                  </a:lnTo>
                  <a:lnTo>
                    <a:pt x="9298" y="1"/>
                  </a:lnTo>
                  <a:close/>
                </a:path>
              </a:pathLst>
            </a:custGeom>
            <a:solidFill>
              <a:srgbClr val="0E1C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76"/>
            <p:cNvSpPr/>
            <p:nvPr/>
          </p:nvSpPr>
          <p:spPr>
            <a:xfrm>
              <a:off x="9693949" y="3409785"/>
              <a:ext cx="883980" cy="241728"/>
            </a:xfrm>
            <a:custGeom>
              <a:rect b="b" l="l" r="r" t="t"/>
              <a:pathLst>
                <a:path extrusionOk="0" h="1513" w="5533">
                  <a:moveTo>
                    <a:pt x="4688" y="1"/>
                  </a:moveTo>
                  <a:lnTo>
                    <a:pt x="896" y="103"/>
                  </a:lnTo>
                  <a:cubicBezTo>
                    <a:pt x="896" y="103"/>
                    <a:pt x="743" y="616"/>
                    <a:pt x="0" y="616"/>
                  </a:cubicBezTo>
                  <a:lnTo>
                    <a:pt x="0" y="999"/>
                  </a:lnTo>
                  <a:cubicBezTo>
                    <a:pt x="0" y="999"/>
                    <a:pt x="105" y="984"/>
                    <a:pt x="247" y="984"/>
                  </a:cubicBezTo>
                  <a:cubicBezTo>
                    <a:pt x="558" y="984"/>
                    <a:pt x="1050" y="1056"/>
                    <a:pt x="1050" y="1512"/>
                  </a:cubicBezTo>
                  <a:lnTo>
                    <a:pt x="4867" y="1410"/>
                  </a:lnTo>
                  <a:cubicBezTo>
                    <a:pt x="4867" y="1410"/>
                    <a:pt x="4867" y="974"/>
                    <a:pt x="5533" y="974"/>
                  </a:cubicBezTo>
                  <a:lnTo>
                    <a:pt x="5456" y="410"/>
                  </a:lnTo>
                  <a:cubicBezTo>
                    <a:pt x="5456" y="410"/>
                    <a:pt x="5392" y="418"/>
                    <a:pt x="5302" y="418"/>
                  </a:cubicBezTo>
                  <a:cubicBezTo>
                    <a:pt x="5077" y="418"/>
                    <a:pt x="4688" y="366"/>
                    <a:pt x="4688" y="1"/>
                  </a:cubicBezTo>
                  <a:close/>
                </a:path>
              </a:pathLst>
            </a:custGeom>
            <a:solidFill>
              <a:srgbClr val="DD63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812" name="Google Shape;812;p76"/>
            <p:cNvSpPr/>
            <p:nvPr/>
          </p:nvSpPr>
          <p:spPr>
            <a:xfrm>
              <a:off x="9480982" y="3483438"/>
              <a:ext cx="168073" cy="102411"/>
            </a:xfrm>
            <a:custGeom>
              <a:rect b="b" l="l" r="r" t="t"/>
              <a:pathLst>
                <a:path extrusionOk="0" h="641" w="1052">
                  <a:moveTo>
                    <a:pt x="437" y="0"/>
                  </a:moveTo>
                  <a:lnTo>
                    <a:pt x="1" y="359"/>
                  </a:lnTo>
                  <a:lnTo>
                    <a:pt x="539" y="641"/>
                  </a:lnTo>
                  <a:lnTo>
                    <a:pt x="1052" y="359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DD63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76"/>
            <p:cNvSpPr/>
            <p:nvPr/>
          </p:nvSpPr>
          <p:spPr>
            <a:xfrm>
              <a:off x="10622823" y="3462988"/>
              <a:ext cx="175901" cy="110559"/>
            </a:xfrm>
            <a:custGeom>
              <a:rect b="b" l="l" r="r" t="t"/>
              <a:pathLst>
                <a:path extrusionOk="0" h="692" w="1101">
                  <a:moveTo>
                    <a:pt x="615" y="0"/>
                  </a:moveTo>
                  <a:lnTo>
                    <a:pt x="0" y="334"/>
                  </a:lnTo>
                  <a:lnTo>
                    <a:pt x="538" y="692"/>
                  </a:lnTo>
                  <a:lnTo>
                    <a:pt x="1101" y="360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DD63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14" name="Google Shape;81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463" y="1953325"/>
            <a:ext cx="1386925" cy="13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76"/>
          <p:cNvSpPr txBox="1"/>
          <p:nvPr/>
        </p:nvSpPr>
        <p:spPr>
          <a:xfrm>
            <a:off x="353388" y="3418625"/>
            <a:ext cx="190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/>
              <a:t>Carlos Ribas</a:t>
            </a:r>
            <a:endParaRPr sz="1800"/>
          </a:p>
        </p:txBody>
      </p:sp>
      <p:sp>
        <p:nvSpPr>
          <p:cNvPr id="816" name="Google Shape;816;p76"/>
          <p:cNvSpPr/>
          <p:nvPr/>
        </p:nvSpPr>
        <p:spPr>
          <a:xfrm flipH="1" rot="1803896">
            <a:off x="3194074" y="1358646"/>
            <a:ext cx="2791123" cy="2795039"/>
          </a:xfrm>
          <a:prstGeom prst="blockArc">
            <a:avLst>
              <a:gd fmla="val 12622480" name="adj1"/>
              <a:gd fmla="val 18176457" name="adj2"/>
              <a:gd fmla="val 20786" name="adj3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7" name="Google Shape;817;p76"/>
          <p:cNvGrpSpPr/>
          <p:nvPr/>
        </p:nvGrpSpPr>
        <p:grpSpPr>
          <a:xfrm>
            <a:off x="2680588" y="846001"/>
            <a:ext cx="3814345" cy="3820570"/>
            <a:chOff x="2661538" y="846001"/>
            <a:chExt cx="3814345" cy="3820570"/>
          </a:xfrm>
        </p:grpSpPr>
        <p:sp>
          <p:nvSpPr>
            <p:cNvPr id="818" name="Google Shape;818;p76"/>
            <p:cNvSpPr/>
            <p:nvPr/>
          </p:nvSpPr>
          <p:spPr>
            <a:xfrm flipH="1" rot="-3604003">
              <a:off x="3169168" y="1360690"/>
              <a:ext cx="2795039" cy="2791123"/>
            </a:xfrm>
            <a:prstGeom prst="blockArc">
              <a:avLst>
                <a:gd fmla="val 12564381" name="adj1"/>
                <a:gd fmla="val 18346131" name="adj2"/>
                <a:gd fmla="val 20844" name="adj3"/>
              </a:avLst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76"/>
            <p:cNvSpPr/>
            <p:nvPr/>
          </p:nvSpPr>
          <p:spPr>
            <a:xfrm flipH="1" rot="-8996104">
              <a:off x="3172397" y="1358802"/>
              <a:ext cx="2791123" cy="2795039"/>
            </a:xfrm>
            <a:prstGeom prst="blockArc">
              <a:avLst>
                <a:gd fmla="val 12622480" name="adj1"/>
                <a:gd fmla="val 18081133" name="adj2"/>
                <a:gd fmla="val 20809" name="adj3"/>
              </a:avLst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76"/>
            <p:cNvSpPr/>
            <p:nvPr/>
          </p:nvSpPr>
          <p:spPr>
            <a:xfrm flipH="1" rot="7195997">
              <a:off x="3173214" y="1360757"/>
              <a:ext cx="2795039" cy="2791123"/>
            </a:xfrm>
            <a:prstGeom prst="blockArc">
              <a:avLst>
                <a:gd fmla="val 12622480" name="adj1"/>
                <a:gd fmla="val 18176457" name="adj2"/>
                <a:gd fmla="val 20786" name="adj3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76"/>
            <p:cNvSpPr/>
            <p:nvPr/>
          </p:nvSpPr>
          <p:spPr>
            <a:xfrm>
              <a:off x="3170800" y="2461750"/>
              <a:ext cx="582000" cy="5820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76"/>
            <p:cNvSpPr/>
            <p:nvPr/>
          </p:nvSpPr>
          <p:spPr>
            <a:xfrm>
              <a:off x="4302575" y="1359650"/>
              <a:ext cx="582000" cy="582000"/>
            </a:xfrm>
            <a:prstGeom prst="ellipse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76"/>
            <p:cNvSpPr/>
            <p:nvPr/>
          </p:nvSpPr>
          <p:spPr>
            <a:xfrm>
              <a:off x="4278400" y="3572350"/>
              <a:ext cx="582000" cy="5820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76"/>
            <p:cNvSpPr/>
            <p:nvPr/>
          </p:nvSpPr>
          <p:spPr>
            <a:xfrm>
              <a:off x="5383675" y="2449100"/>
              <a:ext cx="582000" cy="582000"/>
            </a:xfrm>
            <a:prstGeom prst="ellipse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76"/>
            <p:cNvSpPr txBox="1"/>
            <p:nvPr/>
          </p:nvSpPr>
          <p:spPr>
            <a:xfrm flipH="1">
              <a:off x="4299795" y="3719753"/>
              <a:ext cx="5106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rgbClr val="FFFFFF"/>
                  </a:solidFill>
                  <a:latin typeface="Crete Round"/>
                  <a:ea typeface="Crete Round"/>
                  <a:cs typeface="Crete Round"/>
                  <a:sym typeface="Crete Round"/>
                </a:rPr>
                <a:t>03</a:t>
              </a:r>
              <a:endParaRPr b="1" sz="1800">
                <a:solidFill>
                  <a:srgbClr val="FFFFFF"/>
                </a:solidFill>
                <a:latin typeface="Crete Round"/>
                <a:ea typeface="Crete Round"/>
                <a:cs typeface="Crete Round"/>
                <a:sym typeface="Crete Round"/>
              </a:endParaRPr>
            </a:p>
          </p:txBody>
        </p:sp>
        <p:sp>
          <p:nvSpPr>
            <p:cNvPr id="826" name="Google Shape;826;p76"/>
            <p:cNvSpPr txBox="1"/>
            <p:nvPr/>
          </p:nvSpPr>
          <p:spPr>
            <a:xfrm flipH="1">
              <a:off x="3210400" y="2543421"/>
              <a:ext cx="5106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rgbClr val="FFFFFF"/>
                  </a:solidFill>
                  <a:latin typeface="Crete Round"/>
                  <a:ea typeface="Crete Round"/>
                  <a:cs typeface="Crete Round"/>
                  <a:sym typeface="Crete Round"/>
                </a:rPr>
                <a:t>04</a:t>
              </a:r>
              <a:endParaRPr b="1" sz="1800">
                <a:solidFill>
                  <a:srgbClr val="FFFFFF"/>
                </a:solidFill>
                <a:latin typeface="Crete Round"/>
                <a:ea typeface="Crete Round"/>
                <a:cs typeface="Crete Round"/>
                <a:sym typeface="Crete Round"/>
              </a:endParaRPr>
            </a:p>
          </p:txBody>
        </p:sp>
        <p:sp>
          <p:nvSpPr>
            <p:cNvPr id="827" name="Google Shape;827;p76"/>
            <p:cNvSpPr txBox="1"/>
            <p:nvPr/>
          </p:nvSpPr>
          <p:spPr>
            <a:xfrm flipH="1">
              <a:off x="4299795" y="1485613"/>
              <a:ext cx="5106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rgbClr val="FFFFFF"/>
                  </a:solidFill>
                  <a:latin typeface="Crete Round"/>
                  <a:ea typeface="Crete Round"/>
                  <a:cs typeface="Crete Round"/>
                  <a:sym typeface="Crete Round"/>
                </a:rPr>
                <a:t>01</a:t>
              </a:r>
              <a:endParaRPr b="1" sz="1800">
                <a:solidFill>
                  <a:srgbClr val="FFFFFF"/>
                </a:solidFill>
                <a:latin typeface="Crete Round"/>
                <a:ea typeface="Crete Round"/>
                <a:cs typeface="Crete Round"/>
                <a:sym typeface="Crete Round"/>
              </a:endParaRPr>
            </a:p>
          </p:txBody>
        </p:sp>
        <p:sp>
          <p:nvSpPr>
            <p:cNvPr id="828" name="Google Shape;828;p76"/>
            <p:cNvSpPr txBox="1"/>
            <p:nvPr/>
          </p:nvSpPr>
          <p:spPr>
            <a:xfrm flipH="1">
              <a:off x="5423000" y="2543421"/>
              <a:ext cx="5106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rgbClr val="FFFFFF"/>
                  </a:solidFill>
                  <a:latin typeface="Crete Round"/>
                  <a:ea typeface="Crete Round"/>
                  <a:cs typeface="Crete Round"/>
                  <a:sym typeface="Crete Round"/>
                </a:rPr>
                <a:t>02</a:t>
              </a:r>
              <a:endParaRPr b="1" sz="1800">
                <a:solidFill>
                  <a:srgbClr val="FFFFFF"/>
                </a:solidFill>
                <a:latin typeface="Crete Round"/>
                <a:ea typeface="Crete Round"/>
                <a:cs typeface="Crete Round"/>
                <a:sym typeface="Crete Round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77"/>
          <p:cNvSpPr txBox="1"/>
          <p:nvPr>
            <p:ph type="title"/>
          </p:nvPr>
        </p:nvSpPr>
        <p:spPr>
          <a:xfrm>
            <a:off x="253599" y="205375"/>
            <a:ext cx="77133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/>
              <a:t>How does LitScan work</a:t>
            </a:r>
            <a:endParaRPr sz="2800"/>
          </a:p>
        </p:txBody>
      </p:sp>
      <p:sp>
        <p:nvSpPr>
          <p:cNvPr id="834" name="Google Shape;834;p77"/>
          <p:cNvSpPr/>
          <p:nvPr/>
        </p:nvSpPr>
        <p:spPr>
          <a:xfrm>
            <a:off x="752445" y="3719750"/>
            <a:ext cx="2311190" cy="615606"/>
          </a:xfrm>
          <a:custGeom>
            <a:rect b="b" l="l" r="r" t="t"/>
            <a:pathLst>
              <a:path extrusionOk="0" h="8540" w="2494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77"/>
          <p:cNvSpPr txBox="1"/>
          <p:nvPr/>
        </p:nvSpPr>
        <p:spPr>
          <a:xfrm>
            <a:off x="747350" y="3719750"/>
            <a:ext cx="226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EBI Search + embeddable component</a:t>
            </a:r>
            <a:endParaRPr sz="1400">
              <a:solidFill>
                <a:srgbClr val="0E1C3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36" name="Google Shape;836;p77"/>
          <p:cNvSpPr/>
          <p:nvPr/>
        </p:nvSpPr>
        <p:spPr>
          <a:xfrm>
            <a:off x="5402725" y="2465250"/>
            <a:ext cx="582000" cy="582000"/>
          </a:xfrm>
          <a:prstGeom prst="ellipse">
            <a:avLst/>
          </a:prstGeom>
          <a:solidFill>
            <a:srgbClr val="FFB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77"/>
          <p:cNvSpPr/>
          <p:nvPr/>
        </p:nvSpPr>
        <p:spPr>
          <a:xfrm>
            <a:off x="752445" y="2132238"/>
            <a:ext cx="2311190" cy="615606"/>
          </a:xfrm>
          <a:custGeom>
            <a:rect b="b" l="l" r="r" t="t"/>
            <a:pathLst>
              <a:path extrusionOk="0" h="8540" w="2494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77"/>
          <p:cNvSpPr txBox="1"/>
          <p:nvPr/>
        </p:nvSpPr>
        <p:spPr>
          <a:xfrm>
            <a:off x="747349" y="1515250"/>
            <a:ext cx="21945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BF8E3E"/>
                </a:solidFill>
                <a:latin typeface="Crete Round"/>
                <a:ea typeface="Crete Round"/>
                <a:cs typeface="Crete Round"/>
                <a:sym typeface="Crete Round"/>
              </a:rPr>
              <a:t>Select terms</a:t>
            </a:r>
            <a:endParaRPr b="1" sz="1400">
              <a:solidFill>
                <a:srgbClr val="BF8E3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39" name="Google Shape;839;p77"/>
          <p:cNvCxnSpPr>
            <a:endCxn id="838" idx="3"/>
          </p:cNvCxnSpPr>
          <p:nvPr/>
        </p:nvCxnSpPr>
        <p:spPr>
          <a:xfrm flipH="1">
            <a:off x="2941849" y="1776550"/>
            <a:ext cx="843000" cy="8700"/>
          </a:xfrm>
          <a:prstGeom prst="straightConnector1">
            <a:avLst/>
          </a:prstGeom>
          <a:noFill/>
          <a:ln cap="flat" cmpd="sng" w="9525">
            <a:solidFill>
              <a:srgbClr val="0E1C3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840" name="Google Shape;840;p77"/>
          <p:cNvSpPr txBox="1"/>
          <p:nvPr/>
        </p:nvSpPr>
        <p:spPr>
          <a:xfrm>
            <a:off x="747349" y="3103600"/>
            <a:ext cx="21945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BF8E3E"/>
                </a:solidFill>
                <a:latin typeface="Crete Round"/>
                <a:ea typeface="Crete Round"/>
                <a:cs typeface="Crete Round"/>
                <a:sym typeface="Crete Round"/>
              </a:rPr>
              <a:t>Make results available</a:t>
            </a:r>
            <a:endParaRPr b="1" sz="2200">
              <a:solidFill>
                <a:srgbClr val="BF8E3E"/>
              </a:solidFill>
              <a:latin typeface="Crete Round"/>
              <a:ea typeface="Crete Round"/>
              <a:cs typeface="Crete Round"/>
              <a:sym typeface="Crete Round"/>
            </a:endParaRPr>
          </a:p>
        </p:txBody>
      </p:sp>
      <p:cxnSp>
        <p:nvCxnSpPr>
          <p:cNvPr id="841" name="Google Shape;841;p77"/>
          <p:cNvCxnSpPr>
            <a:endCxn id="840" idx="3"/>
          </p:cNvCxnSpPr>
          <p:nvPr/>
        </p:nvCxnSpPr>
        <p:spPr>
          <a:xfrm rot="10800000">
            <a:off x="2941849" y="3373600"/>
            <a:ext cx="843000" cy="0"/>
          </a:xfrm>
          <a:prstGeom prst="straightConnector1">
            <a:avLst/>
          </a:prstGeom>
          <a:noFill/>
          <a:ln cap="flat" cmpd="sng" w="9525">
            <a:solidFill>
              <a:srgbClr val="0E1C3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842" name="Google Shape;842;p77"/>
          <p:cNvSpPr txBox="1"/>
          <p:nvPr/>
        </p:nvSpPr>
        <p:spPr>
          <a:xfrm>
            <a:off x="6235049" y="3103580"/>
            <a:ext cx="21945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BF8E3E"/>
                </a:solidFill>
                <a:latin typeface="Crete Round"/>
                <a:ea typeface="Crete Round"/>
                <a:cs typeface="Crete Round"/>
                <a:sym typeface="Crete Round"/>
              </a:rPr>
              <a:t>Extract data</a:t>
            </a:r>
            <a:endParaRPr b="1" sz="2200">
              <a:solidFill>
                <a:srgbClr val="BF8E3E"/>
              </a:solidFill>
              <a:latin typeface="Crete Round"/>
              <a:ea typeface="Crete Round"/>
              <a:cs typeface="Crete Round"/>
              <a:sym typeface="Crete Round"/>
            </a:endParaRPr>
          </a:p>
        </p:txBody>
      </p:sp>
      <p:cxnSp>
        <p:nvCxnSpPr>
          <p:cNvPr id="843" name="Google Shape;843;p77"/>
          <p:cNvCxnSpPr>
            <a:stCxn id="842" idx="1"/>
          </p:cNvCxnSpPr>
          <p:nvPr/>
        </p:nvCxnSpPr>
        <p:spPr>
          <a:xfrm rot="10800000">
            <a:off x="5390549" y="3364880"/>
            <a:ext cx="844500" cy="8700"/>
          </a:xfrm>
          <a:prstGeom prst="straightConnector1">
            <a:avLst/>
          </a:prstGeom>
          <a:noFill/>
          <a:ln cap="flat" cmpd="sng" w="9525">
            <a:solidFill>
              <a:srgbClr val="0E1C30"/>
            </a:solidFill>
            <a:prstDash val="solid"/>
            <a:round/>
            <a:headEnd len="sm" w="sm" type="oval"/>
            <a:tailEnd len="med" w="med" type="none"/>
          </a:ln>
        </p:spPr>
      </p:cxnSp>
      <p:sp>
        <p:nvSpPr>
          <p:cNvPr id="844" name="Google Shape;844;p77"/>
          <p:cNvSpPr txBox="1"/>
          <p:nvPr/>
        </p:nvSpPr>
        <p:spPr>
          <a:xfrm>
            <a:off x="6235050" y="1515250"/>
            <a:ext cx="22698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BF8E3E"/>
                </a:solidFill>
                <a:latin typeface="Crete Round"/>
                <a:ea typeface="Crete Round"/>
                <a:cs typeface="Crete Round"/>
                <a:sym typeface="Crete Round"/>
              </a:rPr>
              <a:t>Search articles</a:t>
            </a:r>
            <a:endParaRPr b="1" sz="1400">
              <a:solidFill>
                <a:srgbClr val="BF8E3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45" name="Google Shape;845;p77"/>
          <p:cNvCxnSpPr>
            <a:stCxn id="844" idx="1"/>
          </p:cNvCxnSpPr>
          <p:nvPr/>
        </p:nvCxnSpPr>
        <p:spPr>
          <a:xfrm rot="10800000">
            <a:off x="5390550" y="1776550"/>
            <a:ext cx="844500" cy="8700"/>
          </a:xfrm>
          <a:prstGeom prst="straightConnector1">
            <a:avLst/>
          </a:prstGeom>
          <a:noFill/>
          <a:ln cap="flat" cmpd="sng" w="9525">
            <a:solidFill>
              <a:srgbClr val="0E1C30"/>
            </a:solidFill>
            <a:prstDash val="solid"/>
            <a:round/>
            <a:headEnd len="sm" w="sm" type="oval"/>
            <a:tailEnd len="med" w="med" type="none"/>
          </a:ln>
        </p:spPr>
      </p:cxnSp>
      <p:sp>
        <p:nvSpPr>
          <p:cNvPr id="846" name="Google Shape;846;p77"/>
          <p:cNvSpPr txBox="1"/>
          <p:nvPr/>
        </p:nvSpPr>
        <p:spPr>
          <a:xfrm>
            <a:off x="747350" y="2132250"/>
            <a:ext cx="226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Expert database provide thousands of </a:t>
            </a:r>
            <a:r>
              <a:rPr lang="en-GB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terms</a:t>
            </a:r>
            <a:endParaRPr sz="1400">
              <a:solidFill>
                <a:srgbClr val="0E1C3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47" name="Google Shape;847;p77"/>
          <p:cNvSpPr/>
          <p:nvPr/>
        </p:nvSpPr>
        <p:spPr>
          <a:xfrm>
            <a:off x="6105051" y="2126750"/>
            <a:ext cx="2312187" cy="615606"/>
          </a:xfrm>
          <a:custGeom>
            <a:rect b="b" l="l" r="r" t="t"/>
            <a:pathLst>
              <a:path extrusionOk="0" h="8540" w="2494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77"/>
          <p:cNvSpPr txBox="1"/>
          <p:nvPr/>
        </p:nvSpPr>
        <p:spPr>
          <a:xfrm>
            <a:off x="6235049" y="2131200"/>
            <a:ext cx="219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7.8M </a:t>
            </a:r>
            <a:r>
              <a:rPr lang="en-GB" sz="140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full</a:t>
            </a:r>
            <a:r>
              <a:rPr lang="en-GB" sz="140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 text articles in Europe PMC</a:t>
            </a:r>
            <a:endParaRPr sz="1400">
              <a:solidFill>
                <a:srgbClr val="0E1C3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49" name="Google Shape;849;p77"/>
          <p:cNvSpPr/>
          <p:nvPr/>
        </p:nvSpPr>
        <p:spPr>
          <a:xfrm>
            <a:off x="6117468" y="3719746"/>
            <a:ext cx="2312187" cy="615606"/>
          </a:xfrm>
          <a:custGeom>
            <a:rect b="b" l="l" r="r" t="t"/>
            <a:pathLst>
              <a:path extrusionOk="0" h="8540" w="2494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850" name="Google Shape;850;p77"/>
          <p:cNvSpPr txBox="1"/>
          <p:nvPr/>
        </p:nvSpPr>
        <p:spPr>
          <a:xfrm>
            <a:off x="6235049" y="3719753"/>
            <a:ext cx="219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Get a sentence with the </a:t>
            </a:r>
            <a:r>
              <a:rPr lang="en-GB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term</a:t>
            </a:r>
            <a:r>
              <a:rPr lang="en-GB" sz="140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 and other data</a:t>
            </a:r>
            <a:endParaRPr sz="1400">
              <a:solidFill>
                <a:srgbClr val="0E1C3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51" name="Google Shape;851;p77"/>
          <p:cNvSpPr/>
          <p:nvPr/>
        </p:nvSpPr>
        <p:spPr>
          <a:xfrm rot="2277391">
            <a:off x="3937228" y="2122870"/>
            <a:ext cx="1294241" cy="1208772"/>
          </a:xfrm>
          <a:custGeom>
            <a:rect b="b" l="l" r="r" t="t"/>
            <a:pathLst>
              <a:path extrusionOk="0" h="9007" w="9644">
                <a:moveTo>
                  <a:pt x="5336" y="1"/>
                </a:moveTo>
                <a:cubicBezTo>
                  <a:pt x="3792" y="1"/>
                  <a:pt x="2265" y="837"/>
                  <a:pt x="1475" y="2278"/>
                </a:cubicBezTo>
                <a:cubicBezTo>
                  <a:pt x="0" y="4930"/>
                  <a:pt x="912" y="8393"/>
                  <a:pt x="4176" y="8940"/>
                </a:cubicBezTo>
                <a:cubicBezTo>
                  <a:pt x="4455" y="8985"/>
                  <a:pt x="4726" y="9007"/>
                  <a:pt x="4991" y="9007"/>
                </a:cubicBezTo>
                <a:cubicBezTo>
                  <a:pt x="7729" y="9007"/>
                  <a:pt x="9643" y="6688"/>
                  <a:pt x="9628" y="4300"/>
                </a:cubicBezTo>
                <a:cubicBezTo>
                  <a:pt x="9611" y="2908"/>
                  <a:pt x="8932" y="1599"/>
                  <a:pt x="7789" y="804"/>
                </a:cubicBezTo>
                <a:cubicBezTo>
                  <a:pt x="7046" y="256"/>
                  <a:pt x="6188" y="1"/>
                  <a:pt x="5336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2" name="Google Shape;852;p77"/>
          <p:cNvGrpSpPr/>
          <p:nvPr/>
        </p:nvGrpSpPr>
        <p:grpSpPr>
          <a:xfrm>
            <a:off x="4171770" y="2126738"/>
            <a:ext cx="927460" cy="448814"/>
            <a:chOff x="4156010" y="2327488"/>
            <a:chExt cx="927460" cy="448814"/>
          </a:xfrm>
        </p:grpSpPr>
        <p:grpSp>
          <p:nvGrpSpPr>
            <p:cNvPr id="853" name="Google Shape;853;p77"/>
            <p:cNvGrpSpPr/>
            <p:nvPr/>
          </p:nvGrpSpPr>
          <p:grpSpPr>
            <a:xfrm>
              <a:off x="4156010" y="2627654"/>
              <a:ext cx="927460" cy="148648"/>
              <a:chOff x="1173250" y="3599475"/>
              <a:chExt cx="327875" cy="52550"/>
            </a:xfrm>
          </p:grpSpPr>
          <p:sp>
            <p:nvSpPr>
              <p:cNvPr id="854" name="Google Shape;854;p77"/>
              <p:cNvSpPr/>
              <p:nvPr/>
            </p:nvSpPr>
            <p:spPr>
              <a:xfrm>
                <a:off x="1187350" y="3599475"/>
                <a:ext cx="294550" cy="44825"/>
              </a:xfrm>
              <a:custGeom>
                <a:rect b="b" l="l" r="r" t="t"/>
                <a:pathLst>
                  <a:path extrusionOk="0" h="1793" w="11782">
                    <a:moveTo>
                      <a:pt x="3407" y="0"/>
                    </a:moveTo>
                    <a:cubicBezTo>
                      <a:pt x="2254" y="0"/>
                      <a:pt x="1613" y="1384"/>
                      <a:pt x="51" y="1384"/>
                    </a:cubicBezTo>
                    <a:lnTo>
                      <a:pt x="1" y="1691"/>
                    </a:lnTo>
                    <a:lnTo>
                      <a:pt x="5685" y="1793"/>
                    </a:lnTo>
                    <a:lnTo>
                      <a:pt x="11782" y="1588"/>
                    </a:lnTo>
                    <a:lnTo>
                      <a:pt x="11705" y="1230"/>
                    </a:lnTo>
                    <a:cubicBezTo>
                      <a:pt x="10680" y="1230"/>
                      <a:pt x="9119" y="155"/>
                      <a:pt x="7633" y="155"/>
                    </a:cubicBezTo>
                    <a:cubicBezTo>
                      <a:pt x="6147" y="155"/>
                      <a:pt x="5685" y="1256"/>
                      <a:pt x="5685" y="1256"/>
                    </a:cubicBezTo>
                    <a:cubicBezTo>
                      <a:pt x="5685" y="1256"/>
                      <a:pt x="4559" y="0"/>
                      <a:pt x="34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5" name="Google Shape;855;p77"/>
              <p:cNvSpPr/>
              <p:nvPr/>
            </p:nvSpPr>
            <p:spPr>
              <a:xfrm>
                <a:off x="1173250" y="3639175"/>
                <a:ext cx="327875" cy="12850"/>
              </a:xfrm>
              <a:custGeom>
                <a:rect b="b" l="l" r="r" t="t"/>
                <a:pathLst>
                  <a:path extrusionOk="0" h="514" w="13115">
                    <a:moveTo>
                      <a:pt x="12960" y="0"/>
                    </a:moveTo>
                    <a:lnTo>
                      <a:pt x="103" y="103"/>
                    </a:lnTo>
                    <a:lnTo>
                      <a:pt x="1" y="513"/>
                    </a:lnTo>
                    <a:lnTo>
                      <a:pt x="13114" y="513"/>
                    </a:lnTo>
                    <a:lnTo>
                      <a:pt x="12960" y="0"/>
                    </a:lnTo>
                    <a:close/>
                  </a:path>
                </a:pathLst>
              </a:custGeom>
              <a:solidFill>
                <a:srgbClr val="80BE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6" name="Google Shape;856;p77"/>
            <p:cNvGrpSpPr/>
            <p:nvPr/>
          </p:nvGrpSpPr>
          <p:grpSpPr>
            <a:xfrm rot="394953">
              <a:off x="4412884" y="2336946"/>
              <a:ext cx="178038" cy="226677"/>
              <a:chOff x="1192475" y="2684000"/>
              <a:chExt cx="70450" cy="89700"/>
            </a:xfrm>
          </p:grpSpPr>
          <p:sp>
            <p:nvSpPr>
              <p:cNvPr id="857" name="Google Shape;857;p77"/>
              <p:cNvSpPr/>
              <p:nvPr/>
            </p:nvSpPr>
            <p:spPr>
              <a:xfrm>
                <a:off x="1192475" y="2684000"/>
                <a:ext cx="62125" cy="76875"/>
              </a:xfrm>
              <a:custGeom>
                <a:rect b="b" l="l" r="r" t="t"/>
                <a:pathLst>
                  <a:path extrusionOk="0" h="3075" w="2485">
                    <a:moveTo>
                      <a:pt x="1357" y="0"/>
                    </a:moveTo>
                    <a:lnTo>
                      <a:pt x="0" y="975"/>
                    </a:lnTo>
                    <a:lnTo>
                      <a:pt x="333" y="2178"/>
                    </a:lnTo>
                    <a:lnTo>
                      <a:pt x="897" y="2025"/>
                    </a:lnTo>
                    <a:lnTo>
                      <a:pt x="743" y="1256"/>
                    </a:lnTo>
                    <a:lnTo>
                      <a:pt x="1152" y="897"/>
                    </a:lnTo>
                    <a:lnTo>
                      <a:pt x="1716" y="1410"/>
                    </a:lnTo>
                    <a:lnTo>
                      <a:pt x="1640" y="2640"/>
                    </a:lnTo>
                    <a:lnTo>
                      <a:pt x="1870" y="3074"/>
                    </a:lnTo>
                    <a:lnTo>
                      <a:pt x="2485" y="2691"/>
                    </a:lnTo>
                    <a:lnTo>
                      <a:pt x="2202" y="2331"/>
                    </a:lnTo>
                    <a:lnTo>
                      <a:pt x="2458" y="1052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rgbClr val="BF8E3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77"/>
              <p:cNvSpPr/>
              <p:nvPr/>
            </p:nvSpPr>
            <p:spPr>
              <a:xfrm>
                <a:off x="1242400" y="2755100"/>
                <a:ext cx="20525" cy="18600"/>
              </a:xfrm>
              <a:custGeom>
                <a:rect b="b" l="l" r="r" t="t"/>
                <a:pathLst>
                  <a:path extrusionOk="0" h="744" w="821">
                    <a:moveTo>
                      <a:pt x="590" y="0"/>
                    </a:moveTo>
                    <a:lnTo>
                      <a:pt x="0" y="409"/>
                    </a:lnTo>
                    <a:lnTo>
                      <a:pt x="181" y="743"/>
                    </a:lnTo>
                    <a:lnTo>
                      <a:pt x="820" y="281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FFB9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</p:grpSp>
        <p:grpSp>
          <p:nvGrpSpPr>
            <p:cNvPr id="859" name="Google Shape;859;p77"/>
            <p:cNvGrpSpPr/>
            <p:nvPr/>
          </p:nvGrpSpPr>
          <p:grpSpPr>
            <a:xfrm rot="2700136">
              <a:off x="4641646" y="2391304"/>
              <a:ext cx="126208" cy="160681"/>
              <a:chOff x="1192475" y="2684000"/>
              <a:chExt cx="70450" cy="89700"/>
            </a:xfrm>
          </p:grpSpPr>
          <p:sp>
            <p:nvSpPr>
              <p:cNvPr id="860" name="Google Shape;860;p77"/>
              <p:cNvSpPr/>
              <p:nvPr/>
            </p:nvSpPr>
            <p:spPr>
              <a:xfrm>
                <a:off x="1192475" y="2684000"/>
                <a:ext cx="62125" cy="76875"/>
              </a:xfrm>
              <a:custGeom>
                <a:rect b="b" l="l" r="r" t="t"/>
                <a:pathLst>
                  <a:path extrusionOk="0" h="3075" w="2485">
                    <a:moveTo>
                      <a:pt x="1357" y="0"/>
                    </a:moveTo>
                    <a:lnTo>
                      <a:pt x="0" y="975"/>
                    </a:lnTo>
                    <a:lnTo>
                      <a:pt x="333" y="2178"/>
                    </a:lnTo>
                    <a:lnTo>
                      <a:pt x="897" y="2025"/>
                    </a:lnTo>
                    <a:lnTo>
                      <a:pt x="743" y="1256"/>
                    </a:lnTo>
                    <a:lnTo>
                      <a:pt x="1152" y="897"/>
                    </a:lnTo>
                    <a:lnTo>
                      <a:pt x="1716" y="1410"/>
                    </a:lnTo>
                    <a:lnTo>
                      <a:pt x="1640" y="2640"/>
                    </a:lnTo>
                    <a:lnTo>
                      <a:pt x="1870" y="3074"/>
                    </a:lnTo>
                    <a:lnTo>
                      <a:pt x="2485" y="2691"/>
                    </a:lnTo>
                    <a:lnTo>
                      <a:pt x="2202" y="2331"/>
                    </a:lnTo>
                    <a:lnTo>
                      <a:pt x="2458" y="1052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rgbClr val="BF8E3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77"/>
              <p:cNvSpPr/>
              <p:nvPr/>
            </p:nvSpPr>
            <p:spPr>
              <a:xfrm>
                <a:off x="1242400" y="2755100"/>
                <a:ext cx="20525" cy="18600"/>
              </a:xfrm>
              <a:custGeom>
                <a:rect b="b" l="l" r="r" t="t"/>
                <a:pathLst>
                  <a:path extrusionOk="0" h="744" w="821">
                    <a:moveTo>
                      <a:pt x="590" y="0"/>
                    </a:moveTo>
                    <a:lnTo>
                      <a:pt x="0" y="409"/>
                    </a:lnTo>
                    <a:lnTo>
                      <a:pt x="181" y="743"/>
                    </a:lnTo>
                    <a:lnTo>
                      <a:pt x="820" y="281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FFB95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</p:grpSp>
      </p:grpSp>
      <p:grpSp>
        <p:nvGrpSpPr>
          <p:cNvPr id="862" name="Google Shape;862;p77"/>
          <p:cNvGrpSpPr/>
          <p:nvPr/>
        </p:nvGrpSpPr>
        <p:grpSpPr>
          <a:xfrm>
            <a:off x="4085903" y="2575557"/>
            <a:ext cx="946788" cy="442465"/>
            <a:chOff x="9395188" y="2988476"/>
            <a:chExt cx="1505945" cy="703777"/>
          </a:xfrm>
        </p:grpSpPr>
        <p:sp>
          <p:nvSpPr>
            <p:cNvPr id="863" name="Google Shape;863;p77"/>
            <p:cNvSpPr/>
            <p:nvPr/>
          </p:nvSpPr>
          <p:spPr>
            <a:xfrm>
              <a:off x="9431934" y="2988476"/>
              <a:ext cx="1280996" cy="151619"/>
            </a:xfrm>
            <a:custGeom>
              <a:rect b="b" l="l" r="r" t="t"/>
              <a:pathLst>
                <a:path extrusionOk="0" h="949" w="8018">
                  <a:moveTo>
                    <a:pt x="52" y="0"/>
                  </a:moveTo>
                  <a:lnTo>
                    <a:pt x="1" y="949"/>
                  </a:lnTo>
                  <a:lnTo>
                    <a:pt x="8018" y="949"/>
                  </a:lnTo>
                  <a:lnTo>
                    <a:pt x="8018" y="0"/>
                  </a:lnTo>
                  <a:close/>
                </a:path>
              </a:pathLst>
            </a:custGeom>
            <a:solidFill>
              <a:srgbClr val="DD63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77"/>
            <p:cNvSpPr/>
            <p:nvPr/>
          </p:nvSpPr>
          <p:spPr>
            <a:xfrm>
              <a:off x="9607835" y="3045673"/>
              <a:ext cx="920885" cy="57516"/>
            </a:xfrm>
            <a:custGeom>
              <a:rect b="b" l="l" r="r" t="t"/>
              <a:pathLst>
                <a:path extrusionOk="0" h="360" w="5764">
                  <a:moveTo>
                    <a:pt x="5764" y="0"/>
                  </a:moveTo>
                  <a:lnTo>
                    <a:pt x="52" y="26"/>
                  </a:lnTo>
                  <a:lnTo>
                    <a:pt x="1" y="283"/>
                  </a:lnTo>
                  <a:lnTo>
                    <a:pt x="5764" y="359"/>
                  </a:lnTo>
                  <a:lnTo>
                    <a:pt x="5764" y="0"/>
                  </a:lnTo>
                  <a:close/>
                </a:path>
              </a:pathLst>
            </a:custGeom>
            <a:solidFill>
              <a:srgbClr val="0E1C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77"/>
            <p:cNvSpPr/>
            <p:nvPr/>
          </p:nvSpPr>
          <p:spPr>
            <a:xfrm>
              <a:off x="9493284" y="3045673"/>
              <a:ext cx="86113" cy="45214"/>
            </a:xfrm>
            <a:custGeom>
              <a:rect b="b" l="l" r="r" t="t"/>
              <a:pathLst>
                <a:path extrusionOk="0" h="283" w="539">
                  <a:moveTo>
                    <a:pt x="52" y="0"/>
                  </a:moveTo>
                  <a:lnTo>
                    <a:pt x="0" y="283"/>
                  </a:lnTo>
                  <a:lnTo>
                    <a:pt x="462" y="283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0E1C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77"/>
            <p:cNvSpPr/>
            <p:nvPr/>
          </p:nvSpPr>
          <p:spPr>
            <a:xfrm>
              <a:off x="10573775" y="3041519"/>
              <a:ext cx="81800" cy="57516"/>
            </a:xfrm>
            <a:custGeom>
              <a:rect b="b" l="l" r="r" t="t"/>
              <a:pathLst>
                <a:path extrusionOk="0" h="360" w="512">
                  <a:moveTo>
                    <a:pt x="460" y="0"/>
                  </a:moveTo>
                  <a:lnTo>
                    <a:pt x="0" y="26"/>
                  </a:lnTo>
                  <a:lnTo>
                    <a:pt x="26" y="360"/>
                  </a:lnTo>
                  <a:lnTo>
                    <a:pt x="512" y="36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0E1C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77"/>
            <p:cNvSpPr/>
            <p:nvPr/>
          </p:nvSpPr>
          <p:spPr>
            <a:xfrm>
              <a:off x="9464686" y="3139937"/>
              <a:ext cx="1358642" cy="270007"/>
            </a:xfrm>
            <a:custGeom>
              <a:rect b="b" l="l" r="r" t="t"/>
              <a:pathLst>
                <a:path extrusionOk="0" h="1690" w="8504">
                  <a:moveTo>
                    <a:pt x="104" y="1"/>
                  </a:moveTo>
                  <a:lnTo>
                    <a:pt x="1" y="1690"/>
                  </a:lnTo>
                  <a:lnTo>
                    <a:pt x="1" y="1690"/>
                  </a:lnTo>
                  <a:lnTo>
                    <a:pt x="8503" y="1613"/>
                  </a:lnTo>
                  <a:lnTo>
                    <a:pt x="8428" y="1"/>
                  </a:lnTo>
                  <a:close/>
                </a:path>
              </a:pathLst>
            </a:custGeom>
            <a:solidFill>
              <a:srgbClr val="437A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77"/>
            <p:cNvSpPr/>
            <p:nvPr/>
          </p:nvSpPr>
          <p:spPr>
            <a:xfrm>
              <a:off x="10532715" y="3205122"/>
              <a:ext cx="180215" cy="98417"/>
            </a:xfrm>
            <a:custGeom>
              <a:rect b="b" l="l" r="r" t="t"/>
              <a:pathLst>
                <a:path extrusionOk="0" h="616" w="1128">
                  <a:moveTo>
                    <a:pt x="513" y="1"/>
                  </a:moveTo>
                  <a:cubicBezTo>
                    <a:pt x="202" y="1"/>
                    <a:pt x="0" y="138"/>
                    <a:pt x="0" y="309"/>
                  </a:cubicBezTo>
                  <a:cubicBezTo>
                    <a:pt x="0" y="478"/>
                    <a:pt x="154" y="616"/>
                    <a:pt x="564" y="616"/>
                  </a:cubicBezTo>
                  <a:cubicBezTo>
                    <a:pt x="875" y="616"/>
                    <a:pt x="1128" y="437"/>
                    <a:pt x="1128" y="309"/>
                  </a:cubicBezTo>
                  <a:cubicBezTo>
                    <a:pt x="1128" y="138"/>
                    <a:pt x="824" y="1"/>
                    <a:pt x="513" y="1"/>
                  </a:cubicBezTo>
                  <a:close/>
                </a:path>
              </a:pathLst>
            </a:custGeom>
            <a:solidFill>
              <a:srgbClr val="80BE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77"/>
            <p:cNvSpPr/>
            <p:nvPr/>
          </p:nvSpPr>
          <p:spPr>
            <a:xfrm>
              <a:off x="9567095" y="3270787"/>
              <a:ext cx="900276" cy="49049"/>
            </a:xfrm>
            <a:custGeom>
              <a:rect b="b" l="l" r="r" t="t"/>
              <a:pathLst>
                <a:path extrusionOk="0" h="307" w="5635">
                  <a:moveTo>
                    <a:pt x="5635" y="0"/>
                  </a:moveTo>
                  <a:lnTo>
                    <a:pt x="0" y="77"/>
                  </a:lnTo>
                  <a:lnTo>
                    <a:pt x="0" y="307"/>
                  </a:lnTo>
                  <a:lnTo>
                    <a:pt x="5635" y="179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rgbClr val="80BE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77"/>
            <p:cNvSpPr/>
            <p:nvPr/>
          </p:nvSpPr>
          <p:spPr>
            <a:xfrm>
              <a:off x="9567095" y="3188826"/>
              <a:ext cx="900276" cy="57516"/>
            </a:xfrm>
            <a:custGeom>
              <a:rect b="b" l="l" r="r" t="t"/>
              <a:pathLst>
                <a:path extrusionOk="0" h="360" w="5635">
                  <a:moveTo>
                    <a:pt x="51" y="0"/>
                  </a:moveTo>
                  <a:lnTo>
                    <a:pt x="0" y="360"/>
                  </a:lnTo>
                  <a:lnTo>
                    <a:pt x="5635" y="283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rgbClr val="80BE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871" name="Google Shape;871;p77"/>
            <p:cNvSpPr/>
            <p:nvPr/>
          </p:nvSpPr>
          <p:spPr>
            <a:xfrm>
              <a:off x="9395188" y="3348274"/>
              <a:ext cx="1505945" cy="343979"/>
            </a:xfrm>
            <a:custGeom>
              <a:rect b="b" l="l" r="r" t="t"/>
              <a:pathLst>
                <a:path extrusionOk="0" h="2153" w="9426">
                  <a:moveTo>
                    <a:pt x="9298" y="1"/>
                  </a:moveTo>
                  <a:lnTo>
                    <a:pt x="153" y="258"/>
                  </a:lnTo>
                  <a:lnTo>
                    <a:pt x="1" y="2153"/>
                  </a:lnTo>
                  <a:lnTo>
                    <a:pt x="9425" y="2153"/>
                  </a:lnTo>
                  <a:lnTo>
                    <a:pt x="9298" y="1"/>
                  </a:lnTo>
                  <a:close/>
                </a:path>
              </a:pathLst>
            </a:custGeom>
            <a:solidFill>
              <a:srgbClr val="0E1C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77"/>
            <p:cNvSpPr/>
            <p:nvPr/>
          </p:nvSpPr>
          <p:spPr>
            <a:xfrm>
              <a:off x="9693949" y="3409785"/>
              <a:ext cx="883980" cy="241728"/>
            </a:xfrm>
            <a:custGeom>
              <a:rect b="b" l="l" r="r" t="t"/>
              <a:pathLst>
                <a:path extrusionOk="0" h="1513" w="5533">
                  <a:moveTo>
                    <a:pt x="4688" y="1"/>
                  </a:moveTo>
                  <a:lnTo>
                    <a:pt x="896" y="103"/>
                  </a:lnTo>
                  <a:cubicBezTo>
                    <a:pt x="896" y="103"/>
                    <a:pt x="743" y="616"/>
                    <a:pt x="0" y="616"/>
                  </a:cubicBezTo>
                  <a:lnTo>
                    <a:pt x="0" y="999"/>
                  </a:lnTo>
                  <a:cubicBezTo>
                    <a:pt x="0" y="999"/>
                    <a:pt x="105" y="984"/>
                    <a:pt x="247" y="984"/>
                  </a:cubicBezTo>
                  <a:cubicBezTo>
                    <a:pt x="558" y="984"/>
                    <a:pt x="1050" y="1056"/>
                    <a:pt x="1050" y="1512"/>
                  </a:cubicBezTo>
                  <a:lnTo>
                    <a:pt x="4867" y="1410"/>
                  </a:lnTo>
                  <a:cubicBezTo>
                    <a:pt x="4867" y="1410"/>
                    <a:pt x="4867" y="974"/>
                    <a:pt x="5533" y="974"/>
                  </a:cubicBezTo>
                  <a:lnTo>
                    <a:pt x="5456" y="410"/>
                  </a:lnTo>
                  <a:cubicBezTo>
                    <a:pt x="5456" y="410"/>
                    <a:pt x="5392" y="418"/>
                    <a:pt x="5302" y="418"/>
                  </a:cubicBezTo>
                  <a:cubicBezTo>
                    <a:pt x="5077" y="418"/>
                    <a:pt x="4688" y="366"/>
                    <a:pt x="4688" y="1"/>
                  </a:cubicBezTo>
                  <a:close/>
                </a:path>
              </a:pathLst>
            </a:custGeom>
            <a:solidFill>
              <a:srgbClr val="DD63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873" name="Google Shape;873;p77"/>
            <p:cNvSpPr/>
            <p:nvPr/>
          </p:nvSpPr>
          <p:spPr>
            <a:xfrm>
              <a:off x="9480982" y="3483438"/>
              <a:ext cx="168073" cy="102411"/>
            </a:xfrm>
            <a:custGeom>
              <a:rect b="b" l="l" r="r" t="t"/>
              <a:pathLst>
                <a:path extrusionOk="0" h="641" w="1052">
                  <a:moveTo>
                    <a:pt x="437" y="0"/>
                  </a:moveTo>
                  <a:lnTo>
                    <a:pt x="1" y="359"/>
                  </a:lnTo>
                  <a:lnTo>
                    <a:pt x="539" y="641"/>
                  </a:lnTo>
                  <a:lnTo>
                    <a:pt x="1052" y="359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DD63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77"/>
            <p:cNvSpPr/>
            <p:nvPr/>
          </p:nvSpPr>
          <p:spPr>
            <a:xfrm>
              <a:off x="10622823" y="3462988"/>
              <a:ext cx="175901" cy="110559"/>
            </a:xfrm>
            <a:custGeom>
              <a:rect b="b" l="l" r="r" t="t"/>
              <a:pathLst>
                <a:path extrusionOk="0" h="692" w="1101">
                  <a:moveTo>
                    <a:pt x="615" y="0"/>
                  </a:moveTo>
                  <a:lnTo>
                    <a:pt x="0" y="334"/>
                  </a:lnTo>
                  <a:lnTo>
                    <a:pt x="538" y="692"/>
                  </a:lnTo>
                  <a:lnTo>
                    <a:pt x="1101" y="360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DD63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5" name="Google Shape;875;p77"/>
          <p:cNvSpPr/>
          <p:nvPr/>
        </p:nvSpPr>
        <p:spPr>
          <a:xfrm flipH="1" rot="1803896">
            <a:off x="3194074" y="1358646"/>
            <a:ext cx="2791123" cy="2795039"/>
          </a:xfrm>
          <a:prstGeom prst="blockArc">
            <a:avLst>
              <a:gd fmla="val 12622480" name="adj1"/>
              <a:gd fmla="val 18176457" name="adj2"/>
              <a:gd fmla="val 20786" name="adj3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6" name="Google Shape;876;p77"/>
          <p:cNvGrpSpPr/>
          <p:nvPr/>
        </p:nvGrpSpPr>
        <p:grpSpPr>
          <a:xfrm>
            <a:off x="2680588" y="846001"/>
            <a:ext cx="3814345" cy="3820570"/>
            <a:chOff x="2661538" y="846001"/>
            <a:chExt cx="3814345" cy="3820570"/>
          </a:xfrm>
        </p:grpSpPr>
        <p:sp>
          <p:nvSpPr>
            <p:cNvPr id="877" name="Google Shape;877;p77"/>
            <p:cNvSpPr/>
            <p:nvPr/>
          </p:nvSpPr>
          <p:spPr>
            <a:xfrm flipH="1" rot="-3604003">
              <a:off x="3169168" y="1360690"/>
              <a:ext cx="2795039" cy="2791123"/>
            </a:xfrm>
            <a:prstGeom prst="blockArc">
              <a:avLst>
                <a:gd fmla="val 12564381" name="adj1"/>
                <a:gd fmla="val 18346131" name="adj2"/>
                <a:gd fmla="val 20844" name="adj3"/>
              </a:avLst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77"/>
            <p:cNvSpPr/>
            <p:nvPr/>
          </p:nvSpPr>
          <p:spPr>
            <a:xfrm flipH="1" rot="-8996104">
              <a:off x="3172397" y="1358802"/>
              <a:ext cx="2791123" cy="2795039"/>
            </a:xfrm>
            <a:prstGeom prst="blockArc">
              <a:avLst>
                <a:gd fmla="val 12622480" name="adj1"/>
                <a:gd fmla="val 18081133" name="adj2"/>
                <a:gd fmla="val 20809" name="adj3"/>
              </a:avLst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77"/>
            <p:cNvSpPr/>
            <p:nvPr/>
          </p:nvSpPr>
          <p:spPr>
            <a:xfrm flipH="1" rot="7195997">
              <a:off x="3173214" y="1360757"/>
              <a:ext cx="2795039" cy="2791123"/>
            </a:xfrm>
            <a:prstGeom prst="blockArc">
              <a:avLst>
                <a:gd fmla="val 12622480" name="adj1"/>
                <a:gd fmla="val 18176457" name="adj2"/>
                <a:gd fmla="val 20786" name="adj3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77"/>
            <p:cNvSpPr/>
            <p:nvPr/>
          </p:nvSpPr>
          <p:spPr>
            <a:xfrm>
              <a:off x="3170800" y="2461750"/>
              <a:ext cx="582000" cy="5820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77"/>
            <p:cNvSpPr/>
            <p:nvPr/>
          </p:nvSpPr>
          <p:spPr>
            <a:xfrm>
              <a:off x="4302575" y="1359650"/>
              <a:ext cx="582000" cy="582000"/>
            </a:xfrm>
            <a:prstGeom prst="ellipse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77"/>
            <p:cNvSpPr/>
            <p:nvPr/>
          </p:nvSpPr>
          <p:spPr>
            <a:xfrm>
              <a:off x="4278400" y="3572350"/>
              <a:ext cx="582000" cy="5820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77"/>
            <p:cNvSpPr/>
            <p:nvPr/>
          </p:nvSpPr>
          <p:spPr>
            <a:xfrm>
              <a:off x="5383675" y="2449100"/>
              <a:ext cx="582000" cy="582000"/>
            </a:xfrm>
            <a:prstGeom prst="ellipse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77"/>
            <p:cNvSpPr txBox="1"/>
            <p:nvPr/>
          </p:nvSpPr>
          <p:spPr>
            <a:xfrm flipH="1">
              <a:off x="4299795" y="3719753"/>
              <a:ext cx="5106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rgbClr val="FFFFFF"/>
                  </a:solidFill>
                  <a:latin typeface="Crete Round"/>
                  <a:ea typeface="Crete Round"/>
                  <a:cs typeface="Crete Round"/>
                  <a:sym typeface="Crete Round"/>
                </a:rPr>
                <a:t>03</a:t>
              </a:r>
              <a:endParaRPr b="1" sz="1800">
                <a:solidFill>
                  <a:srgbClr val="FFFFFF"/>
                </a:solidFill>
                <a:latin typeface="Crete Round"/>
                <a:ea typeface="Crete Round"/>
                <a:cs typeface="Crete Round"/>
                <a:sym typeface="Crete Round"/>
              </a:endParaRPr>
            </a:p>
          </p:txBody>
        </p:sp>
        <p:sp>
          <p:nvSpPr>
            <p:cNvPr id="885" name="Google Shape;885;p77"/>
            <p:cNvSpPr txBox="1"/>
            <p:nvPr/>
          </p:nvSpPr>
          <p:spPr>
            <a:xfrm flipH="1">
              <a:off x="3210400" y="2543421"/>
              <a:ext cx="5106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rgbClr val="FFFFFF"/>
                  </a:solidFill>
                  <a:latin typeface="Crete Round"/>
                  <a:ea typeface="Crete Round"/>
                  <a:cs typeface="Crete Round"/>
                  <a:sym typeface="Crete Round"/>
                </a:rPr>
                <a:t>04</a:t>
              </a:r>
              <a:endParaRPr b="1" sz="1800">
                <a:solidFill>
                  <a:srgbClr val="FFFFFF"/>
                </a:solidFill>
                <a:latin typeface="Crete Round"/>
                <a:ea typeface="Crete Round"/>
                <a:cs typeface="Crete Round"/>
                <a:sym typeface="Crete Round"/>
              </a:endParaRPr>
            </a:p>
          </p:txBody>
        </p:sp>
        <p:sp>
          <p:nvSpPr>
            <p:cNvPr id="886" name="Google Shape;886;p77"/>
            <p:cNvSpPr txBox="1"/>
            <p:nvPr/>
          </p:nvSpPr>
          <p:spPr>
            <a:xfrm flipH="1">
              <a:off x="4299795" y="1485613"/>
              <a:ext cx="5106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rgbClr val="FFFFFF"/>
                  </a:solidFill>
                  <a:latin typeface="Crete Round"/>
                  <a:ea typeface="Crete Round"/>
                  <a:cs typeface="Crete Round"/>
                  <a:sym typeface="Crete Round"/>
                </a:rPr>
                <a:t>01</a:t>
              </a:r>
              <a:endParaRPr b="1" sz="1800">
                <a:solidFill>
                  <a:srgbClr val="FFFFFF"/>
                </a:solidFill>
                <a:latin typeface="Crete Round"/>
                <a:ea typeface="Crete Round"/>
                <a:cs typeface="Crete Round"/>
                <a:sym typeface="Crete Round"/>
              </a:endParaRPr>
            </a:p>
          </p:txBody>
        </p:sp>
        <p:sp>
          <p:nvSpPr>
            <p:cNvPr id="887" name="Google Shape;887;p77"/>
            <p:cNvSpPr txBox="1"/>
            <p:nvPr/>
          </p:nvSpPr>
          <p:spPr>
            <a:xfrm flipH="1">
              <a:off x="5423000" y="2543421"/>
              <a:ext cx="5106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rgbClr val="FFFFFF"/>
                  </a:solidFill>
                  <a:latin typeface="Crete Round"/>
                  <a:ea typeface="Crete Round"/>
                  <a:cs typeface="Crete Round"/>
                  <a:sym typeface="Crete Round"/>
                </a:rPr>
                <a:t>02</a:t>
              </a:r>
              <a:endParaRPr b="1" sz="1800">
                <a:solidFill>
                  <a:srgbClr val="FFFFFF"/>
                </a:solidFill>
                <a:latin typeface="Crete Round"/>
                <a:ea typeface="Crete Round"/>
                <a:cs typeface="Crete Round"/>
                <a:sym typeface="Crete Round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025" y="53313"/>
            <a:ext cx="4101749" cy="50368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50" y="568169"/>
            <a:ext cx="9144003" cy="380851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80"/>
          <p:cNvSpPr txBox="1"/>
          <p:nvPr>
            <p:ph type="title"/>
          </p:nvPr>
        </p:nvSpPr>
        <p:spPr>
          <a:xfrm>
            <a:off x="338138" y="273844"/>
            <a:ext cx="8452200" cy="5184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LitScan is an </a:t>
            </a:r>
            <a:r>
              <a:rPr lang="en-GB"/>
              <a:t>embeddable</a:t>
            </a:r>
            <a:r>
              <a:rPr lang="en-GB"/>
              <a:t> widget</a:t>
            </a:r>
            <a:endParaRPr/>
          </a:p>
        </p:txBody>
      </p:sp>
      <p:pic>
        <p:nvPicPr>
          <p:cNvPr id="906" name="Google Shape;90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925" y="889825"/>
            <a:ext cx="8614149" cy="4197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6700" y="1645374"/>
            <a:ext cx="2736410" cy="12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6700" y="1077247"/>
            <a:ext cx="2874451" cy="46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773" y="1870794"/>
            <a:ext cx="1226373" cy="12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81"/>
          <p:cNvSpPr txBox="1"/>
          <p:nvPr/>
        </p:nvSpPr>
        <p:spPr>
          <a:xfrm>
            <a:off x="134813" y="3098688"/>
            <a:ext cx="201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/>
              <a:t>Andrew Green</a:t>
            </a:r>
            <a:endParaRPr sz="1800"/>
          </a:p>
        </p:txBody>
      </p:sp>
      <p:sp>
        <p:nvSpPr>
          <p:cNvPr id="916" name="Google Shape;916;p81"/>
          <p:cNvSpPr txBox="1"/>
          <p:nvPr>
            <p:ph type="title"/>
          </p:nvPr>
        </p:nvSpPr>
        <p:spPr>
          <a:xfrm>
            <a:off x="253600" y="205375"/>
            <a:ext cx="86070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/>
              <a:t>RNAcentral is aiming toward biological context</a:t>
            </a:r>
            <a:endParaRPr sz="2800"/>
          </a:p>
        </p:txBody>
      </p:sp>
      <p:pic>
        <p:nvPicPr>
          <p:cNvPr id="917" name="Google Shape;917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6700" y="3494675"/>
            <a:ext cx="3108601" cy="141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82"/>
          <p:cNvSpPr txBox="1"/>
          <p:nvPr>
            <p:ph type="title"/>
          </p:nvPr>
        </p:nvSpPr>
        <p:spPr>
          <a:xfrm>
            <a:off x="338138" y="273844"/>
            <a:ext cx="8452200" cy="5184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924" name="Google Shape;924;p82"/>
          <p:cNvSpPr txBox="1"/>
          <p:nvPr>
            <p:ph idx="1" type="body"/>
          </p:nvPr>
        </p:nvSpPr>
        <p:spPr>
          <a:xfrm>
            <a:off x="338141" y="889825"/>
            <a:ext cx="2383500" cy="37116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GB"/>
              <a:t>Alex Bateman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GB"/>
              <a:t>Anton Petrov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GB"/>
              <a:t>Eric Nawrocki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GB"/>
              <a:t>Nancy Ontiveros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GB"/>
              <a:t>Emma Cooke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GB"/>
              <a:t>Rfam collaborators:</a:t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GB"/>
              <a:t>Elena Rivas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Sam Griffiths-Jones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Prof Manja Marz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Kevin Lamkiewicz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Sandra Triebel</a:t>
            </a:r>
            <a:endParaRPr/>
          </a:p>
        </p:txBody>
      </p:sp>
      <p:pic>
        <p:nvPicPr>
          <p:cNvPr id="925" name="Google Shape;92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6771" y="1918604"/>
            <a:ext cx="2138214" cy="51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6774" y="627550"/>
            <a:ext cx="1137300" cy="113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6769" y="2856275"/>
            <a:ext cx="1543325" cy="9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82"/>
          <p:cNvSpPr txBox="1"/>
          <p:nvPr>
            <p:ph idx="1" type="body"/>
          </p:nvPr>
        </p:nvSpPr>
        <p:spPr>
          <a:xfrm>
            <a:off x="2898966" y="889825"/>
            <a:ext cx="2383500" cy="37116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RNAcentral </a:t>
            </a:r>
            <a:r>
              <a:rPr lang="en-GB"/>
              <a:t>Consortium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7"/>
          <p:cNvSpPr txBox="1"/>
          <p:nvPr>
            <p:ph idx="4294967295" type="title"/>
          </p:nvPr>
        </p:nvSpPr>
        <p:spPr>
          <a:xfrm>
            <a:off x="253969" y="173794"/>
            <a:ext cx="8153400" cy="5715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Rfam is a collection of ncRNA families</a:t>
            </a:r>
            <a:endParaRPr/>
          </a:p>
        </p:txBody>
      </p:sp>
      <p:pic>
        <p:nvPicPr>
          <p:cNvPr id="525" name="Google Shape;52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225" y="745300"/>
            <a:ext cx="7726098" cy="29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7"/>
          <p:cNvSpPr txBox="1"/>
          <p:nvPr/>
        </p:nvSpPr>
        <p:spPr>
          <a:xfrm>
            <a:off x="585957" y="3942896"/>
            <a:ext cx="2044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Multiple Sequence Alignment</a:t>
            </a:r>
            <a:endParaRPr b="1" sz="22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7" name="Google Shape;527;p57"/>
          <p:cNvSpPr txBox="1"/>
          <p:nvPr/>
        </p:nvSpPr>
        <p:spPr>
          <a:xfrm>
            <a:off x="3349339" y="3860133"/>
            <a:ext cx="2044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Consensus</a:t>
            </a:r>
            <a:br>
              <a:rPr b="1" lang="en-GB" sz="2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GB" sz="2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Secondary</a:t>
            </a:r>
            <a:r>
              <a:rPr lang="en-GB" sz="22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-GB" sz="2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Structure </a:t>
            </a:r>
            <a:endParaRPr sz="2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8" name="Google Shape;528;p57"/>
          <p:cNvSpPr txBox="1"/>
          <p:nvPr/>
        </p:nvSpPr>
        <p:spPr>
          <a:xfrm>
            <a:off x="6002111" y="4029477"/>
            <a:ext cx="1910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Covariance Model</a:t>
            </a:r>
            <a:endParaRPr sz="2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4775"/>
            <a:ext cx="8839204" cy="443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59"/>
          <p:cNvGrpSpPr/>
          <p:nvPr/>
        </p:nvGrpSpPr>
        <p:grpSpPr>
          <a:xfrm>
            <a:off x="389394" y="2897524"/>
            <a:ext cx="3513656" cy="1793680"/>
            <a:chOff x="4538150" y="654674"/>
            <a:chExt cx="3513656" cy="1793680"/>
          </a:xfrm>
        </p:grpSpPr>
        <p:pic>
          <p:nvPicPr>
            <p:cNvPr id="541" name="Google Shape;54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54551" y="874164"/>
              <a:ext cx="1890747" cy="1498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88554" y="1315948"/>
              <a:ext cx="1663251" cy="8547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3" name="Google Shape;543;p59"/>
            <p:cNvSpPr/>
            <p:nvPr/>
          </p:nvSpPr>
          <p:spPr>
            <a:xfrm>
              <a:off x="4538150" y="863154"/>
              <a:ext cx="3513600" cy="1585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544" name="Google Shape;544;p59"/>
            <p:cNvSpPr txBox="1"/>
            <p:nvPr/>
          </p:nvSpPr>
          <p:spPr>
            <a:xfrm>
              <a:off x="6150311" y="654674"/>
              <a:ext cx="1694100" cy="43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rgbClr val="666666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Virus families</a:t>
              </a:r>
              <a:endParaRPr b="1" sz="1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545" name="Google Shape;545;p59"/>
          <p:cNvGrpSpPr/>
          <p:nvPr/>
        </p:nvGrpSpPr>
        <p:grpSpPr>
          <a:xfrm>
            <a:off x="389394" y="273674"/>
            <a:ext cx="3513600" cy="1803489"/>
            <a:chOff x="389420" y="654675"/>
            <a:chExt cx="3513600" cy="1803489"/>
          </a:xfrm>
        </p:grpSpPr>
        <p:pic>
          <p:nvPicPr>
            <p:cNvPr id="546" name="Google Shape;546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7126" y="1127422"/>
              <a:ext cx="1695230" cy="1048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311641" y="1442723"/>
              <a:ext cx="1547211" cy="431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8" name="Google Shape;548;p59"/>
            <p:cNvSpPr/>
            <p:nvPr/>
          </p:nvSpPr>
          <p:spPr>
            <a:xfrm>
              <a:off x="389420" y="872964"/>
              <a:ext cx="3513600" cy="1585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549" name="Google Shape;549;p59"/>
            <p:cNvSpPr txBox="1"/>
            <p:nvPr/>
          </p:nvSpPr>
          <p:spPr>
            <a:xfrm>
              <a:off x="650650" y="654675"/>
              <a:ext cx="2159100" cy="43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rgbClr val="666666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microRNAs families</a:t>
              </a:r>
              <a:endParaRPr b="1" sz="1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0" name="Google Shape;550;p59"/>
            <p:cNvSpPr/>
            <p:nvPr/>
          </p:nvSpPr>
          <p:spPr>
            <a:xfrm rot="-6905016">
              <a:off x="2487371" y="1772180"/>
              <a:ext cx="202387" cy="666282"/>
            </a:xfrm>
            <a:prstGeom prst="curvedRigh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59"/>
            <p:cNvSpPr/>
            <p:nvPr/>
          </p:nvSpPr>
          <p:spPr>
            <a:xfrm rot="6683278">
              <a:off x="2483879" y="842668"/>
              <a:ext cx="200723" cy="664495"/>
            </a:xfrm>
            <a:prstGeom prst="curvedRigh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2" name="Google Shape;552;p59"/>
          <p:cNvGrpSpPr/>
          <p:nvPr/>
        </p:nvGrpSpPr>
        <p:grpSpPr>
          <a:xfrm>
            <a:off x="4635600" y="2844354"/>
            <a:ext cx="3513600" cy="1846850"/>
            <a:chOff x="4635600" y="2844350"/>
            <a:chExt cx="3513600" cy="1846850"/>
          </a:xfrm>
        </p:grpSpPr>
        <p:sp>
          <p:nvSpPr>
            <p:cNvPr id="553" name="Google Shape;553;p59"/>
            <p:cNvSpPr/>
            <p:nvPr/>
          </p:nvSpPr>
          <p:spPr>
            <a:xfrm>
              <a:off x="4635600" y="3106000"/>
              <a:ext cx="3513600" cy="1585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59"/>
            <p:cNvSpPr txBox="1"/>
            <p:nvPr/>
          </p:nvSpPr>
          <p:spPr>
            <a:xfrm>
              <a:off x="4959350" y="2844350"/>
              <a:ext cx="2385300" cy="43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rgbClr val="66666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R-scape </a:t>
              </a:r>
              <a:r>
                <a:rPr b="1" lang="en-GB" sz="1500">
                  <a:solidFill>
                    <a:srgbClr val="66666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improvements</a:t>
              </a:r>
              <a:endParaRPr b="1" sz="1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descr="R-scape logo" id="555" name="Google Shape;555;p5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800100" y="3166975"/>
              <a:ext cx="1329633" cy="43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5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157695" y="3537375"/>
              <a:ext cx="1308616" cy="1106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5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658207" y="3540797"/>
              <a:ext cx="1308616" cy="10992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8" name="Google Shape;558;p59"/>
          <p:cNvGrpSpPr/>
          <p:nvPr/>
        </p:nvGrpSpPr>
        <p:grpSpPr>
          <a:xfrm>
            <a:off x="4635600" y="273674"/>
            <a:ext cx="3513600" cy="1832329"/>
            <a:chOff x="402131" y="2858864"/>
            <a:chExt cx="3513600" cy="1832329"/>
          </a:xfrm>
        </p:grpSpPr>
        <p:pic>
          <p:nvPicPr>
            <p:cNvPr id="559" name="Google Shape;559;p59"/>
            <p:cNvPicPr preferRelativeResize="0"/>
            <p:nvPr/>
          </p:nvPicPr>
          <p:blipFill rotWithShape="1">
            <a:blip r:embed="rId12">
              <a:alphaModFix/>
            </a:blip>
            <a:srcRect b="0" l="0" r="20911" t="0"/>
            <a:stretch/>
          </p:blipFill>
          <p:spPr>
            <a:xfrm>
              <a:off x="2671131" y="3182195"/>
              <a:ext cx="1181811" cy="14988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0" name="Google Shape;560;p59"/>
            <p:cNvSpPr/>
            <p:nvPr/>
          </p:nvSpPr>
          <p:spPr>
            <a:xfrm>
              <a:off x="402131" y="3105993"/>
              <a:ext cx="3513600" cy="1585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61" name="Google Shape;561;p5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65930" y="3537383"/>
              <a:ext cx="2430929" cy="76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59"/>
            <p:cNvSpPr txBox="1"/>
            <p:nvPr/>
          </p:nvSpPr>
          <p:spPr>
            <a:xfrm>
              <a:off x="617556" y="2858864"/>
              <a:ext cx="1694100" cy="43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rgbClr val="66666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3D integration</a:t>
              </a:r>
              <a:endParaRPr b="1" sz="1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900" y="1654450"/>
            <a:ext cx="1498850" cy="149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60"/>
          <p:cNvSpPr txBox="1"/>
          <p:nvPr/>
        </p:nvSpPr>
        <p:spPr>
          <a:xfrm>
            <a:off x="614075" y="3181350"/>
            <a:ext cx="223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Nancy Ontiveros Palacios</a:t>
            </a:r>
            <a:endParaRPr/>
          </a:p>
        </p:txBody>
      </p:sp>
      <p:grpSp>
        <p:nvGrpSpPr>
          <p:cNvPr id="570" name="Google Shape;570;p60"/>
          <p:cNvGrpSpPr/>
          <p:nvPr/>
        </p:nvGrpSpPr>
        <p:grpSpPr>
          <a:xfrm>
            <a:off x="4635600" y="2844354"/>
            <a:ext cx="3513600" cy="1846850"/>
            <a:chOff x="4635600" y="2844350"/>
            <a:chExt cx="3513600" cy="1846850"/>
          </a:xfrm>
        </p:grpSpPr>
        <p:sp>
          <p:nvSpPr>
            <p:cNvPr id="571" name="Google Shape;571;p60"/>
            <p:cNvSpPr/>
            <p:nvPr/>
          </p:nvSpPr>
          <p:spPr>
            <a:xfrm>
              <a:off x="4635600" y="3106000"/>
              <a:ext cx="3513600" cy="1585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60"/>
            <p:cNvSpPr txBox="1"/>
            <p:nvPr/>
          </p:nvSpPr>
          <p:spPr>
            <a:xfrm>
              <a:off x="4959350" y="2844350"/>
              <a:ext cx="2385300" cy="43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rgbClr val="66666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R-scape improvements</a:t>
              </a:r>
              <a:endParaRPr b="1" sz="1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descr="R-scape logo" id="573" name="Google Shape;573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00100" y="3166975"/>
              <a:ext cx="1329633" cy="43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57695" y="3537375"/>
              <a:ext cx="1308616" cy="1106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6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58207" y="3540797"/>
              <a:ext cx="1308616" cy="10992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6" name="Google Shape;576;p60"/>
          <p:cNvGrpSpPr/>
          <p:nvPr/>
        </p:nvGrpSpPr>
        <p:grpSpPr>
          <a:xfrm>
            <a:off x="4635600" y="273674"/>
            <a:ext cx="3513600" cy="1832329"/>
            <a:chOff x="402131" y="2858864"/>
            <a:chExt cx="3513600" cy="1832329"/>
          </a:xfrm>
        </p:grpSpPr>
        <p:pic>
          <p:nvPicPr>
            <p:cNvPr id="577" name="Google Shape;577;p60"/>
            <p:cNvPicPr preferRelativeResize="0"/>
            <p:nvPr/>
          </p:nvPicPr>
          <p:blipFill rotWithShape="1">
            <a:blip r:embed="rId7">
              <a:alphaModFix/>
            </a:blip>
            <a:srcRect b="0" l="0" r="20911" t="0"/>
            <a:stretch/>
          </p:blipFill>
          <p:spPr>
            <a:xfrm>
              <a:off x="2671131" y="3182195"/>
              <a:ext cx="1181811" cy="14988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p60"/>
            <p:cNvSpPr/>
            <p:nvPr/>
          </p:nvSpPr>
          <p:spPr>
            <a:xfrm>
              <a:off x="402131" y="3105993"/>
              <a:ext cx="3513600" cy="1585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79" name="Google Shape;579;p6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65930" y="3537383"/>
              <a:ext cx="2430929" cy="76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0" name="Google Shape;580;p60"/>
            <p:cNvSpPr txBox="1"/>
            <p:nvPr/>
          </p:nvSpPr>
          <p:spPr>
            <a:xfrm>
              <a:off x="617556" y="2858864"/>
              <a:ext cx="1694100" cy="43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rgbClr val="66666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3D integration</a:t>
              </a:r>
              <a:endParaRPr b="1" sz="1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61"/>
          <p:cNvGrpSpPr/>
          <p:nvPr/>
        </p:nvGrpSpPr>
        <p:grpSpPr>
          <a:xfrm>
            <a:off x="389394" y="2897524"/>
            <a:ext cx="3513656" cy="1793680"/>
            <a:chOff x="4538150" y="654674"/>
            <a:chExt cx="3513656" cy="1793680"/>
          </a:xfrm>
        </p:grpSpPr>
        <p:pic>
          <p:nvPicPr>
            <p:cNvPr id="587" name="Google Shape;587;p6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54551" y="874164"/>
              <a:ext cx="1890747" cy="1498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88554" y="1315948"/>
              <a:ext cx="1663251" cy="8547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9" name="Google Shape;589;p61"/>
            <p:cNvSpPr/>
            <p:nvPr/>
          </p:nvSpPr>
          <p:spPr>
            <a:xfrm>
              <a:off x="4538150" y="863154"/>
              <a:ext cx="3513600" cy="1585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590" name="Google Shape;590;p61"/>
            <p:cNvSpPr txBox="1"/>
            <p:nvPr/>
          </p:nvSpPr>
          <p:spPr>
            <a:xfrm>
              <a:off x="6150311" y="654674"/>
              <a:ext cx="1694100" cy="43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rgbClr val="666666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Virus families</a:t>
              </a:r>
              <a:endParaRPr b="1" sz="1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591" name="Google Shape;591;p61"/>
          <p:cNvGrpSpPr/>
          <p:nvPr/>
        </p:nvGrpSpPr>
        <p:grpSpPr>
          <a:xfrm>
            <a:off x="389394" y="273674"/>
            <a:ext cx="3513600" cy="1803489"/>
            <a:chOff x="389420" y="654675"/>
            <a:chExt cx="3513600" cy="1803489"/>
          </a:xfrm>
        </p:grpSpPr>
        <p:pic>
          <p:nvPicPr>
            <p:cNvPr id="592" name="Google Shape;592;p6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7126" y="1127422"/>
              <a:ext cx="1695230" cy="1048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Google Shape;593;p6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311641" y="1442723"/>
              <a:ext cx="1547211" cy="431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4" name="Google Shape;594;p61"/>
            <p:cNvSpPr/>
            <p:nvPr/>
          </p:nvSpPr>
          <p:spPr>
            <a:xfrm>
              <a:off x="389420" y="872964"/>
              <a:ext cx="3513600" cy="1585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595" name="Google Shape;595;p61"/>
            <p:cNvSpPr txBox="1"/>
            <p:nvPr/>
          </p:nvSpPr>
          <p:spPr>
            <a:xfrm>
              <a:off x="650650" y="654675"/>
              <a:ext cx="2159100" cy="43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rgbClr val="666666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microRNAs families</a:t>
              </a:r>
              <a:endParaRPr b="1" sz="1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96" name="Google Shape;596;p61"/>
            <p:cNvSpPr/>
            <p:nvPr/>
          </p:nvSpPr>
          <p:spPr>
            <a:xfrm rot="-6905016">
              <a:off x="2487371" y="1772180"/>
              <a:ext cx="202387" cy="666282"/>
            </a:xfrm>
            <a:prstGeom prst="curvedRigh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61"/>
            <p:cNvSpPr/>
            <p:nvPr/>
          </p:nvSpPr>
          <p:spPr>
            <a:xfrm rot="6683278">
              <a:off x="2483879" y="842668"/>
              <a:ext cx="200723" cy="664495"/>
            </a:xfrm>
            <a:prstGeom prst="curvedRigh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62"/>
          <p:cNvGrpSpPr/>
          <p:nvPr/>
        </p:nvGrpSpPr>
        <p:grpSpPr>
          <a:xfrm>
            <a:off x="389394" y="2897524"/>
            <a:ext cx="3513656" cy="1793680"/>
            <a:chOff x="4538150" y="654674"/>
            <a:chExt cx="3513656" cy="1793680"/>
          </a:xfrm>
        </p:grpSpPr>
        <p:pic>
          <p:nvPicPr>
            <p:cNvPr id="604" name="Google Shape;604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54551" y="874164"/>
              <a:ext cx="1890747" cy="1498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5" name="Google Shape;605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88554" y="1315948"/>
              <a:ext cx="1663251" cy="8547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Google Shape;606;p62"/>
            <p:cNvSpPr/>
            <p:nvPr/>
          </p:nvSpPr>
          <p:spPr>
            <a:xfrm>
              <a:off x="4538150" y="863154"/>
              <a:ext cx="3513600" cy="1585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607" name="Google Shape;607;p62"/>
            <p:cNvSpPr txBox="1"/>
            <p:nvPr/>
          </p:nvSpPr>
          <p:spPr>
            <a:xfrm>
              <a:off x="6150311" y="654674"/>
              <a:ext cx="1694100" cy="43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rgbClr val="666666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Virus families</a:t>
              </a:r>
              <a:endParaRPr b="1" sz="1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608" name="Google Shape;608;p62"/>
          <p:cNvGrpSpPr/>
          <p:nvPr/>
        </p:nvGrpSpPr>
        <p:grpSpPr>
          <a:xfrm>
            <a:off x="4285475" y="599375"/>
            <a:ext cx="1401600" cy="1360791"/>
            <a:chOff x="4285475" y="1160450"/>
            <a:chExt cx="1401600" cy="1360791"/>
          </a:xfrm>
        </p:grpSpPr>
        <p:pic>
          <p:nvPicPr>
            <p:cNvPr descr="Image result for sam griffiths-jones" id="609" name="Google Shape;609;p6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464735" y="1160450"/>
              <a:ext cx="1043100" cy="1043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62"/>
            <p:cNvSpPr txBox="1"/>
            <p:nvPr/>
          </p:nvSpPr>
          <p:spPr>
            <a:xfrm>
              <a:off x="4285475" y="2203541"/>
              <a:ext cx="14016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GB" sz="1100">
                  <a:solidFill>
                    <a:srgbClr val="595959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Sam Griffiths-Jones</a:t>
              </a:r>
              <a:endParaRPr sz="3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611" name="Google Shape;611;p62"/>
          <p:cNvGrpSpPr/>
          <p:nvPr/>
        </p:nvGrpSpPr>
        <p:grpSpPr>
          <a:xfrm>
            <a:off x="389394" y="273674"/>
            <a:ext cx="3513600" cy="1803489"/>
            <a:chOff x="389420" y="654675"/>
            <a:chExt cx="3513600" cy="1803489"/>
          </a:xfrm>
        </p:grpSpPr>
        <p:pic>
          <p:nvPicPr>
            <p:cNvPr id="612" name="Google Shape;612;p6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47126" y="1127422"/>
              <a:ext cx="1695230" cy="1048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3" name="Google Shape;613;p6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11641" y="1442723"/>
              <a:ext cx="1547211" cy="431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4" name="Google Shape;614;p62"/>
            <p:cNvSpPr/>
            <p:nvPr/>
          </p:nvSpPr>
          <p:spPr>
            <a:xfrm>
              <a:off x="389420" y="872964"/>
              <a:ext cx="3513600" cy="1585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615" name="Google Shape;615;p62"/>
            <p:cNvSpPr txBox="1"/>
            <p:nvPr/>
          </p:nvSpPr>
          <p:spPr>
            <a:xfrm>
              <a:off x="650650" y="654675"/>
              <a:ext cx="2159100" cy="43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rgbClr val="666666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microRNAs families</a:t>
              </a:r>
              <a:endParaRPr b="1" sz="1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16" name="Google Shape;616;p62"/>
            <p:cNvSpPr/>
            <p:nvPr/>
          </p:nvSpPr>
          <p:spPr>
            <a:xfrm rot="-6905016">
              <a:off x="2487371" y="1772180"/>
              <a:ext cx="202387" cy="666282"/>
            </a:xfrm>
            <a:prstGeom prst="curvedRigh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62"/>
            <p:cNvSpPr/>
            <p:nvPr/>
          </p:nvSpPr>
          <p:spPr>
            <a:xfrm rot="6683278">
              <a:off x="2483879" y="842668"/>
              <a:ext cx="200723" cy="664495"/>
            </a:xfrm>
            <a:prstGeom prst="curvedRigh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63"/>
          <p:cNvGrpSpPr/>
          <p:nvPr/>
        </p:nvGrpSpPr>
        <p:grpSpPr>
          <a:xfrm>
            <a:off x="389394" y="2897524"/>
            <a:ext cx="3513656" cy="1793680"/>
            <a:chOff x="4538150" y="654674"/>
            <a:chExt cx="3513656" cy="1793680"/>
          </a:xfrm>
        </p:grpSpPr>
        <p:pic>
          <p:nvPicPr>
            <p:cNvPr id="624" name="Google Shape;624;p6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54551" y="874164"/>
              <a:ext cx="1890747" cy="1498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88554" y="1315948"/>
              <a:ext cx="1663251" cy="8547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6" name="Google Shape;626;p63"/>
            <p:cNvSpPr/>
            <p:nvPr/>
          </p:nvSpPr>
          <p:spPr>
            <a:xfrm>
              <a:off x="4538150" y="863154"/>
              <a:ext cx="3513600" cy="1585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627" name="Google Shape;627;p63"/>
            <p:cNvSpPr txBox="1"/>
            <p:nvPr/>
          </p:nvSpPr>
          <p:spPr>
            <a:xfrm>
              <a:off x="6150311" y="654674"/>
              <a:ext cx="1694100" cy="43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rgbClr val="666666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Virus families</a:t>
              </a:r>
              <a:endParaRPr b="1" sz="1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628" name="Google Shape;628;p63"/>
          <p:cNvGrpSpPr/>
          <p:nvPr/>
        </p:nvGrpSpPr>
        <p:grpSpPr>
          <a:xfrm>
            <a:off x="4285475" y="599375"/>
            <a:ext cx="1401600" cy="1360791"/>
            <a:chOff x="4285475" y="1160450"/>
            <a:chExt cx="1401600" cy="1360791"/>
          </a:xfrm>
        </p:grpSpPr>
        <p:pic>
          <p:nvPicPr>
            <p:cNvPr descr="Image result for sam griffiths-jones" id="629" name="Google Shape;629;p6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464735" y="1160450"/>
              <a:ext cx="1043100" cy="1043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0" name="Google Shape;630;p63"/>
            <p:cNvSpPr txBox="1"/>
            <p:nvPr/>
          </p:nvSpPr>
          <p:spPr>
            <a:xfrm>
              <a:off x="4285475" y="2203541"/>
              <a:ext cx="14016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-GB" sz="11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Sam Griffiths-Jones</a:t>
              </a:r>
              <a:endParaRPr sz="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descr="EVBC" id="631" name="Google Shape;631;p63"/>
          <p:cNvPicPr preferRelativeResize="0"/>
          <p:nvPr/>
        </p:nvPicPr>
        <p:blipFill rotWithShape="1">
          <a:blip r:embed="rId7">
            <a:alphaModFix/>
          </a:blip>
          <a:srcRect b="0" l="0" r="68748" t="0"/>
          <a:stretch/>
        </p:blipFill>
        <p:spPr>
          <a:xfrm>
            <a:off x="6325684" y="4347809"/>
            <a:ext cx="1292100" cy="591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95612" y="4366327"/>
            <a:ext cx="1149050" cy="52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3"/>
          <p:cNvPicPr preferRelativeResize="0"/>
          <p:nvPr/>
        </p:nvPicPr>
        <p:blipFill rotWithShape="1">
          <a:blip r:embed="rId9">
            <a:alphaModFix/>
          </a:blip>
          <a:srcRect b="10698" l="64407" r="5403" t="20939"/>
          <a:stretch/>
        </p:blipFill>
        <p:spPr>
          <a:xfrm>
            <a:off x="4405944" y="3026006"/>
            <a:ext cx="1051238" cy="1032506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63"/>
          <p:cNvSpPr txBox="1"/>
          <p:nvPr/>
        </p:nvSpPr>
        <p:spPr>
          <a:xfrm>
            <a:off x="4285475" y="4058513"/>
            <a:ext cx="129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 Manja Marz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5" name="Google Shape;635;p63"/>
          <p:cNvSpPr txBox="1"/>
          <p:nvPr/>
        </p:nvSpPr>
        <p:spPr>
          <a:xfrm>
            <a:off x="5660647" y="4039988"/>
            <a:ext cx="129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Kevin Lamkiewicz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36" name="Google Shape;636;p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93838" y="3026000"/>
            <a:ext cx="825705" cy="10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68625" y="3026500"/>
            <a:ext cx="825700" cy="1031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8" name="Google Shape;638;p63"/>
          <p:cNvGrpSpPr/>
          <p:nvPr/>
        </p:nvGrpSpPr>
        <p:grpSpPr>
          <a:xfrm>
            <a:off x="389394" y="273674"/>
            <a:ext cx="3513600" cy="1803489"/>
            <a:chOff x="389420" y="654675"/>
            <a:chExt cx="3513600" cy="1803489"/>
          </a:xfrm>
        </p:grpSpPr>
        <p:pic>
          <p:nvPicPr>
            <p:cNvPr id="639" name="Google Shape;639;p6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47126" y="1127422"/>
              <a:ext cx="1695230" cy="1048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6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311641" y="1442723"/>
              <a:ext cx="1547211" cy="431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1" name="Google Shape;641;p63"/>
            <p:cNvSpPr/>
            <p:nvPr/>
          </p:nvSpPr>
          <p:spPr>
            <a:xfrm>
              <a:off x="389420" y="872964"/>
              <a:ext cx="3513600" cy="15852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642" name="Google Shape;642;p63"/>
            <p:cNvSpPr txBox="1"/>
            <p:nvPr/>
          </p:nvSpPr>
          <p:spPr>
            <a:xfrm>
              <a:off x="650650" y="654675"/>
              <a:ext cx="2159100" cy="43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rgbClr val="666666"/>
                  </a:solidFill>
                  <a:uFill>
                    <a:noFill/>
                  </a:uFill>
                  <a:latin typeface="Helvetica Neue"/>
                  <a:ea typeface="Helvetica Neue"/>
                  <a:cs typeface="Helvetica Neue"/>
                  <a:sym typeface="Helvetica Neue"/>
                  <a:hlinkClick r:id="rId1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microRNAs families</a:t>
              </a:r>
              <a:endParaRPr b="1" sz="15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3" name="Google Shape;643;p63"/>
            <p:cNvSpPr/>
            <p:nvPr/>
          </p:nvSpPr>
          <p:spPr>
            <a:xfrm rot="-6905016">
              <a:off x="2487371" y="1772180"/>
              <a:ext cx="202387" cy="666282"/>
            </a:xfrm>
            <a:prstGeom prst="curvedRigh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63"/>
            <p:cNvSpPr/>
            <p:nvPr/>
          </p:nvSpPr>
          <p:spPr>
            <a:xfrm rot="6683278">
              <a:off x="2483879" y="842668"/>
              <a:ext cx="200723" cy="664495"/>
            </a:xfrm>
            <a:prstGeom prst="curvedRigh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5" name="Google Shape;645;p63"/>
          <p:cNvSpPr txBox="1"/>
          <p:nvPr/>
        </p:nvSpPr>
        <p:spPr>
          <a:xfrm>
            <a:off x="7156222" y="4058513"/>
            <a:ext cx="129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Sandra Triebel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EMBL template">
      <a:dk1>
        <a:srgbClr val="000000"/>
      </a:dk1>
      <a:lt1>
        <a:srgbClr val="FFFFFF"/>
      </a:lt1>
      <a:dk2>
        <a:srgbClr val="007B53"/>
      </a:dk2>
      <a:lt2>
        <a:srgbClr val="707372"/>
      </a:lt2>
      <a:accent1>
        <a:srgbClr val="18974C"/>
      </a:accent1>
      <a:accent2>
        <a:srgbClr val="A1BE1F"/>
      </a:accent2>
      <a:accent3>
        <a:srgbClr val="F49E17"/>
      </a:accent3>
      <a:accent4>
        <a:srgbClr val="F4C61F"/>
      </a:accent4>
      <a:accent5>
        <a:srgbClr val="D41645"/>
      </a:accent5>
      <a:accent6>
        <a:srgbClr val="3B6FB6"/>
      </a:accent6>
      <a:hlink>
        <a:srgbClr val="2A57A3"/>
      </a:hlink>
      <a:folHlink>
        <a:srgbClr val="7345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