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22" r:id="rId2"/>
    <p:sldId id="323" r:id="rId3"/>
    <p:sldId id="267" r:id="rId4"/>
    <p:sldId id="296" r:id="rId5"/>
    <p:sldId id="269" r:id="rId6"/>
    <p:sldId id="384" r:id="rId7"/>
    <p:sldId id="385" r:id="rId8"/>
    <p:sldId id="287" r:id="rId9"/>
    <p:sldId id="386" r:id="rId10"/>
    <p:sldId id="387" r:id="rId11"/>
    <p:sldId id="298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8" r:id="rId21"/>
    <p:sldId id="399" r:id="rId22"/>
    <p:sldId id="400" r:id="rId23"/>
    <p:sldId id="401" r:id="rId24"/>
    <p:sldId id="3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ported Author" initials="IA" lastIdx="8" clrIdx="0"/>
  <p:cmAuthor id="2" name="Imported Author 1" initials="IA1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9T12:32:39.480" idx="5">
    <p:pos x="8632" y="4128"/>
    <p:text>See if I can track down slides for this.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9T12:32:39.480" idx="6">
    <p:pos x="8632" y="4128"/>
    <p:text>See if I can track down slides for this.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9T12:32:39.480" idx="7">
    <p:pos x="8632" y="4128"/>
    <p:text>See if I can track down slides for this.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9T12:32:39.480" idx="8">
    <p:pos x="8632" y="4128"/>
    <p:text>See if I can track down slides for this.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0BEC2-9B54-4B4E-8113-B9969468E3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4B19-259B-D647-A185-C23878EB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6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B780-6CD5-694E-9325-3B9955E47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EC3EA-F0D1-194F-8867-1028DDDE9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7AFC1-FF50-CD4C-83C7-54A7E2AB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5F35C-555E-B84C-80BD-F31B99F9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60111-6CED-974F-A7EC-C5E928E3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F20D-077B-F24B-B432-02DE70A3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087B3-6C3A-7548-BBC7-938B09384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0A0A0-AF47-C54C-97D8-22364237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25E87-0614-4446-B724-D9AADCE3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1D23-8D96-9A47-BEE3-3F710617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7278F-4ECB-2540-885B-08747D419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C77A8-7AEF-F142-BF32-C94FD5176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2C5CE-1B8C-D84D-9618-A3FC75FD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EF3CD-8AA8-484C-9044-6F338AA5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6FA19-6E65-DF47-B5C6-D27DDA05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>
            <a:spLocks noGrp="1"/>
          </p:cNvSpPr>
          <p:nvPr>
            <p:ph type="title"/>
          </p:nvPr>
        </p:nvSpPr>
        <p:spPr>
          <a:xfrm>
            <a:off x="-78554" y="0"/>
            <a:ext cx="12349108" cy="53937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2812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4306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607219" y="91530"/>
            <a:ext cx="10977563" cy="1508001"/>
          </a:xfrm>
          <a:prstGeom prst="rect">
            <a:avLst/>
          </a:prstGeom>
        </p:spPr>
        <p:txBody>
          <a:bodyPr/>
          <a:lstStyle>
            <a:lvl1pPr marL="4465" marR="40638" indent="-4465" defTabSz="642915"/>
          </a:lstStyle>
          <a:p>
            <a:r>
              <a:t>Title Text</a:t>
            </a:r>
          </a:p>
        </p:txBody>
      </p:sp>
      <p:sp>
        <p:nvSpPr>
          <p:cNvPr id="19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68997" marR="40638" defTabSz="642915"/>
            <a:lvl2pPr marL="514555" marR="40638" defTabSz="642915"/>
            <a:lvl3pPr marL="795830" marR="40638" defTabSz="642915"/>
            <a:lvl4pPr marL="1117287" marR="40638" defTabSz="642915">
              <a:spcBef>
                <a:spcPts val="492"/>
              </a:spcBef>
            </a:lvl4pPr>
            <a:lvl5pPr marL="1438744" marR="40638" defTabSz="642915">
              <a:spcBef>
                <a:spcPts val="492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08876" y="6427282"/>
            <a:ext cx="300263" cy="218499"/>
          </a:xfrm>
          <a:prstGeom prst="rect">
            <a:avLst/>
          </a:prstGeom>
        </p:spPr>
        <p:txBody>
          <a:bodyPr/>
          <a:lstStyle>
            <a:lvl1pPr defTabSz="410751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3018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7F42-73FC-6E40-B6BA-ED63A81A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BB1D4-580F-A54B-8E9D-834EB7386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B5330-4590-A149-B268-E60E061E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A58D6-1694-6B4D-BE9C-FD5DFBBA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C2180-1FB9-8A45-B8E7-82667C85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BFA9-1F81-B442-9788-5B8AB3CC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27FF0-B385-1449-89B6-E8C71DE32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71875-BB55-BE46-B6F6-5FD2711D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942C9-BBCA-AC45-9590-0010FA99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D98A-A5ED-4F49-9CCD-95EE204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3A22-B73E-CC42-BD9B-E5202AC5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0EC5-927E-014B-B9E4-5C67E6834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9227B-A7DB-444D-895F-E821F4C16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11663-858D-1946-9B68-5B6BA406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0BEB5-9D41-8244-872B-F1AAFDFC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90E12-A375-D842-AF5A-2E399D71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9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05C6-946A-B142-95E0-DCEEF34E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4D8AB-3AA7-CC4D-8602-E4EE54F03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E72BC-FFC5-9146-B14B-5186A3079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1AFF2-046F-8345-B6E5-6BE49D5E5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77B55-A585-664E-9910-3B113AF88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D8511-1892-C346-9273-55708AFC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BFA33-85A1-1541-ABED-BC84F09E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91B6CC-A9D3-6645-973F-1397A3BC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2E21-3F07-2543-AE0A-F057D326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D4485-9F7B-6C4D-89AD-9725EEDC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4F85B-2ED1-3D4A-B41A-F919DF6E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93865-EE28-2349-A108-4DA0A88D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5F74A-8651-A84B-9BD5-36D2C25F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E996B-1B6D-504F-AFA7-A312A277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367F4-5288-544B-846A-8A4BA2C8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1F88-AD71-824F-92F6-C96020A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A773D-85F2-3F41-A211-F13BFD0E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0949C-14AB-2D42-9722-66B33B779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F041A-8AC9-A84B-AF4B-177D78DD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E656B-11BF-6E4B-B2F4-71A301D6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A8CF2-CAB1-444D-9C1B-C354B0CF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3B65-1893-F249-997F-B191099E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3127C-ECD0-1049-9850-8E68E7F24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A3973-752C-5447-9474-4C2A5217E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2EB5D-4C71-8D42-A639-A1AD561C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94735-7ED5-EF48-808C-E47DBD52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C63E0-B70F-9847-8CCB-839528FC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7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B201D-1E70-D543-9E34-000A185F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77D30-6446-C74F-B1CF-B76D02C1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29A66-F829-6549-952E-4F8171CAA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793C-4CBF-DE48-837B-FCAD832B400B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ECAC5-5D57-3E4B-B9B5-1FAE558F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8EA9A-2572-CF4A-91B1-727093F67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F02E-E67D-3641-8DE6-17D11231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7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3.xml"/><Relationship Id="rId4" Type="http://schemas.openxmlformats.org/officeDocument/2006/relationships/image" Target="../media/image14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4.xml"/><Relationship Id="rId5" Type="http://schemas.openxmlformats.org/officeDocument/2006/relationships/image" Target="../media/image15.tif"/><Relationship Id="rId4" Type="http://schemas.openxmlformats.org/officeDocument/2006/relationships/image" Target="../media/image14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if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CA08-C3C9-C54D-B113-AA6295DAFC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RNA motif models with structure: PRIESSTESS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44F36-ACF5-0445-BC62-B48F4C725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Quaid Morris</a:t>
            </a:r>
          </a:p>
          <a:p>
            <a:r>
              <a:rPr lang="en-US" dirty="0"/>
              <a:t>August 9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RNA </a:t>
            </a:r>
            <a:r>
              <a:rPr lang="en-US" dirty="0" err="1"/>
              <a:t>Benasque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381268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D458B-8A60-0943-97B7-96B592BC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3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tructural context annotation schem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3839"/>
            </a:lvl1pPr>
          </a:lstStyle>
          <a:p>
            <a:r>
              <a:rPr lang="en-US" dirty="0"/>
              <a:t>1.5d RNA structure representations</a:t>
            </a:r>
            <a:endParaRPr dirty="0"/>
          </a:p>
        </p:txBody>
      </p:sp>
      <p:pic>
        <p:nvPicPr>
          <p:cNvPr id="112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44" y="2210281"/>
            <a:ext cx="7677113" cy="1961930"/>
          </a:xfrm>
          <a:prstGeom prst="rect">
            <a:avLst/>
          </a:prstGeom>
          <a:ln w="12700">
            <a:miter lim="400000"/>
          </a:ln>
        </p:spPr>
      </p:pic>
      <p:sp>
        <p:nvSpPr>
          <p:cNvPr id="1128" name="Square"/>
          <p:cNvSpPr/>
          <p:nvPr/>
        </p:nvSpPr>
        <p:spPr>
          <a:xfrm>
            <a:off x="3412872" y="2053736"/>
            <a:ext cx="531604" cy="5393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812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3BFF7-8A36-6541-AF7A-275114A51778}"/>
              </a:ext>
            </a:extLst>
          </p:cNvPr>
          <p:cNvSpPr txBox="1"/>
          <p:nvPr/>
        </p:nvSpPr>
        <p:spPr>
          <a:xfrm>
            <a:off x="4979000" y="6116595"/>
            <a:ext cx="7213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BEAR/BEAM: (</a:t>
            </a:r>
            <a:r>
              <a:rPr lang="en-US" dirty="0" err="1"/>
              <a:t>Pietrosanto</a:t>
            </a:r>
            <a:r>
              <a:rPr lang="en-US" dirty="0"/>
              <a:t> et al, NAR 2016) Helmer-</a:t>
            </a:r>
            <a:r>
              <a:rPr lang="en-US" dirty="0" err="1"/>
              <a:t>Citterich</a:t>
            </a:r>
            <a:r>
              <a:rPr lang="en-US" dirty="0"/>
              <a:t> &amp; </a:t>
            </a:r>
            <a:r>
              <a:rPr lang="en-US" dirty="0" err="1"/>
              <a:t>Ferre</a:t>
            </a:r>
            <a:r>
              <a:rPr lang="en-US" dirty="0"/>
              <a:t> groups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1.5D “RNA” motif mode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t>1.5D “RNA” motif models</a:t>
            </a:r>
          </a:p>
        </p:txBody>
      </p:sp>
      <p:grpSp>
        <p:nvGrpSpPr>
          <p:cNvPr id="1133" name="Group"/>
          <p:cNvGrpSpPr/>
          <p:nvPr/>
        </p:nvGrpSpPr>
        <p:grpSpPr>
          <a:xfrm>
            <a:off x="1713866" y="972194"/>
            <a:ext cx="2768203" cy="875110"/>
            <a:chOff x="0" y="0"/>
            <a:chExt cx="3936998" cy="1244599"/>
          </a:xfrm>
        </p:grpSpPr>
        <p:sp>
          <p:nvSpPr>
            <p:cNvPr id="1131" name="Rounded Rectangle"/>
            <p:cNvSpPr/>
            <p:nvPr/>
          </p:nvSpPr>
          <p:spPr>
            <a:xfrm>
              <a:off x="0" y="0"/>
              <a:ext cx="3936999" cy="888236"/>
            </a:xfrm>
            <a:prstGeom prst="roundRect">
              <a:avLst>
                <a:gd name="adj" fmla="val 11751"/>
              </a:avLst>
            </a:prstGeom>
            <a:solidFill>
              <a:srgbClr val="CBCBCB"/>
            </a:solidFill>
            <a:ln w="9525" cap="flat">
              <a:solidFill>
                <a:srgbClr val="CFC8A7"/>
              </a:solidFill>
              <a:prstDash val="solid"/>
              <a:round/>
            </a:ln>
            <a:effectLst>
              <a:outerShdw blurRad="12700" dist="25400" dir="5400000" rotWithShape="0">
                <a:srgbClr val="011890">
                  <a:alpha val="34997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28573" marR="28573" defTabSz="642915"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sz="1687"/>
            </a:p>
          </p:txBody>
        </p:sp>
        <p:sp>
          <p:nvSpPr>
            <p:cNvPr id="1132" name="Binding site score"/>
            <p:cNvSpPr txBox="1"/>
            <p:nvPr/>
          </p:nvSpPr>
          <p:spPr>
            <a:xfrm>
              <a:off x="109394" y="195154"/>
              <a:ext cx="3736506" cy="1049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150" marR="57798" algn="l" defTabSz="914400">
                <a:buClr>
                  <a:srgbClr val="000000"/>
                </a:buClr>
                <a:buFont typeface="Calibri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66"/>
                <a:t>Binding site score</a:t>
              </a:r>
            </a:p>
          </p:txBody>
        </p:sp>
      </p:grpSp>
      <p:grpSp>
        <p:nvGrpSpPr>
          <p:cNvPr id="1136" name="Group"/>
          <p:cNvGrpSpPr/>
          <p:nvPr/>
        </p:nvGrpSpPr>
        <p:grpSpPr>
          <a:xfrm>
            <a:off x="8023779" y="639681"/>
            <a:ext cx="1821657" cy="1257619"/>
            <a:chOff x="0" y="0"/>
            <a:chExt cx="2590800" cy="1788611"/>
          </a:xfrm>
        </p:grpSpPr>
        <p:sp>
          <p:nvSpPr>
            <p:cNvPr id="1134" name="Rounded Rectangle"/>
            <p:cNvSpPr/>
            <p:nvPr/>
          </p:nvSpPr>
          <p:spPr>
            <a:xfrm>
              <a:off x="0" y="0"/>
              <a:ext cx="2590800" cy="1788611"/>
            </a:xfrm>
            <a:prstGeom prst="roundRect">
              <a:avLst>
                <a:gd name="adj" fmla="val 11764"/>
              </a:avLst>
            </a:prstGeom>
            <a:solidFill>
              <a:srgbClr val="DEE8C9"/>
            </a:solidFill>
            <a:ln w="9525" cap="flat">
              <a:noFill/>
              <a:round/>
            </a:ln>
            <a:effectLst>
              <a:outerShdw blurRad="12700" dist="25400" dir="5400000" rotWithShape="0">
                <a:srgbClr val="011890">
                  <a:alpha val="34997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28573" marR="28573" defTabSz="642915"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sz="1687"/>
            </a:p>
          </p:txBody>
        </p:sp>
        <p:sp>
          <p:nvSpPr>
            <p:cNvPr id="1135" name="Structural context preference"/>
            <p:cNvSpPr txBox="1"/>
            <p:nvPr/>
          </p:nvSpPr>
          <p:spPr>
            <a:xfrm>
              <a:off x="139" y="584050"/>
              <a:ext cx="2527301" cy="631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 marL="34925" marR="73876" defTabSz="914400">
                <a:buClr>
                  <a:srgbClr val="000000"/>
                </a:buClr>
                <a:buFont typeface="Calibri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66"/>
                <a:t>Structural context preference</a:t>
              </a:r>
            </a:p>
          </p:txBody>
        </p:sp>
      </p:grpSp>
      <p:sp>
        <p:nvSpPr>
          <p:cNvPr id="1137" name="×"/>
          <p:cNvSpPr txBox="1"/>
          <p:nvPr/>
        </p:nvSpPr>
        <p:spPr>
          <a:xfrm>
            <a:off x="7256792" y="1015194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sp>
        <p:nvSpPr>
          <p:cNvPr id="1138" name="="/>
          <p:cNvSpPr txBox="1"/>
          <p:nvPr/>
        </p:nvSpPr>
        <p:spPr>
          <a:xfrm>
            <a:off x="4593635" y="1032762"/>
            <a:ext cx="1080493" cy="584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797"/>
              <a:t>=</a:t>
            </a:r>
          </a:p>
        </p:txBody>
      </p:sp>
      <p:grpSp>
        <p:nvGrpSpPr>
          <p:cNvPr id="1143" name="Group"/>
          <p:cNvGrpSpPr/>
          <p:nvPr/>
        </p:nvGrpSpPr>
        <p:grpSpPr>
          <a:xfrm>
            <a:off x="5210286" y="680616"/>
            <a:ext cx="1771429" cy="1185874"/>
            <a:chOff x="0" y="8988"/>
            <a:chExt cx="2519364" cy="1686575"/>
          </a:xfrm>
        </p:grpSpPr>
        <p:grpSp>
          <p:nvGrpSpPr>
            <p:cNvPr id="1141" name="Group"/>
            <p:cNvGrpSpPr/>
            <p:nvPr/>
          </p:nvGrpSpPr>
          <p:grpSpPr>
            <a:xfrm>
              <a:off x="0" y="8988"/>
              <a:ext cx="2519364" cy="1676402"/>
              <a:chOff x="0" y="8988"/>
              <a:chExt cx="2519363" cy="1676401"/>
            </a:xfrm>
          </p:grpSpPr>
          <p:sp>
            <p:nvSpPr>
              <p:cNvPr id="1139" name="Rounded Rectangle"/>
              <p:cNvSpPr/>
              <p:nvPr/>
            </p:nvSpPr>
            <p:spPr>
              <a:xfrm>
                <a:off x="0" y="8988"/>
                <a:ext cx="2519363" cy="1676401"/>
              </a:xfrm>
              <a:prstGeom prst="roundRect">
                <a:avLst>
                  <a:gd name="adj" fmla="val 11764"/>
                </a:avLst>
              </a:prstGeom>
              <a:solidFill>
                <a:srgbClr val="D0E1F4"/>
              </a:solidFill>
              <a:ln w="9525" cap="flat">
                <a:noFill/>
                <a:round/>
              </a:ln>
              <a:effectLst>
                <a:outerShdw blurRad="12700" dist="25400" dir="5400000" rotWithShape="0">
                  <a:srgbClr val="011890">
                    <a:alpha val="37995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L="28573" marR="28573" defTabSz="642915">
                  <a:defRPr sz="24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87"/>
              </a:p>
            </p:txBody>
          </p:sp>
          <p:sp>
            <p:nvSpPr>
              <p:cNvPr id="1140" name="base identity"/>
              <p:cNvSpPr txBox="1"/>
              <p:nvPr/>
            </p:nvSpPr>
            <p:spPr>
              <a:xfrm>
                <a:off x="219375" y="419906"/>
                <a:ext cx="2120901" cy="353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spAutoFit/>
              </a:bodyPr>
              <a:lstStyle>
                <a:lvl1pPr marL="34925" marR="73672" defTabSz="914400">
                  <a:buClr>
                    <a:srgbClr val="000000"/>
                  </a:buClr>
                  <a:buFont typeface="Calibri"/>
                  <a:defRPr>
                    <a:uFill>
                      <a:solidFill>
                        <a:srgbClr val="000000"/>
                      </a:solidFill>
                    </a:u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266"/>
                  <a:t>base identity</a:t>
                </a:r>
              </a:p>
            </p:txBody>
          </p:sp>
        </p:grpSp>
        <p:sp>
          <p:nvSpPr>
            <p:cNvPr id="1142" name="PSSM"/>
            <p:cNvSpPr txBox="1"/>
            <p:nvPr/>
          </p:nvSpPr>
          <p:spPr>
            <a:xfrm>
              <a:off x="550862" y="1131351"/>
              <a:ext cx="1485901" cy="564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>
              <a:lvl1pPr marL="40639" marR="40639" algn="l" defTabSz="914400">
                <a:buClr>
                  <a:srgbClr val="000000"/>
                </a:buClr>
                <a:buFont typeface="Verdana"/>
                <a:defRPr sz="3000" b="1">
                  <a:uFill>
                    <a:solidFill>
                      <a:srgbClr val="000000"/>
                    </a:solidFill>
                  </a:u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sz="2109"/>
                <a:t>PSSM</a:t>
              </a:r>
            </a:p>
          </p:txBody>
        </p:sp>
      </p:grpSp>
      <p:pic>
        <p:nvPicPr>
          <p:cNvPr id="1144" name="image.png" descr="image.png"/>
          <p:cNvPicPr>
            <a:picLocks/>
          </p:cNvPicPr>
          <p:nvPr/>
        </p:nvPicPr>
        <p:blipFill>
          <a:blip r:embed="rId2"/>
          <a:srcRect l="5913" t="2352" r="2006"/>
          <a:stretch>
            <a:fillRect/>
          </a:stretch>
        </p:blipFill>
        <p:spPr>
          <a:xfrm>
            <a:off x="5618262" y="2298583"/>
            <a:ext cx="955477" cy="741165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MEMERIS (2006) [Backofen]…"/>
          <p:cNvSpPr txBox="1"/>
          <p:nvPr/>
        </p:nvSpPr>
        <p:spPr>
          <a:xfrm>
            <a:off x="1897170" y="2322756"/>
            <a:ext cx="3124679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MEMERIS (2006) [Backofen]</a:t>
            </a:r>
          </a:p>
          <a:p>
            <a:pPr marL="40638" marR="40638" defTabSz="455398">
              <a:defRPr sz="240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 sz="1687"/>
              <a:t>“Hackermüller/Stadler model”</a:t>
            </a:r>
          </a:p>
        </p:txBody>
      </p:sp>
      <p:sp>
        <p:nvSpPr>
          <p:cNvPr id="1146" name="×"/>
          <p:cNvSpPr txBox="1"/>
          <p:nvPr/>
        </p:nvSpPr>
        <p:spPr>
          <a:xfrm>
            <a:off x="7256792" y="2391449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sp>
        <p:nvSpPr>
          <p:cNvPr id="1147" name="1 if preferred context…"/>
          <p:cNvSpPr txBox="1"/>
          <p:nvPr/>
        </p:nvSpPr>
        <p:spPr>
          <a:xfrm>
            <a:off x="8469311" y="2342898"/>
            <a:ext cx="2125454" cy="519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40182" marR="40638" defTabSz="642915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87">
                <a:latin typeface="Avenir Heavy"/>
                <a:ea typeface="Avenir Heavy"/>
                <a:cs typeface="Avenir Heavy"/>
                <a:sym typeface="Avenir Heavy"/>
              </a:rPr>
              <a:t>1</a:t>
            </a:r>
            <a:r>
              <a:rPr sz="1687"/>
              <a:t> if preferred context</a:t>
            </a:r>
          </a:p>
          <a:p>
            <a:pPr marL="40182" marR="40638" defTabSz="642915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0 </a:t>
            </a:r>
            <a:r>
              <a:rPr sz="1687">
                <a:latin typeface="Avenir Book"/>
                <a:ea typeface="Avenir Book"/>
                <a:cs typeface="Avenir Book"/>
                <a:sym typeface="Avenir Book"/>
              </a:rPr>
              <a:t>otherwise</a:t>
            </a:r>
          </a:p>
        </p:txBody>
      </p:sp>
      <p:sp>
        <p:nvSpPr>
          <p:cNvPr id="1148" name="Line"/>
          <p:cNvSpPr/>
          <p:nvPr/>
        </p:nvSpPr>
        <p:spPr>
          <a:xfrm>
            <a:off x="1694797" y="2010436"/>
            <a:ext cx="88024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149" name="{"/>
          <p:cNvSpPr txBox="1"/>
          <p:nvPr/>
        </p:nvSpPr>
        <p:spPr>
          <a:xfrm>
            <a:off x="8275772" y="2236220"/>
            <a:ext cx="213200" cy="72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4219"/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17606337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1.5D “RNA” motif mode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t>1.5D “RNA” motif models</a:t>
            </a:r>
          </a:p>
        </p:txBody>
      </p:sp>
      <p:grpSp>
        <p:nvGrpSpPr>
          <p:cNvPr id="1154" name="Group"/>
          <p:cNvGrpSpPr/>
          <p:nvPr/>
        </p:nvGrpSpPr>
        <p:grpSpPr>
          <a:xfrm>
            <a:off x="1713866" y="972194"/>
            <a:ext cx="2768203" cy="875110"/>
            <a:chOff x="0" y="0"/>
            <a:chExt cx="3936998" cy="1244599"/>
          </a:xfrm>
        </p:grpSpPr>
        <p:sp>
          <p:nvSpPr>
            <p:cNvPr id="1152" name="Rounded Rectangle"/>
            <p:cNvSpPr/>
            <p:nvPr/>
          </p:nvSpPr>
          <p:spPr>
            <a:xfrm>
              <a:off x="0" y="0"/>
              <a:ext cx="3936999" cy="888236"/>
            </a:xfrm>
            <a:prstGeom prst="roundRect">
              <a:avLst>
                <a:gd name="adj" fmla="val 11751"/>
              </a:avLst>
            </a:prstGeom>
            <a:solidFill>
              <a:srgbClr val="CBCBCB"/>
            </a:solidFill>
            <a:ln w="9525" cap="flat">
              <a:solidFill>
                <a:srgbClr val="CFC8A7"/>
              </a:solidFill>
              <a:prstDash val="solid"/>
              <a:round/>
            </a:ln>
            <a:effectLst>
              <a:outerShdw blurRad="12700" dist="25400" dir="5400000" rotWithShape="0">
                <a:srgbClr val="011890">
                  <a:alpha val="34997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28573" marR="28573" defTabSz="642915"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sz="1687"/>
            </a:p>
          </p:txBody>
        </p:sp>
        <p:sp>
          <p:nvSpPr>
            <p:cNvPr id="1153" name="Binding site score"/>
            <p:cNvSpPr txBox="1"/>
            <p:nvPr/>
          </p:nvSpPr>
          <p:spPr>
            <a:xfrm>
              <a:off x="109394" y="195154"/>
              <a:ext cx="3736506" cy="1049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150" marR="57798" algn="l" defTabSz="914400">
                <a:buClr>
                  <a:srgbClr val="000000"/>
                </a:buClr>
                <a:buFont typeface="Calibri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66"/>
                <a:t>Binding site score</a:t>
              </a:r>
            </a:p>
          </p:txBody>
        </p:sp>
      </p:grpSp>
      <p:grpSp>
        <p:nvGrpSpPr>
          <p:cNvPr id="1157" name="Group"/>
          <p:cNvGrpSpPr/>
          <p:nvPr/>
        </p:nvGrpSpPr>
        <p:grpSpPr>
          <a:xfrm>
            <a:off x="8023779" y="639681"/>
            <a:ext cx="1821657" cy="1257619"/>
            <a:chOff x="0" y="0"/>
            <a:chExt cx="2590800" cy="1788611"/>
          </a:xfrm>
        </p:grpSpPr>
        <p:sp>
          <p:nvSpPr>
            <p:cNvPr id="1155" name="Rounded Rectangle"/>
            <p:cNvSpPr/>
            <p:nvPr/>
          </p:nvSpPr>
          <p:spPr>
            <a:xfrm>
              <a:off x="0" y="0"/>
              <a:ext cx="2590800" cy="1788611"/>
            </a:xfrm>
            <a:prstGeom prst="roundRect">
              <a:avLst>
                <a:gd name="adj" fmla="val 11764"/>
              </a:avLst>
            </a:prstGeom>
            <a:solidFill>
              <a:srgbClr val="DEE8C9"/>
            </a:solidFill>
            <a:ln w="9525" cap="flat">
              <a:noFill/>
              <a:round/>
            </a:ln>
            <a:effectLst>
              <a:outerShdw blurRad="12700" dist="25400" dir="5400000" rotWithShape="0">
                <a:srgbClr val="011890">
                  <a:alpha val="34997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28573" marR="28573" defTabSz="642915"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sz="1687"/>
            </a:p>
          </p:txBody>
        </p:sp>
        <p:sp>
          <p:nvSpPr>
            <p:cNvPr id="1156" name="Structural context preference"/>
            <p:cNvSpPr txBox="1"/>
            <p:nvPr/>
          </p:nvSpPr>
          <p:spPr>
            <a:xfrm>
              <a:off x="139" y="584050"/>
              <a:ext cx="2527301" cy="631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 marL="34925" marR="73876" defTabSz="914400">
                <a:buClr>
                  <a:srgbClr val="000000"/>
                </a:buClr>
                <a:buFont typeface="Calibri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66"/>
                <a:t>Structural context preference</a:t>
              </a:r>
            </a:p>
          </p:txBody>
        </p:sp>
      </p:grpSp>
      <p:sp>
        <p:nvSpPr>
          <p:cNvPr id="1158" name="×"/>
          <p:cNvSpPr txBox="1"/>
          <p:nvPr/>
        </p:nvSpPr>
        <p:spPr>
          <a:xfrm>
            <a:off x="7256792" y="1015194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sp>
        <p:nvSpPr>
          <p:cNvPr id="1159" name="="/>
          <p:cNvSpPr txBox="1"/>
          <p:nvPr/>
        </p:nvSpPr>
        <p:spPr>
          <a:xfrm>
            <a:off x="4593635" y="1032762"/>
            <a:ext cx="1080493" cy="584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797"/>
              <a:t>=</a:t>
            </a:r>
          </a:p>
        </p:txBody>
      </p:sp>
      <p:grpSp>
        <p:nvGrpSpPr>
          <p:cNvPr id="1164" name="Group"/>
          <p:cNvGrpSpPr/>
          <p:nvPr/>
        </p:nvGrpSpPr>
        <p:grpSpPr>
          <a:xfrm>
            <a:off x="5210286" y="680616"/>
            <a:ext cx="1771429" cy="1185874"/>
            <a:chOff x="0" y="8988"/>
            <a:chExt cx="2519364" cy="1686575"/>
          </a:xfrm>
        </p:grpSpPr>
        <p:grpSp>
          <p:nvGrpSpPr>
            <p:cNvPr id="1162" name="Group"/>
            <p:cNvGrpSpPr/>
            <p:nvPr/>
          </p:nvGrpSpPr>
          <p:grpSpPr>
            <a:xfrm>
              <a:off x="0" y="8988"/>
              <a:ext cx="2519364" cy="1676402"/>
              <a:chOff x="0" y="8988"/>
              <a:chExt cx="2519363" cy="1676401"/>
            </a:xfrm>
          </p:grpSpPr>
          <p:sp>
            <p:nvSpPr>
              <p:cNvPr id="1160" name="Rounded Rectangle"/>
              <p:cNvSpPr/>
              <p:nvPr/>
            </p:nvSpPr>
            <p:spPr>
              <a:xfrm>
                <a:off x="0" y="8988"/>
                <a:ext cx="2519363" cy="1676401"/>
              </a:xfrm>
              <a:prstGeom prst="roundRect">
                <a:avLst>
                  <a:gd name="adj" fmla="val 11764"/>
                </a:avLst>
              </a:prstGeom>
              <a:solidFill>
                <a:srgbClr val="D0E1F4"/>
              </a:solidFill>
              <a:ln w="9525" cap="flat">
                <a:noFill/>
                <a:round/>
              </a:ln>
              <a:effectLst>
                <a:outerShdw blurRad="12700" dist="25400" dir="5400000" rotWithShape="0">
                  <a:srgbClr val="011890">
                    <a:alpha val="37995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L="28573" marR="28573" defTabSz="642915">
                  <a:defRPr sz="24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87"/>
              </a:p>
            </p:txBody>
          </p:sp>
          <p:sp>
            <p:nvSpPr>
              <p:cNvPr id="1161" name="base identity"/>
              <p:cNvSpPr txBox="1"/>
              <p:nvPr/>
            </p:nvSpPr>
            <p:spPr>
              <a:xfrm>
                <a:off x="219375" y="419906"/>
                <a:ext cx="2120901" cy="353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spAutoFit/>
              </a:bodyPr>
              <a:lstStyle>
                <a:lvl1pPr marL="34925" marR="73672" defTabSz="914400">
                  <a:buClr>
                    <a:srgbClr val="000000"/>
                  </a:buClr>
                  <a:buFont typeface="Calibri"/>
                  <a:defRPr>
                    <a:uFill>
                      <a:solidFill>
                        <a:srgbClr val="000000"/>
                      </a:solidFill>
                    </a:u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266"/>
                  <a:t>base identity</a:t>
                </a:r>
              </a:p>
            </p:txBody>
          </p:sp>
        </p:grpSp>
        <p:sp>
          <p:nvSpPr>
            <p:cNvPr id="1163" name="PSSM"/>
            <p:cNvSpPr txBox="1"/>
            <p:nvPr/>
          </p:nvSpPr>
          <p:spPr>
            <a:xfrm>
              <a:off x="550862" y="1131351"/>
              <a:ext cx="1485901" cy="564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>
              <a:lvl1pPr marL="40639" marR="40639" algn="l" defTabSz="914400">
                <a:buClr>
                  <a:srgbClr val="000000"/>
                </a:buClr>
                <a:buFont typeface="Verdana"/>
                <a:defRPr sz="3000" b="1">
                  <a:uFill>
                    <a:solidFill>
                      <a:srgbClr val="000000"/>
                    </a:solidFill>
                  </a:u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sz="2109"/>
                <a:t>PSSM</a:t>
              </a:r>
            </a:p>
          </p:txBody>
        </p:sp>
      </p:grpSp>
      <p:pic>
        <p:nvPicPr>
          <p:cNvPr id="1165" name="image.png" descr="image.png"/>
          <p:cNvPicPr>
            <a:picLocks/>
          </p:cNvPicPr>
          <p:nvPr/>
        </p:nvPicPr>
        <p:blipFill>
          <a:blip r:embed="rId2"/>
          <a:srcRect l="5913" t="2352" r="2006"/>
          <a:stretch>
            <a:fillRect/>
          </a:stretch>
        </p:blipFill>
        <p:spPr>
          <a:xfrm>
            <a:off x="5618262" y="2298583"/>
            <a:ext cx="955477" cy="74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6" name="droppedImage.png" descr="droppedImage.png"/>
          <p:cNvPicPr>
            <a:picLocks noChangeAspect="1"/>
          </p:cNvPicPr>
          <p:nvPr/>
        </p:nvPicPr>
        <p:blipFill>
          <a:blip r:embed="rId3"/>
          <a:srcRect l="54811" t="71107" r="29245" b="20476"/>
          <a:stretch>
            <a:fillRect/>
          </a:stretch>
        </p:blipFill>
        <p:spPr>
          <a:xfrm>
            <a:off x="8665465" y="3376239"/>
            <a:ext cx="2089548" cy="741852"/>
          </a:xfrm>
          <a:prstGeom prst="rect">
            <a:avLst/>
          </a:prstGeom>
        </p:spPr>
      </p:pic>
      <p:sp>
        <p:nvSpPr>
          <p:cNvPr id="1167" name="Line"/>
          <p:cNvSpPr/>
          <p:nvPr/>
        </p:nvSpPr>
        <p:spPr>
          <a:xfrm flipH="1">
            <a:off x="8705248" y="4146967"/>
            <a:ext cx="1701259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68" name="0               0.5              1"/>
          <p:cNvSpPr txBox="1"/>
          <p:nvPr/>
        </p:nvSpPr>
        <p:spPr>
          <a:xfrm>
            <a:off x="8618882" y="4189527"/>
            <a:ext cx="189442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>
            <a:lvl1pPr marL="57799" marR="57799" algn="l" defTabSz="647700"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/>
              <a:t>0               0.5              1</a:t>
            </a:r>
          </a:p>
        </p:txBody>
      </p:sp>
      <p:sp>
        <p:nvSpPr>
          <p:cNvPr id="1169" name="Relative preference"/>
          <p:cNvSpPr txBox="1"/>
          <p:nvPr/>
        </p:nvSpPr>
        <p:spPr>
          <a:xfrm>
            <a:off x="8797476" y="4359191"/>
            <a:ext cx="159466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>
            <a:lvl1pPr marL="57799" marR="57799" algn="l" defTabSz="647700"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/>
              <a:t>Relative preference</a:t>
            </a:r>
          </a:p>
        </p:txBody>
      </p:sp>
      <p:sp>
        <p:nvSpPr>
          <p:cNvPr id="1170" name="Hairpin loop…"/>
          <p:cNvSpPr txBox="1"/>
          <p:nvPr/>
        </p:nvSpPr>
        <p:spPr>
          <a:xfrm>
            <a:off x="7655382" y="3296558"/>
            <a:ext cx="995786" cy="93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Hairpin 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Bulge 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Multiloop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External 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Paired</a:t>
            </a:r>
          </a:p>
        </p:txBody>
      </p:sp>
      <p:sp>
        <p:nvSpPr>
          <p:cNvPr id="1171" name="MEMERIS (2006) [Backofen]…"/>
          <p:cNvSpPr txBox="1"/>
          <p:nvPr/>
        </p:nvSpPr>
        <p:spPr>
          <a:xfrm>
            <a:off x="1897170" y="2322756"/>
            <a:ext cx="3124679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MEMERIS (2006) [Backofen]</a:t>
            </a:r>
          </a:p>
          <a:p>
            <a:pPr marL="40638" marR="40638" defTabSz="455398">
              <a:defRPr sz="240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 sz="1687"/>
              <a:t>“Hackermüller/Stadler model”</a:t>
            </a:r>
          </a:p>
        </p:txBody>
      </p:sp>
      <p:sp>
        <p:nvSpPr>
          <p:cNvPr id="1172" name="×"/>
          <p:cNvSpPr txBox="1"/>
          <p:nvPr/>
        </p:nvSpPr>
        <p:spPr>
          <a:xfrm>
            <a:off x="7256792" y="2391449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sp>
        <p:nvSpPr>
          <p:cNvPr id="1173" name="1 if preferred context…"/>
          <p:cNvSpPr txBox="1"/>
          <p:nvPr/>
        </p:nvSpPr>
        <p:spPr>
          <a:xfrm>
            <a:off x="8469311" y="2342898"/>
            <a:ext cx="2125454" cy="519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40182" marR="40638" defTabSz="642915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87">
                <a:latin typeface="Avenir Heavy"/>
                <a:ea typeface="Avenir Heavy"/>
                <a:cs typeface="Avenir Heavy"/>
                <a:sym typeface="Avenir Heavy"/>
              </a:rPr>
              <a:t>1</a:t>
            </a:r>
            <a:r>
              <a:rPr sz="1687"/>
              <a:t> if preferred context</a:t>
            </a:r>
          </a:p>
          <a:p>
            <a:pPr marL="40182" marR="40638" defTabSz="642915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0 </a:t>
            </a:r>
            <a:r>
              <a:rPr sz="1687">
                <a:latin typeface="Avenir Book"/>
                <a:ea typeface="Avenir Book"/>
                <a:cs typeface="Avenir Book"/>
                <a:sym typeface="Avenir Book"/>
              </a:rPr>
              <a:t>otherwise</a:t>
            </a:r>
          </a:p>
        </p:txBody>
      </p:sp>
      <p:sp>
        <p:nvSpPr>
          <p:cNvPr id="1174" name="Line"/>
          <p:cNvSpPr/>
          <p:nvPr/>
        </p:nvSpPr>
        <p:spPr>
          <a:xfrm>
            <a:off x="1694797" y="2010436"/>
            <a:ext cx="88024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175" name="{"/>
          <p:cNvSpPr txBox="1"/>
          <p:nvPr/>
        </p:nvSpPr>
        <p:spPr>
          <a:xfrm>
            <a:off x="8275772" y="2236220"/>
            <a:ext cx="213200" cy="72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4219"/>
              <a:t>{</a:t>
            </a:r>
          </a:p>
        </p:txBody>
      </p:sp>
      <p:sp>
        <p:nvSpPr>
          <p:cNvPr id="1176" name="×"/>
          <p:cNvSpPr txBox="1"/>
          <p:nvPr/>
        </p:nvSpPr>
        <p:spPr>
          <a:xfrm>
            <a:off x="7256792" y="3454060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pic>
        <p:nvPicPr>
          <p:cNvPr id="1177" name="image.png" descr="image.png"/>
          <p:cNvPicPr>
            <a:picLocks/>
          </p:cNvPicPr>
          <p:nvPr/>
        </p:nvPicPr>
        <p:blipFill>
          <a:blip r:embed="rId2"/>
          <a:srcRect l="5913" t="2352" r="2006"/>
          <a:stretch>
            <a:fillRect/>
          </a:stretch>
        </p:blipFill>
        <p:spPr>
          <a:xfrm>
            <a:off x="5618262" y="3361194"/>
            <a:ext cx="955477" cy="741165"/>
          </a:xfrm>
          <a:prstGeom prst="rect">
            <a:avLst/>
          </a:prstGeom>
          <a:ln w="12700">
            <a:miter lim="400000"/>
          </a:ln>
        </p:spPr>
      </p:pic>
      <p:sp>
        <p:nvSpPr>
          <p:cNvPr id="1178" name="RNAcontext (2010)…"/>
          <p:cNvSpPr txBox="1"/>
          <p:nvPr/>
        </p:nvSpPr>
        <p:spPr>
          <a:xfrm>
            <a:off x="2125132" y="3451411"/>
            <a:ext cx="2719014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RNAcontext (2010) </a:t>
            </a:r>
          </a:p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[Kazan / Morris / Hughes]</a:t>
            </a:r>
          </a:p>
        </p:txBody>
      </p:sp>
    </p:spTree>
    <p:extLst>
      <p:ext uri="{BB962C8B-B14F-4D97-AF65-F5344CB8AC3E}">
        <p14:creationId xmlns:p14="http://schemas.microsoft.com/office/powerpoint/2010/main" val="4288765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1.5D “RNA” motif mode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t>1.5D “RNA” motif models</a:t>
            </a:r>
          </a:p>
        </p:txBody>
      </p:sp>
      <p:grpSp>
        <p:nvGrpSpPr>
          <p:cNvPr id="1183" name="Group"/>
          <p:cNvGrpSpPr/>
          <p:nvPr/>
        </p:nvGrpSpPr>
        <p:grpSpPr>
          <a:xfrm>
            <a:off x="1713866" y="972194"/>
            <a:ext cx="2768203" cy="875110"/>
            <a:chOff x="0" y="0"/>
            <a:chExt cx="3936998" cy="1244599"/>
          </a:xfrm>
        </p:grpSpPr>
        <p:sp>
          <p:nvSpPr>
            <p:cNvPr id="1181" name="Rounded Rectangle"/>
            <p:cNvSpPr/>
            <p:nvPr/>
          </p:nvSpPr>
          <p:spPr>
            <a:xfrm>
              <a:off x="0" y="0"/>
              <a:ext cx="3936999" cy="888236"/>
            </a:xfrm>
            <a:prstGeom prst="roundRect">
              <a:avLst>
                <a:gd name="adj" fmla="val 11751"/>
              </a:avLst>
            </a:prstGeom>
            <a:solidFill>
              <a:srgbClr val="CBCBCB"/>
            </a:solidFill>
            <a:ln w="9525" cap="flat">
              <a:solidFill>
                <a:srgbClr val="CFC8A7"/>
              </a:solidFill>
              <a:prstDash val="solid"/>
              <a:round/>
            </a:ln>
            <a:effectLst>
              <a:outerShdw blurRad="12700" dist="25400" dir="5400000" rotWithShape="0">
                <a:srgbClr val="011890">
                  <a:alpha val="34997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28573" marR="28573" defTabSz="642915"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sz="1687"/>
            </a:p>
          </p:txBody>
        </p:sp>
        <p:sp>
          <p:nvSpPr>
            <p:cNvPr id="1182" name="Binding site score"/>
            <p:cNvSpPr txBox="1"/>
            <p:nvPr/>
          </p:nvSpPr>
          <p:spPr>
            <a:xfrm>
              <a:off x="109394" y="195154"/>
              <a:ext cx="3736506" cy="1049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150" marR="57798" algn="l" defTabSz="914400">
                <a:buClr>
                  <a:srgbClr val="000000"/>
                </a:buClr>
                <a:buFont typeface="Calibri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66"/>
                <a:t>Binding site score</a:t>
              </a:r>
            </a:p>
          </p:txBody>
        </p:sp>
      </p:grpSp>
      <p:grpSp>
        <p:nvGrpSpPr>
          <p:cNvPr id="1186" name="Group"/>
          <p:cNvGrpSpPr/>
          <p:nvPr/>
        </p:nvGrpSpPr>
        <p:grpSpPr>
          <a:xfrm>
            <a:off x="8023779" y="639681"/>
            <a:ext cx="1821657" cy="1257619"/>
            <a:chOff x="0" y="0"/>
            <a:chExt cx="2590800" cy="1788611"/>
          </a:xfrm>
        </p:grpSpPr>
        <p:sp>
          <p:nvSpPr>
            <p:cNvPr id="1184" name="Rounded Rectangle"/>
            <p:cNvSpPr/>
            <p:nvPr/>
          </p:nvSpPr>
          <p:spPr>
            <a:xfrm>
              <a:off x="0" y="0"/>
              <a:ext cx="2590800" cy="1788611"/>
            </a:xfrm>
            <a:prstGeom prst="roundRect">
              <a:avLst>
                <a:gd name="adj" fmla="val 11764"/>
              </a:avLst>
            </a:prstGeom>
            <a:solidFill>
              <a:srgbClr val="DEE8C9"/>
            </a:solidFill>
            <a:ln w="9525" cap="flat">
              <a:noFill/>
              <a:round/>
            </a:ln>
            <a:effectLst>
              <a:outerShdw blurRad="12700" dist="25400" dir="5400000" rotWithShape="0">
                <a:srgbClr val="011890">
                  <a:alpha val="34997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28573" marR="28573" defTabSz="642915"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sz="1687"/>
            </a:p>
          </p:txBody>
        </p:sp>
        <p:sp>
          <p:nvSpPr>
            <p:cNvPr id="1185" name="Structural context preference"/>
            <p:cNvSpPr txBox="1"/>
            <p:nvPr/>
          </p:nvSpPr>
          <p:spPr>
            <a:xfrm>
              <a:off x="139" y="584050"/>
              <a:ext cx="2527301" cy="631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 marL="34925" marR="73876" defTabSz="914400">
                <a:buClr>
                  <a:srgbClr val="000000"/>
                </a:buClr>
                <a:buFont typeface="Calibri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66"/>
                <a:t>Structural context preference</a:t>
              </a:r>
            </a:p>
          </p:txBody>
        </p:sp>
      </p:grpSp>
      <p:sp>
        <p:nvSpPr>
          <p:cNvPr id="1187" name="×"/>
          <p:cNvSpPr txBox="1"/>
          <p:nvPr/>
        </p:nvSpPr>
        <p:spPr>
          <a:xfrm>
            <a:off x="7256792" y="1015194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sp>
        <p:nvSpPr>
          <p:cNvPr id="1188" name="="/>
          <p:cNvSpPr txBox="1"/>
          <p:nvPr/>
        </p:nvSpPr>
        <p:spPr>
          <a:xfrm>
            <a:off x="4593635" y="1032762"/>
            <a:ext cx="1080493" cy="584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797"/>
              <a:t>=</a:t>
            </a:r>
          </a:p>
        </p:txBody>
      </p:sp>
      <p:grpSp>
        <p:nvGrpSpPr>
          <p:cNvPr id="1193" name="Group"/>
          <p:cNvGrpSpPr/>
          <p:nvPr/>
        </p:nvGrpSpPr>
        <p:grpSpPr>
          <a:xfrm>
            <a:off x="5210286" y="680616"/>
            <a:ext cx="1771429" cy="1185874"/>
            <a:chOff x="0" y="8988"/>
            <a:chExt cx="2519364" cy="1686575"/>
          </a:xfrm>
        </p:grpSpPr>
        <p:grpSp>
          <p:nvGrpSpPr>
            <p:cNvPr id="1191" name="Group"/>
            <p:cNvGrpSpPr/>
            <p:nvPr/>
          </p:nvGrpSpPr>
          <p:grpSpPr>
            <a:xfrm>
              <a:off x="0" y="8988"/>
              <a:ext cx="2519364" cy="1676402"/>
              <a:chOff x="0" y="8988"/>
              <a:chExt cx="2519363" cy="1676401"/>
            </a:xfrm>
          </p:grpSpPr>
          <p:sp>
            <p:nvSpPr>
              <p:cNvPr id="1189" name="Rounded Rectangle"/>
              <p:cNvSpPr/>
              <p:nvPr/>
            </p:nvSpPr>
            <p:spPr>
              <a:xfrm>
                <a:off x="0" y="8988"/>
                <a:ext cx="2519363" cy="1676401"/>
              </a:xfrm>
              <a:prstGeom prst="roundRect">
                <a:avLst>
                  <a:gd name="adj" fmla="val 11764"/>
                </a:avLst>
              </a:prstGeom>
              <a:solidFill>
                <a:srgbClr val="D0E1F4"/>
              </a:solidFill>
              <a:ln w="9525" cap="flat">
                <a:noFill/>
                <a:round/>
              </a:ln>
              <a:effectLst>
                <a:outerShdw blurRad="12700" dist="25400" dir="5400000" rotWithShape="0">
                  <a:srgbClr val="011890">
                    <a:alpha val="37995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L="28573" marR="28573" defTabSz="642915">
                  <a:defRPr sz="24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87"/>
              </a:p>
            </p:txBody>
          </p:sp>
          <p:sp>
            <p:nvSpPr>
              <p:cNvPr id="1190" name="base identity"/>
              <p:cNvSpPr txBox="1"/>
              <p:nvPr/>
            </p:nvSpPr>
            <p:spPr>
              <a:xfrm>
                <a:off x="219375" y="419906"/>
                <a:ext cx="2120901" cy="353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spAutoFit/>
              </a:bodyPr>
              <a:lstStyle>
                <a:lvl1pPr marL="34925" marR="73672" defTabSz="914400">
                  <a:buClr>
                    <a:srgbClr val="000000"/>
                  </a:buClr>
                  <a:buFont typeface="Calibri"/>
                  <a:defRPr>
                    <a:uFill>
                      <a:solidFill>
                        <a:srgbClr val="000000"/>
                      </a:solidFill>
                    </a:u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266"/>
                  <a:t>base identity</a:t>
                </a:r>
              </a:p>
            </p:txBody>
          </p:sp>
        </p:grpSp>
        <p:sp>
          <p:nvSpPr>
            <p:cNvPr id="1192" name="PSSM"/>
            <p:cNvSpPr txBox="1"/>
            <p:nvPr/>
          </p:nvSpPr>
          <p:spPr>
            <a:xfrm>
              <a:off x="550862" y="1131351"/>
              <a:ext cx="1485901" cy="564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>
              <a:lvl1pPr marL="40639" marR="40639" algn="l" defTabSz="914400">
                <a:buClr>
                  <a:srgbClr val="000000"/>
                </a:buClr>
                <a:buFont typeface="Verdana"/>
                <a:defRPr sz="3000" b="1">
                  <a:uFill>
                    <a:solidFill>
                      <a:srgbClr val="000000"/>
                    </a:solidFill>
                  </a:u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sz="2109"/>
                <a:t>PSSM</a:t>
              </a:r>
            </a:p>
          </p:txBody>
        </p:sp>
      </p:grpSp>
      <p:pic>
        <p:nvPicPr>
          <p:cNvPr id="1194" name="image.png" descr="image.png"/>
          <p:cNvPicPr>
            <a:picLocks/>
          </p:cNvPicPr>
          <p:nvPr/>
        </p:nvPicPr>
        <p:blipFill>
          <a:blip r:embed="rId2"/>
          <a:srcRect l="5913" t="2352" r="2006"/>
          <a:stretch>
            <a:fillRect/>
          </a:stretch>
        </p:blipFill>
        <p:spPr>
          <a:xfrm>
            <a:off x="5618262" y="2298583"/>
            <a:ext cx="955477" cy="74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5" name="droppedImage.png" descr="droppedImage.png"/>
          <p:cNvPicPr>
            <a:picLocks noChangeAspect="1"/>
          </p:cNvPicPr>
          <p:nvPr/>
        </p:nvPicPr>
        <p:blipFill>
          <a:blip r:embed="rId3"/>
          <a:srcRect l="54811" t="71107" r="29245" b="20476"/>
          <a:stretch>
            <a:fillRect/>
          </a:stretch>
        </p:blipFill>
        <p:spPr>
          <a:xfrm>
            <a:off x="8665465" y="3376239"/>
            <a:ext cx="2089548" cy="741852"/>
          </a:xfrm>
          <a:prstGeom prst="rect">
            <a:avLst/>
          </a:prstGeom>
        </p:spPr>
      </p:pic>
      <p:sp>
        <p:nvSpPr>
          <p:cNvPr id="1196" name="Line"/>
          <p:cNvSpPr/>
          <p:nvPr/>
        </p:nvSpPr>
        <p:spPr>
          <a:xfrm flipH="1">
            <a:off x="8705248" y="4146967"/>
            <a:ext cx="1701259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97" name="0               0.5              1"/>
          <p:cNvSpPr txBox="1"/>
          <p:nvPr/>
        </p:nvSpPr>
        <p:spPr>
          <a:xfrm>
            <a:off x="8618882" y="4189527"/>
            <a:ext cx="189442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>
            <a:lvl1pPr marL="57799" marR="57799" algn="l" defTabSz="647700"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/>
              <a:t>0               0.5              1</a:t>
            </a:r>
          </a:p>
        </p:txBody>
      </p:sp>
      <p:sp>
        <p:nvSpPr>
          <p:cNvPr id="1198" name="Relative preference"/>
          <p:cNvSpPr txBox="1"/>
          <p:nvPr/>
        </p:nvSpPr>
        <p:spPr>
          <a:xfrm>
            <a:off x="8797476" y="4359191"/>
            <a:ext cx="159466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>
            <a:lvl1pPr marL="57799" marR="57799" algn="l" defTabSz="647700"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/>
              <a:t>Relative preference</a:t>
            </a:r>
          </a:p>
        </p:txBody>
      </p:sp>
      <p:sp>
        <p:nvSpPr>
          <p:cNvPr id="1199" name="Hairpin loop…"/>
          <p:cNvSpPr txBox="1"/>
          <p:nvPr/>
        </p:nvSpPr>
        <p:spPr>
          <a:xfrm>
            <a:off x="7655382" y="3296558"/>
            <a:ext cx="995786" cy="93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Hairpin 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Bulge 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Multiloop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External 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Paired</a:t>
            </a:r>
          </a:p>
        </p:txBody>
      </p:sp>
      <p:sp>
        <p:nvSpPr>
          <p:cNvPr id="1200" name="MEMERIS (2006) [Backofen]…"/>
          <p:cNvSpPr txBox="1"/>
          <p:nvPr/>
        </p:nvSpPr>
        <p:spPr>
          <a:xfrm>
            <a:off x="1897170" y="2322756"/>
            <a:ext cx="3124679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MEMERIS (2006) [Backofen]</a:t>
            </a:r>
          </a:p>
          <a:p>
            <a:pPr marL="40638" marR="40638" defTabSz="455398">
              <a:defRPr sz="240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 sz="1687"/>
              <a:t>“Hackermüller/Stadler model”</a:t>
            </a:r>
          </a:p>
        </p:txBody>
      </p:sp>
      <p:sp>
        <p:nvSpPr>
          <p:cNvPr id="1201" name="×"/>
          <p:cNvSpPr txBox="1"/>
          <p:nvPr/>
        </p:nvSpPr>
        <p:spPr>
          <a:xfrm>
            <a:off x="7256792" y="2391449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sp>
        <p:nvSpPr>
          <p:cNvPr id="1202" name="1 if preferred context…"/>
          <p:cNvSpPr txBox="1"/>
          <p:nvPr/>
        </p:nvSpPr>
        <p:spPr>
          <a:xfrm>
            <a:off x="8469311" y="2342898"/>
            <a:ext cx="2125454" cy="519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40182" marR="40638" defTabSz="642915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87">
                <a:latin typeface="Avenir Heavy"/>
                <a:ea typeface="Avenir Heavy"/>
                <a:cs typeface="Avenir Heavy"/>
                <a:sym typeface="Avenir Heavy"/>
              </a:rPr>
              <a:t>1</a:t>
            </a:r>
            <a:r>
              <a:rPr sz="1687"/>
              <a:t> if preferred context</a:t>
            </a:r>
          </a:p>
          <a:p>
            <a:pPr marL="40182" marR="40638" defTabSz="642915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0 </a:t>
            </a:r>
            <a:r>
              <a:rPr sz="1687">
                <a:latin typeface="Avenir Book"/>
                <a:ea typeface="Avenir Book"/>
                <a:cs typeface="Avenir Book"/>
                <a:sym typeface="Avenir Book"/>
              </a:rPr>
              <a:t>otherwise</a:t>
            </a:r>
          </a:p>
        </p:txBody>
      </p:sp>
      <p:sp>
        <p:nvSpPr>
          <p:cNvPr id="1203" name="Line"/>
          <p:cNvSpPr/>
          <p:nvPr/>
        </p:nvSpPr>
        <p:spPr>
          <a:xfrm>
            <a:off x="1694797" y="2010436"/>
            <a:ext cx="88024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04" name="{"/>
          <p:cNvSpPr txBox="1"/>
          <p:nvPr/>
        </p:nvSpPr>
        <p:spPr>
          <a:xfrm>
            <a:off x="8275772" y="2236220"/>
            <a:ext cx="213200" cy="72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4219"/>
              <a:t>{</a:t>
            </a:r>
          </a:p>
        </p:txBody>
      </p:sp>
      <p:sp>
        <p:nvSpPr>
          <p:cNvPr id="1205" name="×"/>
          <p:cNvSpPr txBox="1"/>
          <p:nvPr/>
        </p:nvSpPr>
        <p:spPr>
          <a:xfrm>
            <a:off x="7256792" y="3454060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pic>
        <p:nvPicPr>
          <p:cNvPr id="1206" name="image.png" descr="image.png"/>
          <p:cNvPicPr>
            <a:picLocks/>
          </p:cNvPicPr>
          <p:nvPr/>
        </p:nvPicPr>
        <p:blipFill>
          <a:blip r:embed="rId2"/>
          <a:srcRect l="5913" t="2352" r="2006"/>
          <a:stretch>
            <a:fillRect/>
          </a:stretch>
        </p:blipFill>
        <p:spPr>
          <a:xfrm>
            <a:off x="5618262" y="3361194"/>
            <a:ext cx="955477" cy="741165"/>
          </a:xfrm>
          <a:prstGeom prst="rect">
            <a:avLst/>
          </a:prstGeom>
          <a:ln w="12700">
            <a:miter lim="400000"/>
          </a:ln>
        </p:spPr>
      </p:pic>
      <p:sp>
        <p:nvSpPr>
          <p:cNvPr id="1207" name="SmartIV (2017) [Mandel]"/>
          <p:cNvSpPr txBox="1"/>
          <p:nvPr/>
        </p:nvSpPr>
        <p:spPr>
          <a:xfrm>
            <a:off x="2256934" y="4665403"/>
            <a:ext cx="2633414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marL="57799" marR="57799" algn="l" defTabSz="647700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687"/>
              <a:t>SmartIV (2017) [Mandel]</a:t>
            </a:r>
          </a:p>
        </p:txBody>
      </p:sp>
      <p:pic>
        <p:nvPicPr>
          <p:cNvPr id="1208" name="Image" descr="Image"/>
          <p:cNvPicPr>
            <a:picLocks noChangeAspect="1"/>
          </p:cNvPicPr>
          <p:nvPr/>
        </p:nvPicPr>
        <p:blipFill>
          <a:blip r:embed="rId4"/>
          <a:srcRect t="57457"/>
          <a:stretch>
            <a:fillRect/>
          </a:stretch>
        </p:blipFill>
        <p:spPr>
          <a:xfrm>
            <a:off x="5469882" y="4429445"/>
            <a:ext cx="1494390" cy="803625"/>
          </a:xfrm>
          <a:prstGeom prst="rect">
            <a:avLst/>
          </a:prstGeom>
          <a:ln w="12700">
            <a:miter lim="400000"/>
          </a:ln>
        </p:spPr>
      </p:pic>
      <p:sp>
        <p:nvSpPr>
          <p:cNvPr id="1209" name="RNAcontext (2010)…"/>
          <p:cNvSpPr txBox="1"/>
          <p:nvPr/>
        </p:nvSpPr>
        <p:spPr>
          <a:xfrm>
            <a:off x="2125132" y="3451411"/>
            <a:ext cx="2719014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RNAcontext (2010) </a:t>
            </a:r>
          </a:p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[Kazan / Morris / Hughes]</a:t>
            </a:r>
          </a:p>
        </p:txBody>
      </p:sp>
    </p:spTree>
    <p:extLst>
      <p:ext uri="{BB962C8B-B14F-4D97-AF65-F5344CB8AC3E}">
        <p14:creationId xmlns:p14="http://schemas.microsoft.com/office/powerpoint/2010/main" val="20214914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1.5D “RNA” motif mode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t>1.5D “RNA” motif models</a:t>
            </a:r>
          </a:p>
        </p:txBody>
      </p:sp>
      <p:grpSp>
        <p:nvGrpSpPr>
          <p:cNvPr id="1214" name="Group"/>
          <p:cNvGrpSpPr/>
          <p:nvPr/>
        </p:nvGrpSpPr>
        <p:grpSpPr>
          <a:xfrm>
            <a:off x="1713866" y="972194"/>
            <a:ext cx="2768203" cy="875110"/>
            <a:chOff x="0" y="0"/>
            <a:chExt cx="3936998" cy="1244599"/>
          </a:xfrm>
        </p:grpSpPr>
        <p:sp>
          <p:nvSpPr>
            <p:cNvPr id="1212" name="Rounded Rectangle"/>
            <p:cNvSpPr/>
            <p:nvPr/>
          </p:nvSpPr>
          <p:spPr>
            <a:xfrm>
              <a:off x="0" y="0"/>
              <a:ext cx="3936999" cy="888236"/>
            </a:xfrm>
            <a:prstGeom prst="roundRect">
              <a:avLst>
                <a:gd name="adj" fmla="val 11751"/>
              </a:avLst>
            </a:prstGeom>
            <a:solidFill>
              <a:srgbClr val="CBCBCB"/>
            </a:solidFill>
            <a:ln w="9525" cap="flat">
              <a:solidFill>
                <a:srgbClr val="CFC8A7"/>
              </a:solidFill>
              <a:prstDash val="solid"/>
              <a:round/>
            </a:ln>
            <a:effectLst>
              <a:outerShdw blurRad="12700" dist="25400" dir="5400000" rotWithShape="0">
                <a:srgbClr val="011890">
                  <a:alpha val="34997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28573" marR="28573" defTabSz="642915"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sz="1687"/>
            </a:p>
          </p:txBody>
        </p:sp>
        <p:sp>
          <p:nvSpPr>
            <p:cNvPr id="1213" name="Binding site score"/>
            <p:cNvSpPr txBox="1"/>
            <p:nvPr/>
          </p:nvSpPr>
          <p:spPr>
            <a:xfrm>
              <a:off x="109394" y="195154"/>
              <a:ext cx="3736506" cy="1049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150" marR="57798" algn="l" defTabSz="914400">
                <a:buClr>
                  <a:srgbClr val="000000"/>
                </a:buClr>
                <a:buFont typeface="Calibri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66"/>
                <a:t>Binding site score</a:t>
              </a:r>
            </a:p>
          </p:txBody>
        </p:sp>
      </p:grpSp>
      <p:grpSp>
        <p:nvGrpSpPr>
          <p:cNvPr id="1217" name="Group"/>
          <p:cNvGrpSpPr/>
          <p:nvPr/>
        </p:nvGrpSpPr>
        <p:grpSpPr>
          <a:xfrm>
            <a:off x="8023779" y="639681"/>
            <a:ext cx="1821657" cy="1257619"/>
            <a:chOff x="0" y="0"/>
            <a:chExt cx="2590800" cy="1788611"/>
          </a:xfrm>
        </p:grpSpPr>
        <p:sp>
          <p:nvSpPr>
            <p:cNvPr id="1215" name="Rounded Rectangle"/>
            <p:cNvSpPr/>
            <p:nvPr/>
          </p:nvSpPr>
          <p:spPr>
            <a:xfrm>
              <a:off x="0" y="0"/>
              <a:ext cx="2590800" cy="1788611"/>
            </a:xfrm>
            <a:prstGeom prst="roundRect">
              <a:avLst>
                <a:gd name="adj" fmla="val 11764"/>
              </a:avLst>
            </a:prstGeom>
            <a:solidFill>
              <a:srgbClr val="DEE8C9"/>
            </a:solidFill>
            <a:ln w="9525" cap="flat">
              <a:noFill/>
              <a:round/>
            </a:ln>
            <a:effectLst>
              <a:outerShdw blurRad="12700" dist="25400" dir="5400000" rotWithShape="0">
                <a:srgbClr val="011890">
                  <a:alpha val="34997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28573" marR="28573" defTabSz="642915"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 sz="1687"/>
            </a:p>
          </p:txBody>
        </p:sp>
        <p:sp>
          <p:nvSpPr>
            <p:cNvPr id="1216" name="Structural context preference"/>
            <p:cNvSpPr txBox="1"/>
            <p:nvPr/>
          </p:nvSpPr>
          <p:spPr>
            <a:xfrm>
              <a:off x="139" y="584050"/>
              <a:ext cx="2527301" cy="631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spAutoFit/>
            </a:bodyPr>
            <a:lstStyle>
              <a:lvl1pPr marL="34925" marR="73876" defTabSz="914400">
                <a:buClr>
                  <a:srgbClr val="000000"/>
                </a:buClr>
                <a:buFont typeface="Calibri"/>
                <a:def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266"/>
                <a:t>Structural context preference</a:t>
              </a:r>
            </a:p>
          </p:txBody>
        </p:sp>
      </p:grpSp>
      <p:sp>
        <p:nvSpPr>
          <p:cNvPr id="1218" name="×"/>
          <p:cNvSpPr txBox="1"/>
          <p:nvPr/>
        </p:nvSpPr>
        <p:spPr>
          <a:xfrm>
            <a:off x="7256792" y="1015194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sp>
        <p:nvSpPr>
          <p:cNvPr id="1219" name="="/>
          <p:cNvSpPr txBox="1"/>
          <p:nvPr/>
        </p:nvSpPr>
        <p:spPr>
          <a:xfrm>
            <a:off x="4593635" y="1032762"/>
            <a:ext cx="1080493" cy="584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797"/>
              <a:t>=</a:t>
            </a:r>
          </a:p>
        </p:txBody>
      </p:sp>
      <p:grpSp>
        <p:nvGrpSpPr>
          <p:cNvPr id="1224" name="Group"/>
          <p:cNvGrpSpPr/>
          <p:nvPr/>
        </p:nvGrpSpPr>
        <p:grpSpPr>
          <a:xfrm>
            <a:off x="5210286" y="680616"/>
            <a:ext cx="1771429" cy="1185874"/>
            <a:chOff x="0" y="8988"/>
            <a:chExt cx="2519364" cy="1686575"/>
          </a:xfrm>
        </p:grpSpPr>
        <p:grpSp>
          <p:nvGrpSpPr>
            <p:cNvPr id="1222" name="Group"/>
            <p:cNvGrpSpPr/>
            <p:nvPr/>
          </p:nvGrpSpPr>
          <p:grpSpPr>
            <a:xfrm>
              <a:off x="0" y="8988"/>
              <a:ext cx="2519364" cy="1676402"/>
              <a:chOff x="0" y="8988"/>
              <a:chExt cx="2519363" cy="1676401"/>
            </a:xfrm>
          </p:grpSpPr>
          <p:sp>
            <p:nvSpPr>
              <p:cNvPr id="1220" name="Rounded Rectangle"/>
              <p:cNvSpPr/>
              <p:nvPr/>
            </p:nvSpPr>
            <p:spPr>
              <a:xfrm>
                <a:off x="0" y="8988"/>
                <a:ext cx="2519363" cy="1676401"/>
              </a:xfrm>
              <a:prstGeom prst="roundRect">
                <a:avLst>
                  <a:gd name="adj" fmla="val 11764"/>
                </a:avLst>
              </a:prstGeom>
              <a:solidFill>
                <a:srgbClr val="D0E1F4"/>
              </a:solidFill>
              <a:ln w="9525" cap="flat">
                <a:noFill/>
                <a:round/>
              </a:ln>
              <a:effectLst>
                <a:outerShdw blurRad="12700" dist="25400" dir="5400000" rotWithShape="0">
                  <a:srgbClr val="011890">
                    <a:alpha val="37995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marL="28573" marR="28573" defTabSz="642915">
                  <a:defRPr sz="2400"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 sz="1687"/>
              </a:p>
            </p:txBody>
          </p:sp>
          <p:sp>
            <p:nvSpPr>
              <p:cNvPr id="1221" name="base identity"/>
              <p:cNvSpPr txBox="1"/>
              <p:nvPr/>
            </p:nvSpPr>
            <p:spPr>
              <a:xfrm>
                <a:off x="219375" y="419906"/>
                <a:ext cx="2120901" cy="353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6789" tIns="26789" rIns="26789" bIns="26789" numCol="1" anchor="ctr">
                <a:spAutoFit/>
              </a:bodyPr>
              <a:lstStyle>
                <a:lvl1pPr marL="34925" marR="73672" defTabSz="914400">
                  <a:buClr>
                    <a:srgbClr val="000000"/>
                  </a:buClr>
                  <a:buFont typeface="Calibri"/>
                  <a:defRPr>
                    <a:uFill>
                      <a:solidFill>
                        <a:srgbClr val="000000"/>
                      </a:solidFill>
                    </a:u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266"/>
                  <a:t>base identity</a:t>
                </a:r>
              </a:p>
            </p:txBody>
          </p:sp>
        </p:grpSp>
        <p:sp>
          <p:nvSpPr>
            <p:cNvPr id="1223" name="PSSM"/>
            <p:cNvSpPr txBox="1"/>
            <p:nvPr/>
          </p:nvSpPr>
          <p:spPr>
            <a:xfrm>
              <a:off x="550862" y="1131351"/>
              <a:ext cx="1485901" cy="564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t">
              <a:spAutoFit/>
            </a:bodyPr>
            <a:lstStyle>
              <a:lvl1pPr marL="40639" marR="40639" algn="l" defTabSz="914400">
                <a:buClr>
                  <a:srgbClr val="000000"/>
                </a:buClr>
                <a:buFont typeface="Verdana"/>
                <a:defRPr sz="3000" b="1">
                  <a:uFill>
                    <a:solidFill>
                      <a:srgbClr val="000000"/>
                    </a:solidFill>
                  </a:u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sz="2109"/>
                <a:t>PSSM</a:t>
              </a:r>
            </a:p>
          </p:txBody>
        </p:sp>
      </p:grpSp>
      <p:pic>
        <p:nvPicPr>
          <p:cNvPr id="1225" name="image.png" descr="image.png"/>
          <p:cNvPicPr>
            <a:picLocks/>
          </p:cNvPicPr>
          <p:nvPr/>
        </p:nvPicPr>
        <p:blipFill>
          <a:blip r:embed="rId2"/>
          <a:srcRect l="5913" t="2352" r="2006"/>
          <a:stretch>
            <a:fillRect/>
          </a:stretch>
        </p:blipFill>
        <p:spPr>
          <a:xfrm>
            <a:off x="5618262" y="2298583"/>
            <a:ext cx="955477" cy="741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6" name="droppedImage.png" descr="droppedImage.png"/>
          <p:cNvPicPr>
            <a:picLocks noChangeAspect="1"/>
          </p:cNvPicPr>
          <p:nvPr/>
        </p:nvPicPr>
        <p:blipFill>
          <a:blip r:embed="rId3"/>
          <a:srcRect l="54811" t="71107" r="29245" b="20476"/>
          <a:stretch>
            <a:fillRect/>
          </a:stretch>
        </p:blipFill>
        <p:spPr>
          <a:xfrm>
            <a:off x="8665465" y="3376239"/>
            <a:ext cx="2089548" cy="741852"/>
          </a:xfrm>
          <a:prstGeom prst="rect">
            <a:avLst/>
          </a:prstGeom>
        </p:spPr>
      </p:pic>
      <p:sp>
        <p:nvSpPr>
          <p:cNvPr id="1227" name="Line"/>
          <p:cNvSpPr/>
          <p:nvPr/>
        </p:nvSpPr>
        <p:spPr>
          <a:xfrm flipH="1">
            <a:off x="8705248" y="4146967"/>
            <a:ext cx="1701259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228" name="0               0.5              1"/>
          <p:cNvSpPr txBox="1"/>
          <p:nvPr/>
        </p:nvSpPr>
        <p:spPr>
          <a:xfrm>
            <a:off x="8618882" y="4189527"/>
            <a:ext cx="1894429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>
            <a:lvl1pPr marL="57799" marR="57799" algn="l" defTabSz="647700"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/>
              <a:t>0               0.5              1</a:t>
            </a:r>
          </a:p>
        </p:txBody>
      </p:sp>
      <p:sp>
        <p:nvSpPr>
          <p:cNvPr id="1229" name="Relative preference"/>
          <p:cNvSpPr txBox="1"/>
          <p:nvPr/>
        </p:nvSpPr>
        <p:spPr>
          <a:xfrm>
            <a:off x="8797476" y="4359191"/>
            <a:ext cx="159466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>
            <a:lvl1pPr marL="57799" marR="57799" algn="l" defTabSz="647700"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266"/>
              <a:t>Relative preference</a:t>
            </a:r>
          </a:p>
        </p:txBody>
      </p:sp>
      <p:sp>
        <p:nvSpPr>
          <p:cNvPr id="1230" name="Hairpin loop…"/>
          <p:cNvSpPr txBox="1"/>
          <p:nvPr/>
        </p:nvSpPr>
        <p:spPr>
          <a:xfrm>
            <a:off x="7655382" y="3296558"/>
            <a:ext cx="995786" cy="93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Hairpin 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Bulge 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Multiloop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External loop</a:t>
            </a:r>
          </a:p>
          <a:p>
            <a:pPr marL="40638" marR="40638" algn="r" defTabSz="455398"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125"/>
              <a:t>Paired</a:t>
            </a:r>
          </a:p>
        </p:txBody>
      </p:sp>
      <p:sp>
        <p:nvSpPr>
          <p:cNvPr id="1231" name="MEMERIS (2006) [Backofen]…"/>
          <p:cNvSpPr txBox="1"/>
          <p:nvPr/>
        </p:nvSpPr>
        <p:spPr>
          <a:xfrm>
            <a:off x="1897170" y="2322756"/>
            <a:ext cx="3124679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MEMERIS (2006) [Backofen]</a:t>
            </a:r>
          </a:p>
          <a:p>
            <a:pPr marL="40638" marR="40638" defTabSz="455398">
              <a:defRPr sz="2400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rPr sz="1687"/>
              <a:t>“Hackermüller/Stadler model”</a:t>
            </a:r>
          </a:p>
        </p:txBody>
      </p:sp>
      <p:sp>
        <p:nvSpPr>
          <p:cNvPr id="1232" name="×"/>
          <p:cNvSpPr txBox="1"/>
          <p:nvPr/>
        </p:nvSpPr>
        <p:spPr>
          <a:xfrm>
            <a:off x="7256792" y="2391449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sp>
        <p:nvSpPr>
          <p:cNvPr id="1233" name="1 if preferred context…"/>
          <p:cNvSpPr txBox="1"/>
          <p:nvPr/>
        </p:nvSpPr>
        <p:spPr>
          <a:xfrm>
            <a:off x="8469311" y="2342898"/>
            <a:ext cx="2125454" cy="519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40182" marR="40638" defTabSz="642915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687">
                <a:latin typeface="Avenir Heavy"/>
                <a:ea typeface="Avenir Heavy"/>
                <a:cs typeface="Avenir Heavy"/>
                <a:sym typeface="Avenir Heavy"/>
              </a:rPr>
              <a:t>1</a:t>
            </a:r>
            <a:r>
              <a:rPr sz="1687"/>
              <a:t> if preferred context</a:t>
            </a:r>
          </a:p>
          <a:p>
            <a:pPr marL="40182" marR="40638" defTabSz="642915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0 </a:t>
            </a:r>
            <a:r>
              <a:rPr sz="1687">
                <a:latin typeface="Avenir Book"/>
                <a:ea typeface="Avenir Book"/>
                <a:cs typeface="Avenir Book"/>
                <a:sym typeface="Avenir Book"/>
              </a:rPr>
              <a:t>otherwise</a:t>
            </a:r>
          </a:p>
        </p:txBody>
      </p:sp>
      <p:sp>
        <p:nvSpPr>
          <p:cNvPr id="1234" name="Line"/>
          <p:cNvSpPr/>
          <p:nvPr/>
        </p:nvSpPr>
        <p:spPr>
          <a:xfrm>
            <a:off x="1694797" y="2010436"/>
            <a:ext cx="88024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35" name="{"/>
          <p:cNvSpPr txBox="1"/>
          <p:nvPr/>
        </p:nvSpPr>
        <p:spPr>
          <a:xfrm>
            <a:off x="8275772" y="2236220"/>
            <a:ext cx="213200" cy="72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4219"/>
              <a:t>{</a:t>
            </a:r>
          </a:p>
        </p:txBody>
      </p:sp>
      <p:sp>
        <p:nvSpPr>
          <p:cNvPr id="1236" name="×"/>
          <p:cNvSpPr txBox="1"/>
          <p:nvPr/>
        </p:nvSpPr>
        <p:spPr>
          <a:xfrm>
            <a:off x="7256792" y="3454060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pic>
        <p:nvPicPr>
          <p:cNvPr id="1237" name="image.png" descr="image.png"/>
          <p:cNvPicPr>
            <a:picLocks/>
          </p:cNvPicPr>
          <p:nvPr/>
        </p:nvPicPr>
        <p:blipFill>
          <a:blip r:embed="rId2"/>
          <a:srcRect l="5913" t="2352" r="2006"/>
          <a:stretch>
            <a:fillRect/>
          </a:stretch>
        </p:blipFill>
        <p:spPr>
          <a:xfrm>
            <a:off x="5618262" y="3361194"/>
            <a:ext cx="955477" cy="741165"/>
          </a:xfrm>
          <a:prstGeom prst="rect">
            <a:avLst/>
          </a:prstGeom>
          <a:ln w="12700">
            <a:miter lim="400000"/>
          </a:ln>
        </p:spPr>
      </p:pic>
      <p:sp>
        <p:nvSpPr>
          <p:cNvPr id="1238" name="SmartIV (2017) [Mandel]"/>
          <p:cNvSpPr txBox="1"/>
          <p:nvPr/>
        </p:nvSpPr>
        <p:spPr>
          <a:xfrm>
            <a:off x="2256934" y="4665403"/>
            <a:ext cx="2633414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marL="57799" marR="57799" algn="l" defTabSz="647700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687"/>
              <a:t>SmartIV (2017) [Mandel]</a:t>
            </a:r>
          </a:p>
        </p:txBody>
      </p:sp>
      <p:pic>
        <p:nvPicPr>
          <p:cNvPr id="1239" name="Image" descr="Image"/>
          <p:cNvPicPr>
            <a:picLocks noChangeAspect="1"/>
          </p:cNvPicPr>
          <p:nvPr/>
        </p:nvPicPr>
        <p:blipFill>
          <a:blip r:embed="rId4"/>
          <a:srcRect t="57457"/>
          <a:stretch>
            <a:fillRect/>
          </a:stretch>
        </p:blipFill>
        <p:spPr>
          <a:xfrm>
            <a:off x="5469882" y="4429445"/>
            <a:ext cx="1494390" cy="803625"/>
          </a:xfrm>
          <a:prstGeom prst="rect">
            <a:avLst/>
          </a:prstGeom>
          <a:ln w="12700">
            <a:miter lim="400000"/>
          </a:ln>
        </p:spPr>
      </p:pic>
      <p:sp>
        <p:nvSpPr>
          <p:cNvPr id="1240" name="RNAcompete-S…"/>
          <p:cNvSpPr txBox="1"/>
          <p:nvPr/>
        </p:nvSpPr>
        <p:spPr>
          <a:xfrm>
            <a:off x="2497468" y="5803431"/>
            <a:ext cx="1837362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RNAcompete-S </a:t>
            </a:r>
          </a:p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[Morris /Hughes]</a:t>
            </a:r>
          </a:p>
        </p:txBody>
      </p:sp>
      <p:pic>
        <p:nvPicPr>
          <p:cNvPr id="1241" name="Image" descr="Image"/>
          <p:cNvPicPr>
            <a:picLocks noChangeAspect="1"/>
          </p:cNvPicPr>
          <p:nvPr/>
        </p:nvPicPr>
        <p:blipFill>
          <a:blip r:embed="rId5"/>
          <a:srcRect l="75236" t="47293" r="11576" b="40200"/>
          <a:stretch>
            <a:fillRect/>
          </a:stretch>
        </p:blipFill>
        <p:spPr>
          <a:xfrm>
            <a:off x="8207395" y="5600869"/>
            <a:ext cx="1454449" cy="870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2" name="Image" descr="Image"/>
          <p:cNvPicPr>
            <a:picLocks noChangeAspect="1"/>
          </p:cNvPicPr>
          <p:nvPr/>
        </p:nvPicPr>
        <p:blipFill>
          <a:blip r:embed="rId5"/>
          <a:srcRect l="75374" t="36697" r="11808" b="52759"/>
          <a:stretch>
            <a:fillRect/>
          </a:stretch>
        </p:blipFill>
        <p:spPr>
          <a:xfrm>
            <a:off x="5283078" y="5634220"/>
            <a:ext cx="1625845" cy="844007"/>
          </a:xfrm>
          <a:prstGeom prst="rect">
            <a:avLst/>
          </a:prstGeom>
          <a:ln w="12700">
            <a:miter lim="400000"/>
          </a:ln>
        </p:spPr>
      </p:pic>
      <p:sp>
        <p:nvSpPr>
          <p:cNvPr id="1243" name="×"/>
          <p:cNvSpPr txBox="1"/>
          <p:nvPr/>
        </p:nvSpPr>
        <p:spPr>
          <a:xfrm>
            <a:off x="7256792" y="5744511"/>
            <a:ext cx="406201" cy="59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57150" marR="57798" algn="l" defTabSz="914400">
              <a:buClr>
                <a:srgbClr val="000000"/>
              </a:buClr>
              <a:buFont typeface="Arial"/>
              <a:defRPr sz="5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867"/>
              <a:t>×</a:t>
            </a:r>
          </a:p>
        </p:txBody>
      </p:sp>
      <p:sp>
        <p:nvSpPr>
          <p:cNvPr id="1244" name="See also: RCK (Orenstein, Berger 2016), AptaTRACE (Dao,…, Przytycka, 2016) and (Lin, Bundschuh, NAR 2015)"/>
          <p:cNvSpPr txBox="1"/>
          <p:nvPr/>
        </p:nvSpPr>
        <p:spPr>
          <a:xfrm>
            <a:off x="0" y="6521367"/>
            <a:ext cx="12286377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solidFill>
                  <a:schemeClr val="accent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6" dirty="0"/>
              <a:t>See also: </a:t>
            </a:r>
            <a:r>
              <a:rPr lang="en-US" sz="1406" dirty="0"/>
              <a:t>BEAM (</a:t>
            </a:r>
            <a:r>
              <a:rPr lang="en-US" sz="1600" dirty="0" err="1"/>
              <a:t>Pietrosanto</a:t>
            </a:r>
            <a:r>
              <a:rPr lang="en-US" sz="1600" dirty="0"/>
              <a:t> et al, NAR 2016), </a:t>
            </a:r>
            <a:r>
              <a:rPr sz="1406" dirty="0">
                <a:latin typeface="Avenir Heavy"/>
                <a:ea typeface="Avenir Heavy"/>
                <a:cs typeface="Avenir Heavy"/>
                <a:sym typeface="Avenir Heavy"/>
              </a:rPr>
              <a:t>RCK</a:t>
            </a:r>
            <a:r>
              <a:rPr sz="1406" dirty="0"/>
              <a:t> (Orenstein, Berger 2016), </a:t>
            </a:r>
            <a:r>
              <a:rPr sz="1406" dirty="0" err="1"/>
              <a:t>AptaTRACE</a:t>
            </a:r>
            <a:r>
              <a:rPr sz="1406" dirty="0"/>
              <a:t> (Dao,…, </a:t>
            </a:r>
            <a:r>
              <a:rPr sz="1406" dirty="0" err="1"/>
              <a:t>Przytycka</a:t>
            </a:r>
            <a:r>
              <a:rPr sz="1406" dirty="0"/>
              <a:t>, 2016) and (Lin, </a:t>
            </a:r>
            <a:r>
              <a:rPr sz="1406" dirty="0" err="1"/>
              <a:t>Bundschuh</a:t>
            </a:r>
            <a:r>
              <a:rPr sz="1406" dirty="0"/>
              <a:t>, NAR 2015)</a:t>
            </a:r>
          </a:p>
        </p:txBody>
      </p:sp>
      <p:sp>
        <p:nvSpPr>
          <p:cNvPr id="1245" name="RNAcontext (2010)…"/>
          <p:cNvSpPr txBox="1"/>
          <p:nvPr/>
        </p:nvSpPr>
        <p:spPr>
          <a:xfrm>
            <a:off x="2125132" y="3442482"/>
            <a:ext cx="2719014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RNAcontext (2010) </a:t>
            </a:r>
          </a:p>
          <a:p>
            <a:pPr marL="40638" marR="40638" defTabSz="455398">
              <a:defRPr sz="2400" i="1">
                <a:solidFill>
                  <a:srgbClr val="0056D6"/>
                </a:solidFill>
                <a:uFill>
                  <a:solidFill>
                    <a:srgbClr val="0056D6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87"/>
              <a:t>[Kazan / Morris / Hughes]</a:t>
            </a:r>
          </a:p>
        </p:txBody>
      </p:sp>
    </p:spTree>
    <p:extLst>
      <p:ext uri="{BB962C8B-B14F-4D97-AF65-F5344CB8AC3E}">
        <p14:creationId xmlns:p14="http://schemas.microsoft.com/office/powerpoint/2010/main" val="38836697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E125D-3CF8-7F40-B3E1-4A78D6B8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190" y="-6178"/>
            <a:ext cx="7172960" cy="6858000"/>
          </a:xfrm>
          <a:prstGeom prst="rect">
            <a:avLst/>
          </a:prstGeom>
        </p:spPr>
      </p:pic>
      <p:sp>
        <p:nvSpPr>
          <p:cNvPr id="3" name="In vitro RBP binding assays">
            <a:extLst>
              <a:ext uri="{FF2B5EF4-FFF2-40B4-BE49-F238E27FC236}">
                <a16:creationId xmlns:a16="http://schemas.microsoft.com/office/drawing/2014/main" id="{9F99FE5E-3717-4340-8B05-8F5B509DADA7}"/>
              </a:ext>
            </a:extLst>
          </p:cNvPr>
          <p:cNvSpPr txBox="1">
            <a:spLocks/>
          </p:cNvSpPr>
          <p:nvPr/>
        </p:nvSpPr>
        <p:spPr>
          <a:xfrm>
            <a:off x="424117" y="1062871"/>
            <a:ext cx="2936921" cy="4719901"/>
          </a:xfrm>
          <a:prstGeom prst="rect">
            <a:avLst/>
          </a:prstGeom>
        </p:spPr>
        <p:txBody>
          <a:bodyPr>
            <a:normAutofit/>
          </a:bodyPr>
          <a:lstStyle>
            <a:lvl1pPr marL="57799" marR="57799" algn="l" defTabSz="647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dirty="0"/>
              <a:t>PRIESSTESS method for fitting RNA sequence &amp; structure models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C6AAD-63FB-6C4E-B86F-AE6EA580AE22}"/>
              </a:ext>
            </a:extLst>
          </p:cNvPr>
          <p:cNvSpPr/>
          <p:nvPr/>
        </p:nvSpPr>
        <p:spPr>
          <a:xfrm>
            <a:off x="3918190" y="2187146"/>
            <a:ext cx="3866567" cy="4670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80F558-CAF9-1D47-A718-5C6DC268908D}"/>
              </a:ext>
            </a:extLst>
          </p:cNvPr>
          <p:cNvSpPr/>
          <p:nvPr/>
        </p:nvSpPr>
        <p:spPr>
          <a:xfrm>
            <a:off x="7821547" y="0"/>
            <a:ext cx="3269604" cy="2075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D08B3-46B7-A943-9D4E-612E68314176}"/>
              </a:ext>
            </a:extLst>
          </p:cNvPr>
          <p:cNvSpPr/>
          <p:nvPr/>
        </p:nvSpPr>
        <p:spPr>
          <a:xfrm>
            <a:off x="7973947" y="2075936"/>
            <a:ext cx="3269604" cy="280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C123D-696F-F949-9B78-E62E3BA1BDBD}"/>
              </a:ext>
            </a:extLst>
          </p:cNvPr>
          <p:cNvSpPr/>
          <p:nvPr/>
        </p:nvSpPr>
        <p:spPr>
          <a:xfrm>
            <a:off x="7821547" y="5149488"/>
            <a:ext cx="3269604" cy="1702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Alexander Sasse and Kaitlin Laverty">
            <a:extLst>
              <a:ext uri="{FF2B5EF4-FFF2-40B4-BE49-F238E27FC236}">
                <a16:creationId xmlns:a16="http://schemas.microsoft.com/office/drawing/2014/main" id="{A218CB48-93CB-8847-9E1E-3EF9DDA38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1" t="14466" r="7931" b="6790"/>
          <a:stretch/>
        </p:blipFill>
        <p:spPr bwMode="auto">
          <a:xfrm>
            <a:off x="387327" y="4445323"/>
            <a:ext cx="1080654" cy="14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ex Sasse">
            <a:extLst>
              <a:ext uri="{FF2B5EF4-FFF2-40B4-BE49-F238E27FC236}">
                <a16:creationId xmlns:a16="http://schemas.microsoft.com/office/drawing/2014/main" id="{3935C1E1-BDDF-264C-A9E9-059AF11028EA}"/>
              </a:ext>
            </a:extLst>
          </p:cNvPr>
          <p:cNvSpPr txBox="1"/>
          <p:nvPr/>
        </p:nvSpPr>
        <p:spPr>
          <a:xfrm>
            <a:off x="509414" y="5847160"/>
            <a:ext cx="76080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7799" marR="57799" defTabSz="647700">
              <a:defRPr sz="1600" b="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lang="en-US" dirty="0">
                <a:solidFill>
                  <a:srgbClr val="F1C232"/>
                </a:solidFill>
                <a:latin typeface="Oswald" pitchFamily="2" charset="77"/>
              </a:rPr>
              <a:t>Kaitlin Laverty</a:t>
            </a:r>
            <a:endParaRPr dirty="0">
              <a:solidFill>
                <a:srgbClr val="F1C232"/>
              </a:solidFill>
              <a:latin typeface="Oswald" pitchFamily="2" charset="77"/>
            </a:endParaRPr>
          </a:p>
        </p:txBody>
      </p:sp>
      <p:pic>
        <p:nvPicPr>
          <p:cNvPr id="10" name="droppedImage.tiff" descr="droppedImage.tiff">
            <a:extLst>
              <a:ext uri="{FF2B5EF4-FFF2-40B4-BE49-F238E27FC236}">
                <a16:creationId xmlns:a16="http://schemas.microsoft.com/office/drawing/2014/main" id="{D971C329-7279-6A40-9370-6B9C6E283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171" y="4466774"/>
            <a:ext cx="1386877" cy="1386878"/>
          </a:xfrm>
          <a:prstGeom prst="rect">
            <a:avLst/>
          </a:prstGeom>
        </p:spPr>
      </p:pic>
      <p:sp>
        <p:nvSpPr>
          <p:cNvPr id="11" name="Prof. Tim Hughes">
            <a:extLst>
              <a:ext uri="{FF2B5EF4-FFF2-40B4-BE49-F238E27FC236}">
                <a16:creationId xmlns:a16="http://schemas.microsoft.com/office/drawing/2014/main" id="{891E17F0-034D-5E4B-8474-37CD4B066434}"/>
              </a:ext>
            </a:extLst>
          </p:cNvPr>
          <p:cNvSpPr txBox="1"/>
          <p:nvPr/>
        </p:nvSpPr>
        <p:spPr>
          <a:xfrm>
            <a:off x="1770751" y="5853652"/>
            <a:ext cx="987632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7799" marR="57799" defTabSz="647700">
              <a:defRPr sz="1600" b="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sz="1400" dirty="0">
                <a:solidFill>
                  <a:srgbClr val="92D050"/>
                </a:solidFill>
                <a:latin typeface="Oswald" pitchFamily="2" charset="77"/>
              </a:rPr>
              <a:t>Prof. Tim Hughes</a:t>
            </a:r>
            <a:endParaRPr lang="en-US" sz="1400" dirty="0">
              <a:solidFill>
                <a:srgbClr val="92D050"/>
              </a:solidFill>
              <a:latin typeface="Oswald" pitchFamily="2" charset="77"/>
            </a:endParaRPr>
          </a:p>
          <a:p>
            <a:pPr algn="ctr"/>
            <a:r>
              <a:rPr lang="en-US" sz="1400" dirty="0">
                <a:solidFill>
                  <a:srgbClr val="92D050"/>
                </a:solidFill>
                <a:latin typeface="Oswald" pitchFamily="2" charset="77"/>
              </a:rPr>
              <a:t>(</a:t>
            </a:r>
            <a:r>
              <a:rPr lang="en-US" sz="1400" dirty="0" err="1">
                <a:solidFill>
                  <a:srgbClr val="92D050"/>
                </a:solidFill>
                <a:latin typeface="Oswald" pitchFamily="2" charset="77"/>
              </a:rPr>
              <a:t>Utoronto</a:t>
            </a:r>
            <a:r>
              <a:rPr lang="en-US" sz="1400" dirty="0">
                <a:solidFill>
                  <a:srgbClr val="92D050"/>
                </a:solidFill>
                <a:latin typeface="Oswald" pitchFamily="2" charset="77"/>
              </a:rPr>
              <a:t>)</a:t>
            </a:r>
            <a:endParaRPr sz="1400" dirty="0">
              <a:solidFill>
                <a:srgbClr val="92D050"/>
              </a:solidFill>
              <a:latin typeface="Oswald" pitchFamily="2" charset="77"/>
            </a:endParaRP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3A6E9FA3-3852-1547-91E6-2906D350BB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274" r="8422" b="27144"/>
          <a:stretch>
            <a:fillRect/>
          </a:stretch>
        </p:blipFill>
        <p:spPr>
          <a:xfrm>
            <a:off x="3169686" y="4470037"/>
            <a:ext cx="839517" cy="93991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Alex Sasse">
            <a:extLst>
              <a:ext uri="{FF2B5EF4-FFF2-40B4-BE49-F238E27FC236}">
                <a16:creationId xmlns:a16="http://schemas.microsoft.com/office/drawing/2014/main" id="{CF91C58B-CA73-3F49-93AE-5C46442EFBD2}"/>
              </a:ext>
            </a:extLst>
          </p:cNvPr>
          <p:cNvSpPr txBox="1"/>
          <p:nvPr/>
        </p:nvSpPr>
        <p:spPr>
          <a:xfrm>
            <a:off x="3107743" y="5449587"/>
            <a:ext cx="91352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7799" marR="57799" defTabSz="647700">
              <a:defRPr sz="1600" b="0">
                <a:uFill>
                  <a:solidFill>
                    <a:srgbClr val="000000"/>
                  </a:solidFill>
                </a:u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lang="en-US" sz="1400" dirty="0">
                <a:solidFill>
                  <a:srgbClr val="92D050"/>
                </a:solidFill>
                <a:latin typeface="Oswald" pitchFamily="2" charset="77"/>
              </a:rPr>
              <a:t>Dr </a:t>
            </a:r>
            <a:r>
              <a:rPr lang="en-US" sz="1400" dirty="0" err="1">
                <a:solidFill>
                  <a:srgbClr val="92D050"/>
                </a:solidFill>
                <a:latin typeface="Oswald" pitchFamily="2" charset="77"/>
              </a:rPr>
              <a:t>Arttu</a:t>
            </a:r>
            <a:r>
              <a:rPr lang="en-US" sz="1400" dirty="0">
                <a:solidFill>
                  <a:srgbClr val="92D050"/>
                </a:solidFill>
                <a:latin typeface="Oswald" pitchFamily="2" charset="77"/>
              </a:rPr>
              <a:t> </a:t>
            </a:r>
            <a:r>
              <a:rPr lang="en-US" sz="1400" dirty="0" err="1">
                <a:solidFill>
                  <a:srgbClr val="92D050"/>
                </a:solidFill>
                <a:latin typeface="Oswald" pitchFamily="2" charset="77"/>
              </a:rPr>
              <a:t>Jolma</a:t>
            </a:r>
            <a:endParaRPr sz="1400" dirty="0">
              <a:solidFill>
                <a:srgbClr val="92D050"/>
              </a:solidFill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95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DF966-F0BB-0F40-B76D-0F2AE5723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517" y="30892"/>
            <a:ext cx="7047118" cy="6858000"/>
          </a:xfrm>
          <a:prstGeom prst="rect">
            <a:avLst/>
          </a:prstGeom>
        </p:spPr>
      </p:pic>
      <p:sp>
        <p:nvSpPr>
          <p:cNvPr id="3" name="In vitro RBP binding assays">
            <a:extLst>
              <a:ext uri="{FF2B5EF4-FFF2-40B4-BE49-F238E27FC236}">
                <a16:creationId xmlns:a16="http://schemas.microsoft.com/office/drawing/2014/main" id="{67D49AED-B25D-DA44-B7A3-8198CD47FBF3}"/>
              </a:ext>
            </a:extLst>
          </p:cNvPr>
          <p:cNvSpPr txBox="1">
            <a:spLocks/>
          </p:cNvSpPr>
          <p:nvPr/>
        </p:nvSpPr>
        <p:spPr>
          <a:xfrm>
            <a:off x="422365" y="1359434"/>
            <a:ext cx="3777180" cy="4719901"/>
          </a:xfrm>
          <a:prstGeom prst="rect">
            <a:avLst/>
          </a:prstGeom>
        </p:spPr>
        <p:txBody>
          <a:bodyPr>
            <a:normAutofit/>
          </a:bodyPr>
          <a:lstStyle>
            <a:lvl1pPr marL="57799" marR="57799" algn="l" defTabSz="647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dirty="0"/>
              <a:t>Curated list of “hard” RBP motif finding &amp; generalization tasks</a:t>
            </a:r>
          </a:p>
          <a:p>
            <a:endParaRPr lang="en-US" sz="3200" dirty="0"/>
          </a:p>
          <a:p>
            <a:r>
              <a:rPr lang="en-US" sz="3200" dirty="0"/>
              <a:t>w/ new HTR-SELEX data</a:t>
            </a:r>
          </a:p>
        </p:txBody>
      </p:sp>
    </p:spTree>
    <p:extLst>
      <p:ext uri="{BB962C8B-B14F-4D97-AF65-F5344CB8AC3E}">
        <p14:creationId xmlns:p14="http://schemas.microsoft.com/office/powerpoint/2010/main" val="1799312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7093C-0F2D-2F4F-B231-7B154800E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" t="996" r="-1" b="-1"/>
          <a:stretch/>
        </p:blipFill>
        <p:spPr>
          <a:xfrm>
            <a:off x="3039761" y="851414"/>
            <a:ext cx="8422503" cy="5155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6A878E-0EFF-3A4C-9C28-1BB83DB31468}"/>
              </a:ext>
            </a:extLst>
          </p:cNvPr>
          <p:cNvSpPr txBox="1"/>
          <p:nvPr/>
        </p:nvSpPr>
        <p:spPr>
          <a:xfrm>
            <a:off x="494270" y="1248032"/>
            <a:ext cx="2323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Higher capacity motif methods better on held out data, from same assay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B49659-1182-9F48-AC68-988AB31FF773}"/>
              </a:ext>
            </a:extLst>
          </p:cNvPr>
          <p:cNvSpPr/>
          <p:nvPr/>
        </p:nvSpPr>
        <p:spPr>
          <a:xfrm>
            <a:off x="6116595" y="683140"/>
            <a:ext cx="5581135" cy="565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0010E-34F1-F643-888B-672121117095}"/>
              </a:ext>
            </a:extLst>
          </p:cNvPr>
          <p:cNvSpPr txBox="1"/>
          <p:nvPr/>
        </p:nvSpPr>
        <p:spPr>
          <a:xfrm>
            <a:off x="494270" y="3661718"/>
            <a:ext cx="2323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don’t generalize to new data any better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61BE5-4960-E444-A378-0EED79E8BCC2}"/>
              </a:ext>
            </a:extLst>
          </p:cNvPr>
          <p:cNvSpPr/>
          <p:nvPr/>
        </p:nvSpPr>
        <p:spPr>
          <a:xfrm>
            <a:off x="3447535" y="5832389"/>
            <a:ext cx="444843" cy="34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076177-4630-0949-8B01-923897D51528}"/>
              </a:ext>
            </a:extLst>
          </p:cNvPr>
          <p:cNvSpPr/>
          <p:nvPr/>
        </p:nvSpPr>
        <p:spPr>
          <a:xfrm>
            <a:off x="6244281" y="5746492"/>
            <a:ext cx="444843" cy="34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856CF7-82FF-724C-B083-DC089C6F5508}"/>
              </a:ext>
            </a:extLst>
          </p:cNvPr>
          <p:cNvSpPr/>
          <p:nvPr/>
        </p:nvSpPr>
        <p:spPr>
          <a:xfrm>
            <a:off x="6396681" y="5898892"/>
            <a:ext cx="444843" cy="34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C0E764-01BD-3747-8AEB-2556EF831D0C}"/>
              </a:ext>
            </a:extLst>
          </p:cNvPr>
          <p:cNvSpPr/>
          <p:nvPr/>
        </p:nvSpPr>
        <p:spPr>
          <a:xfrm>
            <a:off x="8921234" y="5832388"/>
            <a:ext cx="444843" cy="34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129208-CB09-7949-A83B-D8BF4C5C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22" y="0"/>
            <a:ext cx="6867578" cy="6858000"/>
          </a:xfrm>
          <a:prstGeom prst="rect">
            <a:avLst/>
          </a:prstGeom>
        </p:spPr>
      </p:pic>
      <p:sp>
        <p:nvSpPr>
          <p:cNvPr id="3" name="In vitro RBP binding assays">
            <a:extLst>
              <a:ext uri="{FF2B5EF4-FFF2-40B4-BE49-F238E27FC236}">
                <a16:creationId xmlns:a16="http://schemas.microsoft.com/office/drawing/2014/main" id="{6CA016B6-5359-094E-B3E7-A5F60072906C}"/>
              </a:ext>
            </a:extLst>
          </p:cNvPr>
          <p:cNvSpPr txBox="1">
            <a:spLocks/>
          </p:cNvSpPr>
          <p:nvPr/>
        </p:nvSpPr>
        <p:spPr>
          <a:xfrm>
            <a:off x="348225" y="346180"/>
            <a:ext cx="3777180" cy="4719901"/>
          </a:xfrm>
          <a:prstGeom prst="rect">
            <a:avLst/>
          </a:prstGeom>
        </p:spPr>
        <p:txBody>
          <a:bodyPr>
            <a:normAutofit/>
          </a:bodyPr>
          <a:lstStyle>
            <a:lvl1pPr marL="57799" marR="57799" algn="l" defTabSz="647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dirty="0"/>
              <a:t>PRIESSTESS identifies which RBPs have structural preferences, with one notable exception (SNRPA/U1A)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AEFDFB-1FDF-9F43-8D22-7630B3DCB3AE}"/>
              </a:ext>
            </a:extLst>
          </p:cNvPr>
          <p:cNvSpPr/>
          <p:nvPr/>
        </p:nvSpPr>
        <p:spPr>
          <a:xfrm>
            <a:off x="8427308" y="0"/>
            <a:ext cx="3764692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87A4-C1A3-A241-9BA0-280ED422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0B84-BB11-9D44-8E2F-A5385079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062"/>
            <a:ext cx="10515600" cy="4351338"/>
          </a:xfrm>
        </p:spPr>
        <p:txBody>
          <a:bodyPr/>
          <a:lstStyle/>
          <a:p>
            <a:r>
              <a:rPr lang="en-US" dirty="0"/>
              <a:t>Intro:</a:t>
            </a:r>
          </a:p>
          <a:p>
            <a:pPr lvl="1"/>
            <a:r>
              <a:rPr lang="en-US" dirty="0"/>
              <a:t>”Interesting” RNA-protein interactions</a:t>
            </a:r>
          </a:p>
          <a:p>
            <a:pPr lvl="1"/>
            <a:r>
              <a:rPr lang="en-US" dirty="0"/>
              <a:t>RNA-protein in vitro binding assays</a:t>
            </a:r>
          </a:p>
          <a:p>
            <a:pPr lvl="1"/>
            <a:r>
              <a:rPr lang="en-US" dirty="0"/>
              <a:t>“Biophysically-inspired” models of RNA-protein interaction</a:t>
            </a:r>
          </a:p>
          <a:p>
            <a:pPr lvl="1"/>
            <a:endParaRPr lang="en-US" dirty="0"/>
          </a:p>
          <a:p>
            <a:r>
              <a:rPr lang="en-US" dirty="0"/>
              <a:t>PRIESSTESS, a new RNA sequence-structure model</a:t>
            </a:r>
          </a:p>
          <a:p>
            <a:pPr lvl="1"/>
            <a:r>
              <a:rPr lang="en-US" dirty="0"/>
              <a:t>Method description</a:t>
            </a:r>
          </a:p>
          <a:p>
            <a:pPr lvl="1"/>
            <a:r>
              <a:rPr lang="en-US" dirty="0"/>
              <a:t>Generalization results</a:t>
            </a:r>
          </a:p>
          <a:p>
            <a:pPr lvl="1"/>
            <a:r>
              <a:rPr lang="en-US" dirty="0"/>
              <a:t>Stuff we tried that didn’t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9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CCB88-61B0-1C47-BC8C-6B16E4DB7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8" r="5647" b="73136"/>
          <a:stretch/>
        </p:blipFill>
        <p:spPr>
          <a:xfrm>
            <a:off x="642549" y="2097883"/>
            <a:ext cx="10269407" cy="1646213"/>
          </a:xfrm>
          <a:prstGeom prst="rect">
            <a:avLst/>
          </a:prstGeom>
        </p:spPr>
      </p:pic>
      <p:sp>
        <p:nvSpPr>
          <p:cNvPr id="5" name="In vitro RBP binding assays">
            <a:extLst>
              <a:ext uri="{FF2B5EF4-FFF2-40B4-BE49-F238E27FC236}">
                <a16:creationId xmlns:a16="http://schemas.microsoft.com/office/drawing/2014/main" id="{597EB8FB-BF86-EA47-BF73-ADA2F5213A9E}"/>
              </a:ext>
            </a:extLst>
          </p:cNvPr>
          <p:cNvSpPr txBox="1">
            <a:spLocks/>
          </p:cNvSpPr>
          <p:nvPr/>
        </p:nvSpPr>
        <p:spPr>
          <a:xfrm>
            <a:off x="406831" y="570814"/>
            <a:ext cx="11378338" cy="4719901"/>
          </a:xfrm>
          <a:prstGeom prst="rect">
            <a:avLst/>
          </a:prstGeom>
        </p:spPr>
        <p:txBody>
          <a:bodyPr>
            <a:normAutofit/>
          </a:bodyPr>
          <a:lstStyle>
            <a:lvl1pPr marL="57799" marR="57799" algn="l" defTabSz="647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dirty="0"/>
              <a:t>PRIESSTESS motif model examples</a:t>
            </a:r>
          </a:p>
        </p:txBody>
      </p:sp>
    </p:spTree>
    <p:extLst>
      <p:ext uri="{BB962C8B-B14F-4D97-AF65-F5344CB8AC3E}">
        <p14:creationId xmlns:p14="http://schemas.microsoft.com/office/powerpoint/2010/main" val="1995185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CCB88-61B0-1C47-BC8C-6B16E4DB7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8" t="41621" b="43122"/>
          <a:stretch/>
        </p:blipFill>
        <p:spPr>
          <a:xfrm>
            <a:off x="307977" y="2283980"/>
            <a:ext cx="11769210" cy="1014232"/>
          </a:xfrm>
          <a:prstGeom prst="rect">
            <a:avLst/>
          </a:prstGeom>
        </p:spPr>
      </p:pic>
      <p:sp>
        <p:nvSpPr>
          <p:cNvPr id="5" name="In vitro RBP binding assays">
            <a:extLst>
              <a:ext uri="{FF2B5EF4-FFF2-40B4-BE49-F238E27FC236}">
                <a16:creationId xmlns:a16="http://schemas.microsoft.com/office/drawing/2014/main" id="{597EB8FB-BF86-EA47-BF73-ADA2F5213A9E}"/>
              </a:ext>
            </a:extLst>
          </p:cNvPr>
          <p:cNvSpPr txBox="1">
            <a:spLocks/>
          </p:cNvSpPr>
          <p:nvPr/>
        </p:nvSpPr>
        <p:spPr>
          <a:xfrm>
            <a:off x="406831" y="570814"/>
            <a:ext cx="11378338" cy="4719901"/>
          </a:xfrm>
          <a:prstGeom prst="rect">
            <a:avLst/>
          </a:prstGeom>
        </p:spPr>
        <p:txBody>
          <a:bodyPr>
            <a:normAutofit/>
          </a:bodyPr>
          <a:lstStyle>
            <a:lvl1pPr marL="57799" marR="57799" algn="l" defTabSz="647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dirty="0"/>
              <a:t>PRIESSTESS motif model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41310-3EC3-224D-A53F-8612AEB15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23" t="10863" r="7505" b="73136"/>
          <a:stretch/>
        </p:blipFill>
        <p:spPr>
          <a:xfrm>
            <a:off x="9760507" y="3644224"/>
            <a:ext cx="2024661" cy="650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43DACC-FF8F-AB45-B336-36CC5F90E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40" t="72899" r="2519" b="4059"/>
          <a:stretch/>
        </p:blipFill>
        <p:spPr>
          <a:xfrm>
            <a:off x="4919835" y="3491723"/>
            <a:ext cx="4791245" cy="1307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1C4E78-6F37-574C-8AD6-E67B1BB08478}"/>
              </a:ext>
            </a:extLst>
          </p:cNvPr>
          <p:cNvSpPr txBox="1"/>
          <p:nvPr/>
        </p:nvSpPr>
        <p:spPr>
          <a:xfrm>
            <a:off x="406831" y="191464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RBP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F40B2-3EB9-5549-8307-FB7B220260F8}"/>
              </a:ext>
            </a:extLst>
          </p:cNvPr>
          <p:cNvSpPr txBox="1"/>
          <p:nvPr/>
        </p:nvSpPr>
        <p:spPr>
          <a:xfrm>
            <a:off x="2493666" y="1914648"/>
            <a:ext cx="11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51D43-87FA-EC4E-B419-C14C2319CBAF}"/>
              </a:ext>
            </a:extLst>
          </p:cNvPr>
          <p:cNvSpPr txBox="1"/>
          <p:nvPr/>
        </p:nvSpPr>
        <p:spPr>
          <a:xfrm>
            <a:off x="7353991" y="1914648"/>
            <a:ext cx="188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PRIESSTESS model</a:t>
            </a:r>
          </a:p>
        </p:txBody>
      </p:sp>
    </p:spTree>
    <p:extLst>
      <p:ext uri="{BB962C8B-B14F-4D97-AF65-F5344CB8AC3E}">
        <p14:creationId xmlns:p14="http://schemas.microsoft.com/office/powerpoint/2010/main" val="16035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CCB88-61B0-1C47-BC8C-6B16E4DB7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8" r="5647" b="89066"/>
          <a:stretch/>
        </p:blipFill>
        <p:spPr>
          <a:xfrm>
            <a:off x="642549" y="2097883"/>
            <a:ext cx="10269407" cy="670031"/>
          </a:xfrm>
          <a:prstGeom prst="rect">
            <a:avLst/>
          </a:prstGeom>
        </p:spPr>
      </p:pic>
      <p:sp>
        <p:nvSpPr>
          <p:cNvPr id="5" name="In vitro RBP binding assays">
            <a:extLst>
              <a:ext uri="{FF2B5EF4-FFF2-40B4-BE49-F238E27FC236}">
                <a16:creationId xmlns:a16="http://schemas.microsoft.com/office/drawing/2014/main" id="{597EB8FB-BF86-EA47-BF73-ADA2F5213A9E}"/>
              </a:ext>
            </a:extLst>
          </p:cNvPr>
          <p:cNvSpPr txBox="1">
            <a:spLocks/>
          </p:cNvSpPr>
          <p:nvPr/>
        </p:nvSpPr>
        <p:spPr>
          <a:xfrm>
            <a:off x="406831" y="570814"/>
            <a:ext cx="11378338" cy="4719901"/>
          </a:xfrm>
          <a:prstGeom prst="rect">
            <a:avLst/>
          </a:prstGeom>
        </p:spPr>
        <p:txBody>
          <a:bodyPr>
            <a:normAutofit/>
          </a:bodyPr>
          <a:lstStyle>
            <a:lvl1pPr marL="57799" marR="57799" algn="l" defTabSz="647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dirty="0"/>
              <a:t>PRIESSTESS motif model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8D529-C258-C840-A0D0-4B0975AC6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4" t="73102" r="48187" b="1776"/>
          <a:stretch/>
        </p:blipFill>
        <p:spPr>
          <a:xfrm>
            <a:off x="729049" y="2767914"/>
            <a:ext cx="5358712" cy="15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41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87A4-C1A3-A241-9BA0-280ED422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PRIESSTESS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0B84-BB11-9D44-8E2F-A5385079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06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Framework for fitting RNA sequence-structure models</a:t>
            </a:r>
          </a:p>
          <a:p>
            <a:endParaRPr lang="en-US" dirty="0"/>
          </a:p>
          <a:p>
            <a:r>
              <a:rPr lang="en-US" dirty="0"/>
              <a:t>Readily interpretable, generalizes as well as, or better, than more complex, less interpretable methods</a:t>
            </a:r>
          </a:p>
          <a:p>
            <a:pPr lvl="1"/>
            <a:endParaRPr lang="en-US" dirty="0"/>
          </a:p>
          <a:p>
            <a:r>
              <a:rPr lang="en-US" dirty="0"/>
              <a:t>Reproduces known structural preferences</a:t>
            </a:r>
          </a:p>
          <a:p>
            <a:endParaRPr lang="en-US" dirty="0"/>
          </a:p>
          <a:p>
            <a:r>
              <a:rPr lang="en-US" dirty="0"/>
              <a:t>HMMs don’t help</a:t>
            </a:r>
          </a:p>
        </p:txBody>
      </p:sp>
    </p:spTree>
    <p:extLst>
      <p:ext uri="{BB962C8B-B14F-4D97-AF65-F5344CB8AC3E}">
        <p14:creationId xmlns:p14="http://schemas.microsoft.com/office/powerpoint/2010/main" val="4035670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869550-3B35-F04F-B8F5-AC1736635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5" y="1792931"/>
            <a:ext cx="2794000" cy="356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873F7E-8EAD-2345-AB1F-371FDB27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62" y="2094471"/>
            <a:ext cx="5816600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165893-F0DD-BB4C-9490-7D0D5CF477FB}"/>
              </a:ext>
            </a:extLst>
          </p:cNvPr>
          <p:cNvSpPr txBox="1"/>
          <p:nvPr/>
        </p:nvSpPr>
        <p:spPr>
          <a:xfrm>
            <a:off x="764108" y="5739370"/>
            <a:ext cx="291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Hackermüller</a:t>
            </a:r>
            <a:r>
              <a:rPr lang="en-US" b="1" dirty="0"/>
              <a:t>-Stadler model </a:t>
            </a:r>
          </a:p>
          <a:p>
            <a:r>
              <a:rPr lang="en-US" b="1" dirty="0"/>
              <a:t>Probability of binding = 0.3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6E3DB8-4EF5-A248-8774-A500CA83D214}"/>
              </a:ext>
            </a:extLst>
          </p:cNvPr>
          <p:cNvSpPr txBox="1"/>
          <p:nvPr/>
        </p:nvSpPr>
        <p:spPr>
          <a:xfrm>
            <a:off x="7028099" y="5739370"/>
            <a:ext cx="301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RNA-protein ensemble model</a:t>
            </a:r>
          </a:p>
          <a:p>
            <a:r>
              <a:rPr lang="en-US" b="1" dirty="0"/>
              <a:t>Probability of binding = 0.7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3B551-67BA-E04E-8E3F-650C10A8876B}"/>
              </a:ext>
            </a:extLst>
          </p:cNvPr>
          <p:cNvSpPr txBox="1"/>
          <p:nvPr/>
        </p:nvSpPr>
        <p:spPr>
          <a:xfrm>
            <a:off x="550987" y="959363"/>
            <a:ext cx="432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RNA structure </a:t>
            </a:r>
            <a:r>
              <a:rPr lang="en-US" sz="2400" b="1" dirty="0"/>
              <a:t>not</a:t>
            </a:r>
            <a:r>
              <a:rPr lang="en-US" sz="2400" dirty="0"/>
              <a:t> altered by RBP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4DAA27-751D-334C-A54F-4935564419B1}"/>
              </a:ext>
            </a:extLst>
          </p:cNvPr>
          <p:cNvSpPr txBox="1"/>
          <p:nvPr/>
        </p:nvSpPr>
        <p:spPr>
          <a:xfrm>
            <a:off x="6620872" y="959363"/>
            <a:ext cx="3826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RNA structure altered by RBP</a:t>
            </a:r>
          </a:p>
        </p:txBody>
      </p:sp>
      <p:sp>
        <p:nvSpPr>
          <p:cNvPr id="17" name="In vitro RBP binding assays">
            <a:extLst>
              <a:ext uri="{FF2B5EF4-FFF2-40B4-BE49-F238E27FC236}">
                <a16:creationId xmlns:a16="http://schemas.microsoft.com/office/drawing/2014/main" id="{3AC5B0F5-EC73-564C-9C6B-CD4BACFF30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895" y="111591"/>
            <a:ext cx="10836876" cy="625078"/>
          </a:xfrm>
          <a:prstGeom prst="rect">
            <a:avLst/>
          </a:prstGeom>
        </p:spPr>
        <p:txBody>
          <a:bodyPr>
            <a:normAutofit/>
          </a:bodyPr>
          <a:lstStyle>
            <a:lvl1pPr marL="57799" marR="57799" defTabSz="647700">
              <a:defRPr b="1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dirty="0"/>
              <a:t>Better biophysical models of RNA-protein interaction</a:t>
            </a:r>
            <a:endParaRPr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3C4AA1-790D-D24C-B3CF-1857FE03DE48}"/>
              </a:ext>
            </a:extLst>
          </p:cNvPr>
          <p:cNvSpPr txBox="1"/>
          <p:nvPr/>
        </p:nvSpPr>
        <p:spPr>
          <a:xfrm>
            <a:off x="4321262" y="3383233"/>
            <a:ext cx="7568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VS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D954A5-6E62-9D40-85AF-266B58408989}"/>
              </a:ext>
            </a:extLst>
          </p:cNvPr>
          <p:cNvSpPr txBox="1"/>
          <p:nvPr/>
        </p:nvSpPr>
        <p:spPr>
          <a:xfrm>
            <a:off x="7110993" y="6429907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See Ra</a:t>
            </a:r>
            <a:r>
              <a:rPr lang="en-US" dirty="0"/>
              <a:t>lf </a:t>
            </a:r>
            <a:r>
              <a:rPr lang="en-US" sz="1800" dirty="0" err="1"/>
              <a:t>Bundschuh</a:t>
            </a:r>
            <a:r>
              <a:rPr lang="en-US" sz="1800" dirty="0"/>
              <a:t>, OSU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099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napshot 2012-01-31 01-26-00.png" descr="Snapshot 2012-01-31 01-26-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31" y="1428750"/>
            <a:ext cx="5795367" cy="4348758"/>
          </a:xfrm>
          <a:prstGeom prst="rect">
            <a:avLst/>
          </a:prstGeom>
        </p:spPr>
      </p:pic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030657" y="6415980"/>
            <a:ext cx="225197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40" name="Adapted from (Nam et al, Cell 2011)"/>
          <p:cNvSpPr txBox="1"/>
          <p:nvPr/>
        </p:nvSpPr>
        <p:spPr>
          <a:xfrm>
            <a:off x="1622227" y="6500813"/>
            <a:ext cx="252229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>
            <a:lvl1pPr marL="40639" marR="40639" algn="l" defTabSz="914400">
              <a:defRPr sz="1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sz="1266"/>
              <a:t>Adapted from (Nam et al, Cell 2011)</a:t>
            </a:r>
          </a:p>
        </p:txBody>
      </p:sp>
      <p:sp>
        <p:nvSpPr>
          <p:cNvPr id="341" name="Lin28"/>
          <p:cNvSpPr txBox="1"/>
          <p:nvPr/>
        </p:nvSpPr>
        <p:spPr>
          <a:xfrm>
            <a:off x="4158258" y="3777258"/>
            <a:ext cx="835486" cy="44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>
            <a:lvl1pPr marL="40639" marR="40639" algn="l" defTabSz="914400">
              <a:defRPr sz="3400" b="1">
                <a:solidFill>
                  <a:srgbClr val="00A3D7"/>
                </a:solidFill>
                <a:uFill>
                  <a:solidFill>
                    <a:srgbClr val="00A3D7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sz="2391"/>
              <a:t>Lin28</a:t>
            </a:r>
          </a:p>
        </p:txBody>
      </p:sp>
      <p:sp>
        <p:nvSpPr>
          <p:cNvPr id="342" name="pre-let-7"/>
          <p:cNvSpPr txBox="1"/>
          <p:nvPr/>
        </p:nvSpPr>
        <p:spPr>
          <a:xfrm>
            <a:off x="6408539" y="5625704"/>
            <a:ext cx="1228734" cy="44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/>
          <a:p>
            <a:pPr marL="28573" marR="28573" defTabSz="642915">
              <a:defRPr sz="34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2391"/>
              <a:t>pre-</a:t>
            </a:r>
            <a:r>
              <a:rPr sz="2391" i="1"/>
              <a:t>let</a:t>
            </a:r>
            <a:r>
              <a:rPr sz="2391"/>
              <a:t>-7</a:t>
            </a:r>
          </a:p>
        </p:txBody>
      </p:sp>
      <p:sp>
        <p:nvSpPr>
          <p:cNvPr id="343" name="More complex RNA interaction"/>
          <p:cNvSpPr txBox="1">
            <a:spLocks noGrp="1"/>
          </p:cNvSpPr>
          <p:nvPr>
            <p:ph type="title"/>
          </p:nvPr>
        </p:nvSpPr>
        <p:spPr>
          <a:xfrm>
            <a:off x="2012043" y="580429"/>
            <a:ext cx="9295805" cy="84832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40182" marR="4920" indent="0">
              <a:defRPr sz="4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More complex RNA interaction</a:t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Inferring motifs for “hard” RBPs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3839"/>
            </a:lvl1pPr>
          </a:lstStyle>
          <a:p>
            <a:r>
              <a:t>Inferring motifs for “hard” RBPs</a:t>
            </a:r>
          </a:p>
        </p:txBody>
      </p:sp>
      <p:pic>
        <p:nvPicPr>
          <p:cNvPr id="111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20" y="2007253"/>
            <a:ext cx="4080686" cy="3149565"/>
          </a:xfrm>
          <a:prstGeom prst="rect">
            <a:avLst/>
          </a:prstGeom>
          <a:ln w="12700">
            <a:miter lim="400000"/>
          </a:ln>
        </p:spPr>
      </p:pic>
      <p:sp>
        <p:nvSpPr>
          <p:cNvPr id="1117" name="Co-crystal of SLBP with target"/>
          <p:cNvSpPr txBox="1"/>
          <p:nvPr/>
        </p:nvSpPr>
        <p:spPr>
          <a:xfrm>
            <a:off x="1649571" y="1517952"/>
            <a:ext cx="200561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Co-crystal of SLBP with target</a:t>
            </a:r>
          </a:p>
        </p:txBody>
      </p:sp>
      <p:sp>
        <p:nvSpPr>
          <p:cNvPr id="1118" name="Tong lab (Science 2013),…"/>
          <p:cNvSpPr txBox="1"/>
          <p:nvPr/>
        </p:nvSpPr>
        <p:spPr>
          <a:xfrm>
            <a:off x="2157613" y="5369613"/>
            <a:ext cx="2087944" cy="50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6"/>
              <a:t>Tong lab (Science 2013), </a:t>
            </a:r>
          </a:p>
          <a:p>
            <a:pPr>
              <a:defRPr sz="2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1406"/>
              <a:t>Hall lab (PNAS 2014)</a:t>
            </a:r>
          </a:p>
        </p:txBody>
      </p:sp>
      <p:pic>
        <p:nvPicPr>
          <p:cNvPr id="11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694" y="1727227"/>
            <a:ext cx="3571206" cy="3944316"/>
          </a:xfrm>
          <a:prstGeom prst="rect">
            <a:avLst/>
          </a:prstGeom>
          <a:ln w="12700">
            <a:miter lim="400000"/>
          </a:ln>
        </p:spPr>
      </p:pic>
      <p:sp>
        <p:nvSpPr>
          <p:cNvPr id="1120" name="(Battle, Doudna RNA 2001)"/>
          <p:cNvSpPr txBox="1"/>
          <p:nvPr/>
        </p:nvSpPr>
        <p:spPr>
          <a:xfrm>
            <a:off x="7521361" y="5649850"/>
            <a:ext cx="225542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1406"/>
              <a:t>(Battle, Doudna RNA 2001)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6F0DC-412A-4C4A-B64C-5EAB523CBA53}"/>
              </a:ext>
            </a:extLst>
          </p:cNvPr>
          <p:cNvSpPr txBox="1"/>
          <p:nvPr/>
        </p:nvSpPr>
        <p:spPr>
          <a:xfrm>
            <a:off x="6713191" y="6067168"/>
            <a:ext cx="387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Constructed by aligning histone mRNAs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R="4844" indent="9651" defTabSz="443991">
              <a:lnSpc>
                <a:spcPts val="3500"/>
              </a:lnSpc>
              <a:spcBef>
                <a:spcPts val="100"/>
              </a:spcBef>
              <a:defRPr sz="3040" spc="-98"/>
            </a:lvl1pPr>
          </a:lstStyle>
          <a:p>
            <a:r>
              <a:rPr dirty="0"/>
              <a:t>LARP6 </a:t>
            </a:r>
            <a:r>
              <a:rPr lang="en-US" dirty="0"/>
              <a:t>binds both sides of an internal loop</a:t>
            </a:r>
            <a:endParaRPr dirty="0"/>
          </a:p>
        </p:txBody>
      </p:sp>
      <p:sp>
        <p:nvSpPr>
          <p:cNvPr id="543" name="object 47"/>
          <p:cNvSpPr txBox="1"/>
          <p:nvPr/>
        </p:nvSpPr>
        <p:spPr>
          <a:xfrm>
            <a:off x="4362964" y="6458584"/>
            <a:ext cx="5355489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06795">
              <a:tabLst>
                <a:tab pos="946513" algn="l"/>
                <a:tab pos="1893026" algn="l"/>
              </a:tabLst>
              <a:defRPr sz="1600" spc="-11">
                <a:latin typeface="Helvetica"/>
                <a:ea typeface="Helvetica"/>
                <a:cs typeface="Helvetica"/>
                <a:sym typeface="Helvetica"/>
              </a:defRPr>
            </a:pPr>
            <a:r>
              <a:rPr sz="1125" dirty="0"/>
              <a:t>	</a:t>
            </a:r>
            <a:r>
              <a:rPr sz="1266" dirty="0"/>
              <a:t>Derived </a:t>
            </a:r>
            <a:r>
              <a:rPr sz="1266" spc="-8" dirty="0"/>
              <a:t>from </a:t>
            </a:r>
            <a:r>
              <a:rPr sz="1266" dirty="0"/>
              <a:t>Zhang et al.</a:t>
            </a:r>
            <a:r>
              <a:rPr sz="1266" spc="-13" dirty="0"/>
              <a:t> </a:t>
            </a:r>
            <a:r>
              <a:rPr sz="1266" dirty="0"/>
              <a:t>(2016)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B04F3-99C3-7349-A39E-4D5401DF7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748" y="983720"/>
            <a:ext cx="4485177" cy="5474864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F9DF569B-C140-0C4D-8B54-3096EEF39882}"/>
              </a:ext>
            </a:extLst>
          </p:cNvPr>
          <p:cNvSpPr txBox="1"/>
          <p:nvPr/>
        </p:nvSpPr>
        <p:spPr>
          <a:xfrm>
            <a:off x="7249585" y="691568"/>
            <a:ext cx="1217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6795">
              <a:tabLst>
                <a:tab pos="946513" algn="l"/>
                <a:tab pos="1893026" algn="l"/>
              </a:tabLst>
              <a:defRPr sz="1600" spc="-1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/>
              <a:t>COL3A1</a:t>
            </a:r>
            <a:endParaRPr lang="en-US" dirty="0"/>
          </a:p>
          <a:p>
            <a:pPr algn="ctr" defTabSz="806795">
              <a:tabLst>
                <a:tab pos="946513" algn="l"/>
                <a:tab pos="1893026" algn="l"/>
              </a:tabLst>
              <a:defRPr sz="1600" spc="-1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/>
              <a:t>5’ UTR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AC8F0C8-8D3D-B244-9B67-871645A3823A}"/>
              </a:ext>
            </a:extLst>
          </p:cNvPr>
          <p:cNvSpPr txBox="1"/>
          <p:nvPr/>
        </p:nvSpPr>
        <p:spPr>
          <a:xfrm>
            <a:off x="5487429" y="698850"/>
            <a:ext cx="1217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6795">
              <a:tabLst>
                <a:tab pos="946513" algn="l"/>
                <a:tab pos="1893026" algn="l"/>
              </a:tabLst>
              <a:defRPr sz="1600" spc="-1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/>
              <a:t>COL1A2</a:t>
            </a:r>
            <a:endParaRPr lang="en-US" dirty="0"/>
          </a:p>
          <a:p>
            <a:pPr algn="ctr" defTabSz="806795">
              <a:tabLst>
                <a:tab pos="946513" algn="l"/>
                <a:tab pos="1893026" algn="l"/>
              </a:tabLst>
              <a:defRPr sz="1600" spc="-1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/>
              <a:t>5’ UTR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DB09B79-0BE0-3D4B-B836-6355001EF157}"/>
              </a:ext>
            </a:extLst>
          </p:cNvPr>
          <p:cNvSpPr txBox="1"/>
          <p:nvPr/>
        </p:nvSpPr>
        <p:spPr>
          <a:xfrm>
            <a:off x="3946074" y="698850"/>
            <a:ext cx="1217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6795">
              <a:tabLst>
                <a:tab pos="946513" algn="l"/>
                <a:tab pos="1893026" algn="l"/>
              </a:tabLst>
              <a:defRPr sz="1600" spc="-1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/>
              <a:t>COL1A1</a:t>
            </a:r>
            <a:endParaRPr lang="en-US" dirty="0"/>
          </a:p>
          <a:p>
            <a:pPr algn="ctr" defTabSz="806795">
              <a:tabLst>
                <a:tab pos="946513" algn="l"/>
                <a:tab pos="1893026" algn="l"/>
              </a:tabLst>
              <a:defRPr sz="1600" spc="-1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/>
              <a:t>5’ UTR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76F1-4FDD-E24F-A37A-73F08A9A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Roquin-1 binds two different stem-loops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8B0B2-63D6-9D4A-9895-16D471B5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72" y="833051"/>
            <a:ext cx="10020300" cy="5562600"/>
          </a:xfrm>
          <a:prstGeom prst="rect">
            <a:avLst/>
          </a:prstGeom>
        </p:spPr>
      </p:pic>
      <p:sp>
        <p:nvSpPr>
          <p:cNvPr id="4" name="object 47">
            <a:extLst>
              <a:ext uri="{FF2B5EF4-FFF2-40B4-BE49-F238E27FC236}">
                <a16:creationId xmlns:a16="http://schemas.microsoft.com/office/drawing/2014/main" id="{A7D94C23-276C-DF4D-AA31-3C8939BDC78E}"/>
              </a:ext>
            </a:extLst>
          </p:cNvPr>
          <p:cNvSpPr txBox="1"/>
          <p:nvPr/>
        </p:nvSpPr>
        <p:spPr>
          <a:xfrm>
            <a:off x="6500683" y="6591929"/>
            <a:ext cx="5355489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806795">
              <a:tabLst>
                <a:tab pos="946513" algn="l"/>
                <a:tab pos="1893026" algn="l"/>
              </a:tabLst>
              <a:defRPr sz="1600" spc="-11">
                <a:latin typeface="Helvetica"/>
                <a:ea typeface="Helvetica"/>
                <a:cs typeface="Helvetica"/>
                <a:sym typeface="Helvetica"/>
              </a:defRPr>
            </a:pPr>
            <a:r>
              <a:rPr sz="1125" dirty="0"/>
              <a:t>	</a:t>
            </a:r>
            <a:r>
              <a:rPr sz="1266" dirty="0"/>
              <a:t>Derived </a:t>
            </a:r>
            <a:r>
              <a:rPr sz="1266" spc="-8" dirty="0"/>
              <a:t>from </a:t>
            </a:r>
            <a:r>
              <a:rPr lang="en-US" sz="1266" dirty="0" err="1"/>
              <a:t>Murakawa</a:t>
            </a:r>
            <a:r>
              <a:rPr sz="1266" dirty="0"/>
              <a:t> et al.</a:t>
            </a:r>
            <a:r>
              <a:rPr sz="1266" spc="-13" dirty="0"/>
              <a:t> </a:t>
            </a:r>
            <a:r>
              <a:rPr sz="1266" dirty="0"/>
              <a:t>(201</a:t>
            </a:r>
            <a:r>
              <a:rPr lang="en-US" sz="1266" dirty="0"/>
              <a:t>5</a:t>
            </a:r>
            <a:r>
              <a:rPr sz="1266" dirty="0"/>
              <a:t>)</a:t>
            </a:r>
            <a:r>
              <a:rPr lang="en-US" sz="1266" dirty="0"/>
              <a:t> and </a:t>
            </a:r>
            <a:r>
              <a:rPr lang="en-US" sz="1266" dirty="0" err="1"/>
              <a:t>Janowski</a:t>
            </a:r>
            <a:r>
              <a:rPr lang="en-US" sz="1266" dirty="0"/>
              <a:t> et al (2016)</a:t>
            </a:r>
            <a:endParaRPr sz="126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08A4A-56D3-7F4D-9DA3-014FA676C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30"/>
          <a:stretch/>
        </p:blipFill>
        <p:spPr>
          <a:xfrm>
            <a:off x="6759145" y="3614351"/>
            <a:ext cx="3614523" cy="233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6348CE-E674-DE48-AA3B-D1C9297D8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856"/>
          <a:stretch/>
        </p:blipFill>
        <p:spPr>
          <a:xfrm>
            <a:off x="2114464" y="3614351"/>
            <a:ext cx="2391204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11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87A4-C1A3-A241-9BA0-280ED422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0B84-BB11-9D44-8E2F-A5385079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06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Most RBPs don’t recognize RNA structures, they bind “parts of structures” or ”the absence of structure”</a:t>
            </a:r>
          </a:p>
          <a:p>
            <a:endParaRPr lang="en-US" dirty="0"/>
          </a:p>
          <a:p>
            <a:r>
              <a:rPr lang="en-US" dirty="0"/>
              <a:t>The RNA sequences they recognize can be non-local (e.g. LARP6), and in different structural contexts (U1A)</a:t>
            </a:r>
          </a:p>
          <a:p>
            <a:pPr lvl="1"/>
            <a:endParaRPr lang="en-US" dirty="0"/>
          </a:p>
          <a:p>
            <a:r>
              <a:rPr lang="en-US" dirty="0"/>
              <a:t>They can bind multiple motifs (Roquin)</a:t>
            </a:r>
          </a:p>
        </p:txBody>
      </p:sp>
    </p:spTree>
    <p:extLst>
      <p:ext uri="{BB962C8B-B14F-4D97-AF65-F5344CB8AC3E}">
        <p14:creationId xmlns:p14="http://schemas.microsoft.com/office/powerpoint/2010/main" val="317539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Figure2_invitromethods_20140527.pdf" descr="Figure2_invitromethods_20140527.pdf"/>
          <p:cNvPicPr>
            <a:picLocks noChangeAspect="1"/>
          </p:cNvPicPr>
          <p:nvPr/>
        </p:nvPicPr>
        <p:blipFill>
          <a:blip r:embed="rId2"/>
          <a:srcRect t="6600"/>
          <a:stretch>
            <a:fillRect/>
          </a:stretch>
        </p:blipFill>
        <p:spPr>
          <a:xfrm>
            <a:off x="1586061" y="1320855"/>
            <a:ext cx="7995185" cy="4170164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In vitro RBP binding assays"/>
          <p:cNvSpPr txBox="1">
            <a:spLocks noGrp="1"/>
          </p:cNvSpPr>
          <p:nvPr>
            <p:ph type="title"/>
          </p:nvPr>
        </p:nvSpPr>
        <p:spPr>
          <a:xfrm>
            <a:off x="658895" y="111591"/>
            <a:ext cx="10836876" cy="62507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57799" marR="57799" defTabSz="647700">
              <a:defRPr b="1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Data source: </a:t>
            </a:r>
            <a:r>
              <a:rPr dirty="0"/>
              <a:t>In vitro RBP binding assays</a:t>
            </a:r>
          </a:p>
        </p:txBody>
      </p:sp>
      <p:sp>
        <p:nvSpPr>
          <p:cNvPr id="722" name="RNAcompete…"/>
          <p:cNvSpPr txBox="1"/>
          <p:nvPr/>
        </p:nvSpPr>
        <p:spPr>
          <a:xfrm>
            <a:off x="5021756" y="844994"/>
            <a:ext cx="211115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600" b="1">
                <a:solidFill>
                  <a:srgbClr val="0061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531" dirty="0" err="1"/>
              <a:t>RNAcompete</a:t>
            </a:r>
            <a:endParaRPr sz="2531" dirty="0"/>
          </a:p>
        </p:txBody>
      </p:sp>
      <p:sp>
        <p:nvSpPr>
          <p:cNvPr id="723" name="RNA Bind-n-seq…"/>
          <p:cNvSpPr txBox="1"/>
          <p:nvPr/>
        </p:nvSpPr>
        <p:spPr>
          <a:xfrm>
            <a:off x="7739321" y="720575"/>
            <a:ext cx="2553891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>
              <a:defRPr sz="3600" b="1">
                <a:solidFill>
                  <a:srgbClr val="0061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531" dirty="0"/>
              <a:t>RNA Bind-n-seq</a:t>
            </a:r>
            <a:r>
              <a:rPr lang="en-US" sz="2531" dirty="0"/>
              <a:t> (Burge lab)</a:t>
            </a:r>
            <a:endParaRPr sz="2531" dirty="0"/>
          </a:p>
        </p:txBody>
      </p:sp>
      <p:sp>
        <p:nvSpPr>
          <p:cNvPr id="724" name="~70 RBPs"/>
          <p:cNvSpPr txBox="1"/>
          <p:nvPr/>
        </p:nvSpPr>
        <p:spPr>
          <a:xfrm>
            <a:off x="1854221" y="5617733"/>
            <a:ext cx="2933496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000" b="0" dirty="0">
                <a:latin typeface="Avenir Book" panose="02000503020000020003" pitchFamily="2" charset="0"/>
              </a:rPr>
              <a:t>+HTR-SELEX: ~100</a:t>
            </a:r>
            <a:r>
              <a:rPr sz="2000" b="0" dirty="0">
                <a:latin typeface="Avenir Book" panose="02000503020000020003" pitchFamily="2" charset="0"/>
              </a:rPr>
              <a:t> RBPs</a:t>
            </a:r>
            <a:endParaRPr lang="en-US" sz="2000" b="0" dirty="0">
              <a:latin typeface="Avenir Book" panose="02000503020000020003" pitchFamily="2" charset="0"/>
            </a:endParaRPr>
          </a:p>
          <a:p>
            <a:r>
              <a:rPr lang="en-US" sz="2000" b="0" dirty="0" err="1">
                <a:latin typeface="Avenir Book" panose="02000503020000020003" pitchFamily="2" charset="0"/>
              </a:rPr>
              <a:t>Jolma</a:t>
            </a:r>
            <a:r>
              <a:rPr lang="en-US" sz="2000" b="0" dirty="0">
                <a:latin typeface="Avenir Book" panose="02000503020000020003" pitchFamily="2" charset="0"/>
              </a:rPr>
              <a:t> et al 2020</a:t>
            </a:r>
          </a:p>
          <a:p>
            <a:r>
              <a:rPr lang="en-US" sz="2000" b="0" dirty="0">
                <a:latin typeface="Avenir Book" panose="02000503020000020003" pitchFamily="2" charset="0"/>
              </a:rPr>
              <a:t>Laverty et al 2022?</a:t>
            </a:r>
            <a:endParaRPr sz="2000" b="0" dirty="0">
              <a:latin typeface="Avenir Book" panose="02000503020000020003" pitchFamily="2" charset="0"/>
            </a:endParaRPr>
          </a:p>
        </p:txBody>
      </p:sp>
      <p:sp>
        <p:nvSpPr>
          <p:cNvPr id="725" name="~220 RBPs…"/>
          <p:cNvSpPr txBox="1"/>
          <p:nvPr/>
        </p:nvSpPr>
        <p:spPr>
          <a:xfrm>
            <a:off x="5446787" y="5615378"/>
            <a:ext cx="2114361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Avenir Book" panose="02000503020000020003" pitchFamily="2" charset="0"/>
              </a:rPr>
              <a:t>~400</a:t>
            </a:r>
            <a:r>
              <a:rPr sz="2000" dirty="0">
                <a:latin typeface="Avenir Book" panose="02000503020000020003" pitchFamily="2" charset="0"/>
              </a:rPr>
              <a:t> RBPs</a:t>
            </a:r>
          </a:p>
          <a:p>
            <a:pPr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Avenir Book" panose="02000503020000020003" pitchFamily="2" charset="0"/>
              </a:rPr>
              <a:t>Ray et al, 2013</a:t>
            </a:r>
          </a:p>
          <a:p>
            <a:pPr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 err="1">
                <a:latin typeface="Avenir Book" panose="02000503020000020003" pitchFamily="2" charset="0"/>
              </a:rPr>
              <a:t>Sasse</a:t>
            </a:r>
            <a:r>
              <a:rPr lang="en-US" sz="2000" dirty="0">
                <a:latin typeface="Avenir Book" panose="02000503020000020003" pitchFamily="2" charset="0"/>
              </a:rPr>
              <a:t> et al, 2023?</a:t>
            </a:r>
            <a:endParaRPr sz="2000" dirty="0">
              <a:latin typeface="Avenir Book" panose="02000503020000020003" pitchFamily="2" charset="0"/>
            </a:endParaRPr>
          </a:p>
        </p:txBody>
      </p:sp>
      <p:sp>
        <p:nvSpPr>
          <p:cNvPr id="726" name="3 RBPs…"/>
          <p:cNvSpPr txBox="1"/>
          <p:nvPr/>
        </p:nvSpPr>
        <p:spPr>
          <a:xfrm>
            <a:off x="7824293" y="5694667"/>
            <a:ext cx="2974305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Avenir Book" panose="02000503020000020003" pitchFamily="2" charset="0"/>
              </a:rPr>
              <a:t>~80</a:t>
            </a:r>
            <a:r>
              <a:rPr sz="2000" dirty="0">
                <a:latin typeface="Avenir Book" panose="02000503020000020003" pitchFamily="2" charset="0"/>
              </a:rPr>
              <a:t> RBPs</a:t>
            </a:r>
            <a:endParaRPr lang="en-US" sz="2000" dirty="0">
              <a:latin typeface="Avenir Book" panose="02000503020000020003" pitchFamily="2" charset="0"/>
            </a:endParaRPr>
          </a:p>
          <a:p>
            <a:pPr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Avenir Book" panose="02000503020000020003" pitchFamily="2" charset="0"/>
              </a:rPr>
              <a:t>Dominguez et al, 2018</a:t>
            </a:r>
            <a:endParaRPr sz="2000" dirty="0">
              <a:latin typeface="Avenir Book" panose="02000503020000020003" pitchFamily="2" charset="0"/>
            </a:endParaRPr>
          </a:p>
        </p:txBody>
      </p:sp>
      <p:sp>
        <p:nvSpPr>
          <p:cNvPr id="727" name="SELEX…"/>
          <p:cNvSpPr txBox="1"/>
          <p:nvPr/>
        </p:nvSpPr>
        <p:spPr>
          <a:xfrm>
            <a:off x="2471805" y="852124"/>
            <a:ext cx="1136530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600" b="1">
                <a:solidFill>
                  <a:srgbClr val="0061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531" dirty="0"/>
              <a:t>SELEX</a:t>
            </a:r>
            <a:endParaRPr lang="en-US" sz="2531" dirty="0"/>
          </a:p>
        </p:txBody>
      </p:sp>
      <p:pic>
        <p:nvPicPr>
          <p:cNvPr id="728" name="IMG_20120813_133933_2.jpg" descr="IMG_20120813_133933_2.jpg"/>
          <p:cNvPicPr>
            <a:picLocks noChangeAspect="1"/>
          </p:cNvPicPr>
          <p:nvPr/>
        </p:nvPicPr>
        <p:blipFill>
          <a:blip r:embed="rId3"/>
          <a:srcRect l="29818" t="15916" r="31818" b="43993"/>
          <a:stretch>
            <a:fillRect/>
          </a:stretch>
        </p:blipFill>
        <p:spPr>
          <a:xfrm>
            <a:off x="11093296" y="4583650"/>
            <a:ext cx="628055" cy="794742"/>
          </a:xfrm>
          <a:prstGeom prst="rect">
            <a:avLst/>
          </a:prstGeom>
        </p:spPr>
      </p:pic>
      <p:sp>
        <p:nvSpPr>
          <p:cNvPr id="729" name="(Cook et al, Brief Funct Genomics 2015)"/>
          <p:cNvSpPr txBox="1"/>
          <p:nvPr/>
        </p:nvSpPr>
        <p:spPr>
          <a:xfrm>
            <a:off x="7763361" y="6442190"/>
            <a:ext cx="4898449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6" dirty="0"/>
              <a:t>(</a:t>
            </a:r>
            <a:r>
              <a:rPr lang="en-US" sz="1406" dirty="0"/>
              <a:t>adapted from </a:t>
            </a:r>
            <a:r>
              <a:rPr sz="1406" dirty="0"/>
              <a:t>Cook et al, Brief </a:t>
            </a:r>
            <a:r>
              <a:rPr sz="1406" dirty="0" err="1"/>
              <a:t>Funct</a:t>
            </a:r>
            <a:r>
              <a:rPr sz="1406" dirty="0"/>
              <a:t> Genomics 2015)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D8E222-797F-8E48-B1AE-3150ACA5B114}"/>
              </a:ext>
            </a:extLst>
          </p:cNvPr>
          <p:cNvSpPr txBox="1"/>
          <p:nvPr/>
        </p:nvSpPr>
        <p:spPr>
          <a:xfrm>
            <a:off x="914044" y="4882503"/>
            <a:ext cx="1136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</a:t>
            </a:r>
            <a:r>
              <a:rPr lang="en-US" sz="1800" dirty="0"/>
              <a:t>0 RBPs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6FC8EE7A-2959-634F-8B47-D703A86C5031}"/>
              </a:ext>
            </a:extLst>
          </p:cNvPr>
          <p:cNvSpPr/>
          <p:nvPr/>
        </p:nvSpPr>
        <p:spPr>
          <a:xfrm>
            <a:off x="1818774" y="4583650"/>
            <a:ext cx="122655" cy="9073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4F9D1E-AC61-B040-AF73-3BCFEDE45303}"/>
              </a:ext>
            </a:extLst>
          </p:cNvPr>
          <p:cNvSpPr txBox="1"/>
          <p:nvPr/>
        </p:nvSpPr>
        <p:spPr>
          <a:xfrm>
            <a:off x="10935728" y="5521867"/>
            <a:ext cx="943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Dr Kate Cook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8692F-BC7F-434F-B5B3-ECBE01C3A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78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748</Words>
  <Application>Microsoft Macintosh PowerPoint</Application>
  <PresentationFormat>Widescreen</PresentationFormat>
  <Paragraphs>181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Avenir Book</vt:lpstr>
      <vt:lpstr>Avenir Book Oblique</vt:lpstr>
      <vt:lpstr>Avenir Heavy</vt:lpstr>
      <vt:lpstr>Calibri</vt:lpstr>
      <vt:lpstr>Calibri Light</vt:lpstr>
      <vt:lpstr>Helvetica</vt:lpstr>
      <vt:lpstr>Oswald</vt:lpstr>
      <vt:lpstr>Verdana</vt:lpstr>
      <vt:lpstr>Office Theme</vt:lpstr>
      <vt:lpstr>RNA motif models with structure: PRIESSTESS </vt:lpstr>
      <vt:lpstr>Outline</vt:lpstr>
      <vt:lpstr>More complex RNA interaction </vt:lpstr>
      <vt:lpstr>Inferring motifs for “hard” RBPs</vt:lpstr>
      <vt:lpstr>LARP6 binds both sides of an internal loop</vt:lpstr>
      <vt:lpstr>Roquin-1 binds two different stem-loops</vt:lpstr>
      <vt:lpstr>Take-aways</vt:lpstr>
      <vt:lpstr>Data source: In vitro RBP binding assays</vt:lpstr>
      <vt:lpstr>PowerPoint Presentation</vt:lpstr>
      <vt:lpstr>PowerPoint Presentation</vt:lpstr>
      <vt:lpstr>1.5d RNA structure representations</vt:lpstr>
      <vt:lpstr>1.5D “RNA” motif models</vt:lpstr>
      <vt:lpstr>1.5D “RNA” motif models</vt:lpstr>
      <vt:lpstr>1.5D “RNA” motif models</vt:lpstr>
      <vt:lpstr>1.5D “RNA” motif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PRIESSTESS summary</vt:lpstr>
      <vt:lpstr>Better biophysical models of RNA-protein interaction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 motif models with structure</dc:title>
  <dc:creator>Morris, Quaid/Sloan Kettering Institute</dc:creator>
  <cp:lastModifiedBy>Morris, Quaid/Sloan Kettering Institute</cp:lastModifiedBy>
  <cp:revision>14</cp:revision>
  <dcterms:created xsi:type="dcterms:W3CDTF">2022-08-10T08:46:26Z</dcterms:created>
  <dcterms:modified xsi:type="dcterms:W3CDTF">2022-08-10T17:58:46Z</dcterms:modified>
</cp:coreProperties>
</file>