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62" r:id="rId2"/>
    <p:sldId id="333" r:id="rId3"/>
    <p:sldId id="334" r:id="rId4"/>
    <p:sldId id="361" r:id="rId5"/>
    <p:sldId id="309" r:id="rId6"/>
    <p:sldId id="312" r:id="rId7"/>
    <p:sldId id="381" r:id="rId8"/>
    <p:sldId id="374" r:id="rId9"/>
    <p:sldId id="371" r:id="rId10"/>
    <p:sldId id="335" r:id="rId11"/>
    <p:sldId id="373" r:id="rId12"/>
    <p:sldId id="358" r:id="rId13"/>
    <p:sldId id="372" r:id="rId14"/>
    <p:sldId id="326" r:id="rId15"/>
    <p:sldId id="377" r:id="rId16"/>
    <p:sldId id="364" r:id="rId17"/>
    <p:sldId id="382" r:id="rId18"/>
    <p:sldId id="366" r:id="rId19"/>
    <p:sldId id="363" r:id="rId20"/>
    <p:sldId id="367" r:id="rId21"/>
    <p:sldId id="368" r:id="rId22"/>
    <p:sldId id="330"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18" autoAdjust="0"/>
  </p:normalViewPr>
  <p:slideViewPr>
    <p:cSldViewPr snapToGrid="0" snapToObjects="1">
      <p:cViewPr varScale="1">
        <p:scale>
          <a:sx n="112" d="100"/>
          <a:sy n="112" d="100"/>
        </p:scale>
        <p:origin x="1176" y="192"/>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1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E19B5-EAA6-AF4E-8BDE-C870ADCF84DB}" type="datetimeFigureOut">
              <a:rPr lang="fr-FR" smtClean="0"/>
              <a:t>17/08/2022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E34C4-ABFB-1444-9E55-E30A570142A9}" type="slidenum">
              <a:rPr lang="fr-FR" smtClean="0"/>
              <a:t>‹#›</a:t>
            </a:fld>
            <a:endParaRPr lang="fr-FR"/>
          </a:p>
        </p:txBody>
      </p:sp>
    </p:spTree>
    <p:extLst>
      <p:ext uri="{BB962C8B-B14F-4D97-AF65-F5344CB8AC3E}">
        <p14:creationId xmlns:p14="http://schemas.microsoft.com/office/powerpoint/2010/main" val="1100432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E34C4-ABFB-1444-9E55-E30A570142A9}" type="slidenum">
              <a:rPr lang="fr-FR" smtClean="0"/>
              <a:t>1</a:t>
            </a:fld>
            <a:endParaRPr lang="fr-FR"/>
          </a:p>
        </p:txBody>
      </p:sp>
    </p:spTree>
    <p:extLst>
      <p:ext uri="{BB962C8B-B14F-4D97-AF65-F5344CB8AC3E}">
        <p14:creationId xmlns:p14="http://schemas.microsoft.com/office/powerpoint/2010/main" val="51826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192756DF-A1D3-B241-8019-0241ECD8FEAE}"/>
              </a:ext>
            </a:extLst>
          </p:cNvPr>
          <p:cNvSpPr>
            <a:spLocks noGrp="1"/>
          </p:cNvSpPr>
          <p:nvPr>
            <p:ph type="body" idx="1"/>
          </p:nvPr>
        </p:nvSpPr>
        <p:spPr/>
        <p:txBody>
          <a:bodyPr/>
          <a:lstStyle/>
          <a:p>
            <a:r>
              <a:rPr lang="fr-FR" dirty="0" err="1"/>
              <a:t>CpG</a:t>
            </a:r>
            <a:r>
              <a:rPr lang="fr-FR" dirty="0"/>
              <a:t> </a:t>
            </a:r>
            <a:r>
              <a:rPr lang="fr-FR" dirty="0" err="1"/>
              <a:t>Landscape</a:t>
            </a:r>
            <a:r>
              <a:rPr lang="fr-FR" dirty="0"/>
              <a:t> </a:t>
            </a:r>
            <a:r>
              <a:rPr lang="fr-FR" dirty="0" err="1"/>
              <a:t>is</a:t>
            </a:r>
            <a:r>
              <a:rPr lang="fr-FR" dirty="0"/>
              <a:t> </a:t>
            </a:r>
            <a:r>
              <a:rPr lang="fr-FR" dirty="0" err="1"/>
              <a:t>strongly</a:t>
            </a:r>
            <a:r>
              <a:rPr lang="fr-FR" dirty="0"/>
              <a:t> </a:t>
            </a:r>
            <a:r>
              <a:rPr lang="fr-FR" dirty="0" err="1"/>
              <a:t>hetereogeneous</a:t>
            </a:r>
            <a:r>
              <a:rPr lang="fr-FR" dirty="0"/>
              <a:t> </a:t>
            </a:r>
            <a:r>
              <a:rPr lang="fr-FR" dirty="0" err="1"/>
              <a:t>along</a:t>
            </a:r>
            <a:r>
              <a:rPr lang="fr-FR" dirty="0"/>
              <a:t> the </a:t>
            </a:r>
            <a:r>
              <a:rPr lang="fr-FR" dirty="0" err="1"/>
              <a:t>genome</a:t>
            </a:r>
            <a:endParaRPr lang="fr-FR" dirty="0"/>
          </a:p>
          <a:p>
            <a:endParaRPr lang="fr-FR" dirty="0"/>
          </a:p>
          <a:p>
            <a:r>
              <a:rPr lang="fr-FR" dirty="0"/>
              <a:t>Ancestral Wuhan </a:t>
            </a:r>
            <a:r>
              <a:rPr lang="fr-FR" dirty="0" err="1"/>
              <a:t>sequence</a:t>
            </a:r>
            <a:endParaRPr lang="fr-FR" dirty="0"/>
          </a:p>
          <a:p>
            <a:endParaRPr lang="fr-FR" dirty="0"/>
          </a:p>
          <a:p>
            <a:r>
              <a:rPr lang="fr-FR" dirty="0" err="1"/>
              <a:t>Decrease</a:t>
            </a:r>
            <a:r>
              <a:rPr lang="fr-FR" dirty="0"/>
              <a:t> </a:t>
            </a:r>
            <a:r>
              <a:rPr lang="fr-FR" dirty="0" err="1"/>
              <a:t>CpG</a:t>
            </a:r>
            <a:r>
              <a:rPr lang="fr-FR" dirty="0"/>
              <a:t> </a:t>
            </a:r>
            <a:r>
              <a:rPr lang="fr-FR" dirty="0" err="1"/>
              <a:t>number</a:t>
            </a:r>
            <a:endParaRPr lang="fr-FR" dirty="0"/>
          </a:p>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A5AEFC-CE14-2942-9647-221CCE4B98AC}" type="slidenum">
              <a:rPr lang="en-US"/>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t>In average each </a:t>
            </a:r>
          </a:p>
        </p:txBody>
      </p:sp>
    </p:spTree>
    <p:extLst>
      <p:ext uri="{BB962C8B-B14F-4D97-AF65-F5344CB8AC3E}">
        <p14:creationId xmlns:p14="http://schemas.microsoft.com/office/powerpoint/2010/main" val="179053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Satellite are </a:t>
            </a:r>
            <a:r>
              <a:rPr lang="fr-FR" dirty="0" err="1"/>
              <a:t>repeated</a:t>
            </a:r>
            <a:r>
              <a:rPr lang="fr-FR" dirty="0"/>
              <a:t> non </a:t>
            </a:r>
            <a:r>
              <a:rPr lang="fr-FR" dirty="0" err="1"/>
              <a:t>coding</a:t>
            </a:r>
            <a:r>
              <a:rPr lang="fr-FR" dirty="0"/>
              <a:t> RNA </a:t>
            </a:r>
            <a:r>
              <a:rPr lang="fr-FR" dirty="0" err="1"/>
              <a:t>sequences</a:t>
            </a:r>
            <a:r>
              <a:rPr lang="fr-FR" dirty="0"/>
              <a:t> </a:t>
            </a:r>
            <a:r>
              <a:rPr lang="fr-FR" dirty="0" err="1"/>
              <a:t>which</a:t>
            </a:r>
            <a:r>
              <a:rPr lang="fr-FR" dirty="0"/>
              <a:t> are the main component of </a:t>
            </a:r>
            <a:r>
              <a:rPr lang="fr-FR" dirty="0" err="1"/>
              <a:t>highly</a:t>
            </a:r>
            <a:r>
              <a:rPr lang="fr-FR" dirty="0"/>
              <a:t> </a:t>
            </a:r>
            <a:r>
              <a:rPr lang="fr-FR" dirty="0" err="1"/>
              <a:t>packed</a:t>
            </a:r>
            <a:r>
              <a:rPr lang="fr-FR" dirty="0"/>
              <a:t> DNA </a:t>
            </a:r>
            <a:r>
              <a:rPr lang="fr-FR" dirty="0" err="1"/>
              <a:t>chromatin</a:t>
            </a:r>
            <a:r>
              <a:rPr lang="fr-FR" dirty="0"/>
              <a:t> in </a:t>
            </a:r>
            <a:r>
              <a:rPr lang="fr-FR" dirty="0" err="1"/>
              <a:t>centrosemes</a:t>
            </a:r>
            <a:r>
              <a:rPr lang="fr-FR" dirty="0"/>
              <a:t> </a:t>
            </a:r>
          </a:p>
        </p:txBody>
      </p:sp>
      <p:sp>
        <p:nvSpPr>
          <p:cNvPr id="4" name="Espace réservé du numéro de diapositive 3"/>
          <p:cNvSpPr>
            <a:spLocks noGrp="1"/>
          </p:cNvSpPr>
          <p:nvPr>
            <p:ph type="sldNum" sz="quarter" idx="10"/>
          </p:nvPr>
        </p:nvSpPr>
        <p:spPr/>
        <p:txBody>
          <a:bodyPr/>
          <a:lstStyle/>
          <a:p>
            <a:fld id="{216E34C4-ABFB-1444-9E55-E30A570142A9}" type="slidenum">
              <a:rPr lang="fr-FR" smtClean="0"/>
              <a:t>14</a:t>
            </a:fld>
            <a:endParaRPr lang="fr-FR"/>
          </a:p>
        </p:txBody>
      </p:sp>
    </p:spTree>
    <p:extLst>
      <p:ext uri="{BB962C8B-B14F-4D97-AF65-F5344CB8AC3E}">
        <p14:creationId xmlns:p14="http://schemas.microsoft.com/office/powerpoint/2010/main" val="53744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Disregulation is happening</a:t>
            </a:r>
          </a:p>
        </p:txBody>
      </p:sp>
      <p:sp>
        <p:nvSpPr>
          <p:cNvPr id="4" name="Slide Number Placeholder 3"/>
          <p:cNvSpPr>
            <a:spLocks noGrp="1"/>
          </p:cNvSpPr>
          <p:nvPr>
            <p:ph type="sldNum" sz="quarter" idx="5"/>
          </p:nvPr>
        </p:nvSpPr>
        <p:spPr/>
        <p:txBody>
          <a:bodyPr/>
          <a:lstStyle/>
          <a:p>
            <a:fld id="{216E34C4-ABFB-1444-9E55-E30A570142A9}" type="slidenum">
              <a:rPr lang="fr-FR" smtClean="0"/>
              <a:t>15</a:t>
            </a:fld>
            <a:endParaRPr lang="fr-FR"/>
          </a:p>
        </p:txBody>
      </p:sp>
    </p:spTree>
    <p:extLst>
      <p:ext uri="{BB962C8B-B14F-4D97-AF65-F5344CB8AC3E}">
        <p14:creationId xmlns:p14="http://schemas.microsoft.com/office/powerpoint/2010/main" val="190889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1077</a:t>
            </a:r>
            <a:r>
              <a:rPr lang="en-GB" sz="1200" b="0" i="0" kern="1200" dirty="0">
                <a:solidFill>
                  <a:schemeClr val="tx1"/>
                </a:solidFill>
                <a:effectLst/>
                <a:latin typeface="+mn-lt"/>
                <a:ea typeface="+mn-ea"/>
                <a:cs typeface="+mn-cs"/>
              </a:rPr>
              <a:t> consensus repeats</a:t>
            </a:r>
          </a:p>
          <a:p>
            <a:r>
              <a:rPr lang="en-GB" sz="1200" b="1" i="0" kern="1200" dirty="0">
                <a:solidFill>
                  <a:schemeClr val="tx1"/>
                </a:solidFill>
                <a:effectLst/>
                <a:latin typeface="+mn-lt"/>
                <a:ea typeface="+mn-ea"/>
                <a:cs typeface="+mn-cs"/>
              </a:rPr>
              <a:t>32 </a:t>
            </a:r>
            <a:r>
              <a:rPr lang="en-GB" sz="1200" b="0" i="0" kern="1200" dirty="0">
                <a:solidFill>
                  <a:schemeClr val="tx1"/>
                </a:solidFill>
                <a:effectLst/>
                <a:latin typeface="+mn-lt"/>
                <a:ea typeface="+mn-ea"/>
                <a:cs typeface="+mn-cs"/>
              </a:rPr>
              <a:t>Alu co</a:t>
            </a:r>
          </a:p>
          <a:p>
            <a:r>
              <a:rPr lang="en-GB" sz="1200" b="0" i="0" kern="1200" dirty="0">
                <a:solidFill>
                  <a:schemeClr val="tx1"/>
                </a:solidFill>
                <a:effectLst/>
                <a:latin typeface="+mn-lt"/>
                <a:ea typeface="+mn-ea"/>
                <a:cs typeface="+mn-cs"/>
              </a:rPr>
              <a:t>About  </a:t>
            </a:r>
            <a:r>
              <a:rPr lang="en-GB" sz="1200" b="1" i="0" kern="1200" dirty="0">
                <a:solidFill>
                  <a:schemeClr val="tx1"/>
                </a:solidFill>
                <a:effectLst/>
                <a:latin typeface="+mn-lt"/>
                <a:ea typeface="+mn-ea"/>
                <a:cs typeface="+mn-cs"/>
              </a:rPr>
              <a:t>104</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famiglie</a:t>
            </a:r>
            <a:r>
              <a:rPr lang="en-GB" sz="1200" b="0" i="0" kern="1200" dirty="0">
                <a:solidFill>
                  <a:schemeClr val="tx1"/>
                </a:solidFill>
                <a:effectLst/>
                <a:latin typeface="+mn-lt"/>
                <a:ea typeface="+mn-ea"/>
                <a:cs typeface="+mn-cs"/>
              </a:rPr>
              <a:t>  of Alu</a:t>
            </a:r>
          </a:p>
          <a:p>
            <a:endParaRPr lang="en-GB" sz="1200" b="0" i="0" kern="1200" dirty="0">
              <a:solidFill>
                <a:schemeClr val="tx1"/>
              </a:solidFill>
              <a:effectLst/>
              <a:latin typeface="+mn-lt"/>
              <a:ea typeface="+mn-ea"/>
              <a:cs typeface="+mn-cs"/>
            </a:endParaRPr>
          </a:p>
          <a:p>
            <a:r>
              <a:rPr lang="en-US" dirty="0"/>
              <a:t>An hamming distance in which transition mutation to similar nucleotide</a:t>
            </a:r>
          </a:p>
          <a:p>
            <a:r>
              <a:rPr lang="en-US" dirty="0"/>
              <a:t>Or </a:t>
            </a:r>
            <a:r>
              <a:rPr lang="en-US" dirty="0" err="1"/>
              <a:t>transvertion</a:t>
            </a:r>
            <a:r>
              <a:rPr lang="en-US" dirty="0"/>
              <a:t> are taken into account </a:t>
            </a:r>
            <a:endParaRPr lang="x-none" dirty="0"/>
          </a:p>
        </p:txBody>
      </p:sp>
      <p:sp>
        <p:nvSpPr>
          <p:cNvPr id="4" name="Slide Number Placeholder 3"/>
          <p:cNvSpPr>
            <a:spLocks noGrp="1"/>
          </p:cNvSpPr>
          <p:nvPr>
            <p:ph type="sldNum" sz="quarter" idx="5"/>
          </p:nvPr>
        </p:nvSpPr>
        <p:spPr/>
        <p:txBody>
          <a:bodyPr/>
          <a:lstStyle/>
          <a:p>
            <a:fld id="{216E34C4-ABFB-1444-9E55-E30A570142A9}" type="slidenum">
              <a:rPr lang="fr-FR" smtClean="0"/>
              <a:t>16</a:t>
            </a:fld>
            <a:endParaRPr lang="fr-FR"/>
          </a:p>
        </p:txBody>
      </p:sp>
    </p:spTree>
    <p:extLst>
      <p:ext uri="{BB962C8B-B14F-4D97-AF65-F5344CB8AC3E}">
        <p14:creationId xmlns:p14="http://schemas.microsoft.com/office/powerpoint/2010/main" val="293998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media, </a:t>
            </a:r>
            <a:r>
              <a:rPr lang="en-GB" sz="1200" b="0" i="0" kern="1200" dirty="0" err="1">
                <a:solidFill>
                  <a:schemeClr val="tx1"/>
                </a:solidFill>
                <a:effectLst/>
                <a:latin typeface="+mn-lt"/>
                <a:ea typeface="+mn-ea"/>
                <a:cs typeface="+mn-cs"/>
              </a:rPr>
              <a:t>ciascun</a:t>
            </a:r>
            <a:r>
              <a:rPr lang="en-GB" sz="1200" b="0" i="0" kern="1200" dirty="0">
                <a:solidFill>
                  <a:schemeClr val="tx1"/>
                </a:solidFill>
                <a:effectLst/>
                <a:latin typeface="+mn-lt"/>
                <a:ea typeface="+mn-ea"/>
                <a:cs typeface="+mn-cs"/>
              </a:rPr>
              <a:t> repeat </a:t>
            </a:r>
            <a:r>
              <a:rPr lang="en-GB" sz="1200" b="0" i="0" kern="1200" dirty="0" err="1">
                <a:solidFill>
                  <a:schemeClr val="tx1"/>
                </a:solidFill>
                <a:effectLst/>
                <a:latin typeface="+mn-lt"/>
                <a:ea typeface="+mn-ea"/>
                <a:cs typeface="+mn-cs"/>
              </a:rPr>
              <a:t>appare</a:t>
            </a:r>
            <a:r>
              <a:rPr lang="en-GB" sz="1200" b="0" i="0" kern="1200" dirty="0">
                <a:solidFill>
                  <a:schemeClr val="tx1"/>
                </a:solidFill>
                <a:effectLst/>
                <a:latin typeface="+mn-lt"/>
                <a:ea typeface="+mn-ea"/>
                <a:cs typeface="+mn-cs"/>
              </a:rPr>
              <a:t> 1674 come insert </a:t>
            </a:r>
            <a:r>
              <a:rPr lang="en-GB" sz="1200" b="0" i="0" kern="1200" dirty="0" err="1">
                <a:solidFill>
                  <a:schemeClr val="tx1"/>
                </a:solidFill>
                <a:effectLst/>
                <a:latin typeface="+mn-lt"/>
                <a:ea typeface="+mn-ea"/>
                <a:cs typeface="+mn-cs"/>
              </a:rPr>
              <a:t>nel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genoma</a:t>
            </a:r>
            <a:r>
              <a:rPr lang="en-GB" sz="1200" b="0" i="0" kern="1200" dirty="0">
                <a:solidFill>
                  <a:schemeClr val="tx1"/>
                </a:solidFill>
                <a:effectLst/>
                <a:latin typeface="+mn-lt"/>
                <a:ea typeface="+mn-ea"/>
                <a:cs typeface="+mn-cs"/>
              </a:rPr>
              <a:t>, con </a:t>
            </a:r>
            <a:r>
              <a:rPr lang="en-GB" sz="1200" b="0" i="0" kern="1200" dirty="0" err="1">
                <a:solidFill>
                  <a:schemeClr val="tx1"/>
                </a:solidFill>
                <a:effectLst/>
                <a:latin typeface="+mn-lt"/>
                <a:ea typeface="+mn-ea"/>
                <a:cs typeface="+mn-cs"/>
              </a:rPr>
              <a:t>una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grande</a:t>
            </a:r>
            <a:r>
              <a:rPr lang="en-GB" sz="1200" b="0" i="0" kern="1200" dirty="0">
                <a:solidFill>
                  <a:schemeClr val="tx1"/>
                </a:solidFill>
                <a:effectLst/>
                <a:latin typeface="+mn-lt"/>
                <a:ea typeface="+mn-ea"/>
                <a:cs typeface="+mn-cs"/>
              </a:rPr>
              <a:t> standard deviation (~3118). Come </a:t>
            </a:r>
            <a:r>
              <a:rPr lang="en-GB" sz="1200" b="0" i="0" kern="1200" dirty="0" err="1">
                <a:solidFill>
                  <a:schemeClr val="tx1"/>
                </a:solidFill>
                <a:effectLst/>
                <a:latin typeface="+mn-lt"/>
                <a:ea typeface="+mn-ea"/>
                <a:cs typeface="+mn-cs"/>
              </a:rPr>
              <a:t>esempio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specifico</a:t>
            </a:r>
            <a:r>
              <a:rPr lang="en-GB" sz="1200" b="0" i="0" kern="1200" dirty="0">
                <a:solidFill>
                  <a:schemeClr val="tx1"/>
                </a:solidFill>
                <a:effectLst/>
                <a:latin typeface="+mn-lt"/>
                <a:ea typeface="+mn-ea"/>
                <a:cs typeface="+mn-cs"/>
              </a:rPr>
              <a:t>, HSATII </a:t>
            </a:r>
            <a:r>
              <a:rPr lang="en-GB" sz="1200" b="0" i="0" kern="1200" dirty="0" err="1">
                <a:solidFill>
                  <a:schemeClr val="tx1"/>
                </a:solidFill>
                <a:effectLst/>
                <a:latin typeface="+mn-lt"/>
                <a:ea typeface="+mn-ea"/>
                <a:cs typeface="+mn-cs"/>
              </a:rPr>
              <a:t>appare</a:t>
            </a:r>
            <a:r>
              <a:rPr lang="en-GB" sz="1200" b="0" i="0" kern="1200" dirty="0">
                <a:solidFill>
                  <a:schemeClr val="tx1"/>
                </a:solidFill>
                <a:effectLst/>
                <a:latin typeface="+mn-lt"/>
                <a:ea typeface="+mn-ea"/>
                <a:cs typeface="+mn-cs"/>
              </a:rPr>
              <a:t> 4491 volte come insert.</a:t>
            </a:r>
          </a:p>
          <a:p>
            <a:endParaRPr lang="x-none" dirty="0"/>
          </a:p>
        </p:txBody>
      </p:sp>
      <p:sp>
        <p:nvSpPr>
          <p:cNvPr id="4" name="Slide Number Placeholder 3"/>
          <p:cNvSpPr>
            <a:spLocks noGrp="1"/>
          </p:cNvSpPr>
          <p:nvPr>
            <p:ph type="sldNum" sz="quarter" idx="5"/>
          </p:nvPr>
        </p:nvSpPr>
        <p:spPr/>
        <p:txBody>
          <a:bodyPr/>
          <a:lstStyle/>
          <a:p>
            <a:fld id="{216E34C4-ABFB-1444-9E55-E30A570142A9}" type="slidenum">
              <a:rPr lang="fr-FR" smtClean="0"/>
              <a:t>17</a:t>
            </a:fld>
            <a:endParaRPr lang="fr-FR"/>
          </a:p>
        </p:txBody>
      </p:sp>
    </p:spTree>
    <p:extLst>
      <p:ext uri="{BB962C8B-B14F-4D97-AF65-F5344CB8AC3E}">
        <p14:creationId xmlns:p14="http://schemas.microsoft.com/office/powerpoint/2010/main" val="392737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media, </a:t>
            </a:r>
            <a:r>
              <a:rPr lang="en-GB" sz="1200" b="0" i="0" kern="1200" dirty="0" err="1">
                <a:solidFill>
                  <a:schemeClr val="tx1"/>
                </a:solidFill>
                <a:effectLst/>
                <a:latin typeface="+mn-lt"/>
                <a:ea typeface="+mn-ea"/>
                <a:cs typeface="+mn-cs"/>
              </a:rPr>
              <a:t>ciascun</a:t>
            </a:r>
            <a:r>
              <a:rPr lang="en-GB" sz="1200" b="0" i="0" kern="1200" dirty="0">
                <a:solidFill>
                  <a:schemeClr val="tx1"/>
                </a:solidFill>
                <a:effectLst/>
                <a:latin typeface="+mn-lt"/>
                <a:ea typeface="+mn-ea"/>
                <a:cs typeface="+mn-cs"/>
              </a:rPr>
              <a:t> repeat </a:t>
            </a:r>
            <a:r>
              <a:rPr lang="en-GB" sz="1200" b="0" i="0" kern="1200" dirty="0" err="1">
                <a:solidFill>
                  <a:schemeClr val="tx1"/>
                </a:solidFill>
                <a:effectLst/>
                <a:latin typeface="+mn-lt"/>
                <a:ea typeface="+mn-ea"/>
                <a:cs typeface="+mn-cs"/>
              </a:rPr>
              <a:t>appare</a:t>
            </a:r>
            <a:r>
              <a:rPr lang="en-GB" sz="1200" b="0" i="0" kern="1200" dirty="0">
                <a:solidFill>
                  <a:schemeClr val="tx1"/>
                </a:solidFill>
                <a:effectLst/>
                <a:latin typeface="+mn-lt"/>
                <a:ea typeface="+mn-ea"/>
                <a:cs typeface="+mn-cs"/>
              </a:rPr>
              <a:t> 1674 come insert </a:t>
            </a:r>
            <a:r>
              <a:rPr lang="en-GB" sz="1200" b="0" i="0" kern="1200" dirty="0" err="1">
                <a:solidFill>
                  <a:schemeClr val="tx1"/>
                </a:solidFill>
                <a:effectLst/>
                <a:latin typeface="+mn-lt"/>
                <a:ea typeface="+mn-ea"/>
                <a:cs typeface="+mn-cs"/>
              </a:rPr>
              <a:t>nel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genoma</a:t>
            </a:r>
            <a:r>
              <a:rPr lang="en-GB" sz="1200" b="0" i="0" kern="1200" dirty="0">
                <a:solidFill>
                  <a:schemeClr val="tx1"/>
                </a:solidFill>
                <a:effectLst/>
                <a:latin typeface="+mn-lt"/>
                <a:ea typeface="+mn-ea"/>
                <a:cs typeface="+mn-cs"/>
              </a:rPr>
              <a:t>, con </a:t>
            </a:r>
            <a:r>
              <a:rPr lang="en-GB" sz="1200" b="0" i="0" kern="1200" dirty="0" err="1">
                <a:solidFill>
                  <a:schemeClr val="tx1"/>
                </a:solidFill>
                <a:effectLst/>
                <a:latin typeface="+mn-lt"/>
                <a:ea typeface="+mn-ea"/>
                <a:cs typeface="+mn-cs"/>
              </a:rPr>
              <a:t>una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grande</a:t>
            </a:r>
            <a:r>
              <a:rPr lang="en-GB" sz="1200" b="0" i="0" kern="1200" dirty="0">
                <a:solidFill>
                  <a:schemeClr val="tx1"/>
                </a:solidFill>
                <a:effectLst/>
                <a:latin typeface="+mn-lt"/>
                <a:ea typeface="+mn-ea"/>
                <a:cs typeface="+mn-cs"/>
              </a:rPr>
              <a:t> standard deviation (~3118). Come </a:t>
            </a:r>
            <a:r>
              <a:rPr lang="en-GB" sz="1200" b="0" i="0" kern="1200" dirty="0" err="1">
                <a:solidFill>
                  <a:schemeClr val="tx1"/>
                </a:solidFill>
                <a:effectLst/>
                <a:latin typeface="+mn-lt"/>
                <a:ea typeface="+mn-ea"/>
                <a:cs typeface="+mn-cs"/>
              </a:rPr>
              <a:t>esempio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specifico</a:t>
            </a:r>
            <a:r>
              <a:rPr lang="en-GB" sz="1200" b="0" i="0" kern="1200" dirty="0">
                <a:solidFill>
                  <a:schemeClr val="tx1"/>
                </a:solidFill>
                <a:effectLst/>
                <a:latin typeface="+mn-lt"/>
                <a:ea typeface="+mn-ea"/>
                <a:cs typeface="+mn-cs"/>
              </a:rPr>
              <a:t>, HSATII </a:t>
            </a:r>
            <a:r>
              <a:rPr lang="en-GB" sz="1200" b="0" i="0" kern="1200" dirty="0" err="1">
                <a:solidFill>
                  <a:schemeClr val="tx1"/>
                </a:solidFill>
                <a:effectLst/>
                <a:latin typeface="+mn-lt"/>
                <a:ea typeface="+mn-ea"/>
                <a:cs typeface="+mn-cs"/>
              </a:rPr>
              <a:t>appare</a:t>
            </a:r>
            <a:r>
              <a:rPr lang="en-GB" sz="1200" b="0" i="0" kern="1200" dirty="0">
                <a:solidFill>
                  <a:schemeClr val="tx1"/>
                </a:solidFill>
                <a:effectLst/>
                <a:latin typeface="+mn-lt"/>
                <a:ea typeface="+mn-ea"/>
                <a:cs typeface="+mn-cs"/>
              </a:rPr>
              <a:t> 4491 volte come insert.</a:t>
            </a:r>
          </a:p>
          <a:p>
            <a:endParaRPr lang="x-none" dirty="0"/>
          </a:p>
        </p:txBody>
      </p:sp>
      <p:sp>
        <p:nvSpPr>
          <p:cNvPr id="4" name="Slide Number Placeholder 3"/>
          <p:cNvSpPr>
            <a:spLocks noGrp="1"/>
          </p:cNvSpPr>
          <p:nvPr>
            <p:ph type="sldNum" sz="quarter" idx="5"/>
          </p:nvPr>
        </p:nvSpPr>
        <p:spPr/>
        <p:txBody>
          <a:bodyPr/>
          <a:lstStyle/>
          <a:p>
            <a:fld id="{216E34C4-ABFB-1444-9E55-E30A570142A9}" type="slidenum">
              <a:rPr lang="fr-FR" smtClean="0"/>
              <a:t>18</a:t>
            </a:fld>
            <a:endParaRPr lang="fr-FR"/>
          </a:p>
        </p:txBody>
      </p:sp>
    </p:spTree>
    <p:extLst>
      <p:ext uri="{BB962C8B-B14F-4D97-AF65-F5344CB8AC3E}">
        <p14:creationId xmlns:p14="http://schemas.microsoft.com/office/powerpoint/2010/main" val="126617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FR" dirty="0"/>
              <a:t>hiamare x-&gt;f</a:t>
            </a:r>
          </a:p>
          <a:p>
            <a:r>
              <a:rPr lang="en-GB" dirty="0"/>
              <a:t>F</a:t>
            </a:r>
            <a:r>
              <a:rPr lang="en-FR" dirty="0"/>
              <a:t>-&gt; q</a:t>
            </a:r>
          </a:p>
          <a:p>
            <a:r>
              <a:rPr lang="en-GB" dirty="0"/>
              <a:t>R</a:t>
            </a:r>
            <a:r>
              <a:rPr lang="en-FR" dirty="0"/>
              <a:t>iscriverlo</a:t>
            </a:r>
          </a:p>
          <a:p>
            <a:endParaRPr lang="en-FR" dirty="0"/>
          </a:p>
        </p:txBody>
      </p:sp>
      <p:sp>
        <p:nvSpPr>
          <p:cNvPr id="4" name="Slide Number Placeholder 3"/>
          <p:cNvSpPr>
            <a:spLocks noGrp="1"/>
          </p:cNvSpPr>
          <p:nvPr>
            <p:ph type="sldNum" sz="quarter" idx="5"/>
          </p:nvPr>
        </p:nvSpPr>
        <p:spPr/>
        <p:txBody>
          <a:bodyPr/>
          <a:lstStyle/>
          <a:p>
            <a:fld id="{216E34C4-ABFB-1444-9E55-E30A570142A9}" type="slidenum">
              <a:rPr lang="fr-FR" smtClean="0"/>
              <a:t>19</a:t>
            </a:fld>
            <a:endParaRPr lang="fr-FR"/>
          </a:p>
        </p:txBody>
      </p:sp>
    </p:spTree>
    <p:extLst>
      <p:ext uri="{BB962C8B-B14F-4D97-AF65-F5344CB8AC3E}">
        <p14:creationId xmlns:p14="http://schemas.microsoft.com/office/powerpoint/2010/main" val="29411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Alu are SINE </a:t>
            </a:r>
          </a:p>
        </p:txBody>
      </p:sp>
      <p:sp>
        <p:nvSpPr>
          <p:cNvPr id="4" name="Slide Number Placeholder 3"/>
          <p:cNvSpPr>
            <a:spLocks noGrp="1"/>
          </p:cNvSpPr>
          <p:nvPr>
            <p:ph type="sldNum" sz="quarter" idx="5"/>
          </p:nvPr>
        </p:nvSpPr>
        <p:spPr/>
        <p:txBody>
          <a:bodyPr/>
          <a:lstStyle/>
          <a:p>
            <a:fld id="{216E34C4-ABFB-1444-9E55-E30A570142A9}" type="slidenum">
              <a:rPr lang="fr-FR" smtClean="0"/>
              <a:t>21</a:t>
            </a:fld>
            <a:endParaRPr lang="fr-FR"/>
          </a:p>
        </p:txBody>
      </p:sp>
    </p:spTree>
    <p:extLst>
      <p:ext uri="{BB962C8B-B14F-4D97-AF65-F5344CB8AC3E}">
        <p14:creationId xmlns:p14="http://schemas.microsoft.com/office/powerpoint/2010/main" val="355505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The </a:t>
            </a:r>
            <a:r>
              <a:rPr lang="fr-FR" dirty="0" err="1"/>
              <a:t>Innate</a:t>
            </a:r>
            <a:r>
              <a:rPr lang="fr-FR" dirty="0"/>
              <a:t> </a:t>
            </a:r>
            <a:r>
              <a:rPr lang="fr-FR" dirty="0" err="1"/>
              <a:t>imm</a:t>
            </a:r>
            <a:endParaRPr lang="fr-FR" dirty="0"/>
          </a:p>
          <a:p>
            <a:endParaRPr lang="fr-FR" dirty="0"/>
          </a:p>
          <a:p>
            <a:r>
              <a:rPr lang="fr-FR" dirty="0"/>
              <a:t>Patterns </a:t>
            </a:r>
            <a:r>
              <a:rPr lang="fr-FR" dirty="0" err="1"/>
              <a:t>typical</a:t>
            </a:r>
            <a:r>
              <a:rPr lang="fr-FR" dirty="0"/>
              <a:t> of </a:t>
            </a:r>
            <a:r>
              <a:rPr lang="fr-FR" dirty="0" err="1"/>
              <a:t>pathogens</a:t>
            </a:r>
            <a:r>
              <a:rPr lang="fr-FR" dirty="0"/>
              <a:t> not </a:t>
            </a:r>
            <a:r>
              <a:rPr lang="fr-FR" dirty="0" err="1"/>
              <a:t>present</a:t>
            </a:r>
            <a:r>
              <a:rPr lang="fr-FR" dirty="0"/>
              <a:t> in the hosts.</a:t>
            </a:r>
          </a:p>
          <a:p>
            <a:r>
              <a:rPr lang="fr-FR" dirty="0"/>
              <a:t>Cytokines: </a:t>
            </a:r>
            <a:r>
              <a:rPr lang="fr-FR" dirty="0" err="1"/>
              <a:t>small</a:t>
            </a:r>
            <a:r>
              <a:rPr lang="fr-FR" dirty="0"/>
              <a:t> </a:t>
            </a:r>
            <a:r>
              <a:rPr lang="fr-FR" dirty="0" err="1"/>
              <a:t>proteines</a:t>
            </a:r>
            <a:r>
              <a:rPr lang="fr-FR" baseline="0" dirty="0"/>
              <a:t> </a:t>
            </a:r>
            <a:r>
              <a:rPr lang="fr-FR" baseline="0" dirty="0" err="1"/>
              <a:t>released</a:t>
            </a:r>
            <a:r>
              <a:rPr lang="fr-FR" baseline="0" dirty="0"/>
              <a:t> by the </a:t>
            </a:r>
            <a:r>
              <a:rPr lang="fr-FR" baseline="0" dirty="0" err="1"/>
              <a:t>cells</a:t>
            </a:r>
            <a:r>
              <a:rPr lang="fr-FR" baseline="0" dirty="0"/>
              <a:t> </a:t>
            </a:r>
            <a:r>
              <a:rPr lang="fr-FR" baseline="0" dirty="0" err="1"/>
              <a:t>og</a:t>
            </a:r>
            <a:r>
              <a:rPr lang="fr-FR" baseline="0" dirty="0"/>
              <a:t> the immune system </a:t>
            </a:r>
            <a:r>
              <a:rPr lang="fr-FR" baseline="0" dirty="0" err="1"/>
              <a:t>which</a:t>
            </a:r>
            <a:r>
              <a:rPr lang="fr-FR" baseline="0" dirty="0"/>
              <a:t> trigger inflammation and </a:t>
            </a:r>
            <a:r>
              <a:rPr lang="fr-FR" baseline="0" dirty="0" err="1"/>
              <a:t>respond</a:t>
            </a:r>
            <a:r>
              <a:rPr lang="fr-FR" baseline="0" dirty="0"/>
              <a:t> to infections.</a:t>
            </a:r>
          </a:p>
          <a:p>
            <a:r>
              <a:rPr lang="fr-FR" dirty="0"/>
              <a:t>Type I </a:t>
            </a:r>
            <a:r>
              <a:rPr lang="fr-FR" dirty="0" err="1"/>
              <a:t>IFNs</a:t>
            </a:r>
            <a:r>
              <a:rPr lang="fr-FR" dirty="0"/>
              <a:t> are the key cytokines </a:t>
            </a:r>
            <a:r>
              <a:rPr lang="fr-FR" dirty="0" err="1"/>
              <a:t>that</a:t>
            </a:r>
            <a:r>
              <a:rPr lang="fr-FR" dirty="0"/>
              <a:t> </a:t>
            </a:r>
            <a:r>
              <a:rPr lang="fr-FR" dirty="0" err="1"/>
              <a:t>mediate</a:t>
            </a:r>
            <a:r>
              <a:rPr lang="fr-FR" dirty="0"/>
              <a:t> antiviral </a:t>
            </a:r>
            <a:r>
              <a:rPr lang="fr-FR" dirty="0" err="1"/>
              <a:t>responses</a:t>
            </a:r>
            <a:r>
              <a:rPr lang="fr-FR" dirty="0"/>
              <a:t>. </a:t>
            </a:r>
            <a:r>
              <a:rPr lang="fr-FR" dirty="0" err="1"/>
              <a:t>Secreted</a:t>
            </a:r>
            <a:r>
              <a:rPr lang="fr-FR" dirty="0"/>
              <a:t> </a:t>
            </a:r>
            <a:r>
              <a:rPr lang="fr-FR" dirty="0" err="1"/>
              <a:t>IFNs</a:t>
            </a:r>
            <a:r>
              <a:rPr lang="fr-FR" dirty="0"/>
              <a:t> </a:t>
            </a:r>
            <a:r>
              <a:rPr lang="fr-FR" dirty="0" err="1"/>
              <a:t>bind</a:t>
            </a:r>
            <a:r>
              <a:rPr lang="fr-FR" dirty="0"/>
              <a:t> and </a:t>
            </a:r>
            <a:r>
              <a:rPr lang="fr-FR" dirty="0" err="1"/>
              <a:t>activate</a:t>
            </a:r>
            <a:r>
              <a:rPr lang="fr-FR" dirty="0"/>
              <a:t> the type I IFN </a:t>
            </a:r>
            <a:r>
              <a:rPr lang="fr-FR" dirty="0" err="1"/>
              <a:t>receptor</a:t>
            </a:r>
            <a:r>
              <a:rPr lang="fr-FR" dirty="0"/>
              <a:t> </a:t>
            </a:r>
            <a:r>
              <a:rPr lang="fr-FR" dirty="0" err="1"/>
              <a:t>mediate</a:t>
            </a:r>
            <a:r>
              <a:rPr lang="fr-FR" dirty="0"/>
              <a:t> </a:t>
            </a:r>
            <a:r>
              <a:rPr lang="fr-FR" dirty="0" err="1"/>
              <a:t>both</a:t>
            </a:r>
            <a:r>
              <a:rPr lang="fr-FR" dirty="0"/>
              <a:t> </a:t>
            </a:r>
            <a:r>
              <a:rPr lang="fr-FR" dirty="0" err="1"/>
              <a:t>innate</a:t>
            </a:r>
            <a:r>
              <a:rPr lang="fr-FR" dirty="0"/>
              <a:t> immune </a:t>
            </a:r>
            <a:r>
              <a:rPr lang="fr-FR" dirty="0" err="1"/>
              <a:t>responses</a:t>
            </a:r>
            <a:r>
              <a:rPr lang="fr-FR" dirty="0"/>
              <a:t> and the </a:t>
            </a:r>
            <a:r>
              <a:rPr lang="fr-FR" dirty="0" err="1"/>
              <a:t>subsequent</a:t>
            </a:r>
            <a:r>
              <a:rPr lang="fr-FR" dirty="0"/>
              <a:t> </a:t>
            </a:r>
            <a:r>
              <a:rPr lang="fr-FR" dirty="0" err="1"/>
              <a:t>development</a:t>
            </a:r>
            <a:r>
              <a:rPr lang="fr-FR" dirty="0"/>
              <a:t> of adaptive </a:t>
            </a:r>
            <a:r>
              <a:rPr lang="fr-FR" dirty="0" err="1"/>
              <a:t>immunity</a:t>
            </a:r>
            <a:r>
              <a:rPr lang="fr-FR" dirty="0"/>
              <a:t> to </a:t>
            </a:r>
            <a:r>
              <a:rPr lang="fr-FR" dirty="0" err="1"/>
              <a:t>viruses</a:t>
            </a:r>
            <a:r>
              <a:rPr lang="fr-FR" dirty="0"/>
              <a:t> ( </a:t>
            </a:r>
            <a:r>
              <a:rPr lang="fr-FR" dirty="0" err="1"/>
              <a:t>induce</a:t>
            </a:r>
            <a:r>
              <a:rPr lang="fr-FR" dirty="0"/>
              <a:t> maturation of </a:t>
            </a:r>
            <a:r>
              <a:rPr lang="fr-FR" dirty="0" err="1"/>
              <a:t>dendritic</a:t>
            </a:r>
            <a:r>
              <a:rPr lang="fr-FR" dirty="0"/>
              <a:t> cella, </a:t>
            </a:r>
            <a:r>
              <a:rPr lang="fr-FR" dirty="0" err="1"/>
              <a:t>enhance</a:t>
            </a:r>
            <a:r>
              <a:rPr lang="fr-FR" dirty="0"/>
              <a:t> </a:t>
            </a:r>
            <a:r>
              <a:rPr lang="fr-FR" dirty="0" err="1"/>
              <a:t>antibody</a:t>
            </a:r>
            <a:r>
              <a:rPr lang="fr-FR" dirty="0"/>
              <a:t> </a:t>
            </a:r>
            <a:r>
              <a:rPr lang="fr-FR" dirty="0" err="1"/>
              <a:t>responses</a:t>
            </a:r>
            <a:r>
              <a:rPr lang="fr-FR" dirty="0"/>
              <a:t> in B </a:t>
            </a:r>
            <a:r>
              <a:rPr lang="fr-FR" dirty="0" err="1"/>
              <a:t>cells</a:t>
            </a:r>
            <a:r>
              <a:rPr lang="fr-FR" dirty="0"/>
              <a:t>)</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the </a:t>
            </a:r>
            <a:r>
              <a:rPr lang="fr-FR" sz="1200" kern="1200" dirty="0" err="1">
                <a:solidFill>
                  <a:schemeClr val="tx1"/>
                </a:solidFill>
                <a:effectLst/>
                <a:latin typeface="+mn-lt"/>
                <a:ea typeface="+mn-ea"/>
                <a:cs typeface="+mn-cs"/>
              </a:rPr>
              <a:t>subse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development</a:t>
            </a:r>
            <a:r>
              <a:rPr lang="fr-FR" sz="1200" kern="1200" dirty="0">
                <a:solidFill>
                  <a:schemeClr val="tx1"/>
                </a:solidFill>
                <a:effectLst/>
                <a:latin typeface="+mn-lt"/>
                <a:ea typeface="+mn-ea"/>
                <a:cs typeface="+mn-cs"/>
              </a:rPr>
              <a:t> of an adaptive </a:t>
            </a:r>
            <a:r>
              <a:rPr lang="fr-FR" sz="1200" kern="1200" dirty="0" err="1">
                <a:solidFill>
                  <a:schemeClr val="tx1"/>
                </a:solidFill>
                <a:effectLst/>
                <a:latin typeface="+mn-lt"/>
                <a:ea typeface="+mn-ea"/>
                <a:cs typeface="+mn-cs"/>
              </a:rPr>
              <a:t>immunity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triggered</a:t>
            </a:r>
            <a:r>
              <a:rPr lang="fr-FR" sz="1200" kern="1200" dirty="0">
                <a:solidFill>
                  <a:schemeClr val="tx1"/>
                </a:solidFill>
                <a:effectLst/>
                <a:latin typeface="+mn-lt"/>
                <a:ea typeface="+mn-ea"/>
                <a:cs typeface="+mn-cs"/>
              </a:rPr>
              <a:t> by the production of </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helper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cells</a:t>
            </a:r>
            <a:r>
              <a:rPr lang="fr-FR" sz="1200" kern="1200" dirty="0">
                <a:solidFill>
                  <a:schemeClr val="tx1"/>
                </a:solidFill>
                <a:effectLst/>
                <a:latin typeface="+mn-lt"/>
                <a:ea typeface="+mn-ea"/>
                <a:cs typeface="+mn-cs"/>
              </a:rPr>
              <a:t> one and pro-</a:t>
            </a:r>
            <a:r>
              <a:rPr lang="fr-FR" sz="1200" kern="1200" dirty="0" err="1">
                <a:solidFill>
                  <a:schemeClr val="tx1"/>
                </a:solidFill>
                <a:effectLst/>
                <a:latin typeface="+mn-lt"/>
                <a:ea typeface="+mn-ea"/>
                <a:cs typeface="+mn-cs"/>
              </a:rPr>
              <a:t>inflammatory</a:t>
            </a:r>
            <a:r>
              <a:rPr lang="fr-FR" sz="1200" kern="1200" dirty="0">
                <a:solidFill>
                  <a:schemeClr val="tx1"/>
                </a:solidFill>
                <a:effectLst/>
                <a:latin typeface="+mn-lt"/>
                <a:ea typeface="+mn-ea"/>
                <a:cs typeface="+mn-cs"/>
              </a:rPr>
              <a:t> cytokines.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16E34C4-ABFB-1444-9E55-E30A570142A9}" type="slidenum">
              <a:rPr lang="fr-FR" smtClean="0"/>
              <a:t>2</a:t>
            </a:fld>
            <a:endParaRPr lang="fr-FR"/>
          </a:p>
        </p:txBody>
      </p:sp>
    </p:spTree>
    <p:extLst>
      <p:ext uri="{BB962C8B-B14F-4D97-AF65-F5344CB8AC3E}">
        <p14:creationId xmlns:p14="http://schemas.microsoft.com/office/powerpoint/2010/main" val="360300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The incorporation of </a:t>
            </a:r>
            <a:r>
              <a:rPr lang="fr-FR" sz="1200" kern="1200" dirty="0" err="1">
                <a:solidFill>
                  <a:schemeClr val="tx1"/>
                </a:solidFill>
                <a:effectLst/>
                <a:latin typeface="+mn-lt"/>
                <a:ea typeface="+mn-ea"/>
                <a:cs typeface="+mn-cs"/>
              </a:rPr>
              <a:t>chemically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modified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nucleosides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such</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pseudouridine</a:t>
            </a:r>
            <a:r>
              <a:rPr lang="fr-FR" sz="1200" kern="1200" dirty="0">
                <a:solidFill>
                  <a:schemeClr val="tx1"/>
                </a:solidFill>
                <a:effectLst/>
                <a:latin typeface="+mn-lt"/>
                <a:ea typeface="+mn-ea"/>
                <a:cs typeface="+mn-cs"/>
              </a:rPr>
              <a:t>, 1-methylpseudouridine, 5-methylcytidine and </a:t>
            </a:r>
            <a:r>
              <a:rPr lang="fr-FR" sz="1200" kern="1200" dirty="0" err="1">
                <a:solidFill>
                  <a:schemeClr val="tx1"/>
                </a:solidFill>
                <a:effectLst/>
                <a:latin typeface="+mn-lt"/>
                <a:ea typeface="+mn-ea"/>
                <a:cs typeface="+mn-cs"/>
              </a:rPr>
              <a:t>others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mRNA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transcripts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usually</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suppress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innate</a:t>
            </a:r>
            <a:r>
              <a:rPr lang="fr-FR" sz="1200" kern="1200" dirty="0">
                <a:solidFill>
                  <a:schemeClr val="tx1"/>
                </a:solidFill>
                <a:effectLst/>
                <a:latin typeface="+mn-lt"/>
                <a:ea typeface="+mn-ea"/>
                <a:cs typeface="+mn-cs"/>
              </a:rPr>
              <a:t> immune </a:t>
            </a:r>
            <a:r>
              <a:rPr lang="fr-FR" sz="1200" kern="1200" dirty="0" err="1">
                <a:solidFill>
                  <a:schemeClr val="tx1"/>
                </a:solidFill>
                <a:effectLst/>
                <a:latin typeface="+mn-lt"/>
                <a:ea typeface="+mn-ea"/>
                <a:cs typeface="+mn-cs"/>
              </a:rPr>
              <a:t>sensing</a:t>
            </a:r>
            <a:r>
              <a:rPr lang="fr-FR" sz="1200" kern="1200" dirty="0">
                <a:solidFill>
                  <a:schemeClr val="tx1"/>
                </a:solidFill>
                <a:effectLst/>
                <a:latin typeface="+mn-lt"/>
                <a:ea typeface="+mn-ea"/>
                <a:cs typeface="+mn-cs"/>
              </a:rPr>
              <a:t> and/or to </a:t>
            </a:r>
            <a:r>
              <a:rPr lang="fr-FR" sz="1200" kern="1200" dirty="0" err="1">
                <a:solidFill>
                  <a:schemeClr val="tx1"/>
                </a:solidFill>
                <a:effectLst/>
                <a:latin typeface="+mn-lt"/>
                <a:ea typeface="+mn-ea"/>
                <a:cs typeface="+mn-cs"/>
              </a:rPr>
              <a:t>improve</a:t>
            </a:r>
            <a:r>
              <a:rPr lang="fr-FR" sz="1200" kern="1200" dirty="0">
                <a:solidFill>
                  <a:schemeClr val="tx1"/>
                </a:solidFill>
                <a:effectLst/>
                <a:latin typeface="+mn-lt"/>
                <a:ea typeface="+mn-ea"/>
                <a:cs typeface="+mn-cs"/>
              </a:rPr>
              <a:t> translation.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optimization</a:t>
            </a:r>
            <a:r>
              <a:rPr lang="fr-FR" sz="1200" kern="1200" dirty="0">
                <a:solidFill>
                  <a:schemeClr val="tx1"/>
                </a:solidFill>
                <a:effectLst/>
                <a:latin typeface="+mn-lt"/>
                <a:ea typeface="+mn-ea"/>
                <a:cs typeface="+mn-cs"/>
              </a:rPr>
              <a:t> of codon usage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important; </a:t>
            </a:r>
            <a:r>
              <a:rPr lang="fr-FR" sz="1200" kern="1200" dirty="0" err="1">
                <a:solidFill>
                  <a:schemeClr val="tx1"/>
                </a:solidFill>
                <a:effectLst/>
                <a:latin typeface="+mn-lt"/>
                <a:ea typeface="+mn-ea"/>
                <a:cs typeface="+mn-cs"/>
              </a:rPr>
              <a:t>sometimes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CpG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sequences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used</a:t>
            </a:r>
            <a:r>
              <a:rPr lang="fr-FR" sz="1200" kern="1200" dirty="0">
                <a:solidFill>
                  <a:schemeClr val="tx1"/>
                </a:solidFill>
                <a:effectLst/>
                <a:latin typeface="+mn-lt"/>
                <a:ea typeface="+mn-ea"/>
                <a:cs typeface="+mn-cs"/>
              </a:rPr>
              <a:t> as adjuvants to </a:t>
            </a:r>
            <a:r>
              <a:rPr lang="fr-FR" sz="1200" kern="1200" dirty="0" err="1">
                <a:solidFill>
                  <a:schemeClr val="tx1"/>
                </a:solidFill>
                <a:effectLst/>
                <a:latin typeface="+mn-lt"/>
                <a:ea typeface="+mn-ea"/>
                <a:cs typeface="+mn-cs"/>
              </a:rPr>
              <a:t>hrlp</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development</a:t>
            </a:r>
            <a:r>
              <a:rPr lang="fr-FR" sz="1200" kern="1200" dirty="0">
                <a:solidFill>
                  <a:schemeClr val="tx1"/>
                </a:solidFill>
                <a:effectLst/>
                <a:latin typeface="+mn-lt"/>
                <a:ea typeface="+mn-ea"/>
                <a:cs typeface="+mn-cs"/>
              </a:rPr>
              <a:t> of the adaptive immune </a:t>
            </a:r>
            <a:r>
              <a:rPr lang="fr-FR" sz="1200" kern="1200" dirty="0" err="1">
                <a:solidFill>
                  <a:schemeClr val="tx1"/>
                </a:solidFill>
                <a:effectLst/>
                <a:latin typeface="+mn-lt"/>
                <a:ea typeface="+mn-ea"/>
                <a:cs typeface="+mn-cs"/>
              </a:rPr>
              <a:t>response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triggered</a:t>
            </a:r>
            <a:r>
              <a:rPr lang="fr-FR" sz="1200" kern="1200" dirty="0">
                <a:solidFill>
                  <a:schemeClr val="tx1"/>
                </a:solidFill>
                <a:effectLst/>
                <a:latin typeface="+mn-lt"/>
                <a:ea typeface="+mn-ea"/>
                <a:cs typeface="+mn-cs"/>
              </a:rPr>
              <a:t>  by the production of </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helper-cell</a:t>
            </a:r>
            <a:r>
              <a:rPr lang="fr-FR" sz="1200" kern="1200" dirty="0">
                <a:solidFill>
                  <a:schemeClr val="tx1"/>
                </a:solidFill>
                <a:effectLst/>
                <a:latin typeface="+mn-lt"/>
                <a:ea typeface="+mn-ea"/>
                <a:cs typeface="+mn-cs"/>
              </a:rPr>
              <a:t>  and  pro-</a:t>
            </a:r>
            <a:r>
              <a:rPr lang="fr-FR" sz="1200" kern="1200" dirty="0" err="1">
                <a:solidFill>
                  <a:schemeClr val="tx1"/>
                </a:solidFill>
                <a:effectLst/>
                <a:latin typeface="+mn-lt"/>
                <a:ea typeface="+mn-ea"/>
                <a:cs typeface="+mn-cs"/>
              </a:rPr>
              <a:t>inflammatory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citokines</a:t>
            </a:r>
            <a:r>
              <a:rPr lang="fr-FR" sz="1200"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16E34C4-ABFB-1444-9E55-E30A570142A9}" type="slidenum">
              <a:rPr lang="fr-FR" smtClean="0"/>
              <a:t>3</a:t>
            </a:fld>
            <a:endParaRPr lang="fr-FR"/>
          </a:p>
        </p:txBody>
      </p:sp>
    </p:spTree>
    <p:extLst>
      <p:ext uri="{BB962C8B-B14F-4D97-AF65-F5344CB8AC3E}">
        <p14:creationId xmlns:p14="http://schemas.microsoft.com/office/powerpoint/2010/main" val="59665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Take</a:t>
            </a:r>
            <a:r>
              <a:rPr lang="fr-FR" dirty="0"/>
              <a:t> a </a:t>
            </a:r>
            <a:r>
              <a:rPr lang="fr-FR" dirty="0" err="1"/>
              <a:t>detour</a:t>
            </a:r>
            <a:r>
              <a:rPr lang="fr-FR" dirty="0"/>
              <a:t> to </a:t>
            </a:r>
            <a:r>
              <a:rPr lang="fr-FR" dirty="0" err="1"/>
              <a:t>expalin</a:t>
            </a:r>
            <a:r>
              <a:rPr lang="fr-FR" dirty="0"/>
              <a:t> a </a:t>
            </a:r>
            <a:r>
              <a:rPr lang="fr-FR" dirty="0" err="1"/>
              <a:t>formalism</a:t>
            </a:r>
            <a:r>
              <a:rPr lang="fr-FR" dirty="0"/>
              <a:t> </a:t>
            </a:r>
            <a:r>
              <a:rPr lang="fr-FR" dirty="0" err="1"/>
              <a:t>introduced</a:t>
            </a:r>
            <a:r>
              <a:rPr lang="fr-FR" dirty="0"/>
              <a:t> on influenza virus to </a:t>
            </a:r>
            <a:r>
              <a:rPr lang="fr-FR" dirty="0" err="1"/>
              <a:t>characterize</a:t>
            </a:r>
            <a:r>
              <a:rPr lang="fr-FR" dirty="0"/>
              <a:t> the </a:t>
            </a:r>
            <a:r>
              <a:rPr lang="fr-FR" dirty="0" err="1"/>
              <a:t>fact</a:t>
            </a:r>
            <a:r>
              <a:rPr lang="fr-FR" dirty="0"/>
              <a:t> </a:t>
            </a:r>
            <a:r>
              <a:rPr lang="fr-FR" dirty="0" err="1"/>
              <a:t>trhat</a:t>
            </a:r>
            <a:r>
              <a:rPr lang="fr-FR" dirty="0"/>
              <a:t> </a:t>
            </a:r>
            <a:r>
              <a:rPr lang="fr-FR" dirty="0" err="1"/>
              <a:t>some</a:t>
            </a:r>
            <a:r>
              <a:rPr lang="fr-FR" dirty="0"/>
              <a:t> </a:t>
            </a:r>
            <a:r>
              <a:rPr lang="fr-FR" dirty="0" err="1"/>
              <a:t>moti</a:t>
            </a:r>
            <a:endParaRPr lang="fr-FR" dirty="0"/>
          </a:p>
          <a:p>
            <a:r>
              <a:rPr lang="fr-FR" dirty="0"/>
              <a:t>Importance of </a:t>
            </a:r>
            <a:r>
              <a:rPr lang="fr-FR" dirty="0" err="1"/>
              <a:t>some</a:t>
            </a:r>
            <a:r>
              <a:rPr lang="fr-FR" dirty="0"/>
              <a:t> patterns in viral </a:t>
            </a:r>
            <a:r>
              <a:rPr lang="fr-FR" dirty="0" err="1"/>
              <a:t>sequences</a:t>
            </a:r>
            <a:r>
              <a:rPr lang="fr-FR" dirty="0"/>
              <a:t> </a:t>
            </a:r>
            <a:r>
              <a:rPr lang="fr-FR" dirty="0" err="1"/>
              <a:t>which</a:t>
            </a:r>
            <a:r>
              <a:rPr lang="fr-FR" dirty="0"/>
              <a:t> trigger the </a:t>
            </a:r>
            <a:r>
              <a:rPr lang="fr-FR" dirty="0" err="1"/>
              <a:t>Innate</a:t>
            </a:r>
            <a:r>
              <a:rPr lang="fr-FR" dirty="0"/>
              <a:t> immune system </a:t>
            </a:r>
            <a:r>
              <a:rPr lang="fr-FR" dirty="0" err="1"/>
              <a:t>leading</a:t>
            </a:r>
            <a:r>
              <a:rPr lang="fr-FR" dirty="0"/>
              <a:t> to recognition and the</a:t>
            </a:r>
          </a:p>
        </p:txBody>
      </p:sp>
      <p:sp>
        <p:nvSpPr>
          <p:cNvPr id="4" name="Espace réservé du numéro de diapositive 3"/>
          <p:cNvSpPr>
            <a:spLocks noGrp="1"/>
          </p:cNvSpPr>
          <p:nvPr>
            <p:ph type="sldNum" sz="quarter" idx="5"/>
          </p:nvPr>
        </p:nvSpPr>
        <p:spPr/>
        <p:txBody>
          <a:bodyPr/>
          <a:lstStyle/>
          <a:p>
            <a:fld id="{216E34C4-ABFB-1444-9E55-E30A570142A9}" type="slidenum">
              <a:rPr lang="fr-FR" smtClean="0"/>
              <a:t>4</a:t>
            </a:fld>
            <a:endParaRPr lang="fr-FR"/>
          </a:p>
        </p:txBody>
      </p:sp>
    </p:spTree>
    <p:extLst>
      <p:ext uri="{BB962C8B-B14F-4D97-AF65-F5344CB8AC3E}">
        <p14:creationId xmlns:p14="http://schemas.microsoft.com/office/powerpoint/2010/main" val="884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H3 and H2 are </a:t>
            </a:r>
            <a:r>
              <a:rPr lang="fr-FR" dirty="0" err="1"/>
              <a:t>reassortants</a:t>
            </a:r>
            <a:r>
              <a:rPr lang="fr-FR" dirty="0"/>
              <a:t> </a:t>
            </a:r>
            <a:r>
              <a:rPr lang="fr-FR" dirty="0" err="1"/>
              <a:t>with</a:t>
            </a:r>
            <a:r>
              <a:rPr lang="fr-FR" dirty="0"/>
              <a:t> 3 and 2 </a:t>
            </a:r>
            <a:r>
              <a:rPr lang="fr-FR" dirty="0" err="1"/>
              <a:t>avian</a:t>
            </a:r>
            <a:r>
              <a:rPr lang="fr-FR" dirty="0"/>
              <a:t> </a:t>
            </a:r>
            <a:r>
              <a:rPr lang="fr-FR" dirty="0" err="1"/>
              <a:t>segmants</a:t>
            </a:r>
            <a:endParaRPr lang="fr-FR" dirty="0"/>
          </a:p>
        </p:txBody>
      </p:sp>
      <p:sp>
        <p:nvSpPr>
          <p:cNvPr id="4" name="Espace réservé du numéro de diapositive 3"/>
          <p:cNvSpPr>
            <a:spLocks noGrp="1"/>
          </p:cNvSpPr>
          <p:nvPr>
            <p:ph type="sldNum" sz="quarter" idx="10"/>
          </p:nvPr>
        </p:nvSpPr>
        <p:spPr/>
        <p:txBody>
          <a:bodyPr/>
          <a:lstStyle/>
          <a:p>
            <a:fld id="{216E34C4-ABFB-1444-9E55-E30A570142A9}" type="slidenum">
              <a:rPr lang="fr-FR" smtClean="0"/>
              <a:t>6</a:t>
            </a:fld>
            <a:endParaRPr lang="fr-FR"/>
          </a:p>
        </p:txBody>
      </p:sp>
    </p:spTree>
    <p:extLst>
      <p:ext uri="{BB962C8B-B14F-4D97-AF65-F5344CB8AC3E}">
        <p14:creationId xmlns:p14="http://schemas.microsoft.com/office/powerpoint/2010/main" val="240930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For each sequence we compute the CG force such that the observed number of CpG in the sequence is equal to the average number of CpG according to the probability of a sequence </a:t>
            </a:r>
          </a:p>
        </p:txBody>
      </p:sp>
      <p:sp>
        <p:nvSpPr>
          <p:cNvPr id="4" name="Slide Number Placeholder 3"/>
          <p:cNvSpPr>
            <a:spLocks noGrp="1"/>
          </p:cNvSpPr>
          <p:nvPr>
            <p:ph type="sldNum" sz="quarter" idx="5"/>
          </p:nvPr>
        </p:nvSpPr>
        <p:spPr/>
        <p:txBody>
          <a:bodyPr/>
          <a:lstStyle/>
          <a:p>
            <a:fld id="{216E34C4-ABFB-1444-9E55-E30A570142A9}" type="slidenum">
              <a:rPr lang="fr-FR" smtClean="0"/>
              <a:t>7</a:t>
            </a:fld>
            <a:endParaRPr lang="fr-FR"/>
          </a:p>
        </p:txBody>
      </p:sp>
    </p:spTree>
    <p:extLst>
      <p:ext uri="{BB962C8B-B14F-4D97-AF65-F5344CB8AC3E}">
        <p14:creationId xmlns:p14="http://schemas.microsoft.com/office/powerpoint/2010/main" val="563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A5AEFC-CE14-2942-9647-221CCE4B98AC}" type="slidenum">
              <a:rPr lang="en-US"/>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3875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A5AEFC-CE14-2942-9647-221CCE4B98AC}" type="slidenum">
              <a:rPr lang="en-US"/>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4191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A5AEFC-CE14-2942-9647-221CCE4B98AC}" type="slidenum">
              <a:rPr lang="en-US"/>
              <a:pPr/>
              <a:t>11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288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401274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50745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90770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54252D02-DA23-074A-BB30-25378688942A}" type="datetime1">
              <a:rPr lang="en-US"/>
              <a:pPr>
                <a:defRPr/>
              </a:pPr>
              <a:t>8/17/22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7B7C2D1-3353-744D-8A31-887AB01EE252}" type="slidenum">
              <a:rPr lang="en-US"/>
              <a:pPr>
                <a:defRPr/>
              </a:pPr>
              <a:t>‹#›</a:t>
            </a:fld>
            <a:endParaRPr lang="en-US"/>
          </a:p>
        </p:txBody>
      </p:sp>
    </p:spTree>
    <p:extLst>
      <p:ext uri="{BB962C8B-B14F-4D97-AF65-F5344CB8AC3E}">
        <p14:creationId xmlns:p14="http://schemas.microsoft.com/office/powerpoint/2010/main" val="10200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55738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236528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EDBA13B-16B3-0648-97D8-260DB93F1D75}" type="datetimeFigureOut">
              <a:rPr lang="fr-FR" smtClean="0"/>
              <a:t>17/08/2022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68233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EDBA13B-16B3-0648-97D8-260DB93F1D75}" type="datetimeFigureOut">
              <a:rPr lang="fr-FR" smtClean="0"/>
              <a:t>17/08/2022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7557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EDBA13B-16B3-0648-97D8-260DB93F1D75}" type="datetimeFigureOut">
              <a:rPr lang="fr-FR" smtClean="0"/>
              <a:t>17/08/2022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42700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DBA13B-16B3-0648-97D8-260DB93F1D75}" type="datetimeFigureOut">
              <a:rPr lang="fr-FR" smtClean="0"/>
              <a:t>17/08/2022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7034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EDBA13B-16B3-0648-97D8-260DB93F1D75}" type="datetimeFigureOut">
              <a:rPr lang="fr-FR" smtClean="0"/>
              <a:t>17/08/2022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54862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EDBA13B-16B3-0648-97D8-260DB93F1D75}" type="datetimeFigureOut">
              <a:rPr lang="fr-FR" smtClean="0"/>
              <a:t>17/08/2022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2E5DF1-8F6C-D64B-8F29-B9356ACBA1B8}" type="slidenum">
              <a:rPr lang="fr-FR" smtClean="0"/>
              <a:t>‹#›</a:t>
            </a:fld>
            <a:endParaRPr lang="fr-FR"/>
          </a:p>
        </p:txBody>
      </p:sp>
    </p:spTree>
    <p:extLst>
      <p:ext uri="{BB962C8B-B14F-4D97-AF65-F5344CB8AC3E}">
        <p14:creationId xmlns:p14="http://schemas.microsoft.com/office/powerpoint/2010/main" val="129889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BA13B-16B3-0648-97D8-260DB93F1D75}" type="datetimeFigureOut">
              <a:rPr lang="fr-FR" smtClean="0"/>
              <a:t>17/08/2022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5DF1-8F6C-D64B-8F29-B9356ACBA1B8}" type="slidenum">
              <a:rPr lang="fr-FR" smtClean="0"/>
              <a:t>‹#›</a:t>
            </a:fld>
            <a:endParaRPr lang="fr-FR"/>
          </a:p>
        </p:txBody>
      </p:sp>
    </p:spTree>
    <p:extLst>
      <p:ext uri="{BB962C8B-B14F-4D97-AF65-F5344CB8AC3E}">
        <p14:creationId xmlns:p14="http://schemas.microsoft.com/office/powerpoint/2010/main" val="364010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7275" y="3567069"/>
            <a:ext cx="7611707" cy="2294141"/>
          </a:xfrm>
        </p:spPr>
        <p:txBody>
          <a:bodyPr>
            <a:noAutofit/>
          </a:bodyPr>
          <a:lstStyle/>
          <a:p>
            <a:pPr algn="l"/>
            <a:endParaRPr lang="fr-FR" sz="2000" dirty="0">
              <a:solidFill>
                <a:schemeClr val="tx1"/>
              </a:solidFill>
            </a:endParaRPr>
          </a:p>
          <a:p>
            <a:pPr algn="l"/>
            <a:endParaRPr lang="fr-FR" sz="2000" dirty="0">
              <a:solidFill>
                <a:schemeClr val="tx1"/>
              </a:solidFill>
            </a:endParaRPr>
          </a:p>
        </p:txBody>
      </p:sp>
      <p:sp>
        <p:nvSpPr>
          <p:cNvPr id="6" name="ZoneTexte 5"/>
          <p:cNvSpPr txBox="1"/>
          <p:nvPr/>
        </p:nvSpPr>
        <p:spPr>
          <a:xfrm>
            <a:off x="3780977" y="6311900"/>
            <a:ext cx="2587568" cy="369332"/>
          </a:xfrm>
          <a:prstGeom prst="rect">
            <a:avLst/>
          </a:prstGeom>
          <a:noFill/>
        </p:spPr>
        <p:txBody>
          <a:bodyPr wrap="none" rtlCol="0">
            <a:spAutoFit/>
          </a:bodyPr>
          <a:lstStyle/>
          <a:p>
            <a:r>
              <a:rPr lang="fr-FR" dirty="0" err="1">
                <a:solidFill>
                  <a:srgbClr val="008000"/>
                </a:solidFill>
              </a:rPr>
              <a:t>Benasque</a:t>
            </a:r>
            <a:r>
              <a:rPr lang="fr-FR" dirty="0">
                <a:solidFill>
                  <a:srgbClr val="008000"/>
                </a:solidFill>
              </a:rPr>
              <a:t>, </a:t>
            </a:r>
            <a:r>
              <a:rPr lang="fr-FR" dirty="0" err="1">
                <a:solidFill>
                  <a:srgbClr val="008000"/>
                </a:solidFill>
              </a:rPr>
              <a:t>Aug</a:t>
            </a:r>
            <a:r>
              <a:rPr lang="fr-FR" dirty="0">
                <a:solidFill>
                  <a:srgbClr val="008000"/>
                </a:solidFill>
              </a:rPr>
              <a:t> 12th 2022</a:t>
            </a:r>
          </a:p>
        </p:txBody>
      </p:sp>
      <p:sp>
        <p:nvSpPr>
          <p:cNvPr id="2" name="ZoneTexte 1">
            <a:extLst>
              <a:ext uri="{FF2B5EF4-FFF2-40B4-BE49-F238E27FC236}">
                <a16:creationId xmlns:a16="http://schemas.microsoft.com/office/drawing/2014/main" id="{D24E051E-B2BB-E644-973B-0928C9BE9A7E}"/>
              </a:ext>
            </a:extLst>
          </p:cNvPr>
          <p:cNvSpPr txBox="1"/>
          <p:nvPr/>
        </p:nvSpPr>
        <p:spPr>
          <a:xfrm>
            <a:off x="1152938" y="2098358"/>
            <a:ext cx="7436043" cy="2585323"/>
          </a:xfrm>
          <a:prstGeom prst="rect">
            <a:avLst/>
          </a:prstGeom>
          <a:noFill/>
        </p:spPr>
        <p:txBody>
          <a:bodyPr wrap="square" rtlCol="0">
            <a:spAutoFit/>
          </a:bodyPr>
          <a:lstStyle/>
          <a:p>
            <a:r>
              <a:rPr lang="fr-FR" b="1" dirty="0"/>
              <a:t>Simona Cocco   </a:t>
            </a:r>
            <a:r>
              <a:rPr lang="fr-FR" dirty="0"/>
              <a:t>			</a:t>
            </a:r>
          </a:p>
          <a:p>
            <a:r>
              <a:rPr lang="fr-FR" dirty="0"/>
              <a:t>                                              </a:t>
            </a:r>
          </a:p>
          <a:p>
            <a:r>
              <a:rPr lang="fr-FR" dirty="0"/>
              <a:t>Andrea Di Gioacchino 			Ecole Normale Supérieure, Paris</a:t>
            </a:r>
          </a:p>
          <a:p>
            <a:endParaRPr lang="fr-FR" dirty="0"/>
          </a:p>
          <a:p>
            <a:r>
              <a:rPr lang="fr-FR" dirty="0"/>
              <a:t>Rémi Monasson</a:t>
            </a:r>
          </a:p>
          <a:p>
            <a:endParaRPr lang="fr-FR" dirty="0"/>
          </a:p>
          <a:p>
            <a:r>
              <a:rPr lang="fr-FR" dirty="0"/>
              <a:t>Benjamin </a:t>
            </a:r>
            <a:r>
              <a:rPr lang="fr-FR" dirty="0" err="1"/>
              <a:t>Greenbaum</a:t>
            </a:r>
            <a:r>
              <a:rPr lang="fr-FR" dirty="0"/>
              <a:t>                          MSKCC- New York</a:t>
            </a:r>
          </a:p>
          <a:p>
            <a:endParaRPr lang="fr-FR" dirty="0"/>
          </a:p>
          <a:p>
            <a:r>
              <a:rPr lang="fr-FR" dirty="0"/>
              <a:t>Petr </a:t>
            </a:r>
            <a:r>
              <a:rPr lang="fr-FR" dirty="0" err="1"/>
              <a:t>Sulc</a:t>
            </a:r>
            <a:r>
              <a:rPr lang="fr-FR" dirty="0"/>
              <a:t>                                                  Arizona State </a:t>
            </a:r>
            <a:r>
              <a:rPr lang="fr-FR" dirty="0" err="1"/>
              <a:t>University</a:t>
            </a:r>
            <a:r>
              <a:rPr lang="fr-FR" dirty="0"/>
              <a:t> USA   </a:t>
            </a:r>
          </a:p>
        </p:txBody>
      </p:sp>
      <p:sp>
        <p:nvSpPr>
          <p:cNvPr id="7" name="TextBox 6">
            <a:extLst>
              <a:ext uri="{FF2B5EF4-FFF2-40B4-BE49-F238E27FC236}">
                <a16:creationId xmlns:a16="http://schemas.microsoft.com/office/drawing/2014/main" id="{DAA84922-57AB-3F40-259E-9A3CDC26CDF6}"/>
              </a:ext>
            </a:extLst>
          </p:cNvPr>
          <p:cNvSpPr txBox="1"/>
          <p:nvPr/>
        </p:nvSpPr>
        <p:spPr>
          <a:xfrm>
            <a:off x="400050" y="396925"/>
            <a:ext cx="8492490" cy="954107"/>
          </a:xfrm>
          <a:prstGeom prst="rect">
            <a:avLst/>
          </a:prstGeom>
          <a:noFill/>
        </p:spPr>
        <p:txBody>
          <a:bodyPr wrap="square">
            <a:spAutoFit/>
          </a:bodyPr>
          <a:lstStyle/>
          <a:p>
            <a:pPr algn="ctr"/>
            <a:r>
              <a:rPr lang="en-GB" sz="2800" b="1" i="0" u="none" strike="noStrike" dirty="0">
                <a:solidFill>
                  <a:srgbClr val="FF0000"/>
                </a:solidFill>
                <a:effectLst/>
                <a:latin typeface="Arial" panose="020B0604020202020204" pitchFamily="34" charset="0"/>
              </a:rPr>
              <a:t>Immunostimulatory viral-like features </a:t>
            </a:r>
          </a:p>
          <a:p>
            <a:pPr algn="ctr"/>
            <a:r>
              <a:rPr lang="en-GB" sz="2800" b="1" i="0" u="none" strike="noStrike" dirty="0">
                <a:solidFill>
                  <a:srgbClr val="FF0000"/>
                </a:solidFill>
                <a:effectLst/>
                <a:latin typeface="Arial" panose="020B0604020202020204" pitchFamily="34" charset="0"/>
              </a:rPr>
              <a:t>in genomic repeats</a:t>
            </a:r>
            <a:endParaRPr lang="x-none" sz="2800" b="1" dirty="0">
              <a:solidFill>
                <a:srgbClr val="FF0000"/>
              </a:solidFill>
            </a:endParaRPr>
          </a:p>
        </p:txBody>
      </p:sp>
    </p:spTree>
    <p:extLst>
      <p:ext uri="{BB962C8B-B14F-4D97-AF65-F5344CB8AC3E}">
        <p14:creationId xmlns:p14="http://schemas.microsoft.com/office/powerpoint/2010/main" val="55821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996AB-36DD-754B-B0A6-8CB08370BD10}"/>
              </a:ext>
            </a:extLst>
          </p:cNvPr>
          <p:cNvSpPr txBox="1">
            <a:spLocks/>
          </p:cNvSpPr>
          <p:nvPr/>
        </p:nvSpPr>
        <p:spPr>
          <a:xfrm>
            <a:off x="344557" y="190499"/>
            <a:ext cx="8282463" cy="9624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FF0000"/>
                </a:solidFill>
              </a:rPr>
              <a:t>The </a:t>
            </a:r>
            <a:r>
              <a:rPr lang="fr-FR" sz="3200" b="1" dirty="0" err="1">
                <a:solidFill>
                  <a:srgbClr val="FF0000"/>
                </a:solidFill>
              </a:rPr>
              <a:t>CpG</a:t>
            </a:r>
            <a:r>
              <a:rPr lang="fr-FR" sz="3200" b="1" dirty="0">
                <a:solidFill>
                  <a:srgbClr val="FF0000"/>
                </a:solidFill>
              </a:rPr>
              <a:t> force captures </a:t>
            </a:r>
            <a:r>
              <a:rPr lang="fr-FR" sz="3200" b="1" dirty="0" err="1">
                <a:solidFill>
                  <a:srgbClr val="FF0000"/>
                </a:solidFill>
              </a:rPr>
              <a:t>evolution</a:t>
            </a:r>
            <a:r>
              <a:rPr lang="fr-FR" sz="3200" b="1" dirty="0">
                <a:solidFill>
                  <a:srgbClr val="FF0000"/>
                </a:solidFill>
              </a:rPr>
              <a:t> in </a:t>
            </a:r>
            <a:r>
              <a:rPr lang="fr-FR" sz="3200" b="1" dirty="0" err="1">
                <a:solidFill>
                  <a:srgbClr val="FF0000"/>
                </a:solidFill>
              </a:rPr>
              <a:t>CpG</a:t>
            </a:r>
            <a:r>
              <a:rPr lang="fr-FR" sz="3200" b="1" dirty="0">
                <a:solidFill>
                  <a:srgbClr val="FF0000"/>
                </a:solidFill>
              </a:rPr>
              <a:t>  </a:t>
            </a:r>
            <a:r>
              <a:rPr lang="fr-FR" sz="3200" b="1" dirty="0" err="1">
                <a:solidFill>
                  <a:srgbClr val="FF0000"/>
                </a:solidFill>
              </a:rPr>
              <a:t>number</a:t>
            </a:r>
            <a:r>
              <a:rPr lang="fr-FR" sz="3200" b="1" dirty="0">
                <a:solidFill>
                  <a:srgbClr val="FF0000"/>
                </a:solidFill>
              </a:rPr>
              <a:t> </a:t>
            </a:r>
            <a:r>
              <a:rPr lang="fr-FR" sz="3200" b="1" dirty="0" err="1">
                <a:solidFill>
                  <a:srgbClr val="FF0000"/>
                </a:solidFill>
              </a:rPr>
              <a:t>through</a:t>
            </a:r>
            <a:r>
              <a:rPr lang="fr-FR" sz="3200" b="1" dirty="0">
                <a:solidFill>
                  <a:srgbClr val="FF0000"/>
                </a:solidFill>
              </a:rPr>
              <a:t> </a:t>
            </a:r>
            <a:r>
              <a:rPr lang="fr-FR" sz="3200" b="1" dirty="0" err="1">
                <a:solidFill>
                  <a:srgbClr val="FF0000"/>
                </a:solidFill>
              </a:rPr>
              <a:t>synonymous</a:t>
            </a:r>
            <a:r>
              <a:rPr lang="fr-FR" sz="3200" b="1" dirty="0">
                <a:solidFill>
                  <a:srgbClr val="FF0000"/>
                </a:solidFill>
              </a:rPr>
              <a:t> mutations </a:t>
            </a:r>
            <a:endParaRPr lang="fr-FR" sz="3200" b="1" i="1" dirty="0">
              <a:solidFill>
                <a:srgbClr val="FF0000"/>
              </a:solidFill>
            </a:endParaRPr>
          </a:p>
        </p:txBody>
      </p:sp>
      <p:sp>
        <p:nvSpPr>
          <p:cNvPr id="3" name="ZoneTexte 2">
            <a:extLst>
              <a:ext uri="{FF2B5EF4-FFF2-40B4-BE49-F238E27FC236}">
                <a16:creationId xmlns:a16="http://schemas.microsoft.com/office/drawing/2014/main" id="{823A54B8-4C2E-2042-9545-27DDFF679E09}"/>
              </a:ext>
            </a:extLst>
          </p:cNvPr>
          <p:cNvSpPr txBox="1"/>
          <p:nvPr/>
        </p:nvSpPr>
        <p:spPr>
          <a:xfrm>
            <a:off x="1497497" y="5936975"/>
            <a:ext cx="3999043" cy="369332"/>
          </a:xfrm>
          <a:prstGeom prst="rect">
            <a:avLst/>
          </a:prstGeom>
          <a:noFill/>
        </p:spPr>
        <p:txBody>
          <a:bodyPr wrap="none" rtlCol="0">
            <a:spAutoFit/>
          </a:bodyPr>
          <a:lstStyle/>
          <a:p>
            <a:r>
              <a:rPr lang="fr-FR" dirty="0"/>
              <a:t>Time to </a:t>
            </a:r>
            <a:r>
              <a:rPr lang="fr-FR" dirty="0" err="1"/>
              <a:t>become</a:t>
            </a:r>
            <a:r>
              <a:rPr lang="fr-FR" dirty="0"/>
              <a:t> ‘self’ </a:t>
            </a:r>
            <a:r>
              <a:rPr lang="fr-FR" dirty="0" err="1"/>
              <a:t>is</a:t>
            </a:r>
            <a:r>
              <a:rPr lang="fr-FR" dirty="0"/>
              <a:t>  ~ 100-300 </a:t>
            </a:r>
            <a:r>
              <a:rPr lang="fr-FR" dirty="0" err="1"/>
              <a:t>years</a:t>
            </a:r>
            <a:endParaRPr lang="fr-FR" dirty="0"/>
          </a:p>
        </p:txBody>
      </p:sp>
      <p:cxnSp>
        <p:nvCxnSpPr>
          <p:cNvPr id="6" name="Connecteur droit 5">
            <a:extLst>
              <a:ext uri="{FF2B5EF4-FFF2-40B4-BE49-F238E27FC236}">
                <a16:creationId xmlns:a16="http://schemas.microsoft.com/office/drawing/2014/main" id="{6F489B0D-AA83-754F-AFAA-08D8D9CBC371}"/>
              </a:ext>
            </a:extLst>
          </p:cNvPr>
          <p:cNvCxnSpPr>
            <a:cxnSpLocks/>
          </p:cNvCxnSpPr>
          <p:nvPr/>
        </p:nvCxnSpPr>
        <p:spPr>
          <a:xfrm>
            <a:off x="6518816" y="2252869"/>
            <a:ext cx="4439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9D95C141-B0E6-B445-9CB5-5F619C139F96}"/>
              </a:ext>
            </a:extLst>
          </p:cNvPr>
          <p:cNvSpPr txBox="1"/>
          <p:nvPr/>
        </p:nvSpPr>
        <p:spPr>
          <a:xfrm>
            <a:off x="6366414" y="1828799"/>
            <a:ext cx="1117422" cy="461665"/>
          </a:xfrm>
          <a:prstGeom prst="rect">
            <a:avLst/>
          </a:prstGeom>
          <a:noFill/>
        </p:spPr>
        <p:txBody>
          <a:bodyPr wrap="none" rtlCol="0">
            <a:spAutoFit/>
          </a:bodyPr>
          <a:lstStyle/>
          <a:p>
            <a:r>
              <a:rPr lang="fr-FR" sz="2400" dirty="0" err="1"/>
              <a:t>dN</a:t>
            </a:r>
            <a:r>
              <a:rPr lang="fr-FR" sz="2400" baseline="-25000" dirty="0"/>
              <a:t> CG</a:t>
            </a:r>
            <a:r>
              <a:rPr lang="fr-FR" sz="2400" dirty="0"/>
              <a:t>(</a:t>
            </a:r>
            <a:r>
              <a:rPr lang="fr-FR" sz="2400" dirty="0" err="1"/>
              <a:t>t</a:t>
            </a:r>
            <a:r>
              <a:rPr lang="fr-FR" sz="2400" dirty="0"/>
              <a:t>)</a:t>
            </a:r>
          </a:p>
        </p:txBody>
      </p:sp>
      <p:sp>
        <p:nvSpPr>
          <p:cNvPr id="8" name="ZoneTexte 7">
            <a:extLst>
              <a:ext uri="{FF2B5EF4-FFF2-40B4-BE49-F238E27FC236}">
                <a16:creationId xmlns:a16="http://schemas.microsoft.com/office/drawing/2014/main" id="{32B980EC-C170-6149-BA7D-A855678C2204}"/>
              </a:ext>
            </a:extLst>
          </p:cNvPr>
          <p:cNvSpPr txBox="1"/>
          <p:nvPr/>
        </p:nvSpPr>
        <p:spPr>
          <a:xfrm>
            <a:off x="6518816" y="2243703"/>
            <a:ext cx="463313" cy="400110"/>
          </a:xfrm>
          <a:prstGeom prst="rect">
            <a:avLst/>
          </a:prstGeom>
          <a:noFill/>
        </p:spPr>
        <p:txBody>
          <a:bodyPr wrap="none" rtlCol="0">
            <a:spAutoFit/>
          </a:bodyPr>
          <a:lstStyle/>
          <a:p>
            <a:r>
              <a:rPr lang="fr-FR" sz="2000" dirty="0"/>
              <a:t>d </a:t>
            </a:r>
            <a:r>
              <a:rPr lang="fr-FR" sz="2000" dirty="0" err="1"/>
              <a:t>t</a:t>
            </a:r>
            <a:endParaRPr lang="fr-FR" sz="2000" dirty="0"/>
          </a:p>
        </p:txBody>
      </p:sp>
      <p:sp>
        <p:nvSpPr>
          <p:cNvPr id="10" name="ZoneTexte 9">
            <a:extLst>
              <a:ext uri="{FF2B5EF4-FFF2-40B4-BE49-F238E27FC236}">
                <a16:creationId xmlns:a16="http://schemas.microsoft.com/office/drawing/2014/main" id="{43776E09-E1E8-D743-8F31-A28632518327}"/>
              </a:ext>
            </a:extLst>
          </p:cNvPr>
          <p:cNvSpPr txBox="1"/>
          <p:nvPr/>
        </p:nvSpPr>
        <p:spPr>
          <a:xfrm>
            <a:off x="7099442" y="2065611"/>
            <a:ext cx="1944250" cy="400110"/>
          </a:xfrm>
          <a:prstGeom prst="rect">
            <a:avLst/>
          </a:prstGeom>
          <a:noFill/>
        </p:spPr>
        <p:txBody>
          <a:bodyPr wrap="none" rtlCol="0">
            <a:spAutoFit/>
          </a:bodyPr>
          <a:lstStyle/>
          <a:p>
            <a:r>
              <a:rPr lang="fr-FR" sz="2000" dirty="0"/>
              <a:t>= - (</a:t>
            </a:r>
            <a:r>
              <a:rPr lang="fr-FR" sz="2000" dirty="0" err="1"/>
              <a:t>f</a:t>
            </a:r>
            <a:r>
              <a:rPr lang="fr-FR" sz="2000" baseline="-25000" dirty="0" err="1"/>
              <a:t>CG</a:t>
            </a:r>
            <a:r>
              <a:rPr lang="fr-FR" sz="2000" dirty="0"/>
              <a:t> (N(</a:t>
            </a:r>
            <a:r>
              <a:rPr lang="fr-FR" sz="2000" dirty="0" err="1"/>
              <a:t>t</a:t>
            </a:r>
            <a:r>
              <a:rPr lang="fr-FR" sz="2000" dirty="0"/>
              <a:t>)) -</a:t>
            </a:r>
            <a:r>
              <a:rPr lang="fr-FR" sz="2000" dirty="0" err="1"/>
              <a:t>f</a:t>
            </a:r>
            <a:r>
              <a:rPr lang="fr-FR" sz="2000" baseline="-25000" dirty="0" err="1"/>
              <a:t>eq</a:t>
            </a:r>
            <a:r>
              <a:rPr lang="fr-FR" sz="2000" dirty="0"/>
              <a:t>)</a:t>
            </a:r>
          </a:p>
        </p:txBody>
      </p:sp>
      <p:pic>
        <p:nvPicPr>
          <p:cNvPr id="12" name="Image 11">
            <a:extLst>
              <a:ext uri="{FF2B5EF4-FFF2-40B4-BE49-F238E27FC236}">
                <a16:creationId xmlns:a16="http://schemas.microsoft.com/office/drawing/2014/main" id="{13CAD856-9027-154B-A52E-4AD32E6BF89E}"/>
              </a:ext>
            </a:extLst>
          </p:cNvPr>
          <p:cNvPicPr>
            <a:picLocks noChangeAspect="1"/>
          </p:cNvPicPr>
          <p:nvPr/>
        </p:nvPicPr>
        <p:blipFill>
          <a:blip r:embed="rId2"/>
          <a:stretch>
            <a:fillRect/>
          </a:stretch>
        </p:blipFill>
        <p:spPr>
          <a:xfrm>
            <a:off x="234953" y="1281968"/>
            <a:ext cx="6116087" cy="4146266"/>
          </a:xfrm>
          <a:prstGeom prst="rect">
            <a:avLst/>
          </a:prstGeom>
        </p:spPr>
      </p:pic>
      <p:sp>
        <p:nvSpPr>
          <p:cNvPr id="13" name="Rectangle 12">
            <a:extLst>
              <a:ext uri="{FF2B5EF4-FFF2-40B4-BE49-F238E27FC236}">
                <a16:creationId xmlns:a16="http://schemas.microsoft.com/office/drawing/2014/main" id="{399A7658-89F5-1C4E-AD7A-D14789BE3F3E}"/>
              </a:ext>
            </a:extLst>
          </p:cNvPr>
          <p:cNvSpPr/>
          <p:nvPr/>
        </p:nvSpPr>
        <p:spPr>
          <a:xfrm>
            <a:off x="4635500" y="6354184"/>
            <a:ext cx="4508500" cy="369332"/>
          </a:xfrm>
          <a:prstGeom prst="rect">
            <a:avLst/>
          </a:prstGeom>
        </p:spPr>
        <p:txBody>
          <a:bodyPr wrap="square">
            <a:spAutoFit/>
          </a:bodyPr>
          <a:lstStyle/>
          <a:p>
            <a:r>
              <a:rPr lang="en-US" i="1" dirty="0"/>
              <a:t>B. </a:t>
            </a:r>
            <a:r>
              <a:rPr lang="en-US" i="1" dirty="0" err="1"/>
              <a:t>Greenbaum</a:t>
            </a:r>
            <a:r>
              <a:rPr lang="en-US" i="1" dirty="0"/>
              <a:t>, S.C, A. Levine, R.M, PNAS 2014</a:t>
            </a:r>
          </a:p>
        </p:txBody>
      </p:sp>
      <p:pic>
        <p:nvPicPr>
          <p:cNvPr id="14" name="Image 13">
            <a:extLst>
              <a:ext uri="{FF2B5EF4-FFF2-40B4-BE49-F238E27FC236}">
                <a16:creationId xmlns:a16="http://schemas.microsoft.com/office/drawing/2014/main" id="{3F9E2CA4-45FB-0546-85C8-1A96AED9B108}"/>
              </a:ext>
            </a:extLst>
          </p:cNvPr>
          <p:cNvPicPr>
            <a:picLocks noChangeAspect="1"/>
          </p:cNvPicPr>
          <p:nvPr/>
        </p:nvPicPr>
        <p:blipFill>
          <a:blip r:embed="rId3"/>
          <a:stretch>
            <a:fillRect/>
          </a:stretch>
        </p:blipFill>
        <p:spPr>
          <a:xfrm>
            <a:off x="6027602" y="3443167"/>
            <a:ext cx="1879528" cy="1062574"/>
          </a:xfrm>
          <a:prstGeom prst="rect">
            <a:avLst/>
          </a:prstGeom>
        </p:spPr>
      </p:pic>
      <p:sp>
        <p:nvSpPr>
          <p:cNvPr id="4" name="ZoneTexte 3">
            <a:extLst>
              <a:ext uri="{FF2B5EF4-FFF2-40B4-BE49-F238E27FC236}">
                <a16:creationId xmlns:a16="http://schemas.microsoft.com/office/drawing/2014/main" id="{93E726B5-8105-6B4D-ADEB-F85737D607D2}"/>
              </a:ext>
            </a:extLst>
          </p:cNvPr>
          <p:cNvSpPr txBox="1"/>
          <p:nvPr/>
        </p:nvSpPr>
        <p:spPr>
          <a:xfrm>
            <a:off x="6178746" y="2065611"/>
            <a:ext cx="300082" cy="369332"/>
          </a:xfrm>
          <a:prstGeom prst="rect">
            <a:avLst/>
          </a:prstGeom>
          <a:noFill/>
        </p:spPr>
        <p:txBody>
          <a:bodyPr wrap="none" rtlCol="0">
            <a:spAutoFit/>
          </a:bodyPr>
          <a:lstStyle/>
          <a:p>
            <a:r>
              <a:rPr lang="fr-FR" dirty="0"/>
              <a:t>𝛕</a:t>
            </a:r>
          </a:p>
        </p:txBody>
      </p:sp>
      <p:sp>
        <p:nvSpPr>
          <p:cNvPr id="5" name="ZoneTexte 4">
            <a:extLst>
              <a:ext uri="{FF2B5EF4-FFF2-40B4-BE49-F238E27FC236}">
                <a16:creationId xmlns:a16="http://schemas.microsoft.com/office/drawing/2014/main" id="{C33E33E1-E547-884B-8BF2-0FB6E755C473}"/>
              </a:ext>
            </a:extLst>
          </p:cNvPr>
          <p:cNvSpPr txBox="1"/>
          <p:nvPr/>
        </p:nvSpPr>
        <p:spPr>
          <a:xfrm rot="16200000">
            <a:off x="-1127005" y="3081346"/>
            <a:ext cx="2867388" cy="461665"/>
          </a:xfrm>
          <a:prstGeom prst="rect">
            <a:avLst/>
          </a:prstGeom>
          <a:noFill/>
        </p:spPr>
        <p:txBody>
          <a:bodyPr wrap="none" rtlCol="0">
            <a:spAutoFit/>
          </a:bodyPr>
          <a:lstStyle/>
          <a:p>
            <a:r>
              <a:rPr lang="fr-FR" sz="2400" dirty="0"/>
              <a:t>Total </a:t>
            </a:r>
            <a:r>
              <a:rPr lang="fr-FR" sz="2400" dirty="0" err="1"/>
              <a:t>Number</a:t>
            </a:r>
            <a:r>
              <a:rPr lang="fr-FR" sz="2400" dirty="0"/>
              <a:t>  of </a:t>
            </a:r>
            <a:r>
              <a:rPr lang="fr-FR" sz="2400" dirty="0" err="1"/>
              <a:t>CpG</a:t>
            </a:r>
            <a:endParaRPr lang="fr-FR" sz="2400" dirty="0"/>
          </a:p>
        </p:txBody>
      </p:sp>
      <p:sp>
        <p:nvSpPr>
          <p:cNvPr id="15" name="ZoneTexte 14">
            <a:extLst>
              <a:ext uri="{FF2B5EF4-FFF2-40B4-BE49-F238E27FC236}">
                <a16:creationId xmlns:a16="http://schemas.microsoft.com/office/drawing/2014/main" id="{DA8DEFE7-C5FD-1A4F-A803-3522CADCEDBF}"/>
              </a:ext>
            </a:extLst>
          </p:cNvPr>
          <p:cNvSpPr txBox="1"/>
          <p:nvPr/>
        </p:nvSpPr>
        <p:spPr>
          <a:xfrm>
            <a:off x="3022263" y="5287577"/>
            <a:ext cx="844077" cy="461665"/>
          </a:xfrm>
          <a:prstGeom prst="rect">
            <a:avLst/>
          </a:prstGeom>
          <a:noFill/>
        </p:spPr>
        <p:txBody>
          <a:bodyPr wrap="none" rtlCol="0">
            <a:spAutoFit/>
          </a:bodyPr>
          <a:lstStyle/>
          <a:p>
            <a:r>
              <a:rPr lang="fr-FR" sz="2400" dirty="0" err="1"/>
              <a:t>years</a:t>
            </a:r>
            <a:endParaRPr lang="fr-FR" sz="2400" dirty="0"/>
          </a:p>
        </p:txBody>
      </p:sp>
      <p:sp>
        <p:nvSpPr>
          <p:cNvPr id="9" name="TextBox 8">
            <a:extLst>
              <a:ext uri="{FF2B5EF4-FFF2-40B4-BE49-F238E27FC236}">
                <a16:creationId xmlns:a16="http://schemas.microsoft.com/office/drawing/2014/main" id="{137260C6-980E-8BEA-9449-8F43F0A1419B}"/>
              </a:ext>
            </a:extLst>
          </p:cNvPr>
          <p:cNvSpPr txBox="1"/>
          <p:nvPr/>
        </p:nvSpPr>
        <p:spPr>
          <a:xfrm>
            <a:off x="971550" y="1451610"/>
            <a:ext cx="1207382" cy="369332"/>
          </a:xfrm>
          <a:prstGeom prst="rect">
            <a:avLst/>
          </a:prstGeom>
          <a:noFill/>
        </p:spPr>
        <p:txBody>
          <a:bodyPr wrap="none" rtlCol="0">
            <a:spAutoFit/>
          </a:bodyPr>
          <a:lstStyle/>
          <a:p>
            <a:r>
              <a:rPr lang="x-none" dirty="0">
                <a:solidFill>
                  <a:srgbClr val="0070C0"/>
                </a:solidFill>
              </a:rPr>
              <a:t>Spanish flu</a:t>
            </a:r>
          </a:p>
        </p:txBody>
      </p:sp>
      <p:cxnSp>
        <p:nvCxnSpPr>
          <p:cNvPr id="16" name="Straight Arrow Connector 15">
            <a:extLst>
              <a:ext uri="{FF2B5EF4-FFF2-40B4-BE49-F238E27FC236}">
                <a16:creationId xmlns:a16="http://schemas.microsoft.com/office/drawing/2014/main" id="{1CB95255-3130-2B47-48C1-8805E2A043E8}"/>
              </a:ext>
            </a:extLst>
          </p:cNvPr>
          <p:cNvCxnSpPr>
            <a:cxnSpLocks/>
          </p:cNvCxnSpPr>
          <p:nvPr/>
        </p:nvCxnSpPr>
        <p:spPr>
          <a:xfrm flipH="1">
            <a:off x="1005840" y="1878484"/>
            <a:ext cx="160020" cy="34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38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0"/>
            <a:ext cx="7772400" cy="1143000"/>
          </a:xfrm>
        </p:spPr>
        <p:txBody>
          <a:bodyPr>
            <a:normAutofit/>
          </a:bodyPr>
          <a:lstStyle/>
          <a:p>
            <a:r>
              <a:rPr lang="en-US" sz="3200" b="1" dirty="0">
                <a:solidFill>
                  <a:srgbClr val="FF0000"/>
                </a:solidFill>
              </a:rPr>
              <a:t>Human and Viral </a:t>
            </a:r>
            <a:r>
              <a:rPr lang="en-US" sz="3200" b="1" dirty="0" err="1">
                <a:solidFill>
                  <a:srgbClr val="FF0000"/>
                </a:solidFill>
              </a:rPr>
              <a:t>GpG</a:t>
            </a:r>
            <a:r>
              <a:rPr lang="en-US" sz="3200" b="1" dirty="0">
                <a:solidFill>
                  <a:srgbClr val="FF0000"/>
                </a:solidFill>
              </a:rPr>
              <a:t> Forces</a:t>
            </a:r>
          </a:p>
        </p:txBody>
      </p:sp>
      <p:sp>
        <p:nvSpPr>
          <p:cNvPr id="6" name="Slide Number Placeholder 7"/>
          <p:cNvSpPr>
            <a:spLocks noGrp="1"/>
          </p:cNvSpPr>
          <p:nvPr>
            <p:ph type="sldNum" sz="quarter" idx="12"/>
          </p:nvPr>
        </p:nvSpPr>
        <p:spPr/>
        <p:txBody>
          <a:bodyPr/>
          <a:lstStyle/>
          <a:p>
            <a:pPr>
              <a:defRPr/>
            </a:pPr>
            <a:fld id="{7B6AA7FE-D68E-6149-8229-CC34F6F170CA}" type="slidenum">
              <a:rPr lang="en-US"/>
              <a:pPr>
                <a:defRPr/>
              </a:pPr>
              <a:t>11</a:t>
            </a:fld>
            <a:endParaRPr lang="en-US"/>
          </a:p>
        </p:txBody>
      </p:sp>
      <p:sp>
        <p:nvSpPr>
          <p:cNvPr id="55302" name="Oval 13"/>
          <p:cNvSpPr>
            <a:spLocks noChangeArrowheads="1"/>
          </p:cNvSpPr>
          <p:nvPr/>
        </p:nvSpPr>
        <p:spPr bwMode="auto">
          <a:xfrm>
            <a:off x="4419600" y="1524000"/>
            <a:ext cx="457200" cy="609600"/>
          </a:xfrm>
          <a:prstGeom prst="ellipse">
            <a:avLst/>
          </a:prstGeom>
          <a:solidFill>
            <a:schemeClr val="bg1"/>
          </a:solidFill>
          <a:ln w="9525">
            <a:solidFill>
              <a:schemeClr val="bg1"/>
            </a:solidFill>
            <a:round/>
            <a:headEnd/>
            <a:tailEnd type="triangle" w="med" len="med"/>
          </a:ln>
        </p:spPr>
        <p:txBody>
          <a:bodyPr wrap="none" anchor="ctr">
            <a:prstTxWarp prst="textNoShape">
              <a:avLst/>
            </a:prstTxWarp>
          </a:bodyPr>
          <a:lstStyle/>
          <a:p>
            <a:endParaRPr lang="en-US"/>
          </a:p>
        </p:txBody>
      </p:sp>
      <p:pic>
        <p:nvPicPr>
          <p:cNvPr id="8" name="Picture 7" descr="Fig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10" y="1409524"/>
            <a:ext cx="7323700" cy="4940311"/>
          </a:xfrm>
          <a:prstGeom prst="rect">
            <a:avLst/>
          </a:prstGeom>
        </p:spPr>
      </p:pic>
      <p:sp>
        <p:nvSpPr>
          <p:cNvPr id="2" name="ZoneTexte 1"/>
          <p:cNvSpPr txBox="1"/>
          <p:nvPr/>
        </p:nvSpPr>
        <p:spPr>
          <a:xfrm rot="16200000">
            <a:off x="-601694" y="3500550"/>
            <a:ext cx="2693503" cy="369332"/>
          </a:xfrm>
          <a:prstGeom prst="rect">
            <a:avLst/>
          </a:prstGeom>
          <a:noFill/>
        </p:spPr>
        <p:txBody>
          <a:bodyPr wrap="none" rtlCol="0">
            <a:spAutoFit/>
          </a:bodyPr>
          <a:lstStyle/>
          <a:p>
            <a:r>
              <a:rPr lang="fr-FR" dirty="0"/>
              <a:t>Distribution </a:t>
            </a:r>
            <a:r>
              <a:rPr lang="fr-FR" dirty="0" err="1"/>
              <a:t>from</a:t>
            </a:r>
            <a:r>
              <a:rPr lang="fr-FR" dirty="0"/>
              <a:t> </a:t>
            </a:r>
            <a:r>
              <a:rPr lang="fr-FR" dirty="0" err="1"/>
              <a:t>Gencode</a:t>
            </a:r>
            <a:endParaRPr lang="fr-FR" dirty="0"/>
          </a:p>
        </p:txBody>
      </p:sp>
      <p:cxnSp>
        <p:nvCxnSpPr>
          <p:cNvPr id="4" name="Connecteur droit avec flèche 3"/>
          <p:cNvCxnSpPr/>
          <p:nvPr/>
        </p:nvCxnSpPr>
        <p:spPr>
          <a:xfrm flipV="1">
            <a:off x="5956300" y="4191000"/>
            <a:ext cx="457200" cy="4064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6492754" y="3848100"/>
            <a:ext cx="556563" cy="369332"/>
          </a:xfrm>
          <a:prstGeom prst="rect">
            <a:avLst/>
          </a:prstGeom>
          <a:noFill/>
        </p:spPr>
        <p:txBody>
          <a:bodyPr wrap="none" rtlCol="0">
            <a:spAutoFit/>
          </a:bodyPr>
          <a:lstStyle/>
          <a:p>
            <a:r>
              <a:rPr lang="fr-FR" dirty="0"/>
              <a:t>EBV</a:t>
            </a:r>
          </a:p>
        </p:txBody>
      </p:sp>
      <p:cxnSp>
        <p:nvCxnSpPr>
          <p:cNvPr id="9" name="Straight Arrow Connector 8">
            <a:extLst>
              <a:ext uri="{FF2B5EF4-FFF2-40B4-BE49-F238E27FC236}">
                <a16:creationId xmlns:a16="http://schemas.microsoft.com/office/drawing/2014/main" id="{90D8D371-DE91-147E-4BF0-77186F5214C1}"/>
              </a:ext>
            </a:extLst>
          </p:cNvPr>
          <p:cNvCxnSpPr>
            <a:cxnSpLocks/>
          </p:cNvCxnSpPr>
          <p:nvPr/>
        </p:nvCxnSpPr>
        <p:spPr>
          <a:xfrm>
            <a:off x="1643605" y="5006051"/>
            <a:ext cx="173620" cy="526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97A1AAB-BBE4-287B-0073-9024DB837E7A}"/>
              </a:ext>
            </a:extLst>
          </p:cNvPr>
          <p:cNvSpPr txBox="1"/>
          <p:nvPr/>
        </p:nvSpPr>
        <p:spPr>
          <a:xfrm>
            <a:off x="1562582" y="4421529"/>
            <a:ext cx="1798377" cy="646331"/>
          </a:xfrm>
          <a:prstGeom prst="rect">
            <a:avLst/>
          </a:prstGeom>
          <a:noFill/>
        </p:spPr>
        <p:txBody>
          <a:bodyPr wrap="none" rtlCol="0">
            <a:spAutoFit/>
          </a:bodyPr>
          <a:lstStyle/>
          <a:p>
            <a:r>
              <a:rPr lang="en-GB" dirty="0"/>
              <a:t>T</a:t>
            </a:r>
            <a:r>
              <a:rPr lang="x-none" dirty="0"/>
              <a:t>ype 1 Interferon</a:t>
            </a:r>
          </a:p>
          <a:p>
            <a:r>
              <a:rPr lang="en-GB" dirty="0"/>
              <a:t>g</a:t>
            </a:r>
            <a:r>
              <a:rPr lang="x-none" dirty="0"/>
              <a:t>ene family</a:t>
            </a:r>
          </a:p>
        </p:txBody>
      </p:sp>
      <p:cxnSp>
        <p:nvCxnSpPr>
          <p:cNvPr id="11" name="Straight Arrow Connector 10">
            <a:extLst>
              <a:ext uri="{FF2B5EF4-FFF2-40B4-BE49-F238E27FC236}">
                <a16:creationId xmlns:a16="http://schemas.microsoft.com/office/drawing/2014/main" id="{AB0C9180-B852-E5B0-4C55-CD7C3D183523}"/>
              </a:ext>
            </a:extLst>
          </p:cNvPr>
          <p:cNvCxnSpPr>
            <a:cxnSpLocks/>
          </p:cNvCxnSpPr>
          <p:nvPr/>
        </p:nvCxnSpPr>
        <p:spPr>
          <a:xfrm flipH="1">
            <a:off x="4960210" y="2133600"/>
            <a:ext cx="410442" cy="283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155749B-651A-AD9D-14A1-66286AD0E512}"/>
              </a:ext>
            </a:extLst>
          </p:cNvPr>
          <p:cNvSpPr txBox="1"/>
          <p:nvPr/>
        </p:nvSpPr>
        <p:spPr>
          <a:xfrm>
            <a:off x="5555848" y="1967696"/>
            <a:ext cx="1184620" cy="369332"/>
          </a:xfrm>
          <a:prstGeom prst="rect">
            <a:avLst/>
          </a:prstGeom>
          <a:noFill/>
        </p:spPr>
        <p:txBody>
          <a:bodyPr wrap="none" rtlCol="0">
            <a:spAutoFit/>
          </a:bodyPr>
          <a:lstStyle/>
          <a:p>
            <a:r>
              <a:rPr lang="x-none" dirty="0"/>
              <a:t>SARS-Cov2</a:t>
            </a:r>
          </a:p>
        </p:txBody>
      </p:sp>
      <p:sp>
        <p:nvSpPr>
          <p:cNvPr id="3" name="TextBox 2">
            <a:extLst>
              <a:ext uri="{FF2B5EF4-FFF2-40B4-BE49-F238E27FC236}">
                <a16:creationId xmlns:a16="http://schemas.microsoft.com/office/drawing/2014/main" id="{9A774FF6-0897-5B57-1240-8054AD4B0437}"/>
              </a:ext>
            </a:extLst>
          </p:cNvPr>
          <p:cNvSpPr txBox="1"/>
          <p:nvPr/>
        </p:nvSpPr>
        <p:spPr>
          <a:xfrm>
            <a:off x="1071010" y="6356350"/>
            <a:ext cx="2444515" cy="369332"/>
          </a:xfrm>
          <a:prstGeom prst="rect">
            <a:avLst/>
          </a:prstGeom>
          <a:noFill/>
        </p:spPr>
        <p:txBody>
          <a:bodyPr wrap="none" rtlCol="0">
            <a:spAutoFit/>
          </a:bodyPr>
          <a:lstStyle/>
          <a:p>
            <a:r>
              <a:rPr lang="en-GB" dirty="0"/>
              <a:t>M</a:t>
            </a:r>
            <a:r>
              <a:rPr lang="x-none" dirty="0"/>
              <a:t>ettere H1N1 al posto..</a:t>
            </a:r>
          </a:p>
        </p:txBody>
      </p:sp>
      <p:cxnSp>
        <p:nvCxnSpPr>
          <p:cNvPr id="13" name="Straight Connector 12">
            <a:extLst>
              <a:ext uri="{FF2B5EF4-FFF2-40B4-BE49-F238E27FC236}">
                <a16:creationId xmlns:a16="http://schemas.microsoft.com/office/drawing/2014/main" id="{8158D11B-5298-7729-7ADC-959A724FFFA9}"/>
              </a:ext>
            </a:extLst>
          </p:cNvPr>
          <p:cNvCxnSpPr>
            <a:cxnSpLocks/>
          </p:cNvCxnSpPr>
          <p:nvPr/>
        </p:nvCxnSpPr>
        <p:spPr>
          <a:xfrm>
            <a:off x="5629153" y="2295652"/>
            <a:ext cx="92404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36613D5-6477-7DFF-B862-27800A6E886F}"/>
              </a:ext>
            </a:extLst>
          </p:cNvPr>
          <p:cNvSpPr txBox="1"/>
          <p:nvPr/>
        </p:nvSpPr>
        <p:spPr>
          <a:xfrm>
            <a:off x="5709428" y="5899577"/>
            <a:ext cx="514693" cy="461665"/>
          </a:xfrm>
          <a:prstGeom prst="rect">
            <a:avLst/>
          </a:prstGeom>
          <a:solidFill>
            <a:schemeClr val="bg1"/>
          </a:solidFill>
        </p:spPr>
        <p:txBody>
          <a:bodyPr wrap="none" rtlCol="0">
            <a:spAutoFit/>
          </a:bodyPr>
          <a:lstStyle/>
          <a:p>
            <a:r>
              <a:rPr lang="en-FR" sz="2400" i="1" dirty="0"/>
              <a:t>f</a:t>
            </a:r>
            <a:r>
              <a:rPr lang="en-FR" sz="2400" i="1" baseline="-25000" dirty="0"/>
              <a:t>CG</a:t>
            </a:r>
          </a:p>
        </p:txBody>
      </p:sp>
    </p:spTree>
    <p:extLst>
      <p:ext uri="{BB962C8B-B14F-4D97-AF65-F5344CB8AC3E}">
        <p14:creationId xmlns:p14="http://schemas.microsoft.com/office/powerpoint/2010/main" val="248497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a:extLst>
              <a:ext uri="{FF2B5EF4-FFF2-40B4-BE49-F238E27FC236}">
                <a16:creationId xmlns:a16="http://schemas.microsoft.com/office/drawing/2014/main" id="{5E9CB3D3-FC38-CD46-8C66-C311F34A8CF7}"/>
              </a:ext>
            </a:extLst>
          </p:cNvPr>
          <p:cNvCxnSpPr/>
          <p:nvPr/>
        </p:nvCxnSpPr>
        <p:spPr>
          <a:xfrm>
            <a:off x="1020420" y="3391419"/>
            <a:ext cx="8123580"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A52517D9-34B5-1A4F-BA23-62FA70B67A06}"/>
              </a:ext>
            </a:extLst>
          </p:cNvPr>
          <p:cNvSpPr txBox="1"/>
          <p:nvPr/>
        </p:nvSpPr>
        <p:spPr>
          <a:xfrm>
            <a:off x="3890074" y="2744083"/>
            <a:ext cx="824265" cy="369332"/>
          </a:xfrm>
          <a:prstGeom prst="rect">
            <a:avLst/>
          </a:prstGeom>
          <a:noFill/>
        </p:spPr>
        <p:txBody>
          <a:bodyPr wrap="none" rtlCol="0">
            <a:spAutoFit/>
          </a:bodyPr>
          <a:lstStyle/>
          <a:p>
            <a:r>
              <a:rPr lang="fr-FR" dirty="0">
                <a:solidFill>
                  <a:srgbClr val="00B050"/>
                </a:solidFill>
              </a:rPr>
              <a:t>(</a:t>
            </a:r>
            <a:r>
              <a:rPr lang="fr-FR" dirty="0" err="1">
                <a:solidFill>
                  <a:srgbClr val="00B050"/>
                </a:solidFill>
              </a:rPr>
              <a:t>hCoV</a:t>
            </a:r>
            <a:r>
              <a:rPr lang="fr-FR" dirty="0">
                <a:solidFill>
                  <a:srgbClr val="00B050"/>
                </a:solidFill>
              </a:rPr>
              <a:t>)</a:t>
            </a:r>
          </a:p>
        </p:txBody>
      </p:sp>
      <p:sp>
        <p:nvSpPr>
          <p:cNvPr id="15" name="Rectangle 14">
            <a:extLst>
              <a:ext uri="{FF2B5EF4-FFF2-40B4-BE49-F238E27FC236}">
                <a16:creationId xmlns:a16="http://schemas.microsoft.com/office/drawing/2014/main" id="{8363684E-5EA2-404B-9097-9404BC2EA79D}"/>
              </a:ext>
            </a:extLst>
          </p:cNvPr>
          <p:cNvSpPr/>
          <p:nvPr/>
        </p:nvSpPr>
        <p:spPr>
          <a:xfrm>
            <a:off x="2231756" y="2806077"/>
            <a:ext cx="1689315" cy="216976"/>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A40D5F9-2502-6040-A623-418069F85D2A}"/>
              </a:ext>
            </a:extLst>
          </p:cNvPr>
          <p:cNvPicPr>
            <a:picLocks noChangeAspect="1"/>
          </p:cNvPicPr>
          <p:nvPr/>
        </p:nvPicPr>
        <p:blipFill>
          <a:blip r:embed="rId3"/>
          <a:stretch>
            <a:fillRect/>
          </a:stretch>
        </p:blipFill>
        <p:spPr>
          <a:xfrm>
            <a:off x="0" y="2612710"/>
            <a:ext cx="9144000" cy="1312256"/>
          </a:xfrm>
          <a:prstGeom prst="rect">
            <a:avLst/>
          </a:prstGeom>
        </p:spPr>
      </p:pic>
      <p:pic>
        <p:nvPicPr>
          <p:cNvPr id="23" name="Image 22">
            <a:extLst>
              <a:ext uri="{FF2B5EF4-FFF2-40B4-BE49-F238E27FC236}">
                <a16:creationId xmlns:a16="http://schemas.microsoft.com/office/drawing/2014/main" id="{F9AA10BD-7C9E-6742-875E-D74BFBFB8DA0}"/>
              </a:ext>
            </a:extLst>
          </p:cNvPr>
          <p:cNvPicPr>
            <a:picLocks noChangeAspect="1"/>
          </p:cNvPicPr>
          <p:nvPr/>
        </p:nvPicPr>
        <p:blipFill>
          <a:blip r:embed="rId4"/>
          <a:stretch>
            <a:fillRect/>
          </a:stretch>
        </p:blipFill>
        <p:spPr>
          <a:xfrm>
            <a:off x="821636" y="2275747"/>
            <a:ext cx="8322364" cy="532882"/>
          </a:xfrm>
          <a:prstGeom prst="rect">
            <a:avLst/>
          </a:prstGeom>
        </p:spPr>
      </p:pic>
      <p:cxnSp>
        <p:nvCxnSpPr>
          <p:cNvPr id="10" name="Connecteur droit 9">
            <a:extLst>
              <a:ext uri="{FF2B5EF4-FFF2-40B4-BE49-F238E27FC236}">
                <a16:creationId xmlns:a16="http://schemas.microsoft.com/office/drawing/2014/main" id="{CB52C246-9DAE-D743-9D19-32C06B007975}"/>
              </a:ext>
            </a:extLst>
          </p:cNvPr>
          <p:cNvCxnSpPr>
            <a:cxnSpLocks/>
          </p:cNvCxnSpPr>
          <p:nvPr/>
        </p:nvCxnSpPr>
        <p:spPr>
          <a:xfrm flipV="1">
            <a:off x="1057763" y="3408487"/>
            <a:ext cx="8030817" cy="1"/>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28E4BB61-1702-7840-A2E2-F5B58F9C4A9C}"/>
              </a:ext>
            </a:extLst>
          </p:cNvPr>
          <p:cNvSpPr txBox="1"/>
          <p:nvPr/>
        </p:nvSpPr>
        <p:spPr>
          <a:xfrm>
            <a:off x="4365284" y="2744084"/>
            <a:ext cx="824265" cy="369332"/>
          </a:xfrm>
          <a:prstGeom prst="rect">
            <a:avLst/>
          </a:prstGeom>
          <a:noFill/>
        </p:spPr>
        <p:txBody>
          <a:bodyPr wrap="none" rtlCol="0">
            <a:spAutoFit/>
          </a:bodyPr>
          <a:lstStyle/>
          <a:p>
            <a:r>
              <a:rPr lang="fr-FR" dirty="0"/>
              <a:t>(</a:t>
            </a:r>
            <a:r>
              <a:rPr lang="fr-FR" dirty="0" err="1"/>
              <a:t>hCoV</a:t>
            </a:r>
            <a:r>
              <a:rPr lang="fr-FR" dirty="0"/>
              <a:t>)</a:t>
            </a:r>
          </a:p>
        </p:txBody>
      </p:sp>
      <p:sp>
        <p:nvSpPr>
          <p:cNvPr id="2" name="TextBox 1">
            <a:extLst>
              <a:ext uri="{FF2B5EF4-FFF2-40B4-BE49-F238E27FC236}">
                <a16:creationId xmlns:a16="http://schemas.microsoft.com/office/drawing/2014/main" id="{A23935C2-D293-40CC-11B5-90619D6EECE9}"/>
              </a:ext>
            </a:extLst>
          </p:cNvPr>
          <p:cNvSpPr txBox="1"/>
          <p:nvPr/>
        </p:nvSpPr>
        <p:spPr>
          <a:xfrm>
            <a:off x="921761" y="4854132"/>
            <a:ext cx="6077689" cy="369332"/>
          </a:xfrm>
          <a:prstGeom prst="rect">
            <a:avLst/>
          </a:prstGeom>
          <a:noFill/>
        </p:spPr>
        <p:txBody>
          <a:bodyPr wrap="none" rtlCol="0">
            <a:spAutoFit/>
          </a:bodyPr>
          <a:lstStyle/>
          <a:p>
            <a:r>
              <a:rPr lang="x-none" dirty="0"/>
              <a:t>Trend confirmed  by the first 1 years of evolution of SARS-COv2</a:t>
            </a:r>
          </a:p>
        </p:txBody>
      </p:sp>
      <p:sp>
        <p:nvSpPr>
          <p:cNvPr id="3" name="Rectangle 2">
            <a:extLst>
              <a:ext uri="{FF2B5EF4-FFF2-40B4-BE49-F238E27FC236}">
                <a16:creationId xmlns:a16="http://schemas.microsoft.com/office/drawing/2014/main" id="{48A1CE14-EDF6-7827-94E3-25820D67682E}"/>
              </a:ext>
            </a:extLst>
          </p:cNvPr>
          <p:cNvSpPr/>
          <p:nvPr/>
        </p:nvSpPr>
        <p:spPr>
          <a:xfrm>
            <a:off x="4635500" y="6354184"/>
            <a:ext cx="4508500" cy="369332"/>
          </a:xfrm>
          <a:prstGeom prst="rect">
            <a:avLst/>
          </a:prstGeom>
        </p:spPr>
        <p:txBody>
          <a:bodyPr wrap="square">
            <a:spAutoFit/>
          </a:bodyPr>
          <a:lstStyle/>
          <a:p>
            <a:r>
              <a:rPr lang="en-US" i="1" dirty="0"/>
              <a:t>[A. Di </a:t>
            </a:r>
            <a:r>
              <a:rPr lang="en-US" i="1" dirty="0" err="1"/>
              <a:t>Gioacchino</a:t>
            </a:r>
            <a:r>
              <a:rPr lang="en-US" i="1" dirty="0"/>
              <a:t>, et al MBE 2020]</a:t>
            </a:r>
          </a:p>
        </p:txBody>
      </p:sp>
      <p:sp>
        <p:nvSpPr>
          <p:cNvPr id="7" name="TextBox 6">
            <a:extLst>
              <a:ext uri="{FF2B5EF4-FFF2-40B4-BE49-F238E27FC236}">
                <a16:creationId xmlns:a16="http://schemas.microsoft.com/office/drawing/2014/main" id="{26CFAA57-C197-0B49-A945-6D6839A66948}"/>
              </a:ext>
            </a:extLst>
          </p:cNvPr>
          <p:cNvSpPr txBox="1"/>
          <p:nvPr/>
        </p:nvSpPr>
        <p:spPr>
          <a:xfrm>
            <a:off x="4834890" y="5827514"/>
            <a:ext cx="2754630" cy="369332"/>
          </a:xfrm>
          <a:prstGeom prst="rect">
            <a:avLst/>
          </a:prstGeom>
          <a:noFill/>
        </p:spPr>
        <p:txBody>
          <a:bodyPr wrap="square">
            <a:spAutoFit/>
          </a:bodyPr>
          <a:lstStyle/>
          <a:p>
            <a:r>
              <a:rPr lang="x-none" dirty="0"/>
              <a:t>[talk by A Di Gioacchino]</a:t>
            </a:r>
          </a:p>
        </p:txBody>
      </p:sp>
      <p:sp>
        <p:nvSpPr>
          <p:cNvPr id="8" name="TextBox 7">
            <a:extLst>
              <a:ext uri="{FF2B5EF4-FFF2-40B4-BE49-F238E27FC236}">
                <a16:creationId xmlns:a16="http://schemas.microsoft.com/office/drawing/2014/main" id="{4F648F02-F0F8-A06C-1914-401DD16A0A04}"/>
              </a:ext>
            </a:extLst>
          </p:cNvPr>
          <p:cNvSpPr txBox="1"/>
          <p:nvPr/>
        </p:nvSpPr>
        <p:spPr>
          <a:xfrm>
            <a:off x="8732520" y="3051810"/>
            <a:ext cx="406522" cy="369332"/>
          </a:xfrm>
          <a:prstGeom prst="rect">
            <a:avLst/>
          </a:prstGeom>
          <a:noFill/>
        </p:spPr>
        <p:txBody>
          <a:bodyPr wrap="none" rtlCol="0">
            <a:spAutoFit/>
          </a:bodyPr>
          <a:lstStyle/>
          <a:p>
            <a:r>
              <a:rPr lang="x-none" dirty="0"/>
              <a:t>f</a:t>
            </a:r>
            <a:r>
              <a:rPr lang="x-none" baseline="-25000" dirty="0"/>
              <a:t>eq</a:t>
            </a:r>
            <a:endParaRPr lang="x-none" dirty="0"/>
          </a:p>
        </p:txBody>
      </p:sp>
      <p:sp>
        <p:nvSpPr>
          <p:cNvPr id="9" name="TextBox 8">
            <a:extLst>
              <a:ext uri="{FF2B5EF4-FFF2-40B4-BE49-F238E27FC236}">
                <a16:creationId xmlns:a16="http://schemas.microsoft.com/office/drawing/2014/main" id="{82BFFB46-CD2B-6575-775E-F09E4F7A0569}"/>
              </a:ext>
            </a:extLst>
          </p:cNvPr>
          <p:cNvSpPr txBox="1"/>
          <p:nvPr/>
        </p:nvSpPr>
        <p:spPr>
          <a:xfrm>
            <a:off x="4015740" y="2724150"/>
            <a:ext cx="406522" cy="369332"/>
          </a:xfrm>
          <a:prstGeom prst="rect">
            <a:avLst/>
          </a:prstGeom>
          <a:noFill/>
        </p:spPr>
        <p:txBody>
          <a:bodyPr wrap="none" rtlCol="0">
            <a:spAutoFit/>
          </a:bodyPr>
          <a:lstStyle/>
          <a:p>
            <a:r>
              <a:rPr lang="x-none" dirty="0"/>
              <a:t>f</a:t>
            </a:r>
            <a:r>
              <a:rPr lang="x-none" baseline="-25000" dirty="0"/>
              <a:t>eq</a:t>
            </a:r>
            <a:endParaRPr lang="x-none" dirty="0"/>
          </a:p>
        </p:txBody>
      </p:sp>
      <p:sp>
        <p:nvSpPr>
          <p:cNvPr id="12" name="ZoneTexte 13">
            <a:extLst>
              <a:ext uri="{FF2B5EF4-FFF2-40B4-BE49-F238E27FC236}">
                <a16:creationId xmlns:a16="http://schemas.microsoft.com/office/drawing/2014/main" id="{76CD14AD-136A-7989-32DC-A73508B77801}"/>
              </a:ext>
            </a:extLst>
          </p:cNvPr>
          <p:cNvSpPr txBox="1"/>
          <p:nvPr/>
        </p:nvSpPr>
        <p:spPr>
          <a:xfrm>
            <a:off x="909206" y="-36226"/>
            <a:ext cx="6930211" cy="1077218"/>
          </a:xfrm>
          <a:prstGeom prst="rect">
            <a:avLst/>
          </a:prstGeom>
          <a:noFill/>
        </p:spPr>
        <p:txBody>
          <a:bodyPr wrap="square" rtlCol="0">
            <a:spAutoFit/>
          </a:bodyPr>
          <a:lstStyle/>
          <a:p>
            <a:pPr algn="ctr"/>
            <a:r>
              <a:rPr lang="fr-FR" sz="3200" b="1" dirty="0">
                <a:solidFill>
                  <a:srgbClr val="FF0000"/>
                </a:solidFill>
              </a:rPr>
              <a:t> Local </a:t>
            </a:r>
            <a:r>
              <a:rPr lang="fr-FR" sz="3200" b="1" dirty="0" err="1">
                <a:solidFill>
                  <a:srgbClr val="FF0000"/>
                </a:solidFill>
              </a:rPr>
              <a:t>CpG</a:t>
            </a:r>
            <a:r>
              <a:rPr lang="fr-FR" sz="3200" b="1" dirty="0">
                <a:solidFill>
                  <a:srgbClr val="FF0000"/>
                </a:solidFill>
              </a:rPr>
              <a:t> force and </a:t>
            </a:r>
            <a:r>
              <a:rPr lang="fr-FR" sz="3200" b="1" dirty="0" err="1">
                <a:solidFill>
                  <a:srgbClr val="FF0000"/>
                </a:solidFill>
              </a:rPr>
              <a:t>predictions</a:t>
            </a:r>
            <a:r>
              <a:rPr lang="fr-FR" sz="3200" b="1" dirty="0">
                <a:solidFill>
                  <a:srgbClr val="FF0000"/>
                </a:solidFill>
              </a:rPr>
              <a:t> for </a:t>
            </a:r>
            <a:r>
              <a:rPr lang="fr-FR" sz="3200" b="1" dirty="0" err="1">
                <a:solidFill>
                  <a:srgbClr val="FF0000"/>
                </a:solidFill>
              </a:rPr>
              <a:t>synonymous</a:t>
            </a:r>
            <a:r>
              <a:rPr lang="fr-FR" sz="3200" b="1" dirty="0">
                <a:solidFill>
                  <a:srgbClr val="FF0000"/>
                </a:solidFill>
              </a:rPr>
              <a:t> mutations in SARS-CoV-2</a:t>
            </a:r>
          </a:p>
        </p:txBody>
      </p:sp>
      <p:sp>
        <p:nvSpPr>
          <p:cNvPr id="4" name="TextBox 3">
            <a:extLst>
              <a:ext uri="{FF2B5EF4-FFF2-40B4-BE49-F238E27FC236}">
                <a16:creationId xmlns:a16="http://schemas.microsoft.com/office/drawing/2014/main" id="{331F7E9A-A0D2-C14F-471F-69460AA2510F}"/>
              </a:ext>
            </a:extLst>
          </p:cNvPr>
          <p:cNvSpPr txBox="1"/>
          <p:nvPr/>
        </p:nvSpPr>
        <p:spPr>
          <a:xfrm rot="16200000">
            <a:off x="108373" y="2332748"/>
            <a:ext cx="431785" cy="369332"/>
          </a:xfrm>
          <a:prstGeom prst="rect">
            <a:avLst/>
          </a:prstGeom>
          <a:solidFill>
            <a:schemeClr val="bg1"/>
          </a:solidFill>
        </p:spPr>
        <p:txBody>
          <a:bodyPr wrap="none" rtlCol="0">
            <a:spAutoFit/>
          </a:bodyPr>
          <a:lstStyle/>
          <a:p>
            <a:r>
              <a:rPr lang="en-FR" i="1" dirty="0"/>
              <a:t>f</a:t>
            </a:r>
            <a:r>
              <a:rPr lang="en-FR" i="1" baseline="-25000" dirty="0"/>
              <a:t>CG</a:t>
            </a:r>
          </a:p>
        </p:txBody>
      </p:sp>
    </p:spTree>
    <p:extLst>
      <p:ext uri="{BB962C8B-B14F-4D97-AF65-F5344CB8AC3E}">
        <p14:creationId xmlns:p14="http://schemas.microsoft.com/office/powerpoint/2010/main" val="1520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0"/>
            <a:ext cx="7772400" cy="1143000"/>
          </a:xfrm>
        </p:spPr>
        <p:txBody>
          <a:bodyPr>
            <a:normAutofit/>
          </a:bodyPr>
          <a:lstStyle/>
          <a:p>
            <a:r>
              <a:rPr lang="en-US" sz="3200" b="1" dirty="0">
                <a:solidFill>
                  <a:srgbClr val="FF0000"/>
                </a:solidFill>
              </a:rPr>
              <a:t>Human and Viral </a:t>
            </a:r>
            <a:r>
              <a:rPr lang="en-US" sz="3200" b="1" dirty="0" err="1">
                <a:solidFill>
                  <a:srgbClr val="FF0000"/>
                </a:solidFill>
              </a:rPr>
              <a:t>CpG</a:t>
            </a:r>
            <a:r>
              <a:rPr lang="en-US" sz="3200" b="1" dirty="0">
                <a:solidFill>
                  <a:srgbClr val="FF0000"/>
                </a:solidFill>
              </a:rPr>
              <a:t> Forces</a:t>
            </a:r>
          </a:p>
        </p:txBody>
      </p:sp>
      <p:sp>
        <p:nvSpPr>
          <p:cNvPr id="6" name="Slide Number Placeholder 7"/>
          <p:cNvSpPr>
            <a:spLocks noGrp="1"/>
          </p:cNvSpPr>
          <p:nvPr>
            <p:ph type="sldNum" sz="quarter" idx="12"/>
          </p:nvPr>
        </p:nvSpPr>
        <p:spPr/>
        <p:txBody>
          <a:bodyPr/>
          <a:lstStyle/>
          <a:p>
            <a:pPr>
              <a:defRPr/>
            </a:pPr>
            <a:fld id="{7B6AA7FE-D68E-6149-8229-CC34F6F170CA}" type="slidenum">
              <a:rPr lang="en-US"/>
              <a:pPr>
                <a:defRPr/>
              </a:pPr>
              <a:t>13</a:t>
            </a:fld>
            <a:endParaRPr lang="en-US"/>
          </a:p>
        </p:txBody>
      </p:sp>
      <p:sp>
        <p:nvSpPr>
          <p:cNvPr id="55302" name="Oval 13"/>
          <p:cNvSpPr>
            <a:spLocks noChangeArrowheads="1"/>
          </p:cNvSpPr>
          <p:nvPr/>
        </p:nvSpPr>
        <p:spPr bwMode="auto">
          <a:xfrm>
            <a:off x="4419600" y="1524000"/>
            <a:ext cx="457200" cy="609600"/>
          </a:xfrm>
          <a:prstGeom prst="ellipse">
            <a:avLst/>
          </a:prstGeom>
          <a:solidFill>
            <a:schemeClr val="bg1"/>
          </a:solidFill>
          <a:ln w="9525">
            <a:solidFill>
              <a:schemeClr val="bg1"/>
            </a:solidFill>
            <a:round/>
            <a:headEnd/>
            <a:tailEnd type="triangle" w="med" len="med"/>
          </a:ln>
        </p:spPr>
        <p:txBody>
          <a:bodyPr wrap="none" anchor="ctr">
            <a:prstTxWarp prst="textNoShape">
              <a:avLst/>
            </a:prstTxWarp>
          </a:bodyPr>
          <a:lstStyle/>
          <a:p>
            <a:endParaRPr lang="en-US"/>
          </a:p>
        </p:txBody>
      </p:sp>
      <p:pic>
        <p:nvPicPr>
          <p:cNvPr id="8" name="Picture 7" descr="Fig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10" y="1409524"/>
            <a:ext cx="7323700" cy="4940311"/>
          </a:xfrm>
          <a:prstGeom prst="rect">
            <a:avLst/>
          </a:prstGeom>
        </p:spPr>
      </p:pic>
      <p:sp>
        <p:nvSpPr>
          <p:cNvPr id="2" name="ZoneTexte 1"/>
          <p:cNvSpPr txBox="1"/>
          <p:nvPr/>
        </p:nvSpPr>
        <p:spPr>
          <a:xfrm rot="16200000">
            <a:off x="-601694" y="3500550"/>
            <a:ext cx="2693503" cy="369332"/>
          </a:xfrm>
          <a:prstGeom prst="rect">
            <a:avLst/>
          </a:prstGeom>
          <a:noFill/>
        </p:spPr>
        <p:txBody>
          <a:bodyPr wrap="none" rtlCol="0">
            <a:spAutoFit/>
          </a:bodyPr>
          <a:lstStyle/>
          <a:p>
            <a:r>
              <a:rPr lang="fr-FR" dirty="0"/>
              <a:t>Distribution </a:t>
            </a:r>
            <a:r>
              <a:rPr lang="fr-FR" dirty="0" err="1"/>
              <a:t>from</a:t>
            </a:r>
            <a:r>
              <a:rPr lang="fr-FR" dirty="0"/>
              <a:t> </a:t>
            </a:r>
            <a:r>
              <a:rPr lang="fr-FR" dirty="0" err="1"/>
              <a:t>Gencode</a:t>
            </a:r>
            <a:endParaRPr lang="fr-FR" dirty="0"/>
          </a:p>
        </p:txBody>
      </p:sp>
      <p:sp>
        <p:nvSpPr>
          <p:cNvPr id="5" name="ZoneTexte 4"/>
          <p:cNvSpPr txBox="1"/>
          <p:nvPr/>
        </p:nvSpPr>
        <p:spPr>
          <a:xfrm>
            <a:off x="6654800" y="3848100"/>
            <a:ext cx="556563" cy="369332"/>
          </a:xfrm>
          <a:prstGeom prst="rect">
            <a:avLst/>
          </a:prstGeom>
          <a:noFill/>
        </p:spPr>
        <p:txBody>
          <a:bodyPr wrap="none" rtlCol="0">
            <a:spAutoFit/>
          </a:bodyPr>
          <a:lstStyle/>
          <a:p>
            <a:r>
              <a:rPr lang="fr-FR" dirty="0"/>
              <a:t>EBV</a:t>
            </a:r>
          </a:p>
        </p:txBody>
      </p:sp>
      <p:cxnSp>
        <p:nvCxnSpPr>
          <p:cNvPr id="9" name="Straight Arrow Connector 8">
            <a:extLst>
              <a:ext uri="{FF2B5EF4-FFF2-40B4-BE49-F238E27FC236}">
                <a16:creationId xmlns:a16="http://schemas.microsoft.com/office/drawing/2014/main" id="{90D8D371-DE91-147E-4BF0-77186F5214C1}"/>
              </a:ext>
            </a:extLst>
          </p:cNvPr>
          <p:cNvCxnSpPr>
            <a:cxnSpLocks/>
          </p:cNvCxnSpPr>
          <p:nvPr/>
        </p:nvCxnSpPr>
        <p:spPr>
          <a:xfrm>
            <a:off x="1643605" y="5006051"/>
            <a:ext cx="173620" cy="5266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97A1AAB-BBE4-287B-0073-9024DB837E7A}"/>
              </a:ext>
            </a:extLst>
          </p:cNvPr>
          <p:cNvSpPr txBox="1"/>
          <p:nvPr/>
        </p:nvSpPr>
        <p:spPr>
          <a:xfrm>
            <a:off x="1562582" y="4421529"/>
            <a:ext cx="1798377" cy="646331"/>
          </a:xfrm>
          <a:prstGeom prst="rect">
            <a:avLst/>
          </a:prstGeom>
          <a:noFill/>
        </p:spPr>
        <p:txBody>
          <a:bodyPr wrap="none" rtlCol="0">
            <a:spAutoFit/>
          </a:bodyPr>
          <a:lstStyle/>
          <a:p>
            <a:r>
              <a:rPr lang="en-GB" dirty="0">
                <a:solidFill>
                  <a:srgbClr val="FF0000"/>
                </a:solidFill>
              </a:rPr>
              <a:t>T</a:t>
            </a:r>
            <a:r>
              <a:rPr lang="x-none" dirty="0">
                <a:solidFill>
                  <a:srgbClr val="FF0000"/>
                </a:solidFill>
              </a:rPr>
              <a:t>ype 1 Interferon</a:t>
            </a:r>
          </a:p>
          <a:p>
            <a:r>
              <a:rPr lang="en-GB" dirty="0">
                <a:solidFill>
                  <a:srgbClr val="FF0000"/>
                </a:solidFill>
              </a:rPr>
              <a:t>g</a:t>
            </a:r>
            <a:r>
              <a:rPr lang="x-none" dirty="0">
                <a:solidFill>
                  <a:srgbClr val="FF0000"/>
                </a:solidFill>
              </a:rPr>
              <a:t>ene family</a:t>
            </a:r>
          </a:p>
        </p:txBody>
      </p:sp>
      <p:cxnSp>
        <p:nvCxnSpPr>
          <p:cNvPr id="11" name="Straight Arrow Connector 10">
            <a:extLst>
              <a:ext uri="{FF2B5EF4-FFF2-40B4-BE49-F238E27FC236}">
                <a16:creationId xmlns:a16="http://schemas.microsoft.com/office/drawing/2014/main" id="{AB0C9180-B852-E5B0-4C55-CD7C3D183523}"/>
              </a:ext>
            </a:extLst>
          </p:cNvPr>
          <p:cNvCxnSpPr>
            <a:cxnSpLocks/>
          </p:cNvCxnSpPr>
          <p:nvPr/>
        </p:nvCxnSpPr>
        <p:spPr>
          <a:xfrm flipH="1">
            <a:off x="4960210" y="2133600"/>
            <a:ext cx="410442" cy="283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155749B-651A-AD9D-14A1-66286AD0E512}"/>
              </a:ext>
            </a:extLst>
          </p:cNvPr>
          <p:cNvSpPr txBox="1"/>
          <p:nvPr/>
        </p:nvSpPr>
        <p:spPr>
          <a:xfrm>
            <a:off x="5555848" y="1967696"/>
            <a:ext cx="1184620" cy="369332"/>
          </a:xfrm>
          <a:prstGeom prst="rect">
            <a:avLst/>
          </a:prstGeom>
          <a:noFill/>
        </p:spPr>
        <p:txBody>
          <a:bodyPr wrap="none" rtlCol="0">
            <a:spAutoFit/>
          </a:bodyPr>
          <a:lstStyle/>
          <a:p>
            <a:r>
              <a:rPr lang="x-none" dirty="0"/>
              <a:t>SARS-Cov2</a:t>
            </a:r>
          </a:p>
        </p:txBody>
      </p:sp>
      <p:cxnSp>
        <p:nvCxnSpPr>
          <p:cNvPr id="7" name="Straight Connector 6">
            <a:extLst>
              <a:ext uri="{FF2B5EF4-FFF2-40B4-BE49-F238E27FC236}">
                <a16:creationId xmlns:a16="http://schemas.microsoft.com/office/drawing/2014/main" id="{BDB60641-7E57-ADA7-F2E1-4CF185CD1DA8}"/>
              </a:ext>
            </a:extLst>
          </p:cNvPr>
          <p:cNvCxnSpPr>
            <a:cxnSpLocks/>
          </p:cNvCxnSpPr>
          <p:nvPr/>
        </p:nvCxnSpPr>
        <p:spPr>
          <a:xfrm>
            <a:off x="6472177" y="5006051"/>
            <a:ext cx="5682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8F17C7B-28D1-A712-8FBF-C4451BED8C05}"/>
              </a:ext>
            </a:extLst>
          </p:cNvPr>
          <p:cNvCxnSpPr>
            <a:cxnSpLocks/>
          </p:cNvCxnSpPr>
          <p:nvPr/>
        </p:nvCxnSpPr>
        <p:spPr>
          <a:xfrm>
            <a:off x="7604567" y="5326288"/>
            <a:ext cx="6366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63F70D0-C041-382A-06FE-85D61DBDCA00}"/>
              </a:ext>
            </a:extLst>
          </p:cNvPr>
          <p:cNvCxnSpPr>
            <a:cxnSpLocks/>
          </p:cNvCxnSpPr>
          <p:nvPr/>
        </p:nvCxnSpPr>
        <p:spPr>
          <a:xfrm>
            <a:off x="2189057" y="819469"/>
            <a:ext cx="11116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2">
            <a:extLst>
              <a:ext uri="{FF2B5EF4-FFF2-40B4-BE49-F238E27FC236}">
                <a16:creationId xmlns:a16="http://schemas.microsoft.com/office/drawing/2014/main" id="{1EE87AFD-6551-911B-BD47-7ACE76F8C562}"/>
              </a:ext>
            </a:extLst>
          </p:cNvPr>
          <p:cNvSpPr txBox="1"/>
          <p:nvPr/>
        </p:nvSpPr>
        <p:spPr>
          <a:xfrm>
            <a:off x="628478" y="6350551"/>
            <a:ext cx="5150000" cy="369332"/>
          </a:xfrm>
          <a:prstGeom prst="rect">
            <a:avLst/>
          </a:prstGeom>
          <a:noFill/>
        </p:spPr>
        <p:txBody>
          <a:bodyPr wrap="none" rtlCol="0">
            <a:spAutoFit/>
          </a:bodyPr>
          <a:lstStyle/>
          <a:p>
            <a:r>
              <a:rPr lang="en-US" dirty="0"/>
              <a:t>HSATII </a:t>
            </a:r>
            <a:r>
              <a:rPr lang="en-US" dirty="0" err="1"/>
              <a:t>LnCRNA</a:t>
            </a:r>
            <a:r>
              <a:rPr lang="en-US" dirty="0"/>
              <a:t> Core Element (14 Times in 180 Bases)</a:t>
            </a:r>
          </a:p>
        </p:txBody>
      </p:sp>
      <p:sp>
        <p:nvSpPr>
          <p:cNvPr id="20" name="Rectangle 19">
            <a:extLst>
              <a:ext uri="{FF2B5EF4-FFF2-40B4-BE49-F238E27FC236}">
                <a16:creationId xmlns:a16="http://schemas.microsoft.com/office/drawing/2014/main" id="{53E301A0-A526-5BC4-481C-DC64C2FBF546}"/>
              </a:ext>
            </a:extLst>
          </p:cNvPr>
          <p:cNvSpPr/>
          <p:nvPr/>
        </p:nvSpPr>
        <p:spPr>
          <a:xfrm>
            <a:off x="5765800" y="6361858"/>
            <a:ext cx="2125295" cy="369332"/>
          </a:xfrm>
          <a:prstGeom prst="rect">
            <a:avLst/>
          </a:prstGeom>
        </p:spPr>
        <p:txBody>
          <a:bodyPr wrap="square">
            <a:spAutoFit/>
          </a:bodyPr>
          <a:lstStyle/>
          <a:p>
            <a:r>
              <a:rPr lang="en-US" dirty="0"/>
              <a:t>CCAUU-</a:t>
            </a:r>
            <a:r>
              <a:rPr lang="en-US" b="1" dirty="0"/>
              <a:t>CG</a:t>
            </a:r>
            <a:r>
              <a:rPr lang="en-US" dirty="0"/>
              <a:t>-AUUCC</a:t>
            </a:r>
          </a:p>
        </p:txBody>
      </p:sp>
      <p:pic>
        <p:nvPicPr>
          <p:cNvPr id="3" name="Picture 2">
            <a:extLst>
              <a:ext uri="{FF2B5EF4-FFF2-40B4-BE49-F238E27FC236}">
                <a16:creationId xmlns:a16="http://schemas.microsoft.com/office/drawing/2014/main" id="{73FFEFCE-A8CB-0EA2-3A00-3A329031D229}"/>
              </a:ext>
            </a:extLst>
          </p:cNvPr>
          <p:cNvPicPr>
            <a:picLocks noChangeAspect="1"/>
          </p:cNvPicPr>
          <p:nvPr/>
        </p:nvPicPr>
        <p:blipFill>
          <a:blip r:embed="rId4"/>
          <a:stretch>
            <a:fillRect/>
          </a:stretch>
        </p:blipFill>
        <p:spPr>
          <a:xfrm>
            <a:off x="5841604" y="3369752"/>
            <a:ext cx="1352578" cy="1255532"/>
          </a:xfrm>
          <a:prstGeom prst="rect">
            <a:avLst/>
          </a:prstGeom>
        </p:spPr>
      </p:pic>
      <p:cxnSp>
        <p:nvCxnSpPr>
          <p:cNvPr id="15" name="Straight Arrow Connector 14">
            <a:extLst>
              <a:ext uri="{FF2B5EF4-FFF2-40B4-BE49-F238E27FC236}">
                <a16:creationId xmlns:a16="http://schemas.microsoft.com/office/drawing/2014/main" id="{115373D6-1D07-9AD3-6FEA-2D30EED14071}"/>
              </a:ext>
            </a:extLst>
          </p:cNvPr>
          <p:cNvCxnSpPr/>
          <p:nvPr/>
        </p:nvCxnSpPr>
        <p:spPr>
          <a:xfrm>
            <a:off x="5930155" y="4531155"/>
            <a:ext cx="0" cy="11435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F2AC1A1C-9D21-81A5-D64D-4C56DB373214}"/>
              </a:ext>
            </a:extLst>
          </p:cNvPr>
          <p:cNvPicPr>
            <a:picLocks noChangeAspect="1"/>
          </p:cNvPicPr>
          <p:nvPr/>
        </p:nvPicPr>
        <p:blipFill>
          <a:blip r:embed="rId5"/>
          <a:stretch>
            <a:fillRect/>
          </a:stretch>
        </p:blipFill>
        <p:spPr>
          <a:xfrm>
            <a:off x="7147112" y="3283321"/>
            <a:ext cx="1600200" cy="1447800"/>
          </a:xfrm>
          <a:prstGeom prst="rect">
            <a:avLst/>
          </a:prstGeom>
        </p:spPr>
      </p:pic>
      <p:cxnSp>
        <p:nvCxnSpPr>
          <p:cNvPr id="22" name="Straight Connector 21">
            <a:extLst>
              <a:ext uri="{FF2B5EF4-FFF2-40B4-BE49-F238E27FC236}">
                <a16:creationId xmlns:a16="http://schemas.microsoft.com/office/drawing/2014/main" id="{9CC10D7B-0064-0B47-BEDA-FFB8CB037E83}"/>
              </a:ext>
            </a:extLst>
          </p:cNvPr>
          <p:cNvCxnSpPr>
            <a:cxnSpLocks/>
          </p:cNvCxnSpPr>
          <p:nvPr/>
        </p:nvCxnSpPr>
        <p:spPr>
          <a:xfrm flipH="1">
            <a:off x="6069107" y="5425123"/>
            <a:ext cx="152400" cy="1464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5065191-88B0-77F3-2E3E-15DBE4CF81DB}"/>
              </a:ext>
            </a:extLst>
          </p:cNvPr>
          <p:cNvCxnSpPr>
            <a:cxnSpLocks/>
          </p:cNvCxnSpPr>
          <p:nvPr/>
        </p:nvCxnSpPr>
        <p:spPr>
          <a:xfrm flipH="1">
            <a:off x="6544235" y="5532699"/>
            <a:ext cx="110565" cy="1643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50CE0A7-BEDC-E7D0-F69B-0540C79B112D}"/>
              </a:ext>
            </a:extLst>
          </p:cNvPr>
          <p:cNvCxnSpPr>
            <a:cxnSpLocks/>
          </p:cNvCxnSpPr>
          <p:nvPr/>
        </p:nvCxnSpPr>
        <p:spPr>
          <a:xfrm flipH="1">
            <a:off x="6275295" y="5510288"/>
            <a:ext cx="152400" cy="1464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749F23C-97CF-2651-4E5D-C8EA749A870E}"/>
              </a:ext>
            </a:extLst>
          </p:cNvPr>
          <p:cNvCxnSpPr>
            <a:cxnSpLocks/>
          </p:cNvCxnSpPr>
          <p:nvPr/>
        </p:nvCxnSpPr>
        <p:spPr>
          <a:xfrm>
            <a:off x="6807200" y="5617864"/>
            <a:ext cx="0" cy="792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CE6E25A-4B98-6AA1-5582-D05F6EA69E6D}"/>
              </a:ext>
            </a:extLst>
          </p:cNvPr>
          <p:cNvCxnSpPr>
            <a:cxnSpLocks/>
          </p:cNvCxnSpPr>
          <p:nvPr/>
        </p:nvCxnSpPr>
        <p:spPr>
          <a:xfrm flipH="1">
            <a:off x="5983944" y="5218937"/>
            <a:ext cx="152400" cy="1464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9A8766D-B037-6FBC-6F03-E7180679C50E}"/>
              </a:ext>
            </a:extLst>
          </p:cNvPr>
          <p:cNvCxnSpPr>
            <a:cxnSpLocks/>
          </p:cNvCxnSpPr>
          <p:nvPr/>
        </p:nvCxnSpPr>
        <p:spPr>
          <a:xfrm flipH="1">
            <a:off x="5907745" y="5035162"/>
            <a:ext cx="152400" cy="1464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64727C4-88F8-ECBB-6E14-E54631A0FC40}"/>
              </a:ext>
            </a:extLst>
          </p:cNvPr>
          <p:cNvSpPr txBox="1"/>
          <p:nvPr/>
        </p:nvSpPr>
        <p:spPr>
          <a:xfrm>
            <a:off x="5709428" y="5899577"/>
            <a:ext cx="514693" cy="461665"/>
          </a:xfrm>
          <a:prstGeom prst="rect">
            <a:avLst/>
          </a:prstGeom>
          <a:solidFill>
            <a:schemeClr val="bg1"/>
          </a:solidFill>
        </p:spPr>
        <p:txBody>
          <a:bodyPr wrap="none" rtlCol="0">
            <a:spAutoFit/>
          </a:bodyPr>
          <a:lstStyle/>
          <a:p>
            <a:r>
              <a:rPr lang="en-FR" sz="2400" i="1" dirty="0"/>
              <a:t>f</a:t>
            </a:r>
            <a:r>
              <a:rPr lang="en-FR" sz="2400" i="1" baseline="-25000" dirty="0"/>
              <a:t>CG</a:t>
            </a:r>
          </a:p>
        </p:txBody>
      </p:sp>
    </p:spTree>
    <p:extLst>
      <p:ext uri="{BB962C8B-B14F-4D97-AF65-F5344CB8AC3E}">
        <p14:creationId xmlns:p14="http://schemas.microsoft.com/office/powerpoint/2010/main" val="238181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64" y="97657"/>
            <a:ext cx="9277588" cy="584776"/>
          </a:xfrm>
          <a:prstGeom prst="rect">
            <a:avLst/>
          </a:prstGeom>
          <a:noFill/>
        </p:spPr>
        <p:txBody>
          <a:bodyPr wrap="square" rtlCol="0">
            <a:spAutoFit/>
          </a:bodyPr>
          <a:lstStyle/>
          <a:p>
            <a:pPr algn="ctr"/>
            <a:r>
              <a:rPr lang="en-US" sz="3200" b="1" dirty="0">
                <a:solidFill>
                  <a:srgbClr val="FF0000"/>
                </a:solidFill>
              </a:rPr>
              <a:t>Abundant transcription of </a:t>
            </a:r>
            <a:r>
              <a:rPr lang="en-US" sz="3200" b="1" dirty="0" err="1">
                <a:solidFill>
                  <a:srgbClr val="FF0000"/>
                </a:solidFill>
              </a:rPr>
              <a:t>ncRNA</a:t>
            </a:r>
            <a:r>
              <a:rPr lang="en-US" sz="3200" b="1" dirty="0">
                <a:solidFill>
                  <a:srgbClr val="FF0000"/>
                </a:solidFill>
              </a:rPr>
              <a:t> within Tumors</a:t>
            </a:r>
            <a:endParaRPr lang="en-US" sz="3200" dirty="0">
              <a:solidFill>
                <a:srgbClr val="FF0000"/>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456468" y="1046937"/>
            <a:ext cx="5414638" cy="3959435"/>
          </a:xfrm>
          <a:prstGeom prst="rect">
            <a:avLst/>
          </a:prstGeom>
        </p:spPr>
      </p:pic>
      <p:sp>
        <p:nvSpPr>
          <p:cNvPr id="10" name="Rectangle 9"/>
          <p:cNvSpPr/>
          <p:nvPr/>
        </p:nvSpPr>
        <p:spPr>
          <a:xfrm>
            <a:off x="6037058" y="2465179"/>
            <a:ext cx="2958296" cy="369332"/>
          </a:xfrm>
          <a:prstGeom prst="rect">
            <a:avLst/>
          </a:prstGeom>
        </p:spPr>
        <p:txBody>
          <a:bodyPr wrap="square">
            <a:spAutoFit/>
          </a:bodyPr>
          <a:lstStyle/>
          <a:p>
            <a:r>
              <a:rPr lang="en-US" dirty="0"/>
              <a:t>D. Ting, et al., Science 2011</a:t>
            </a:r>
          </a:p>
        </p:txBody>
      </p:sp>
      <p:sp>
        <p:nvSpPr>
          <p:cNvPr id="3" name="TextBox 2">
            <a:extLst>
              <a:ext uri="{FF2B5EF4-FFF2-40B4-BE49-F238E27FC236}">
                <a16:creationId xmlns:a16="http://schemas.microsoft.com/office/drawing/2014/main" id="{042B36F4-433C-0A6D-18A7-6F0D8D2668CE}"/>
              </a:ext>
            </a:extLst>
          </p:cNvPr>
          <p:cNvSpPr txBox="1"/>
          <p:nvPr/>
        </p:nvSpPr>
        <p:spPr>
          <a:xfrm>
            <a:off x="456468" y="5606854"/>
            <a:ext cx="8315290" cy="646331"/>
          </a:xfrm>
          <a:prstGeom prst="rect">
            <a:avLst/>
          </a:prstGeom>
          <a:noFill/>
        </p:spPr>
        <p:txBody>
          <a:bodyPr wrap="none" rtlCol="0">
            <a:spAutoFit/>
          </a:bodyPr>
          <a:lstStyle/>
          <a:p>
            <a:pPr marL="285750" indent="-285750">
              <a:buFont typeface="Arial" panose="020B0604020202020204" pitchFamily="34" charset="0"/>
              <a:buChar char="•"/>
            </a:pPr>
            <a:r>
              <a:rPr lang="x-none" dirty="0">
                <a:solidFill>
                  <a:srgbClr val="FF0000"/>
                </a:solidFill>
              </a:rPr>
              <a:t>Experimental Confirmation that GSAT  HSATII  activate the innate immune response </a:t>
            </a:r>
          </a:p>
          <a:p>
            <a:r>
              <a:rPr lang="x-none" dirty="0">
                <a:solidFill>
                  <a:srgbClr val="FF0000"/>
                </a:solidFill>
              </a:rPr>
              <a:t>in Human DC  and  murine macrophages</a:t>
            </a:r>
          </a:p>
        </p:txBody>
      </p:sp>
      <p:sp>
        <p:nvSpPr>
          <p:cNvPr id="4" name="Rectangle 3">
            <a:extLst>
              <a:ext uri="{FF2B5EF4-FFF2-40B4-BE49-F238E27FC236}">
                <a16:creationId xmlns:a16="http://schemas.microsoft.com/office/drawing/2014/main" id="{15E0B19E-5C2F-40B6-074D-BBE4D282DF09}"/>
              </a:ext>
            </a:extLst>
          </p:cNvPr>
          <p:cNvSpPr/>
          <p:nvPr/>
        </p:nvSpPr>
        <p:spPr>
          <a:xfrm>
            <a:off x="5868645" y="6186874"/>
            <a:ext cx="3074385" cy="369332"/>
          </a:xfrm>
          <a:prstGeom prst="rect">
            <a:avLst/>
          </a:prstGeom>
        </p:spPr>
        <p:txBody>
          <a:bodyPr wrap="square">
            <a:spAutoFit/>
          </a:bodyPr>
          <a:lstStyle/>
          <a:p>
            <a:r>
              <a:rPr lang="en-US" dirty="0"/>
              <a:t>D. </a:t>
            </a:r>
            <a:r>
              <a:rPr lang="en-US" dirty="0" err="1"/>
              <a:t>Tanne</a:t>
            </a:r>
            <a:r>
              <a:rPr lang="en-US" dirty="0"/>
              <a:t> et al.,  PNAS 2015</a:t>
            </a:r>
          </a:p>
        </p:txBody>
      </p:sp>
      <p:sp>
        <p:nvSpPr>
          <p:cNvPr id="5" name="TextBox 4">
            <a:extLst>
              <a:ext uri="{FF2B5EF4-FFF2-40B4-BE49-F238E27FC236}">
                <a16:creationId xmlns:a16="http://schemas.microsoft.com/office/drawing/2014/main" id="{98F6A62E-38CF-CCE9-D477-9946F27A7998}"/>
              </a:ext>
            </a:extLst>
          </p:cNvPr>
          <p:cNvSpPr txBox="1"/>
          <p:nvPr/>
        </p:nvSpPr>
        <p:spPr>
          <a:xfrm>
            <a:off x="3307978" y="4061012"/>
            <a:ext cx="909223" cy="369332"/>
          </a:xfrm>
          <a:prstGeom prst="rect">
            <a:avLst/>
          </a:prstGeom>
          <a:noFill/>
        </p:spPr>
        <p:txBody>
          <a:bodyPr wrap="none" rtlCol="0">
            <a:spAutoFit/>
          </a:bodyPr>
          <a:lstStyle/>
          <a:p>
            <a:r>
              <a:rPr lang="x-none" dirty="0"/>
              <a:t>LncRNA</a:t>
            </a:r>
          </a:p>
        </p:txBody>
      </p:sp>
    </p:spTree>
    <p:extLst>
      <p:ext uri="{BB962C8B-B14F-4D97-AF65-F5344CB8AC3E}">
        <p14:creationId xmlns:p14="http://schemas.microsoft.com/office/powerpoint/2010/main" val="270896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CC91-56AC-70F9-FB13-89BED93ED553}"/>
              </a:ext>
            </a:extLst>
          </p:cNvPr>
          <p:cNvSpPr>
            <a:spLocks noGrp="1"/>
          </p:cNvSpPr>
          <p:nvPr>
            <p:ph type="title"/>
          </p:nvPr>
        </p:nvSpPr>
        <p:spPr/>
        <p:txBody>
          <a:bodyPr/>
          <a:lstStyle/>
          <a:p>
            <a:r>
              <a:rPr lang="x-none" dirty="0">
                <a:solidFill>
                  <a:srgbClr val="FF0000"/>
                </a:solidFill>
              </a:rPr>
              <a:t>Questions</a:t>
            </a:r>
          </a:p>
        </p:txBody>
      </p:sp>
      <p:sp>
        <p:nvSpPr>
          <p:cNvPr id="3" name="Content Placeholder 2">
            <a:extLst>
              <a:ext uri="{FF2B5EF4-FFF2-40B4-BE49-F238E27FC236}">
                <a16:creationId xmlns:a16="http://schemas.microsoft.com/office/drawing/2014/main" id="{72E84F8E-5BDD-CEA3-1998-ACF620A310F1}"/>
              </a:ext>
            </a:extLst>
          </p:cNvPr>
          <p:cNvSpPr>
            <a:spLocks noGrp="1"/>
          </p:cNvSpPr>
          <p:nvPr>
            <p:ph idx="1"/>
          </p:nvPr>
        </p:nvSpPr>
        <p:spPr/>
        <p:txBody>
          <a:bodyPr>
            <a:normAutofit/>
          </a:bodyPr>
          <a:lstStyle/>
          <a:p>
            <a:r>
              <a:rPr lang="x-none" dirty="0"/>
              <a:t>Systematically study immunogenic power of genomic inserts</a:t>
            </a:r>
          </a:p>
          <a:p>
            <a:endParaRPr lang="x-none" dirty="0"/>
          </a:p>
          <a:p>
            <a:r>
              <a:rPr lang="x-none" dirty="0"/>
              <a:t>Can we detect an evolutionary trend and relaxation to </a:t>
            </a:r>
            <a:r>
              <a:rPr lang="x-none"/>
              <a:t>the </a:t>
            </a:r>
            <a:r>
              <a:rPr lang="en-US" dirty="0"/>
              <a:t>equilibrium </a:t>
            </a:r>
            <a:r>
              <a:rPr lang="x-none"/>
              <a:t> </a:t>
            </a:r>
            <a:r>
              <a:rPr lang="x-none" dirty="0"/>
              <a:t>force, </a:t>
            </a:r>
            <a:r>
              <a:rPr lang="en-GB" dirty="0"/>
              <a:t>o</a:t>
            </a:r>
            <a:r>
              <a:rPr lang="x-none" dirty="0"/>
              <a:t>r there is a pressure to maintain them ‘immunogenic’?</a:t>
            </a:r>
          </a:p>
          <a:p>
            <a:endParaRPr lang="x-none" dirty="0"/>
          </a:p>
          <a:p>
            <a:r>
              <a:rPr lang="x-none" dirty="0"/>
              <a:t>Extend the approach </a:t>
            </a:r>
            <a:r>
              <a:rPr lang="x-none"/>
              <a:t>to </a:t>
            </a:r>
            <a:r>
              <a:rPr lang="en-US" dirty="0"/>
              <a:t>d</a:t>
            </a:r>
            <a:r>
              <a:rPr lang="x-none"/>
              <a:t>ouble-strand </a:t>
            </a:r>
            <a:r>
              <a:rPr lang="x-none" dirty="0"/>
              <a:t>force. </a:t>
            </a:r>
          </a:p>
        </p:txBody>
      </p:sp>
    </p:spTree>
    <p:extLst>
      <p:ext uri="{BB962C8B-B14F-4D97-AF65-F5344CB8AC3E}">
        <p14:creationId xmlns:p14="http://schemas.microsoft.com/office/powerpoint/2010/main" val="174624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9D9658-6141-AD7A-ACF7-F5AA284A9C5F}"/>
              </a:ext>
            </a:extLst>
          </p:cNvPr>
          <p:cNvSpPr txBox="1">
            <a:spLocks/>
          </p:cNvSpPr>
          <p:nvPr/>
        </p:nvSpPr>
        <p:spPr>
          <a:xfrm>
            <a:off x="457200" y="148908"/>
            <a:ext cx="8229600" cy="74767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rPr>
              <a:t>Evolution of CpG forces in </a:t>
            </a:r>
            <a:r>
              <a:rPr lang="fr-FR" sz="4000" b="1" dirty="0" err="1">
                <a:solidFill>
                  <a:srgbClr val="FF0000"/>
                </a:solidFill>
              </a:rPr>
              <a:t>repeated</a:t>
            </a:r>
            <a:r>
              <a:rPr lang="fr-FR" sz="4000" b="1" dirty="0">
                <a:solidFill>
                  <a:srgbClr val="FF0000"/>
                </a:solidFill>
              </a:rPr>
              <a:t> </a:t>
            </a:r>
            <a:r>
              <a:rPr lang="fr-FR" sz="4000" b="1" dirty="0" err="1">
                <a:solidFill>
                  <a:srgbClr val="FF0000"/>
                </a:solidFill>
              </a:rPr>
              <a:t>elements</a:t>
            </a:r>
            <a:endParaRPr lang="fr-FR" sz="4000" b="1" dirty="0">
              <a:solidFill>
                <a:srgbClr val="FF0000"/>
              </a:solidFill>
            </a:endParaRPr>
          </a:p>
        </p:txBody>
      </p:sp>
      <p:pic>
        <p:nvPicPr>
          <p:cNvPr id="3" name="Picture 2">
            <a:extLst>
              <a:ext uri="{FF2B5EF4-FFF2-40B4-BE49-F238E27FC236}">
                <a16:creationId xmlns:a16="http://schemas.microsoft.com/office/drawing/2014/main" id="{DBAD6B1D-A284-20CB-5BEB-C9FB300A4B8E}"/>
              </a:ext>
            </a:extLst>
          </p:cNvPr>
          <p:cNvPicPr>
            <a:picLocks noChangeAspect="1"/>
          </p:cNvPicPr>
          <p:nvPr/>
        </p:nvPicPr>
        <p:blipFill>
          <a:blip r:embed="rId3"/>
          <a:stretch>
            <a:fillRect/>
          </a:stretch>
        </p:blipFill>
        <p:spPr>
          <a:xfrm>
            <a:off x="457200" y="810241"/>
            <a:ext cx="8128000" cy="5105400"/>
          </a:xfrm>
          <a:prstGeom prst="rect">
            <a:avLst/>
          </a:prstGeom>
        </p:spPr>
      </p:pic>
      <p:sp>
        <p:nvSpPr>
          <p:cNvPr id="6" name="TextBox 5">
            <a:extLst>
              <a:ext uri="{FF2B5EF4-FFF2-40B4-BE49-F238E27FC236}">
                <a16:creationId xmlns:a16="http://schemas.microsoft.com/office/drawing/2014/main" id="{A8029CEC-2907-6CD3-A7E6-251D091A3FCC}"/>
              </a:ext>
            </a:extLst>
          </p:cNvPr>
          <p:cNvSpPr txBox="1"/>
          <p:nvPr/>
        </p:nvSpPr>
        <p:spPr>
          <a:xfrm>
            <a:off x="3158357" y="5653824"/>
            <a:ext cx="3158360" cy="400110"/>
          </a:xfrm>
          <a:prstGeom prst="rect">
            <a:avLst/>
          </a:prstGeom>
          <a:noFill/>
        </p:spPr>
        <p:txBody>
          <a:bodyPr wrap="square">
            <a:spAutoFit/>
          </a:bodyPr>
          <a:lstStyle/>
          <a:p>
            <a:r>
              <a:rPr lang="x-none" sz="2000" dirty="0"/>
              <a:t>from consensus sequences</a:t>
            </a:r>
          </a:p>
        </p:txBody>
      </p:sp>
      <p:sp>
        <p:nvSpPr>
          <p:cNvPr id="12" name="TextBox 11">
            <a:extLst>
              <a:ext uri="{FF2B5EF4-FFF2-40B4-BE49-F238E27FC236}">
                <a16:creationId xmlns:a16="http://schemas.microsoft.com/office/drawing/2014/main" id="{459A8484-CB0D-275D-60C4-B479EC55AA0E}"/>
              </a:ext>
            </a:extLst>
          </p:cNvPr>
          <p:cNvSpPr txBox="1"/>
          <p:nvPr/>
        </p:nvSpPr>
        <p:spPr>
          <a:xfrm>
            <a:off x="6589059" y="6466968"/>
            <a:ext cx="2499210" cy="369332"/>
          </a:xfrm>
          <a:prstGeom prst="rect">
            <a:avLst/>
          </a:prstGeom>
          <a:noFill/>
        </p:spPr>
        <p:txBody>
          <a:bodyPr wrap="none" rtlCol="0">
            <a:spAutoFit/>
          </a:bodyPr>
          <a:lstStyle/>
          <a:p>
            <a:r>
              <a:rPr lang="x-none" i="1" dirty="0"/>
              <a:t>P.Sulc et al </a:t>
            </a:r>
            <a:r>
              <a:rPr lang="en-GB" i="1" dirty="0" err="1">
                <a:solidFill>
                  <a:srgbClr val="000000"/>
                </a:solidFill>
                <a:latin typeface="Times" pitchFamily="2" charset="0"/>
              </a:rPr>
              <a:t>BiorXiv</a:t>
            </a:r>
            <a:r>
              <a:rPr lang="en-GB" i="1" dirty="0">
                <a:solidFill>
                  <a:srgbClr val="000000"/>
                </a:solidFill>
                <a:latin typeface="Times" pitchFamily="2" charset="0"/>
              </a:rPr>
              <a:t> 2022</a:t>
            </a:r>
          </a:p>
        </p:txBody>
      </p:sp>
      <p:sp>
        <p:nvSpPr>
          <p:cNvPr id="2" name="TextBox 1">
            <a:extLst>
              <a:ext uri="{FF2B5EF4-FFF2-40B4-BE49-F238E27FC236}">
                <a16:creationId xmlns:a16="http://schemas.microsoft.com/office/drawing/2014/main" id="{5EA878FF-54F2-BCB1-EF89-B5715605FCB7}"/>
              </a:ext>
            </a:extLst>
          </p:cNvPr>
          <p:cNvSpPr txBox="1"/>
          <p:nvPr/>
        </p:nvSpPr>
        <p:spPr>
          <a:xfrm rot="16200000">
            <a:off x="65044" y="2533161"/>
            <a:ext cx="1418067" cy="584775"/>
          </a:xfrm>
          <a:prstGeom prst="rect">
            <a:avLst/>
          </a:prstGeom>
          <a:solidFill>
            <a:schemeClr val="bg1"/>
          </a:solidFill>
        </p:spPr>
        <p:txBody>
          <a:bodyPr wrap="square" rtlCol="0">
            <a:spAutoFit/>
          </a:bodyPr>
          <a:lstStyle/>
          <a:p>
            <a:r>
              <a:rPr lang="en-FR" sz="3200" i="1" dirty="0"/>
              <a:t>f</a:t>
            </a:r>
            <a:r>
              <a:rPr lang="en-FR" sz="3200" i="1" baseline="-25000" dirty="0"/>
              <a:t>CG</a:t>
            </a:r>
          </a:p>
        </p:txBody>
      </p:sp>
      <p:cxnSp>
        <p:nvCxnSpPr>
          <p:cNvPr id="7" name="Straight Connector 6">
            <a:extLst>
              <a:ext uri="{FF2B5EF4-FFF2-40B4-BE49-F238E27FC236}">
                <a16:creationId xmlns:a16="http://schemas.microsoft.com/office/drawing/2014/main" id="{712977BD-60EF-9DA2-A1A1-A666B85710D8}"/>
              </a:ext>
            </a:extLst>
          </p:cNvPr>
          <p:cNvCxnSpPr/>
          <p:nvPr/>
        </p:nvCxnSpPr>
        <p:spPr>
          <a:xfrm>
            <a:off x="479502" y="2921622"/>
            <a:ext cx="0" cy="390293"/>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F442F83E-836D-91BE-6E5C-E06471B0D2E9}"/>
              </a:ext>
            </a:extLst>
          </p:cNvPr>
          <p:cNvSpPr txBox="1"/>
          <p:nvPr/>
        </p:nvSpPr>
        <p:spPr>
          <a:xfrm rot="5222121">
            <a:off x="4424417" y="6007100"/>
            <a:ext cx="410690" cy="369332"/>
          </a:xfrm>
          <a:prstGeom prst="rect">
            <a:avLst/>
          </a:prstGeom>
          <a:noFill/>
        </p:spPr>
        <p:txBody>
          <a:bodyPr wrap="none" rtlCol="0">
            <a:spAutoFit/>
          </a:bodyPr>
          <a:lstStyle/>
          <a:p>
            <a:r>
              <a:rPr lang="en-FR" dirty="0">
                <a:sym typeface="Wingdings" pitchFamily="2" charset="2"/>
              </a:rPr>
              <a:t></a:t>
            </a:r>
            <a:endParaRPr lang="en-FR" dirty="0"/>
          </a:p>
        </p:txBody>
      </p:sp>
      <p:sp>
        <p:nvSpPr>
          <p:cNvPr id="9" name="TextBox 8">
            <a:extLst>
              <a:ext uri="{FF2B5EF4-FFF2-40B4-BE49-F238E27FC236}">
                <a16:creationId xmlns:a16="http://schemas.microsoft.com/office/drawing/2014/main" id="{5A23072E-F790-C994-0777-54002BD506EB}"/>
              </a:ext>
            </a:extLst>
          </p:cNvPr>
          <p:cNvSpPr txBox="1"/>
          <p:nvPr/>
        </p:nvSpPr>
        <p:spPr>
          <a:xfrm>
            <a:off x="3467100" y="6299200"/>
            <a:ext cx="2312043" cy="461665"/>
          </a:xfrm>
          <a:prstGeom prst="rect">
            <a:avLst/>
          </a:prstGeom>
          <a:noFill/>
        </p:spPr>
        <p:txBody>
          <a:bodyPr wrap="none" rtlCol="0">
            <a:spAutoFit/>
          </a:bodyPr>
          <a:lstStyle/>
          <a:p>
            <a:r>
              <a:rPr lang="en-GB" sz="2400" dirty="0"/>
              <a:t>A</a:t>
            </a:r>
            <a:r>
              <a:rPr lang="en-FR" sz="2400" dirty="0"/>
              <a:t>s proxy for time</a:t>
            </a:r>
          </a:p>
        </p:txBody>
      </p:sp>
    </p:spTree>
    <p:extLst>
      <p:ext uri="{BB962C8B-B14F-4D97-AF65-F5344CB8AC3E}">
        <p14:creationId xmlns:p14="http://schemas.microsoft.com/office/powerpoint/2010/main" val="248156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9D9658-6141-AD7A-ACF7-F5AA284A9C5F}"/>
              </a:ext>
            </a:extLst>
          </p:cNvPr>
          <p:cNvSpPr txBox="1">
            <a:spLocks/>
          </p:cNvSpPr>
          <p:nvPr/>
        </p:nvSpPr>
        <p:spPr>
          <a:xfrm>
            <a:off x="457200" y="148908"/>
            <a:ext cx="8229600" cy="74767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rPr>
              <a:t>Evolution of </a:t>
            </a:r>
            <a:r>
              <a:rPr lang="fr-FR" sz="4000" b="1" dirty="0" err="1">
                <a:solidFill>
                  <a:srgbClr val="FF0000"/>
                </a:solidFill>
              </a:rPr>
              <a:t>Cpg</a:t>
            </a:r>
            <a:r>
              <a:rPr lang="fr-FR" sz="4000" b="1" dirty="0">
                <a:solidFill>
                  <a:srgbClr val="FF0000"/>
                </a:solidFill>
              </a:rPr>
              <a:t> forces in LINE-1 and HSAT-II inserts </a:t>
            </a:r>
          </a:p>
        </p:txBody>
      </p:sp>
      <p:pic>
        <p:nvPicPr>
          <p:cNvPr id="9" name="Picture 8">
            <a:extLst>
              <a:ext uri="{FF2B5EF4-FFF2-40B4-BE49-F238E27FC236}">
                <a16:creationId xmlns:a16="http://schemas.microsoft.com/office/drawing/2014/main" id="{D70E8DA0-2926-F5A6-013D-9351617305CF}"/>
              </a:ext>
            </a:extLst>
          </p:cNvPr>
          <p:cNvPicPr>
            <a:picLocks noChangeAspect="1"/>
          </p:cNvPicPr>
          <p:nvPr/>
        </p:nvPicPr>
        <p:blipFill>
          <a:blip r:embed="rId3"/>
          <a:stretch>
            <a:fillRect/>
          </a:stretch>
        </p:blipFill>
        <p:spPr>
          <a:xfrm>
            <a:off x="720921" y="846205"/>
            <a:ext cx="7172348" cy="5174148"/>
          </a:xfrm>
          <a:prstGeom prst="rect">
            <a:avLst/>
          </a:prstGeom>
        </p:spPr>
      </p:pic>
      <p:sp>
        <p:nvSpPr>
          <p:cNvPr id="10" name="Rectangle 9">
            <a:extLst>
              <a:ext uri="{FF2B5EF4-FFF2-40B4-BE49-F238E27FC236}">
                <a16:creationId xmlns:a16="http://schemas.microsoft.com/office/drawing/2014/main" id="{15BF98E6-80E8-C359-AFD5-7B608098CC3E}"/>
              </a:ext>
            </a:extLst>
          </p:cNvPr>
          <p:cNvSpPr/>
          <p:nvPr/>
        </p:nvSpPr>
        <p:spPr>
          <a:xfrm>
            <a:off x="620110" y="5749159"/>
            <a:ext cx="588580" cy="449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0BADFD32-B812-DD60-0159-E379A103F902}"/>
              </a:ext>
            </a:extLst>
          </p:cNvPr>
          <p:cNvSpPr txBox="1"/>
          <p:nvPr/>
        </p:nvSpPr>
        <p:spPr>
          <a:xfrm>
            <a:off x="6589059" y="6466968"/>
            <a:ext cx="2499210" cy="369332"/>
          </a:xfrm>
          <a:prstGeom prst="rect">
            <a:avLst/>
          </a:prstGeom>
          <a:noFill/>
        </p:spPr>
        <p:txBody>
          <a:bodyPr wrap="none" rtlCol="0">
            <a:spAutoFit/>
          </a:bodyPr>
          <a:lstStyle/>
          <a:p>
            <a:r>
              <a:rPr lang="x-none" i="1" dirty="0"/>
              <a:t>P.Sulc et al </a:t>
            </a:r>
            <a:r>
              <a:rPr lang="en-GB" i="1" dirty="0" err="1">
                <a:solidFill>
                  <a:srgbClr val="000000"/>
                </a:solidFill>
                <a:latin typeface="Times" pitchFamily="2" charset="0"/>
              </a:rPr>
              <a:t>BiorXiv</a:t>
            </a:r>
            <a:r>
              <a:rPr lang="en-GB" i="1" dirty="0">
                <a:solidFill>
                  <a:srgbClr val="000000"/>
                </a:solidFill>
                <a:latin typeface="Times" pitchFamily="2" charset="0"/>
              </a:rPr>
              <a:t> 2022</a:t>
            </a:r>
          </a:p>
        </p:txBody>
      </p:sp>
      <p:sp>
        <p:nvSpPr>
          <p:cNvPr id="3" name="TextBox 2">
            <a:extLst>
              <a:ext uri="{FF2B5EF4-FFF2-40B4-BE49-F238E27FC236}">
                <a16:creationId xmlns:a16="http://schemas.microsoft.com/office/drawing/2014/main" id="{8544019B-EA6B-8432-892D-F6D59429AEF8}"/>
              </a:ext>
            </a:extLst>
          </p:cNvPr>
          <p:cNvSpPr txBox="1"/>
          <p:nvPr/>
        </p:nvSpPr>
        <p:spPr>
          <a:xfrm rot="16200000">
            <a:off x="53893" y="2990360"/>
            <a:ext cx="1418067" cy="584775"/>
          </a:xfrm>
          <a:prstGeom prst="rect">
            <a:avLst/>
          </a:prstGeom>
          <a:solidFill>
            <a:schemeClr val="bg1"/>
          </a:solidFill>
        </p:spPr>
        <p:txBody>
          <a:bodyPr wrap="square" rtlCol="0">
            <a:spAutoFit/>
          </a:bodyPr>
          <a:lstStyle/>
          <a:p>
            <a:r>
              <a:rPr lang="en-FR" sz="3200" i="1" dirty="0"/>
              <a:t>f</a:t>
            </a:r>
            <a:r>
              <a:rPr lang="en-FR" sz="3200" i="1" baseline="-25000" dirty="0"/>
              <a:t>CG</a:t>
            </a:r>
          </a:p>
        </p:txBody>
      </p:sp>
    </p:spTree>
    <p:extLst>
      <p:ext uri="{BB962C8B-B14F-4D97-AF65-F5344CB8AC3E}">
        <p14:creationId xmlns:p14="http://schemas.microsoft.com/office/powerpoint/2010/main" val="9158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9D9658-6141-AD7A-ACF7-F5AA284A9C5F}"/>
              </a:ext>
            </a:extLst>
          </p:cNvPr>
          <p:cNvSpPr txBox="1">
            <a:spLocks/>
          </p:cNvSpPr>
          <p:nvPr/>
        </p:nvSpPr>
        <p:spPr>
          <a:xfrm>
            <a:off x="457200" y="148908"/>
            <a:ext cx="8229600" cy="74767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rPr>
              <a:t>Evolution of </a:t>
            </a:r>
            <a:r>
              <a:rPr lang="fr-FR" sz="4000" b="1" dirty="0" err="1">
                <a:solidFill>
                  <a:srgbClr val="FF0000"/>
                </a:solidFill>
              </a:rPr>
              <a:t>Cpg</a:t>
            </a:r>
            <a:r>
              <a:rPr lang="fr-FR" sz="4000" b="1" dirty="0">
                <a:solidFill>
                  <a:srgbClr val="FF0000"/>
                </a:solidFill>
              </a:rPr>
              <a:t> forces in LINE-1 and HSAT-II inserts </a:t>
            </a:r>
          </a:p>
        </p:txBody>
      </p:sp>
      <p:pic>
        <p:nvPicPr>
          <p:cNvPr id="9" name="Picture 8">
            <a:extLst>
              <a:ext uri="{FF2B5EF4-FFF2-40B4-BE49-F238E27FC236}">
                <a16:creationId xmlns:a16="http://schemas.microsoft.com/office/drawing/2014/main" id="{D70E8DA0-2926-F5A6-013D-9351617305CF}"/>
              </a:ext>
            </a:extLst>
          </p:cNvPr>
          <p:cNvPicPr>
            <a:picLocks noChangeAspect="1"/>
          </p:cNvPicPr>
          <p:nvPr/>
        </p:nvPicPr>
        <p:blipFill>
          <a:blip r:embed="rId3"/>
          <a:stretch>
            <a:fillRect/>
          </a:stretch>
        </p:blipFill>
        <p:spPr>
          <a:xfrm>
            <a:off x="720921" y="846205"/>
            <a:ext cx="7172348" cy="5174148"/>
          </a:xfrm>
          <a:prstGeom prst="rect">
            <a:avLst/>
          </a:prstGeom>
        </p:spPr>
      </p:pic>
      <p:sp>
        <p:nvSpPr>
          <p:cNvPr id="10" name="Rectangle 9">
            <a:extLst>
              <a:ext uri="{FF2B5EF4-FFF2-40B4-BE49-F238E27FC236}">
                <a16:creationId xmlns:a16="http://schemas.microsoft.com/office/drawing/2014/main" id="{15BF98E6-80E8-C359-AFD5-7B608098CC3E}"/>
              </a:ext>
            </a:extLst>
          </p:cNvPr>
          <p:cNvSpPr/>
          <p:nvPr/>
        </p:nvSpPr>
        <p:spPr>
          <a:xfrm>
            <a:off x="620110" y="5749159"/>
            <a:ext cx="588580" cy="449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0BADFD32-B812-DD60-0159-E379A103F902}"/>
              </a:ext>
            </a:extLst>
          </p:cNvPr>
          <p:cNvSpPr txBox="1"/>
          <p:nvPr/>
        </p:nvSpPr>
        <p:spPr>
          <a:xfrm>
            <a:off x="6589059" y="6466968"/>
            <a:ext cx="2499210" cy="369332"/>
          </a:xfrm>
          <a:prstGeom prst="rect">
            <a:avLst/>
          </a:prstGeom>
          <a:noFill/>
        </p:spPr>
        <p:txBody>
          <a:bodyPr wrap="none" rtlCol="0">
            <a:spAutoFit/>
          </a:bodyPr>
          <a:lstStyle/>
          <a:p>
            <a:r>
              <a:rPr lang="x-none" i="1" dirty="0"/>
              <a:t>P.Sulc et al </a:t>
            </a:r>
            <a:r>
              <a:rPr lang="en-GB" i="1" dirty="0" err="1">
                <a:solidFill>
                  <a:srgbClr val="000000"/>
                </a:solidFill>
                <a:latin typeface="Times" pitchFamily="2" charset="0"/>
              </a:rPr>
              <a:t>BiorXiv</a:t>
            </a:r>
            <a:r>
              <a:rPr lang="en-GB" i="1" dirty="0">
                <a:solidFill>
                  <a:srgbClr val="000000"/>
                </a:solidFill>
                <a:latin typeface="Times" pitchFamily="2" charset="0"/>
              </a:rPr>
              <a:t> 2022</a:t>
            </a:r>
          </a:p>
        </p:txBody>
      </p:sp>
      <p:sp>
        <p:nvSpPr>
          <p:cNvPr id="3" name="TextBox 2">
            <a:extLst>
              <a:ext uri="{FF2B5EF4-FFF2-40B4-BE49-F238E27FC236}">
                <a16:creationId xmlns:a16="http://schemas.microsoft.com/office/drawing/2014/main" id="{8544019B-EA6B-8432-892D-F6D59429AEF8}"/>
              </a:ext>
            </a:extLst>
          </p:cNvPr>
          <p:cNvSpPr txBox="1"/>
          <p:nvPr/>
        </p:nvSpPr>
        <p:spPr>
          <a:xfrm rot="16200000">
            <a:off x="53893" y="2990360"/>
            <a:ext cx="1418067" cy="584775"/>
          </a:xfrm>
          <a:prstGeom prst="rect">
            <a:avLst/>
          </a:prstGeom>
          <a:solidFill>
            <a:schemeClr val="bg1"/>
          </a:solidFill>
        </p:spPr>
        <p:txBody>
          <a:bodyPr wrap="square" rtlCol="0">
            <a:spAutoFit/>
          </a:bodyPr>
          <a:lstStyle/>
          <a:p>
            <a:r>
              <a:rPr lang="en-FR" sz="3200" i="1" dirty="0"/>
              <a:t>f</a:t>
            </a:r>
            <a:r>
              <a:rPr lang="en-FR" sz="3200" i="1" baseline="-25000" dirty="0"/>
              <a:t>CG</a:t>
            </a:r>
          </a:p>
        </p:txBody>
      </p:sp>
      <p:cxnSp>
        <p:nvCxnSpPr>
          <p:cNvPr id="5" name="Connecteur droit 5">
            <a:extLst>
              <a:ext uri="{FF2B5EF4-FFF2-40B4-BE49-F238E27FC236}">
                <a16:creationId xmlns:a16="http://schemas.microsoft.com/office/drawing/2014/main" id="{9B287EE3-8A30-5104-BCE7-3D9B0844AAE8}"/>
              </a:ext>
            </a:extLst>
          </p:cNvPr>
          <p:cNvCxnSpPr>
            <a:cxnSpLocks/>
          </p:cNvCxnSpPr>
          <p:nvPr/>
        </p:nvCxnSpPr>
        <p:spPr>
          <a:xfrm>
            <a:off x="7776116" y="1579769"/>
            <a:ext cx="4439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ZoneTexte 6">
            <a:extLst>
              <a:ext uri="{FF2B5EF4-FFF2-40B4-BE49-F238E27FC236}">
                <a16:creationId xmlns:a16="http://schemas.microsoft.com/office/drawing/2014/main" id="{0FCB357C-3213-60F5-4686-06C77888467C}"/>
              </a:ext>
            </a:extLst>
          </p:cNvPr>
          <p:cNvSpPr txBox="1"/>
          <p:nvPr/>
        </p:nvSpPr>
        <p:spPr>
          <a:xfrm>
            <a:off x="7687214" y="1219199"/>
            <a:ext cx="887038" cy="369332"/>
          </a:xfrm>
          <a:prstGeom prst="rect">
            <a:avLst/>
          </a:prstGeom>
          <a:noFill/>
        </p:spPr>
        <p:txBody>
          <a:bodyPr wrap="none" rtlCol="0">
            <a:spAutoFit/>
          </a:bodyPr>
          <a:lstStyle/>
          <a:p>
            <a:r>
              <a:rPr lang="fr-FR" dirty="0" err="1"/>
              <a:t>dN</a:t>
            </a:r>
            <a:r>
              <a:rPr lang="fr-FR" baseline="-25000" dirty="0"/>
              <a:t> CG</a:t>
            </a:r>
            <a:r>
              <a:rPr lang="fr-FR" dirty="0"/>
              <a:t>(</a:t>
            </a:r>
            <a:r>
              <a:rPr lang="fr-FR" dirty="0" err="1"/>
              <a:t>t</a:t>
            </a:r>
            <a:r>
              <a:rPr lang="fr-FR" dirty="0"/>
              <a:t>)</a:t>
            </a:r>
          </a:p>
        </p:txBody>
      </p:sp>
      <p:sp>
        <p:nvSpPr>
          <p:cNvPr id="7" name="ZoneTexte 9">
            <a:extLst>
              <a:ext uri="{FF2B5EF4-FFF2-40B4-BE49-F238E27FC236}">
                <a16:creationId xmlns:a16="http://schemas.microsoft.com/office/drawing/2014/main" id="{1F870F76-7249-20D6-4AEC-05C85001A031}"/>
              </a:ext>
            </a:extLst>
          </p:cNvPr>
          <p:cNvSpPr txBox="1"/>
          <p:nvPr/>
        </p:nvSpPr>
        <p:spPr>
          <a:xfrm>
            <a:off x="7670942" y="1697311"/>
            <a:ext cx="1419556" cy="307777"/>
          </a:xfrm>
          <a:prstGeom prst="rect">
            <a:avLst/>
          </a:prstGeom>
          <a:noFill/>
        </p:spPr>
        <p:txBody>
          <a:bodyPr wrap="none" rtlCol="0">
            <a:spAutoFit/>
          </a:bodyPr>
          <a:lstStyle/>
          <a:p>
            <a:r>
              <a:rPr lang="fr-FR" sz="1400" dirty="0"/>
              <a:t>= - (</a:t>
            </a:r>
            <a:r>
              <a:rPr lang="fr-FR" sz="1400" dirty="0" err="1"/>
              <a:t>f</a:t>
            </a:r>
            <a:r>
              <a:rPr lang="fr-FR" sz="1400" baseline="-25000" dirty="0" err="1"/>
              <a:t>CG</a:t>
            </a:r>
            <a:r>
              <a:rPr lang="fr-FR" sz="1400" dirty="0"/>
              <a:t> (N(</a:t>
            </a:r>
            <a:r>
              <a:rPr lang="fr-FR" sz="1400" dirty="0" err="1"/>
              <a:t>t</a:t>
            </a:r>
            <a:r>
              <a:rPr lang="fr-FR" sz="1400" dirty="0"/>
              <a:t>)) -</a:t>
            </a:r>
            <a:r>
              <a:rPr lang="fr-FR" sz="1400" dirty="0" err="1">
                <a:solidFill>
                  <a:srgbClr val="FFC000"/>
                </a:solidFill>
              </a:rPr>
              <a:t>f</a:t>
            </a:r>
            <a:r>
              <a:rPr lang="fr-FR" sz="1400" baseline="-25000" dirty="0" err="1">
                <a:solidFill>
                  <a:srgbClr val="FFC000"/>
                </a:solidFill>
              </a:rPr>
              <a:t>rel</a:t>
            </a:r>
            <a:r>
              <a:rPr lang="fr-FR" sz="1400" dirty="0"/>
              <a:t>)</a:t>
            </a:r>
          </a:p>
        </p:txBody>
      </p:sp>
      <p:sp>
        <p:nvSpPr>
          <p:cNvPr id="12" name="ZoneTexte 3">
            <a:extLst>
              <a:ext uri="{FF2B5EF4-FFF2-40B4-BE49-F238E27FC236}">
                <a16:creationId xmlns:a16="http://schemas.microsoft.com/office/drawing/2014/main" id="{1677EEAE-8782-DCAF-87B6-0044CBCC18CC}"/>
              </a:ext>
            </a:extLst>
          </p:cNvPr>
          <p:cNvSpPr txBox="1"/>
          <p:nvPr/>
        </p:nvSpPr>
        <p:spPr>
          <a:xfrm>
            <a:off x="7486846" y="1392511"/>
            <a:ext cx="300082" cy="369332"/>
          </a:xfrm>
          <a:prstGeom prst="rect">
            <a:avLst/>
          </a:prstGeom>
          <a:noFill/>
        </p:spPr>
        <p:txBody>
          <a:bodyPr wrap="none" rtlCol="0">
            <a:spAutoFit/>
          </a:bodyPr>
          <a:lstStyle/>
          <a:p>
            <a:r>
              <a:rPr lang="fr-FR" dirty="0"/>
              <a:t>𝛕</a:t>
            </a:r>
          </a:p>
        </p:txBody>
      </p:sp>
      <p:sp>
        <p:nvSpPr>
          <p:cNvPr id="13" name="TextBox 12">
            <a:extLst>
              <a:ext uri="{FF2B5EF4-FFF2-40B4-BE49-F238E27FC236}">
                <a16:creationId xmlns:a16="http://schemas.microsoft.com/office/drawing/2014/main" id="{816B6DFB-BC6A-22DC-CD94-C861499207E2}"/>
              </a:ext>
            </a:extLst>
          </p:cNvPr>
          <p:cNvSpPr txBox="1"/>
          <p:nvPr/>
        </p:nvSpPr>
        <p:spPr>
          <a:xfrm>
            <a:off x="7762864" y="1511300"/>
            <a:ext cx="383438" cy="369332"/>
          </a:xfrm>
          <a:prstGeom prst="rect">
            <a:avLst/>
          </a:prstGeom>
          <a:noFill/>
        </p:spPr>
        <p:txBody>
          <a:bodyPr wrap="none" rtlCol="0">
            <a:spAutoFit/>
          </a:bodyPr>
          <a:lstStyle/>
          <a:p>
            <a:r>
              <a:rPr lang="en-FR" dirty="0"/>
              <a:t>dt</a:t>
            </a:r>
          </a:p>
        </p:txBody>
      </p:sp>
      <p:sp>
        <p:nvSpPr>
          <p:cNvPr id="14" name="Rectangle 13">
            <a:extLst>
              <a:ext uri="{FF2B5EF4-FFF2-40B4-BE49-F238E27FC236}">
                <a16:creationId xmlns:a16="http://schemas.microsoft.com/office/drawing/2014/main" id="{8E18D6F3-56F0-90E1-9A7C-2D8AA7560ADC}"/>
              </a:ext>
            </a:extLst>
          </p:cNvPr>
          <p:cNvSpPr/>
          <p:nvPr/>
        </p:nvSpPr>
        <p:spPr>
          <a:xfrm>
            <a:off x="7581900" y="1219199"/>
            <a:ext cx="1499300" cy="1104901"/>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5" name="TextBox 14">
            <a:extLst>
              <a:ext uri="{FF2B5EF4-FFF2-40B4-BE49-F238E27FC236}">
                <a16:creationId xmlns:a16="http://schemas.microsoft.com/office/drawing/2014/main" id="{F2BECC08-64CF-CAC5-0B1D-978050D2F504}"/>
              </a:ext>
            </a:extLst>
          </p:cNvPr>
          <p:cNvSpPr txBox="1"/>
          <p:nvPr/>
        </p:nvSpPr>
        <p:spPr>
          <a:xfrm>
            <a:off x="4437549" y="2773045"/>
            <a:ext cx="4452451" cy="646331"/>
          </a:xfrm>
          <a:prstGeom prst="rect">
            <a:avLst/>
          </a:prstGeom>
          <a:noFill/>
          <a:ln>
            <a:solidFill>
              <a:schemeClr val="accent3">
                <a:lumMod val="50000"/>
              </a:schemeClr>
            </a:solidFill>
          </a:ln>
        </p:spPr>
        <p:txBody>
          <a:bodyPr wrap="square" rtlCol="0">
            <a:spAutoFit/>
          </a:bodyPr>
          <a:lstStyle/>
          <a:p>
            <a:r>
              <a:rPr lang="x-none">
                <a:solidFill>
                  <a:schemeClr val="accent3">
                    <a:lumMod val="50000"/>
                  </a:schemeClr>
                </a:solidFill>
              </a:rPr>
              <a:t>Wright-Fisher Model</a:t>
            </a:r>
            <a:r>
              <a:rPr lang="en-US" dirty="0">
                <a:solidFill>
                  <a:schemeClr val="accent3">
                    <a:lumMod val="50000"/>
                  </a:schemeClr>
                </a:solidFill>
              </a:rPr>
              <a:t> </a:t>
            </a:r>
            <a:r>
              <a:rPr lang="x-none">
                <a:solidFill>
                  <a:schemeClr val="accent3">
                    <a:lumMod val="50000"/>
                  </a:schemeClr>
                </a:solidFill>
              </a:rPr>
              <a:t>with </a:t>
            </a:r>
            <a:r>
              <a:rPr lang="x-none" dirty="0">
                <a:solidFill>
                  <a:schemeClr val="accent3">
                    <a:lumMod val="50000"/>
                  </a:schemeClr>
                </a:solidFill>
              </a:rPr>
              <a:t>transition </a:t>
            </a:r>
            <a:r>
              <a:rPr lang="en-GB" dirty="0">
                <a:solidFill>
                  <a:schemeClr val="accent3">
                    <a:lumMod val="50000"/>
                  </a:schemeClr>
                </a:solidFill>
              </a:rPr>
              <a:t>a</a:t>
            </a:r>
            <a:r>
              <a:rPr lang="x-none" dirty="0">
                <a:solidFill>
                  <a:schemeClr val="accent3">
                    <a:lumMod val="50000"/>
                  </a:schemeClr>
                </a:solidFill>
              </a:rPr>
              <a:t>nd transversion mutational costs </a:t>
            </a:r>
          </a:p>
        </p:txBody>
      </p:sp>
      <p:sp>
        <p:nvSpPr>
          <p:cNvPr id="16" name="TextBox 15">
            <a:extLst>
              <a:ext uri="{FF2B5EF4-FFF2-40B4-BE49-F238E27FC236}">
                <a16:creationId xmlns:a16="http://schemas.microsoft.com/office/drawing/2014/main" id="{71491E39-ACA7-C6AC-977B-BF4DB5BF872A}"/>
              </a:ext>
            </a:extLst>
          </p:cNvPr>
          <p:cNvSpPr txBox="1"/>
          <p:nvPr/>
        </p:nvSpPr>
        <p:spPr>
          <a:xfrm>
            <a:off x="254000" y="6109732"/>
            <a:ext cx="8265468" cy="646331"/>
          </a:xfrm>
          <a:prstGeom prst="rect">
            <a:avLst/>
          </a:prstGeom>
          <a:noFill/>
        </p:spPr>
        <p:txBody>
          <a:bodyPr wrap="none" rtlCol="0">
            <a:spAutoFit/>
          </a:bodyPr>
          <a:lstStyle/>
          <a:p>
            <a:r>
              <a:rPr lang="en-FR" dirty="0"/>
              <a:t>In HSATII there is no relaxation to the average CpG force: additional selective pressure </a:t>
            </a:r>
          </a:p>
          <a:p>
            <a:r>
              <a:rPr lang="en-FR" dirty="0"/>
              <a:t>to keep CpG high.   </a:t>
            </a:r>
          </a:p>
        </p:txBody>
      </p:sp>
    </p:spTree>
    <p:extLst>
      <p:ext uri="{BB962C8B-B14F-4D97-AF65-F5344CB8AC3E}">
        <p14:creationId xmlns:p14="http://schemas.microsoft.com/office/powerpoint/2010/main" val="404976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9D9658-6141-AD7A-ACF7-F5AA284A9C5F}"/>
              </a:ext>
            </a:extLst>
          </p:cNvPr>
          <p:cNvSpPr txBox="1">
            <a:spLocks/>
          </p:cNvSpPr>
          <p:nvPr/>
        </p:nvSpPr>
        <p:spPr>
          <a:xfrm>
            <a:off x="457200" y="148908"/>
            <a:ext cx="8229600" cy="7476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rPr>
              <a:t>Double-</a:t>
            </a:r>
            <a:r>
              <a:rPr lang="fr-FR" sz="4000" b="1" dirty="0" err="1">
                <a:solidFill>
                  <a:srgbClr val="FF0000"/>
                </a:solidFill>
              </a:rPr>
              <a:t>strand</a:t>
            </a:r>
            <a:r>
              <a:rPr lang="fr-FR" sz="4000" b="1" dirty="0">
                <a:solidFill>
                  <a:srgbClr val="FF0000"/>
                </a:solidFill>
              </a:rPr>
              <a:t> (</a:t>
            </a:r>
            <a:r>
              <a:rPr lang="fr-FR" sz="4000" b="1" dirty="0" err="1">
                <a:solidFill>
                  <a:srgbClr val="FF0000"/>
                </a:solidFill>
              </a:rPr>
              <a:t>ds</a:t>
            </a:r>
            <a:r>
              <a:rPr lang="fr-FR" sz="4000" b="1" dirty="0">
                <a:solidFill>
                  <a:srgbClr val="FF0000"/>
                </a:solidFill>
              </a:rPr>
              <a:t>) forces</a:t>
            </a:r>
          </a:p>
        </p:txBody>
      </p:sp>
      <p:sp>
        <p:nvSpPr>
          <p:cNvPr id="13" name="TextBox 12">
            <a:extLst>
              <a:ext uri="{FF2B5EF4-FFF2-40B4-BE49-F238E27FC236}">
                <a16:creationId xmlns:a16="http://schemas.microsoft.com/office/drawing/2014/main" id="{DA6F6DDC-D499-EEB9-1B7E-E2F686A8220A}"/>
              </a:ext>
            </a:extLst>
          </p:cNvPr>
          <p:cNvSpPr txBox="1"/>
          <p:nvPr/>
        </p:nvSpPr>
        <p:spPr>
          <a:xfrm>
            <a:off x="246187" y="4099719"/>
            <a:ext cx="756938" cy="369332"/>
          </a:xfrm>
          <a:prstGeom prst="rect">
            <a:avLst/>
          </a:prstGeom>
          <a:noFill/>
        </p:spPr>
        <p:txBody>
          <a:bodyPr wrap="none" rtlCol="0">
            <a:spAutoFit/>
          </a:bodyPr>
          <a:lstStyle/>
          <a:p>
            <a:r>
              <a:rPr lang="x-none" dirty="0"/>
              <a:t>N=L/K</a:t>
            </a:r>
          </a:p>
        </p:txBody>
      </p:sp>
      <p:sp>
        <p:nvSpPr>
          <p:cNvPr id="14" name="TextBox 13">
            <a:extLst>
              <a:ext uri="{FF2B5EF4-FFF2-40B4-BE49-F238E27FC236}">
                <a16:creationId xmlns:a16="http://schemas.microsoft.com/office/drawing/2014/main" id="{A0807EFA-09E7-B111-476A-C68F997A8114}"/>
              </a:ext>
            </a:extLst>
          </p:cNvPr>
          <p:cNvSpPr txBox="1"/>
          <p:nvPr/>
        </p:nvSpPr>
        <p:spPr>
          <a:xfrm>
            <a:off x="62375" y="1115370"/>
            <a:ext cx="7339510" cy="369332"/>
          </a:xfrm>
          <a:prstGeom prst="rect">
            <a:avLst/>
          </a:prstGeom>
          <a:noFill/>
        </p:spPr>
        <p:txBody>
          <a:bodyPr wrap="none" rtlCol="0">
            <a:spAutoFit/>
          </a:bodyPr>
          <a:lstStyle/>
          <a:p>
            <a:pPr marL="285750" indent="-285750">
              <a:buFont typeface="Arial" panose="020B0604020202020204" pitchFamily="34" charset="0"/>
              <a:buChar char="•"/>
            </a:pPr>
            <a:r>
              <a:rPr lang="x-none" dirty="0"/>
              <a:t>Probability that a pair of K bases are complementary under a ds-force xds</a:t>
            </a:r>
          </a:p>
        </p:txBody>
      </p:sp>
      <p:sp>
        <p:nvSpPr>
          <p:cNvPr id="19" name="TextBox 18">
            <a:extLst>
              <a:ext uri="{FF2B5EF4-FFF2-40B4-BE49-F238E27FC236}">
                <a16:creationId xmlns:a16="http://schemas.microsoft.com/office/drawing/2014/main" id="{623FAB4F-77F1-BF05-61F7-E088F2DFE345}"/>
              </a:ext>
            </a:extLst>
          </p:cNvPr>
          <p:cNvSpPr txBox="1"/>
          <p:nvPr/>
        </p:nvSpPr>
        <p:spPr>
          <a:xfrm>
            <a:off x="17734" y="3669330"/>
            <a:ext cx="8622360" cy="646331"/>
          </a:xfrm>
          <a:prstGeom prst="rect">
            <a:avLst/>
          </a:prstGeom>
          <a:noFill/>
        </p:spPr>
        <p:txBody>
          <a:bodyPr wrap="none" rtlCol="0">
            <a:spAutoFit/>
          </a:bodyPr>
          <a:lstStyle/>
          <a:p>
            <a:pPr marL="285750" indent="-285750">
              <a:buFont typeface="Arial" panose="020B0604020202020204" pitchFamily="34" charset="0"/>
              <a:buChar char="•"/>
            </a:pPr>
            <a:r>
              <a:rPr lang="x-none" dirty="0"/>
              <a:t>Probability that there is at </a:t>
            </a:r>
            <a:r>
              <a:rPr lang="x-none"/>
              <a:t>least </a:t>
            </a:r>
            <a:r>
              <a:rPr lang="en-US" dirty="0"/>
              <a:t>2</a:t>
            </a:r>
            <a:r>
              <a:rPr lang="x-none"/>
              <a:t>  complementary  </a:t>
            </a:r>
            <a:r>
              <a:rPr lang="en-US" dirty="0"/>
              <a:t>segments of K bases </a:t>
            </a:r>
            <a:r>
              <a:rPr lang="x-none"/>
              <a:t> </a:t>
            </a:r>
            <a:r>
              <a:rPr lang="x-none" dirty="0"/>
              <a:t>in </a:t>
            </a:r>
            <a:r>
              <a:rPr lang="x-none"/>
              <a:t>a se</a:t>
            </a:r>
            <a:r>
              <a:rPr lang="en-US" dirty="0" err="1"/>
              <a:t>quence</a:t>
            </a:r>
            <a:r>
              <a:rPr lang="en-US" dirty="0"/>
              <a:t> </a:t>
            </a:r>
          </a:p>
          <a:p>
            <a:r>
              <a:rPr lang="en-US" dirty="0"/>
              <a:t>                                                                                                                                      </a:t>
            </a:r>
            <a:r>
              <a:rPr lang="x-none"/>
              <a:t>of </a:t>
            </a:r>
            <a:r>
              <a:rPr lang="x-none" dirty="0"/>
              <a:t>length  L</a:t>
            </a:r>
          </a:p>
        </p:txBody>
      </p:sp>
      <p:cxnSp>
        <p:nvCxnSpPr>
          <p:cNvPr id="20" name="Straight Connector 19">
            <a:extLst>
              <a:ext uri="{FF2B5EF4-FFF2-40B4-BE49-F238E27FC236}">
                <a16:creationId xmlns:a16="http://schemas.microsoft.com/office/drawing/2014/main" id="{0B05FE2B-5221-4499-C48A-EFA905B9BCA6}"/>
              </a:ext>
            </a:extLst>
          </p:cNvPr>
          <p:cNvCxnSpPr/>
          <p:nvPr/>
        </p:nvCxnSpPr>
        <p:spPr>
          <a:xfrm>
            <a:off x="341645" y="4582036"/>
            <a:ext cx="643095"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57FADE8-B5ED-48C0-C68F-20D1E0381153}"/>
              </a:ext>
            </a:extLst>
          </p:cNvPr>
          <p:cNvCxnSpPr/>
          <p:nvPr/>
        </p:nvCxnSpPr>
        <p:spPr>
          <a:xfrm>
            <a:off x="1066796" y="4573661"/>
            <a:ext cx="643095"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6B19969A-ED6A-675F-6E90-7A53BAB879D9}"/>
              </a:ext>
            </a:extLst>
          </p:cNvPr>
          <p:cNvCxnSpPr/>
          <p:nvPr/>
        </p:nvCxnSpPr>
        <p:spPr>
          <a:xfrm>
            <a:off x="1781905" y="4565291"/>
            <a:ext cx="643095"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64875A6-334A-9AB3-7452-DE3658F1536C}"/>
              </a:ext>
            </a:extLst>
          </p:cNvPr>
          <p:cNvCxnSpPr/>
          <p:nvPr/>
        </p:nvCxnSpPr>
        <p:spPr>
          <a:xfrm>
            <a:off x="2535524" y="4575341"/>
            <a:ext cx="643095"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E46C6F0-9042-07D7-AF38-4CB2C0011090}"/>
              </a:ext>
            </a:extLst>
          </p:cNvPr>
          <p:cNvCxnSpPr/>
          <p:nvPr/>
        </p:nvCxnSpPr>
        <p:spPr>
          <a:xfrm>
            <a:off x="3300876" y="4577016"/>
            <a:ext cx="643095"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476C7318-E6BC-6999-F862-717AA1128516}"/>
              </a:ext>
            </a:extLst>
          </p:cNvPr>
          <p:cNvSpPr txBox="1"/>
          <p:nvPr/>
        </p:nvSpPr>
        <p:spPr>
          <a:xfrm>
            <a:off x="-68262" y="5850288"/>
            <a:ext cx="7822206" cy="369332"/>
          </a:xfrm>
          <a:prstGeom prst="rect">
            <a:avLst/>
          </a:prstGeom>
          <a:noFill/>
        </p:spPr>
        <p:txBody>
          <a:bodyPr wrap="none" rtlCol="0">
            <a:spAutoFit/>
          </a:bodyPr>
          <a:lstStyle/>
          <a:p>
            <a:pPr marL="285750" indent="-285750">
              <a:buFont typeface="Arial" panose="020B0604020202020204" pitchFamily="34" charset="0"/>
              <a:buChar char="•"/>
            </a:pPr>
            <a:r>
              <a:rPr lang="en-GB" dirty="0"/>
              <a:t>F</a:t>
            </a:r>
            <a:r>
              <a:rPr lang="x-none" dirty="0"/>
              <a:t>or </a:t>
            </a:r>
            <a:r>
              <a:rPr lang="x-none"/>
              <a:t>each se</a:t>
            </a:r>
            <a:r>
              <a:rPr lang="en-US" dirty="0" err="1"/>
              <a:t>quence</a:t>
            </a:r>
            <a:r>
              <a:rPr lang="x-none"/>
              <a:t>  </a:t>
            </a:r>
            <a:r>
              <a:rPr lang="x-none" dirty="0"/>
              <a:t>and its maximal complementarity lengt</a:t>
            </a:r>
            <a:r>
              <a:rPr lang="en-US" dirty="0"/>
              <a:t>h</a:t>
            </a:r>
            <a:r>
              <a:rPr lang="x-none" dirty="0"/>
              <a:t> K we </a:t>
            </a:r>
            <a:r>
              <a:rPr lang="x-none"/>
              <a:t>compute </a:t>
            </a:r>
            <a:r>
              <a:rPr lang="en-US" dirty="0" err="1"/>
              <a:t>f</a:t>
            </a:r>
            <a:r>
              <a:rPr lang="en-US" baseline="-25000" dirty="0" err="1"/>
              <a:t>ds</a:t>
            </a:r>
            <a:r>
              <a:rPr lang="x-none"/>
              <a:t> </a:t>
            </a:r>
            <a:endParaRPr lang="x-none" dirty="0"/>
          </a:p>
        </p:txBody>
      </p:sp>
      <p:pic>
        <p:nvPicPr>
          <p:cNvPr id="5" name="Picture 4">
            <a:extLst>
              <a:ext uri="{FF2B5EF4-FFF2-40B4-BE49-F238E27FC236}">
                <a16:creationId xmlns:a16="http://schemas.microsoft.com/office/drawing/2014/main" id="{4E555CD1-76CC-E5DC-D3C9-650BC0DDE078}"/>
              </a:ext>
            </a:extLst>
          </p:cNvPr>
          <p:cNvPicPr>
            <a:picLocks noChangeAspect="1"/>
          </p:cNvPicPr>
          <p:nvPr/>
        </p:nvPicPr>
        <p:blipFill>
          <a:blip r:embed="rId3"/>
          <a:stretch>
            <a:fillRect/>
          </a:stretch>
        </p:blipFill>
        <p:spPr>
          <a:xfrm>
            <a:off x="1671484" y="1741748"/>
            <a:ext cx="4267200" cy="749300"/>
          </a:xfrm>
          <a:prstGeom prst="rect">
            <a:avLst/>
          </a:prstGeom>
        </p:spPr>
      </p:pic>
      <p:pic>
        <p:nvPicPr>
          <p:cNvPr id="6" name="Picture 5">
            <a:extLst>
              <a:ext uri="{FF2B5EF4-FFF2-40B4-BE49-F238E27FC236}">
                <a16:creationId xmlns:a16="http://schemas.microsoft.com/office/drawing/2014/main" id="{C11CF353-9796-B735-8A85-408CDC48A01E}"/>
              </a:ext>
            </a:extLst>
          </p:cNvPr>
          <p:cNvPicPr>
            <a:picLocks noChangeAspect="1"/>
          </p:cNvPicPr>
          <p:nvPr/>
        </p:nvPicPr>
        <p:blipFill>
          <a:blip r:embed="rId4"/>
          <a:stretch>
            <a:fillRect/>
          </a:stretch>
        </p:blipFill>
        <p:spPr>
          <a:xfrm>
            <a:off x="2529654" y="2513989"/>
            <a:ext cx="3546031" cy="972805"/>
          </a:xfrm>
          <a:prstGeom prst="rect">
            <a:avLst/>
          </a:prstGeom>
        </p:spPr>
      </p:pic>
      <p:pic>
        <p:nvPicPr>
          <p:cNvPr id="7" name="Picture 6">
            <a:extLst>
              <a:ext uri="{FF2B5EF4-FFF2-40B4-BE49-F238E27FC236}">
                <a16:creationId xmlns:a16="http://schemas.microsoft.com/office/drawing/2014/main" id="{01AF7AA4-0981-2D75-48F3-C14A42ED73D9}"/>
              </a:ext>
            </a:extLst>
          </p:cNvPr>
          <p:cNvPicPr>
            <a:picLocks noChangeAspect="1"/>
          </p:cNvPicPr>
          <p:nvPr/>
        </p:nvPicPr>
        <p:blipFill>
          <a:blip r:embed="rId5"/>
          <a:stretch>
            <a:fillRect/>
          </a:stretch>
        </p:blipFill>
        <p:spPr>
          <a:xfrm>
            <a:off x="1337596" y="4873519"/>
            <a:ext cx="6527800" cy="863600"/>
          </a:xfrm>
          <a:prstGeom prst="rect">
            <a:avLst/>
          </a:prstGeom>
        </p:spPr>
      </p:pic>
      <p:pic>
        <p:nvPicPr>
          <p:cNvPr id="8" name="Picture 7">
            <a:extLst>
              <a:ext uri="{FF2B5EF4-FFF2-40B4-BE49-F238E27FC236}">
                <a16:creationId xmlns:a16="http://schemas.microsoft.com/office/drawing/2014/main" id="{9048D52D-773E-4D94-5CB0-B96FFAC29A5E}"/>
              </a:ext>
            </a:extLst>
          </p:cNvPr>
          <p:cNvPicPr>
            <a:picLocks noChangeAspect="1"/>
          </p:cNvPicPr>
          <p:nvPr/>
        </p:nvPicPr>
        <p:blipFill>
          <a:blip r:embed="rId6"/>
          <a:stretch>
            <a:fillRect/>
          </a:stretch>
        </p:blipFill>
        <p:spPr>
          <a:xfrm>
            <a:off x="6767739" y="2704772"/>
            <a:ext cx="1047846" cy="850882"/>
          </a:xfrm>
          <a:prstGeom prst="rect">
            <a:avLst/>
          </a:prstGeom>
        </p:spPr>
      </p:pic>
      <p:sp>
        <p:nvSpPr>
          <p:cNvPr id="11" name="TextBox 10">
            <a:extLst>
              <a:ext uri="{FF2B5EF4-FFF2-40B4-BE49-F238E27FC236}">
                <a16:creationId xmlns:a16="http://schemas.microsoft.com/office/drawing/2014/main" id="{E9918505-D0D8-1601-98CF-AF3EC798D49A}"/>
              </a:ext>
            </a:extLst>
          </p:cNvPr>
          <p:cNvSpPr txBox="1"/>
          <p:nvPr/>
        </p:nvSpPr>
        <p:spPr>
          <a:xfrm>
            <a:off x="6663452" y="2536825"/>
            <a:ext cx="317716" cy="369332"/>
          </a:xfrm>
          <a:prstGeom prst="rect">
            <a:avLst/>
          </a:prstGeom>
          <a:solidFill>
            <a:schemeClr val="bg1"/>
          </a:solidFill>
        </p:spPr>
        <p:txBody>
          <a:bodyPr wrap="none" rtlCol="0">
            <a:spAutoFit/>
          </a:bodyPr>
          <a:lstStyle/>
          <a:p>
            <a:r>
              <a:rPr lang="en-FR" dirty="0"/>
              <a:t>A</a:t>
            </a:r>
          </a:p>
        </p:txBody>
      </p:sp>
      <p:sp>
        <p:nvSpPr>
          <p:cNvPr id="12" name="TextBox 11">
            <a:extLst>
              <a:ext uri="{FF2B5EF4-FFF2-40B4-BE49-F238E27FC236}">
                <a16:creationId xmlns:a16="http://schemas.microsoft.com/office/drawing/2014/main" id="{F9800E17-057A-7149-912D-71C18CE3AF8E}"/>
              </a:ext>
            </a:extLst>
          </p:cNvPr>
          <p:cNvSpPr txBox="1"/>
          <p:nvPr/>
        </p:nvSpPr>
        <p:spPr>
          <a:xfrm>
            <a:off x="7693256" y="2570791"/>
            <a:ext cx="296876" cy="369332"/>
          </a:xfrm>
          <a:prstGeom prst="rect">
            <a:avLst/>
          </a:prstGeom>
          <a:solidFill>
            <a:schemeClr val="bg1"/>
          </a:solidFill>
        </p:spPr>
        <p:txBody>
          <a:bodyPr wrap="none" rtlCol="0">
            <a:spAutoFit/>
          </a:bodyPr>
          <a:lstStyle/>
          <a:p>
            <a:r>
              <a:rPr lang="en-FR" dirty="0"/>
              <a:t>T</a:t>
            </a:r>
          </a:p>
        </p:txBody>
      </p:sp>
      <p:sp>
        <p:nvSpPr>
          <p:cNvPr id="18" name="TextBox 17">
            <a:extLst>
              <a:ext uri="{FF2B5EF4-FFF2-40B4-BE49-F238E27FC236}">
                <a16:creationId xmlns:a16="http://schemas.microsoft.com/office/drawing/2014/main" id="{DB966932-0C74-614F-5C5C-6BA9D54E3810}"/>
              </a:ext>
            </a:extLst>
          </p:cNvPr>
          <p:cNvSpPr txBox="1"/>
          <p:nvPr/>
        </p:nvSpPr>
        <p:spPr>
          <a:xfrm>
            <a:off x="7576742" y="3429000"/>
            <a:ext cx="330540" cy="369332"/>
          </a:xfrm>
          <a:prstGeom prst="rect">
            <a:avLst/>
          </a:prstGeom>
          <a:solidFill>
            <a:schemeClr val="bg1"/>
          </a:solidFill>
        </p:spPr>
        <p:txBody>
          <a:bodyPr wrap="none" rtlCol="0">
            <a:spAutoFit/>
          </a:bodyPr>
          <a:lstStyle/>
          <a:p>
            <a:r>
              <a:rPr lang="en-FR" dirty="0"/>
              <a:t>G</a:t>
            </a:r>
          </a:p>
        </p:txBody>
      </p:sp>
      <p:sp>
        <p:nvSpPr>
          <p:cNvPr id="26" name="TextBox 25">
            <a:extLst>
              <a:ext uri="{FF2B5EF4-FFF2-40B4-BE49-F238E27FC236}">
                <a16:creationId xmlns:a16="http://schemas.microsoft.com/office/drawing/2014/main" id="{92E1BA4F-3F81-7D2F-81C5-E1AFA920FE13}"/>
              </a:ext>
            </a:extLst>
          </p:cNvPr>
          <p:cNvSpPr txBox="1"/>
          <p:nvPr/>
        </p:nvSpPr>
        <p:spPr>
          <a:xfrm>
            <a:off x="6735367" y="3435350"/>
            <a:ext cx="308098" cy="369332"/>
          </a:xfrm>
          <a:prstGeom prst="rect">
            <a:avLst/>
          </a:prstGeom>
          <a:solidFill>
            <a:schemeClr val="bg1"/>
          </a:solidFill>
        </p:spPr>
        <p:txBody>
          <a:bodyPr wrap="none" rtlCol="0">
            <a:spAutoFit/>
          </a:bodyPr>
          <a:lstStyle/>
          <a:p>
            <a:r>
              <a:rPr lang="en-FR" dirty="0"/>
              <a:t>C</a:t>
            </a:r>
          </a:p>
        </p:txBody>
      </p:sp>
      <p:pic>
        <p:nvPicPr>
          <p:cNvPr id="28" name="Picture 27">
            <a:extLst>
              <a:ext uri="{FF2B5EF4-FFF2-40B4-BE49-F238E27FC236}">
                <a16:creationId xmlns:a16="http://schemas.microsoft.com/office/drawing/2014/main" id="{77FF2D95-A047-1C89-1599-72DE6C829F22}"/>
              </a:ext>
            </a:extLst>
          </p:cNvPr>
          <p:cNvPicPr>
            <a:picLocks noChangeAspect="1"/>
          </p:cNvPicPr>
          <p:nvPr/>
        </p:nvPicPr>
        <p:blipFill>
          <a:blip r:embed="rId7"/>
          <a:stretch>
            <a:fillRect/>
          </a:stretch>
        </p:blipFill>
        <p:spPr>
          <a:xfrm rot="16200000">
            <a:off x="368870" y="2220328"/>
            <a:ext cx="1084387" cy="779289"/>
          </a:xfrm>
          <a:prstGeom prst="rect">
            <a:avLst/>
          </a:prstGeom>
        </p:spPr>
      </p:pic>
      <p:cxnSp>
        <p:nvCxnSpPr>
          <p:cNvPr id="29" name="Straight Connector 28">
            <a:extLst>
              <a:ext uri="{FF2B5EF4-FFF2-40B4-BE49-F238E27FC236}">
                <a16:creationId xmlns:a16="http://schemas.microsoft.com/office/drawing/2014/main" id="{F664C5E9-59AA-66D5-C6C5-E3403061D2A2}"/>
              </a:ext>
            </a:extLst>
          </p:cNvPr>
          <p:cNvCxnSpPr>
            <a:cxnSpLocks/>
          </p:cNvCxnSpPr>
          <p:nvPr/>
        </p:nvCxnSpPr>
        <p:spPr>
          <a:xfrm flipV="1">
            <a:off x="1046082" y="2336643"/>
            <a:ext cx="0" cy="54428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AADB042-1CED-2A43-9D40-148B9FA587B7}"/>
              </a:ext>
            </a:extLst>
          </p:cNvPr>
          <p:cNvCxnSpPr>
            <a:cxnSpLocks/>
          </p:cNvCxnSpPr>
          <p:nvPr/>
        </p:nvCxnSpPr>
        <p:spPr>
          <a:xfrm flipV="1">
            <a:off x="820848" y="2344263"/>
            <a:ext cx="0" cy="54428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D3B8B0F5-1573-1759-8D5E-56A6B6219150}"/>
              </a:ext>
            </a:extLst>
          </p:cNvPr>
          <p:cNvPicPr>
            <a:picLocks noChangeAspect="1"/>
          </p:cNvPicPr>
          <p:nvPr/>
        </p:nvPicPr>
        <p:blipFill>
          <a:blip r:embed="rId8"/>
          <a:stretch>
            <a:fillRect/>
          </a:stretch>
        </p:blipFill>
        <p:spPr>
          <a:xfrm>
            <a:off x="130978" y="2318344"/>
            <a:ext cx="546100" cy="647700"/>
          </a:xfrm>
          <a:prstGeom prst="rect">
            <a:avLst/>
          </a:prstGeom>
        </p:spPr>
      </p:pic>
      <p:sp>
        <p:nvSpPr>
          <p:cNvPr id="33" name="ZoneTexte 18">
            <a:extLst>
              <a:ext uri="{FF2B5EF4-FFF2-40B4-BE49-F238E27FC236}">
                <a16:creationId xmlns:a16="http://schemas.microsoft.com/office/drawing/2014/main" id="{27F5A624-D433-ED19-17C7-F792CD2DFED4}"/>
              </a:ext>
            </a:extLst>
          </p:cNvPr>
          <p:cNvSpPr txBox="1"/>
          <p:nvPr/>
        </p:nvSpPr>
        <p:spPr>
          <a:xfrm>
            <a:off x="5630518" y="6166451"/>
            <a:ext cx="856068" cy="707886"/>
          </a:xfrm>
          <a:prstGeom prst="rect">
            <a:avLst/>
          </a:prstGeom>
          <a:noFill/>
        </p:spPr>
        <p:txBody>
          <a:bodyPr wrap="none" rtlCol="0">
            <a:spAutoFit/>
          </a:bodyPr>
          <a:lstStyle/>
          <a:p>
            <a:r>
              <a:rPr lang="fr-FR" sz="2000" dirty="0"/>
              <a:t>f</a:t>
            </a:r>
            <a:r>
              <a:rPr lang="fr-FR" sz="2000" baseline="-25000" dirty="0"/>
              <a:t>ds</a:t>
            </a:r>
            <a:r>
              <a:rPr lang="fr-FR" sz="2000" dirty="0"/>
              <a:t>&gt;0: </a:t>
            </a:r>
          </a:p>
          <a:p>
            <a:r>
              <a:rPr lang="fr-FR" sz="2000" dirty="0"/>
              <a:t>f</a:t>
            </a:r>
            <a:r>
              <a:rPr lang="fr-FR" sz="2000" baseline="-25000" dirty="0"/>
              <a:t>ds</a:t>
            </a:r>
            <a:r>
              <a:rPr lang="fr-FR" sz="2000" dirty="0"/>
              <a:t>&lt;0:  </a:t>
            </a:r>
          </a:p>
        </p:txBody>
      </p:sp>
      <p:sp>
        <p:nvSpPr>
          <p:cNvPr id="34" name="ZoneTexte 19">
            <a:extLst>
              <a:ext uri="{FF2B5EF4-FFF2-40B4-BE49-F238E27FC236}">
                <a16:creationId xmlns:a16="http://schemas.microsoft.com/office/drawing/2014/main" id="{4B886BBD-3441-CFB4-EFEB-E43FE6486EF2}"/>
              </a:ext>
            </a:extLst>
          </p:cNvPr>
          <p:cNvSpPr txBox="1"/>
          <p:nvPr/>
        </p:nvSpPr>
        <p:spPr>
          <a:xfrm>
            <a:off x="6455470" y="6143675"/>
            <a:ext cx="2689904" cy="707886"/>
          </a:xfrm>
          <a:prstGeom prst="rect">
            <a:avLst/>
          </a:prstGeom>
          <a:noFill/>
        </p:spPr>
        <p:txBody>
          <a:bodyPr wrap="none" rtlCol="0">
            <a:spAutoFit/>
          </a:bodyPr>
          <a:lstStyle/>
          <a:p>
            <a:r>
              <a:rPr lang="fr-FR" sz="2000" dirty="0"/>
              <a:t>K </a:t>
            </a:r>
            <a:r>
              <a:rPr lang="fr-FR" sz="2000" dirty="0" err="1"/>
              <a:t>larger</a:t>
            </a:r>
            <a:r>
              <a:rPr lang="fr-FR" sz="2000" dirty="0"/>
              <a:t> </a:t>
            </a:r>
            <a:r>
              <a:rPr lang="fr-FR" sz="2000" dirty="0" err="1"/>
              <a:t>than</a:t>
            </a:r>
            <a:r>
              <a:rPr lang="fr-FR" sz="2000" dirty="0"/>
              <a:t> </a:t>
            </a:r>
            <a:r>
              <a:rPr lang="fr-FR" sz="2000" dirty="0" err="1"/>
              <a:t>expected</a:t>
            </a:r>
            <a:endParaRPr lang="fr-FR" sz="2000" dirty="0"/>
          </a:p>
          <a:p>
            <a:r>
              <a:rPr lang="fr-FR" sz="2000" dirty="0"/>
              <a:t>K </a:t>
            </a:r>
            <a:r>
              <a:rPr lang="fr-FR" sz="2000" dirty="0" err="1"/>
              <a:t>smaller</a:t>
            </a:r>
            <a:r>
              <a:rPr lang="fr-FR" sz="2000" dirty="0"/>
              <a:t> </a:t>
            </a:r>
            <a:r>
              <a:rPr lang="fr-FR" sz="2000" dirty="0" err="1"/>
              <a:t>than</a:t>
            </a:r>
            <a:r>
              <a:rPr lang="fr-FR" sz="2000" dirty="0"/>
              <a:t> </a:t>
            </a:r>
            <a:r>
              <a:rPr lang="fr-FR" sz="2000" dirty="0" err="1"/>
              <a:t>expected</a:t>
            </a:r>
            <a:endParaRPr lang="fr-FR" sz="2000" dirty="0"/>
          </a:p>
        </p:txBody>
      </p:sp>
    </p:spTree>
    <p:extLst>
      <p:ext uri="{BB962C8B-B14F-4D97-AF65-F5344CB8AC3E}">
        <p14:creationId xmlns:p14="http://schemas.microsoft.com/office/powerpoint/2010/main" val="76874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3328"/>
            <a:ext cx="9144000" cy="916430"/>
          </a:xfrm>
        </p:spPr>
        <p:txBody>
          <a:bodyPr>
            <a:noAutofit/>
          </a:bodyPr>
          <a:lstStyle/>
          <a:p>
            <a:r>
              <a:rPr lang="fr-FR" sz="3600" b="1" dirty="0" err="1">
                <a:solidFill>
                  <a:srgbClr val="FF0000"/>
                </a:solidFill>
              </a:rPr>
              <a:t>Innate</a:t>
            </a:r>
            <a:r>
              <a:rPr lang="fr-FR" sz="3600" b="1" dirty="0">
                <a:solidFill>
                  <a:srgbClr val="FF0000"/>
                </a:solidFill>
              </a:rPr>
              <a:t> immune system </a:t>
            </a:r>
            <a:r>
              <a:rPr lang="fr-FR" sz="3600" b="1" dirty="0" err="1">
                <a:solidFill>
                  <a:srgbClr val="FF0000"/>
                </a:solidFill>
              </a:rPr>
              <a:t>recognizes</a:t>
            </a:r>
            <a:r>
              <a:rPr lang="fr-FR" sz="3600" b="1" dirty="0">
                <a:solidFill>
                  <a:srgbClr val="FF0000"/>
                </a:solidFill>
              </a:rPr>
              <a:t> </a:t>
            </a:r>
            <a:r>
              <a:rPr lang="fr-FR" sz="3600" b="1" dirty="0" err="1">
                <a:solidFill>
                  <a:srgbClr val="FF0000"/>
                </a:solidFill>
              </a:rPr>
              <a:t>pathogens</a:t>
            </a:r>
            <a:r>
              <a:rPr lang="fr-FR" sz="3600" b="1" dirty="0">
                <a:solidFill>
                  <a:srgbClr val="FF0000"/>
                </a:solidFill>
              </a:rPr>
              <a:t> </a:t>
            </a:r>
            <a:r>
              <a:rPr lang="fr-FR" sz="3600" b="1" dirty="0" err="1">
                <a:solidFill>
                  <a:srgbClr val="FF0000"/>
                </a:solidFill>
              </a:rPr>
              <a:t>associated</a:t>
            </a:r>
            <a:r>
              <a:rPr lang="fr-FR" sz="3600" b="1" dirty="0">
                <a:solidFill>
                  <a:srgbClr val="FF0000"/>
                </a:solidFill>
              </a:rPr>
              <a:t> </a:t>
            </a:r>
            <a:r>
              <a:rPr lang="fr-FR" sz="3600" b="1" dirty="0" err="1">
                <a:solidFill>
                  <a:srgbClr val="FF0000"/>
                </a:solidFill>
              </a:rPr>
              <a:t>molecular</a:t>
            </a:r>
            <a:r>
              <a:rPr lang="fr-FR" sz="3600" b="1" dirty="0">
                <a:solidFill>
                  <a:srgbClr val="FF0000"/>
                </a:solidFill>
              </a:rPr>
              <a:t> patterns (</a:t>
            </a:r>
            <a:r>
              <a:rPr lang="fr-FR" sz="3600" b="1" dirty="0" err="1">
                <a:solidFill>
                  <a:srgbClr val="FF0000"/>
                </a:solidFill>
              </a:rPr>
              <a:t>PAMPs</a:t>
            </a:r>
            <a:r>
              <a:rPr lang="fr-FR" sz="3600" b="1" dirty="0">
                <a:solidFill>
                  <a:srgbClr val="FF0000"/>
                </a:solidFill>
              </a:rPr>
              <a:t>) </a:t>
            </a:r>
          </a:p>
        </p:txBody>
      </p:sp>
      <p:pic>
        <p:nvPicPr>
          <p:cNvPr id="6" name="Image 5"/>
          <p:cNvPicPr>
            <a:picLocks noChangeAspect="1"/>
          </p:cNvPicPr>
          <p:nvPr/>
        </p:nvPicPr>
        <p:blipFill>
          <a:blip r:embed="rId3"/>
          <a:stretch>
            <a:fillRect/>
          </a:stretch>
        </p:blipFill>
        <p:spPr>
          <a:xfrm>
            <a:off x="1614236" y="2976222"/>
            <a:ext cx="5854700" cy="2527300"/>
          </a:xfrm>
          <a:prstGeom prst="rect">
            <a:avLst/>
          </a:prstGeom>
        </p:spPr>
      </p:pic>
      <p:sp>
        <p:nvSpPr>
          <p:cNvPr id="7" name="ZoneTexte 6"/>
          <p:cNvSpPr txBox="1"/>
          <p:nvPr/>
        </p:nvSpPr>
        <p:spPr>
          <a:xfrm>
            <a:off x="3113125" y="1299866"/>
            <a:ext cx="5802742" cy="1200329"/>
          </a:xfrm>
          <a:prstGeom prst="rect">
            <a:avLst/>
          </a:prstGeom>
          <a:noFill/>
        </p:spPr>
        <p:txBody>
          <a:bodyPr wrap="none" rtlCol="0">
            <a:spAutoFit/>
          </a:bodyPr>
          <a:lstStyle/>
          <a:p>
            <a:r>
              <a:rPr lang="fr-FR" dirty="0"/>
              <a:t> </a:t>
            </a:r>
            <a:r>
              <a:rPr lang="fr-FR" b="1" dirty="0" err="1">
                <a:solidFill>
                  <a:srgbClr val="FF0000"/>
                </a:solidFill>
              </a:rPr>
              <a:t>Pathogen</a:t>
            </a:r>
            <a:r>
              <a:rPr lang="fr-FR" b="1" dirty="0">
                <a:solidFill>
                  <a:srgbClr val="FF0000"/>
                </a:solidFill>
              </a:rPr>
              <a:t> </a:t>
            </a:r>
            <a:r>
              <a:rPr lang="fr-FR" b="1" dirty="0" err="1">
                <a:solidFill>
                  <a:srgbClr val="FF0000"/>
                </a:solidFill>
              </a:rPr>
              <a:t>Recognizing</a:t>
            </a:r>
            <a:r>
              <a:rPr lang="fr-FR" b="1" dirty="0">
                <a:solidFill>
                  <a:srgbClr val="FF0000"/>
                </a:solidFill>
              </a:rPr>
              <a:t> </a:t>
            </a:r>
            <a:r>
              <a:rPr lang="fr-FR" b="1" dirty="0" err="1">
                <a:solidFill>
                  <a:srgbClr val="FF0000"/>
                </a:solidFill>
              </a:rPr>
              <a:t>Receptors</a:t>
            </a:r>
            <a:r>
              <a:rPr lang="fr-FR" b="1" dirty="0">
                <a:solidFill>
                  <a:srgbClr val="FF0000"/>
                </a:solidFill>
              </a:rPr>
              <a:t> PRR</a:t>
            </a:r>
          </a:p>
          <a:p>
            <a:r>
              <a:rPr lang="fr-FR" dirty="0"/>
              <a:t> (</a:t>
            </a:r>
            <a:r>
              <a:rPr lang="fr-FR" dirty="0" err="1"/>
              <a:t>e.g.Toll</a:t>
            </a:r>
            <a:r>
              <a:rPr lang="fr-FR" dirty="0"/>
              <a:t> </a:t>
            </a:r>
            <a:r>
              <a:rPr lang="fr-FR" dirty="0" err="1"/>
              <a:t>receptors</a:t>
            </a:r>
            <a:r>
              <a:rPr lang="fr-FR" dirty="0"/>
              <a:t> , RIG-I-like </a:t>
            </a:r>
            <a:r>
              <a:rPr lang="fr-FR" dirty="0" err="1"/>
              <a:t>helicases</a:t>
            </a:r>
            <a:r>
              <a:rPr lang="fr-FR" dirty="0"/>
              <a:t> (</a:t>
            </a:r>
            <a:r>
              <a:rPr lang="fr-FR" dirty="0" err="1"/>
              <a:t>eg</a:t>
            </a:r>
            <a:r>
              <a:rPr lang="fr-FR" dirty="0"/>
              <a:t>. MDA5,ZAP ).</a:t>
            </a:r>
          </a:p>
          <a:p>
            <a:r>
              <a:rPr lang="fr-FR" dirty="0" err="1"/>
              <a:t>recognize</a:t>
            </a:r>
            <a:r>
              <a:rPr lang="fr-FR" dirty="0"/>
              <a:t>  </a:t>
            </a:r>
            <a:r>
              <a:rPr lang="fr-FR" b="1" dirty="0" err="1">
                <a:solidFill>
                  <a:srgbClr val="FF0000"/>
                </a:solidFill>
              </a:rPr>
              <a:t>Parhogen</a:t>
            </a:r>
            <a:r>
              <a:rPr lang="fr-FR" b="1" dirty="0">
                <a:solidFill>
                  <a:srgbClr val="FF0000"/>
                </a:solidFill>
              </a:rPr>
              <a:t> Associated </a:t>
            </a:r>
            <a:r>
              <a:rPr lang="fr-FR" b="1" dirty="0" err="1">
                <a:solidFill>
                  <a:srgbClr val="FF0000"/>
                </a:solidFill>
              </a:rPr>
              <a:t>molecular</a:t>
            </a:r>
            <a:r>
              <a:rPr lang="fr-FR" b="1" dirty="0">
                <a:solidFill>
                  <a:srgbClr val="FF0000"/>
                </a:solidFill>
              </a:rPr>
              <a:t> patterns (PAMP)</a:t>
            </a:r>
          </a:p>
          <a:p>
            <a:r>
              <a:rPr lang="fr-FR" dirty="0"/>
              <a:t> </a:t>
            </a:r>
            <a:r>
              <a:rPr lang="fr-FR" dirty="0" err="1"/>
              <a:t>anomalous</a:t>
            </a:r>
            <a:r>
              <a:rPr lang="fr-FR" dirty="0"/>
              <a:t> RNA/DNA motif usage, </a:t>
            </a:r>
            <a:r>
              <a:rPr lang="fr-FR" dirty="0" err="1"/>
              <a:t>dsRNA</a:t>
            </a:r>
            <a:r>
              <a:rPr lang="fr-FR" dirty="0"/>
              <a:t>, etc…</a:t>
            </a:r>
          </a:p>
        </p:txBody>
      </p:sp>
      <p:cxnSp>
        <p:nvCxnSpPr>
          <p:cNvPr id="9" name="Connecteur droit avec flèche 8"/>
          <p:cNvCxnSpPr/>
          <p:nvPr/>
        </p:nvCxnSpPr>
        <p:spPr>
          <a:xfrm flipV="1">
            <a:off x="4235263" y="2558955"/>
            <a:ext cx="0" cy="351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95791" y="2574617"/>
            <a:ext cx="3247620" cy="400110"/>
          </a:xfrm>
          <a:prstGeom prst="rect">
            <a:avLst/>
          </a:prstGeom>
        </p:spPr>
        <p:txBody>
          <a:bodyPr wrap="none">
            <a:spAutoFit/>
          </a:bodyPr>
          <a:lstStyle/>
          <a:p>
            <a:r>
              <a:rPr lang="en-US" b="1" dirty="0">
                <a:solidFill>
                  <a:srgbClr val="FF0000"/>
                </a:solidFill>
              </a:rPr>
              <a:t>CG</a:t>
            </a:r>
            <a:r>
              <a:rPr lang="en-US" dirty="0"/>
              <a:t>AAAUUGA-</a:t>
            </a:r>
            <a:r>
              <a:rPr lang="en-US" sz="2000" b="1" dirty="0">
                <a:solidFill>
                  <a:srgbClr val="FF0000"/>
                </a:solidFill>
              </a:rPr>
              <a:t>CG</a:t>
            </a:r>
            <a:r>
              <a:rPr lang="en-US" sz="2000" b="1" dirty="0"/>
              <a:t>-</a:t>
            </a:r>
            <a:r>
              <a:rPr lang="en-US" dirty="0"/>
              <a:t>AUAAC</a:t>
            </a:r>
            <a:r>
              <a:rPr lang="en-US" b="1" dirty="0">
                <a:solidFill>
                  <a:srgbClr val="FF0000"/>
                </a:solidFill>
              </a:rPr>
              <a:t>CG</a:t>
            </a:r>
            <a:r>
              <a:rPr lang="en-US" dirty="0"/>
              <a:t>A</a:t>
            </a:r>
            <a:r>
              <a:rPr lang="en-US" b="1" dirty="0">
                <a:solidFill>
                  <a:srgbClr val="FF0000"/>
                </a:solidFill>
              </a:rPr>
              <a:t>CG</a:t>
            </a:r>
            <a:r>
              <a:rPr lang="en-US" dirty="0"/>
              <a:t> </a:t>
            </a:r>
            <a:endParaRPr lang="fr-FR" dirty="0"/>
          </a:p>
        </p:txBody>
      </p:sp>
      <p:cxnSp>
        <p:nvCxnSpPr>
          <p:cNvPr id="14" name="Connecteur droit avec flèche 13"/>
          <p:cNvCxnSpPr/>
          <p:nvPr/>
        </p:nvCxnSpPr>
        <p:spPr>
          <a:xfrm flipH="1">
            <a:off x="2206274" y="2149307"/>
            <a:ext cx="681493" cy="425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1817436" y="3771902"/>
            <a:ext cx="1089273" cy="369332"/>
          </a:xfrm>
          <a:prstGeom prst="rect">
            <a:avLst/>
          </a:prstGeom>
          <a:noFill/>
        </p:spPr>
        <p:txBody>
          <a:bodyPr wrap="none" rtlCol="0">
            <a:spAutoFit/>
          </a:bodyPr>
          <a:lstStyle/>
          <a:p>
            <a:r>
              <a:rPr lang="fr-FR" b="1" dirty="0"/>
              <a:t>cytokines</a:t>
            </a:r>
          </a:p>
        </p:txBody>
      </p:sp>
      <p:sp>
        <p:nvSpPr>
          <p:cNvPr id="11" name="ZoneTexte 10">
            <a:extLst>
              <a:ext uri="{FF2B5EF4-FFF2-40B4-BE49-F238E27FC236}">
                <a16:creationId xmlns:a16="http://schemas.microsoft.com/office/drawing/2014/main" id="{32F231F6-D02E-794B-B070-C70B682D8974}"/>
              </a:ext>
            </a:extLst>
          </p:cNvPr>
          <p:cNvSpPr txBox="1"/>
          <p:nvPr/>
        </p:nvSpPr>
        <p:spPr>
          <a:xfrm>
            <a:off x="613611" y="5486398"/>
            <a:ext cx="1994841" cy="369332"/>
          </a:xfrm>
          <a:prstGeom prst="rect">
            <a:avLst/>
          </a:prstGeom>
          <a:noFill/>
        </p:spPr>
        <p:txBody>
          <a:bodyPr wrap="none" rtlCol="0">
            <a:spAutoFit/>
          </a:bodyPr>
          <a:lstStyle/>
          <a:p>
            <a:r>
              <a:rPr lang="fr-FR" b="1" dirty="0"/>
              <a:t>Notation</a:t>
            </a:r>
            <a:r>
              <a:rPr lang="fr-FR" dirty="0"/>
              <a:t>: </a:t>
            </a:r>
            <a:r>
              <a:rPr lang="fr-FR" b="1" dirty="0">
                <a:solidFill>
                  <a:srgbClr val="FF0000"/>
                </a:solidFill>
              </a:rPr>
              <a:t>CG</a:t>
            </a:r>
            <a:r>
              <a:rPr lang="fr-FR" dirty="0"/>
              <a:t>-&gt;</a:t>
            </a:r>
            <a:r>
              <a:rPr lang="fr-FR" b="1" dirty="0" err="1">
                <a:solidFill>
                  <a:srgbClr val="FF0000"/>
                </a:solidFill>
              </a:rPr>
              <a:t>CpG</a:t>
            </a:r>
            <a:endParaRPr lang="fr-FR" b="1" dirty="0">
              <a:solidFill>
                <a:srgbClr val="FF0000"/>
              </a:solidFill>
            </a:endParaRPr>
          </a:p>
        </p:txBody>
      </p:sp>
      <p:sp>
        <p:nvSpPr>
          <p:cNvPr id="12" name="ZoneTexte 11">
            <a:extLst>
              <a:ext uri="{FF2B5EF4-FFF2-40B4-BE49-F238E27FC236}">
                <a16:creationId xmlns:a16="http://schemas.microsoft.com/office/drawing/2014/main" id="{53339690-7987-9442-BE87-38DD1B025C3D}"/>
              </a:ext>
            </a:extLst>
          </p:cNvPr>
          <p:cNvSpPr txBox="1"/>
          <p:nvPr/>
        </p:nvSpPr>
        <p:spPr>
          <a:xfrm>
            <a:off x="519855" y="6268453"/>
            <a:ext cx="4151136" cy="369332"/>
          </a:xfrm>
          <a:prstGeom prst="rect">
            <a:avLst/>
          </a:prstGeom>
          <a:noFill/>
        </p:spPr>
        <p:txBody>
          <a:bodyPr wrap="none" rtlCol="0">
            <a:spAutoFit/>
          </a:bodyPr>
          <a:lstStyle/>
          <a:p>
            <a:r>
              <a:rPr lang="fr-FR" dirty="0" err="1"/>
              <a:t>Other</a:t>
            </a:r>
            <a:r>
              <a:rPr lang="fr-FR" dirty="0"/>
              <a:t> </a:t>
            </a:r>
            <a:r>
              <a:rPr lang="fr-FR" dirty="0">
                <a:solidFill>
                  <a:srgbClr val="FF0000"/>
                </a:solidFill>
              </a:rPr>
              <a:t>PAMPS</a:t>
            </a:r>
            <a:r>
              <a:rPr lang="fr-FR" dirty="0"/>
              <a:t>: </a:t>
            </a:r>
            <a:r>
              <a:rPr lang="fr-FR" dirty="0" err="1"/>
              <a:t>eg</a:t>
            </a:r>
            <a:r>
              <a:rPr lang="fr-FR" dirty="0"/>
              <a:t>: -UUUU- </a:t>
            </a:r>
            <a:r>
              <a:rPr lang="fr-FR" dirty="0">
                <a:solidFill>
                  <a:srgbClr val="FF0000"/>
                </a:solidFill>
              </a:rPr>
              <a:t>Long </a:t>
            </a:r>
            <a:r>
              <a:rPr lang="fr-FR" dirty="0" err="1">
                <a:solidFill>
                  <a:srgbClr val="FF0000"/>
                </a:solidFill>
              </a:rPr>
              <a:t>dsDNA</a:t>
            </a:r>
            <a:r>
              <a:rPr lang="fr-FR" dirty="0"/>
              <a:t>:  .  </a:t>
            </a:r>
          </a:p>
        </p:txBody>
      </p:sp>
      <p:sp>
        <p:nvSpPr>
          <p:cNvPr id="13" name="ZoneTexte 12">
            <a:extLst>
              <a:ext uri="{FF2B5EF4-FFF2-40B4-BE49-F238E27FC236}">
                <a16:creationId xmlns:a16="http://schemas.microsoft.com/office/drawing/2014/main" id="{D42B1C79-C12F-7B45-AFF5-B41DA720ADC6}"/>
              </a:ext>
            </a:extLst>
          </p:cNvPr>
          <p:cNvSpPr txBox="1"/>
          <p:nvPr/>
        </p:nvSpPr>
        <p:spPr>
          <a:xfrm>
            <a:off x="1965640" y="4117170"/>
            <a:ext cx="1245021" cy="369332"/>
          </a:xfrm>
          <a:prstGeom prst="rect">
            <a:avLst/>
          </a:prstGeom>
          <a:noFill/>
        </p:spPr>
        <p:txBody>
          <a:bodyPr wrap="none" rtlCol="0">
            <a:spAutoFit/>
          </a:bodyPr>
          <a:lstStyle/>
          <a:p>
            <a:r>
              <a:rPr lang="fr-FR" dirty="0"/>
              <a:t>(Type I IFN)</a:t>
            </a:r>
          </a:p>
        </p:txBody>
      </p:sp>
      <p:pic>
        <p:nvPicPr>
          <p:cNvPr id="16" name="Image 15">
            <a:extLst>
              <a:ext uri="{FF2B5EF4-FFF2-40B4-BE49-F238E27FC236}">
                <a16:creationId xmlns:a16="http://schemas.microsoft.com/office/drawing/2014/main" id="{F407EE2E-177A-C840-991E-69D45B5A567F}"/>
              </a:ext>
            </a:extLst>
          </p:cNvPr>
          <p:cNvPicPr>
            <a:picLocks noChangeAspect="1"/>
          </p:cNvPicPr>
          <p:nvPr/>
        </p:nvPicPr>
        <p:blipFill>
          <a:blip r:embed="rId4"/>
          <a:stretch>
            <a:fillRect/>
          </a:stretch>
        </p:blipFill>
        <p:spPr>
          <a:xfrm flipV="1">
            <a:off x="4367463" y="6368552"/>
            <a:ext cx="828174" cy="169134"/>
          </a:xfrm>
          <a:prstGeom prst="rect">
            <a:avLst/>
          </a:prstGeom>
        </p:spPr>
      </p:pic>
      <p:pic>
        <p:nvPicPr>
          <p:cNvPr id="5" name="Picture 4">
            <a:extLst>
              <a:ext uri="{FF2B5EF4-FFF2-40B4-BE49-F238E27FC236}">
                <a16:creationId xmlns:a16="http://schemas.microsoft.com/office/drawing/2014/main" id="{6095524E-C96D-6984-055F-7A35089BC204}"/>
              </a:ext>
            </a:extLst>
          </p:cNvPr>
          <p:cNvPicPr>
            <a:picLocks noChangeAspect="1"/>
          </p:cNvPicPr>
          <p:nvPr/>
        </p:nvPicPr>
        <p:blipFill>
          <a:blip r:embed="rId5"/>
          <a:stretch>
            <a:fillRect/>
          </a:stretch>
        </p:blipFill>
        <p:spPr>
          <a:xfrm>
            <a:off x="6890059" y="5193966"/>
            <a:ext cx="1860536" cy="733837"/>
          </a:xfrm>
          <a:prstGeom prst="rect">
            <a:avLst/>
          </a:prstGeom>
        </p:spPr>
      </p:pic>
      <p:pic>
        <p:nvPicPr>
          <p:cNvPr id="8" name="Picture 7">
            <a:extLst>
              <a:ext uri="{FF2B5EF4-FFF2-40B4-BE49-F238E27FC236}">
                <a16:creationId xmlns:a16="http://schemas.microsoft.com/office/drawing/2014/main" id="{586CF4D7-9B8F-0A2C-1426-CEB275078093}"/>
              </a:ext>
            </a:extLst>
          </p:cNvPr>
          <p:cNvPicPr>
            <a:picLocks noChangeAspect="1"/>
          </p:cNvPicPr>
          <p:nvPr/>
        </p:nvPicPr>
        <p:blipFill>
          <a:blip r:embed="rId6"/>
          <a:stretch>
            <a:fillRect/>
          </a:stretch>
        </p:blipFill>
        <p:spPr>
          <a:xfrm>
            <a:off x="7303690" y="5821140"/>
            <a:ext cx="1421505" cy="1021557"/>
          </a:xfrm>
          <a:prstGeom prst="rect">
            <a:avLst/>
          </a:prstGeom>
        </p:spPr>
      </p:pic>
    </p:spTree>
    <p:extLst>
      <p:ext uri="{BB962C8B-B14F-4D97-AF65-F5344CB8AC3E}">
        <p14:creationId xmlns:p14="http://schemas.microsoft.com/office/powerpoint/2010/main" val="283080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79D9658-6141-AD7A-ACF7-F5AA284A9C5F}"/>
              </a:ext>
            </a:extLst>
          </p:cNvPr>
          <p:cNvSpPr txBox="1">
            <a:spLocks/>
          </p:cNvSpPr>
          <p:nvPr/>
        </p:nvSpPr>
        <p:spPr>
          <a:xfrm>
            <a:off x="457200" y="148908"/>
            <a:ext cx="8229600" cy="74767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rPr>
              <a:t>Double-</a:t>
            </a:r>
            <a:r>
              <a:rPr lang="fr-FR" sz="4000" b="1" dirty="0" err="1">
                <a:solidFill>
                  <a:srgbClr val="FF0000"/>
                </a:solidFill>
              </a:rPr>
              <a:t>strand</a:t>
            </a:r>
            <a:r>
              <a:rPr lang="fr-FR" sz="4000" b="1" dirty="0">
                <a:solidFill>
                  <a:srgbClr val="FF0000"/>
                </a:solidFill>
              </a:rPr>
              <a:t> Forces on </a:t>
            </a:r>
            <a:r>
              <a:rPr lang="fr-FR" sz="4000" b="1" dirty="0" err="1">
                <a:solidFill>
                  <a:srgbClr val="FF0000"/>
                </a:solidFill>
              </a:rPr>
              <a:t>Genomic</a:t>
            </a:r>
            <a:r>
              <a:rPr lang="fr-FR" sz="4000" b="1" dirty="0">
                <a:solidFill>
                  <a:srgbClr val="FF0000"/>
                </a:solidFill>
              </a:rPr>
              <a:t>  </a:t>
            </a:r>
            <a:r>
              <a:rPr lang="fr-FR" sz="4000" b="1" dirty="0" err="1">
                <a:solidFill>
                  <a:srgbClr val="FF0000"/>
                </a:solidFill>
              </a:rPr>
              <a:t>Repeats</a:t>
            </a:r>
            <a:endParaRPr lang="fr-FR" sz="4000" b="1" dirty="0">
              <a:solidFill>
                <a:srgbClr val="FF0000"/>
              </a:solidFill>
            </a:endParaRPr>
          </a:p>
        </p:txBody>
      </p:sp>
      <p:sp>
        <p:nvSpPr>
          <p:cNvPr id="3" name="TextBox 2">
            <a:extLst>
              <a:ext uri="{FF2B5EF4-FFF2-40B4-BE49-F238E27FC236}">
                <a16:creationId xmlns:a16="http://schemas.microsoft.com/office/drawing/2014/main" id="{0C5EB0BE-D275-9747-131C-6C7F7C560E35}"/>
              </a:ext>
            </a:extLst>
          </p:cNvPr>
          <p:cNvSpPr txBox="1"/>
          <p:nvPr/>
        </p:nvSpPr>
        <p:spPr>
          <a:xfrm>
            <a:off x="622998" y="5707464"/>
            <a:ext cx="6187656" cy="369332"/>
          </a:xfrm>
          <a:prstGeom prst="rect">
            <a:avLst/>
          </a:prstGeom>
          <a:noFill/>
        </p:spPr>
        <p:txBody>
          <a:bodyPr wrap="none" rtlCol="0">
            <a:spAutoFit/>
          </a:bodyPr>
          <a:lstStyle/>
          <a:p>
            <a:r>
              <a:rPr lang="x-none" dirty="0"/>
              <a:t>No deviation to the null model apart </a:t>
            </a:r>
            <a:r>
              <a:rPr lang="x-none" dirty="0">
                <a:solidFill>
                  <a:srgbClr val="0070C0"/>
                </a:solidFill>
              </a:rPr>
              <a:t>from consensus of repeats </a:t>
            </a:r>
          </a:p>
        </p:txBody>
      </p:sp>
      <p:pic>
        <p:nvPicPr>
          <p:cNvPr id="8" name="Picture 7">
            <a:extLst>
              <a:ext uri="{FF2B5EF4-FFF2-40B4-BE49-F238E27FC236}">
                <a16:creationId xmlns:a16="http://schemas.microsoft.com/office/drawing/2014/main" id="{2A8D0820-C5BE-B324-6477-40952753E4D7}"/>
              </a:ext>
            </a:extLst>
          </p:cNvPr>
          <p:cNvPicPr>
            <a:picLocks noChangeAspect="1"/>
          </p:cNvPicPr>
          <p:nvPr/>
        </p:nvPicPr>
        <p:blipFill>
          <a:blip r:embed="rId2"/>
          <a:stretch>
            <a:fillRect/>
          </a:stretch>
        </p:blipFill>
        <p:spPr>
          <a:xfrm>
            <a:off x="183498" y="1358900"/>
            <a:ext cx="5969000" cy="4140200"/>
          </a:xfrm>
          <a:prstGeom prst="rect">
            <a:avLst/>
          </a:prstGeom>
        </p:spPr>
      </p:pic>
      <p:cxnSp>
        <p:nvCxnSpPr>
          <p:cNvPr id="9" name="Straight Arrow Connector 8">
            <a:extLst>
              <a:ext uri="{FF2B5EF4-FFF2-40B4-BE49-F238E27FC236}">
                <a16:creationId xmlns:a16="http://schemas.microsoft.com/office/drawing/2014/main" id="{7195C402-FF19-1B09-A6DB-51BD62AE78DF}"/>
              </a:ext>
            </a:extLst>
          </p:cNvPr>
          <p:cNvCxnSpPr/>
          <p:nvPr/>
        </p:nvCxnSpPr>
        <p:spPr>
          <a:xfrm flipV="1">
            <a:off x="4698862" y="4786978"/>
            <a:ext cx="321547" cy="803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64677BD-51CD-086C-8A3C-90C030C6003C}"/>
              </a:ext>
            </a:extLst>
          </p:cNvPr>
          <p:cNvSpPr txBox="1"/>
          <p:nvPr/>
        </p:nvSpPr>
        <p:spPr>
          <a:xfrm rot="16200000">
            <a:off x="-377190" y="2868930"/>
            <a:ext cx="1277914" cy="523220"/>
          </a:xfrm>
          <a:prstGeom prst="rect">
            <a:avLst/>
          </a:prstGeom>
          <a:solidFill>
            <a:schemeClr val="bg1"/>
          </a:solidFill>
        </p:spPr>
        <p:txBody>
          <a:bodyPr wrap="none" rtlCol="0">
            <a:spAutoFit/>
          </a:bodyPr>
          <a:lstStyle/>
          <a:p>
            <a:r>
              <a:rPr lang="x-none" sz="2800" dirty="0"/>
              <a:t>Density</a:t>
            </a:r>
          </a:p>
        </p:txBody>
      </p:sp>
      <p:sp>
        <p:nvSpPr>
          <p:cNvPr id="10" name="TextBox 9">
            <a:extLst>
              <a:ext uri="{FF2B5EF4-FFF2-40B4-BE49-F238E27FC236}">
                <a16:creationId xmlns:a16="http://schemas.microsoft.com/office/drawing/2014/main" id="{72E53449-625E-3774-76D7-A3102EE3C499}"/>
              </a:ext>
            </a:extLst>
          </p:cNvPr>
          <p:cNvSpPr txBox="1"/>
          <p:nvPr/>
        </p:nvSpPr>
        <p:spPr>
          <a:xfrm>
            <a:off x="2125980" y="4937760"/>
            <a:ext cx="1973617" cy="523220"/>
          </a:xfrm>
          <a:prstGeom prst="rect">
            <a:avLst/>
          </a:prstGeom>
          <a:solidFill>
            <a:schemeClr val="bg1"/>
          </a:solidFill>
        </p:spPr>
        <p:txBody>
          <a:bodyPr wrap="none" rtlCol="0">
            <a:spAutoFit/>
          </a:bodyPr>
          <a:lstStyle/>
          <a:p>
            <a:r>
              <a:rPr lang="x-none" sz="2800" dirty="0"/>
              <a:t>dsRNA force</a:t>
            </a:r>
          </a:p>
        </p:txBody>
      </p:sp>
      <p:sp>
        <p:nvSpPr>
          <p:cNvPr id="11" name="TextBox 10">
            <a:extLst>
              <a:ext uri="{FF2B5EF4-FFF2-40B4-BE49-F238E27FC236}">
                <a16:creationId xmlns:a16="http://schemas.microsoft.com/office/drawing/2014/main" id="{BE221791-2015-E653-1943-F8DD21FF6C90}"/>
              </a:ext>
            </a:extLst>
          </p:cNvPr>
          <p:cNvSpPr txBox="1"/>
          <p:nvPr/>
        </p:nvSpPr>
        <p:spPr>
          <a:xfrm rot="16200000">
            <a:off x="-429827" y="2902516"/>
            <a:ext cx="1581307" cy="523220"/>
          </a:xfrm>
          <a:prstGeom prst="rect">
            <a:avLst/>
          </a:prstGeom>
          <a:solidFill>
            <a:schemeClr val="bg1"/>
          </a:solidFill>
        </p:spPr>
        <p:txBody>
          <a:bodyPr wrap="square" rtlCol="0">
            <a:spAutoFit/>
          </a:bodyPr>
          <a:lstStyle/>
          <a:p>
            <a:r>
              <a:rPr lang="x-none" sz="2800" dirty="0"/>
              <a:t>Density</a:t>
            </a:r>
          </a:p>
        </p:txBody>
      </p:sp>
      <p:sp>
        <p:nvSpPr>
          <p:cNvPr id="15" name="TextBox 14">
            <a:extLst>
              <a:ext uri="{FF2B5EF4-FFF2-40B4-BE49-F238E27FC236}">
                <a16:creationId xmlns:a16="http://schemas.microsoft.com/office/drawing/2014/main" id="{09E9BF24-1E66-33E3-16F8-1F77FD2687A2}"/>
              </a:ext>
            </a:extLst>
          </p:cNvPr>
          <p:cNvSpPr txBox="1"/>
          <p:nvPr/>
        </p:nvSpPr>
        <p:spPr>
          <a:xfrm>
            <a:off x="6589059" y="6466968"/>
            <a:ext cx="2499210" cy="369332"/>
          </a:xfrm>
          <a:prstGeom prst="rect">
            <a:avLst/>
          </a:prstGeom>
          <a:noFill/>
        </p:spPr>
        <p:txBody>
          <a:bodyPr wrap="none" rtlCol="0">
            <a:spAutoFit/>
          </a:bodyPr>
          <a:lstStyle/>
          <a:p>
            <a:r>
              <a:rPr lang="x-none" i="1" dirty="0"/>
              <a:t>P.Sulc et al </a:t>
            </a:r>
            <a:r>
              <a:rPr lang="en-GB" i="1" dirty="0" err="1">
                <a:solidFill>
                  <a:srgbClr val="000000"/>
                </a:solidFill>
                <a:latin typeface="Times" pitchFamily="2" charset="0"/>
              </a:rPr>
              <a:t>BiorXiv</a:t>
            </a:r>
            <a:r>
              <a:rPr lang="en-GB" i="1" dirty="0">
                <a:solidFill>
                  <a:srgbClr val="000000"/>
                </a:solidFill>
                <a:latin typeface="Times" pitchFamily="2" charset="0"/>
              </a:rPr>
              <a:t> 2022</a:t>
            </a:r>
          </a:p>
        </p:txBody>
      </p:sp>
    </p:spTree>
    <p:extLst>
      <p:ext uri="{BB962C8B-B14F-4D97-AF65-F5344CB8AC3E}">
        <p14:creationId xmlns:p14="http://schemas.microsoft.com/office/powerpoint/2010/main" val="267606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7514304-1E0A-48A0-932E-250D505A563B}"/>
              </a:ext>
            </a:extLst>
          </p:cNvPr>
          <p:cNvSpPr txBox="1">
            <a:spLocks/>
          </p:cNvSpPr>
          <p:nvPr/>
        </p:nvSpPr>
        <p:spPr>
          <a:xfrm>
            <a:off x="457200" y="148908"/>
            <a:ext cx="8229600" cy="7476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FF0000"/>
                </a:solidFill>
              </a:rPr>
              <a:t>Double-</a:t>
            </a:r>
            <a:r>
              <a:rPr lang="fr-FR" sz="3200" b="1" dirty="0" err="1">
                <a:solidFill>
                  <a:srgbClr val="FF0000"/>
                </a:solidFill>
              </a:rPr>
              <a:t>strand</a:t>
            </a:r>
            <a:r>
              <a:rPr lang="fr-FR" sz="3200" b="1" dirty="0">
                <a:solidFill>
                  <a:srgbClr val="FF0000"/>
                </a:solidFill>
              </a:rPr>
              <a:t> Forces on </a:t>
            </a:r>
            <a:r>
              <a:rPr lang="fr-FR" sz="3200" b="1" dirty="0" err="1">
                <a:solidFill>
                  <a:srgbClr val="FF0000"/>
                </a:solidFill>
              </a:rPr>
              <a:t>sliding</a:t>
            </a:r>
            <a:r>
              <a:rPr lang="fr-FR" sz="3200" b="1" dirty="0">
                <a:solidFill>
                  <a:srgbClr val="FF0000"/>
                </a:solidFill>
              </a:rPr>
              <a:t> </a:t>
            </a:r>
            <a:r>
              <a:rPr lang="fr-FR" sz="3200" b="1" dirty="0" err="1">
                <a:solidFill>
                  <a:srgbClr val="FF0000"/>
                </a:solidFill>
              </a:rPr>
              <a:t>windows</a:t>
            </a:r>
            <a:r>
              <a:rPr lang="fr-FR" sz="3200" b="1" dirty="0">
                <a:solidFill>
                  <a:srgbClr val="FF0000"/>
                </a:solidFill>
              </a:rPr>
              <a:t> </a:t>
            </a:r>
          </a:p>
          <a:p>
            <a:r>
              <a:rPr lang="fr-FR" sz="3200" b="1" dirty="0">
                <a:solidFill>
                  <a:srgbClr val="FF0000"/>
                </a:solidFill>
              </a:rPr>
              <a:t>of 3000 nt on </a:t>
            </a:r>
            <a:r>
              <a:rPr lang="fr-FR" sz="3200" b="1" dirty="0" err="1">
                <a:solidFill>
                  <a:srgbClr val="FF0000"/>
                </a:solidFill>
              </a:rPr>
              <a:t>genome</a:t>
            </a:r>
            <a:endParaRPr lang="fr-FR" sz="3200" b="1" dirty="0">
              <a:solidFill>
                <a:srgbClr val="FF0000"/>
              </a:solidFill>
            </a:endParaRPr>
          </a:p>
        </p:txBody>
      </p:sp>
      <p:pic>
        <p:nvPicPr>
          <p:cNvPr id="4" name="Picture 3">
            <a:extLst>
              <a:ext uri="{FF2B5EF4-FFF2-40B4-BE49-F238E27FC236}">
                <a16:creationId xmlns:a16="http://schemas.microsoft.com/office/drawing/2014/main" id="{871D4ECA-29CE-A24D-3927-F473A454489E}"/>
              </a:ext>
            </a:extLst>
          </p:cNvPr>
          <p:cNvPicPr>
            <a:picLocks noChangeAspect="1"/>
          </p:cNvPicPr>
          <p:nvPr/>
        </p:nvPicPr>
        <p:blipFill>
          <a:blip r:embed="rId3"/>
          <a:stretch>
            <a:fillRect/>
          </a:stretch>
        </p:blipFill>
        <p:spPr>
          <a:xfrm>
            <a:off x="0" y="1347164"/>
            <a:ext cx="9578340" cy="4004863"/>
          </a:xfrm>
          <a:prstGeom prst="rect">
            <a:avLst/>
          </a:prstGeom>
        </p:spPr>
      </p:pic>
      <p:sp>
        <p:nvSpPr>
          <p:cNvPr id="10" name="TextBox 9">
            <a:extLst>
              <a:ext uri="{FF2B5EF4-FFF2-40B4-BE49-F238E27FC236}">
                <a16:creationId xmlns:a16="http://schemas.microsoft.com/office/drawing/2014/main" id="{AAFD7121-468D-0843-1EBA-61520D238B63}"/>
              </a:ext>
            </a:extLst>
          </p:cNvPr>
          <p:cNvSpPr txBox="1"/>
          <p:nvPr/>
        </p:nvSpPr>
        <p:spPr>
          <a:xfrm rot="16200000">
            <a:off x="-429827" y="2902516"/>
            <a:ext cx="1581307" cy="523220"/>
          </a:xfrm>
          <a:prstGeom prst="rect">
            <a:avLst/>
          </a:prstGeom>
          <a:solidFill>
            <a:schemeClr val="bg1"/>
          </a:solidFill>
        </p:spPr>
        <p:txBody>
          <a:bodyPr wrap="square" rtlCol="0">
            <a:spAutoFit/>
          </a:bodyPr>
          <a:lstStyle/>
          <a:p>
            <a:r>
              <a:rPr lang="x-none" sz="2800" dirty="0"/>
              <a:t>Density</a:t>
            </a:r>
          </a:p>
        </p:txBody>
      </p:sp>
      <p:sp>
        <p:nvSpPr>
          <p:cNvPr id="11" name="Rectangle 10">
            <a:extLst>
              <a:ext uri="{FF2B5EF4-FFF2-40B4-BE49-F238E27FC236}">
                <a16:creationId xmlns:a16="http://schemas.microsoft.com/office/drawing/2014/main" id="{7FCA12FF-1F59-97F9-D9B8-ACA9F7827B9B}"/>
              </a:ext>
            </a:extLst>
          </p:cNvPr>
          <p:cNvSpPr/>
          <p:nvPr/>
        </p:nvSpPr>
        <p:spPr>
          <a:xfrm>
            <a:off x="1977390" y="4812030"/>
            <a:ext cx="6606540"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cxnSp>
        <p:nvCxnSpPr>
          <p:cNvPr id="12" name="Straight Arrow Connector 11">
            <a:extLst>
              <a:ext uri="{FF2B5EF4-FFF2-40B4-BE49-F238E27FC236}">
                <a16:creationId xmlns:a16="http://schemas.microsoft.com/office/drawing/2014/main" id="{6F03EFC5-6352-3D66-A649-77043D6D913D}"/>
              </a:ext>
            </a:extLst>
          </p:cNvPr>
          <p:cNvCxnSpPr>
            <a:cxnSpLocks/>
          </p:cNvCxnSpPr>
          <p:nvPr/>
        </p:nvCxnSpPr>
        <p:spPr>
          <a:xfrm flipH="1" flipV="1">
            <a:off x="4854388" y="4521690"/>
            <a:ext cx="430306" cy="29034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4F4E4E0-FFA6-5156-ABD2-D67618A8B041}"/>
              </a:ext>
            </a:extLst>
          </p:cNvPr>
          <p:cNvSpPr txBox="1"/>
          <p:nvPr/>
        </p:nvSpPr>
        <p:spPr>
          <a:xfrm>
            <a:off x="2125980" y="4937760"/>
            <a:ext cx="1973617" cy="523220"/>
          </a:xfrm>
          <a:prstGeom prst="rect">
            <a:avLst/>
          </a:prstGeom>
          <a:solidFill>
            <a:schemeClr val="bg1"/>
          </a:solidFill>
        </p:spPr>
        <p:txBody>
          <a:bodyPr wrap="none" rtlCol="0">
            <a:spAutoFit/>
          </a:bodyPr>
          <a:lstStyle/>
          <a:p>
            <a:r>
              <a:rPr lang="x-none" sz="2800" dirty="0"/>
              <a:t>dsRNA force</a:t>
            </a:r>
          </a:p>
        </p:txBody>
      </p:sp>
      <p:sp>
        <p:nvSpPr>
          <p:cNvPr id="14" name="Rectangle 13">
            <a:extLst>
              <a:ext uri="{FF2B5EF4-FFF2-40B4-BE49-F238E27FC236}">
                <a16:creationId xmlns:a16="http://schemas.microsoft.com/office/drawing/2014/main" id="{31B2FB1B-38A7-EB37-F340-7B1184515039}"/>
              </a:ext>
            </a:extLst>
          </p:cNvPr>
          <p:cNvSpPr/>
          <p:nvPr/>
        </p:nvSpPr>
        <p:spPr>
          <a:xfrm>
            <a:off x="262890" y="1347164"/>
            <a:ext cx="359547" cy="367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04BD7C63-AC28-430B-2D7A-B23DDABC92E2}"/>
              </a:ext>
            </a:extLst>
          </p:cNvPr>
          <p:cNvSpPr txBox="1"/>
          <p:nvPr/>
        </p:nvSpPr>
        <p:spPr>
          <a:xfrm>
            <a:off x="4356848" y="4914647"/>
            <a:ext cx="4824248" cy="369332"/>
          </a:xfrm>
          <a:prstGeom prst="rect">
            <a:avLst/>
          </a:prstGeom>
          <a:noFill/>
        </p:spPr>
        <p:txBody>
          <a:bodyPr wrap="square" rtlCol="0">
            <a:spAutoFit/>
          </a:bodyPr>
          <a:lstStyle/>
          <a:p>
            <a:pPr algn="r"/>
            <a:r>
              <a:rPr lang="en-GB" dirty="0">
                <a:solidFill>
                  <a:schemeClr val="accent6">
                    <a:lumMod val="50000"/>
                  </a:schemeClr>
                </a:solidFill>
              </a:rPr>
              <a:t>Alu inserts</a:t>
            </a:r>
            <a:r>
              <a:rPr lang="x-none" dirty="0">
                <a:solidFill>
                  <a:schemeClr val="accent6">
                    <a:lumMod val="50000"/>
                  </a:schemeClr>
                </a:solidFill>
              </a:rPr>
              <a:t> followed by its complementary insert </a:t>
            </a:r>
          </a:p>
        </p:txBody>
      </p:sp>
      <p:sp>
        <p:nvSpPr>
          <p:cNvPr id="16" name="TextBox 15">
            <a:extLst>
              <a:ext uri="{FF2B5EF4-FFF2-40B4-BE49-F238E27FC236}">
                <a16:creationId xmlns:a16="http://schemas.microsoft.com/office/drawing/2014/main" id="{E0631655-B0C9-043C-8B91-6EB3A2AAF3A5}"/>
              </a:ext>
            </a:extLst>
          </p:cNvPr>
          <p:cNvSpPr txBox="1"/>
          <p:nvPr/>
        </p:nvSpPr>
        <p:spPr>
          <a:xfrm>
            <a:off x="99216" y="5767711"/>
            <a:ext cx="8305305" cy="646331"/>
          </a:xfrm>
          <a:prstGeom prst="rect">
            <a:avLst/>
          </a:prstGeom>
          <a:noFill/>
          <a:ln>
            <a:solidFill>
              <a:srgbClr val="0070C0"/>
            </a:solidFill>
          </a:ln>
        </p:spPr>
        <p:txBody>
          <a:bodyPr wrap="square" rtlCol="0">
            <a:spAutoFit/>
          </a:bodyPr>
          <a:lstStyle/>
          <a:p>
            <a:pPr marL="285750" indent="-285750" algn="ctr">
              <a:buFont typeface="Arial" panose="020B0604020202020204" pitchFamily="34" charset="0"/>
              <a:buChar char="•"/>
            </a:pPr>
            <a:r>
              <a:rPr lang="en-GB" dirty="0" err="1">
                <a:solidFill>
                  <a:schemeClr val="accent2">
                    <a:lumMod val="75000"/>
                  </a:schemeClr>
                </a:solidFill>
              </a:rPr>
              <a:t>RNASeq</a:t>
            </a:r>
            <a:r>
              <a:rPr lang="en-GB" dirty="0">
                <a:solidFill>
                  <a:schemeClr val="accent2">
                    <a:lumMod val="75000"/>
                  </a:schemeClr>
                </a:solidFill>
              </a:rPr>
              <a:t> in human cells under </a:t>
            </a:r>
            <a:r>
              <a:rPr lang="x-none" dirty="0">
                <a:solidFill>
                  <a:srgbClr val="0070C0"/>
                </a:solidFill>
              </a:rPr>
              <a:t>demethylation drugs </a:t>
            </a:r>
            <a:r>
              <a:rPr lang="x-none" dirty="0"/>
              <a:t>and </a:t>
            </a:r>
            <a:r>
              <a:rPr lang="x-none" dirty="0">
                <a:solidFill>
                  <a:schemeClr val="accent6">
                    <a:lumMod val="75000"/>
                  </a:schemeClr>
                </a:solidFill>
              </a:rPr>
              <a:t>MDA5 pulled down</a:t>
            </a:r>
          </a:p>
          <a:p>
            <a:pPr marL="285750" indent="-285750" algn="ctr">
              <a:buFont typeface="Arial" panose="020B0604020202020204" pitchFamily="34" charset="0"/>
              <a:buChar char="•"/>
            </a:pPr>
            <a:r>
              <a:rPr lang="x-none" dirty="0">
                <a:solidFill>
                  <a:srgbClr val="002060"/>
                </a:solidFill>
              </a:rPr>
              <a:t>RNA Seq in </a:t>
            </a:r>
            <a:r>
              <a:rPr lang="x-none">
                <a:solidFill>
                  <a:srgbClr val="002060"/>
                </a:solidFill>
              </a:rPr>
              <a:t>human cell</a:t>
            </a:r>
            <a:r>
              <a:rPr lang="en-US" dirty="0">
                <a:solidFill>
                  <a:srgbClr val="002060"/>
                </a:solidFill>
              </a:rPr>
              <a:t>s</a:t>
            </a:r>
            <a:r>
              <a:rPr lang="x-none">
                <a:solidFill>
                  <a:srgbClr val="002060"/>
                </a:solidFill>
              </a:rPr>
              <a:t> </a:t>
            </a:r>
            <a:r>
              <a:rPr lang="x-none" dirty="0">
                <a:solidFill>
                  <a:srgbClr val="002060"/>
                </a:solidFill>
              </a:rPr>
              <a:t>under drug causing intron retention during slicing</a:t>
            </a:r>
          </a:p>
        </p:txBody>
      </p:sp>
      <p:sp>
        <p:nvSpPr>
          <p:cNvPr id="17" name="TextBox 16">
            <a:extLst>
              <a:ext uri="{FF2B5EF4-FFF2-40B4-BE49-F238E27FC236}">
                <a16:creationId xmlns:a16="http://schemas.microsoft.com/office/drawing/2014/main" id="{2B631D86-B614-EF46-F831-AC1C3FD26E89}"/>
              </a:ext>
            </a:extLst>
          </p:cNvPr>
          <p:cNvSpPr txBox="1"/>
          <p:nvPr/>
        </p:nvSpPr>
        <p:spPr>
          <a:xfrm>
            <a:off x="113298" y="5391193"/>
            <a:ext cx="2549865" cy="369332"/>
          </a:xfrm>
          <a:prstGeom prst="rect">
            <a:avLst/>
          </a:prstGeom>
          <a:noFill/>
        </p:spPr>
        <p:txBody>
          <a:bodyPr wrap="none" rtlCol="0">
            <a:spAutoFit/>
          </a:bodyPr>
          <a:lstStyle/>
          <a:p>
            <a:r>
              <a:rPr lang="en-GB" dirty="0">
                <a:solidFill>
                  <a:srgbClr val="FF0000"/>
                </a:solidFill>
              </a:rPr>
              <a:t>E</a:t>
            </a:r>
            <a:r>
              <a:rPr lang="x-none" dirty="0">
                <a:solidFill>
                  <a:srgbClr val="FF0000"/>
                </a:solidFill>
              </a:rPr>
              <a:t>xperimental validations:</a:t>
            </a:r>
          </a:p>
        </p:txBody>
      </p:sp>
      <p:sp>
        <p:nvSpPr>
          <p:cNvPr id="19" name="TextBox 18">
            <a:extLst>
              <a:ext uri="{FF2B5EF4-FFF2-40B4-BE49-F238E27FC236}">
                <a16:creationId xmlns:a16="http://schemas.microsoft.com/office/drawing/2014/main" id="{2C1CBDFF-EF90-AABA-5CC3-A5CBAB02024E}"/>
              </a:ext>
            </a:extLst>
          </p:cNvPr>
          <p:cNvSpPr txBox="1"/>
          <p:nvPr/>
        </p:nvSpPr>
        <p:spPr>
          <a:xfrm>
            <a:off x="14065" y="6478883"/>
            <a:ext cx="5444354" cy="338554"/>
          </a:xfrm>
          <a:prstGeom prst="rect">
            <a:avLst/>
          </a:prstGeom>
          <a:noFill/>
        </p:spPr>
        <p:txBody>
          <a:bodyPr wrap="square">
            <a:spAutoFit/>
          </a:bodyPr>
          <a:lstStyle/>
          <a:p>
            <a:r>
              <a:rPr lang="en-GB" sz="1600" i="1" dirty="0">
                <a:effectLst/>
                <a:latin typeface="ArialMT"/>
              </a:rPr>
              <a:t>Chen, Ishak, De Carvalho Cancer Discovery 2021 </a:t>
            </a:r>
            <a:endParaRPr lang="en-GB" sz="1600" i="1" dirty="0"/>
          </a:p>
        </p:txBody>
      </p:sp>
      <p:pic>
        <p:nvPicPr>
          <p:cNvPr id="22" name="Picture 21">
            <a:extLst>
              <a:ext uri="{FF2B5EF4-FFF2-40B4-BE49-F238E27FC236}">
                <a16:creationId xmlns:a16="http://schemas.microsoft.com/office/drawing/2014/main" id="{77FDBB8C-1206-A75D-0E4A-002C3E9BDF07}"/>
              </a:ext>
            </a:extLst>
          </p:cNvPr>
          <p:cNvPicPr>
            <a:picLocks noChangeAspect="1"/>
          </p:cNvPicPr>
          <p:nvPr/>
        </p:nvPicPr>
        <p:blipFill>
          <a:blip r:embed="rId4"/>
          <a:stretch>
            <a:fillRect/>
          </a:stretch>
        </p:blipFill>
        <p:spPr>
          <a:xfrm>
            <a:off x="5715000" y="2813540"/>
            <a:ext cx="1987550" cy="1708150"/>
          </a:xfrm>
          <a:prstGeom prst="rect">
            <a:avLst/>
          </a:prstGeom>
        </p:spPr>
      </p:pic>
      <p:pic>
        <p:nvPicPr>
          <p:cNvPr id="23" name="Picture 22">
            <a:extLst>
              <a:ext uri="{FF2B5EF4-FFF2-40B4-BE49-F238E27FC236}">
                <a16:creationId xmlns:a16="http://schemas.microsoft.com/office/drawing/2014/main" id="{D6AA1BA2-D7B3-96FB-2E7F-509BB834A1C3}"/>
              </a:ext>
            </a:extLst>
          </p:cNvPr>
          <p:cNvPicPr>
            <a:picLocks noChangeAspect="1"/>
          </p:cNvPicPr>
          <p:nvPr/>
        </p:nvPicPr>
        <p:blipFill>
          <a:blip r:embed="rId5"/>
          <a:stretch>
            <a:fillRect/>
          </a:stretch>
        </p:blipFill>
        <p:spPr>
          <a:xfrm>
            <a:off x="7574979" y="2985247"/>
            <a:ext cx="1448105" cy="1417074"/>
          </a:xfrm>
          <a:prstGeom prst="rect">
            <a:avLst/>
          </a:prstGeom>
        </p:spPr>
      </p:pic>
      <p:cxnSp>
        <p:nvCxnSpPr>
          <p:cNvPr id="24" name="Straight Arrow Connector 23">
            <a:extLst>
              <a:ext uri="{FF2B5EF4-FFF2-40B4-BE49-F238E27FC236}">
                <a16:creationId xmlns:a16="http://schemas.microsoft.com/office/drawing/2014/main" id="{07503B64-9406-D008-33B6-23080641369A}"/>
              </a:ext>
            </a:extLst>
          </p:cNvPr>
          <p:cNvCxnSpPr>
            <a:cxnSpLocks/>
          </p:cNvCxnSpPr>
          <p:nvPr/>
        </p:nvCxnSpPr>
        <p:spPr>
          <a:xfrm flipH="1">
            <a:off x="5020409" y="3685174"/>
            <a:ext cx="768150" cy="82457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A0F9A24-0D45-15CF-2645-180E74CAE21E}"/>
              </a:ext>
            </a:extLst>
          </p:cNvPr>
          <p:cNvSpPr txBox="1"/>
          <p:nvPr/>
        </p:nvSpPr>
        <p:spPr>
          <a:xfrm>
            <a:off x="6589059" y="6466968"/>
            <a:ext cx="2499210" cy="369332"/>
          </a:xfrm>
          <a:prstGeom prst="rect">
            <a:avLst/>
          </a:prstGeom>
          <a:noFill/>
        </p:spPr>
        <p:txBody>
          <a:bodyPr wrap="none" rtlCol="0">
            <a:spAutoFit/>
          </a:bodyPr>
          <a:lstStyle/>
          <a:p>
            <a:r>
              <a:rPr lang="x-none" i="1" dirty="0"/>
              <a:t>P.Sulc et al </a:t>
            </a:r>
            <a:r>
              <a:rPr lang="en-GB" i="1" dirty="0" err="1">
                <a:solidFill>
                  <a:srgbClr val="000000"/>
                </a:solidFill>
                <a:latin typeface="Times" pitchFamily="2" charset="0"/>
              </a:rPr>
              <a:t>BiorXiv</a:t>
            </a:r>
            <a:r>
              <a:rPr lang="en-GB" i="1" dirty="0">
                <a:solidFill>
                  <a:srgbClr val="000000"/>
                </a:solidFill>
                <a:latin typeface="Times" pitchFamily="2" charset="0"/>
              </a:rPr>
              <a:t> 2022</a:t>
            </a:r>
          </a:p>
        </p:txBody>
      </p:sp>
      <p:sp>
        <p:nvSpPr>
          <p:cNvPr id="2" name="TextBox 1">
            <a:extLst>
              <a:ext uri="{FF2B5EF4-FFF2-40B4-BE49-F238E27FC236}">
                <a16:creationId xmlns:a16="http://schemas.microsoft.com/office/drawing/2014/main" id="{4C9D2989-26C7-DB6A-8654-A1FBC480F619}"/>
              </a:ext>
            </a:extLst>
          </p:cNvPr>
          <p:cNvSpPr txBox="1"/>
          <p:nvPr/>
        </p:nvSpPr>
        <p:spPr>
          <a:xfrm>
            <a:off x="2108524" y="1129543"/>
            <a:ext cx="2349169" cy="369332"/>
          </a:xfrm>
          <a:prstGeom prst="rect">
            <a:avLst/>
          </a:prstGeom>
          <a:noFill/>
        </p:spPr>
        <p:txBody>
          <a:bodyPr wrap="none" rtlCol="0">
            <a:spAutoFit/>
          </a:bodyPr>
          <a:lstStyle/>
          <a:p>
            <a:r>
              <a:rPr lang="en-GB" dirty="0"/>
              <a:t>L=3000 f</a:t>
            </a:r>
            <a:r>
              <a:rPr lang="x-none" baseline="30000"/>
              <a:t>ds</a:t>
            </a:r>
            <a:r>
              <a:rPr lang="x-none" dirty="0"/>
              <a:t>=0 : K=12 bp,</a:t>
            </a:r>
          </a:p>
        </p:txBody>
      </p:sp>
      <p:sp>
        <p:nvSpPr>
          <p:cNvPr id="3" name="TextBox 2">
            <a:extLst>
              <a:ext uri="{FF2B5EF4-FFF2-40B4-BE49-F238E27FC236}">
                <a16:creationId xmlns:a16="http://schemas.microsoft.com/office/drawing/2014/main" id="{ABB9EEB8-F8C8-74B8-6460-EFA98E306513}"/>
              </a:ext>
            </a:extLst>
          </p:cNvPr>
          <p:cNvSpPr txBox="1"/>
          <p:nvPr/>
        </p:nvSpPr>
        <p:spPr>
          <a:xfrm>
            <a:off x="4471823" y="1139035"/>
            <a:ext cx="1714765" cy="369332"/>
          </a:xfrm>
          <a:prstGeom prst="rect">
            <a:avLst/>
          </a:prstGeom>
          <a:noFill/>
          <a:ln>
            <a:solidFill>
              <a:schemeClr val="accent1"/>
            </a:solidFill>
          </a:ln>
        </p:spPr>
        <p:txBody>
          <a:bodyPr wrap="none" rtlCol="0">
            <a:spAutoFit/>
          </a:bodyPr>
          <a:lstStyle/>
          <a:p>
            <a:r>
              <a:rPr lang="en-GB" baseline="30000" dirty="0">
                <a:solidFill>
                  <a:schemeClr val="tx2"/>
                </a:solidFill>
              </a:rPr>
              <a:t>f</a:t>
            </a:r>
            <a:r>
              <a:rPr lang="x-none" baseline="30000">
                <a:solidFill>
                  <a:schemeClr val="tx2"/>
                </a:solidFill>
              </a:rPr>
              <a:t>ds</a:t>
            </a:r>
            <a:r>
              <a:rPr lang="x-none" dirty="0">
                <a:solidFill>
                  <a:schemeClr val="tx2"/>
                </a:solidFill>
              </a:rPr>
              <a:t>=0.7: K=25 bp,</a:t>
            </a:r>
          </a:p>
        </p:txBody>
      </p:sp>
    </p:spTree>
    <p:extLst>
      <p:ext uri="{BB962C8B-B14F-4D97-AF65-F5344CB8AC3E}">
        <p14:creationId xmlns:p14="http://schemas.microsoft.com/office/powerpoint/2010/main" val="99252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47673"/>
          </a:xfrm>
        </p:spPr>
        <p:txBody>
          <a:bodyPr>
            <a:normAutofit/>
          </a:bodyPr>
          <a:lstStyle/>
          <a:p>
            <a:r>
              <a:rPr lang="fr-FR" sz="4000" b="1" dirty="0">
                <a:solidFill>
                  <a:srgbClr val="FF0000"/>
                </a:solidFill>
              </a:rPr>
              <a:t>Conclusion</a:t>
            </a:r>
          </a:p>
        </p:txBody>
      </p:sp>
      <p:sp>
        <p:nvSpPr>
          <p:cNvPr id="3" name="Espace réservé du contenu 2"/>
          <p:cNvSpPr>
            <a:spLocks noGrp="1"/>
          </p:cNvSpPr>
          <p:nvPr>
            <p:ph idx="1"/>
          </p:nvPr>
        </p:nvSpPr>
        <p:spPr>
          <a:xfrm>
            <a:off x="78828" y="1432036"/>
            <a:ext cx="9065172" cy="4812475"/>
          </a:xfrm>
          <a:ln>
            <a:noFill/>
          </a:ln>
        </p:spPr>
        <p:txBody>
          <a:bodyPr>
            <a:normAutofit fontScale="62500" lnSpcReduction="20000"/>
          </a:bodyPr>
          <a:lstStyle/>
          <a:p>
            <a:pPr marL="0" indent="0">
              <a:buNone/>
            </a:pPr>
            <a:endParaRPr lang="en-US" dirty="0">
              <a:solidFill>
                <a:srgbClr val="000000"/>
              </a:solidFill>
            </a:endParaRPr>
          </a:p>
          <a:p>
            <a:r>
              <a:rPr lang="en-US" dirty="0">
                <a:solidFill>
                  <a:srgbClr val="000000"/>
                </a:solidFill>
              </a:rPr>
              <a:t>Our formalism allows us to fish immunogenic repeats possibly involved in the immune response stimulation and in immune therapies against cancer</a:t>
            </a:r>
          </a:p>
          <a:p>
            <a:endParaRPr lang="en-US" dirty="0">
              <a:solidFill>
                <a:srgbClr val="000000"/>
              </a:solidFill>
            </a:endParaRPr>
          </a:p>
          <a:p>
            <a:r>
              <a:rPr lang="fr-FR" dirty="0" err="1"/>
              <a:t>Highest</a:t>
            </a:r>
            <a:r>
              <a:rPr lang="fr-FR" dirty="0"/>
              <a:t>  </a:t>
            </a:r>
            <a:r>
              <a:rPr lang="fr-FR" b="1" dirty="0" err="1"/>
              <a:t>CpG</a:t>
            </a:r>
            <a:r>
              <a:rPr lang="fr-FR" b="1" dirty="0"/>
              <a:t> forces</a:t>
            </a:r>
            <a:r>
              <a:rPr lang="fr-FR" dirty="0"/>
              <a:t> in Alu and HSATII </a:t>
            </a:r>
            <a:r>
              <a:rPr lang="fr-FR" dirty="0" err="1"/>
              <a:t>families</a:t>
            </a:r>
            <a:r>
              <a:rPr lang="fr-FR" dirty="0"/>
              <a:t>.</a:t>
            </a:r>
          </a:p>
          <a:p>
            <a:endParaRPr lang="fr-FR" dirty="0"/>
          </a:p>
          <a:p>
            <a:r>
              <a:rPr lang="fr-FR" dirty="0"/>
              <a:t>Alu inserts </a:t>
            </a:r>
            <a:r>
              <a:rPr lang="fr-FR" dirty="0" err="1"/>
              <a:t>make</a:t>
            </a:r>
            <a:r>
              <a:rPr lang="fr-FR" dirty="0"/>
              <a:t> tandem </a:t>
            </a:r>
            <a:r>
              <a:rPr lang="fr-FR" dirty="0" err="1"/>
              <a:t>along</a:t>
            </a:r>
            <a:r>
              <a:rPr lang="fr-FR" dirty="0"/>
              <a:t> the </a:t>
            </a:r>
            <a:r>
              <a:rPr lang="fr-FR" dirty="0" err="1"/>
              <a:t>genome</a:t>
            </a:r>
            <a:r>
              <a:rPr lang="fr-FR" dirty="0"/>
              <a:t> </a:t>
            </a:r>
            <a:r>
              <a:rPr lang="fr-FR" dirty="0" err="1"/>
              <a:t>with</a:t>
            </a:r>
            <a:r>
              <a:rPr lang="fr-FR" dirty="0"/>
              <a:t> </a:t>
            </a:r>
            <a:r>
              <a:rPr lang="fr-FR" dirty="0" err="1"/>
              <a:t>complementary</a:t>
            </a:r>
            <a:r>
              <a:rPr lang="fr-FR" dirty="0"/>
              <a:t> </a:t>
            </a:r>
            <a:r>
              <a:rPr lang="fr-FR" dirty="0" err="1"/>
              <a:t>sequences</a:t>
            </a:r>
            <a:r>
              <a:rPr lang="fr-FR" dirty="0"/>
              <a:t> </a:t>
            </a:r>
            <a:r>
              <a:rPr lang="fr-FR" dirty="0" err="1"/>
              <a:t>with</a:t>
            </a:r>
            <a:r>
              <a:rPr lang="fr-FR" dirty="0"/>
              <a:t> high </a:t>
            </a:r>
            <a:r>
              <a:rPr lang="fr-FR" b="1" dirty="0"/>
              <a:t>double-</a:t>
            </a:r>
            <a:r>
              <a:rPr lang="fr-FR" b="1" dirty="0" err="1"/>
              <a:t>strand</a:t>
            </a:r>
            <a:r>
              <a:rPr lang="fr-FR" b="1" dirty="0"/>
              <a:t> force</a:t>
            </a:r>
            <a:r>
              <a:rPr lang="fr-FR" dirty="0"/>
              <a:t>.</a:t>
            </a:r>
          </a:p>
          <a:p>
            <a:endParaRPr lang="fr-FR" dirty="0"/>
          </a:p>
          <a:p>
            <a:pPr marL="0" indent="0">
              <a:buNone/>
            </a:pPr>
            <a:endParaRPr lang="fr-FR" dirty="0"/>
          </a:p>
          <a:p>
            <a:r>
              <a:rPr lang="fr-FR" dirty="0"/>
              <a:t>In HSATII the  CpG content </a:t>
            </a:r>
            <a:r>
              <a:rPr lang="fr-FR" dirty="0" err="1"/>
              <a:t>is</a:t>
            </a:r>
            <a:r>
              <a:rPr lang="fr-FR" dirty="0"/>
              <a:t> </a:t>
            </a:r>
            <a:r>
              <a:rPr lang="fr-FR" dirty="0" err="1"/>
              <a:t>kept</a:t>
            </a:r>
            <a:r>
              <a:rPr lang="fr-FR" dirty="0"/>
              <a:t> </a:t>
            </a:r>
            <a:r>
              <a:rPr lang="fr-FR" dirty="0" err="1"/>
              <a:t>high</a:t>
            </a:r>
            <a:r>
              <a:rPr lang="fr-FR" dirty="0"/>
              <a:t> </a:t>
            </a:r>
            <a:r>
              <a:rPr lang="fr-FR" dirty="0" err="1"/>
              <a:t>despite</a:t>
            </a:r>
            <a:r>
              <a:rPr lang="fr-FR" dirty="0"/>
              <a:t> </a:t>
            </a:r>
            <a:r>
              <a:rPr lang="fr-FR" dirty="0" err="1"/>
              <a:t>expected</a:t>
            </a:r>
            <a:r>
              <a:rPr lang="fr-FR" dirty="0"/>
              <a:t> relaxation </a:t>
            </a:r>
            <a:r>
              <a:rPr lang="fr-FR" dirty="0" err="1"/>
              <a:t>dynamics</a:t>
            </a:r>
            <a:r>
              <a:rPr lang="fr-FR" dirty="0"/>
              <a:t>.  This </a:t>
            </a:r>
            <a:r>
              <a:rPr lang="fr-FR" dirty="0" err="1"/>
              <a:t>could</a:t>
            </a:r>
            <a:r>
              <a:rPr lang="fr-FR" dirty="0"/>
              <a:t> </a:t>
            </a:r>
            <a:r>
              <a:rPr lang="fr-FR" dirty="0" err="1"/>
              <a:t>be</a:t>
            </a:r>
            <a:r>
              <a:rPr lang="fr-FR" dirty="0"/>
              <a:t> due to p</a:t>
            </a:r>
            <a:r>
              <a:rPr lang="en-GB" dirty="0" err="1"/>
              <a:t>ositive</a:t>
            </a:r>
            <a:r>
              <a:rPr lang="en-GB" dirty="0"/>
              <a:t> </a:t>
            </a:r>
            <a:r>
              <a:rPr lang="en-GB" dirty="0" err="1"/>
              <a:t>sele</a:t>
            </a:r>
            <a:r>
              <a:rPr lang="fr-FR" dirty="0" err="1"/>
              <a:t>ction</a:t>
            </a:r>
            <a:r>
              <a:rPr lang="fr-FR" dirty="0"/>
              <a:t> </a:t>
            </a:r>
            <a:r>
              <a:rPr lang="en-GB" dirty="0"/>
              <a:t>for CpG maintenance: </a:t>
            </a:r>
          </a:p>
          <a:p>
            <a:pPr marL="0" indent="0">
              <a:buNone/>
            </a:pPr>
            <a:r>
              <a:rPr lang="en-GB" dirty="0"/>
              <a:t>      </a:t>
            </a:r>
            <a:r>
              <a:rPr lang="en-GB" dirty="0" err="1"/>
              <a:t>CpG</a:t>
            </a:r>
            <a:r>
              <a:rPr lang="en-GB" dirty="0"/>
              <a:t> are essential for methylation, but also a check point mechanism  </a:t>
            </a:r>
          </a:p>
          <a:p>
            <a:pPr marL="0" indent="0">
              <a:buNone/>
            </a:pPr>
            <a:r>
              <a:rPr lang="en-GB" dirty="0"/>
              <a:t>      against dysregulation. </a:t>
            </a:r>
          </a:p>
          <a:p>
            <a:pPr marL="0" indent="0">
              <a:buNone/>
            </a:pPr>
            <a:r>
              <a:rPr lang="fr-FR" dirty="0"/>
              <a:t> </a:t>
            </a:r>
          </a:p>
          <a:p>
            <a:pPr marL="0" indent="0">
              <a:buNone/>
            </a:pPr>
            <a:endParaRPr lang="fr-FR" dirty="0"/>
          </a:p>
          <a:p>
            <a:endParaRPr lang="fr-FR" dirty="0"/>
          </a:p>
        </p:txBody>
      </p:sp>
      <p:sp>
        <p:nvSpPr>
          <p:cNvPr id="8" name="TextBox 7">
            <a:extLst>
              <a:ext uri="{FF2B5EF4-FFF2-40B4-BE49-F238E27FC236}">
                <a16:creationId xmlns:a16="http://schemas.microsoft.com/office/drawing/2014/main" id="{ED8CA0FF-1FFE-49C6-591E-D936B627ACE1}"/>
              </a:ext>
            </a:extLst>
          </p:cNvPr>
          <p:cNvSpPr txBox="1"/>
          <p:nvPr/>
        </p:nvSpPr>
        <p:spPr>
          <a:xfrm>
            <a:off x="262759" y="5776216"/>
            <a:ext cx="8718698" cy="923330"/>
          </a:xfrm>
          <a:prstGeom prst="rect">
            <a:avLst/>
          </a:prstGeom>
          <a:noFill/>
        </p:spPr>
        <p:txBody>
          <a:bodyPr wrap="square">
            <a:spAutoFit/>
          </a:bodyPr>
          <a:lstStyle/>
          <a:p>
            <a:r>
              <a:rPr lang="en-GB" b="1" i="1" u="none" strike="noStrike" dirty="0">
                <a:solidFill>
                  <a:srgbClr val="000000"/>
                </a:solidFill>
                <a:effectLst/>
                <a:latin typeface="Times" pitchFamily="2" charset="0"/>
              </a:rPr>
              <a:t>Repeats Mimic Immunostimulatory Viral Features Across a Vast Evolutionary Landscape. P. </a:t>
            </a:r>
            <a:r>
              <a:rPr lang="en-GB" b="1" i="1" u="none" strike="noStrike" dirty="0" err="1">
                <a:solidFill>
                  <a:srgbClr val="000000"/>
                </a:solidFill>
                <a:effectLst/>
                <a:latin typeface="Times" pitchFamily="2" charset="0"/>
              </a:rPr>
              <a:t>Sulc</a:t>
            </a:r>
            <a:r>
              <a:rPr lang="en-GB" b="1" i="1" u="none" strike="noStrike" dirty="0">
                <a:solidFill>
                  <a:srgbClr val="000000"/>
                </a:solidFill>
                <a:effectLst/>
                <a:latin typeface="Times" pitchFamily="2" charset="0"/>
              </a:rPr>
              <a:t> et al  </a:t>
            </a:r>
            <a:r>
              <a:rPr lang="en-GB" b="1" i="1" u="none" strike="noStrike" dirty="0" err="1">
                <a:solidFill>
                  <a:srgbClr val="000000"/>
                </a:solidFill>
                <a:effectLst/>
                <a:latin typeface="Times" pitchFamily="2" charset="0"/>
              </a:rPr>
              <a:t>BiorXiv</a:t>
            </a:r>
            <a:r>
              <a:rPr lang="en-GB" b="1" i="1" u="none" strike="noStrike" dirty="0">
                <a:solidFill>
                  <a:srgbClr val="000000"/>
                </a:solidFill>
                <a:effectLst/>
                <a:latin typeface="Times" pitchFamily="2" charset="0"/>
              </a:rPr>
              <a:t> 2021.11.04.467016</a:t>
            </a:r>
          </a:p>
          <a:p>
            <a:endParaRPr lang="x-none" i="1" dirty="0"/>
          </a:p>
        </p:txBody>
      </p:sp>
    </p:spTree>
    <p:extLst>
      <p:ext uri="{BB962C8B-B14F-4D97-AF65-F5344CB8AC3E}">
        <p14:creationId xmlns:p14="http://schemas.microsoft.com/office/powerpoint/2010/main" val="332127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06A338F-B1EB-7041-8A7E-CF61135872D8}"/>
              </a:ext>
            </a:extLst>
          </p:cNvPr>
          <p:cNvPicPr>
            <a:picLocks noChangeAspect="1"/>
          </p:cNvPicPr>
          <p:nvPr/>
        </p:nvPicPr>
        <p:blipFill>
          <a:blip r:embed="rId3"/>
          <a:stretch>
            <a:fillRect/>
          </a:stretch>
        </p:blipFill>
        <p:spPr>
          <a:xfrm>
            <a:off x="57834" y="1110314"/>
            <a:ext cx="7485966" cy="5747685"/>
          </a:xfrm>
          <a:prstGeom prst="rect">
            <a:avLst/>
          </a:prstGeom>
        </p:spPr>
      </p:pic>
      <p:sp>
        <p:nvSpPr>
          <p:cNvPr id="5" name="Rectangle 4">
            <a:extLst>
              <a:ext uri="{FF2B5EF4-FFF2-40B4-BE49-F238E27FC236}">
                <a16:creationId xmlns:a16="http://schemas.microsoft.com/office/drawing/2014/main" id="{A46F607E-8E1F-6649-925C-2BD85639CAC0}"/>
              </a:ext>
            </a:extLst>
          </p:cNvPr>
          <p:cNvSpPr/>
          <p:nvPr/>
        </p:nvSpPr>
        <p:spPr>
          <a:xfrm>
            <a:off x="1287678" y="224401"/>
            <a:ext cx="6482737" cy="523220"/>
          </a:xfrm>
          <a:prstGeom prst="rect">
            <a:avLst/>
          </a:prstGeom>
        </p:spPr>
        <p:txBody>
          <a:bodyPr wrap="none">
            <a:spAutoFit/>
          </a:bodyPr>
          <a:lstStyle/>
          <a:p>
            <a:r>
              <a:rPr lang="fr-FR" sz="2800" b="1" dirty="0" err="1">
                <a:solidFill>
                  <a:srgbClr val="FF0000"/>
                </a:solidFill>
              </a:rPr>
              <a:t>Innate</a:t>
            </a:r>
            <a:r>
              <a:rPr lang="fr-FR" sz="2800" b="1" dirty="0">
                <a:solidFill>
                  <a:srgbClr val="FF0000"/>
                </a:solidFill>
              </a:rPr>
              <a:t> immune </a:t>
            </a:r>
            <a:r>
              <a:rPr lang="fr-FR" sz="2800" b="1" dirty="0" err="1">
                <a:solidFill>
                  <a:srgbClr val="FF0000"/>
                </a:solidFill>
              </a:rPr>
              <a:t>sensing</a:t>
            </a:r>
            <a:r>
              <a:rPr lang="fr-FR" sz="2800" b="1" dirty="0">
                <a:solidFill>
                  <a:srgbClr val="FF0000"/>
                </a:solidFill>
              </a:rPr>
              <a:t> of </a:t>
            </a:r>
            <a:r>
              <a:rPr lang="fr-FR" sz="2800" b="1" dirty="0" err="1">
                <a:solidFill>
                  <a:srgbClr val="FF0000"/>
                </a:solidFill>
              </a:rPr>
              <a:t>mRNA</a:t>
            </a:r>
            <a:r>
              <a:rPr lang="fr-FR" sz="2800" b="1" dirty="0">
                <a:solidFill>
                  <a:srgbClr val="FF0000"/>
                </a:solidFill>
              </a:rPr>
              <a:t> vaccines </a:t>
            </a:r>
            <a:endParaRPr lang="fr-FR" sz="3600" b="1" dirty="0">
              <a:solidFill>
                <a:srgbClr val="FF0000"/>
              </a:solidFill>
            </a:endParaRPr>
          </a:p>
        </p:txBody>
      </p:sp>
      <p:sp>
        <p:nvSpPr>
          <p:cNvPr id="7" name="ZoneTexte 6">
            <a:extLst>
              <a:ext uri="{FF2B5EF4-FFF2-40B4-BE49-F238E27FC236}">
                <a16:creationId xmlns:a16="http://schemas.microsoft.com/office/drawing/2014/main" id="{22D40E53-597A-6549-B794-AB05CE69193E}"/>
              </a:ext>
            </a:extLst>
          </p:cNvPr>
          <p:cNvSpPr txBox="1"/>
          <p:nvPr/>
        </p:nvSpPr>
        <p:spPr>
          <a:xfrm>
            <a:off x="3061250" y="6480313"/>
            <a:ext cx="6003182" cy="307777"/>
          </a:xfrm>
          <a:prstGeom prst="rect">
            <a:avLst/>
          </a:prstGeom>
          <a:noFill/>
        </p:spPr>
        <p:txBody>
          <a:bodyPr wrap="none" rtlCol="0">
            <a:spAutoFit/>
          </a:bodyPr>
          <a:lstStyle/>
          <a:p>
            <a:r>
              <a:rPr lang="fr-FR" sz="1400" dirty="0" err="1">
                <a:solidFill>
                  <a:schemeClr val="accent6">
                    <a:lumMod val="75000"/>
                  </a:schemeClr>
                </a:solidFill>
              </a:rPr>
              <a:t>mRNA</a:t>
            </a:r>
            <a:r>
              <a:rPr lang="fr-FR" sz="1400" dirty="0">
                <a:solidFill>
                  <a:schemeClr val="accent6">
                    <a:lumMod val="75000"/>
                  </a:schemeClr>
                </a:solidFill>
              </a:rPr>
              <a:t> vaccines- a new </a:t>
            </a:r>
            <a:r>
              <a:rPr lang="fr-FR" sz="1400" dirty="0" err="1">
                <a:solidFill>
                  <a:schemeClr val="accent6">
                    <a:lumMod val="75000"/>
                  </a:schemeClr>
                </a:solidFill>
              </a:rPr>
              <a:t>era</a:t>
            </a:r>
            <a:r>
              <a:rPr lang="fr-FR" sz="1400" dirty="0">
                <a:solidFill>
                  <a:schemeClr val="accent6">
                    <a:lumMod val="75000"/>
                  </a:schemeClr>
                </a:solidFill>
              </a:rPr>
              <a:t> in </a:t>
            </a:r>
            <a:r>
              <a:rPr lang="fr-FR" sz="1400" dirty="0" err="1">
                <a:solidFill>
                  <a:schemeClr val="accent6">
                    <a:lumMod val="75000"/>
                  </a:schemeClr>
                </a:solidFill>
              </a:rPr>
              <a:t>vaccinology,N</a:t>
            </a:r>
            <a:r>
              <a:rPr lang="fr-FR" sz="1400" dirty="0">
                <a:solidFill>
                  <a:schemeClr val="accent6">
                    <a:lumMod val="75000"/>
                  </a:schemeClr>
                </a:solidFill>
              </a:rPr>
              <a:t>. Pardi et al. M. Nature </a:t>
            </a:r>
            <a:r>
              <a:rPr lang="fr-FR" sz="1400" dirty="0" err="1">
                <a:solidFill>
                  <a:schemeClr val="accent6">
                    <a:lumMod val="75000"/>
                  </a:schemeClr>
                </a:solidFill>
              </a:rPr>
              <a:t>Review</a:t>
            </a:r>
            <a:r>
              <a:rPr lang="fr-FR" sz="1400" dirty="0">
                <a:solidFill>
                  <a:schemeClr val="accent6">
                    <a:lumMod val="75000"/>
                  </a:schemeClr>
                </a:solidFill>
              </a:rPr>
              <a:t> 2018</a:t>
            </a:r>
          </a:p>
        </p:txBody>
      </p:sp>
    </p:spTree>
    <p:extLst>
      <p:ext uri="{BB962C8B-B14F-4D97-AF65-F5344CB8AC3E}">
        <p14:creationId xmlns:p14="http://schemas.microsoft.com/office/powerpoint/2010/main" val="376130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FF0000"/>
                </a:solidFill>
              </a:rPr>
              <a:t>Plan</a:t>
            </a:r>
            <a:r>
              <a:rPr lang="fr-FR" sz="3200" b="1" dirty="0"/>
              <a:t> </a:t>
            </a:r>
            <a:r>
              <a:rPr lang="fr-FR" sz="3200" b="1" dirty="0">
                <a:solidFill>
                  <a:srgbClr val="FF0000"/>
                </a:solidFill>
              </a:rPr>
              <a:t>of the talk</a:t>
            </a:r>
          </a:p>
        </p:txBody>
      </p:sp>
      <p:sp>
        <p:nvSpPr>
          <p:cNvPr id="3" name="Espace réservé du contenu 2"/>
          <p:cNvSpPr>
            <a:spLocks noGrp="1"/>
          </p:cNvSpPr>
          <p:nvPr>
            <p:ph idx="1"/>
          </p:nvPr>
        </p:nvSpPr>
        <p:spPr>
          <a:xfrm>
            <a:off x="457199" y="1446144"/>
            <a:ext cx="8526107" cy="4525963"/>
          </a:xfrm>
        </p:spPr>
        <p:txBody>
          <a:bodyPr>
            <a:normAutofit/>
          </a:bodyPr>
          <a:lstStyle/>
          <a:p>
            <a:pPr marL="0" indent="0">
              <a:buNone/>
            </a:pPr>
            <a:endParaRPr lang="fr-FR" sz="2400" dirty="0"/>
          </a:p>
          <a:p>
            <a:r>
              <a:rPr lang="fr-FR" sz="2400" dirty="0" err="1"/>
              <a:t>Study</a:t>
            </a:r>
            <a:r>
              <a:rPr lang="fr-FR" sz="2400" dirty="0"/>
              <a:t> </a:t>
            </a:r>
            <a:r>
              <a:rPr lang="fr-FR" sz="2400" dirty="0" err="1"/>
              <a:t>evolution</a:t>
            </a:r>
            <a:r>
              <a:rPr lang="fr-FR" sz="2400" dirty="0"/>
              <a:t> of </a:t>
            </a:r>
            <a:r>
              <a:rPr lang="fr-FR" sz="2400" dirty="0">
                <a:solidFill>
                  <a:srgbClr val="FF0000"/>
                </a:solidFill>
              </a:rPr>
              <a:t>CpG</a:t>
            </a:r>
            <a:r>
              <a:rPr lang="fr-FR" sz="2400" dirty="0"/>
              <a:t> motifs (</a:t>
            </a:r>
            <a:r>
              <a:rPr lang="fr-FR" sz="2400" dirty="0" err="1"/>
              <a:t>through</a:t>
            </a:r>
            <a:r>
              <a:rPr lang="fr-FR" sz="2400" dirty="0"/>
              <a:t> the </a:t>
            </a:r>
            <a:r>
              <a:rPr lang="fr-FR" sz="2400" dirty="0" err="1"/>
              <a:t>definition</a:t>
            </a:r>
            <a:r>
              <a:rPr lang="fr-FR" sz="2400" dirty="0"/>
              <a:t> of </a:t>
            </a:r>
            <a:r>
              <a:rPr lang="fr-FR" sz="2400" dirty="0" err="1">
                <a:solidFill>
                  <a:srgbClr val="FF0000"/>
                </a:solidFill>
              </a:rPr>
              <a:t>CpG</a:t>
            </a:r>
            <a:r>
              <a:rPr lang="fr-FR" sz="2400" dirty="0">
                <a:solidFill>
                  <a:srgbClr val="FF0000"/>
                </a:solidFill>
              </a:rPr>
              <a:t> force</a:t>
            </a:r>
            <a:r>
              <a:rPr lang="fr-FR" sz="2400" dirty="0"/>
              <a:t>) in viral RNA </a:t>
            </a:r>
            <a:r>
              <a:rPr lang="fr-FR" sz="2400" dirty="0" err="1"/>
              <a:t>adapting</a:t>
            </a:r>
            <a:r>
              <a:rPr lang="fr-FR" sz="2400" dirty="0"/>
              <a:t> to the </a:t>
            </a:r>
            <a:r>
              <a:rPr lang="fr-FR" sz="2400" dirty="0" err="1"/>
              <a:t>Innate</a:t>
            </a:r>
            <a:r>
              <a:rPr lang="fr-FR" sz="2400" dirty="0"/>
              <a:t> </a:t>
            </a:r>
            <a:r>
              <a:rPr lang="fr-FR" sz="2400" dirty="0" err="1"/>
              <a:t>human</a:t>
            </a:r>
            <a:r>
              <a:rPr lang="fr-FR" sz="2400" dirty="0"/>
              <a:t> system </a:t>
            </a:r>
            <a:r>
              <a:rPr lang="fr-FR" sz="2400" dirty="0" err="1"/>
              <a:t>following</a:t>
            </a:r>
            <a:r>
              <a:rPr lang="fr-FR" sz="2400" dirty="0"/>
              <a:t> jump </a:t>
            </a:r>
            <a:r>
              <a:rPr lang="fr-FR" sz="2400" dirty="0" err="1"/>
              <a:t>from</a:t>
            </a:r>
            <a:r>
              <a:rPr lang="fr-FR" sz="2400" dirty="0"/>
              <a:t> </a:t>
            </a:r>
            <a:r>
              <a:rPr lang="fr-FR" sz="2400" dirty="0" err="1"/>
              <a:t>different</a:t>
            </a:r>
            <a:r>
              <a:rPr lang="fr-FR" sz="2400" dirty="0"/>
              <a:t> hosts (</a:t>
            </a:r>
            <a:r>
              <a:rPr lang="fr-FR" sz="2400" dirty="0" err="1">
                <a:solidFill>
                  <a:srgbClr val="FF0000"/>
                </a:solidFill>
              </a:rPr>
              <a:t>Spanish</a:t>
            </a:r>
            <a:r>
              <a:rPr lang="fr-FR" sz="2400" dirty="0">
                <a:solidFill>
                  <a:srgbClr val="FF0000"/>
                </a:solidFill>
              </a:rPr>
              <a:t> </a:t>
            </a:r>
            <a:r>
              <a:rPr lang="fr-FR" sz="2400" dirty="0" err="1">
                <a:solidFill>
                  <a:srgbClr val="FF0000"/>
                </a:solidFill>
              </a:rPr>
              <a:t>flu</a:t>
            </a:r>
            <a:r>
              <a:rPr lang="fr-FR" sz="2400" dirty="0">
                <a:solidFill>
                  <a:srgbClr val="FF0000"/>
                </a:solidFill>
              </a:rPr>
              <a:t> and covid19 virus</a:t>
            </a:r>
            <a:r>
              <a:rPr lang="fr-FR" sz="2400" dirty="0"/>
              <a:t>)</a:t>
            </a:r>
          </a:p>
          <a:p>
            <a:endParaRPr lang="fr-FR" sz="2400" dirty="0"/>
          </a:p>
          <a:p>
            <a:r>
              <a:rPr lang="fr-FR" sz="2400" dirty="0" err="1"/>
              <a:t>Quantify</a:t>
            </a:r>
            <a:r>
              <a:rPr lang="fr-FR" sz="2400" dirty="0"/>
              <a:t> </a:t>
            </a:r>
            <a:r>
              <a:rPr lang="fr-FR" sz="2400" dirty="0" err="1"/>
              <a:t>propensity</a:t>
            </a:r>
            <a:r>
              <a:rPr lang="fr-FR" sz="2400" dirty="0"/>
              <a:t> to </a:t>
            </a:r>
            <a:r>
              <a:rPr lang="fr-FR" sz="2400" dirty="0" err="1"/>
              <a:t>form</a:t>
            </a:r>
            <a:r>
              <a:rPr lang="fr-FR" sz="2400" dirty="0"/>
              <a:t> </a:t>
            </a:r>
            <a:r>
              <a:rPr lang="fr-FR" sz="2400" dirty="0">
                <a:solidFill>
                  <a:srgbClr val="FF0000"/>
                </a:solidFill>
              </a:rPr>
              <a:t>double </a:t>
            </a:r>
            <a:r>
              <a:rPr lang="fr-FR" sz="2400" dirty="0" err="1">
                <a:solidFill>
                  <a:srgbClr val="FF0000"/>
                </a:solidFill>
              </a:rPr>
              <a:t>strand</a:t>
            </a:r>
            <a:r>
              <a:rPr lang="fr-FR" sz="2400" dirty="0">
                <a:solidFill>
                  <a:srgbClr val="FF0000"/>
                </a:solidFill>
              </a:rPr>
              <a:t> RNA </a:t>
            </a:r>
            <a:r>
              <a:rPr lang="fr-FR" sz="2400" dirty="0" err="1"/>
              <a:t>through</a:t>
            </a:r>
            <a:r>
              <a:rPr lang="fr-FR" sz="2400" dirty="0"/>
              <a:t> </a:t>
            </a:r>
            <a:r>
              <a:rPr lang="fr-FR" sz="2400" dirty="0" err="1"/>
              <a:t>definition</a:t>
            </a:r>
            <a:r>
              <a:rPr lang="fr-FR" sz="2400" dirty="0"/>
              <a:t> of  </a:t>
            </a:r>
            <a:r>
              <a:rPr lang="fr-FR" sz="2400" dirty="0" err="1">
                <a:solidFill>
                  <a:srgbClr val="FF0000"/>
                </a:solidFill>
              </a:rPr>
              <a:t>ds</a:t>
            </a:r>
            <a:r>
              <a:rPr lang="fr-FR" sz="2400" dirty="0">
                <a:solidFill>
                  <a:srgbClr val="FF0000"/>
                </a:solidFill>
              </a:rPr>
              <a:t>-force</a:t>
            </a:r>
            <a:endParaRPr lang="fr-FR" sz="2400" dirty="0"/>
          </a:p>
          <a:p>
            <a:pPr marL="0" indent="0">
              <a:buNone/>
            </a:pPr>
            <a:endParaRPr lang="fr-FR" sz="2400" dirty="0"/>
          </a:p>
          <a:p>
            <a:r>
              <a:rPr lang="fr-FR" sz="2400" dirty="0" err="1"/>
              <a:t>Identify</a:t>
            </a:r>
            <a:r>
              <a:rPr lang="fr-FR" sz="2400" dirty="0"/>
              <a:t> </a:t>
            </a:r>
            <a:r>
              <a:rPr lang="fr-FR" sz="2400" dirty="0" err="1"/>
              <a:t>anomalous</a:t>
            </a:r>
            <a:r>
              <a:rPr lang="fr-FR" sz="2400" dirty="0"/>
              <a:t> (</a:t>
            </a:r>
            <a:r>
              <a:rPr lang="fr-FR" sz="2400" dirty="0">
                <a:solidFill>
                  <a:srgbClr val="FF0000"/>
                </a:solidFill>
              </a:rPr>
              <a:t>PAMP-like</a:t>
            </a:r>
            <a:r>
              <a:rPr lang="fr-FR" sz="2400" dirty="0"/>
              <a:t>) </a:t>
            </a:r>
            <a:r>
              <a:rPr lang="fr-FR" sz="2400" dirty="0">
                <a:solidFill>
                  <a:srgbClr val="FF0000"/>
                </a:solidFill>
              </a:rPr>
              <a:t>RNA</a:t>
            </a:r>
            <a:r>
              <a:rPr lang="fr-FR" sz="2400" dirty="0"/>
              <a:t> </a:t>
            </a:r>
            <a:r>
              <a:rPr lang="fr-FR" sz="2400" dirty="0" err="1">
                <a:solidFill>
                  <a:srgbClr val="FF0000"/>
                </a:solidFill>
              </a:rPr>
              <a:t>repeats</a:t>
            </a:r>
            <a:r>
              <a:rPr lang="fr-FR" sz="2400" dirty="0">
                <a:solidFill>
                  <a:srgbClr val="FF0000"/>
                </a:solidFill>
              </a:rPr>
              <a:t> </a:t>
            </a:r>
            <a:r>
              <a:rPr lang="fr-FR" sz="2400" dirty="0" err="1"/>
              <a:t>with</a:t>
            </a:r>
            <a:r>
              <a:rPr lang="fr-FR" sz="2400" dirty="0">
                <a:solidFill>
                  <a:srgbClr val="FF0000"/>
                </a:solidFill>
              </a:rPr>
              <a:t> large CpG or </a:t>
            </a:r>
            <a:r>
              <a:rPr lang="fr-FR" sz="2400" dirty="0" err="1">
                <a:solidFill>
                  <a:srgbClr val="FF0000"/>
                </a:solidFill>
              </a:rPr>
              <a:t>ds</a:t>
            </a:r>
            <a:r>
              <a:rPr lang="fr-FR" sz="2400" dirty="0">
                <a:solidFill>
                  <a:srgbClr val="FF0000"/>
                </a:solidFill>
              </a:rPr>
              <a:t> forces </a:t>
            </a:r>
            <a:r>
              <a:rPr lang="fr-FR" sz="2400" dirty="0"/>
              <a:t>in </a:t>
            </a:r>
            <a:r>
              <a:rPr lang="fr-FR" sz="2400" dirty="0" err="1"/>
              <a:t>human</a:t>
            </a:r>
            <a:r>
              <a:rPr lang="fr-FR" sz="2400" dirty="0"/>
              <a:t> </a:t>
            </a:r>
            <a:r>
              <a:rPr lang="fr-FR" sz="2400" dirty="0" err="1"/>
              <a:t>genome</a:t>
            </a:r>
            <a:r>
              <a:rPr lang="fr-FR" sz="2400" dirty="0"/>
              <a:t> </a:t>
            </a:r>
            <a:r>
              <a:rPr lang="fr-FR" sz="2400" dirty="0">
                <a:solidFill>
                  <a:srgbClr val="FF0000"/>
                </a:solidFill>
              </a:rPr>
              <a:t> </a:t>
            </a:r>
          </a:p>
        </p:txBody>
      </p:sp>
      <p:pic>
        <p:nvPicPr>
          <p:cNvPr id="4" name="Picture 3">
            <a:extLst>
              <a:ext uri="{FF2B5EF4-FFF2-40B4-BE49-F238E27FC236}">
                <a16:creationId xmlns:a16="http://schemas.microsoft.com/office/drawing/2014/main" id="{F19AFC97-CD1E-AD49-7058-BD6CFE36D4DD}"/>
              </a:ext>
            </a:extLst>
          </p:cNvPr>
          <p:cNvPicPr>
            <a:picLocks noChangeAspect="1"/>
          </p:cNvPicPr>
          <p:nvPr/>
        </p:nvPicPr>
        <p:blipFill>
          <a:blip r:embed="rId3"/>
          <a:stretch>
            <a:fillRect/>
          </a:stretch>
        </p:blipFill>
        <p:spPr>
          <a:xfrm>
            <a:off x="32059" y="1091866"/>
            <a:ext cx="1860536" cy="733837"/>
          </a:xfrm>
          <a:prstGeom prst="rect">
            <a:avLst/>
          </a:prstGeom>
        </p:spPr>
      </p:pic>
      <p:pic>
        <p:nvPicPr>
          <p:cNvPr id="5" name="Picture 4">
            <a:extLst>
              <a:ext uri="{FF2B5EF4-FFF2-40B4-BE49-F238E27FC236}">
                <a16:creationId xmlns:a16="http://schemas.microsoft.com/office/drawing/2014/main" id="{186841F2-E470-1F91-F86B-895C18900AA0}"/>
              </a:ext>
            </a:extLst>
          </p:cNvPr>
          <p:cNvPicPr>
            <a:picLocks noChangeAspect="1"/>
          </p:cNvPicPr>
          <p:nvPr/>
        </p:nvPicPr>
        <p:blipFill>
          <a:blip r:embed="rId4"/>
          <a:stretch>
            <a:fillRect/>
          </a:stretch>
        </p:blipFill>
        <p:spPr>
          <a:xfrm rot="16200000">
            <a:off x="7811690" y="3879008"/>
            <a:ext cx="1084387" cy="779289"/>
          </a:xfrm>
          <a:prstGeom prst="rect">
            <a:avLst/>
          </a:prstGeom>
        </p:spPr>
      </p:pic>
    </p:spTree>
    <p:extLst>
      <p:ext uri="{BB962C8B-B14F-4D97-AF65-F5344CB8AC3E}">
        <p14:creationId xmlns:p14="http://schemas.microsoft.com/office/powerpoint/2010/main" val="48534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420" y="1371600"/>
            <a:ext cx="9004604" cy="3568699"/>
          </a:xfrm>
        </p:spPr>
        <p:txBody>
          <a:bodyPr>
            <a:normAutofit/>
          </a:bodyPr>
          <a:lstStyle/>
          <a:p>
            <a:pPr marL="0" indent="0">
              <a:buNone/>
            </a:pPr>
            <a:r>
              <a:rPr lang="en-US" sz="2400" dirty="0"/>
              <a:t>     Counting the number of </a:t>
            </a:r>
            <a:r>
              <a:rPr lang="en-US" sz="2400" dirty="0" err="1"/>
              <a:t>dinucleotides</a:t>
            </a:r>
            <a:r>
              <a:rPr lang="en-US" sz="2400" dirty="0"/>
              <a:t> (</a:t>
            </a:r>
            <a:r>
              <a:rPr lang="en-US" sz="2000" dirty="0" err="1">
                <a:solidFill>
                  <a:srgbClr val="FF0000"/>
                </a:solidFill>
              </a:rPr>
              <a:t>U</a:t>
            </a:r>
            <a:r>
              <a:rPr lang="en-US" sz="2000" dirty="0" err="1"/>
              <a:t>p</a:t>
            </a:r>
            <a:r>
              <a:rPr lang="en-US" sz="2000" dirty="0" err="1">
                <a:solidFill>
                  <a:srgbClr val="FF0000"/>
                </a:solidFill>
              </a:rPr>
              <a:t>U</a:t>
            </a:r>
            <a:r>
              <a:rPr lang="en-US" sz="2400" dirty="0"/>
              <a:t>,  </a:t>
            </a:r>
            <a:r>
              <a:rPr lang="en-US" sz="2400" b="1" dirty="0" err="1">
                <a:solidFill>
                  <a:srgbClr val="FF0000"/>
                </a:solidFill>
              </a:rPr>
              <a:t>C</a:t>
            </a:r>
            <a:r>
              <a:rPr lang="en-US" sz="2400" dirty="0" err="1"/>
              <a:t>p</a:t>
            </a:r>
            <a:r>
              <a:rPr lang="en-US" sz="2400" b="1" dirty="0" err="1">
                <a:solidFill>
                  <a:srgbClr val="FF0000"/>
                </a:solidFill>
              </a:rPr>
              <a:t>G</a:t>
            </a:r>
            <a:r>
              <a:rPr lang="en-US" sz="2400" dirty="0"/>
              <a:t>..)</a:t>
            </a:r>
          </a:p>
          <a:p>
            <a:pPr marL="0" indent="0">
              <a:buNone/>
            </a:pPr>
            <a:r>
              <a:rPr lang="en-US" sz="2400" dirty="0"/>
              <a:t>     motifs and compare to single nucleotides occurrence. </a:t>
            </a:r>
          </a:p>
          <a:p>
            <a:pPr marL="0" indent="0">
              <a:buNone/>
            </a:pPr>
            <a:r>
              <a:rPr lang="en-US" sz="2400" dirty="0"/>
              <a:t>     Same for trinucleotides..  </a:t>
            </a:r>
            <a:r>
              <a:rPr lang="en-US" sz="2400" dirty="0">
                <a:solidFill>
                  <a:schemeClr val="accent6">
                    <a:lumMod val="75000"/>
                  </a:schemeClr>
                </a:solidFill>
              </a:rPr>
              <a:t>[</a:t>
            </a:r>
            <a:r>
              <a:rPr lang="en-US" sz="1800" i="1" dirty="0" err="1">
                <a:solidFill>
                  <a:schemeClr val="accent6">
                    <a:lumMod val="75000"/>
                  </a:schemeClr>
                </a:solidFill>
              </a:rPr>
              <a:t>Karlin</a:t>
            </a:r>
            <a:r>
              <a:rPr lang="en-US" sz="1800" i="1" dirty="0">
                <a:solidFill>
                  <a:schemeClr val="accent6">
                    <a:lumMod val="75000"/>
                  </a:schemeClr>
                </a:solidFill>
              </a:rPr>
              <a:t>, et. al., Ann Rev Micro (1994) 48: 619.] </a:t>
            </a:r>
          </a:p>
          <a:p>
            <a:pPr marL="0" indent="0">
              <a:buNone/>
            </a:pPr>
            <a:endParaRPr lang="en-US" sz="1800" i="1" dirty="0"/>
          </a:p>
          <a:p>
            <a:pPr marL="0" indent="0">
              <a:buNone/>
            </a:pPr>
            <a:r>
              <a:rPr lang="en-US" sz="1800" dirty="0">
                <a:solidFill>
                  <a:srgbClr val="FF0000"/>
                </a:solidFill>
              </a:rPr>
              <a:t>	</a:t>
            </a:r>
            <a:r>
              <a:rPr lang="en-US" sz="2400" dirty="0" err="1">
                <a:solidFill>
                  <a:srgbClr val="FF0000"/>
                </a:solidFill>
              </a:rPr>
              <a:t>CpG</a:t>
            </a:r>
            <a:r>
              <a:rPr lang="en-US" sz="2400" dirty="0">
                <a:solidFill>
                  <a:srgbClr val="FF0000"/>
                </a:solidFill>
              </a:rPr>
              <a:t> under-represented in mammals,  </a:t>
            </a:r>
          </a:p>
          <a:p>
            <a:pPr marL="0" indent="0">
              <a:buNone/>
            </a:pPr>
            <a:r>
              <a:rPr lang="en-US" sz="2400" dirty="0">
                <a:solidFill>
                  <a:srgbClr val="FF0000"/>
                </a:solidFill>
              </a:rPr>
              <a:t>	Pervasive CpG suppression in mammals </a:t>
            </a:r>
            <a:r>
              <a:rPr lang="en-US" sz="2400" dirty="0" err="1">
                <a:solidFill>
                  <a:srgbClr val="FF0000"/>
                </a:solidFill>
              </a:rPr>
              <a:t>ssRNA</a:t>
            </a:r>
            <a:r>
              <a:rPr lang="en-US" sz="2400" dirty="0">
                <a:solidFill>
                  <a:srgbClr val="FF0000"/>
                </a:solidFill>
              </a:rPr>
              <a:t> viruses: Human RNA           </a:t>
            </a:r>
          </a:p>
          <a:p>
            <a:pPr marL="0" indent="0">
              <a:buNone/>
            </a:pPr>
            <a:r>
              <a:rPr lang="en-US" sz="2400" dirty="0">
                <a:solidFill>
                  <a:srgbClr val="FF0000"/>
                </a:solidFill>
              </a:rPr>
              <a:t>       viruses mimic Human RNA . </a:t>
            </a:r>
            <a:r>
              <a:rPr lang="en-US" sz="2000" dirty="0">
                <a:solidFill>
                  <a:schemeClr val="accent6">
                    <a:lumMod val="75000"/>
                  </a:schemeClr>
                </a:solidFill>
              </a:rPr>
              <a:t>[</a:t>
            </a:r>
            <a:r>
              <a:rPr lang="en-US" sz="2000" i="1" dirty="0">
                <a:solidFill>
                  <a:schemeClr val="accent6">
                    <a:lumMod val="75000"/>
                  </a:schemeClr>
                </a:solidFill>
              </a:rPr>
              <a:t>Greenbaum, et. al, </a:t>
            </a:r>
            <a:r>
              <a:rPr lang="en-US" sz="2000" i="1" dirty="0" err="1">
                <a:solidFill>
                  <a:schemeClr val="accent6">
                    <a:lumMod val="75000"/>
                  </a:schemeClr>
                </a:solidFill>
              </a:rPr>
              <a:t>PLoS</a:t>
            </a:r>
            <a:r>
              <a:rPr lang="en-US" sz="2000" i="1" dirty="0">
                <a:solidFill>
                  <a:schemeClr val="accent6">
                    <a:lumMod val="75000"/>
                  </a:schemeClr>
                </a:solidFill>
              </a:rPr>
              <a:t> Path, 2008]</a:t>
            </a:r>
          </a:p>
          <a:p>
            <a:pPr marL="0" indent="0">
              <a:buNone/>
            </a:pPr>
            <a:endParaRPr lang="en-US" sz="2000" dirty="0">
              <a:solidFill>
                <a:schemeClr val="accent6">
                  <a:lumMod val="75000"/>
                </a:schemeClr>
              </a:solidFill>
            </a:endParaRPr>
          </a:p>
          <a:p>
            <a:pPr marL="0" indent="0">
              <a:buNone/>
            </a:pPr>
            <a:endParaRPr lang="en-US" sz="2400" i="1" dirty="0">
              <a:solidFill>
                <a:srgbClr val="FF0000"/>
              </a:solidFill>
            </a:endParaRPr>
          </a:p>
          <a:p>
            <a:pPr marL="0" indent="0">
              <a:buNone/>
            </a:pPr>
            <a:endParaRPr lang="en-US" sz="1800" i="1" dirty="0">
              <a:solidFill>
                <a:srgbClr val="FF0000"/>
              </a:solidFill>
            </a:endParaRPr>
          </a:p>
          <a:p>
            <a:pPr marL="0" indent="0">
              <a:buNone/>
            </a:pPr>
            <a:endParaRPr lang="fr-FR" sz="1800" dirty="0"/>
          </a:p>
        </p:txBody>
      </p:sp>
      <p:sp>
        <p:nvSpPr>
          <p:cNvPr id="10" name="Rectangle 9"/>
          <p:cNvSpPr/>
          <p:nvPr/>
        </p:nvSpPr>
        <p:spPr>
          <a:xfrm>
            <a:off x="11953" y="102596"/>
            <a:ext cx="9033318" cy="584776"/>
          </a:xfrm>
          <a:prstGeom prst="rect">
            <a:avLst/>
          </a:prstGeom>
        </p:spPr>
        <p:txBody>
          <a:bodyPr wrap="square">
            <a:spAutoFit/>
          </a:bodyPr>
          <a:lstStyle/>
          <a:p>
            <a:pPr algn="ctr"/>
            <a:r>
              <a:rPr lang="en-US" sz="3200" b="1" dirty="0">
                <a:solidFill>
                  <a:srgbClr val="FF0000"/>
                </a:solidFill>
              </a:rPr>
              <a:t>Statistics of </a:t>
            </a:r>
            <a:r>
              <a:rPr lang="en-US" sz="3200" b="1" dirty="0" err="1">
                <a:solidFill>
                  <a:srgbClr val="FF0000"/>
                </a:solidFill>
              </a:rPr>
              <a:t>nucleotidic</a:t>
            </a:r>
            <a:r>
              <a:rPr lang="en-US" sz="3200" b="1" dirty="0">
                <a:solidFill>
                  <a:srgbClr val="FF0000"/>
                </a:solidFill>
              </a:rPr>
              <a:t> motifs in genomes</a:t>
            </a:r>
            <a:endParaRPr lang="fr-FR" sz="3200" b="1" dirty="0"/>
          </a:p>
        </p:txBody>
      </p:sp>
      <p:pic>
        <p:nvPicPr>
          <p:cNvPr id="2" name="Image 1">
            <a:extLst>
              <a:ext uri="{FF2B5EF4-FFF2-40B4-BE49-F238E27FC236}">
                <a16:creationId xmlns:a16="http://schemas.microsoft.com/office/drawing/2014/main" id="{AE1C3048-F08D-C548-93F2-F3B182510EF4}"/>
              </a:ext>
            </a:extLst>
          </p:cNvPr>
          <p:cNvPicPr>
            <a:picLocks noChangeAspect="1"/>
          </p:cNvPicPr>
          <p:nvPr/>
        </p:nvPicPr>
        <p:blipFill>
          <a:blip r:embed="rId2"/>
          <a:stretch>
            <a:fillRect/>
          </a:stretch>
        </p:blipFill>
        <p:spPr>
          <a:xfrm>
            <a:off x="5584848" y="4675616"/>
            <a:ext cx="3263187" cy="1844813"/>
          </a:xfrm>
          <a:prstGeom prst="rect">
            <a:avLst/>
          </a:prstGeom>
        </p:spPr>
      </p:pic>
      <p:sp>
        <p:nvSpPr>
          <p:cNvPr id="4" name="ZoneTexte 3">
            <a:extLst>
              <a:ext uri="{FF2B5EF4-FFF2-40B4-BE49-F238E27FC236}">
                <a16:creationId xmlns:a16="http://schemas.microsoft.com/office/drawing/2014/main" id="{832A2B52-A9E7-B14C-AE9A-393C31FB6A8D}"/>
              </a:ext>
            </a:extLst>
          </p:cNvPr>
          <p:cNvSpPr txBox="1"/>
          <p:nvPr/>
        </p:nvSpPr>
        <p:spPr>
          <a:xfrm>
            <a:off x="5486400" y="6546933"/>
            <a:ext cx="2832025" cy="369332"/>
          </a:xfrm>
          <a:prstGeom prst="rect">
            <a:avLst/>
          </a:prstGeom>
          <a:noFill/>
        </p:spPr>
        <p:txBody>
          <a:bodyPr wrap="none" rtlCol="0">
            <a:spAutoFit/>
          </a:bodyPr>
          <a:lstStyle/>
          <a:p>
            <a:r>
              <a:rPr lang="fr-FR" dirty="0"/>
              <a:t>( </a:t>
            </a:r>
            <a:r>
              <a:rPr lang="fr-FR" dirty="0" err="1"/>
              <a:t>courtesy</a:t>
            </a:r>
            <a:r>
              <a:rPr lang="fr-FR" dirty="0"/>
              <a:t> of B. </a:t>
            </a:r>
            <a:r>
              <a:rPr lang="fr-FR" dirty="0" err="1"/>
              <a:t>Greenbaum</a:t>
            </a:r>
            <a:r>
              <a:rPr lang="fr-FR" dirty="0"/>
              <a:t>)</a:t>
            </a:r>
          </a:p>
        </p:txBody>
      </p:sp>
    </p:spTree>
    <p:extLst>
      <p:ext uri="{BB962C8B-B14F-4D97-AF65-F5344CB8AC3E}">
        <p14:creationId xmlns:p14="http://schemas.microsoft.com/office/powerpoint/2010/main" val="363038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03200" y="2910027"/>
            <a:ext cx="6007100" cy="3601924"/>
          </a:xfrm>
          <a:prstGeom prst="rect">
            <a:avLst/>
          </a:prstGeom>
          <a:noFill/>
          <a:ln w="9525">
            <a:noFill/>
            <a:miter lim="800000"/>
            <a:headEnd/>
            <a:tailEnd/>
          </a:ln>
        </p:spPr>
      </p:pic>
      <p:sp>
        <p:nvSpPr>
          <p:cNvPr id="6" name="TextBox 9"/>
          <p:cNvSpPr txBox="1"/>
          <p:nvPr/>
        </p:nvSpPr>
        <p:spPr>
          <a:xfrm>
            <a:off x="5224697" y="6497261"/>
            <a:ext cx="3919303" cy="369332"/>
          </a:xfrm>
          <a:prstGeom prst="rect">
            <a:avLst/>
          </a:prstGeom>
          <a:solidFill>
            <a:schemeClr val="bg1"/>
          </a:solidFill>
        </p:spPr>
        <p:txBody>
          <a:bodyPr wrap="square" rtlCol="0">
            <a:spAutoFit/>
          </a:bodyPr>
          <a:lstStyle/>
          <a:p>
            <a:r>
              <a:rPr lang="en-US" i="1" dirty="0"/>
              <a:t>Greenbaum, et. al, </a:t>
            </a:r>
            <a:r>
              <a:rPr lang="en-US" i="1" dirty="0" err="1"/>
              <a:t>PLoS</a:t>
            </a:r>
            <a:r>
              <a:rPr lang="en-US" i="1" dirty="0"/>
              <a:t> Path, 2008</a:t>
            </a:r>
          </a:p>
        </p:txBody>
      </p:sp>
      <p:sp>
        <p:nvSpPr>
          <p:cNvPr id="10" name="Rectangle 9"/>
          <p:cNvSpPr/>
          <p:nvPr/>
        </p:nvSpPr>
        <p:spPr>
          <a:xfrm>
            <a:off x="11953" y="-11704"/>
            <a:ext cx="9033318" cy="584775"/>
          </a:xfrm>
          <a:prstGeom prst="rect">
            <a:avLst/>
          </a:prstGeom>
        </p:spPr>
        <p:txBody>
          <a:bodyPr wrap="square">
            <a:spAutoFit/>
          </a:bodyPr>
          <a:lstStyle/>
          <a:p>
            <a:pPr algn="ctr"/>
            <a:r>
              <a:rPr lang="en-US" sz="3200" b="1" dirty="0"/>
              <a:t>CpG</a:t>
            </a:r>
            <a:r>
              <a:rPr lang="en-US" sz="3200" b="1" dirty="0">
                <a:solidFill>
                  <a:srgbClr val="FF0000"/>
                </a:solidFill>
              </a:rPr>
              <a:t> Evolution in Influenza virus</a:t>
            </a:r>
            <a:endParaRPr lang="fr-FR" sz="3200" b="1" dirty="0"/>
          </a:p>
        </p:txBody>
      </p:sp>
      <p:sp>
        <p:nvSpPr>
          <p:cNvPr id="8" name="ZoneTexte 7"/>
          <p:cNvSpPr txBox="1"/>
          <p:nvPr/>
        </p:nvSpPr>
        <p:spPr>
          <a:xfrm rot="16200000">
            <a:off x="-897723" y="4452768"/>
            <a:ext cx="2142008" cy="369332"/>
          </a:xfrm>
          <a:prstGeom prst="rect">
            <a:avLst/>
          </a:prstGeom>
          <a:solidFill>
            <a:srgbClr val="FFFFFF"/>
          </a:solidFill>
        </p:spPr>
        <p:txBody>
          <a:bodyPr wrap="none" rtlCol="0">
            <a:spAutoFit/>
          </a:bodyPr>
          <a:lstStyle/>
          <a:p>
            <a:r>
              <a:rPr lang="fr-FR" dirty="0"/>
              <a:t>Total </a:t>
            </a:r>
            <a:r>
              <a:rPr lang="fr-FR" dirty="0" err="1"/>
              <a:t>number</a:t>
            </a:r>
            <a:r>
              <a:rPr lang="fr-FR" dirty="0"/>
              <a:t> of </a:t>
            </a:r>
            <a:r>
              <a:rPr lang="fr-FR" dirty="0" err="1"/>
              <a:t>CpG</a:t>
            </a:r>
            <a:endParaRPr lang="fr-FR" dirty="0"/>
          </a:p>
        </p:txBody>
      </p:sp>
      <p:pic>
        <p:nvPicPr>
          <p:cNvPr id="9" name="Image 8" descr="220px-Reconstructed_Spanish_Flu_Vir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47" y="1079501"/>
            <a:ext cx="1356554" cy="1104172"/>
          </a:xfrm>
          <a:prstGeom prst="rect">
            <a:avLst/>
          </a:prstGeom>
        </p:spPr>
      </p:pic>
      <p:sp>
        <p:nvSpPr>
          <p:cNvPr id="2" name="ZoneTexte 1"/>
          <p:cNvSpPr txBox="1"/>
          <p:nvPr/>
        </p:nvSpPr>
        <p:spPr>
          <a:xfrm>
            <a:off x="1993900" y="685800"/>
            <a:ext cx="3230797" cy="2031325"/>
          </a:xfrm>
          <a:prstGeom prst="rect">
            <a:avLst/>
          </a:prstGeom>
          <a:noFill/>
        </p:spPr>
        <p:txBody>
          <a:bodyPr wrap="none" rtlCol="0">
            <a:spAutoFit/>
          </a:bodyPr>
          <a:lstStyle/>
          <a:p>
            <a:endParaRPr lang="fr-FR" dirty="0"/>
          </a:p>
          <a:p>
            <a:r>
              <a:rPr lang="fr-FR" dirty="0" err="1">
                <a:solidFill>
                  <a:srgbClr val="01FC00"/>
                </a:solidFill>
              </a:rPr>
              <a:t>Avian</a:t>
            </a:r>
            <a:r>
              <a:rPr lang="fr-FR" dirty="0">
                <a:solidFill>
                  <a:srgbClr val="01FC00"/>
                </a:solidFill>
              </a:rPr>
              <a:t>: 969  </a:t>
            </a:r>
            <a:r>
              <a:rPr lang="fr-FR" dirty="0" err="1">
                <a:solidFill>
                  <a:srgbClr val="01FC00"/>
                </a:solidFill>
              </a:rPr>
              <a:t>Birds</a:t>
            </a:r>
            <a:r>
              <a:rPr lang="fr-FR" dirty="0">
                <a:solidFill>
                  <a:srgbClr val="01FC00"/>
                </a:solidFill>
              </a:rPr>
              <a:t> </a:t>
            </a:r>
            <a:r>
              <a:rPr lang="fr-FR" dirty="0" err="1">
                <a:solidFill>
                  <a:srgbClr val="01FC00"/>
                </a:solidFill>
              </a:rPr>
              <a:t>sequences</a:t>
            </a:r>
            <a:r>
              <a:rPr lang="fr-FR" dirty="0">
                <a:solidFill>
                  <a:srgbClr val="01FC00"/>
                </a:solidFill>
              </a:rPr>
              <a:t> </a:t>
            </a:r>
          </a:p>
          <a:p>
            <a:endParaRPr lang="fr-FR" dirty="0">
              <a:solidFill>
                <a:srgbClr val="FC2ED7"/>
              </a:solidFill>
            </a:endParaRPr>
          </a:p>
          <a:p>
            <a:r>
              <a:rPr lang="fr-FR" dirty="0"/>
              <a:t>4 </a:t>
            </a:r>
            <a:r>
              <a:rPr lang="fr-FR" dirty="0" err="1"/>
              <a:t>strains</a:t>
            </a:r>
            <a:r>
              <a:rPr lang="fr-FR" dirty="0"/>
              <a:t> </a:t>
            </a:r>
            <a:r>
              <a:rPr lang="fr-FR" dirty="0" err="1"/>
              <a:t>that</a:t>
            </a:r>
            <a:r>
              <a:rPr lang="fr-FR" dirty="0"/>
              <a:t> </a:t>
            </a:r>
            <a:r>
              <a:rPr lang="fr-FR" dirty="0" err="1"/>
              <a:t>likely</a:t>
            </a:r>
            <a:r>
              <a:rPr lang="fr-FR" dirty="0"/>
              <a:t> </a:t>
            </a:r>
            <a:r>
              <a:rPr lang="fr-FR" dirty="0" err="1"/>
              <a:t>jumped</a:t>
            </a:r>
            <a:r>
              <a:rPr lang="fr-FR" dirty="0"/>
              <a:t> </a:t>
            </a:r>
            <a:r>
              <a:rPr lang="fr-FR" dirty="0" err="1"/>
              <a:t>from</a:t>
            </a:r>
            <a:endParaRPr lang="fr-FR" dirty="0"/>
          </a:p>
          <a:p>
            <a:r>
              <a:rPr lang="fr-FR" dirty="0"/>
              <a:t>  </a:t>
            </a:r>
            <a:r>
              <a:rPr lang="fr-FR" dirty="0" err="1"/>
              <a:t>avian</a:t>
            </a:r>
            <a:r>
              <a:rPr lang="fr-FR" dirty="0"/>
              <a:t> host to </a:t>
            </a:r>
            <a:r>
              <a:rPr lang="fr-FR" dirty="0" err="1"/>
              <a:t>human</a:t>
            </a:r>
            <a:r>
              <a:rPr lang="fr-FR" dirty="0"/>
              <a:t>:</a:t>
            </a:r>
          </a:p>
          <a:p>
            <a:endParaRPr lang="fr-FR" dirty="0"/>
          </a:p>
          <a:p>
            <a:endParaRPr lang="fr-FR" dirty="0"/>
          </a:p>
        </p:txBody>
      </p:sp>
      <p:sp>
        <p:nvSpPr>
          <p:cNvPr id="12" name="ZoneTexte 11"/>
          <p:cNvSpPr txBox="1"/>
          <p:nvPr/>
        </p:nvSpPr>
        <p:spPr>
          <a:xfrm>
            <a:off x="6286500" y="3446991"/>
            <a:ext cx="2565400" cy="2308324"/>
          </a:xfrm>
          <a:prstGeom prst="rect">
            <a:avLst/>
          </a:prstGeom>
          <a:noFill/>
        </p:spPr>
        <p:txBody>
          <a:bodyPr wrap="square" rtlCol="0">
            <a:spAutoFit/>
          </a:bodyPr>
          <a:lstStyle/>
          <a:p>
            <a:pPr marL="285750" indent="-285750">
              <a:buFont typeface="Arial"/>
              <a:buChar char="•"/>
            </a:pPr>
            <a:r>
              <a:rPr lang="fr-FR" sz="1600" b="1" dirty="0" err="1"/>
              <a:t>Birds</a:t>
            </a:r>
            <a:r>
              <a:rPr lang="fr-FR" sz="1600" b="1" dirty="0"/>
              <a:t> have a </a:t>
            </a:r>
            <a:r>
              <a:rPr lang="fr-FR" sz="1600" b="1" dirty="0" err="1"/>
              <a:t>different</a:t>
            </a:r>
            <a:r>
              <a:rPr lang="fr-FR" sz="1600" b="1" dirty="0"/>
              <a:t> immune system, not </a:t>
            </a:r>
            <a:r>
              <a:rPr lang="fr-FR" sz="1600" b="1" dirty="0" err="1"/>
              <a:t>responding</a:t>
            </a:r>
            <a:r>
              <a:rPr lang="fr-FR" sz="1600" b="1" dirty="0"/>
              <a:t>  to </a:t>
            </a:r>
            <a:r>
              <a:rPr lang="fr-FR" sz="1600" b="1" dirty="0" err="1"/>
              <a:t>sequences</a:t>
            </a:r>
            <a:r>
              <a:rPr lang="fr-FR" sz="1600" b="1" dirty="0"/>
              <a:t> </a:t>
            </a:r>
            <a:r>
              <a:rPr lang="fr-FR" sz="1600" b="1" dirty="0" err="1"/>
              <a:t>with</a:t>
            </a:r>
            <a:r>
              <a:rPr lang="fr-FR" sz="1600" b="1" dirty="0"/>
              <a:t> large </a:t>
            </a:r>
            <a:r>
              <a:rPr lang="fr-FR" sz="1600" b="1" dirty="0" err="1"/>
              <a:t>number</a:t>
            </a:r>
            <a:r>
              <a:rPr lang="fr-FR" sz="1600" b="1" dirty="0"/>
              <a:t> of </a:t>
            </a:r>
            <a:r>
              <a:rPr lang="fr-FR" sz="1600" b="1" dirty="0" err="1"/>
              <a:t>CpG</a:t>
            </a:r>
            <a:r>
              <a:rPr lang="fr-FR" sz="1600" b="1" dirty="0"/>
              <a:t> motifs</a:t>
            </a:r>
          </a:p>
          <a:p>
            <a:endParaRPr lang="fr-FR" sz="1600" b="1" dirty="0"/>
          </a:p>
          <a:p>
            <a:pPr marL="285750" indent="-285750">
              <a:buFont typeface="Arial"/>
              <a:buChar char="•"/>
            </a:pPr>
            <a:r>
              <a:rPr lang="fr-FR" sz="1600" b="1" dirty="0"/>
              <a:t>Virus has </a:t>
            </a:r>
            <a:r>
              <a:rPr lang="fr-FR" sz="1600" b="1" dirty="0" err="1"/>
              <a:t>adapted</a:t>
            </a:r>
            <a:r>
              <a:rPr lang="fr-FR" sz="1600" b="1" dirty="0"/>
              <a:t> in </a:t>
            </a:r>
            <a:r>
              <a:rPr lang="fr-FR" sz="1600" b="1" dirty="0" err="1"/>
              <a:t>Humans</a:t>
            </a:r>
            <a:r>
              <a:rPr lang="fr-FR" sz="1600" b="1" dirty="0"/>
              <a:t> to </a:t>
            </a:r>
            <a:r>
              <a:rPr lang="fr-FR" sz="1600" b="1" dirty="0" err="1"/>
              <a:t>avoid</a:t>
            </a:r>
            <a:r>
              <a:rPr lang="fr-FR" sz="1600" b="1" dirty="0"/>
              <a:t> the </a:t>
            </a:r>
            <a:r>
              <a:rPr lang="fr-FR" sz="1600" b="1" dirty="0" err="1"/>
              <a:t>human</a:t>
            </a:r>
            <a:r>
              <a:rPr lang="fr-FR" sz="1600" b="1" dirty="0"/>
              <a:t> immune system</a:t>
            </a:r>
          </a:p>
        </p:txBody>
      </p:sp>
      <p:sp>
        <p:nvSpPr>
          <p:cNvPr id="5" name="ZoneTexte 4"/>
          <p:cNvSpPr txBox="1"/>
          <p:nvPr/>
        </p:nvSpPr>
        <p:spPr>
          <a:xfrm>
            <a:off x="2959100" y="6475968"/>
            <a:ext cx="736600" cy="369332"/>
          </a:xfrm>
          <a:prstGeom prst="rect">
            <a:avLst/>
          </a:prstGeom>
          <a:noFill/>
        </p:spPr>
        <p:txBody>
          <a:bodyPr wrap="square" rtlCol="0">
            <a:spAutoFit/>
          </a:bodyPr>
          <a:lstStyle/>
          <a:p>
            <a:r>
              <a:rPr lang="fr-FR" dirty="0" err="1"/>
              <a:t>year</a:t>
            </a:r>
            <a:endParaRPr lang="fr-FR" dirty="0"/>
          </a:p>
        </p:txBody>
      </p:sp>
      <p:sp>
        <p:nvSpPr>
          <p:cNvPr id="13" name="ZoneTexte 12"/>
          <p:cNvSpPr txBox="1"/>
          <p:nvPr/>
        </p:nvSpPr>
        <p:spPr>
          <a:xfrm>
            <a:off x="5955155" y="1155700"/>
            <a:ext cx="3090115" cy="1477328"/>
          </a:xfrm>
          <a:prstGeom prst="rect">
            <a:avLst/>
          </a:prstGeom>
          <a:noFill/>
        </p:spPr>
        <p:txBody>
          <a:bodyPr wrap="square" rtlCol="0">
            <a:spAutoFit/>
          </a:bodyPr>
          <a:lstStyle/>
          <a:p>
            <a:r>
              <a:rPr lang="fr-FR" dirty="0">
                <a:solidFill>
                  <a:srgbClr val="3366FF"/>
                </a:solidFill>
              </a:rPr>
              <a:t>H1N1: (1918) 674</a:t>
            </a:r>
          </a:p>
          <a:p>
            <a:r>
              <a:rPr lang="fr-FR" dirty="0">
                <a:solidFill>
                  <a:srgbClr val="E2E300"/>
                </a:solidFill>
              </a:rPr>
              <a:t>H2N2:</a:t>
            </a:r>
            <a:r>
              <a:rPr lang="fr-FR" dirty="0">
                <a:solidFill>
                  <a:srgbClr val="E2E300"/>
                </a:solidFill>
                <a:sym typeface="Wingdings"/>
              </a:rPr>
              <a:t>(</a:t>
            </a:r>
            <a:r>
              <a:rPr lang="fr-FR" dirty="0">
                <a:solidFill>
                  <a:srgbClr val="E2E300"/>
                </a:solidFill>
              </a:rPr>
              <a:t>1957)   24 .</a:t>
            </a:r>
          </a:p>
          <a:p>
            <a:r>
              <a:rPr lang="fr-FR" dirty="0">
                <a:solidFill>
                  <a:srgbClr val="FF0000"/>
                </a:solidFill>
              </a:rPr>
              <a:t>H3N2: (1968)  1499 </a:t>
            </a:r>
          </a:p>
          <a:p>
            <a:r>
              <a:rPr lang="fr-FR" dirty="0">
                <a:solidFill>
                  <a:srgbClr val="FC2ED7"/>
                </a:solidFill>
              </a:rPr>
              <a:t>H5N1</a:t>
            </a:r>
            <a:r>
              <a:rPr lang="fr-FR" dirty="0"/>
              <a:t> </a:t>
            </a:r>
            <a:r>
              <a:rPr lang="fr-FR" dirty="0">
                <a:solidFill>
                  <a:srgbClr val="FC2ED7"/>
                </a:solidFill>
              </a:rPr>
              <a:t>: (1996) 65 (Hong Kong)</a:t>
            </a:r>
          </a:p>
          <a:p>
            <a:endParaRPr lang="fr-FR" dirty="0"/>
          </a:p>
        </p:txBody>
      </p:sp>
      <p:sp>
        <p:nvSpPr>
          <p:cNvPr id="14" name="ZoneTexte 13"/>
          <p:cNvSpPr txBox="1"/>
          <p:nvPr/>
        </p:nvSpPr>
        <p:spPr>
          <a:xfrm>
            <a:off x="6286500" y="749300"/>
            <a:ext cx="1966516" cy="369332"/>
          </a:xfrm>
          <a:prstGeom prst="rect">
            <a:avLst/>
          </a:prstGeom>
          <a:noFill/>
        </p:spPr>
        <p:txBody>
          <a:bodyPr wrap="none" rtlCol="0">
            <a:spAutoFit/>
          </a:bodyPr>
          <a:lstStyle/>
          <a:p>
            <a:r>
              <a:rPr lang="fr-FR" dirty="0" err="1"/>
              <a:t>Human</a:t>
            </a:r>
            <a:r>
              <a:rPr lang="fr-FR" dirty="0"/>
              <a:t> </a:t>
            </a:r>
            <a:r>
              <a:rPr lang="fr-FR" dirty="0" err="1"/>
              <a:t>sequences</a:t>
            </a:r>
            <a:r>
              <a:rPr lang="fr-FR" dirty="0"/>
              <a:t>:</a:t>
            </a:r>
          </a:p>
        </p:txBody>
      </p:sp>
      <p:sp>
        <p:nvSpPr>
          <p:cNvPr id="15" name="Signalisation droite 14"/>
          <p:cNvSpPr/>
          <p:nvPr/>
        </p:nvSpPr>
        <p:spPr>
          <a:xfrm>
            <a:off x="5358256" y="1727200"/>
            <a:ext cx="534544" cy="190500"/>
          </a:xfrm>
          <a:prstGeom prst="homePlat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rgbClr val="000000"/>
              </a:solidFill>
            </a:endParaRPr>
          </a:p>
        </p:txBody>
      </p:sp>
      <p:sp>
        <p:nvSpPr>
          <p:cNvPr id="3" name="TextBox 2">
            <a:extLst>
              <a:ext uri="{FF2B5EF4-FFF2-40B4-BE49-F238E27FC236}">
                <a16:creationId xmlns:a16="http://schemas.microsoft.com/office/drawing/2014/main" id="{7F47742A-CBFD-6CFC-7380-EFC5414595CC}"/>
              </a:ext>
            </a:extLst>
          </p:cNvPr>
          <p:cNvSpPr txBox="1"/>
          <p:nvPr/>
        </p:nvSpPr>
        <p:spPr>
          <a:xfrm>
            <a:off x="674370" y="4023360"/>
            <a:ext cx="1207382" cy="369332"/>
          </a:xfrm>
          <a:prstGeom prst="rect">
            <a:avLst/>
          </a:prstGeom>
          <a:noFill/>
        </p:spPr>
        <p:txBody>
          <a:bodyPr wrap="none" rtlCol="0">
            <a:spAutoFit/>
          </a:bodyPr>
          <a:lstStyle/>
          <a:p>
            <a:r>
              <a:rPr lang="x-none" dirty="0">
                <a:solidFill>
                  <a:srgbClr val="0070C0"/>
                </a:solidFill>
              </a:rPr>
              <a:t>Spanish flu</a:t>
            </a:r>
          </a:p>
        </p:txBody>
      </p:sp>
    </p:spTree>
    <p:extLst>
      <p:ext uri="{BB962C8B-B14F-4D97-AF65-F5344CB8AC3E}">
        <p14:creationId xmlns:p14="http://schemas.microsoft.com/office/powerpoint/2010/main" val="308059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0A9915-8E1C-E34D-AFC4-612E16DE3A83}"/>
              </a:ext>
            </a:extLst>
          </p:cNvPr>
          <p:cNvPicPr>
            <a:picLocks noChangeAspect="1"/>
          </p:cNvPicPr>
          <p:nvPr/>
        </p:nvPicPr>
        <p:blipFill>
          <a:blip r:embed="rId3"/>
          <a:stretch>
            <a:fillRect/>
          </a:stretch>
        </p:blipFill>
        <p:spPr>
          <a:xfrm>
            <a:off x="1298713" y="1322458"/>
            <a:ext cx="5832060" cy="1971171"/>
          </a:xfrm>
          <a:prstGeom prst="rect">
            <a:avLst/>
          </a:prstGeom>
          <a:solidFill>
            <a:schemeClr val="bg1"/>
          </a:solidFill>
          <a:ln>
            <a:noFill/>
          </a:ln>
        </p:spPr>
      </p:pic>
      <p:sp>
        <p:nvSpPr>
          <p:cNvPr id="10" name="ZoneTexte 9">
            <a:extLst>
              <a:ext uri="{FF2B5EF4-FFF2-40B4-BE49-F238E27FC236}">
                <a16:creationId xmlns:a16="http://schemas.microsoft.com/office/drawing/2014/main" id="{98D43AE0-37FB-B24F-BA0F-4DCA7A003353}"/>
              </a:ext>
            </a:extLst>
          </p:cNvPr>
          <p:cNvSpPr txBox="1"/>
          <p:nvPr/>
        </p:nvSpPr>
        <p:spPr>
          <a:xfrm>
            <a:off x="198784" y="3228979"/>
            <a:ext cx="3246781" cy="369332"/>
          </a:xfrm>
          <a:prstGeom prst="rect">
            <a:avLst/>
          </a:prstGeom>
          <a:noFill/>
        </p:spPr>
        <p:txBody>
          <a:bodyPr wrap="square" rtlCol="0">
            <a:spAutoFit/>
          </a:bodyPr>
          <a:lstStyle/>
          <a:p>
            <a:r>
              <a:rPr lang="fr-FR" dirty="0" err="1">
                <a:solidFill>
                  <a:srgbClr val="FF0000"/>
                </a:solidFill>
              </a:rPr>
              <a:t>Null</a:t>
            </a:r>
            <a:r>
              <a:rPr lang="fr-FR" dirty="0">
                <a:solidFill>
                  <a:srgbClr val="FF0000"/>
                </a:solidFill>
              </a:rPr>
              <a:t> model </a:t>
            </a:r>
            <a:r>
              <a:rPr lang="fr-FR" dirty="0"/>
              <a:t>/Prior Information</a:t>
            </a:r>
          </a:p>
        </p:txBody>
      </p:sp>
      <p:sp>
        <p:nvSpPr>
          <p:cNvPr id="11" name="ZoneTexte 10">
            <a:extLst>
              <a:ext uri="{FF2B5EF4-FFF2-40B4-BE49-F238E27FC236}">
                <a16:creationId xmlns:a16="http://schemas.microsoft.com/office/drawing/2014/main" id="{AD846963-1335-8446-A525-95723B8B0703}"/>
              </a:ext>
            </a:extLst>
          </p:cNvPr>
          <p:cNvSpPr txBox="1"/>
          <p:nvPr/>
        </p:nvSpPr>
        <p:spPr>
          <a:xfrm>
            <a:off x="53008" y="172280"/>
            <a:ext cx="9024729" cy="584775"/>
          </a:xfrm>
          <a:prstGeom prst="rect">
            <a:avLst/>
          </a:prstGeom>
          <a:noFill/>
          <a:effectLst/>
        </p:spPr>
        <p:txBody>
          <a:bodyPr wrap="square" rtlCol="0">
            <a:spAutoFit/>
          </a:bodyPr>
          <a:lstStyle/>
          <a:p>
            <a:pPr algn="ctr"/>
            <a:r>
              <a:rPr lang="fr-FR" sz="3200" b="1">
                <a:solidFill>
                  <a:srgbClr val="FF0000"/>
                </a:solidFill>
              </a:rPr>
              <a:t>CpG Force </a:t>
            </a:r>
            <a:r>
              <a:rPr lang="fr-FR" sz="3200" b="1" dirty="0">
                <a:solidFill>
                  <a:srgbClr val="FF0000"/>
                </a:solidFill>
              </a:rPr>
              <a:t>on a RNA </a:t>
            </a:r>
            <a:r>
              <a:rPr lang="fr-FR" sz="3200" b="1" dirty="0" err="1">
                <a:solidFill>
                  <a:srgbClr val="FF0000"/>
                </a:solidFill>
              </a:rPr>
              <a:t>sequence</a:t>
            </a:r>
            <a:r>
              <a:rPr lang="fr-FR" sz="3200" b="1" dirty="0">
                <a:solidFill>
                  <a:srgbClr val="FF0000"/>
                </a:solidFill>
              </a:rPr>
              <a:t> </a:t>
            </a:r>
          </a:p>
        </p:txBody>
      </p:sp>
      <p:sp>
        <p:nvSpPr>
          <p:cNvPr id="12" name="ZoneTexte 11">
            <a:extLst>
              <a:ext uri="{FF2B5EF4-FFF2-40B4-BE49-F238E27FC236}">
                <a16:creationId xmlns:a16="http://schemas.microsoft.com/office/drawing/2014/main" id="{5E964A2C-7729-374E-AB1A-56CFB375312F}"/>
              </a:ext>
            </a:extLst>
          </p:cNvPr>
          <p:cNvSpPr txBox="1"/>
          <p:nvPr/>
        </p:nvSpPr>
        <p:spPr>
          <a:xfrm>
            <a:off x="6129137" y="3182595"/>
            <a:ext cx="2030556" cy="369332"/>
          </a:xfrm>
          <a:prstGeom prst="rect">
            <a:avLst/>
          </a:prstGeom>
          <a:noFill/>
        </p:spPr>
        <p:txBody>
          <a:bodyPr wrap="none" rtlCol="0">
            <a:spAutoFit/>
          </a:bodyPr>
          <a:lstStyle/>
          <a:p>
            <a:r>
              <a:rPr lang="fr-FR" dirty="0" err="1">
                <a:solidFill>
                  <a:srgbClr val="FF0000"/>
                </a:solidFill>
              </a:rPr>
              <a:t>CpG</a:t>
            </a:r>
            <a:r>
              <a:rPr lang="fr-FR" dirty="0">
                <a:solidFill>
                  <a:srgbClr val="FF0000"/>
                </a:solidFill>
              </a:rPr>
              <a:t> </a:t>
            </a:r>
            <a:r>
              <a:rPr lang="fr-FR" dirty="0" err="1">
                <a:solidFill>
                  <a:srgbClr val="FF0000"/>
                </a:solidFill>
              </a:rPr>
              <a:t>Selective</a:t>
            </a:r>
            <a:r>
              <a:rPr lang="fr-FR" dirty="0">
                <a:solidFill>
                  <a:srgbClr val="FF0000"/>
                </a:solidFill>
              </a:rPr>
              <a:t> Force</a:t>
            </a:r>
          </a:p>
        </p:txBody>
      </p:sp>
      <p:sp>
        <p:nvSpPr>
          <p:cNvPr id="14" name="ZoneTexte 13">
            <a:extLst>
              <a:ext uri="{FF2B5EF4-FFF2-40B4-BE49-F238E27FC236}">
                <a16:creationId xmlns:a16="http://schemas.microsoft.com/office/drawing/2014/main" id="{63569386-80FB-0C4C-BB9D-B2F0A811543B}"/>
              </a:ext>
            </a:extLst>
          </p:cNvPr>
          <p:cNvSpPr txBox="1"/>
          <p:nvPr/>
        </p:nvSpPr>
        <p:spPr>
          <a:xfrm>
            <a:off x="6340638" y="2217086"/>
            <a:ext cx="357235" cy="253916"/>
          </a:xfrm>
          <a:prstGeom prst="rect">
            <a:avLst/>
          </a:prstGeom>
          <a:solidFill>
            <a:schemeClr val="bg1"/>
          </a:solidFill>
          <a:ln>
            <a:solidFill>
              <a:schemeClr val="bg1"/>
            </a:solidFill>
          </a:ln>
        </p:spPr>
        <p:txBody>
          <a:bodyPr wrap="square" rtlCol="0">
            <a:spAutoFit/>
          </a:bodyPr>
          <a:lstStyle/>
          <a:p>
            <a:r>
              <a:rPr lang="fr-FR" sz="1050" dirty="0"/>
              <a:t>CG</a:t>
            </a:r>
          </a:p>
        </p:txBody>
      </p:sp>
      <p:cxnSp>
        <p:nvCxnSpPr>
          <p:cNvPr id="16" name="Connecteur droit avec flèche 15">
            <a:extLst>
              <a:ext uri="{FF2B5EF4-FFF2-40B4-BE49-F238E27FC236}">
                <a16:creationId xmlns:a16="http://schemas.microsoft.com/office/drawing/2014/main" id="{08F844A0-E6C6-9646-8DC9-E145B9DF964A}"/>
              </a:ext>
            </a:extLst>
          </p:cNvPr>
          <p:cNvCxnSpPr>
            <a:cxnSpLocks/>
          </p:cNvCxnSpPr>
          <p:nvPr/>
        </p:nvCxnSpPr>
        <p:spPr>
          <a:xfrm>
            <a:off x="5991637" y="2404595"/>
            <a:ext cx="289893" cy="696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6D4FC198-8FDE-5C41-A10D-D5CD4D7D08E9}"/>
              </a:ext>
            </a:extLst>
          </p:cNvPr>
          <p:cNvSpPr txBox="1"/>
          <p:nvPr/>
        </p:nvSpPr>
        <p:spPr>
          <a:xfrm>
            <a:off x="5724941" y="3723861"/>
            <a:ext cx="3207288" cy="400110"/>
          </a:xfrm>
          <a:prstGeom prst="rect">
            <a:avLst/>
          </a:prstGeom>
          <a:noFill/>
        </p:spPr>
        <p:txBody>
          <a:bodyPr wrap="none" rtlCol="0">
            <a:spAutoFit/>
          </a:bodyPr>
          <a:lstStyle/>
          <a:p>
            <a:r>
              <a:rPr lang="fr-FR" sz="2000" dirty="0" err="1"/>
              <a:t>f</a:t>
            </a:r>
            <a:r>
              <a:rPr lang="fr-FR" sz="2000" baseline="-25000" dirty="0" err="1"/>
              <a:t>CG</a:t>
            </a:r>
            <a:r>
              <a:rPr lang="fr-FR" sz="2000" dirty="0"/>
              <a:t> </a:t>
            </a:r>
            <a:r>
              <a:rPr lang="fr-FR" sz="2000" dirty="0" err="1"/>
              <a:t>such</a:t>
            </a:r>
            <a:r>
              <a:rPr lang="fr-FR" sz="2000" dirty="0"/>
              <a:t> </a:t>
            </a:r>
            <a:r>
              <a:rPr lang="fr-FR" sz="2000" dirty="0" err="1"/>
              <a:t>that</a:t>
            </a:r>
            <a:r>
              <a:rPr lang="fr-FR" sz="2000" dirty="0"/>
              <a:t> the &lt;N</a:t>
            </a:r>
            <a:r>
              <a:rPr lang="fr-FR" sz="2000" baseline="-25000" dirty="0"/>
              <a:t>GC</a:t>
            </a:r>
            <a:r>
              <a:rPr lang="fr-FR" sz="2000" dirty="0"/>
              <a:t>&gt;=</a:t>
            </a:r>
            <a:r>
              <a:rPr lang="fr-FR" sz="2000" dirty="0" err="1"/>
              <a:t>N</a:t>
            </a:r>
            <a:r>
              <a:rPr lang="fr-FR" sz="2000" baseline="30000" dirty="0" err="1"/>
              <a:t>obs</a:t>
            </a:r>
            <a:endParaRPr lang="fr-FR" sz="2000" baseline="30000" dirty="0"/>
          </a:p>
        </p:txBody>
      </p:sp>
      <p:sp>
        <p:nvSpPr>
          <p:cNvPr id="19" name="ZoneTexte 18">
            <a:extLst>
              <a:ext uri="{FF2B5EF4-FFF2-40B4-BE49-F238E27FC236}">
                <a16:creationId xmlns:a16="http://schemas.microsoft.com/office/drawing/2014/main" id="{70B4D0DB-A027-E740-B84D-FC70C2A784F0}"/>
              </a:ext>
            </a:extLst>
          </p:cNvPr>
          <p:cNvSpPr txBox="1"/>
          <p:nvPr/>
        </p:nvSpPr>
        <p:spPr>
          <a:xfrm>
            <a:off x="5579718" y="4769451"/>
            <a:ext cx="1399679" cy="707886"/>
          </a:xfrm>
          <a:prstGeom prst="rect">
            <a:avLst/>
          </a:prstGeom>
          <a:noFill/>
        </p:spPr>
        <p:txBody>
          <a:bodyPr wrap="none" rtlCol="0">
            <a:spAutoFit/>
          </a:bodyPr>
          <a:lstStyle/>
          <a:p>
            <a:r>
              <a:rPr lang="fr-FR" sz="2000" dirty="0" err="1"/>
              <a:t>f</a:t>
            </a:r>
            <a:r>
              <a:rPr lang="fr-FR" sz="2000" baseline="-25000" dirty="0" err="1"/>
              <a:t>CG</a:t>
            </a:r>
            <a:r>
              <a:rPr lang="fr-FR" sz="2000" dirty="0"/>
              <a:t>&gt;0: more</a:t>
            </a:r>
          </a:p>
          <a:p>
            <a:r>
              <a:rPr lang="fr-FR" sz="2000" dirty="0" err="1"/>
              <a:t>f</a:t>
            </a:r>
            <a:r>
              <a:rPr lang="fr-FR" sz="2000" baseline="-25000" dirty="0" err="1"/>
              <a:t>CG</a:t>
            </a:r>
            <a:r>
              <a:rPr lang="fr-FR" sz="2000" dirty="0"/>
              <a:t>&lt;0:  </a:t>
            </a:r>
            <a:r>
              <a:rPr lang="fr-FR" sz="2000" dirty="0" err="1"/>
              <a:t>less</a:t>
            </a:r>
            <a:endParaRPr lang="fr-FR" sz="2000" dirty="0"/>
          </a:p>
        </p:txBody>
      </p:sp>
      <p:sp>
        <p:nvSpPr>
          <p:cNvPr id="20" name="ZoneTexte 19">
            <a:extLst>
              <a:ext uri="{FF2B5EF4-FFF2-40B4-BE49-F238E27FC236}">
                <a16:creationId xmlns:a16="http://schemas.microsoft.com/office/drawing/2014/main" id="{FAAE7145-1E94-AA4D-9ABC-AFF5A961200E}"/>
              </a:ext>
            </a:extLst>
          </p:cNvPr>
          <p:cNvSpPr txBox="1"/>
          <p:nvPr/>
        </p:nvSpPr>
        <p:spPr>
          <a:xfrm>
            <a:off x="6798370" y="4784775"/>
            <a:ext cx="2165721" cy="707886"/>
          </a:xfrm>
          <a:prstGeom prst="rect">
            <a:avLst/>
          </a:prstGeom>
          <a:noFill/>
        </p:spPr>
        <p:txBody>
          <a:bodyPr wrap="none" rtlCol="0">
            <a:spAutoFit/>
          </a:bodyPr>
          <a:lstStyle/>
          <a:p>
            <a:r>
              <a:rPr lang="fr-FR" sz="2000" dirty="0" err="1"/>
              <a:t>CpG</a:t>
            </a:r>
            <a:r>
              <a:rPr lang="fr-FR" sz="2000" dirty="0"/>
              <a:t> </a:t>
            </a:r>
            <a:r>
              <a:rPr lang="fr-FR" sz="2000" dirty="0" err="1"/>
              <a:t>than</a:t>
            </a:r>
            <a:r>
              <a:rPr lang="fr-FR" sz="2000" dirty="0"/>
              <a:t> </a:t>
            </a:r>
            <a:r>
              <a:rPr lang="fr-FR" sz="2000" dirty="0" err="1"/>
              <a:t>expected</a:t>
            </a:r>
            <a:endParaRPr lang="fr-FR" sz="2000" dirty="0"/>
          </a:p>
          <a:p>
            <a:r>
              <a:rPr lang="fr-FR" sz="2000" dirty="0"/>
              <a:t> </a:t>
            </a:r>
            <a:r>
              <a:rPr lang="fr-FR" sz="2000" dirty="0" err="1"/>
              <a:t>with</a:t>
            </a:r>
            <a:r>
              <a:rPr lang="fr-FR" sz="2000" dirty="0"/>
              <a:t> </a:t>
            </a:r>
            <a:r>
              <a:rPr lang="fr-FR" sz="2000" dirty="0" err="1"/>
              <a:t>null</a:t>
            </a:r>
            <a:r>
              <a:rPr lang="fr-FR" sz="2000" dirty="0"/>
              <a:t> model</a:t>
            </a:r>
          </a:p>
        </p:txBody>
      </p:sp>
      <p:sp>
        <p:nvSpPr>
          <p:cNvPr id="22" name="ZoneTexte 21">
            <a:extLst>
              <a:ext uri="{FF2B5EF4-FFF2-40B4-BE49-F238E27FC236}">
                <a16:creationId xmlns:a16="http://schemas.microsoft.com/office/drawing/2014/main" id="{5B71DCA0-17C8-424D-9901-80854BC4C956}"/>
              </a:ext>
            </a:extLst>
          </p:cNvPr>
          <p:cNvSpPr txBox="1"/>
          <p:nvPr/>
        </p:nvSpPr>
        <p:spPr>
          <a:xfrm>
            <a:off x="271676" y="3703984"/>
            <a:ext cx="3367699" cy="369332"/>
          </a:xfrm>
          <a:prstGeom prst="rect">
            <a:avLst/>
          </a:prstGeom>
          <a:noFill/>
        </p:spPr>
        <p:txBody>
          <a:bodyPr wrap="square" rtlCol="0">
            <a:spAutoFit/>
          </a:bodyPr>
          <a:lstStyle/>
          <a:p>
            <a:r>
              <a:rPr lang="fr-FR" dirty="0"/>
              <a:t>Reference </a:t>
            </a:r>
            <a:r>
              <a:rPr lang="fr-FR" dirty="0" err="1"/>
              <a:t>Nucleotide</a:t>
            </a:r>
            <a:r>
              <a:rPr lang="fr-FR" dirty="0"/>
              <a:t> </a:t>
            </a:r>
            <a:r>
              <a:rPr lang="fr-FR" dirty="0" err="1"/>
              <a:t>bias</a:t>
            </a:r>
            <a:r>
              <a:rPr lang="fr-FR" dirty="0"/>
              <a:t> :</a:t>
            </a:r>
          </a:p>
        </p:txBody>
      </p:sp>
      <p:cxnSp>
        <p:nvCxnSpPr>
          <p:cNvPr id="23" name="Connecteur droit avec flèche 22">
            <a:extLst>
              <a:ext uri="{FF2B5EF4-FFF2-40B4-BE49-F238E27FC236}">
                <a16:creationId xmlns:a16="http://schemas.microsoft.com/office/drawing/2014/main" id="{9BB2D337-E978-BC4C-AC14-6B93F2038F12}"/>
              </a:ext>
            </a:extLst>
          </p:cNvPr>
          <p:cNvCxnSpPr>
            <a:cxnSpLocks/>
          </p:cNvCxnSpPr>
          <p:nvPr/>
        </p:nvCxnSpPr>
        <p:spPr>
          <a:xfrm flipH="1">
            <a:off x="3037755" y="2530491"/>
            <a:ext cx="601620" cy="5175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92F4A35-2CB9-2FEC-D134-D3EB9933A1CB}"/>
              </a:ext>
            </a:extLst>
          </p:cNvPr>
          <p:cNvSpPr/>
          <p:nvPr/>
        </p:nvSpPr>
        <p:spPr>
          <a:xfrm>
            <a:off x="4635500" y="6354184"/>
            <a:ext cx="4508500" cy="369332"/>
          </a:xfrm>
          <a:prstGeom prst="rect">
            <a:avLst/>
          </a:prstGeom>
        </p:spPr>
        <p:txBody>
          <a:bodyPr wrap="square">
            <a:spAutoFit/>
          </a:bodyPr>
          <a:lstStyle/>
          <a:p>
            <a:r>
              <a:rPr lang="en-US" i="1" dirty="0"/>
              <a:t>B. </a:t>
            </a:r>
            <a:r>
              <a:rPr lang="en-US" i="1" dirty="0" err="1"/>
              <a:t>Greenbaum</a:t>
            </a:r>
            <a:r>
              <a:rPr lang="en-US" i="1" dirty="0"/>
              <a:t>, S.C, A. Levine, R.M, PNAS 2014</a:t>
            </a:r>
          </a:p>
        </p:txBody>
      </p:sp>
      <p:pic>
        <p:nvPicPr>
          <p:cNvPr id="3" name="Picture 2">
            <a:extLst>
              <a:ext uri="{FF2B5EF4-FFF2-40B4-BE49-F238E27FC236}">
                <a16:creationId xmlns:a16="http://schemas.microsoft.com/office/drawing/2014/main" id="{15930287-1130-E245-F4AB-8D624A8DE138}"/>
              </a:ext>
            </a:extLst>
          </p:cNvPr>
          <p:cNvPicPr>
            <a:picLocks noChangeAspect="1"/>
          </p:cNvPicPr>
          <p:nvPr/>
        </p:nvPicPr>
        <p:blipFill>
          <a:blip r:embed="rId4"/>
          <a:stretch>
            <a:fillRect/>
          </a:stretch>
        </p:blipFill>
        <p:spPr>
          <a:xfrm>
            <a:off x="538480" y="4415860"/>
            <a:ext cx="2501900" cy="2031618"/>
          </a:xfrm>
          <a:prstGeom prst="rect">
            <a:avLst/>
          </a:prstGeom>
        </p:spPr>
      </p:pic>
      <p:sp>
        <p:nvSpPr>
          <p:cNvPr id="7" name="Rectangle 6">
            <a:extLst>
              <a:ext uri="{FF2B5EF4-FFF2-40B4-BE49-F238E27FC236}">
                <a16:creationId xmlns:a16="http://schemas.microsoft.com/office/drawing/2014/main" id="{E7ABA834-FC9F-8037-DC61-64F4D373B615}"/>
              </a:ext>
            </a:extLst>
          </p:cNvPr>
          <p:cNvSpPr/>
          <p:nvPr/>
        </p:nvSpPr>
        <p:spPr>
          <a:xfrm>
            <a:off x="3783330" y="1783080"/>
            <a:ext cx="560070" cy="251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AE720765-B2CD-1B5E-5160-D84E5022CA83}"/>
              </a:ext>
            </a:extLst>
          </p:cNvPr>
          <p:cNvSpPr txBox="1"/>
          <p:nvPr/>
        </p:nvSpPr>
        <p:spPr>
          <a:xfrm>
            <a:off x="3982453" y="1660358"/>
            <a:ext cx="282450" cy="369332"/>
          </a:xfrm>
          <a:prstGeom prst="rect">
            <a:avLst/>
          </a:prstGeom>
          <a:noFill/>
        </p:spPr>
        <p:txBody>
          <a:bodyPr wrap="none" rtlCol="0">
            <a:spAutoFit/>
          </a:bodyPr>
          <a:lstStyle/>
          <a:p>
            <a:r>
              <a:rPr lang="x-none" dirty="0"/>
              <a:t>L</a:t>
            </a:r>
          </a:p>
        </p:txBody>
      </p:sp>
      <p:sp>
        <p:nvSpPr>
          <p:cNvPr id="9" name="TextBox 8">
            <a:extLst>
              <a:ext uri="{FF2B5EF4-FFF2-40B4-BE49-F238E27FC236}">
                <a16:creationId xmlns:a16="http://schemas.microsoft.com/office/drawing/2014/main" id="{63127E41-E2BC-9E24-4605-7744C3E46F75}"/>
              </a:ext>
            </a:extLst>
          </p:cNvPr>
          <p:cNvSpPr txBox="1"/>
          <p:nvPr/>
        </p:nvSpPr>
        <p:spPr>
          <a:xfrm>
            <a:off x="715698" y="4535908"/>
            <a:ext cx="317716" cy="369332"/>
          </a:xfrm>
          <a:prstGeom prst="rect">
            <a:avLst/>
          </a:prstGeom>
          <a:solidFill>
            <a:schemeClr val="bg1"/>
          </a:solidFill>
        </p:spPr>
        <p:txBody>
          <a:bodyPr wrap="none" rtlCol="0">
            <a:spAutoFit/>
          </a:bodyPr>
          <a:lstStyle/>
          <a:p>
            <a:r>
              <a:rPr lang="x-none" dirty="0"/>
              <a:t>A</a:t>
            </a:r>
          </a:p>
        </p:txBody>
      </p:sp>
      <p:sp>
        <p:nvSpPr>
          <p:cNvPr id="13" name="TextBox 12">
            <a:extLst>
              <a:ext uri="{FF2B5EF4-FFF2-40B4-BE49-F238E27FC236}">
                <a16:creationId xmlns:a16="http://schemas.microsoft.com/office/drawing/2014/main" id="{532FF424-FBA1-6019-2B67-25EEAD56873E}"/>
              </a:ext>
            </a:extLst>
          </p:cNvPr>
          <p:cNvSpPr txBox="1"/>
          <p:nvPr/>
        </p:nvSpPr>
        <p:spPr>
          <a:xfrm>
            <a:off x="2612680" y="4471741"/>
            <a:ext cx="332142" cy="369332"/>
          </a:xfrm>
          <a:prstGeom prst="rect">
            <a:avLst/>
          </a:prstGeom>
          <a:solidFill>
            <a:schemeClr val="bg1"/>
          </a:solidFill>
        </p:spPr>
        <p:txBody>
          <a:bodyPr wrap="none" rtlCol="0">
            <a:spAutoFit/>
          </a:bodyPr>
          <a:lstStyle/>
          <a:p>
            <a:r>
              <a:rPr lang="x-none" dirty="0"/>
              <a:t>U</a:t>
            </a:r>
          </a:p>
        </p:txBody>
      </p:sp>
      <p:sp>
        <p:nvSpPr>
          <p:cNvPr id="15" name="TextBox 14">
            <a:extLst>
              <a:ext uri="{FF2B5EF4-FFF2-40B4-BE49-F238E27FC236}">
                <a16:creationId xmlns:a16="http://schemas.microsoft.com/office/drawing/2014/main" id="{B374ADC0-E21D-CD99-EB7A-05CD787B955E}"/>
              </a:ext>
            </a:extLst>
          </p:cNvPr>
          <p:cNvSpPr txBox="1"/>
          <p:nvPr/>
        </p:nvSpPr>
        <p:spPr>
          <a:xfrm>
            <a:off x="940287" y="6168189"/>
            <a:ext cx="308098" cy="369332"/>
          </a:xfrm>
          <a:prstGeom prst="rect">
            <a:avLst/>
          </a:prstGeom>
          <a:solidFill>
            <a:schemeClr val="bg1"/>
          </a:solidFill>
        </p:spPr>
        <p:txBody>
          <a:bodyPr wrap="none" rtlCol="0">
            <a:spAutoFit/>
          </a:bodyPr>
          <a:lstStyle/>
          <a:p>
            <a:r>
              <a:rPr lang="x-none" dirty="0"/>
              <a:t>C</a:t>
            </a:r>
          </a:p>
        </p:txBody>
      </p:sp>
      <p:sp>
        <p:nvSpPr>
          <p:cNvPr id="24" name="TextBox 23">
            <a:extLst>
              <a:ext uri="{FF2B5EF4-FFF2-40B4-BE49-F238E27FC236}">
                <a16:creationId xmlns:a16="http://schemas.microsoft.com/office/drawing/2014/main" id="{7AF19C2F-BED1-54A4-E6B6-173925517F51}"/>
              </a:ext>
            </a:extLst>
          </p:cNvPr>
          <p:cNvSpPr txBox="1"/>
          <p:nvPr/>
        </p:nvSpPr>
        <p:spPr>
          <a:xfrm>
            <a:off x="2440226" y="6164175"/>
            <a:ext cx="330540" cy="369332"/>
          </a:xfrm>
          <a:prstGeom prst="rect">
            <a:avLst/>
          </a:prstGeom>
          <a:solidFill>
            <a:schemeClr val="bg1"/>
          </a:solidFill>
        </p:spPr>
        <p:txBody>
          <a:bodyPr wrap="none" rtlCol="0">
            <a:spAutoFit/>
          </a:bodyPr>
          <a:lstStyle/>
          <a:p>
            <a:r>
              <a:rPr lang="x-none" dirty="0"/>
              <a:t>G</a:t>
            </a:r>
          </a:p>
        </p:txBody>
      </p:sp>
      <p:sp>
        <p:nvSpPr>
          <p:cNvPr id="25" name="TextBox 24">
            <a:extLst>
              <a:ext uri="{FF2B5EF4-FFF2-40B4-BE49-F238E27FC236}">
                <a16:creationId xmlns:a16="http://schemas.microsoft.com/office/drawing/2014/main" id="{ED20E72B-BE66-193A-9F31-93E5BEE167D0}"/>
              </a:ext>
            </a:extLst>
          </p:cNvPr>
          <p:cNvSpPr txBox="1"/>
          <p:nvPr/>
        </p:nvSpPr>
        <p:spPr>
          <a:xfrm>
            <a:off x="4601475" y="2141615"/>
            <a:ext cx="763351" cy="461665"/>
          </a:xfrm>
          <a:prstGeom prst="rect">
            <a:avLst/>
          </a:prstGeom>
          <a:solidFill>
            <a:schemeClr val="bg1"/>
          </a:solidFill>
        </p:spPr>
        <p:txBody>
          <a:bodyPr wrap="none" rtlCol="0">
            <a:spAutoFit/>
          </a:bodyPr>
          <a:lstStyle/>
          <a:p>
            <a:r>
              <a:rPr lang="x-none" sz="2400" dirty="0"/>
              <a:t>( n</a:t>
            </a:r>
            <a:r>
              <a:rPr lang="x-none" sz="2400" baseline="-25000" dirty="0"/>
              <a:t>i </a:t>
            </a:r>
            <a:r>
              <a:rPr lang="x-none" sz="2400" dirty="0"/>
              <a:t> )</a:t>
            </a:r>
          </a:p>
        </p:txBody>
      </p:sp>
      <p:pic>
        <p:nvPicPr>
          <p:cNvPr id="26" name="Picture 25">
            <a:extLst>
              <a:ext uri="{FF2B5EF4-FFF2-40B4-BE49-F238E27FC236}">
                <a16:creationId xmlns:a16="http://schemas.microsoft.com/office/drawing/2014/main" id="{6182C3B7-259C-C8BC-02DE-28EB98214B15}"/>
              </a:ext>
            </a:extLst>
          </p:cNvPr>
          <p:cNvPicPr>
            <a:picLocks noChangeAspect="1"/>
          </p:cNvPicPr>
          <p:nvPr/>
        </p:nvPicPr>
        <p:blipFill>
          <a:blip r:embed="rId5"/>
          <a:stretch>
            <a:fillRect/>
          </a:stretch>
        </p:blipFill>
        <p:spPr>
          <a:xfrm>
            <a:off x="32059" y="879212"/>
            <a:ext cx="1860536" cy="733837"/>
          </a:xfrm>
          <a:prstGeom prst="rect">
            <a:avLst/>
          </a:prstGeom>
        </p:spPr>
      </p:pic>
      <p:sp>
        <p:nvSpPr>
          <p:cNvPr id="27" name="Rectangle 26">
            <a:extLst>
              <a:ext uri="{FF2B5EF4-FFF2-40B4-BE49-F238E27FC236}">
                <a16:creationId xmlns:a16="http://schemas.microsoft.com/office/drawing/2014/main" id="{9BA0113A-9801-B490-5972-3BB9F957FF6B}"/>
              </a:ext>
            </a:extLst>
          </p:cNvPr>
          <p:cNvSpPr/>
          <p:nvPr/>
        </p:nvSpPr>
        <p:spPr>
          <a:xfrm>
            <a:off x="5963653" y="2216751"/>
            <a:ext cx="181021" cy="1357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8" name="TextBox 27">
            <a:extLst>
              <a:ext uri="{FF2B5EF4-FFF2-40B4-BE49-F238E27FC236}">
                <a16:creationId xmlns:a16="http://schemas.microsoft.com/office/drawing/2014/main" id="{ECE8978E-9388-845E-4A37-7077AF8EDD84}"/>
              </a:ext>
            </a:extLst>
          </p:cNvPr>
          <p:cNvSpPr txBox="1"/>
          <p:nvPr/>
        </p:nvSpPr>
        <p:spPr>
          <a:xfrm>
            <a:off x="5850195" y="2173768"/>
            <a:ext cx="393056" cy="307777"/>
          </a:xfrm>
          <a:prstGeom prst="rect">
            <a:avLst/>
          </a:prstGeom>
          <a:noFill/>
        </p:spPr>
        <p:txBody>
          <a:bodyPr wrap="none" rtlCol="0">
            <a:spAutoFit/>
          </a:bodyPr>
          <a:lstStyle/>
          <a:p>
            <a:r>
              <a:rPr lang="en-FR" sz="1400" dirty="0"/>
              <a:t>CG</a:t>
            </a:r>
          </a:p>
        </p:txBody>
      </p:sp>
    </p:spTree>
    <p:extLst>
      <p:ext uri="{BB962C8B-B14F-4D97-AF65-F5344CB8AC3E}">
        <p14:creationId xmlns:p14="http://schemas.microsoft.com/office/powerpoint/2010/main" val="218845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0"/>
            <a:ext cx="7772400" cy="1143000"/>
          </a:xfrm>
        </p:spPr>
        <p:txBody>
          <a:bodyPr>
            <a:normAutofit/>
          </a:bodyPr>
          <a:lstStyle/>
          <a:p>
            <a:r>
              <a:rPr lang="en-US" sz="3200" b="1" dirty="0">
                <a:solidFill>
                  <a:srgbClr val="FF0000"/>
                </a:solidFill>
              </a:rPr>
              <a:t>Human and Viral </a:t>
            </a:r>
            <a:r>
              <a:rPr lang="en-US" sz="3200" b="1" dirty="0" err="1">
                <a:solidFill>
                  <a:srgbClr val="FF0000"/>
                </a:solidFill>
              </a:rPr>
              <a:t>GpG</a:t>
            </a:r>
            <a:r>
              <a:rPr lang="en-US" sz="3200" b="1" dirty="0">
                <a:solidFill>
                  <a:srgbClr val="FF0000"/>
                </a:solidFill>
              </a:rPr>
              <a:t> Forces</a:t>
            </a:r>
          </a:p>
        </p:txBody>
      </p:sp>
      <p:sp>
        <p:nvSpPr>
          <p:cNvPr id="6" name="Slide Number Placeholder 7"/>
          <p:cNvSpPr>
            <a:spLocks noGrp="1"/>
          </p:cNvSpPr>
          <p:nvPr>
            <p:ph type="sldNum" sz="quarter" idx="12"/>
          </p:nvPr>
        </p:nvSpPr>
        <p:spPr/>
        <p:txBody>
          <a:bodyPr/>
          <a:lstStyle/>
          <a:p>
            <a:pPr>
              <a:defRPr/>
            </a:pPr>
            <a:fld id="{7B6AA7FE-D68E-6149-8229-CC34F6F170CA}" type="slidenum">
              <a:rPr lang="en-US"/>
              <a:pPr>
                <a:defRPr/>
              </a:pPr>
              <a:t>8</a:t>
            </a:fld>
            <a:endParaRPr lang="en-US"/>
          </a:p>
        </p:txBody>
      </p:sp>
      <p:sp>
        <p:nvSpPr>
          <p:cNvPr id="55302" name="Oval 13"/>
          <p:cNvSpPr>
            <a:spLocks noChangeArrowheads="1"/>
          </p:cNvSpPr>
          <p:nvPr/>
        </p:nvSpPr>
        <p:spPr bwMode="auto">
          <a:xfrm>
            <a:off x="4419600" y="1524000"/>
            <a:ext cx="457200" cy="609600"/>
          </a:xfrm>
          <a:prstGeom prst="ellipse">
            <a:avLst/>
          </a:prstGeom>
          <a:solidFill>
            <a:schemeClr val="bg1"/>
          </a:solidFill>
          <a:ln w="9525">
            <a:solidFill>
              <a:schemeClr val="bg1"/>
            </a:solidFill>
            <a:round/>
            <a:headEnd/>
            <a:tailEnd type="triangle" w="med" len="med"/>
          </a:ln>
        </p:spPr>
        <p:txBody>
          <a:bodyPr wrap="none" anchor="ctr">
            <a:prstTxWarp prst="textNoShape">
              <a:avLst/>
            </a:prstTxWarp>
          </a:bodyPr>
          <a:lstStyle/>
          <a:p>
            <a:endParaRPr lang="en-US"/>
          </a:p>
        </p:txBody>
      </p:sp>
      <p:pic>
        <p:nvPicPr>
          <p:cNvPr id="8" name="Picture 7" descr="Fig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10" y="1409524"/>
            <a:ext cx="7323700" cy="4940311"/>
          </a:xfrm>
          <a:prstGeom prst="rect">
            <a:avLst/>
          </a:prstGeom>
        </p:spPr>
      </p:pic>
      <p:sp>
        <p:nvSpPr>
          <p:cNvPr id="2" name="ZoneTexte 1"/>
          <p:cNvSpPr txBox="1"/>
          <p:nvPr/>
        </p:nvSpPr>
        <p:spPr>
          <a:xfrm rot="16200000">
            <a:off x="-601694" y="3500550"/>
            <a:ext cx="2693503" cy="369332"/>
          </a:xfrm>
          <a:prstGeom prst="rect">
            <a:avLst/>
          </a:prstGeom>
          <a:noFill/>
        </p:spPr>
        <p:txBody>
          <a:bodyPr wrap="none" rtlCol="0">
            <a:spAutoFit/>
          </a:bodyPr>
          <a:lstStyle/>
          <a:p>
            <a:r>
              <a:rPr lang="fr-FR" dirty="0">
                <a:solidFill>
                  <a:srgbClr val="FF0000"/>
                </a:solidFill>
              </a:rPr>
              <a:t>Distribution </a:t>
            </a:r>
            <a:r>
              <a:rPr lang="fr-FR" dirty="0" err="1">
                <a:solidFill>
                  <a:srgbClr val="FF0000"/>
                </a:solidFill>
              </a:rPr>
              <a:t>from</a:t>
            </a:r>
            <a:r>
              <a:rPr lang="fr-FR" dirty="0">
                <a:solidFill>
                  <a:srgbClr val="FF0000"/>
                </a:solidFill>
              </a:rPr>
              <a:t> </a:t>
            </a:r>
            <a:r>
              <a:rPr lang="fr-FR" dirty="0" err="1">
                <a:solidFill>
                  <a:srgbClr val="FF0000"/>
                </a:solidFill>
              </a:rPr>
              <a:t>Gencode</a:t>
            </a:r>
            <a:endParaRPr lang="fr-FR" dirty="0">
              <a:solidFill>
                <a:srgbClr val="FF0000"/>
              </a:solidFill>
            </a:endParaRPr>
          </a:p>
        </p:txBody>
      </p:sp>
      <p:cxnSp>
        <p:nvCxnSpPr>
          <p:cNvPr id="4" name="Connecteur droit avec flèche 3"/>
          <p:cNvCxnSpPr/>
          <p:nvPr/>
        </p:nvCxnSpPr>
        <p:spPr>
          <a:xfrm flipV="1">
            <a:off x="5956300" y="4191000"/>
            <a:ext cx="457200" cy="4064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6492754" y="3848100"/>
            <a:ext cx="556563" cy="369332"/>
          </a:xfrm>
          <a:prstGeom prst="rect">
            <a:avLst/>
          </a:prstGeom>
          <a:noFill/>
        </p:spPr>
        <p:txBody>
          <a:bodyPr wrap="none" rtlCol="0">
            <a:spAutoFit/>
          </a:bodyPr>
          <a:lstStyle/>
          <a:p>
            <a:r>
              <a:rPr lang="fr-FR" dirty="0"/>
              <a:t>EBV</a:t>
            </a:r>
          </a:p>
        </p:txBody>
      </p:sp>
      <p:cxnSp>
        <p:nvCxnSpPr>
          <p:cNvPr id="9" name="Straight Arrow Connector 8">
            <a:extLst>
              <a:ext uri="{FF2B5EF4-FFF2-40B4-BE49-F238E27FC236}">
                <a16:creationId xmlns:a16="http://schemas.microsoft.com/office/drawing/2014/main" id="{90D8D371-DE91-147E-4BF0-77186F5214C1}"/>
              </a:ext>
            </a:extLst>
          </p:cNvPr>
          <p:cNvCxnSpPr>
            <a:cxnSpLocks/>
          </p:cNvCxnSpPr>
          <p:nvPr/>
        </p:nvCxnSpPr>
        <p:spPr>
          <a:xfrm>
            <a:off x="1643605" y="5006051"/>
            <a:ext cx="173620" cy="526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97A1AAB-BBE4-287B-0073-9024DB837E7A}"/>
              </a:ext>
            </a:extLst>
          </p:cNvPr>
          <p:cNvSpPr txBox="1"/>
          <p:nvPr/>
        </p:nvSpPr>
        <p:spPr>
          <a:xfrm>
            <a:off x="1562582" y="4421529"/>
            <a:ext cx="1798377" cy="646331"/>
          </a:xfrm>
          <a:prstGeom prst="rect">
            <a:avLst/>
          </a:prstGeom>
          <a:noFill/>
        </p:spPr>
        <p:txBody>
          <a:bodyPr wrap="none" rtlCol="0">
            <a:spAutoFit/>
          </a:bodyPr>
          <a:lstStyle/>
          <a:p>
            <a:r>
              <a:rPr lang="en-GB" dirty="0">
                <a:solidFill>
                  <a:srgbClr val="FF0000"/>
                </a:solidFill>
              </a:rPr>
              <a:t>T</a:t>
            </a:r>
            <a:r>
              <a:rPr lang="x-none" dirty="0">
                <a:solidFill>
                  <a:srgbClr val="FF0000"/>
                </a:solidFill>
              </a:rPr>
              <a:t>ype 1 Interferon</a:t>
            </a:r>
          </a:p>
          <a:p>
            <a:r>
              <a:rPr lang="en-GB" dirty="0">
                <a:solidFill>
                  <a:srgbClr val="FF0000"/>
                </a:solidFill>
              </a:rPr>
              <a:t>g</a:t>
            </a:r>
            <a:r>
              <a:rPr lang="x-none" dirty="0">
                <a:solidFill>
                  <a:srgbClr val="FF0000"/>
                </a:solidFill>
              </a:rPr>
              <a:t>ene family</a:t>
            </a:r>
          </a:p>
        </p:txBody>
      </p:sp>
      <p:cxnSp>
        <p:nvCxnSpPr>
          <p:cNvPr id="11" name="Straight Arrow Connector 10">
            <a:extLst>
              <a:ext uri="{FF2B5EF4-FFF2-40B4-BE49-F238E27FC236}">
                <a16:creationId xmlns:a16="http://schemas.microsoft.com/office/drawing/2014/main" id="{AB0C9180-B852-E5B0-4C55-CD7C3D183523}"/>
              </a:ext>
            </a:extLst>
          </p:cNvPr>
          <p:cNvCxnSpPr>
            <a:cxnSpLocks/>
          </p:cNvCxnSpPr>
          <p:nvPr/>
        </p:nvCxnSpPr>
        <p:spPr>
          <a:xfrm flipH="1">
            <a:off x="4960210" y="2133600"/>
            <a:ext cx="410442" cy="283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155749B-651A-AD9D-14A1-66286AD0E512}"/>
              </a:ext>
            </a:extLst>
          </p:cNvPr>
          <p:cNvSpPr txBox="1"/>
          <p:nvPr/>
        </p:nvSpPr>
        <p:spPr>
          <a:xfrm>
            <a:off x="5555848" y="1967696"/>
            <a:ext cx="1184620" cy="369332"/>
          </a:xfrm>
          <a:prstGeom prst="rect">
            <a:avLst/>
          </a:prstGeom>
          <a:noFill/>
        </p:spPr>
        <p:txBody>
          <a:bodyPr wrap="none" rtlCol="0">
            <a:spAutoFit/>
          </a:bodyPr>
          <a:lstStyle/>
          <a:p>
            <a:r>
              <a:rPr lang="x-none" dirty="0"/>
              <a:t>SARS-Cov2</a:t>
            </a:r>
          </a:p>
        </p:txBody>
      </p:sp>
      <p:sp>
        <p:nvSpPr>
          <p:cNvPr id="13" name="TextBox 12">
            <a:extLst>
              <a:ext uri="{FF2B5EF4-FFF2-40B4-BE49-F238E27FC236}">
                <a16:creationId xmlns:a16="http://schemas.microsoft.com/office/drawing/2014/main" id="{F3009732-5454-F42F-8CD6-AE7B08DD2917}"/>
              </a:ext>
            </a:extLst>
          </p:cNvPr>
          <p:cNvSpPr txBox="1"/>
          <p:nvPr/>
        </p:nvSpPr>
        <p:spPr>
          <a:xfrm>
            <a:off x="6196330" y="4444389"/>
            <a:ext cx="1782539" cy="369332"/>
          </a:xfrm>
          <a:prstGeom prst="rect">
            <a:avLst/>
          </a:prstGeom>
          <a:noFill/>
        </p:spPr>
        <p:txBody>
          <a:bodyPr wrap="none" rtlCol="0">
            <a:spAutoFit/>
          </a:bodyPr>
          <a:lstStyle/>
          <a:p>
            <a:r>
              <a:rPr lang="en-GB" dirty="0">
                <a:solidFill>
                  <a:srgbClr val="FF0000"/>
                </a:solidFill>
              </a:rPr>
              <a:t>G</a:t>
            </a:r>
            <a:r>
              <a:rPr lang="en-FR" dirty="0">
                <a:solidFill>
                  <a:srgbClr val="FF0000"/>
                </a:solidFill>
              </a:rPr>
              <a:t>enomic repeats</a:t>
            </a:r>
          </a:p>
        </p:txBody>
      </p:sp>
      <p:sp>
        <p:nvSpPr>
          <p:cNvPr id="16" name="TextBox 15">
            <a:extLst>
              <a:ext uri="{FF2B5EF4-FFF2-40B4-BE49-F238E27FC236}">
                <a16:creationId xmlns:a16="http://schemas.microsoft.com/office/drawing/2014/main" id="{1877D93D-8D56-EA0D-877B-D6E0AE8AA370}"/>
              </a:ext>
            </a:extLst>
          </p:cNvPr>
          <p:cNvSpPr txBox="1"/>
          <p:nvPr/>
        </p:nvSpPr>
        <p:spPr>
          <a:xfrm>
            <a:off x="5631997" y="2983230"/>
            <a:ext cx="1233030" cy="369332"/>
          </a:xfrm>
          <a:prstGeom prst="rect">
            <a:avLst/>
          </a:prstGeom>
          <a:solidFill>
            <a:schemeClr val="bg1"/>
          </a:solidFill>
        </p:spPr>
        <p:txBody>
          <a:bodyPr wrap="none" rtlCol="0">
            <a:spAutoFit/>
          </a:bodyPr>
          <a:lstStyle/>
          <a:p>
            <a:r>
              <a:rPr lang="en-FR" dirty="0"/>
              <a:t>H1N1 1918</a:t>
            </a:r>
          </a:p>
        </p:txBody>
      </p:sp>
      <p:sp>
        <p:nvSpPr>
          <p:cNvPr id="17" name="TextBox 16">
            <a:extLst>
              <a:ext uri="{FF2B5EF4-FFF2-40B4-BE49-F238E27FC236}">
                <a16:creationId xmlns:a16="http://schemas.microsoft.com/office/drawing/2014/main" id="{00AD951F-4EFB-17F8-1621-057A1425A1C0}"/>
              </a:ext>
            </a:extLst>
          </p:cNvPr>
          <p:cNvSpPr txBox="1"/>
          <p:nvPr/>
        </p:nvSpPr>
        <p:spPr>
          <a:xfrm>
            <a:off x="5709428" y="5899577"/>
            <a:ext cx="514693" cy="461665"/>
          </a:xfrm>
          <a:prstGeom prst="rect">
            <a:avLst/>
          </a:prstGeom>
          <a:solidFill>
            <a:schemeClr val="bg1"/>
          </a:solidFill>
        </p:spPr>
        <p:txBody>
          <a:bodyPr wrap="none" rtlCol="0">
            <a:spAutoFit/>
          </a:bodyPr>
          <a:lstStyle/>
          <a:p>
            <a:r>
              <a:rPr lang="en-FR" sz="2400" i="1" dirty="0"/>
              <a:t>f</a:t>
            </a:r>
            <a:r>
              <a:rPr lang="en-FR" sz="2400" i="1" baseline="-25000" dirty="0"/>
              <a:t>CG</a:t>
            </a:r>
          </a:p>
        </p:txBody>
      </p:sp>
      <p:pic>
        <p:nvPicPr>
          <p:cNvPr id="29" name="Picture 28">
            <a:extLst>
              <a:ext uri="{FF2B5EF4-FFF2-40B4-BE49-F238E27FC236}">
                <a16:creationId xmlns:a16="http://schemas.microsoft.com/office/drawing/2014/main" id="{C5963785-5599-4826-2DD7-ECD221B588F8}"/>
              </a:ext>
            </a:extLst>
          </p:cNvPr>
          <p:cNvPicPr>
            <a:picLocks noChangeAspect="1"/>
          </p:cNvPicPr>
          <p:nvPr/>
        </p:nvPicPr>
        <p:blipFill>
          <a:blip r:embed="rId4"/>
          <a:stretch>
            <a:fillRect/>
          </a:stretch>
        </p:blipFill>
        <p:spPr>
          <a:xfrm>
            <a:off x="5734050" y="4502150"/>
            <a:ext cx="2501900" cy="1308100"/>
          </a:xfrm>
          <a:prstGeom prst="rect">
            <a:avLst/>
          </a:prstGeom>
        </p:spPr>
      </p:pic>
    </p:spTree>
    <p:extLst>
      <p:ext uri="{BB962C8B-B14F-4D97-AF65-F5344CB8AC3E}">
        <p14:creationId xmlns:p14="http://schemas.microsoft.com/office/powerpoint/2010/main" val="428079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0"/>
            <a:ext cx="7772400" cy="1143000"/>
          </a:xfrm>
        </p:spPr>
        <p:txBody>
          <a:bodyPr>
            <a:normAutofit/>
          </a:bodyPr>
          <a:lstStyle/>
          <a:p>
            <a:r>
              <a:rPr lang="en-US" sz="3200" b="1" dirty="0">
                <a:solidFill>
                  <a:srgbClr val="FF0000"/>
                </a:solidFill>
              </a:rPr>
              <a:t>Human and Viral </a:t>
            </a:r>
            <a:r>
              <a:rPr lang="en-US" sz="3200" b="1" dirty="0" err="1">
                <a:solidFill>
                  <a:srgbClr val="FF0000"/>
                </a:solidFill>
              </a:rPr>
              <a:t>GpG</a:t>
            </a:r>
            <a:r>
              <a:rPr lang="en-US" sz="3200" b="1" dirty="0">
                <a:solidFill>
                  <a:srgbClr val="FF0000"/>
                </a:solidFill>
              </a:rPr>
              <a:t> Forces</a:t>
            </a:r>
          </a:p>
        </p:txBody>
      </p:sp>
      <p:sp>
        <p:nvSpPr>
          <p:cNvPr id="6" name="Slide Number Placeholder 7"/>
          <p:cNvSpPr>
            <a:spLocks noGrp="1"/>
          </p:cNvSpPr>
          <p:nvPr>
            <p:ph type="sldNum" sz="quarter" idx="12"/>
          </p:nvPr>
        </p:nvSpPr>
        <p:spPr/>
        <p:txBody>
          <a:bodyPr/>
          <a:lstStyle/>
          <a:p>
            <a:pPr>
              <a:defRPr/>
            </a:pPr>
            <a:fld id="{7B6AA7FE-D68E-6149-8229-CC34F6F170CA}" type="slidenum">
              <a:rPr lang="en-US"/>
              <a:pPr>
                <a:defRPr/>
              </a:pPr>
              <a:t>9</a:t>
            </a:fld>
            <a:endParaRPr lang="en-US"/>
          </a:p>
        </p:txBody>
      </p:sp>
      <p:sp>
        <p:nvSpPr>
          <p:cNvPr id="55302" name="Oval 13"/>
          <p:cNvSpPr>
            <a:spLocks noChangeArrowheads="1"/>
          </p:cNvSpPr>
          <p:nvPr/>
        </p:nvSpPr>
        <p:spPr bwMode="auto">
          <a:xfrm>
            <a:off x="4419600" y="1524000"/>
            <a:ext cx="457200" cy="609600"/>
          </a:xfrm>
          <a:prstGeom prst="ellipse">
            <a:avLst/>
          </a:prstGeom>
          <a:solidFill>
            <a:schemeClr val="bg1"/>
          </a:solidFill>
          <a:ln w="9525">
            <a:solidFill>
              <a:schemeClr val="bg1"/>
            </a:solidFill>
            <a:round/>
            <a:headEnd/>
            <a:tailEnd type="triangle" w="med" len="med"/>
          </a:ln>
        </p:spPr>
        <p:txBody>
          <a:bodyPr wrap="none" anchor="ctr">
            <a:prstTxWarp prst="textNoShape">
              <a:avLst/>
            </a:prstTxWarp>
          </a:bodyPr>
          <a:lstStyle/>
          <a:p>
            <a:endParaRPr lang="en-US"/>
          </a:p>
        </p:txBody>
      </p:sp>
      <p:pic>
        <p:nvPicPr>
          <p:cNvPr id="8" name="Picture 7" descr="Fig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10" y="1409524"/>
            <a:ext cx="7323700" cy="4940311"/>
          </a:xfrm>
          <a:prstGeom prst="rect">
            <a:avLst/>
          </a:prstGeom>
        </p:spPr>
      </p:pic>
      <p:sp>
        <p:nvSpPr>
          <p:cNvPr id="2" name="ZoneTexte 1"/>
          <p:cNvSpPr txBox="1"/>
          <p:nvPr/>
        </p:nvSpPr>
        <p:spPr>
          <a:xfrm rot="16200000">
            <a:off x="-601694" y="3500550"/>
            <a:ext cx="2693503" cy="369332"/>
          </a:xfrm>
          <a:prstGeom prst="rect">
            <a:avLst/>
          </a:prstGeom>
          <a:noFill/>
        </p:spPr>
        <p:txBody>
          <a:bodyPr wrap="none" rtlCol="0">
            <a:spAutoFit/>
          </a:bodyPr>
          <a:lstStyle/>
          <a:p>
            <a:r>
              <a:rPr lang="fr-FR" dirty="0"/>
              <a:t>Distribution </a:t>
            </a:r>
            <a:r>
              <a:rPr lang="fr-FR" dirty="0" err="1"/>
              <a:t>from</a:t>
            </a:r>
            <a:r>
              <a:rPr lang="fr-FR" dirty="0"/>
              <a:t> </a:t>
            </a:r>
            <a:r>
              <a:rPr lang="fr-FR" dirty="0" err="1"/>
              <a:t>Gencode</a:t>
            </a:r>
            <a:endParaRPr lang="fr-FR" dirty="0"/>
          </a:p>
        </p:txBody>
      </p:sp>
      <p:cxnSp>
        <p:nvCxnSpPr>
          <p:cNvPr id="4" name="Connecteur droit avec flèche 3"/>
          <p:cNvCxnSpPr/>
          <p:nvPr/>
        </p:nvCxnSpPr>
        <p:spPr>
          <a:xfrm flipV="1">
            <a:off x="5956300" y="4191000"/>
            <a:ext cx="457200" cy="4064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6492754" y="3848100"/>
            <a:ext cx="556563" cy="369332"/>
          </a:xfrm>
          <a:prstGeom prst="rect">
            <a:avLst/>
          </a:prstGeom>
          <a:noFill/>
        </p:spPr>
        <p:txBody>
          <a:bodyPr wrap="none" rtlCol="0">
            <a:spAutoFit/>
          </a:bodyPr>
          <a:lstStyle/>
          <a:p>
            <a:r>
              <a:rPr lang="fr-FR" dirty="0"/>
              <a:t>EBV</a:t>
            </a:r>
          </a:p>
        </p:txBody>
      </p:sp>
      <p:cxnSp>
        <p:nvCxnSpPr>
          <p:cNvPr id="9" name="Straight Arrow Connector 8">
            <a:extLst>
              <a:ext uri="{FF2B5EF4-FFF2-40B4-BE49-F238E27FC236}">
                <a16:creationId xmlns:a16="http://schemas.microsoft.com/office/drawing/2014/main" id="{90D8D371-DE91-147E-4BF0-77186F5214C1}"/>
              </a:ext>
            </a:extLst>
          </p:cNvPr>
          <p:cNvCxnSpPr>
            <a:cxnSpLocks/>
          </p:cNvCxnSpPr>
          <p:nvPr/>
        </p:nvCxnSpPr>
        <p:spPr>
          <a:xfrm>
            <a:off x="1643605" y="5006051"/>
            <a:ext cx="173620" cy="526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97A1AAB-BBE4-287B-0073-9024DB837E7A}"/>
              </a:ext>
            </a:extLst>
          </p:cNvPr>
          <p:cNvSpPr txBox="1"/>
          <p:nvPr/>
        </p:nvSpPr>
        <p:spPr>
          <a:xfrm>
            <a:off x="1562582" y="4421529"/>
            <a:ext cx="1798377" cy="646331"/>
          </a:xfrm>
          <a:prstGeom prst="rect">
            <a:avLst/>
          </a:prstGeom>
          <a:noFill/>
        </p:spPr>
        <p:txBody>
          <a:bodyPr wrap="none" rtlCol="0">
            <a:spAutoFit/>
          </a:bodyPr>
          <a:lstStyle/>
          <a:p>
            <a:r>
              <a:rPr lang="en-GB" dirty="0"/>
              <a:t>T</a:t>
            </a:r>
            <a:r>
              <a:rPr lang="x-none" dirty="0"/>
              <a:t>ype 1 Interferon</a:t>
            </a:r>
          </a:p>
          <a:p>
            <a:r>
              <a:rPr lang="en-GB" dirty="0"/>
              <a:t>g</a:t>
            </a:r>
            <a:r>
              <a:rPr lang="x-none" dirty="0"/>
              <a:t>ene family</a:t>
            </a:r>
          </a:p>
        </p:txBody>
      </p:sp>
      <p:cxnSp>
        <p:nvCxnSpPr>
          <p:cNvPr id="11" name="Straight Arrow Connector 10">
            <a:extLst>
              <a:ext uri="{FF2B5EF4-FFF2-40B4-BE49-F238E27FC236}">
                <a16:creationId xmlns:a16="http://schemas.microsoft.com/office/drawing/2014/main" id="{AB0C9180-B852-E5B0-4C55-CD7C3D183523}"/>
              </a:ext>
            </a:extLst>
          </p:cNvPr>
          <p:cNvCxnSpPr>
            <a:cxnSpLocks/>
          </p:cNvCxnSpPr>
          <p:nvPr/>
        </p:nvCxnSpPr>
        <p:spPr>
          <a:xfrm flipH="1">
            <a:off x="4960210" y="2133600"/>
            <a:ext cx="410442" cy="283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155749B-651A-AD9D-14A1-66286AD0E512}"/>
              </a:ext>
            </a:extLst>
          </p:cNvPr>
          <p:cNvSpPr txBox="1"/>
          <p:nvPr/>
        </p:nvSpPr>
        <p:spPr>
          <a:xfrm>
            <a:off x="5555848" y="1967696"/>
            <a:ext cx="1184620" cy="369332"/>
          </a:xfrm>
          <a:prstGeom prst="rect">
            <a:avLst/>
          </a:prstGeom>
          <a:noFill/>
        </p:spPr>
        <p:txBody>
          <a:bodyPr wrap="none" rtlCol="0">
            <a:spAutoFit/>
          </a:bodyPr>
          <a:lstStyle/>
          <a:p>
            <a:r>
              <a:rPr lang="x-none" dirty="0"/>
              <a:t>SARS-Cov2</a:t>
            </a:r>
          </a:p>
        </p:txBody>
      </p:sp>
      <p:cxnSp>
        <p:nvCxnSpPr>
          <p:cNvPr id="7" name="Straight Connector 6">
            <a:extLst>
              <a:ext uri="{FF2B5EF4-FFF2-40B4-BE49-F238E27FC236}">
                <a16:creationId xmlns:a16="http://schemas.microsoft.com/office/drawing/2014/main" id="{BDB60641-7E57-ADA7-F2E1-4CF185CD1DA8}"/>
              </a:ext>
            </a:extLst>
          </p:cNvPr>
          <p:cNvCxnSpPr>
            <a:cxnSpLocks/>
          </p:cNvCxnSpPr>
          <p:nvPr/>
        </p:nvCxnSpPr>
        <p:spPr>
          <a:xfrm flipV="1">
            <a:off x="5820908" y="3352562"/>
            <a:ext cx="919560" cy="3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8F17C7B-28D1-A712-8FBF-C4451BED8C05}"/>
              </a:ext>
            </a:extLst>
          </p:cNvPr>
          <p:cNvCxnSpPr>
            <a:cxnSpLocks/>
          </p:cNvCxnSpPr>
          <p:nvPr/>
        </p:nvCxnSpPr>
        <p:spPr>
          <a:xfrm>
            <a:off x="4979043" y="1888607"/>
            <a:ext cx="11555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6F8005-C00F-DF22-41F1-E891990A9C39}"/>
              </a:ext>
            </a:extLst>
          </p:cNvPr>
          <p:cNvCxnSpPr/>
          <p:nvPr/>
        </p:nvCxnSpPr>
        <p:spPr>
          <a:xfrm>
            <a:off x="4247908" y="787078"/>
            <a:ext cx="67757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6EE0DEF1-0E4A-BE66-1E05-9856CC099CD3}"/>
              </a:ext>
            </a:extLst>
          </p:cNvPr>
          <p:cNvSpPr txBox="1"/>
          <p:nvPr/>
        </p:nvSpPr>
        <p:spPr>
          <a:xfrm>
            <a:off x="5631997" y="2983230"/>
            <a:ext cx="1233030" cy="369332"/>
          </a:xfrm>
          <a:prstGeom prst="rect">
            <a:avLst/>
          </a:prstGeom>
          <a:solidFill>
            <a:schemeClr val="bg1"/>
          </a:solidFill>
        </p:spPr>
        <p:txBody>
          <a:bodyPr wrap="none" rtlCol="0">
            <a:spAutoFit/>
          </a:bodyPr>
          <a:lstStyle/>
          <a:p>
            <a:r>
              <a:rPr lang="en-FR" dirty="0"/>
              <a:t>H1N1 1918</a:t>
            </a:r>
          </a:p>
        </p:txBody>
      </p:sp>
      <p:sp>
        <p:nvSpPr>
          <p:cNvPr id="16" name="TextBox 15">
            <a:extLst>
              <a:ext uri="{FF2B5EF4-FFF2-40B4-BE49-F238E27FC236}">
                <a16:creationId xmlns:a16="http://schemas.microsoft.com/office/drawing/2014/main" id="{4E8540F3-4686-B70E-2C94-F59A155F45CD}"/>
              </a:ext>
            </a:extLst>
          </p:cNvPr>
          <p:cNvSpPr txBox="1"/>
          <p:nvPr/>
        </p:nvSpPr>
        <p:spPr>
          <a:xfrm>
            <a:off x="5709428" y="5899577"/>
            <a:ext cx="514693" cy="461665"/>
          </a:xfrm>
          <a:prstGeom prst="rect">
            <a:avLst/>
          </a:prstGeom>
          <a:solidFill>
            <a:schemeClr val="bg1"/>
          </a:solidFill>
        </p:spPr>
        <p:txBody>
          <a:bodyPr wrap="none" rtlCol="0">
            <a:spAutoFit/>
          </a:bodyPr>
          <a:lstStyle/>
          <a:p>
            <a:r>
              <a:rPr lang="en-FR" sz="2400" i="1" dirty="0"/>
              <a:t>f</a:t>
            </a:r>
            <a:r>
              <a:rPr lang="en-FR" sz="2400" i="1" baseline="-25000" dirty="0"/>
              <a:t>CG</a:t>
            </a:r>
          </a:p>
        </p:txBody>
      </p:sp>
    </p:spTree>
    <p:extLst>
      <p:ext uri="{BB962C8B-B14F-4D97-AF65-F5344CB8AC3E}">
        <p14:creationId xmlns:p14="http://schemas.microsoft.com/office/powerpoint/2010/main" val="206180228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11820</TotalTime>
  <Words>1584</Words>
  <Application>Microsoft Macintosh PowerPoint</Application>
  <PresentationFormat>On-screen Show (4:3)</PresentationFormat>
  <Paragraphs>261</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ArialMT</vt:lpstr>
      <vt:lpstr>Calibri</vt:lpstr>
      <vt:lpstr>Times</vt:lpstr>
      <vt:lpstr>Thème Office</vt:lpstr>
      <vt:lpstr>PowerPoint Presentation</vt:lpstr>
      <vt:lpstr>Innate immune system recognizes pathogens associated molecular patterns (PAMPs) </vt:lpstr>
      <vt:lpstr>PowerPoint Presentation</vt:lpstr>
      <vt:lpstr>Plan of the talk</vt:lpstr>
      <vt:lpstr>PowerPoint Presentation</vt:lpstr>
      <vt:lpstr>PowerPoint Presentation</vt:lpstr>
      <vt:lpstr>PowerPoint Presentation</vt:lpstr>
      <vt:lpstr>Human and Viral GpG Forces</vt:lpstr>
      <vt:lpstr>Human and Viral GpG Forces</vt:lpstr>
      <vt:lpstr>PowerPoint Presentation</vt:lpstr>
      <vt:lpstr>Human and Viral GpG Forces</vt:lpstr>
      <vt:lpstr>PowerPoint Presentation</vt:lpstr>
      <vt:lpstr>Human and Viral CpG Forces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Simona Cocco</dc:creator>
  <cp:lastModifiedBy>Microsoft Office User</cp:lastModifiedBy>
  <cp:revision>334</cp:revision>
  <dcterms:created xsi:type="dcterms:W3CDTF">2015-07-04T12:53:27Z</dcterms:created>
  <dcterms:modified xsi:type="dcterms:W3CDTF">2022-08-17T14:42:36Z</dcterms:modified>
</cp:coreProperties>
</file>