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Raleway"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EA6992-E422-474F-B528-62FEAD08CEB0}">
  <a:tblStyle styleId="{9DEA6992-E422-474F-B528-62FEAD08CE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754" y="10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5ee0832013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5ee0832013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 Mangel, Samaniego, J. Am. Stat. Assoc. 1984</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0769506a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0769506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 Mangel, Samaniego, J. Am. Stat. Assoc. 1984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0769506ae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0769506a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 Mangel, Samaniego, J. Am. Stat. Assoc. 1984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5ee0832013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5ee0832013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update this figure!</a:t>
            </a:r>
            <a:endParaRPr/>
          </a:p>
          <a:p>
            <a:pPr marL="0" lvl="0" indent="0" algn="l" rtl="0">
              <a:spcBef>
                <a:spcPts val="0"/>
              </a:spcBef>
              <a:spcAft>
                <a:spcPts val="0"/>
              </a:spcAft>
              <a:buNone/>
            </a:pPr>
            <a:r>
              <a:rPr lang="en">
                <a:solidFill>
                  <a:schemeClr val="dk1"/>
                </a:solidFill>
              </a:rPr>
              <a:t>LOEUF stands for the "</a:t>
            </a:r>
            <a:r>
              <a:rPr lang="en" b="1">
                <a:solidFill>
                  <a:schemeClr val="dk1"/>
                </a:solidFill>
              </a:rPr>
              <a:t>loss-of-function observed/expected upper bound fraction</a:t>
            </a:r>
            <a:r>
              <a:rPr lang="en">
                <a:solidFill>
                  <a:schemeClr val="dk1"/>
                </a:solidFill>
              </a:rPr>
              <a:t>." It is a conservative estimate of the observed/expected ratio, based on the upper bound of a Poisson-derived confidence interval around the ratio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60633e3cfa_3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60633e3cfa_3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classes of functional variation in proteins</a:t>
            </a:r>
            <a:endParaRPr/>
          </a:p>
          <a:p>
            <a:pPr marL="0" lvl="0" indent="0" algn="l" rtl="0">
              <a:spcBef>
                <a:spcPts val="0"/>
              </a:spcBef>
              <a:spcAft>
                <a:spcPts val="0"/>
              </a:spcAft>
              <a:buNone/>
            </a:pPr>
            <a:r>
              <a:rPr lang="en"/>
              <a:t>Variation in UTRs doesn’t appear to be significantly under negative selection</a:t>
            </a:r>
            <a:endParaRPr/>
          </a:p>
          <a:p>
            <a:pPr marL="0" lvl="0" indent="0" algn="l" rtl="0">
              <a:spcBef>
                <a:spcPts val="0"/>
              </a:spcBef>
              <a:spcAft>
                <a:spcPts val="0"/>
              </a:spcAft>
              <a:buNone/>
            </a:pPr>
            <a:r>
              <a:rPr lang="en"/>
              <a:t>The problem is that, like in the CDS, not all variation in UTRs is the same!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bc74ff3c9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5bc74ff3c9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update this figure!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5ee0832013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5ee083201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d8db3ee37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d8db3ee37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to update this figure!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bc74ff3c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bc74ff3c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the arrow to represent direction of transcription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bc74ff3c9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bc74ff3c9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0633e3cfa_3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0633e3cfa_3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bc74ff3c9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5bc74ff3c9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444b186736_0_8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444b186736_0_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knowing the regulatory importance of rG4s, how can we detect and study g4s? More particularly, my research questions are then how can we first, predict the formation of rg4s at a large scale, and then study the effects of single nucleotide variants that break the predicted g4 formations? And what are the associated diseases for these g4 deleterious variants? </a:t>
            </a:r>
            <a:endParaRPr/>
          </a:p>
          <a:p>
            <a:pPr marL="0" lvl="0" indent="0" algn="l" rtl="0">
              <a:spcBef>
                <a:spcPts val="0"/>
              </a:spcBef>
              <a:spcAft>
                <a:spcPts val="0"/>
              </a:spcAft>
              <a:buNone/>
            </a:pPr>
            <a:endParaRPr/>
          </a:p>
          <a:p>
            <a:pPr marL="0" lvl="0" indent="0" algn="l" rtl="0">
              <a:spcBef>
                <a:spcPts val="0"/>
              </a:spcBef>
              <a:spcAft>
                <a:spcPts val="0"/>
              </a:spcAft>
              <a:buNone/>
            </a:pPr>
            <a:r>
              <a:rPr lang="en"/>
              <a:t>To answer these questions, this project is divided into four steps. First, we want to get the dataset of high throughput mapping of transcriptome-wide putative rG4, and then use this data to train a model to accurately predict rg4 focused on 5’utr. Next, we want to analyze phenotype association of rG4 deleterious variants predicted by the model. Lastly, we want to perform experimental validation on the rG4 deleterious variants </a:t>
            </a:r>
            <a:endParaRPr/>
          </a:p>
          <a:p>
            <a:pPr marL="0" lvl="0" indent="0" algn="l" rtl="0">
              <a:spcBef>
                <a:spcPts val="0"/>
              </a:spcBef>
              <a:spcAft>
                <a:spcPts val="0"/>
              </a:spcAft>
              <a:buNone/>
            </a:pPr>
            <a:endParaRPr/>
          </a:p>
          <a:p>
            <a:pPr marL="0" lvl="0" indent="0" algn="l" rtl="0">
              <a:spcBef>
                <a:spcPts val="0"/>
              </a:spcBef>
              <a:spcAft>
                <a:spcPts val="0"/>
              </a:spcAft>
              <a:buNone/>
            </a:pPr>
            <a:r>
              <a:rPr lang="en"/>
              <a:t>27s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444b186736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444b186736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Rg4Seeker from Kwok’s group.</a:t>
            </a:r>
            <a:endParaRPr/>
          </a:p>
          <a:p>
            <a:pPr marL="0" lvl="0" indent="0" algn="l" rtl="0">
              <a:spcBef>
                <a:spcPts val="0"/>
              </a:spcBef>
              <a:spcAft>
                <a:spcPts val="0"/>
              </a:spcAft>
              <a:buNone/>
            </a:pPr>
            <a:endParaRPr/>
          </a:p>
          <a:p>
            <a:pPr marL="0" lvl="0" indent="0" algn="l" rtl="0">
              <a:spcBef>
                <a:spcPts val="0"/>
              </a:spcBef>
              <a:spcAft>
                <a:spcPts val="0"/>
              </a:spcAft>
              <a:buNone/>
            </a:pPr>
            <a:r>
              <a:rPr lang="en"/>
              <a:t>With that in mind, we want </a:t>
            </a:r>
            <a:r>
              <a:rPr lang="en" sz="1000">
                <a:solidFill>
                  <a:schemeClr val="dk1"/>
                </a:solidFill>
              </a:rPr>
              <a:t>to be able to get insights about the g4 themselves and their roles. We want to be able to interpret the results in meaningful ways, like which locations are more important, which subtypes, etc, and predict genetic variants that break rG4s in 5’UTRs. For this purpose </a:t>
            </a:r>
            <a:r>
              <a:rPr lang="en"/>
              <a:t>we introduce our model called G4mer. Here, we fine-tuned a bert model that is transformer-based using rg4seeker data we just showed for rG4 prediction. Next, we want to study rG4s in the 5’utr regions. So after obtaining the model, we’ll then use the model to find predicted rG4s in 5’utr regions. To get sequences to be predicted for the presence of rG4s, we then take all the 5’UTR regions, break them down into sequences of fix length to feed into G4mer and obtain 5’UTR regions that are predicted to contain G4 which we will include in our analyses later</a:t>
            </a:r>
            <a:endParaRPr/>
          </a:p>
          <a:p>
            <a:pPr marL="0" lvl="0" indent="0" algn="l" rtl="0">
              <a:spcBef>
                <a:spcPts val="0"/>
              </a:spcBef>
              <a:spcAft>
                <a:spcPts val="0"/>
              </a:spcAft>
              <a:buNone/>
            </a:pPr>
            <a:endParaRPr/>
          </a:p>
          <a:p>
            <a:pPr marL="0" lvl="0" indent="0" algn="l" rtl="0">
              <a:spcBef>
                <a:spcPts val="0"/>
              </a:spcBef>
              <a:spcAft>
                <a:spcPts val="0"/>
              </a:spcAft>
              <a:buNone/>
            </a:pPr>
            <a:r>
              <a:rPr lang="en"/>
              <a:t>We hypothesize that a transformer based model would be good at modeling rG4s because of the advantage that transformer has in capturing more complicated structures or relationships in the input. Since rG4s can be subcategorized into different categories with varying structures and lengths, a transformer-based model is then able to overcome this</a:t>
            </a:r>
            <a:endParaRPr/>
          </a:p>
          <a:p>
            <a:pPr marL="0" lvl="0" indent="0" algn="l" rtl="0">
              <a:spcBef>
                <a:spcPts val="0"/>
              </a:spcBef>
              <a:spcAft>
                <a:spcPts val="0"/>
              </a:spcAft>
              <a:buNone/>
            </a:pPr>
            <a:endParaRPr/>
          </a:p>
          <a:p>
            <a:pPr marL="0" lvl="0" indent="0" algn="l" rtl="0">
              <a:spcBef>
                <a:spcPts val="0"/>
              </a:spcBef>
              <a:spcAft>
                <a:spcPts val="0"/>
              </a:spcAft>
              <a:buNone/>
            </a:pPr>
            <a:r>
              <a:rPr lang="en"/>
              <a:t>40s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444b186736_0_1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444b186736_0_1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that in mind, we want </a:t>
            </a:r>
            <a:r>
              <a:rPr lang="en" sz="1000">
                <a:solidFill>
                  <a:schemeClr val="dk1"/>
                </a:solidFill>
              </a:rPr>
              <a:t>to be able to get insights about the g4 themselves and their roles. We want to be able to interpret the results in meaningful ways, like which locations are more important, which subtypes, etc, and predict genetic variants that break rG4s in 5’UTRs. For this purpose </a:t>
            </a:r>
            <a:r>
              <a:rPr lang="en"/>
              <a:t>we introduce our model called G4mer. Here, we fine-tuned a bert model that is transformer-based using rg4seeker data we just showed for rG4 prediction. Next, we want to study rG4s in the 5’utr regions. So after obtaining the model, we’ll then use the model to find predicted rG4s in 5’utr regions. To get sequences to be predicted for the presence of rG4s, we then take all the 5’UTR regions, break them down into sequences of fix length to feed into G4mer and obtain 5’UTR regions that are predicted to contain G4 which we will include in our analyses later</a:t>
            </a:r>
            <a:endParaRPr/>
          </a:p>
          <a:p>
            <a:pPr marL="0" lvl="0" indent="0" algn="l" rtl="0">
              <a:spcBef>
                <a:spcPts val="0"/>
              </a:spcBef>
              <a:spcAft>
                <a:spcPts val="0"/>
              </a:spcAft>
              <a:buNone/>
            </a:pPr>
            <a:endParaRPr/>
          </a:p>
          <a:p>
            <a:pPr marL="0" lvl="0" indent="0" algn="l" rtl="0">
              <a:spcBef>
                <a:spcPts val="0"/>
              </a:spcBef>
              <a:spcAft>
                <a:spcPts val="0"/>
              </a:spcAft>
              <a:buNone/>
            </a:pPr>
            <a:r>
              <a:rPr lang="en"/>
              <a:t>We hypothesize that a transformer based model would be good at modeling rG4s because of the advantage that transformer has in capturing more complicated structures or relationships in the input. Since rG4s can be subcategorized into different categories with varying structures and lengths, a transformer-based model is then able to overcome this</a:t>
            </a:r>
            <a:endParaRPr/>
          </a:p>
          <a:p>
            <a:pPr marL="0" lvl="0" indent="0" algn="l" rtl="0">
              <a:spcBef>
                <a:spcPts val="0"/>
              </a:spcBef>
              <a:spcAft>
                <a:spcPts val="0"/>
              </a:spcAft>
              <a:buNone/>
            </a:pPr>
            <a:endParaRPr/>
          </a:p>
          <a:p>
            <a:pPr marL="0" lvl="0" indent="0" algn="l" rtl="0">
              <a:spcBef>
                <a:spcPts val="0"/>
              </a:spcBef>
              <a:spcAft>
                <a:spcPts val="0"/>
              </a:spcAft>
              <a:buNone/>
            </a:pPr>
            <a:r>
              <a:rPr lang="en"/>
              <a:t>40s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444b186736_0_8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444b186736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there have been many other computational models developed to detect g4 in dna and/or rna, most of them only provide predictions. However we would like to also perform variant interpretation. Before going into variant interpretation, we first looked into how G4mer performs and evaluated G4mer against a state of the art convolutional neural network based model called G4detector. </a:t>
            </a:r>
            <a:endParaRPr/>
          </a:p>
          <a:p>
            <a:pPr marL="0" lvl="0" indent="0" algn="l" rtl="0">
              <a:spcBef>
                <a:spcPts val="0"/>
              </a:spcBef>
              <a:spcAft>
                <a:spcPts val="0"/>
              </a:spcAft>
              <a:buNone/>
            </a:pPr>
            <a:r>
              <a:rPr lang="en"/>
              <a:t>20s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444b186736_0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1444b186736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G4 detector is a convolutional neural network or CNN based model that has been shown to outperform other existing models. Here, G4Detector performance is represented by the bars in red, and they showed that they have the best performance for both in vitro and in vivo G4 datasets. </a:t>
            </a:r>
            <a:r>
              <a:rPr lang="en">
                <a:solidFill>
                  <a:schemeClr val="dk1"/>
                </a:solidFill>
              </a:rPr>
              <a:t>G4detector was originally built to predict DNA G4s, but in order to perform a true comparison with our model, we retrained it on the same RNA G4 data as G4mer.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444b186736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444b186736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for our evaluation, we trained both G4mer and G4Detector on rg4-seeker data, and compared their performances for three different tasks. The first task is a binary classification, where the models predict if a given sequence contains a potential G4. The other two tasks are multiclass classification, where the models predict if a given sequence contains a g4 and which subcategory it belongs to. We performed two multiclass classifications for different input sequence lengths.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444b186736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444b186736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binary classification, G4mer only slightly outperforms G4Detector .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Animation one row at a time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1m 35s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444b186736_0_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444b186736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However for multiclass classification, G4Detector struggled to accurately predict rG4 into subcategories, with accuracy of 0.55 for input length of 70 nucleotides. Meanwhile G4mer performs with an accuracy of around 0.3 higher, at 0.83.</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44b186736_0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444b186736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We also tried a different input sequence length of 200 nucleotides and while both model performances drop, a larger drop is seen for G4Detector for both accuracy and AUC. This shows that G4mer is better at predicting G4 subcategories and is more resilient to the changes in the length of the input sequence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Overall, for all the tasks, G4mer outperforms G4Detector, especially for multiclass classification of categorizing rG4s into subtypes.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444b186736_0_1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444b186736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a:solidFill>
                  <a:srgbClr val="595959"/>
                </a:solidFill>
              </a:rPr>
              <a:t>First things first, a G-quadruplex, or G4, is a secondary structure that exists in both DNA and RNA. In this project, we’ll be focusing on RNA G4s or rG4s. The standard or canonical G4 sequence looks like this, a repeat of consecutive G’s followed by a sequence of any nucleotide of length one to seven. A G4 sequence forms a four stranded planar quadruplex structure called a G-quartet, and when two or more G-quartets stack on top of each other, they form a G4. For rG4s, besides the canonical G4, there are also non canonical G4 structures and within non canonical structures, there are subcategories or subtypes of rG4s</a:t>
            </a:r>
            <a:endParaRPr sz="1700">
              <a:solidFill>
                <a:srgbClr val="595959"/>
              </a:solidFill>
            </a:endParaRPr>
          </a:p>
          <a:p>
            <a:pPr marL="0" lvl="0" indent="0" algn="l" rtl="0">
              <a:lnSpc>
                <a:spcPct val="115000"/>
              </a:lnSpc>
              <a:spcBef>
                <a:spcPts val="1600"/>
              </a:spcBef>
              <a:spcAft>
                <a:spcPts val="0"/>
              </a:spcAft>
              <a:buNone/>
            </a:pPr>
            <a:r>
              <a:rPr lang="en" sz="1700">
                <a:solidFill>
                  <a:srgbClr val="595959"/>
                </a:solidFill>
              </a:rPr>
              <a:t>Be able to answer about dna g4</a:t>
            </a:r>
            <a:endParaRPr sz="1700">
              <a:solidFill>
                <a:srgbClr val="595959"/>
              </a:solidFill>
            </a:endParaRPr>
          </a:p>
          <a:p>
            <a:pPr marL="0" lvl="0" indent="0" algn="l" rtl="0">
              <a:lnSpc>
                <a:spcPct val="115000"/>
              </a:lnSpc>
              <a:spcBef>
                <a:spcPts val="1600"/>
              </a:spcBef>
              <a:spcAft>
                <a:spcPts val="0"/>
              </a:spcAft>
              <a:buNone/>
            </a:pPr>
            <a:r>
              <a:rPr lang="en" sz="1700">
                <a:solidFill>
                  <a:srgbClr val="595959"/>
                </a:solidFill>
              </a:rPr>
              <a:t>45s</a:t>
            </a:r>
            <a:endParaRPr sz="1700">
              <a:solidFill>
                <a:srgbClr val="595959"/>
              </a:solidFill>
            </a:endParaRPr>
          </a:p>
          <a:p>
            <a:pPr marL="0" lvl="0" indent="0" algn="l" rtl="0">
              <a:spcBef>
                <a:spcPts val="16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444b186736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444b186736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validating that our model G4mer performs accurately in predicting rG4, next we move on to variant interpretation using gwas and phewas variants. Both GWAS and Phewas are phenotype and variant association studies but have different approaches. GWAS starts with a single phenotype and examines associations between phenotype and genetic variants across the genome. Phewas is the inverse of that where a set of variants is tested individually to determine each variants’ associations with multiple different phenotypes.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444b186736_0_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444b186736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analyze existing GWAS hits that are G4 deleterious, we downloaded GWAS hits from the GWAS catalog. We take all GWAS hits in the 5’UTR region. For each hit, g4mer predicted if an rG4 would form in the presence of the wild-type and the alternative allele, obtaining a prediction score for each. We then plotted the prediction scores of the wild type alleles on the Y axis, and the delta of the scores on the X axis. We expected most variants will not affect the formation of rG4s since most GWAS hits are not located in the UTRs. However, this analysis highlights variants with regions that are highly predicted to contain g4s and the GWAS hit causes a great drop in the predicted score or delta. This is seen on the right side of the plot.</a:t>
            </a:r>
            <a:endParaRPr/>
          </a:p>
          <a:p>
            <a:pPr marL="0" lvl="0" indent="0" algn="l" rtl="0">
              <a:spcBef>
                <a:spcPts val="0"/>
              </a:spcBef>
              <a:spcAft>
                <a:spcPts val="0"/>
              </a:spcAft>
              <a:buNone/>
            </a:pPr>
            <a:endParaRPr/>
          </a:p>
          <a:p>
            <a:pPr marL="0" lvl="0" indent="0" algn="l" rtl="0">
              <a:spcBef>
                <a:spcPts val="0"/>
              </a:spcBef>
              <a:spcAft>
                <a:spcPts val="0"/>
              </a:spcAft>
              <a:buNone/>
            </a:pPr>
            <a:r>
              <a:rPr lang="en"/>
              <a:t>Update the visuals and explanation on how this is done</a:t>
            </a:r>
            <a:endParaRPr/>
          </a:p>
          <a:p>
            <a:pPr marL="0" lvl="0" indent="0" algn="l" rtl="0">
              <a:spcBef>
                <a:spcPts val="0"/>
              </a:spcBef>
              <a:spcAft>
                <a:spcPts val="0"/>
              </a:spcAft>
              <a:buNone/>
            </a:pPr>
            <a:endParaRPr/>
          </a:p>
          <a:p>
            <a:pPr marL="0" lvl="0" indent="0" algn="l" rtl="0">
              <a:spcBef>
                <a:spcPts val="0"/>
              </a:spcBef>
              <a:spcAft>
                <a:spcPts val="0"/>
              </a:spcAft>
              <a:buNone/>
            </a:pPr>
            <a:r>
              <a:rPr lang="en"/>
              <a:t>Show process first. Don’t show the lines too distracting, make a better flow chart</a:t>
            </a:r>
            <a:endParaRPr/>
          </a:p>
          <a:p>
            <a:pPr marL="0" lvl="0" indent="0" algn="l" rtl="0">
              <a:spcBef>
                <a:spcPts val="0"/>
              </a:spcBef>
              <a:spcAft>
                <a:spcPts val="0"/>
              </a:spcAft>
              <a:buNone/>
            </a:pPr>
            <a:r>
              <a:rPr lang="en"/>
              <a:t>Expectation most not g4, but we look at the ones that did</a:t>
            </a:r>
            <a:endParaRPr/>
          </a:p>
          <a:p>
            <a:pPr marL="0" lvl="0" indent="0" algn="l" rtl="0">
              <a:spcBef>
                <a:spcPts val="0"/>
              </a:spcBef>
              <a:spcAft>
                <a:spcPts val="0"/>
              </a:spcAft>
              <a:buNone/>
            </a:pPr>
            <a:r>
              <a:rPr lang="en"/>
              <a:t>Take all high scoring gwas hits, run through g4mer, get scores</a:t>
            </a:r>
            <a:endParaRPr/>
          </a:p>
          <a:p>
            <a:pPr marL="0" lvl="0" indent="0" algn="l" rtl="0">
              <a:spcBef>
                <a:spcPts val="0"/>
              </a:spcBef>
              <a:spcAft>
                <a:spcPts val="0"/>
              </a:spcAft>
              <a:buNone/>
            </a:pPr>
            <a:endParaRPr/>
          </a:p>
          <a:p>
            <a:pPr marL="0" lvl="0" indent="0" algn="l" rtl="0">
              <a:spcBef>
                <a:spcPts val="0"/>
              </a:spcBef>
              <a:spcAft>
                <a:spcPts val="0"/>
              </a:spcAft>
              <a:buNone/>
            </a:pPr>
            <a:r>
              <a:rPr lang="en"/>
              <a:t>Explain that most gwas hits are not in 5’utr g4, but for those that hit windows of high scoring g4, we can add the variant and get the change in predicted score</a:t>
            </a:r>
            <a:endParaRPr/>
          </a:p>
          <a:p>
            <a:pPr marL="0" lvl="0" indent="0" algn="l" rtl="0">
              <a:spcBef>
                <a:spcPts val="0"/>
              </a:spcBef>
              <a:spcAft>
                <a:spcPts val="0"/>
              </a:spcAft>
              <a:buNone/>
            </a:pPr>
            <a:r>
              <a:rPr lang="en"/>
              <a:t>Overall i found x SNPs that are in a window of strong g4 hits</a:t>
            </a:r>
            <a:endParaRPr/>
          </a:p>
          <a:p>
            <a:pPr marL="0" lvl="0" indent="0" algn="l" rtl="0">
              <a:spcBef>
                <a:spcPts val="0"/>
              </a:spcBef>
              <a:spcAft>
                <a:spcPts val="0"/>
              </a:spcAft>
              <a:buNone/>
            </a:pPr>
            <a:r>
              <a:rPr lang="en"/>
              <a:t>Add Eczema</a:t>
            </a:r>
            <a:endParaRPr/>
          </a:p>
          <a:p>
            <a:pPr marL="0" lvl="0" indent="0" algn="l" rtl="0">
              <a:spcBef>
                <a:spcPts val="0"/>
              </a:spcBef>
              <a:spcAft>
                <a:spcPts val="0"/>
              </a:spcAft>
              <a:buNone/>
            </a:pPr>
            <a:r>
              <a:rPr lang="en"/>
              <a:t>Feeding variants of significance of a threshold</a:t>
            </a:r>
            <a:endParaRPr/>
          </a:p>
          <a:p>
            <a:pPr marL="0" lvl="0" indent="0" algn="l" rtl="0">
              <a:spcBef>
                <a:spcPts val="0"/>
              </a:spcBef>
              <a:spcAft>
                <a:spcPts val="0"/>
              </a:spcAft>
              <a:buNone/>
            </a:pPr>
            <a:r>
              <a:rPr lang="en"/>
              <a:t>Is this the sentinel snp in that region?</a:t>
            </a:r>
            <a:endParaRPr/>
          </a:p>
          <a:p>
            <a:pPr marL="0" lvl="0" indent="0" algn="l" rtl="0">
              <a:spcBef>
                <a:spcPts val="0"/>
              </a:spcBef>
              <a:spcAft>
                <a:spcPts val="0"/>
              </a:spcAft>
              <a:buNone/>
            </a:pPr>
            <a:r>
              <a:rPr lang="en"/>
              <a:t>Manhattan plot of that snp’s area and see if it’s the peak of the plot -&gt; sentinel snp</a:t>
            </a:r>
            <a:endParaRPr/>
          </a:p>
          <a:p>
            <a:pPr marL="0" lvl="0" indent="0" algn="l" rtl="0">
              <a:spcBef>
                <a:spcPts val="0"/>
              </a:spcBef>
              <a:spcAft>
                <a:spcPts val="0"/>
              </a:spcAft>
              <a:buNone/>
            </a:pPr>
            <a:r>
              <a:rPr lang="en"/>
              <a:t>Magnifying glass </a:t>
            </a:r>
            <a:endParaRPr/>
          </a:p>
          <a:p>
            <a:pPr marL="0" lvl="0" indent="0" algn="l" rtl="0">
              <a:spcBef>
                <a:spcPts val="0"/>
              </a:spcBef>
              <a:spcAft>
                <a:spcPts val="0"/>
              </a:spcAft>
              <a:buNone/>
            </a:pPr>
            <a:r>
              <a:rPr lang="en"/>
              <a:t>Darker color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444b186736_0_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444b186736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Turning to phewas, (transition from gwas to phewas)To perform phewas analysis, we obtained samples from the penn medicine biobank. PMBB has over 43 thousand participants of different ancestries. After quality check we’re left with around 40 thousand samples. Association analyses were performed only for European and African ancestries due to the limitation in sample sizes of other ancestry groups. In preparation for the analysis, we applied our exclusion criteria and excluded related individuals, singletons, and phenotypes with less than 5 cases in the PMBB. Similar to gwas, we take PMBB variants and find those that are G4 deleterious using G4mer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444b186736_0_9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444b186736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obtaining rg4 deleterious variants with g4mer, we then ran phewas for these. An output example of our phewas analysis is a variant in the African ancestry population, appearing in 93 samples. This variant is in SUPT4H1 gene with two phenotypes significantly associated with it, passing the threshold for bonferroni adjusted significance. </a:t>
            </a:r>
            <a:r>
              <a:rPr lang="en" sz="1000">
                <a:solidFill>
                  <a:srgbClr val="333333"/>
                </a:solidFill>
                <a:highlight>
                  <a:srgbClr val="FFFFFF"/>
                </a:highlight>
                <a:latin typeface="Roboto"/>
                <a:ea typeface="Roboto"/>
                <a:cs typeface="Roboto"/>
                <a:sym typeface="Roboto"/>
              </a:rPr>
              <a:t>The two phenotypes associated with this variants are circulatory and immune related diseases, which have not been studied before in relation to this gene and would be interesting to look into. Another example is a variant in the European ancestry population, appearing in 30 samples. This variant is in KRT15, which has been associated with cancers. In our phewas result, we find that the variant is most strongly associated with cancerous diseases, with the top disease being non-hodgkins lymphoma, which is a type of cancer that forms in the lymph system. </a:t>
            </a:r>
            <a:endParaRPr sz="100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 sz="1000">
                <a:solidFill>
                  <a:srgbClr val="333333"/>
                </a:solidFill>
                <a:highlight>
                  <a:srgbClr val="FFFFFF"/>
                </a:highlight>
                <a:latin typeface="Roboto"/>
                <a:ea typeface="Roboto"/>
                <a:cs typeface="Roboto"/>
                <a:sym typeface="Roboto"/>
              </a:rPr>
              <a:t>From these two phewas plots, we see how G4mer has the potential to uncover g4 deleterious variants with association to disease that is not yet studied. Furhter, t it also has the potential to find g4 deleterious variants with association to diseases that confirms what has already been studied. </a:t>
            </a:r>
            <a:endParaRPr sz="100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444b186736_0_10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1444b186736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future work, we want to </a:t>
            </a:r>
            <a:r>
              <a:rPr lang="en">
                <a:solidFill>
                  <a:schemeClr val="dk1"/>
                </a:solidFill>
              </a:rPr>
              <a:t>extend and finalize gwas and phewas associations, investigate relations of rG4s to subtypes and specific locations in the gene. </a:t>
            </a:r>
            <a:r>
              <a:rPr lang="en"/>
              <a:t>we will also be performing experimental validation in our lab, measuring the effect on the protein level of the associated gene in the absence and presence of the G4 deleterious variants we predicted with G4mer.  Lastly, we will be reproducing disease associations in uk biobank.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444b186736_0_10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444b186736_0_1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that, I would like to thank my colleagues in Biociphers lab, especially my advisor Yoseph, as well as my colleagues Danielle and Paul for being an amazing collaborators and contributosr and Paul for contributing to the phewas analysis. Thank you!</a:t>
            </a:r>
            <a:endParaRPr/>
          </a:p>
          <a:p>
            <a:pPr marL="0" lvl="0" indent="0" algn="l" rtl="0">
              <a:spcBef>
                <a:spcPts val="0"/>
              </a:spcBef>
              <a:spcAft>
                <a:spcPts val="0"/>
              </a:spcAft>
              <a:buNone/>
            </a:pPr>
            <a:r>
              <a:rPr lang="en"/>
              <a:t>15s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60769506ae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60769506a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60769506ae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60769506a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0769506ae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0769506a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ff2f36ab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ff2f36ab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Abraham Wald's Work on Aircraft Survivability</a:t>
            </a:r>
            <a:endParaRPr/>
          </a:p>
          <a:p>
            <a:pPr marL="0" lvl="0" indent="0" algn="l" rtl="0">
              <a:spcBef>
                <a:spcPts val="0"/>
              </a:spcBef>
              <a:spcAft>
                <a:spcPts val="0"/>
              </a:spcAft>
              <a:buNone/>
            </a:pPr>
            <a:r>
              <a:rPr lang="en"/>
              <a:t>Citation: Mangel, Samaniego, J. Am. Stat. Assoc. 1984</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ff2f36aba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ff2f36ab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Citation: Mangel, Samaniego, J. Am. Stat. Assoc. 1984</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5d61e6b60c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5d61e6b60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Chronology: how did I get involved in working on G-quadruplex?</a:t>
            </a:r>
            <a:endParaRPr/>
          </a:p>
          <a:p>
            <a:pPr marL="457200" lvl="0" indent="-298450" algn="l" rtl="0">
              <a:spcBef>
                <a:spcPts val="0"/>
              </a:spcBef>
              <a:spcAft>
                <a:spcPts val="0"/>
              </a:spcAft>
              <a:buSzPts val="1100"/>
              <a:buChar char="-"/>
            </a:pPr>
            <a:r>
              <a:rPr lang="en"/>
              <a:t>“We followed the science”</a:t>
            </a:r>
            <a:endParaRPr/>
          </a:p>
          <a:p>
            <a:pPr marL="457200" lvl="0" indent="-298450" algn="l" rtl="0">
              <a:spcBef>
                <a:spcPts val="0"/>
              </a:spcBef>
              <a:spcAft>
                <a:spcPts val="0"/>
              </a:spcAft>
              <a:buSzPts val="1100"/>
              <a:buChar cha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54"/>
        <p:cNvGrpSpPr/>
        <p:nvPr/>
      </p:nvGrpSpPr>
      <p:grpSpPr>
        <a:xfrm>
          <a:off x="0" y="0"/>
          <a:ext cx="0" cy="0"/>
          <a:chOff x="0" y="0"/>
          <a:chExt cx="0" cy="0"/>
        </a:xfrm>
      </p:grpSpPr>
      <p:pic>
        <p:nvPicPr>
          <p:cNvPr id="55" name="Google Shape;55;p14"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56" name="Google Shape;56;p1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14"/>
          <p:cNvGrpSpPr/>
          <p:nvPr/>
        </p:nvGrpSpPr>
        <p:grpSpPr>
          <a:xfrm>
            <a:off x="830392" y="1191256"/>
            <a:ext cx="745763" cy="45826"/>
            <a:chOff x="4580561" y="2589004"/>
            <a:chExt cx="1064464" cy="25200"/>
          </a:xfrm>
        </p:grpSpPr>
        <p:sp>
          <p:nvSpPr>
            <p:cNvPr id="58" name="Google Shape;58;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14"/>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61" name="Google Shape;61;p14"/>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62" name="Google Shape;62;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4"/>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Raleway"/>
                <a:ea typeface="Raleway"/>
                <a:cs typeface="Raleway"/>
                <a:sym typeface="Raleway"/>
              </a:rPr>
              <a:t>Confidential</a:t>
            </a:r>
            <a:endParaRPr sz="600" b="1">
              <a:latin typeface="Raleway"/>
              <a:ea typeface="Raleway"/>
              <a:cs typeface="Raleway"/>
              <a:sym typeface="Raleway"/>
            </a:endParaRPr>
          </a:p>
        </p:txBody>
      </p:sp>
      <p:sp>
        <p:nvSpPr>
          <p:cNvPr id="64" name="Google Shape;64;p14"/>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latin typeface="Raleway"/>
                <a:ea typeface="Raleway"/>
                <a:cs typeface="Raleway"/>
                <a:sym typeface="Raleway"/>
              </a:rPr>
              <a:t>Customized for </a:t>
            </a:r>
            <a:r>
              <a:rPr lang="en" sz="600" b="1">
                <a:latin typeface="Raleway"/>
                <a:ea typeface="Raleway"/>
                <a:cs typeface="Raleway"/>
                <a:sym typeface="Raleway"/>
              </a:rPr>
              <a:t>Lorem Ipsum LLC</a:t>
            </a:r>
            <a:endParaRPr sz="600">
              <a:latin typeface="Raleway"/>
              <a:ea typeface="Raleway"/>
              <a:cs typeface="Raleway"/>
              <a:sym typeface="Raleway"/>
            </a:endParaRPr>
          </a:p>
        </p:txBody>
      </p:sp>
      <p:sp>
        <p:nvSpPr>
          <p:cNvPr id="65" name="Google Shape;65;p14"/>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66"/>
        <p:cNvGrpSpPr/>
        <p:nvPr/>
      </p:nvGrpSpPr>
      <p:grpSpPr>
        <a:xfrm>
          <a:off x="0" y="0"/>
          <a:ext cx="0" cy="0"/>
          <a:chOff x="0" y="0"/>
          <a:chExt cx="0" cy="0"/>
        </a:xfrm>
      </p:grpSpPr>
      <p:pic>
        <p:nvPicPr>
          <p:cNvPr id="67" name="Google Shape;67;p15"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68" name="Google Shape;68;p15"/>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15"/>
          <p:cNvGrpSpPr/>
          <p:nvPr/>
        </p:nvGrpSpPr>
        <p:grpSpPr>
          <a:xfrm>
            <a:off x="830392" y="1191256"/>
            <a:ext cx="745763" cy="45826"/>
            <a:chOff x="4580561" y="2589004"/>
            <a:chExt cx="1064464" cy="25200"/>
          </a:xfrm>
        </p:grpSpPr>
        <p:sp>
          <p:nvSpPr>
            <p:cNvPr id="70" name="Google Shape;70;p1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15"/>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73" name="Google Shape;73;p15"/>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4" name="Google Shape;74;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5">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 name="Google Shape;76;p1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7" name="Google Shape;77;p1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8" name="Google Shape;78;p1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79"/>
        <p:cNvGrpSpPr/>
        <p:nvPr/>
      </p:nvGrpSpPr>
      <p:grpSpPr>
        <a:xfrm>
          <a:off x="0" y="0"/>
          <a:ext cx="0" cy="0"/>
          <a:chOff x="0" y="0"/>
          <a:chExt cx="0" cy="0"/>
        </a:xfrm>
      </p:grpSpPr>
      <p:grpSp>
        <p:nvGrpSpPr>
          <p:cNvPr id="80" name="Google Shape;80;p16"/>
          <p:cNvGrpSpPr/>
          <p:nvPr/>
        </p:nvGrpSpPr>
        <p:grpSpPr>
          <a:xfrm>
            <a:off x="830392" y="1191256"/>
            <a:ext cx="745763" cy="45826"/>
            <a:chOff x="4580561" y="2589004"/>
            <a:chExt cx="1064464" cy="25200"/>
          </a:xfrm>
        </p:grpSpPr>
        <p:sp>
          <p:nvSpPr>
            <p:cNvPr id="81" name="Google Shape;81;p1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1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84" name="Google Shape;84;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6">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16">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16">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16">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90" name="Google Shape;90;p1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7"/>
          <p:cNvGrpSpPr/>
          <p:nvPr/>
        </p:nvGrpSpPr>
        <p:grpSpPr>
          <a:xfrm>
            <a:off x="830392" y="1191256"/>
            <a:ext cx="745763" cy="45826"/>
            <a:chOff x="4580561" y="2589004"/>
            <a:chExt cx="1064464" cy="25200"/>
          </a:xfrm>
        </p:grpSpPr>
        <p:sp>
          <p:nvSpPr>
            <p:cNvPr id="92" name="Google Shape;92;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95" name="Google Shape;95;p1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96" name="Google Shape;96;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17">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 name="Google Shape;98;p17">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9" name="Google Shape;99;p1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0" name="Google Shape;100;p17">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101"/>
        <p:cNvGrpSpPr/>
        <p:nvPr/>
      </p:nvGrpSpPr>
      <p:grpSpPr>
        <a:xfrm>
          <a:off x="0" y="0"/>
          <a:ext cx="0" cy="0"/>
          <a:chOff x="0" y="0"/>
          <a:chExt cx="0" cy="0"/>
        </a:xfrm>
      </p:grpSpPr>
      <p:sp>
        <p:nvSpPr>
          <p:cNvPr id="102" name="Google Shape;102;p1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8">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105;p18">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6" name="Google Shape;106;p18">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8">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08" name="Google Shape;108;p18"/>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109"/>
        <p:cNvGrpSpPr/>
        <p:nvPr/>
      </p:nvGrpSpPr>
      <p:grpSpPr>
        <a:xfrm>
          <a:off x="0" y="0"/>
          <a:ext cx="0" cy="0"/>
          <a:chOff x="0" y="0"/>
          <a:chExt cx="0" cy="0"/>
        </a:xfrm>
      </p:grpSpPr>
      <p:pic>
        <p:nvPicPr>
          <p:cNvPr id="110" name="Google Shape;110;p19"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111" name="Google Shape;111;p1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9">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 name="Google Shape;114;p19">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5" name="Google Shape;115;p19">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6" name="Google Shape;116;p19">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17" name="Google Shape;117;p19"/>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8"/>
        <p:cNvGrpSpPr/>
        <p:nvPr/>
      </p:nvGrpSpPr>
      <p:grpSpPr>
        <a:xfrm>
          <a:off x="0" y="0"/>
          <a:ext cx="0" cy="0"/>
          <a:chOff x="0" y="0"/>
          <a:chExt cx="0" cy="0"/>
        </a:xfrm>
      </p:grpSpPr>
      <p:sp>
        <p:nvSpPr>
          <p:cNvPr id="119" name="Google Shape;119;p2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20"/>
          <p:cNvGrpSpPr/>
          <p:nvPr/>
        </p:nvGrpSpPr>
        <p:grpSpPr>
          <a:xfrm>
            <a:off x="830392" y="1191256"/>
            <a:ext cx="745763" cy="45826"/>
            <a:chOff x="4580561" y="2589004"/>
            <a:chExt cx="1064464" cy="25200"/>
          </a:xfrm>
        </p:grpSpPr>
        <p:sp>
          <p:nvSpPr>
            <p:cNvPr id="121" name="Google Shape;121;p2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2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24" name="Google Shape;124;p20"/>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5" name="Google Shape;125;p20"/>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6" name="Google Shape;126;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0">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 name="Google Shape;128;p20">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9" name="Google Shape;129;p20">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20">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sp>
        <p:nvSpPr>
          <p:cNvPr id="132" name="Google Shape;132;p2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21"/>
          <p:cNvGrpSpPr/>
          <p:nvPr/>
        </p:nvGrpSpPr>
        <p:grpSpPr>
          <a:xfrm>
            <a:off x="830392" y="1191256"/>
            <a:ext cx="745763" cy="45826"/>
            <a:chOff x="4580561" y="2589004"/>
            <a:chExt cx="1064464" cy="25200"/>
          </a:xfrm>
        </p:grpSpPr>
        <p:sp>
          <p:nvSpPr>
            <p:cNvPr id="134" name="Google Shape;134;p2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37" name="Google Shape;137;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8" name="Google Shape;138;p21">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 name="Google Shape;139;p21">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40" name="Google Shape;140;p21">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41" name="Google Shape;141;p21">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2"/>
        <p:cNvGrpSpPr/>
        <p:nvPr/>
      </p:nvGrpSpPr>
      <p:grpSpPr>
        <a:xfrm>
          <a:off x="0" y="0"/>
          <a:ext cx="0" cy="0"/>
          <a:chOff x="0" y="0"/>
          <a:chExt cx="0" cy="0"/>
        </a:xfrm>
      </p:grpSpPr>
      <p:sp>
        <p:nvSpPr>
          <p:cNvPr id="143" name="Google Shape;143;p2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22"/>
          <p:cNvGrpSpPr/>
          <p:nvPr/>
        </p:nvGrpSpPr>
        <p:grpSpPr>
          <a:xfrm>
            <a:off x="830392" y="1191256"/>
            <a:ext cx="745763" cy="45826"/>
            <a:chOff x="4580561" y="2589004"/>
            <a:chExt cx="1064464" cy="25200"/>
          </a:xfrm>
        </p:grpSpPr>
        <p:sp>
          <p:nvSpPr>
            <p:cNvPr id="145" name="Google Shape;145;p2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22"/>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48" name="Google Shape;148;p22"/>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9" name="Google Shape;149;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0" name="Google Shape;150;p22">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 name="Google Shape;151;p22">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2" name="Google Shape;152;p22">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3" name="Google Shape;153;p22">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54"/>
        <p:cNvGrpSpPr/>
        <p:nvPr/>
      </p:nvGrpSpPr>
      <p:grpSpPr>
        <a:xfrm>
          <a:off x="0" y="0"/>
          <a:ext cx="0" cy="0"/>
          <a:chOff x="0" y="0"/>
          <a:chExt cx="0" cy="0"/>
        </a:xfrm>
      </p:grpSpPr>
      <p:grpSp>
        <p:nvGrpSpPr>
          <p:cNvPr id="155" name="Google Shape;155;p23"/>
          <p:cNvGrpSpPr/>
          <p:nvPr/>
        </p:nvGrpSpPr>
        <p:grpSpPr>
          <a:xfrm>
            <a:off x="830392" y="4169130"/>
            <a:ext cx="745763" cy="45826"/>
            <a:chOff x="4580561" y="2589004"/>
            <a:chExt cx="1064464" cy="25200"/>
          </a:xfrm>
        </p:grpSpPr>
        <p:sp>
          <p:nvSpPr>
            <p:cNvPr id="156" name="Google Shape;156;p2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2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59" name="Google Shape;159;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60" name="Google Shape;160;p23">
            <a:hlinkClick r:id="" action="ppaction://noaction"/>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1" name="Google Shape;161;p23">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62" name="Google Shape;162;p23">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63" name="Google Shape;163;p23">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4"/>
        <p:cNvGrpSpPr/>
        <p:nvPr/>
      </p:nvGrpSpPr>
      <p:grpSpPr>
        <a:xfrm>
          <a:off x="0" y="0"/>
          <a:ext cx="0" cy="0"/>
          <a:chOff x="0" y="0"/>
          <a:chExt cx="0" cy="0"/>
        </a:xfrm>
      </p:grpSpPr>
      <p:sp>
        <p:nvSpPr>
          <p:cNvPr id="165" name="Google Shape;165;p24"/>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24"/>
          <p:cNvGrpSpPr/>
          <p:nvPr/>
        </p:nvGrpSpPr>
        <p:grpSpPr>
          <a:xfrm>
            <a:off x="830392" y="1191256"/>
            <a:ext cx="745763" cy="45826"/>
            <a:chOff x="4580561" y="2589004"/>
            <a:chExt cx="1064464" cy="25200"/>
          </a:xfrm>
        </p:grpSpPr>
        <p:sp>
          <p:nvSpPr>
            <p:cNvPr id="167" name="Google Shape;167;p2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24"/>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170" name="Google Shape;170;p24"/>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1" name="Google Shape;171;p24"/>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72" name="Google Shape;172;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3" name="Google Shape;173;p24">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4" name="Google Shape;174;p24">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75" name="Google Shape;175;p24">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76" name="Google Shape;176;p24">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25"/>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300"/>
              <a:buNone/>
              <a:defRPr/>
            </a:lvl1pPr>
          </a:lstStyle>
          <a:p>
            <a:endParaRPr/>
          </a:p>
        </p:txBody>
      </p:sp>
      <p:sp>
        <p:nvSpPr>
          <p:cNvPr id="179" name="Google Shape;179;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25">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2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82" name="Google Shape;182;p2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83" name="Google Shape;183;p2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84"/>
        <p:cNvGrpSpPr/>
        <p:nvPr/>
      </p:nvGrpSpPr>
      <p:grpSpPr>
        <a:xfrm>
          <a:off x="0" y="0"/>
          <a:ext cx="0" cy="0"/>
          <a:chOff x="0" y="0"/>
          <a:chExt cx="0" cy="0"/>
        </a:xfrm>
      </p:grpSpPr>
      <p:grpSp>
        <p:nvGrpSpPr>
          <p:cNvPr id="185" name="Google Shape;185;p26"/>
          <p:cNvGrpSpPr/>
          <p:nvPr/>
        </p:nvGrpSpPr>
        <p:grpSpPr>
          <a:xfrm>
            <a:off x="830392" y="4169130"/>
            <a:ext cx="745763" cy="45826"/>
            <a:chOff x="4580561" y="2589004"/>
            <a:chExt cx="1064464" cy="25200"/>
          </a:xfrm>
        </p:grpSpPr>
        <p:sp>
          <p:nvSpPr>
            <p:cNvPr id="186" name="Google Shape;186;p2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26"/>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89" name="Google Shape;189;p26"/>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lt1"/>
              </a:buClr>
              <a:buSzPts val="1300"/>
              <a:buChar char="●"/>
              <a:defRPr>
                <a:solidFill>
                  <a:schemeClr val="lt1"/>
                </a:solidFill>
              </a:defRPr>
            </a:lvl1pPr>
            <a:lvl2pPr marL="914400" lvl="1" indent="-298450" rtl="0">
              <a:spcBef>
                <a:spcPts val="1600"/>
              </a:spcBef>
              <a:spcAft>
                <a:spcPts val="0"/>
              </a:spcAft>
              <a:buClr>
                <a:schemeClr val="lt1"/>
              </a:buClr>
              <a:buSzPts val="1100"/>
              <a:buChar char="○"/>
              <a:defRPr>
                <a:solidFill>
                  <a:schemeClr val="lt1"/>
                </a:solidFill>
              </a:defRPr>
            </a:lvl2pPr>
            <a:lvl3pPr marL="1371600" lvl="2" indent="-298450" rtl="0">
              <a:spcBef>
                <a:spcPts val="1600"/>
              </a:spcBef>
              <a:spcAft>
                <a:spcPts val="0"/>
              </a:spcAft>
              <a:buClr>
                <a:schemeClr val="lt1"/>
              </a:buClr>
              <a:buSzPts val="1100"/>
              <a:buChar char="■"/>
              <a:defRPr>
                <a:solidFill>
                  <a:schemeClr val="lt1"/>
                </a:solidFill>
              </a:defRPr>
            </a:lvl3pPr>
            <a:lvl4pPr marL="1828800" lvl="3" indent="-298450" rtl="0">
              <a:spcBef>
                <a:spcPts val="1600"/>
              </a:spcBef>
              <a:spcAft>
                <a:spcPts val="0"/>
              </a:spcAft>
              <a:buClr>
                <a:schemeClr val="lt1"/>
              </a:buClr>
              <a:buSzPts val="1100"/>
              <a:buChar char="●"/>
              <a:defRPr>
                <a:solidFill>
                  <a:schemeClr val="lt1"/>
                </a:solidFill>
              </a:defRPr>
            </a:lvl4pPr>
            <a:lvl5pPr marL="2286000" lvl="4" indent="-298450" rtl="0">
              <a:spcBef>
                <a:spcPts val="1600"/>
              </a:spcBef>
              <a:spcAft>
                <a:spcPts val="0"/>
              </a:spcAft>
              <a:buClr>
                <a:schemeClr val="lt1"/>
              </a:buClr>
              <a:buSzPts val="1100"/>
              <a:buChar char="○"/>
              <a:defRPr>
                <a:solidFill>
                  <a:schemeClr val="lt1"/>
                </a:solidFill>
              </a:defRPr>
            </a:lvl5pPr>
            <a:lvl6pPr marL="2743200" lvl="5" indent="-298450" rtl="0">
              <a:spcBef>
                <a:spcPts val="1600"/>
              </a:spcBef>
              <a:spcAft>
                <a:spcPts val="0"/>
              </a:spcAft>
              <a:buClr>
                <a:schemeClr val="lt1"/>
              </a:buClr>
              <a:buSzPts val="1100"/>
              <a:buChar char="■"/>
              <a:defRPr>
                <a:solidFill>
                  <a:schemeClr val="lt1"/>
                </a:solidFill>
              </a:defRPr>
            </a:lvl6pPr>
            <a:lvl7pPr marL="3200400" lvl="6" indent="-298450" rtl="0">
              <a:spcBef>
                <a:spcPts val="1600"/>
              </a:spcBef>
              <a:spcAft>
                <a:spcPts val="0"/>
              </a:spcAft>
              <a:buClr>
                <a:schemeClr val="lt1"/>
              </a:buClr>
              <a:buSzPts val="1100"/>
              <a:buChar char="●"/>
              <a:defRPr>
                <a:solidFill>
                  <a:schemeClr val="lt1"/>
                </a:solidFill>
              </a:defRPr>
            </a:lvl7pPr>
            <a:lvl8pPr marL="3657600" lvl="7" indent="-298450" rtl="0">
              <a:spcBef>
                <a:spcPts val="1600"/>
              </a:spcBef>
              <a:spcAft>
                <a:spcPts val="0"/>
              </a:spcAft>
              <a:buClr>
                <a:schemeClr val="lt1"/>
              </a:buClr>
              <a:buSzPts val="1100"/>
              <a:buChar char="○"/>
              <a:defRPr>
                <a:solidFill>
                  <a:schemeClr val="lt1"/>
                </a:solidFill>
              </a:defRPr>
            </a:lvl8pPr>
            <a:lvl9pPr marL="4114800" lvl="8" indent="-298450" rtl="0">
              <a:spcBef>
                <a:spcPts val="1600"/>
              </a:spcBef>
              <a:spcAft>
                <a:spcPts val="1600"/>
              </a:spcAft>
              <a:buClr>
                <a:schemeClr val="lt1"/>
              </a:buClr>
              <a:buSzPts val="1100"/>
              <a:buChar char="■"/>
              <a:defRPr>
                <a:solidFill>
                  <a:schemeClr val="lt1"/>
                </a:solidFill>
              </a:defRPr>
            </a:lvl9pPr>
          </a:lstStyle>
          <a:p>
            <a:endParaRPr/>
          </a:p>
        </p:txBody>
      </p:sp>
      <p:sp>
        <p:nvSpPr>
          <p:cNvPr id="190" name="Google Shape;190;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1" name="Google Shape;191;p26">
            <a:hlinkClick r:id="" action="ppaction://noaction"/>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2" name="Google Shape;192;p26">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93" name="Google Shape;193;p26">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94" name="Google Shape;194;p26">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7" name="Google Shape;197;p27">
            <a:hlinkClick r:id="" action="ppaction://noaction"/>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27">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99" name="Google Shape;199;p2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200" name="Google Shape;200;p27">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203" name="Google Shape;203;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4" name="Google Shape;204;p28"/>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205" name="Google Shape;205;p28"/>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FFFFFF"/>
                </a:solidFill>
                <a:latin typeface="Raleway"/>
                <a:ea typeface="Raleway"/>
                <a:cs typeface="Raleway"/>
                <a:sym typeface="Raleway"/>
              </a:rPr>
              <a:t>Customized for </a:t>
            </a:r>
            <a:r>
              <a:rPr lang="en"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206" name="Google Shape;206;p28"/>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207"/>
        <p:cNvGrpSpPr/>
        <p:nvPr/>
      </p:nvGrpSpPr>
      <p:grpSpPr>
        <a:xfrm>
          <a:off x="0" y="0"/>
          <a:ext cx="0" cy="0"/>
          <a:chOff x="0" y="0"/>
          <a:chExt cx="0" cy="0"/>
        </a:xfrm>
      </p:grpSpPr>
      <p:grpSp>
        <p:nvGrpSpPr>
          <p:cNvPr id="208" name="Google Shape;208;p29"/>
          <p:cNvGrpSpPr/>
          <p:nvPr/>
        </p:nvGrpSpPr>
        <p:grpSpPr>
          <a:xfrm>
            <a:off x="830392" y="1191256"/>
            <a:ext cx="745763" cy="45826"/>
            <a:chOff x="4580561" y="2589004"/>
            <a:chExt cx="1064464" cy="25200"/>
          </a:xfrm>
        </p:grpSpPr>
        <p:sp>
          <p:nvSpPr>
            <p:cNvPr id="209" name="Google Shape;209;p2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212" name="Google Shape;212;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13" name="Google Shape;213;p29">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4" name="Google Shape;214;p29">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15" name="Google Shape;215;p29">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216" name="Google Shape;216;p29">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1"/>
        <p:cNvGrpSpPr/>
        <p:nvPr/>
      </p:nvGrpSpPr>
      <p:grpSpPr>
        <a:xfrm>
          <a:off x="0" y="0"/>
          <a:ext cx="0" cy="0"/>
          <a:chOff x="0" y="0"/>
          <a:chExt cx="0" cy="0"/>
        </a:xfrm>
      </p:grpSpPr>
      <p:sp>
        <p:nvSpPr>
          <p:cNvPr id="222" name="Google Shape;222;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3" name="Google Shape;223;p3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4" name="Google Shape;22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7" name="Google Shape;22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0" name="Google Shape;230;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1" name="Google Shape;23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5" name="Google Shape;235;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6" name="Google Shape;23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2" name="Google Shape;242;p3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3" name="Google Shape;24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4"/>
        <p:cNvGrpSpPr/>
        <p:nvPr/>
      </p:nvGrpSpPr>
      <p:grpSpPr>
        <a:xfrm>
          <a:off x="0" y="0"/>
          <a:ext cx="0" cy="0"/>
          <a:chOff x="0" y="0"/>
          <a:chExt cx="0" cy="0"/>
        </a:xfrm>
      </p:grpSpPr>
      <p:sp>
        <p:nvSpPr>
          <p:cNvPr id="245" name="Google Shape;245;p3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6" name="Google Shape;246;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7"/>
        <p:cNvGrpSpPr/>
        <p:nvPr/>
      </p:nvGrpSpPr>
      <p:grpSpPr>
        <a:xfrm>
          <a:off x="0" y="0"/>
          <a:ext cx="0" cy="0"/>
          <a:chOff x="0" y="0"/>
          <a:chExt cx="0" cy="0"/>
        </a:xfrm>
      </p:grpSpPr>
      <p:sp>
        <p:nvSpPr>
          <p:cNvPr id="248" name="Google Shape;248;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0" name="Google Shape;250;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1" name="Google Shape;251;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2" name="Google Shape;252;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3"/>
        <p:cNvGrpSpPr/>
        <p:nvPr/>
      </p:nvGrpSpPr>
      <p:grpSpPr>
        <a:xfrm>
          <a:off x="0" y="0"/>
          <a:ext cx="0" cy="0"/>
          <a:chOff x="0" y="0"/>
          <a:chExt cx="0" cy="0"/>
        </a:xfrm>
      </p:grpSpPr>
      <p:sp>
        <p:nvSpPr>
          <p:cNvPr id="254" name="Google Shape;254;p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55" name="Google Shape;255;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6"/>
        <p:cNvGrpSpPr/>
        <p:nvPr/>
      </p:nvGrpSpPr>
      <p:grpSpPr>
        <a:xfrm>
          <a:off x="0" y="0"/>
          <a:ext cx="0" cy="0"/>
          <a:chOff x="0" y="0"/>
          <a:chExt cx="0" cy="0"/>
        </a:xfrm>
      </p:grpSpPr>
      <p:sp>
        <p:nvSpPr>
          <p:cNvPr id="257" name="Google Shape;257;p4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8" name="Google Shape;258;p4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59" name="Google Shape;25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
        <p:cNvGrpSpPr/>
        <p:nvPr/>
      </p:nvGrpSpPr>
      <p:grpSpPr>
        <a:xfrm>
          <a:off x="0" y="0"/>
          <a:ext cx="0" cy="0"/>
          <a:chOff x="0" y="0"/>
          <a:chExt cx="0" cy="0"/>
        </a:xfrm>
      </p:grpSpPr>
      <p:sp>
        <p:nvSpPr>
          <p:cNvPr id="261" name="Google Shape;261;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19" name="Google Shape;219;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0" name="Google Shape;22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35.xml"/><Relationship Id="rId16"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p:nvPr/>
        </p:nvSpPr>
        <p:spPr>
          <a:xfrm>
            <a:off x="3362500" y="0"/>
            <a:ext cx="57816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2"/>
          <p:cNvSpPr txBox="1">
            <a:spLocks noGrp="1"/>
          </p:cNvSpPr>
          <p:nvPr>
            <p:ph type="ctrTitle"/>
          </p:nvPr>
        </p:nvSpPr>
        <p:spPr>
          <a:xfrm>
            <a:off x="3531375" y="184700"/>
            <a:ext cx="5377500" cy="252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lt1"/>
                </a:solidFill>
                <a:latin typeface="Calibri"/>
                <a:ea typeface="Calibri"/>
                <a:cs typeface="Calibri"/>
                <a:sym typeface="Calibri"/>
              </a:rPr>
              <a:t>What do air fights have to do with G-Quads? </a:t>
            </a:r>
            <a:endParaRPr sz="2400">
              <a:solidFill>
                <a:schemeClr val="lt1"/>
              </a:solidFill>
              <a:latin typeface="Calibri"/>
              <a:ea typeface="Calibri"/>
              <a:cs typeface="Calibri"/>
              <a:sym typeface="Calibri"/>
            </a:endParaRPr>
          </a:p>
          <a:p>
            <a:pPr marL="0" lvl="0" indent="0" algn="l" rtl="0">
              <a:spcBef>
                <a:spcPts val="0"/>
              </a:spcBef>
              <a:spcAft>
                <a:spcPts val="0"/>
              </a:spcAft>
              <a:buNone/>
            </a:pPr>
            <a:r>
              <a:rPr lang="en" sz="2400">
                <a:solidFill>
                  <a:schemeClr val="lt1"/>
                </a:solidFill>
                <a:latin typeface="Calibri"/>
                <a:ea typeface="Calibri"/>
                <a:cs typeface="Calibri"/>
                <a:sym typeface="Calibri"/>
              </a:rPr>
              <a:t>OR:</a:t>
            </a:r>
            <a:endParaRPr sz="2400">
              <a:solidFill>
                <a:schemeClr val="lt1"/>
              </a:solidFill>
              <a:latin typeface="Calibri"/>
              <a:ea typeface="Calibri"/>
              <a:cs typeface="Calibri"/>
              <a:sym typeface="Calibri"/>
            </a:endParaRPr>
          </a:p>
          <a:p>
            <a:pPr marL="0" lvl="0" indent="0" algn="l" rtl="0">
              <a:spcBef>
                <a:spcPts val="0"/>
              </a:spcBef>
              <a:spcAft>
                <a:spcPts val="0"/>
              </a:spcAft>
              <a:buNone/>
            </a:pPr>
            <a:r>
              <a:rPr lang="en" sz="2400">
                <a:solidFill>
                  <a:schemeClr val="lt1"/>
                </a:solidFill>
                <a:latin typeface="Calibri"/>
                <a:ea typeface="Calibri"/>
                <a:cs typeface="Calibri"/>
                <a:sym typeface="Calibri"/>
              </a:rPr>
              <a:t>Fantastic RNA G-Quads: What they do and where to find them? </a:t>
            </a:r>
            <a:endParaRPr sz="2400">
              <a:solidFill>
                <a:schemeClr val="lt1"/>
              </a:solidFill>
              <a:latin typeface="Calibri"/>
              <a:ea typeface="Calibri"/>
              <a:cs typeface="Calibri"/>
              <a:sym typeface="Calibri"/>
            </a:endParaRPr>
          </a:p>
        </p:txBody>
      </p:sp>
      <p:sp>
        <p:nvSpPr>
          <p:cNvPr id="268" name="Google Shape;268;p42"/>
          <p:cNvSpPr txBox="1">
            <a:spLocks noGrp="1"/>
          </p:cNvSpPr>
          <p:nvPr>
            <p:ph type="subTitle" idx="1"/>
          </p:nvPr>
        </p:nvSpPr>
        <p:spPr>
          <a:xfrm>
            <a:off x="3739925" y="2863525"/>
            <a:ext cx="51690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FFFFFF"/>
                </a:solidFill>
              </a:rPr>
              <a:t>Yoseph Barash</a:t>
            </a:r>
            <a:endParaRPr sz="1500">
              <a:solidFill>
                <a:srgbClr val="FFFFFF"/>
              </a:solidFill>
            </a:endParaRPr>
          </a:p>
          <a:p>
            <a:pPr marL="0" lvl="0" indent="0" algn="l" rtl="0">
              <a:spcBef>
                <a:spcPts val="0"/>
              </a:spcBef>
              <a:spcAft>
                <a:spcPts val="0"/>
              </a:spcAft>
              <a:buNone/>
            </a:pPr>
            <a:r>
              <a:rPr lang="en" sz="1500">
                <a:solidFill>
                  <a:srgbClr val="FFFFFF"/>
                </a:solidFill>
              </a:rPr>
              <a:t>Department of Genetics, Computer &amp; Information Science</a:t>
            </a:r>
            <a:endParaRPr sz="1500">
              <a:solidFill>
                <a:srgbClr val="FFFFFF"/>
              </a:solidFill>
            </a:endParaRPr>
          </a:p>
          <a:p>
            <a:pPr marL="0" lvl="0" indent="0" algn="l" rtl="0">
              <a:spcBef>
                <a:spcPts val="0"/>
              </a:spcBef>
              <a:spcAft>
                <a:spcPts val="0"/>
              </a:spcAft>
              <a:buNone/>
            </a:pPr>
            <a:r>
              <a:rPr lang="en" sz="1500">
                <a:solidFill>
                  <a:srgbClr val="FFFFFF"/>
                </a:solidFill>
              </a:rPr>
              <a:t>University of Pennsylvania</a:t>
            </a:r>
            <a:endParaRPr sz="1500">
              <a:solidFill>
                <a:srgbClr val="FFFFFF"/>
              </a:solidFill>
            </a:endParaRPr>
          </a:p>
        </p:txBody>
      </p:sp>
      <p:cxnSp>
        <p:nvCxnSpPr>
          <p:cNvPr id="269" name="Google Shape;269;p42"/>
          <p:cNvCxnSpPr/>
          <p:nvPr/>
        </p:nvCxnSpPr>
        <p:spPr>
          <a:xfrm rot="10800000">
            <a:off x="3623700" y="2753325"/>
            <a:ext cx="4690500" cy="0"/>
          </a:xfrm>
          <a:prstGeom prst="straightConnector1">
            <a:avLst/>
          </a:prstGeom>
          <a:noFill/>
          <a:ln w="28575" cap="flat" cmpd="sng">
            <a:solidFill>
              <a:schemeClr val="accent5"/>
            </a:solidFill>
            <a:prstDash val="solid"/>
            <a:round/>
            <a:headEnd type="none" w="med" len="med"/>
            <a:tailEnd type="none" w="med" len="med"/>
          </a:ln>
        </p:spPr>
      </p:cxnSp>
      <p:pic>
        <p:nvPicPr>
          <p:cNvPr id="270" name="Google Shape;270;p42"/>
          <p:cNvPicPr preferRelativeResize="0"/>
          <p:nvPr/>
        </p:nvPicPr>
        <p:blipFill>
          <a:blip r:embed="rId3">
            <a:alphaModFix/>
          </a:blip>
          <a:stretch>
            <a:fillRect/>
          </a:stretch>
        </p:blipFill>
        <p:spPr>
          <a:xfrm>
            <a:off x="7205663" y="4577604"/>
            <a:ext cx="1703196" cy="464499"/>
          </a:xfrm>
          <a:prstGeom prst="rect">
            <a:avLst/>
          </a:prstGeom>
          <a:noFill/>
          <a:ln>
            <a:noFill/>
          </a:ln>
        </p:spPr>
      </p:pic>
      <p:pic>
        <p:nvPicPr>
          <p:cNvPr id="271" name="Google Shape;271;p42" descr="Perelman School of Medicine at the University of Pennsylvania"/>
          <p:cNvPicPr preferRelativeResize="0"/>
          <p:nvPr/>
        </p:nvPicPr>
        <p:blipFill>
          <a:blip r:embed="rId4">
            <a:alphaModFix/>
          </a:blip>
          <a:stretch>
            <a:fillRect/>
          </a:stretch>
        </p:blipFill>
        <p:spPr>
          <a:xfrm>
            <a:off x="7232775" y="4086075"/>
            <a:ext cx="1648975" cy="464500"/>
          </a:xfrm>
          <a:prstGeom prst="rect">
            <a:avLst/>
          </a:prstGeom>
          <a:noFill/>
          <a:ln>
            <a:noFill/>
          </a:ln>
        </p:spPr>
      </p:pic>
      <p:pic>
        <p:nvPicPr>
          <p:cNvPr id="272" name="Google Shape;272;p42"/>
          <p:cNvPicPr preferRelativeResize="0"/>
          <p:nvPr/>
        </p:nvPicPr>
        <p:blipFill rotWithShape="1">
          <a:blip r:embed="rId5">
            <a:alphaModFix/>
          </a:blip>
          <a:srcRect l="14603" t="27699" r="65497" b="53378"/>
          <a:stretch/>
        </p:blipFill>
        <p:spPr>
          <a:xfrm>
            <a:off x="827713" y="549225"/>
            <a:ext cx="1586976" cy="1182350"/>
          </a:xfrm>
          <a:prstGeom prst="rect">
            <a:avLst/>
          </a:prstGeom>
          <a:noFill/>
          <a:ln>
            <a:noFill/>
          </a:ln>
        </p:spPr>
      </p:pic>
      <p:pic>
        <p:nvPicPr>
          <p:cNvPr id="273" name="Google Shape;273;p42"/>
          <p:cNvPicPr preferRelativeResize="0"/>
          <p:nvPr/>
        </p:nvPicPr>
        <p:blipFill>
          <a:blip r:embed="rId6">
            <a:alphaModFix/>
          </a:blip>
          <a:stretch>
            <a:fillRect/>
          </a:stretch>
        </p:blipFill>
        <p:spPr>
          <a:xfrm>
            <a:off x="240475" y="1899201"/>
            <a:ext cx="938608" cy="699261"/>
          </a:xfrm>
          <a:prstGeom prst="rect">
            <a:avLst/>
          </a:prstGeom>
          <a:noFill/>
          <a:ln>
            <a:noFill/>
          </a:ln>
        </p:spPr>
      </p:pic>
      <p:pic>
        <p:nvPicPr>
          <p:cNvPr id="274" name="Google Shape;274;p42"/>
          <p:cNvPicPr preferRelativeResize="0"/>
          <p:nvPr/>
        </p:nvPicPr>
        <p:blipFill>
          <a:blip r:embed="rId6">
            <a:alphaModFix/>
          </a:blip>
          <a:stretch>
            <a:fillRect/>
          </a:stretch>
        </p:blipFill>
        <p:spPr>
          <a:xfrm>
            <a:off x="1151890" y="1899201"/>
            <a:ext cx="938608" cy="699261"/>
          </a:xfrm>
          <a:prstGeom prst="rect">
            <a:avLst/>
          </a:prstGeom>
          <a:noFill/>
          <a:ln>
            <a:noFill/>
          </a:ln>
        </p:spPr>
      </p:pic>
      <p:pic>
        <p:nvPicPr>
          <p:cNvPr id="275" name="Google Shape;275;p42"/>
          <p:cNvPicPr preferRelativeResize="0"/>
          <p:nvPr/>
        </p:nvPicPr>
        <p:blipFill>
          <a:blip r:embed="rId6">
            <a:alphaModFix/>
          </a:blip>
          <a:stretch>
            <a:fillRect/>
          </a:stretch>
        </p:blipFill>
        <p:spPr>
          <a:xfrm>
            <a:off x="2058867" y="1899190"/>
            <a:ext cx="938608" cy="699261"/>
          </a:xfrm>
          <a:prstGeom prst="rect">
            <a:avLst/>
          </a:prstGeom>
          <a:noFill/>
          <a:ln>
            <a:noFill/>
          </a:ln>
        </p:spPr>
      </p:pic>
      <p:pic>
        <p:nvPicPr>
          <p:cNvPr id="276" name="Google Shape;276;p42"/>
          <p:cNvPicPr preferRelativeResize="0"/>
          <p:nvPr/>
        </p:nvPicPr>
        <p:blipFill>
          <a:blip r:embed="rId6">
            <a:alphaModFix/>
          </a:blip>
          <a:stretch>
            <a:fillRect/>
          </a:stretch>
        </p:blipFill>
        <p:spPr>
          <a:xfrm>
            <a:off x="242688" y="2658476"/>
            <a:ext cx="938608" cy="699261"/>
          </a:xfrm>
          <a:prstGeom prst="rect">
            <a:avLst/>
          </a:prstGeom>
          <a:noFill/>
          <a:ln>
            <a:noFill/>
          </a:ln>
        </p:spPr>
      </p:pic>
      <p:pic>
        <p:nvPicPr>
          <p:cNvPr id="277" name="Google Shape;277;p42"/>
          <p:cNvPicPr preferRelativeResize="0"/>
          <p:nvPr/>
        </p:nvPicPr>
        <p:blipFill>
          <a:blip r:embed="rId6">
            <a:alphaModFix/>
          </a:blip>
          <a:stretch>
            <a:fillRect/>
          </a:stretch>
        </p:blipFill>
        <p:spPr>
          <a:xfrm>
            <a:off x="1154103" y="2658476"/>
            <a:ext cx="938608" cy="699261"/>
          </a:xfrm>
          <a:prstGeom prst="rect">
            <a:avLst/>
          </a:prstGeom>
          <a:noFill/>
          <a:ln>
            <a:noFill/>
          </a:ln>
        </p:spPr>
      </p:pic>
      <p:pic>
        <p:nvPicPr>
          <p:cNvPr id="278" name="Google Shape;278;p42"/>
          <p:cNvPicPr preferRelativeResize="0"/>
          <p:nvPr/>
        </p:nvPicPr>
        <p:blipFill>
          <a:blip r:embed="rId6">
            <a:alphaModFix/>
          </a:blip>
          <a:stretch>
            <a:fillRect/>
          </a:stretch>
        </p:blipFill>
        <p:spPr>
          <a:xfrm>
            <a:off x="2061079" y="2658465"/>
            <a:ext cx="938608" cy="6992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1"/>
          <p:cNvSpPr txBox="1">
            <a:spLocks noGrp="1"/>
          </p:cNvSpPr>
          <p:nvPr>
            <p:ph type="title"/>
          </p:nvPr>
        </p:nvSpPr>
        <p:spPr>
          <a:xfrm>
            <a:off x="365875" y="681125"/>
            <a:ext cx="4448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a:t>We can assess sequence constraint in a genomic region by:</a:t>
            </a:r>
            <a:endParaRPr sz="2400" b="1"/>
          </a:p>
          <a:p>
            <a:pPr marL="0" lvl="0" indent="0" algn="l" rtl="0">
              <a:spcBef>
                <a:spcPts val="0"/>
              </a:spcBef>
              <a:spcAft>
                <a:spcPts val="0"/>
              </a:spcAft>
              <a:buNone/>
            </a:pPr>
            <a:endParaRPr sz="2400" b="1"/>
          </a:p>
        </p:txBody>
      </p:sp>
      <p:cxnSp>
        <p:nvCxnSpPr>
          <p:cNvPr id="391" name="Google Shape;391;p51"/>
          <p:cNvCxnSpPr/>
          <p:nvPr/>
        </p:nvCxnSpPr>
        <p:spPr>
          <a:xfrm>
            <a:off x="4814575" y="361825"/>
            <a:ext cx="0" cy="3176700"/>
          </a:xfrm>
          <a:prstGeom prst="straightConnector1">
            <a:avLst/>
          </a:prstGeom>
          <a:noFill/>
          <a:ln w="28575" cap="flat" cmpd="sng">
            <a:solidFill>
              <a:schemeClr val="accent5"/>
            </a:solidFill>
            <a:prstDash val="solid"/>
            <a:round/>
            <a:headEnd type="none" w="med" len="med"/>
            <a:tailEnd type="none" w="med" len="med"/>
          </a:ln>
        </p:spPr>
      </p:cxnSp>
      <p:pic>
        <p:nvPicPr>
          <p:cNvPr id="392" name="Google Shape;392;p51"/>
          <p:cNvPicPr preferRelativeResize="0"/>
          <p:nvPr/>
        </p:nvPicPr>
        <p:blipFill>
          <a:blip r:embed="rId3">
            <a:alphaModFix/>
          </a:blip>
          <a:stretch>
            <a:fillRect/>
          </a:stretch>
        </p:blipFill>
        <p:spPr>
          <a:xfrm>
            <a:off x="4987200" y="361825"/>
            <a:ext cx="3682750" cy="1605950"/>
          </a:xfrm>
          <a:prstGeom prst="rect">
            <a:avLst/>
          </a:prstGeom>
          <a:noFill/>
          <a:ln>
            <a:noFill/>
          </a:ln>
        </p:spPr>
      </p:pic>
      <p:grpSp>
        <p:nvGrpSpPr>
          <p:cNvPr id="393" name="Google Shape;393;p51"/>
          <p:cNvGrpSpPr/>
          <p:nvPr/>
        </p:nvGrpSpPr>
        <p:grpSpPr>
          <a:xfrm>
            <a:off x="5136400" y="2125343"/>
            <a:ext cx="3439125" cy="774250"/>
            <a:chOff x="5089550" y="2664868"/>
            <a:chExt cx="3439125" cy="774250"/>
          </a:xfrm>
        </p:grpSpPr>
        <p:cxnSp>
          <p:nvCxnSpPr>
            <p:cNvPr id="394" name="Google Shape;394;p51"/>
            <p:cNvCxnSpPr/>
            <p:nvPr/>
          </p:nvCxnSpPr>
          <p:spPr>
            <a:xfrm>
              <a:off x="5096300" y="3437425"/>
              <a:ext cx="3432300" cy="0"/>
            </a:xfrm>
            <a:prstGeom prst="straightConnector1">
              <a:avLst/>
            </a:prstGeom>
            <a:noFill/>
            <a:ln w="28575" cap="flat" cmpd="sng">
              <a:solidFill>
                <a:schemeClr val="dk2"/>
              </a:solidFill>
              <a:prstDash val="solid"/>
              <a:round/>
              <a:headEnd type="none" w="med" len="med"/>
              <a:tailEnd type="none" w="med" len="med"/>
            </a:ln>
          </p:spPr>
        </p:cxnSp>
        <p:sp>
          <p:nvSpPr>
            <p:cNvPr id="395" name="Google Shape;395;p51"/>
            <p:cNvSpPr/>
            <p:nvPr/>
          </p:nvSpPr>
          <p:spPr>
            <a:xfrm>
              <a:off x="5089550" y="2664868"/>
              <a:ext cx="3439125" cy="774250"/>
            </a:xfrm>
            <a:custGeom>
              <a:avLst/>
              <a:gdLst/>
              <a:ahLst/>
              <a:cxnLst/>
              <a:rect l="l" t="t" r="r" b="b"/>
              <a:pathLst>
                <a:path w="137565" h="30970" extrusionOk="0">
                  <a:moveTo>
                    <a:pt x="0" y="8514"/>
                  </a:moveTo>
                  <a:cubicBezTo>
                    <a:pt x="2697" y="8784"/>
                    <a:pt x="11239" y="8515"/>
                    <a:pt x="16184" y="10133"/>
                  </a:cubicBezTo>
                  <a:cubicBezTo>
                    <a:pt x="21129" y="11752"/>
                    <a:pt x="27109" y="15033"/>
                    <a:pt x="29671" y="18225"/>
                  </a:cubicBezTo>
                  <a:cubicBezTo>
                    <a:pt x="32234" y="21417"/>
                    <a:pt x="30660" y="30543"/>
                    <a:pt x="31559" y="29284"/>
                  </a:cubicBezTo>
                  <a:cubicBezTo>
                    <a:pt x="32458" y="28025"/>
                    <a:pt x="32953" y="15482"/>
                    <a:pt x="35066" y="10672"/>
                  </a:cubicBezTo>
                  <a:cubicBezTo>
                    <a:pt x="37179" y="5862"/>
                    <a:pt x="39787" y="1096"/>
                    <a:pt x="44237" y="422"/>
                  </a:cubicBezTo>
                  <a:cubicBezTo>
                    <a:pt x="48688" y="-252"/>
                    <a:pt x="57588" y="5412"/>
                    <a:pt x="61769" y="6626"/>
                  </a:cubicBezTo>
                  <a:cubicBezTo>
                    <a:pt x="65950" y="7840"/>
                    <a:pt x="67883" y="3884"/>
                    <a:pt x="69322" y="7705"/>
                  </a:cubicBezTo>
                  <a:cubicBezTo>
                    <a:pt x="70761" y="11526"/>
                    <a:pt x="69772" y="30317"/>
                    <a:pt x="70401" y="29553"/>
                  </a:cubicBezTo>
                  <a:cubicBezTo>
                    <a:pt x="71030" y="28789"/>
                    <a:pt x="70176" y="7750"/>
                    <a:pt x="73098" y="3120"/>
                  </a:cubicBezTo>
                  <a:cubicBezTo>
                    <a:pt x="76020" y="-1510"/>
                    <a:pt x="84607" y="-117"/>
                    <a:pt x="87934" y="1771"/>
                  </a:cubicBezTo>
                  <a:cubicBezTo>
                    <a:pt x="91261" y="3659"/>
                    <a:pt x="92115" y="9728"/>
                    <a:pt x="93059" y="14448"/>
                  </a:cubicBezTo>
                  <a:cubicBezTo>
                    <a:pt x="94003" y="19168"/>
                    <a:pt x="93104" y="31846"/>
                    <a:pt x="93598" y="30093"/>
                  </a:cubicBezTo>
                  <a:cubicBezTo>
                    <a:pt x="94093" y="28340"/>
                    <a:pt x="92744" y="7526"/>
                    <a:pt x="96026" y="3929"/>
                  </a:cubicBezTo>
                  <a:cubicBezTo>
                    <a:pt x="99308" y="333"/>
                    <a:pt x="109468" y="5907"/>
                    <a:pt x="113289" y="8514"/>
                  </a:cubicBezTo>
                  <a:cubicBezTo>
                    <a:pt x="117110" y="11121"/>
                    <a:pt x="116391" y="19258"/>
                    <a:pt x="118953" y="19573"/>
                  </a:cubicBezTo>
                  <a:cubicBezTo>
                    <a:pt x="121515" y="19888"/>
                    <a:pt x="125561" y="11121"/>
                    <a:pt x="128663" y="10402"/>
                  </a:cubicBezTo>
                  <a:cubicBezTo>
                    <a:pt x="131765" y="9683"/>
                    <a:pt x="136081" y="14449"/>
                    <a:pt x="137565" y="15258"/>
                  </a:cubicBezTo>
                </a:path>
              </a:pathLst>
            </a:custGeom>
            <a:noFill/>
            <a:ln w="19050" cap="flat" cmpd="sng">
              <a:solidFill>
                <a:srgbClr val="EB5600"/>
              </a:solidFill>
              <a:prstDash val="solid"/>
              <a:round/>
              <a:headEnd type="none" w="med" len="med"/>
              <a:tailEnd type="none" w="med" len="med"/>
            </a:ln>
          </p:spPr>
        </p:sp>
      </p:grpSp>
      <p:cxnSp>
        <p:nvCxnSpPr>
          <p:cNvPr id="396" name="Google Shape;396;p51"/>
          <p:cNvCxnSpPr/>
          <p:nvPr/>
        </p:nvCxnSpPr>
        <p:spPr>
          <a:xfrm rot="10800000">
            <a:off x="5905500" y="3080125"/>
            <a:ext cx="0" cy="458400"/>
          </a:xfrm>
          <a:prstGeom prst="straightConnector1">
            <a:avLst/>
          </a:prstGeom>
          <a:noFill/>
          <a:ln w="19050" cap="flat" cmpd="sng">
            <a:solidFill>
              <a:srgbClr val="EB5600"/>
            </a:solidFill>
            <a:prstDash val="solid"/>
            <a:round/>
            <a:headEnd type="none" w="med" len="med"/>
            <a:tailEnd type="stealth" w="med" len="med"/>
          </a:ln>
        </p:spPr>
      </p:cxnSp>
      <p:cxnSp>
        <p:nvCxnSpPr>
          <p:cNvPr id="397" name="Google Shape;397;p51"/>
          <p:cNvCxnSpPr/>
          <p:nvPr/>
        </p:nvCxnSpPr>
        <p:spPr>
          <a:xfrm rot="10800000">
            <a:off x="6900825" y="3080125"/>
            <a:ext cx="0" cy="458400"/>
          </a:xfrm>
          <a:prstGeom prst="straightConnector1">
            <a:avLst/>
          </a:prstGeom>
          <a:noFill/>
          <a:ln w="19050" cap="flat" cmpd="sng">
            <a:solidFill>
              <a:srgbClr val="EB5600"/>
            </a:solidFill>
            <a:prstDash val="solid"/>
            <a:round/>
            <a:headEnd type="none" w="med" len="med"/>
            <a:tailEnd type="stealth" w="med" len="med"/>
          </a:ln>
        </p:spPr>
      </p:cxnSp>
      <p:cxnSp>
        <p:nvCxnSpPr>
          <p:cNvPr id="398" name="Google Shape;398;p51"/>
          <p:cNvCxnSpPr/>
          <p:nvPr/>
        </p:nvCxnSpPr>
        <p:spPr>
          <a:xfrm rot="10800000">
            <a:off x="7471300" y="3080125"/>
            <a:ext cx="0" cy="458400"/>
          </a:xfrm>
          <a:prstGeom prst="straightConnector1">
            <a:avLst/>
          </a:prstGeom>
          <a:noFill/>
          <a:ln w="19050" cap="flat" cmpd="sng">
            <a:solidFill>
              <a:srgbClr val="EB5600"/>
            </a:solidFill>
            <a:prstDash val="solid"/>
            <a:round/>
            <a:headEnd type="none" w="med" len="med"/>
            <a:tailEnd type="stealth" w="med" len="med"/>
          </a:ln>
        </p:spPr>
      </p:cxnSp>
      <p:sp>
        <p:nvSpPr>
          <p:cNvPr id="399" name="Google Shape;399;p51"/>
          <p:cNvSpPr txBox="1"/>
          <p:nvPr/>
        </p:nvSpPr>
        <p:spPr>
          <a:xfrm>
            <a:off x="365863" y="2125350"/>
            <a:ext cx="4066200" cy="453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AutoNum type="arabicParenR"/>
            </a:pPr>
            <a:r>
              <a:rPr lang="en"/>
              <a:t>Reduction in allele frequencies</a:t>
            </a:r>
            <a:endParaRPr/>
          </a:p>
          <a:p>
            <a:pPr marL="0" lvl="0" indent="0" algn="l" rtl="0">
              <a:spcBef>
                <a:spcPts val="0"/>
              </a:spcBef>
              <a:spcAft>
                <a:spcPts val="0"/>
              </a:spcAft>
              <a:buNone/>
            </a:pPr>
            <a:endParaRPr/>
          </a:p>
          <a:p>
            <a:pPr marL="457200" lvl="0" indent="-317500" algn="l" rtl="0">
              <a:spcBef>
                <a:spcPts val="0"/>
              </a:spcBef>
              <a:spcAft>
                <a:spcPts val="0"/>
              </a:spcAft>
              <a:buSzPts val="1400"/>
              <a:buAutoNum type="arabicParenR"/>
            </a:pPr>
            <a:r>
              <a:rPr lang="en"/>
              <a:t>Enrichment for rare variation</a:t>
            </a:r>
            <a:endParaRPr/>
          </a:p>
        </p:txBody>
      </p:sp>
      <p:sp>
        <p:nvSpPr>
          <p:cNvPr id="400" name="Google Shape;400;p51"/>
          <p:cNvSpPr txBox="1"/>
          <p:nvPr/>
        </p:nvSpPr>
        <p:spPr>
          <a:xfrm>
            <a:off x="4921663" y="3566650"/>
            <a:ext cx="4066200" cy="453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i="1"/>
              <a:t>Negative </a:t>
            </a:r>
            <a:r>
              <a:rPr lang="en"/>
              <a:t>selection continuously removes variation from regions that do not tolerate it</a:t>
            </a:r>
            <a:endParaRPr/>
          </a:p>
          <a:p>
            <a:pPr marL="457200" lvl="0" indent="-317500" algn="l" rtl="0">
              <a:spcBef>
                <a:spcPts val="0"/>
              </a:spcBef>
              <a:spcAft>
                <a:spcPts val="0"/>
              </a:spcAft>
              <a:buSzPts val="1400"/>
              <a:buChar char="●"/>
            </a:pPr>
            <a:r>
              <a:rPr lang="en"/>
              <a:t>Thus regions that are depleted of variation are also more likely to be </a:t>
            </a:r>
            <a:r>
              <a:rPr lang="en" b="1" i="1"/>
              <a:t>functional</a:t>
            </a:r>
            <a:r>
              <a:rPr lang="en"/>
              <a:t>, and serve important biological roles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p:nvPr/>
        </p:nvSpPr>
        <p:spPr>
          <a:xfrm>
            <a:off x="494150" y="731525"/>
            <a:ext cx="38427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GGG</a:t>
            </a:r>
            <a:r>
              <a:rPr lang="en"/>
              <a:t>-N(1-7)-</a:t>
            </a:r>
            <a:r>
              <a:rPr lang="en" u="sng"/>
              <a:t>GGG</a:t>
            </a:r>
            <a:r>
              <a:rPr lang="en"/>
              <a:t>-N(1-7)-</a:t>
            </a:r>
            <a:r>
              <a:rPr lang="en" u="sng"/>
              <a:t>GGG</a:t>
            </a:r>
            <a:r>
              <a:rPr lang="en"/>
              <a:t>-(N(1-7)-</a:t>
            </a:r>
            <a:r>
              <a:rPr lang="en" u="sng"/>
              <a:t>GGG</a:t>
            </a:r>
            <a:endParaRPr u="sng"/>
          </a:p>
        </p:txBody>
      </p:sp>
      <p:cxnSp>
        <p:nvCxnSpPr>
          <p:cNvPr id="406" name="Google Shape;406;p52"/>
          <p:cNvCxnSpPr>
            <a:endCxn id="407" idx="1"/>
          </p:cNvCxnSpPr>
          <p:nvPr/>
        </p:nvCxnSpPr>
        <p:spPr>
          <a:xfrm>
            <a:off x="644400" y="694750"/>
            <a:ext cx="3500700" cy="11700"/>
          </a:xfrm>
          <a:prstGeom prst="straightConnector1">
            <a:avLst/>
          </a:prstGeom>
          <a:noFill/>
          <a:ln w="19050" cap="flat" cmpd="sng">
            <a:solidFill>
              <a:srgbClr val="1A1A1A"/>
            </a:solidFill>
            <a:prstDash val="solid"/>
            <a:round/>
            <a:headEnd type="none" w="med" len="med"/>
            <a:tailEnd type="triangle" w="med" len="med"/>
          </a:ln>
        </p:spPr>
      </p:cxnSp>
      <p:sp>
        <p:nvSpPr>
          <p:cNvPr id="408" name="Google Shape;408;p52"/>
          <p:cNvSpPr txBox="1"/>
          <p:nvPr/>
        </p:nvSpPr>
        <p:spPr>
          <a:xfrm>
            <a:off x="375075" y="4960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a:t>
            </a:r>
            <a:endParaRPr/>
          </a:p>
        </p:txBody>
      </p:sp>
      <p:sp>
        <p:nvSpPr>
          <p:cNvPr id="407" name="Google Shape;407;p52"/>
          <p:cNvSpPr txBox="1"/>
          <p:nvPr/>
        </p:nvSpPr>
        <p:spPr>
          <a:xfrm>
            <a:off x="4145100" y="4960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409" name="Google Shape;409;p52"/>
          <p:cNvSpPr/>
          <p:nvPr/>
        </p:nvSpPr>
        <p:spPr>
          <a:xfrm>
            <a:off x="803979" y="1246049"/>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10" name="Google Shape;410;p52"/>
          <p:cNvSpPr/>
          <p:nvPr/>
        </p:nvSpPr>
        <p:spPr>
          <a:xfrm>
            <a:off x="893774" y="1432804"/>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11" name="Google Shape;411;p52"/>
          <p:cNvSpPr/>
          <p:nvPr/>
        </p:nvSpPr>
        <p:spPr>
          <a:xfrm>
            <a:off x="984524" y="1613684"/>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12" name="Google Shape;412;p52"/>
          <p:cNvSpPr/>
          <p:nvPr/>
        </p:nvSpPr>
        <p:spPr>
          <a:xfrm>
            <a:off x="1051125" y="1794583"/>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grpSp>
        <p:nvGrpSpPr>
          <p:cNvPr id="413" name="Google Shape;413;p52"/>
          <p:cNvGrpSpPr/>
          <p:nvPr/>
        </p:nvGrpSpPr>
        <p:grpSpPr>
          <a:xfrm>
            <a:off x="287775" y="2460650"/>
            <a:ext cx="2847450" cy="676750"/>
            <a:chOff x="1615325" y="3817850"/>
            <a:chExt cx="2847450" cy="676750"/>
          </a:xfrm>
        </p:grpSpPr>
        <p:grpSp>
          <p:nvGrpSpPr>
            <p:cNvPr id="414" name="Google Shape;414;p52"/>
            <p:cNvGrpSpPr/>
            <p:nvPr/>
          </p:nvGrpSpPr>
          <p:grpSpPr>
            <a:xfrm>
              <a:off x="1615325" y="3817850"/>
              <a:ext cx="2512200" cy="219300"/>
              <a:chOff x="1615325" y="3817850"/>
              <a:chExt cx="2512200" cy="219300"/>
            </a:xfrm>
          </p:grpSpPr>
          <p:sp>
            <p:nvSpPr>
              <p:cNvPr id="415" name="Google Shape;415;p52"/>
              <p:cNvSpPr/>
              <p:nvPr/>
            </p:nvSpPr>
            <p:spPr>
              <a:xfrm>
                <a:off x="1615325" y="3817850"/>
                <a:ext cx="2512200" cy="2193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16" name="Google Shape;416;p52"/>
              <p:cNvSpPr/>
              <p:nvPr/>
            </p:nvSpPr>
            <p:spPr>
              <a:xfrm>
                <a:off x="2944500" y="3821000"/>
                <a:ext cx="639000" cy="213000"/>
              </a:xfrm>
              <a:prstGeom prst="rect">
                <a:avLst/>
              </a:prstGeom>
              <a:solidFill>
                <a:srgbClr val="00BFA5"/>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pG4</a:t>
                </a:r>
                <a:endParaRPr/>
              </a:p>
            </p:txBody>
          </p:sp>
        </p:grpSp>
        <p:sp>
          <p:nvSpPr>
            <p:cNvPr id="417" name="Google Shape;417;p52"/>
            <p:cNvSpPr/>
            <p:nvPr/>
          </p:nvSpPr>
          <p:spPr>
            <a:xfrm rot="-5400000">
              <a:off x="3180725" y="3888600"/>
              <a:ext cx="164700" cy="612300"/>
            </a:xfrm>
            <a:prstGeom prst="leftBrace">
              <a:avLst>
                <a:gd name="adj1" fmla="val 8333"/>
                <a:gd name="adj2" fmla="val 50000"/>
              </a:avLst>
            </a:prstGeom>
            <a:no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2"/>
            <p:cNvSpPr txBox="1"/>
            <p:nvPr/>
          </p:nvSpPr>
          <p:spPr>
            <a:xfrm>
              <a:off x="2063375" y="4200900"/>
              <a:ext cx="23994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Allele frequencies</a:t>
              </a:r>
              <a:endParaRPr sz="1000">
                <a:latin typeface="Lato"/>
                <a:ea typeface="Lato"/>
                <a:cs typeface="Lato"/>
                <a:sym typeface="Lato"/>
              </a:endParaRPr>
            </a:p>
          </p:txBody>
        </p:sp>
      </p:grpSp>
      <p:grpSp>
        <p:nvGrpSpPr>
          <p:cNvPr id="419" name="Google Shape;419;p52"/>
          <p:cNvGrpSpPr/>
          <p:nvPr/>
        </p:nvGrpSpPr>
        <p:grpSpPr>
          <a:xfrm>
            <a:off x="615700" y="3283275"/>
            <a:ext cx="3357325" cy="712225"/>
            <a:chOff x="3856775" y="3894050"/>
            <a:chExt cx="3357325" cy="712225"/>
          </a:xfrm>
        </p:grpSpPr>
        <p:sp>
          <p:nvSpPr>
            <p:cNvPr id="420" name="Google Shape;420;p52"/>
            <p:cNvSpPr/>
            <p:nvPr/>
          </p:nvSpPr>
          <p:spPr>
            <a:xfrm>
              <a:off x="4701900" y="3894050"/>
              <a:ext cx="2512200" cy="219300"/>
            </a:xfrm>
            <a:prstGeom prst="rect">
              <a:avLst/>
            </a:prstGeom>
            <a:solidFill>
              <a:schemeClr val="lt2"/>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b="1"/>
                <a:t>UTR without pG4</a:t>
              </a:r>
              <a:endParaRPr b="1"/>
            </a:p>
          </p:txBody>
        </p:sp>
        <p:sp>
          <p:nvSpPr>
            <p:cNvPr id="421" name="Google Shape;421;p52"/>
            <p:cNvSpPr/>
            <p:nvPr/>
          </p:nvSpPr>
          <p:spPr>
            <a:xfrm rot="-5400000">
              <a:off x="4984775" y="3989550"/>
              <a:ext cx="164700" cy="562800"/>
            </a:xfrm>
            <a:prstGeom prst="leftBrace">
              <a:avLst>
                <a:gd name="adj1" fmla="val 8333"/>
                <a:gd name="adj2" fmla="val 50000"/>
              </a:avLst>
            </a:prstGeom>
            <a:no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2"/>
            <p:cNvSpPr txBox="1"/>
            <p:nvPr/>
          </p:nvSpPr>
          <p:spPr>
            <a:xfrm>
              <a:off x="3856775" y="4312575"/>
              <a:ext cx="23994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Allele frequencies</a:t>
              </a:r>
              <a:endParaRPr sz="1000">
                <a:latin typeface="Lato"/>
                <a:ea typeface="Lato"/>
                <a:cs typeface="Lato"/>
                <a:sym typeface="Lato"/>
              </a:endParaRPr>
            </a:p>
          </p:txBody>
        </p:sp>
      </p:grpSp>
      <p:sp>
        <p:nvSpPr>
          <p:cNvPr id="423" name="Google Shape;423;p52"/>
          <p:cNvSpPr/>
          <p:nvPr/>
        </p:nvSpPr>
        <p:spPr>
          <a:xfrm>
            <a:off x="1495900" y="3283275"/>
            <a:ext cx="639000" cy="213000"/>
          </a:xfrm>
          <a:prstGeom prst="rect">
            <a:avLst/>
          </a:prstGeom>
          <a:solidFill>
            <a:srgbClr val="00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GGG</a:t>
            </a:r>
            <a:endParaRPr>
              <a:solidFill>
                <a:schemeClr val="lt1"/>
              </a:solidFill>
            </a:endParaRPr>
          </a:p>
        </p:txBody>
      </p:sp>
      <p:pic>
        <p:nvPicPr>
          <p:cNvPr id="424" name="Google Shape;424;p52"/>
          <p:cNvPicPr preferRelativeResize="0"/>
          <p:nvPr/>
        </p:nvPicPr>
        <p:blipFill>
          <a:blip r:embed="rId3">
            <a:alphaModFix/>
          </a:blip>
          <a:stretch>
            <a:fillRect/>
          </a:stretch>
        </p:blipFill>
        <p:spPr>
          <a:xfrm>
            <a:off x="5063250" y="1694299"/>
            <a:ext cx="2837500" cy="1233175"/>
          </a:xfrm>
          <a:prstGeom prst="rect">
            <a:avLst/>
          </a:prstGeom>
          <a:noFill/>
          <a:ln>
            <a:noFill/>
          </a:ln>
        </p:spPr>
      </p:pic>
      <p:sp>
        <p:nvSpPr>
          <p:cNvPr id="425" name="Google Shape;425;p52"/>
          <p:cNvSpPr txBox="1"/>
          <p:nvPr/>
        </p:nvSpPr>
        <p:spPr>
          <a:xfrm>
            <a:off x="5120900" y="3161450"/>
            <a:ext cx="33513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&gt; 15K whole-genome sequences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3"/>
          <p:cNvSpPr txBox="1"/>
          <p:nvPr/>
        </p:nvSpPr>
        <p:spPr>
          <a:xfrm>
            <a:off x="494150" y="731525"/>
            <a:ext cx="38427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GGG</a:t>
            </a:r>
            <a:r>
              <a:rPr lang="en"/>
              <a:t>-N(1-7)-</a:t>
            </a:r>
            <a:r>
              <a:rPr lang="en" u="sng"/>
              <a:t>GGG</a:t>
            </a:r>
            <a:r>
              <a:rPr lang="en"/>
              <a:t>-N(1-7)-</a:t>
            </a:r>
            <a:r>
              <a:rPr lang="en" u="sng"/>
              <a:t>GGG</a:t>
            </a:r>
            <a:r>
              <a:rPr lang="en"/>
              <a:t>-(N(1-7)-</a:t>
            </a:r>
            <a:r>
              <a:rPr lang="en" u="sng"/>
              <a:t>GGG</a:t>
            </a:r>
            <a:endParaRPr u="sng"/>
          </a:p>
        </p:txBody>
      </p:sp>
      <p:cxnSp>
        <p:nvCxnSpPr>
          <p:cNvPr id="431" name="Google Shape;431;p53"/>
          <p:cNvCxnSpPr>
            <a:endCxn id="432" idx="1"/>
          </p:cNvCxnSpPr>
          <p:nvPr/>
        </p:nvCxnSpPr>
        <p:spPr>
          <a:xfrm>
            <a:off x="644400" y="694750"/>
            <a:ext cx="3500700" cy="11700"/>
          </a:xfrm>
          <a:prstGeom prst="straightConnector1">
            <a:avLst/>
          </a:prstGeom>
          <a:noFill/>
          <a:ln w="19050" cap="flat" cmpd="sng">
            <a:solidFill>
              <a:srgbClr val="1A1A1A"/>
            </a:solidFill>
            <a:prstDash val="solid"/>
            <a:round/>
            <a:headEnd type="none" w="med" len="med"/>
            <a:tailEnd type="triangle" w="med" len="med"/>
          </a:ln>
        </p:spPr>
      </p:cxnSp>
      <p:sp>
        <p:nvSpPr>
          <p:cNvPr id="433" name="Google Shape;433;p53"/>
          <p:cNvSpPr txBox="1"/>
          <p:nvPr/>
        </p:nvSpPr>
        <p:spPr>
          <a:xfrm>
            <a:off x="375075" y="4960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a:t>
            </a:r>
            <a:endParaRPr/>
          </a:p>
        </p:txBody>
      </p:sp>
      <p:sp>
        <p:nvSpPr>
          <p:cNvPr id="432" name="Google Shape;432;p53"/>
          <p:cNvSpPr txBox="1"/>
          <p:nvPr/>
        </p:nvSpPr>
        <p:spPr>
          <a:xfrm>
            <a:off x="4145100" y="4960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434" name="Google Shape;434;p53"/>
          <p:cNvSpPr/>
          <p:nvPr/>
        </p:nvSpPr>
        <p:spPr>
          <a:xfrm>
            <a:off x="803979" y="1246049"/>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35" name="Google Shape;435;p53"/>
          <p:cNvSpPr/>
          <p:nvPr/>
        </p:nvSpPr>
        <p:spPr>
          <a:xfrm>
            <a:off x="893774" y="1432804"/>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36" name="Google Shape;436;p53"/>
          <p:cNvSpPr/>
          <p:nvPr/>
        </p:nvSpPr>
        <p:spPr>
          <a:xfrm>
            <a:off x="984524" y="1613684"/>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37" name="Google Shape;437;p53"/>
          <p:cNvSpPr/>
          <p:nvPr/>
        </p:nvSpPr>
        <p:spPr>
          <a:xfrm>
            <a:off x="1051125" y="1794583"/>
            <a:ext cx="1920000" cy="1677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grpSp>
        <p:nvGrpSpPr>
          <p:cNvPr id="438" name="Google Shape;438;p53"/>
          <p:cNvGrpSpPr/>
          <p:nvPr/>
        </p:nvGrpSpPr>
        <p:grpSpPr>
          <a:xfrm>
            <a:off x="287775" y="2460650"/>
            <a:ext cx="2847450" cy="676750"/>
            <a:chOff x="1615325" y="3817850"/>
            <a:chExt cx="2847450" cy="676750"/>
          </a:xfrm>
        </p:grpSpPr>
        <p:grpSp>
          <p:nvGrpSpPr>
            <p:cNvPr id="439" name="Google Shape;439;p53"/>
            <p:cNvGrpSpPr/>
            <p:nvPr/>
          </p:nvGrpSpPr>
          <p:grpSpPr>
            <a:xfrm>
              <a:off x="1615325" y="3817850"/>
              <a:ext cx="2512200" cy="219300"/>
              <a:chOff x="1615325" y="3817850"/>
              <a:chExt cx="2512200" cy="219300"/>
            </a:xfrm>
          </p:grpSpPr>
          <p:sp>
            <p:nvSpPr>
              <p:cNvPr id="440" name="Google Shape;440;p53"/>
              <p:cNvSpPr/>
              <p:nvPr/>
            </p:nvSpPr>
            <p:spPr>
              <a:xfrm>
                <a:off x="1615325" y="3817850"/>
                <a:ext cx="2512200" cy="2193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UTR</a:t>
                </a:r>
                <a:endParaRPr/>
              </a:p>
            </p:txBody>
          </p:sp>
          <p:sp>
            <p:nvSpPr>
              <p:cNvPr id="441" name="Google Shape;441;p53"/>
              <p:cNvSpPr/>
              <p:nvPr/>
            </p:nvSpPr>
            <p:spPr>
              <a:xfrm>
                <a:off x="2944500" y="3821000"/>
                <a:ext cx="639000" cy="213000"/>
              </a:xfrm>
              <a:prstGeom prst="rect">
                <a:avLst/>
              </a:prstGeom>
              <a:solidFill>
                <a:srgbClr val="00BFA5"/>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pG4</a:t>
                </a:r>
                <a:endParaRPr/>
              </a:p>
            </p:txBody>
          </p:sp>
        </p:grpSp>
        <p:sp>
          <p:nvSpPr>
            <p:cNvPr id="442" name="Google Shape;442;p53"/>
            <p:cNvSpPr/>
            <p:nvPr/>
          </p:nvSpPr>
          <p:spPr>
            <a:xfrm rot="-5400000">
              <a:off x="3180725" y="3888600"/>
              <a:ext cx="164700" cy="612300"/>
            </a:xfrm>
            <a:prstGeom prst="leftBrace">
              <a:avLst>
                <a:gd name="adj1" fmla="val 8333"/>
                <a:gd name="adj2" fmla="val 50000"/>
              </a:avLst>
            </a:prstGeom>
            <a:no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3"/>
            <p:cNvSpPr txBox="1"/>
            <p:nvPr/>
          </p:nvSpPr>
          <p:spPr>
            <a:xfrm>
              <a:off x="2063375" y="4200900"/>
              <a:ext cx="23994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Allele frequencies</a:t>
              </a:r>
              <a:endParaRPr sz="1000">
                <a:latin typeface="Lato"/>
                <a:ea typeface="Lato"/>
                <a:cs typeface="Lato"/>
                <a:sym typeface="Lato"/>
              </a:endParaRPr>
            </a:p>
          </p:txBody>
        </p:sp>
      </p:grpSp>
      <p:grpSp>
        <p:nvGrpSpPr>
          <p:cNvPr id="444" name="Google Shape;444;p53"/>
          <p:cNvGrpSpPr/>
          <p:nvPr/>
        </p:nvGrpSpPr>
        <p:grpSpPr>
          <a:xfrm>
            <a:off x="615700" y="3283275"/>
            <a:ext cx="3357325" cy="712225"/>
            <a:chOff x="3856775" y="3894050"/>
            <a:chExt cx="3357325" cy="712225"/>
          </a:xfrm>
        </p:grpSpPr>
        <p:sp>
          <p:nvSpPr>
            <p:cNvPr id="445" name="Google Shape;445;p53"/>
            <p:cNvSpPr/>
            <p:nvPr/>
          </p:nvSpPr>
          <p:spPr>
            <a:xfrm>
              <a:off x="4701900" y="3894050"/>
              <a:ext cx="2512200" cy="219300"/>
            </a:xfrm>
            <a:prstGeom prst="rect">
              <a:avLst/>
            </a:prstGeom>
            <a:solidFill>
              <a:schemeClr val="lt2"/>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b="1"/>
                <a:t>UTR without pG4</a:t>
              </a:r>
              <a:endParaRPr b="1"/>
            </a:p>
          </p:txBody>
        </p:sp>
        <p:sp>
          <p:nvSpPr>
            <p:cNvPr id="446" name="Google Shape;446;p53"/>
            <p:cNvSpPr/>
            <p:nvPr/>
          </p:nvSpPr>
          <p:spPr>
            <a:xfrm rot="-5400000">
              <a:off x="4984775" y="3989550"/>
              <a:ext cx="164700" cy="562800"/>
            </a:xfrm>
            <a:prstGeom prst="leftBrace">
              <a:avLst>
                <a:gd name="adj1" fmla="val 8333"/>
                <a:gd name="adj2" fmla="val 50000"/>
              </a:avLst>
            </a:prstGeom>
            <a:no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3"/>
            <p:cNvSpPr txBox="1"/>
            <p:nvPr/>
          </p:nvSpPr>
          <p:spPr>
            <a:xfrm>
              <a:off x="3856775" y="4312575"/>
              <a:ext cx="2399400" cy="29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Allele frequencies</a:t>
              </a:r>
              <a:endParaRPr sz="1000">
                <a:latin typeface="Lato"/>
                <a:ea typeface="Lato"/>
                <a:cs typeface="Lato"/>
                <a:sym typeface="Lato"/>
              </a:endParaRPr>
            </a:p>
          </p:txBody>
        </p:sp>
      </p:grpSp>
      <p:pic>
        <p:nvPicPr>
          <p:cNvPr id="448" name="Google Shape;448;p53"/>
          <p:cNvPicPr preferRelativeResize="0"/>
          <p:nvPr/>
        </p:nvPicPr>
        <p:blipFill>
          <a:blip r:embed="rId3">
            <a:alphaModFix/>
          </a:blip>
          <a:stretch>
            <a:fillRect/>
          </a:stretch>
        </p:blipFill>
        <p:spPr>
          <a:xfrm>
            <a:off x="4572000" y="1223788"/>
            <a:ext cx="4253099" cy="3189824"/>
          </a:xfrm>
          <a:prstGeom prst="rect">
            <a:avLst/>
          </a:prstGeom>
          <a:noFill/>
          <a:ln>
            <a:noFill/>
          </a:ln>
        </p:spPr>
      </p:pic>
      <p:sp>
        <p:nvSpPr>
          <p:cNvPr id="449" name="Google Shape;449;p53"/>
          <p:cNvSpPr txBox="1"/>
          <p:nvPr/>
        </p:nvSpPr>
        <p:spPr>
          <a:xfrm>
            <a:off x="5394325" y="2571750"/>
            <a:ext cx="4410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t>
            </a:r>
            <a:endParaRPr sz="800"/>
          </a:p>
        </p:txBody>
      </p:sp>
      <p:sp>
        <p:nvSpPr>
          <p:cNvPr id="450" name="Google Shape;450;p53"/>
          <p:cNvSpPr txBox="1"/>
          <p:nvPr/>
        </p:nvSpPr>
        <p:spPr>
          <a:xfrm>
            <a:off x="6266525" y="2571750"/>
            <a:ext cx="4410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t>
            </a:r>
            <a:endParaRPr sz="800"/>
          </a:p>
        </p:txBody>
      </p:sp>
      <p:sp>
        <p:nvSpPr>
          <p:cNvPr id="451" name="Google Shape;451;p53"/>
          <p:cNvSpPr txBox="1"/>
          <p:nvPr/>
        </p:nvSpPr>
        <p:spPr>
          <a:xfrm>
            <a:off x="7138725" y="2426550"/>
            <a:ext cx="4410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t>
            </a:r>
            <a:endParaRPr sz="800"/>
          </a:p>
        </p:txBody>
      </p:sp>
      <p:sp>
        <p:nvSpPr>
          <p:cNvPr id="452" name="Google Shape;452;p53"/>
          <p:cNvSpPr txBox="1"/>
          <p:nvPr/>
        </p:nvSpPr>
        <p:spPr>
          <a:xfrm>
            <a:off x="7975375" y="2426550"/>
            <a:ext cx="4410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a:t>
            </a:r>
            <a:endParaRPr sz="800"/>
          </a:p>
        </p:txBody>
      </p:sp>
      <p:sp>
        <p:nvSpPr>
          <p:cNvPr id="453" name="Google Shape;453;p53"/>
          <p:cNvSpPr txBox="1"/>
          <p:nvPr/>
        </p:nvSpPr>
        <p:spPr>
          <a:xfrm>
            <a:off x="7084050" y="4036225"/>
            <a:ext cx="14934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t>*** P</a:t>
            </a:r>
            <a:r>
              <a:rPr lang="en" sz="800"/>
              <a:t>&lt;&lt;2e-16</a:t>
            </a:r>
            <a:endParaRPr sz="800"/>
          </a:p>
        </p:txBody>
      </p:sp>
      <p:sp>
        <p:nvSpPr>
          <p:cNvPr id="454" name="Google Shape;454;p53"/>
          <p:cNvSpPr/>
          <p:nvPr/>
        </p:nvSpPr>
        <p:spPr>
          <a:xfrm>
            <a:off x="1495900" y="3283275"/>
            <a:ext cx="639000" cy="213000"/>
          </a:xfrm>
          <a:prstGeom prst="rect">
            <a:avLst/>
          </a:prstGeom>
          <a:solidFill>
            <a:srgbClr val="00000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GGG</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p:nvPr/>
        </p:nvSpPr>
        <p:spPr>
          <a:xfrm>
            <a:off x="0" y="0"/>
            <a:ext cx="36573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4"/>
          <p:cNvSpPr txBox="1">
            <a:spLocks noGrp="1"/>
          </p:cNvSpPr>
          <p:nvPr>
            <p:ph type="title"/>
          </p:nvPr>
        </p:nvSpPr>
        <p:spPr>
          <a:xfrm>
            <a:off x="202075" y="1169675"/>
            <a:ext cx="326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chemeClr val="lt1"/>
                </a:solidFill>
              </a:rPr>
              <a:t>Enrichment for rare variants</a:t>
            </a:r>
            <a:endParaRPr sz="2200">
              <a:solidFill>
                <a:schemeClr val="lt1"/>
              </a:solidFill>
            </a:endParaRPr>
          </a:p>
          <a:p>
            <a:pPr marL="0" lvl="0" indent="0" algn="l" rtl="0">
              <a:spcBef>
                <a:spcPts val="0"/>
              </a:spcBef>
              <a:spcAft>
                <a:spcPts val="0"/>
              </a:spcAft>
              <a:buNone/>
            </a:pPr>
            <a:endParaRPr sz="2200" b="1">
              <a:solidFill>
                <a:schemeClr val="lt1"/>
              </a:solidFill>
            </a:endParaRPr>
          </a:p>
        </p:txBody>
      </p:sp>
      <p:sp>
        <p:nvSpPr>
          <p:cNvPr id="461" name="Google Shape;461;p54"/>
          <p:cNvSpPr txBox="1"/>
          <p:nvPr/>
        </p:nvSpPr>
        <p:spPr>
          <a:xfrm>
            <a:off x="249475" y="2311450"/>
            <a:ext cx="3138600" cy="369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i="1">
                <a:solidFill>
                  <a:srgbClr val="FFFFFF"/>
                </a:solidFill>
              </a:rPr>
              <a:t>Fit a mutability-adjusted proportion of singletons (MAPS) model using synonymous mutations </a:t>
            </a:r>
            <a:endParaRPr i="1">
              <a:solidFill>
                <a:srgbClr val="FFFFFF"/>
              </a:solidFill>
            </a:endParaRPr>
          </a:p>
        </p:txBody>
      </p:sp>
      <p:cxnSp>
        <p:nvCxnSpPr>
          <p:cNvPr id="462" name="Google Shape;462;p54"/>
          <p:cNvCxnSpPr/>
          <p:nvPr/>
        </p:nvCxnSpPr>
        <p:spPr>
          <a:xfrm>
            <a:off x="209150" y="1144000"/>
            <a:ext cx="1076100" cy="0"/>
          </a:xfrm>
          <a:prstGeom prst="straightConnector1">
            <a:avLst/>
          </a:prstGeom>
          <a:noFill/>
          <a:ln w="38100" cap="flat" cmpd="sng">
            <a:solidFill>
              <a:schemeClr val="accent1"/>
            </a:solidFill>
            <a:prstDash val="solid"/>
            <a:round/>
            <a:headEnd type="none" w="med" len="med"/>
            <a:tailEnd type="none" w="med" len="med"/>
          </a:ln>
        </p:spPr>
      </p:cxnSp>
      <p:sp>
        <p:nvSpPr>
          <p:cNvPr id="463" name="Google Shape;463;p54"/>
          <p:cNvSpPr txBox="1"/>
          <p:nvPr/>
        </p:nvSpPr>
        <p:spPr>
          <a:xfrm>
            <a:off x="249475" y="3439000"/>
            <a:ext cx="3138600" cy="369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Assess proportion of singletons compared to expectation from sequence context </a:t>
            </a:r>
            <a:endParaRPr>
              <a:solidFill>
                <a:srgbClr val="FFFFFF"/>
              </a:solidFill>
            </a:endParaRPr>
          </a:p>
        </p:txBody>
      </p:sp>
      <p:pic>
        <p:nvPicPr>
          <p:cNvPr id="464" name="Google Shape;464;p54"/>
          <p:cNvPicPr preferRelativeResize="0"/>
          <p:nvPr/>
        </p:nvPicPr>
        <p:blipFill rotWithShape="1">
          <a:blip r:embed="rId3">
            <a:alphaModFix/>
          </a:blip>
          <a:srcRect l="37770" t="49826" r="31139" b="17047"/>
          <a:stretch/>
        </p:blipFill>
        <p:spPr>
          <a:xfrm>
            <a:off x="3720050" y="1396572"/>
            <a:ext cx="3398450" cy="2829671"/>
          </a:xfrm>
          <a:prstGeom prst="rect">
            <a:avLst/>
          </a:prstGeom>
          <a:noFill/>
          <a:ln>
            <a:noFill/>
          </a:ln>
        </p:spPr>
      </p:pic>
      <p:pic>
        <p:nvPicPr>
          <p:cNvPr id="465" name="Google Shape;465;p54"/>
          <p:cNvPicPr preferRelativeResize="0"/>
          <p:nvPr/>
        </p:nvPicPr>
        <p:blipFill rotWithShape="1">
          <a:blip r:embed="rId4">
            <a:alphaModFix/>
          </a:blip>
          <a:srcRect l="33332" t="8834" r="31298" b="13801"/>
          <a:stretch/>
        </p:blipFill>
        <p:spPr>
          <a:xfrm>
            <a:off x="7118500" y="1299525"/>
            <a:ext cx="1247750" cy="2729250"/>
          </a:xfrm>
          <a:prstGeom prst="rect">
            <a:avLst/>
          </a:prstGeom>
          <a:noFill/>
          <a:ln>
            <a:noFill/>
          </a:ln>
        </p:spPr>
      </p:pic>
      <p:pic>
        <p:nvPicPr>
          <p:cNvPr id="466" name="Google Shape;466;p54"/>
          <p:cNvPicPr preferRelativeResize="0"/>
          <p:nvPr/>
        </p:nvPicPr>
        <p:blipFill rotWithShape="1">
          <a:blip r:embed="rId3">
            <a:alphaModFix/>
          </a:blip>
          <a:srcRect l="14603" t="43429" r="65497" b="53378"/>
          <a:stretch/>
        </p:blipFill>
        <p:spPr>
          <a:xfrm>
            <a:off x="4414975" y="921355"/>
            <a:ext cx="2534775" cy="318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5"/>
          <p:cNvPicPr preferRelativeResize="0"/>
          <p:nvPr/>
        </p:nvPicPr>
        <p:blipFill>
          <a:blip r:embed="rId3">
            <a:alphaModFix/>
          </a:blip>
          <a:stretch>
            <a:fillRect/>
          </a:stretch>
        </p:blipFill>
        <p:spPr>
          <a:xfrm>
            <a:off x="1378600" y="1622050"/>
            <a:ext cx="6386802" cy="3060051"/>
          </a:xfrm>
          <a:prstGeom prst="rect">
            <a:avLst/>
          </a:prstGeom>
          <a:noFill/>
          <a:ln>
            <a:noFill/>
          </a:ln>
        </p:spPr>
      </p:pic>
      <p:sp>
        <p:nvSpPr>
          <p:cNvPr id="472" name="Google Shape;472;p55"/>
          <p:cNvSpPr txBox="1"/>
          <p:nvPr/>
        </p:nvSpPr>
        <p:spPr>
          <a:xfrm>
            <a:off x="5756850" y="4738875"/>
            <a:ext cx="1938000"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Lek et al. Nature 2016 </a:t>
            </a:r>
            <a:endParaRPr/>
          </a:p>
        </p:txBody>
      </p:sp>
      <p:sp>
        <p:nvSpPr>
          <p:cNvPr id="473" name="Google Shape;473;p55"/>
          <p:cNvSpPr txBox="1"/>
          <p:nvPr/>
        </p:nvSpPr>
        <p:spPr>
          <a:xfrm rot="449">
            <a:off x="215700" y="1339475"/>
            <a:ext cx="2295900" cy="33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i="1"/>
              <a:t>Increasing</a:t>
            </a:r>
            <a:endParaRPr i="1"/>
          </a:p>
          <a:p>
            <a:pPr marL="0" lvl="0" indent="0" algn="ctr" rtl="0">
              <a:spcBef>
                <a:spcPts val="0"/>
              </a:spcBef>
              <a:spcAft>
                <a:spcPts val="0"/>
              </a:spcAft>
              <a:buNone/>
            </a:pPr>
            <a:r>
              <a:rPr lang="en" i="1"/>
              <a:t>negative selection</a:t>
            </a:r>
            <a:endParaRPr i="1"/>
          </a:p>
        </p:txBody>
      </p:sp>
      <p:cxnSp>
        <p:nvCxnSpPr>
          <p:cNvPr id="474" name="Google Shape;474;p55"/>
          <p:cNvCxnSpPr/>
          <p:nvPr/>
        </p:nvCxnSpPr>
        <p:spPr>
          <a:xfrm rot="10800000">
            <a:off x="1363650" y="1828350"/>
            <a:ext cx="0" cy="1320600"/>
          </a:xfrm>
          <a:prstGeom prst="straightConnector1">
            <a:avLst/>
          </a:prstGeom>
          <a:noFill/>
          <a:ln w="19050" cap="flat" cmpd="sng">
            <a:solidFill>
              <a:schemeClr val="dk2"/>
            </a:solidFill>
            <a:prstDash val="solid"/>
            <a:round/>
            <a:headEnd type="none" w="med" len="med"/>
            <a:tailEnd type="triangle" w="med" len="med"/>
          </a:ln>
        </p:spPr>
      </p:cxnSp>
      <p:cxnSp>
        <p:nvCxnSpPr>
          <p:cNvPr id="475" name="Google Shape;475;p55"/>
          <p:cNvCxnSpPr/>
          <p:nvPr/>
        </p:nvCxnSpPr>
        <p:spPr>
          <a:xfrm>
            <a:off x="3173000" y="2122650"/>
            <a:ext cx="0" cy="732000"/>
          </a:xfrm>
          <a:prstGeom prst="straightConnector1">
            <a:avLst/>
          </a:prstGeom>
          <a:noFill/>
          <a:ln w="19050" cap="flat" cmpd="sng">
            <a:solidFill>
              <a:srgbClr val="FF0000"/>
            </a:solidFill>
            <a:prstDash val="solid"/>
            <a:round/>
            <a:headEnd type="none" w="med" len="med"/>
            <a:tailEnd type="triangle" w="med" len="med"/>
          </a:ln>
        </p:spPr>
      </p:cxnSp>
      <p:cxnSp>
        <p:nvCxnSpPr>
          <p:cNvPr id="476" name="Google Shape;476;p55"/>
          <p:cNvCxnSpPr/>
          <p:nvPr/>
        </p:nvCxnSpPr>
        <p:spPr>
          <a:xfrm>
            <a:off x="3756050" y="2023775"/>
            <a:ext cx="0" cy="7320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7"/>
          <p:cNvSpPr/>
          <p:nvPr/>
        </p:nvSpPr>
        <p:spPr>
          <a:xfrm>
            <a:off x="0" y="0"/>
            <a:ext cx="36573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7"/>
          <p:cNvSpPr txBox="1">
            <a:spLocks noGrp="1"/>
          </p:cNvSpPr>
          <p:nvPr>
            <p:ph type="title"/>
          </p:nvPr>
        </p:nvSpPr>
        <p:spPr>
          <a:xfrm>
            <a:off x="202075" y="1169675"/>
            <a:ext cx="326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lt1"/>
                </a:solidFill>
              </a:rPr>
              <a:t>Do pG4 variants more frequently change gene expression?</a:t>
            </a:r>
            <a:endParaRPr sz="2200">
              <a:solidFill>
                <a:schemeClr val="lt1"/>
              </a:solidFill>
            </a:endParaRPr>
          </a:p>
        </p:txBody>
      </p:sp>
      <p:sp>
        <p:nvSpPr>
          <p:cNvPr id="494" name="Google Shape;494;p57"/>
          <p:cNvSpPr txBox="1"/>
          <p:nvPr/>
        </p:nvSpPr>
        <p:spPr>
          <a:xfrm>
            <a:off x="249475" y="2463850"/>
            <a:ext cx="3138600" cy="369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Are common SNPs in UTR pG4 more likely to be annotated as cis-eQTLs in GTEx compared to non-pG4 SNPs</a:t>
            </a:r>
            <a:endParaRPr>
              <a:solidFill>
                <a:srgbClr val="FFFFFF"/>
              </a:solidFill>
            </a:endParaRPr>
          </a:p>
        </p:txBody>
      </p:sp>
      <p:cxnSp>
        <p:nvCxnSpPr>
          <p:cNvPr id="495" name="Google Shape;495;p57"/>
          <p:cNvCxnSpPr/>
          <p:nvPr/>
        </p:nvCxnSpPr>
        <p:spPr>
          <a:xfrm>
            <a:off x="209150" y="1144000"/>
            <a:ext cx="1076100" cy="0"/>
          </a:xfrm>
          <a:prstGeom prst="straightConnector1">
            <a:avLst/>
          </a:prstGeom>
          <a:noFill/>
          <a:ln w="38100" cap="flat" cmpd="sng">
            <a:solidFill>
              <a:schemeClr val="accent6"/>
            </a:solidFill>
            <a:prstDash val="solid"/>
            <a:round/>
            <a:headEnd type="none" w="med" len="med"/>
            <a:tailEnd type="none" w="med" len="med"/>
          </a:ln>
        </p:spPr>
      </p:cxnSp>
      <p:sp>
        <p:nvSpPr>
          <p:cNvPr id="496" name="Google Shape;496;p57"/>
          <p:cNvSpPr txBox="1"/>
          <p:nvPr/>
        </p:nvSpPr>
        <p:spPr>
          <a:xfrm>
            <a:off x="3823375" y="2866150"/>
            <a:ext cx="5137800" cy="4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cis-eQTL: a variant associated with change in gene expression on the same DNA strand</a:t>
            </a:r>
            <a:endParaRPr/>
          </a:p>
          <a:p>
            <a:pPr marL="457200" lvl="0" indent="-317500" algn="l" rtl="0">
              <a:spcBef>
                <a:spcPts val="0"/>
              </a:spcBef>
              <a:spcAft>
                <a:spcPts val="0"/>
              </a:spcAft>
              <a:buSzPts val="1400"/>
              <a:buChar char="●"/>
            </a:pPr>
            <a:r>
              <a:rPr lang="en"/>
              <a:t>Map GTEx v7 cis-eQTLs to UTRs, </a:t>
            </a:r>
            <a:r>
              <a:rPr lang="en" b="1" i="1"/>
              <a:t>are UTR pG4 more likely to harbor cis-eQTLs</a:t>
            </a:r>
            <a:r>
              <a:rPr lang="en"/>
              <a:t>?</a:t>
            </a:r>
            <a:endParaRPr/>
          </a:p>
        </p:txBody>
      </p:sp>
      <p:grpSp>
        <p:nvGrpSpPr>
          <p:cNvPr id="497" name="Google Shape;497;p57"/>
          <p:cNvGrpSpPr/>
          <p:nvPr/>
        </p:nvGrpSpPr>
        <p:grpSpPr>
          <a:xfrm>
            <a:off x="3977251" y="1305497"/>
            <a:ext cx="1022320" cy="965396"/>
            <a:chOff x="1555850" y="614750"/>
            <a:chExt cx="2446327" cy="2310112"/>
          </a:xfrm>
        </p:grpSpPr>
        <p:sp>
          <p:nvSpPr>
            <p:cNvPr id="498" name="Google Shape;498;p57"/>
            <p:cNvSpPr/>
            <p:nvPr/>
          </p:nvSpPr>
          <p:spPr>
            <a:xfrm>
              <a:off x="1816691" y="8286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7"/>
            <p:cNvSpPr/>
            <p:nvPr/>
          </p:nvSpPr>
          <p:spPr>
            <a:xfrm>
              <a:off x="1816691" y="13173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1816691" y="18060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2388043" y="14587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2388043" y="19474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2388043" y="24361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3024750" y="8286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3024750" y="13173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3024750" y="18060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3513477" y="1458762"/>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3513477" y="1947462"/>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 name="Google Shape;509;p57"/>
            <p:cNvCxnSpPr>
              <a:stCxn id="498" idx="0"/>
              <a:endCxn id="503" idx="4"/>
            </p:cNvCxnSpPr>
            <p:nvPr/>
          </p:nvCxnSpPr>
          <p:spPr>
            <a:xfrm rot="-5400000" flipH="1">
              <a:off x="1298741" y="1590950"/>
              <a:ext cx="2096100" cy="571500"/>
            </a:xfrm>
            <a:prstGeom prst="curvedConnector5">
              <a:avLst>
                <a:gd name="adj1" fmla="val -27184"/>
                <a:gd name="adj2" fmla="val 49987"/>
                <a:gd name="adj3" fmla="val 127189"/>
              </a:avLst>
            </a:prstGeom>
            <a:noFill/>
            <a:ln w="19050" cap="flat" cmpd="sng">
              <a:solidFill>
                <a:schemeClr val="dk2"/>
              </a:solidFill>
              <a:prstDash val="solid"/>
              <a:round/>
              <a:headEnd type="none" w="med" len="med"/>
              <a:tailEnd type="none" w="med" len="med"/>
            </a:ln>
          </p:spPr>
        </p:cxnSp>
        <p:sp>
          <p:nvSpPr>
            <p:cNvPr id="510" name="Google Shape;510;p57"/>
            <p:cNvSpPr/>
            <p:nvPr/>
          </p:nvSpPr>
          <p:spPr>
            <a:xfrm>
              <a:off x="3513477" y="2436162"/>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1" name="Google Shape;511;p57"/>
            <p:cNvCxnSpPr>
              <a:stCxn id="506" idx="4"/>
              <a:endCxn id="507" idx="0"/>
            </p:cNvCxnSpPr>
            <p:nvPr/>
          </p:nvCxnSpPr>
          <p:spPr>
            <a:xfrm rot="-5400000">
              <a:off x="3095400" y="1632350"/>
              <a:ext cx="836100" cy="488700"/>
            </a:xfrm>
            <a:prstGeom prst="curvedConnector5">
              <a:avLst>
                <a:gd name="adj1" fmla="val -68127"/>
                <a:gd name="adj2" fmla="val 49972"/>
                <a:gd name="adj3" fmla="val 168078"/>
              </a:avLst>
            </a:prstGeom>
            <a:noFill/>
            <a:ln w="19050" cap="flat" cmpd="sng">
              <a:solidFill>
                <a:schemeClr val="dk2"/>
              </a:solidFill>
              <a:prstDash val="solid"/>
              <a:round/>
              <a:headEnd type="none" w="med" len="med"/>
              <a:tailEnd type="none" w="med" len="med"/>
            </a:ln>
          </p:spPr>
        </p:cxnSp>
        <p:cxnSp>
          <p:nvCxnSpPr>
            <p:cNvPr id="512" name="Google Shape;512;p57"/>
            <p:cNvCxnSpPr>
              <a:stCxn id="501" idx="0"/>
              <a:endCxn id="510" idx="4"/>
            </p:cNvCxnSpPr>
            <p:nvPr/>
          </p:nvCxnSpPr>
          <p:spPr>
            <a:xfrm rot="-5400000" flipH="1">
              <a:off x="2461993" y="1629149"/>
              <a:ext cx="1466100" cy="1125300"/>
            </a:xfrm>
            <a:prstGeom prst="curvedConnector5">
              <a:avLst>
                <a:gd name="adj1" fmla="val -38874"/>
                <a:gd name="adj2" fmla="val 49993"/>
                <a:gd name="adj3" fmla="val 138895"/>
              </a:avLst>
            </a:prstGeom>
            <a:noFill/>
            <a:ln w="19050" cap="flat" cmpd="sng">
              <a:solidFill>
                <a:schemeClr val="dk2"/>
              </a:solidFill>
              <a:prstDash val="solid"/>
              <a:round/>
              <a:headEnd type="none" w="med" len="med"/>
              <a:tailEnd type="none" w="med" len="med"/>
            </a:ln>
          </p:spPr>
        </p:cxnSp>
        <p:cxnSp>
          <p:nvCxnSpPr>
            <p:cNvPr id="513" name="Google Shape;513;p57"/>
            <p:cNvCxnSpPr/>
            <p:nvPr/>
          </p:nvCxnSpPr>
          <p:spPr>
            <a:xfrm rot="10800000" flipH="1">
              <a:off x="3269100" y="614750"/>
              <a:ext cx="249900" cy="213900"/>
            </a:xfrm>
            <a:prstGeom prst="curvedConnector3">
              <a:avLst>
                <a:gd name="adj1" fmla="val 50000"/>
              </a:avLst>
            </a:prstGeom>
            <a:noFill/>
            <a:ln w="19050" cap="flat" cmpd="sng">
              <a:solidFill>
                <a:schemeClr val="dk2"/>
              </a:solidFill>
              <a:prstDash val="solid"/>
              <a:round/>
              <a:headEnd type="none" w="med" len="med"/>
              <a:tailEnd type="none" w="med" len="med"/>
            </a:ln>
          </p:spPr>
        </p:cxnSp>
        <p:cxnSp>
          <p:nvCxnSpPr>
            <p:cNvPr id="514" name="Google Shape;514;p57"/>
            <p:cNvCxnSpPr/>
            <p:nvPr/>
          </p:nvCxnSpPr>
          <p:spPr>
            <a:xfrm rot="10800000" flipH="1">
              <a:off x="1555850" y="2293825"/>
              <a:ext cx="440100" cy="365400"/>
            </a:xfrm>
            <a:prstGeom prst="curvedConnector3">
              <a:avLst>
                <a:gd name="adj1" fmla="val 50000"/>
              </a:avLst>
            </a:prstGeom>
            <a:noFill/>
            <a:ln w="19050" cap="flat" cmpd="sng">
              <a:solidFill>
                <a:schemeClr val="dk2"/>
              </a:solidFill>
              <a:prstDash val="solid"/>
              <a:round/>
              <a:headEnd type="none" w="med" len="med"/>
              <a:tailEnd type="none" w="med" len="med"/>
            </a:ln>
          </p:spPr>
        </p:cxnSp>
      </p:grpSp>
      <p:grpSp>
        <p:nvGrpSpPr>
          <p:cNvPr id="515" name="Google Shape;515;p57"/>
          <p:cNvGrpSpPr/>
          <p:nvPr/>
        </p:nvGrpSpPr>
        <p:grpSpPr>
          <a:xfrm>
            <a:off x="5394461" y="1407598"/>
            <a:ext cx="1022320" cy="965396"/>
            <a:chOff x="1555850" y="614750"/>
            <a:chExt cx="2446327" cy="2310112"/>
          </a:xfrm>
        </p:grpSpPr>
        <p:sp>
          <p:nvSpPr>
            <p:cNvPr id="516" name="Google Shape;516;p57"/>
            <p:cNvSpPr/>
            <p:nvPr/>
          </p:nvSpPr>
          <p:spPr>
            <a:xfrm>
              <a:off x="1816691" y="8286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7"/>
            <p:cNvSpPr/>
            <p:nvPr/>
          </p:nvSpPr>
          <p:spPr>
            <a:xfrm>
              <a:off x="1816691" y="13173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7"/>
            <p:cNvSpPr/>
            <p:nvPr/>
          </p:nvSpPr>
          <p:spPr>
            <a:xfrm>
              <a:off x="1816691" y="18060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7"/>
            <p:cNvSpPr/>
            <p:nvPr/>
          </p:nvSpPr>
          <p:spPr>
            <a:xfrm>
              <a:off x="2388043" y="14587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7"/>
            <p:cNvSpPr/>
            <p:nvPr/>
          </p:nvSpPr>
          <p:spPr>
            <a:xfrm>
              <a:off x="2388043" y="19474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7"/>
            <p:cNvSpPr/>
            <p:nvPr/>
          </p:nvSpPr>
          <p:spPr>
            <a:xfrm>
              <a:off x="2388043" y="2436149"/>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7"/>
            <p:cNvSpPr/>
            <p:nvPr/>
          </p:nvSpPr>
          <p:spPr>
            <a:xfrm>
              <a:off x="3024750" y="8286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7"/>
            <p:cNvSpPr/>
            <p:nvPr/>
          </p:nvSpPr>
          <p:spPr>
            <a:xfrm>
              <a:off x="3024750" y="13173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7"/>
            <p:cNvSpPr/>
            <p:nvPr/>
          </p:nvSpPr>
          <p:spPr>
            <a:xfrm>
              <a:off x="3024750" y="1806050"/>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7"/>
            <p:cNvSpPr/>
            <p:nvPr/>
          </p:nvSpPr>
          <p:spPr>
            <a:xfrm>
              <a:off x="3513477" y="1458762"/>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7"/>
            <p:cNvSpPr/>
            <p:nvPr/>
          </p:nvSpPr>
          <p:spPr>
            <a:xfrm>
              <a:off x="3513477" y="1947462"/>
              <a:ext cx="488700" cy="488700"/>
            </a:xfrm>
            <a:prstGeom prst="ellipse">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7" name="Google Shape;527;p57"/>
            <p:cNvCxnSpPr>
              <a:stCxn id="516" idx="0"/>
              <a:endCxn id="521" idx="4"/>
            </p:cNvCxnSpPr>
            <p:nvPr/>
          </p:nvCxnSpPr>
          <p:spPr>
            <a:xfrm rot="-5400000" flipH="1">
              <a:off x="1298741" y="1590950"/>
              <a:ext cx="2096100" cy="571500"/>
            </a:xfrm>
            <a:prstGeom prst="curvedConnector5">
              <a:avLst>
                <a:gd name="adj1" fmla="val -27184"/>
                <a:gd name="adj2" fmla="val 49987"/>
                <a:gd name="adj3" fmla="val 127189"/>
              </a:avLst>
            </a:prstGeom>
            <a:noFill/>
            <a:ln w="19050" cap="flat" cmpd="sng">
              <a:solidFill>
                <a:schemeClr val="dk2"/>
              </a:solidFill>
              <a:prstDash val="solid"/>
              <a:round/>
              <a:headEnd type="none" w="med" len="med"/>
              <a:tailEnd type="none" w="med" len="med"/>
            </a:ln>
          </p:spPr>
        </p:cxnSp>
        <p:sp>
          <p:nvSpPr>
            <p:cNvPr id="528" name="Google Shape;528;p57"/>
            <p:cNvSpPr/>
            <p:nvPr/>
          </p:nvSpPr>
          <p:spPr>
            <a:xfrm>
              <a:off x="3513477" y="2436162"/>
              <a:ext cx="488700" cy="488700"/>
            </a:xfrm>
            <a:prstGeom prst="ellipse">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9" name="Google Shape;529;p57"/>
            <p:cNvCxnSpPr>
              <a:stCxn id="524" idx="4"/>
              <a:endCxn id="525" idx="0"/>
            </p:cNvCxnSpPr>
            <p:nvPr/>
          </p:nvCxnSpPr>
          <p:spPr>
            <a:xfrm rot="-5400000">
              <a:off x="3095400" y="1632350"/>
              <a:ext cx="836100" cy="488700"/>
            </a:xfrm>
            <a:prstGeom prst="curvedConnector5">
              <a:avLst>
                <a:gd name="adj1" fmla="val -68127"/>
                <a:gd name="adj2" fmla="val 49972"/>
                <a:gd name="adj3" fmla="val 168078"/>
              </a:avLst>
            </a:prstGeom>
            <a:noFill/>
            <a:ln w="19050" cap="flat" cmpd="sng">
              <a:solidFill>
                <a:schemeClr val="dk2"/>
              </a:solidFill>
              <a:prstDash val="solid"/>
              <a:round/>
              <a:headEnd type="none" w="med" len="med"/>
              <a:tailEnd type="none" w="med" len="med"/>
            </a:ln>
          </p:spPr>
        </p:cxnSp>
        <p:cxnSp>
          <p:nvCxnSpPr>
            <p:cNvPr id="530" name="Google Shape;530;p57"/>
            <p:cNvCxnSpPr>
              <a:stCxn id="519" idx="0"/>
              <a:endCxn id="528" idx="4"/>
            </p:cNvCxnSpPr>
            <p:nvPr/>
          </p:nvCxnSpPr>
          <p:spPr>
            <a:xfrm rot="-5400000" flipH="1">
              <a:off x="2461993" y="1629149"/>
              <a:ext cx="1466100" cy="1125300"/>
            </a:xfrm>
            <a:prstGeom prst="curvedConnector5">
              <a:avLst>
                <a:gd name="adj1" fmla="val -38874"/>
                <a:gd name="adj2" fmla="val 49993"/>
                <a:gd name="adj3" fmla="val 138895"/>
              </a:avLst>
            </a:prstGeom>
            <a:noFill/>
            <a:ln w="19050" cap="flat" cmpd="sng">
              <a:solidFill>
                <a:schemeClr val="dk2"/>
              </a:solidFill>
              <a:prstDash val="solid"/>
              <a:round/>
              <a:headEnd type="none" w="med" len="med"/>
              <a:tailEnd type="none" w="med" len="med"/>
            </a:ln>
          </p:spPr>
        </p:cxnSp>
        <p:cxnSp>
          <p:nvCxnSpPr>
            <p:cNvPr id="531" name="Google Shape;531;p57"/>
            <p:cNvCxnSpPr/>
            <p:nvPr/>
          </p:nvCxnSpPr>
          <p:spPr>
            <a:xfrm rot="10800000" flipH="1">
              <a:off x="3269100" y="614750"/>
              <a:ext cx="249900" cy="213900"/>
            </a:xfrm>
            <a:prstGeom prst="curvedConnector3">
              <a:avLst>
                <a:gd name="adj1" fmla="val 50000"/>
              </a:avLst>
            </a:prstGeom>
            <a:noFill/>
            <a:ln w="19050" cap="flat" cmpd="sng">
              <a:solidFill>
                <a:schemeClr val="dk2"/>
              </a:solidFill>
              <a:prstDash val="solid"/>
              <a:round/>
              <a:headEnd type="none" w="med" len="med"/>
              <a:tailEnd type="none" w="med" len="med"/>
            </a:ln>
          </p:spPr>
        </p:cxnSp>
        <p:cxnSp>
          <p:nvCxnSpPr>
            <p:cNvPr id="532" name="Google Shape;532;p57"/>
            <p:cNvCxnSpPr/>
            <p:nvPr/>
          </p:nvCxnSpPr>
          <p:spPr>
            <a:xfrm rot="10800000" flipH="1">
              <a:off x="1555850" y="2293825"/>
              <a:ext cx="440100" cy="365400"/>
            </a:xfrm>
            <a:prstGeom prst="curvedConnector3">
              <a:avLst>
                <a:gd name="adj1" fmla="val 50000"/>
              </a:avLst>
            </a:prstGeom>
            <a:noFill/>
            <a:ln w="19050" cap="flat" cmpd="sng">
              <a:solidFill>
                <a:schemeClr val="dk2"/>
              </a:solidFill>
              <a:prstDash val="solid"/>
              <a:round/>
              <a:headEnd type="none" w="med" len="med"/>
              <a:tailEnd type="none" w="med" len="med"/>
            </a:ln>
          </p:spPr>
        </p:cxnSp>
      </p:grpSp>
      <p:cxnSp>
        <p:nvCxnSpPr>
          <p:cNvPr id="533" name="Google Shape;533;p57"/>
          <p:cNvCxnSpPr/>
          <p:nvPr/>
        </p:nvCxnSpPr>
        <p:spPr>
          <a:xfrm>
            <a:off x="5075771" y="1964551"/>
            <a:ext cx="341700" cy="0"/>
          </a:xfrm>
          <a:prstGeom prst="straightConnector1">
            <a:avLst/>
          </a:prstGeom>
          <a:noFill/>
          <a:ln w="9525" cap="flat" cmpd="sng">
            <a:solidFill>
              <a:schemeClr val="dk2"/>
            </a:solidFill>
            <a:prstDash val="solid"/>
            <a:round/>
            <a:headEnd type="none" w="med" len="med"/>
            <a:tailEnd type="triangle" w="med" len="med"/>
          </a:ln>
        </p:spPr>
      </p:cxnSp>
      <p:sp>
        <p:nvSpPr>
          <p:cNvPr id="534" name="Google Shape;534;p57"/>
          <p:cNvSpPr/>
          <p:nvPr/>
        </p:nvSpPr>
        <p:spPr>
          <a:xfrm>
            <a:off x="6923175" y="1201875"/>
            <a:ext cx="746400" cy="44100"/>
          </a:xfrm>
          <a:prstGeom prst="rect">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7"/>
          <p:cNvSpPr/>
          <p:nvPr/>
        </p:nvSpPr>
        <p:spPr>
          <a:xfrm>
            <a:off x="7075575" y="1278075"/>
            <a:ext cx="746400" cy="44100"/>
          </a:xfrm>
          <a:prstGeom prst="rect">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7"/>
          <p:cNvSpPr/>
          <p:nvPr/>
        </p:nvSpPr>
        <p:spPr>
          <a:xfrm>
            <a:off x="7227975" y="1354275"/>
            <a:ext cx="746400" cy="44100"/>
          </a:xfrm>
          <a:prstGeom prst="rect">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7"/>
          <p:cNvSpPr/>
          <p:nvPr/>
        </p:nvSpPr>
        <p:spPr>
          <a:xfrm>
            <a:off x="7380375" y="1430475"/>
            <a:ext cx="746400" cy="44100"/>
          </a:xfrm>
          <a:prstGeom prst="rect">
            <a:avLst/>
          </a:prstGeom>
          <a:solidFill>
            <a:srgbClr val="EB5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7"/>
          <p:cNvSpPr/>
          <p:nvPr/>
        </p:nvSpPr>
        <p:spPr>
          <a:xfrm>
            <a:off x="6923175" y="1742375"/>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7"/>
          <p:cNvSpPr/>
          <p:nvPr/>
        </p:nvSpPr>
        <p:spPr>
          <a:xfrm>
            <a:off x="7075575" y="1818575"/>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7"/>
          <p:cNvSpPr/>
          <p:nvPr/>
        </p:nvSpPr>
        <p:spPr>
          <a:xfrm>
            <a:off x="7227975" y="1894775"/>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7"/>
          <p:cNvSpPr/>
          <p:nvPr/>
        </p:nvSpPr>
        <p:spPr>
          <a:xfrm>
            <a:off x="7380375" y="1970975"/>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7"/>
          <p:cNvSpPr/>
          <p:nvPr/>
        </p:nvSpPr>
        <p:spPr>
          <a:xfrm>
            <a:off x="7494575" y="2034013"/>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7"/>
          <p:cNvSpPr/>
          <p:nvPr/>
        </p:nvSpPr>
        <p:spPr>
          <a:xfrm>
            <a:off x="7646975" y="2110213"/>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7"/>
          <p:cNvSpPr/>
          <p:nvPr/>
        </p:nvSpPr>
        <p:spPr>
          <a:xfrm>
            <a:off x="7799375" y="2186413"/>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7"/>
          <p:cNvSpPr/>
          <p:nvPr/>
        </p:nvSpPr>
        <p:spPr>
          <a:xfrm>
            <a:off x="7951775" y="2262613"/>
            <a:ext cx="746400" cy="44100"/>
          </a:xfrm>
          <a:prstGeom prst="rect">
            <a:avLst/>
          </a:prstGeom>
          <a:solidFill>
            <a:srgbClr val="00BFA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8"/>
          <p:cNvSpPr txBox="1">
            <a:spLocks noGrp="1"/>
          </p:cNvSpPr>
          <p:nvPr>
            <p:ph type="title"/>
          </p:nvPr>
        </p:nvSpPr>
        <p:spPr>
          <a:xfrm>
            <a:off x="311700" y="902325"/>
            <a:ext cx="8527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UTR pG4 are enriched for functional associations</a:t>
            </a:r>
            <a:endParaRPr sz="2400" b="1"/>
          </a:p>
        </p:txBody>
      </p:sp>
      <p:sp>
        <p:nvSpPr>
          <p:cNvPr id="551" name="Google Shape;551;p58"/>
          <p:cNvSpPr/>
          <p:nvPr/>
        </p:nvSpPr>
        <p:spPr>
          <a:xfrm>
            <a:off x="0" y="0"/>
            <a:ext cx="9144000" cy="909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2" name="Google Shape;552;p58"/>
          <p:cNvCxnSpPr/>
          <p:nvPr/>
        </p:nvCxnSpPr>
        <p:spPr>
          <a:xfrm>
            <a:off x="311700" y="599500"/>
            <a:ext cx="3895800" cy="0"/>
          </a:xfrm>
          <a:prstGeom prst="straightConnector1">
            <a:avLst/>
          </a:prstGeom>
          <a:noFill/>
          <a:ln w="38100" cap="flat" cmpd="sng">
            <a:solidFill>
              <a:schemeClr val="accent5"/>
            </a:solidFill>
            <a:prstDash val="solid"/>
            <a:round/>
            <a:headEnd type="none" w="med" len="med"/>
            <a:tailEnd type="none" w="med" len="med"/>
          </a:ln>
        </p:spPr>
      </p:cxnSp>
      <p:pic>
        <p:nvPicPr>
          <p:cNvPr id="553" name="Google Shape;553;p58"/>
          <p:cNvPicPr preferRelativeResize="0"/>
          <p:nvPr/>
        </p:nvPicPr>
        <p:blipFill rotWithShape="1">
          <a:blip r:embed="rId3">
            <a:alphaModFix/>
          </a:blip>
          <a:srcRect b="2066"/>
          <a:stretch/>
        </p:blipFill>
        <p:spPr>
          <a:xfrm>
            <a:off x="608450" y="1523000"/>
            <a:ext cx="3657300" cy="3581800"/>
          </a:xfrm>
          <a:prstGeom prst="rect">
            <a:avLst/>
          </a:prstGeom>
          <a:noFill/>
          <a:ln>
            <a:noFill/>
          </a:ln>
        </p:spPr>
      </p:pic>
      <p:pic>
        <p:nvPicPr>
          <p:cNvPr id="554" name="Google Shape;554;p58"/>
          <p:cNvPicPr preferRelativeResize="0"/>
          <p:nvPr/>
        </p:nvPicPr>
        <p:blipFill rotWithShape="1">
          <a:blip r:embed="rId4">
            <a:alphaModFix/>
          </a:blip>
          <a:srcRect l="51271" t="23142" r="13598" b="61841"/>
          <a:stretch/>
        </p:blipFill>
        <p:spPr>
          <a:xfrm>
            <a:off x="4680600" y="2061750"/>
            <a:ext cx="3744599" cy="225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9"/>
          <p:cNvSpPr/>
          <p:nvPr/>
        </p:nvSpPr>
        <p:spPr>
          <a:xfrm>
            <a:off x="0" y="0"/>
            <a:ext cx="3657300" cy="51435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9"/>
          <p:cNvSpPr txBox="1">
            <a:spLocks noGrp="1"/>
          </p:cNvSpPr>
          <p:nvPr>
            <p:ph type="title"/>
          </p:nvPr>
        </p:nvSpPr>
        <p:spPr>
          <a:xfrm>
            <a:off x="202075" y="1169675"/>
            <a:ext cx="326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Patterns of shared targets hint at regulatory modules</a:t>
            </a:r>
            <a:endParaRPr sz="1800">
              <a:solidFill>
                <a:schemeClr val="lt1"/>
              </a:solidFill>
            </a:endParaRPr>
          </a:p>
        </p:txBody>
      </p:sp>
      <p:sp>
        <p:nvSpPr>
          <p:cNvPr id="561" name="Google Shape;561;p59"/>
          <p:cNvSpPr txBox="1"/>
          <p:nvPr/>
        </p:nvSpPr>
        <p:spPr>
          <a:xfrm>
            <a:off x="249475" y="2311450"/>
            <a:ext cx="3138600" cy="369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Char char="●"/>
            </a:pPr>
            <a:r>
              <a:rPr lang="en">
                <a:solidFill>
                  <a:srgbClr val="FFFFFF"/>
                </a:solidFill>
              </a:rPr>
              <a:t>Overlap between RBP - gene targets reveals new regulatory modules</a:t>
            </a:r>
            <a:endParaRPr>
              <a:solidFill>
                <a:srgbClr val="FFFFFF"/>
              </a:solidFill>
            </a:endParaRPr>
          </a:p>
        </p:txBody>
      </p:sp>
      <p:cxnSp>
        <p:nvCxnSpPr>
          <p:cNvPr id="562" name="Google Shape;562;p59"/>
          <p:cNvCxnSpPr/>
          <p:nvPr/>
        </p:nvCxnSpPr>
        <p:spPr>
          <a:xfrm>
            <a:off x="209150" y="1144000"/>
            <a:ext cx="1076100" cy="0"/>
          </a:xfrm>
          <a:prstGeom prst="straightConnector1">
            <a:avLst/>
          </a:prstGeom>
          <a:noFill/>
          <a:ln w="38100" cap="flat" cmpd="sng">
            <a:solidFill>
              <a:schemeClr val="accent6"/>
            </a:solidFill>
            <a:prstDash val="solid"/>
            <a:round/>
            <a:headEnd type="none" w="med" len="med"/>
            <a:tailEnd type="none" w="med" len="med"/>
          </a:ln>
        </p:spPr>
      </p:cxnSp>
      <p:pic>
        <p:nvPicPr>
          <p:cNvPr id="563" name="Google Shape;563;p59"/>
          <p:cNvPicPr preferRelativeResize="0"/>
          <p:nvPr/>
        </p:nvPicPr>
        <p:blipFill rotWithShape="1">
          <a:blip r:embed="rId3">
            <a:alphaModFix/>
          </a:blip>
          <a:srcRect l="58003" t="65884" r="8444"/>
          <a:stretch/>
        </p:blipFill>
        <p:spPr>
          <a:xfrm>
            <a:off x="4024357" y="383725"/>
            <a:ext cx="4779442" cy="4468810"/>
          </a:xfrm>
          <a:prstGeom prst="rect">
            <a:avLst/>
          </a:prstGeom>
          <a:noFill/>
          <a:ln>
            <a:noFill/>
          </a:ln>
        </p:spPr>
      </p:pic>
      <p:sp>
        <p:nvSpPr>
          <p:cNvPr id="564" name="Google Shape;564;p59"/>
          <p:cNvSpPr txBox="1"/>
          <p:nvPr/>
        </p:nvSpPr>
        <p:spPr>
          <a:xfrm>
            <a:off x="5080600" y="3403875"/>
            <a:ext cx="1110900" cy="616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100" b="1">
                <a:solidFill>
                  <a:srgbClr val="EB5600"/>
                </a:solidFill>
              </a:rPr>
              <a:t>GO:0016032</a:t>
            </a:r>
            <a:endParaRPr sz="1100" b="1">
              <a:solidFill>
                <a:srgbClr val="EB5600"/>
              </a:solidFill>
            </a:endParaRPr>
          </a:p>
          <a:p>
            <a:pPr marL="0" lvl="0" indent="0" algn="l" rtl="0">
              <a:lnSpc>
                <a:spcPct val="150000"/>
              </a:lnSpc>
              <a:spcBef>
                <a:spcPts val="0"/>
              </a:spcBef>
              <a:spcAft>
                <a:spcPts val="0"/>
              </a:spcAft>
              <a:buNone/>
            </a:pPr>
            <a:r>
              <a:rPr lang="en" sz="1100" b="1">
                <a:solidFill>
                  <a:srgbClr val="EB5600"/>
                </a:solidFill>
              </a:rPr>
              <a:t>Viral Process</a:t>
            </a:r>
            <a:endParaRPr sz="1100" b="1">
              <a:solidFill>
                <a:srgbClr val="EB5600"/>
              </a:solidFill>
            </a:endParaRPr>
          </a:p>
        </p:txBody>
      </p:sp>
      <p:sp>
        <p:nvSpPr>
          <p:cNvPr id="565" name="Google Shape;565;p59"/>
          <p:cNvSpPr/>
          <p:nvPr/>
        </p:nvSpPr>
        <p:spPr>
          <a:xfrm>
            <a:off x="4184449" y="3205580"/>
            <a:ext cx="849300" cy="815100"/>
          </a:xfrm>
          <a:prstGeom prst="rect">
            <a:avLst/>
          </a:prstGeom>
          <a:noFill/>
          <a:ln w="28575"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1000"/>
                                        <p:tgtEl>
                                          <p:spTgt spid="565"/>
                                        </p:tgtEl>
                                      </p:cBhvr>
                                    </p:animEffect>
                                  </p:childTnLst>
                                </p:cTn>
                              </p:par>
                              <p:par>
                                <p:cTn id="8" presetID="10" presetClass="entr" presetSubtype="0" fill="hold" nodeType="withEffect">
                                  <p:stCondLst>
                                    <p:cond delay="0"/>
                                  </p:stCondLst>
                                  <p:childTnLst>
                                    <p:set>
                                      <p:cBhvr>
                                        <p:cTn id="9" dur="1" fill="hold">
                                          <p:stCondLst>
                                            <p:cond delay="0"/>
                                          </p:stCondLst>
                                        </p:cTn>
                                        <p:tgtEl>
                                          <p:spTgt spid="564"/>
                                        </p:tgtEl>
                                        <p:attrNameLst>
                                          <p:attrName>style.visibility</p:attrName>
                                        </p:attrNameLst>
                                      </p:cBhvr>
                                      <p:to>
                                        <p:strVal val="visible"/>
                                      </p:to>
                                    </p:set>
                                    <p:animEffect transition="in" filter="fade">
                                      <p:cBhvr>
                                        <p:cTn id="10" dur="10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60"/>
          <p:cNvPicPr preferRelativeResize="0"/>
          <p:nvPr/>
        </p:nvPicPr>
        <p:blipFill rotWithShape="1">
          <a:blip r:embed="rId3">
            <a:alphaModFix/>
          </a:blip>
          <a:srcRect l="4712" r="5359"/>
          <a:stretch/>
        </p:blipFill>
        <p:spPr>
          <a:xfrm>
            <a:off x="509125" y="3156600"/>
            <a:ext cx="4014726" cy="1063850"/>
          </a:xfrm>
          <a:prstGeom prst="rect">
            <a:avLst/>
          </a:prstGeom>
          <a:noFill/>
          <a:ln>
            <a:noFill/>
          </a:ln>
        </p:spPr>
      </p:pic>
      <p:pic>
        <p:nvPicPr>
          <p:cNvPr id="571" name="Google Shape;571;p60"/>
          <p:cNvPicPr preferRelativeResize="0"/>
          <p:nvPr/>
        </p:nvPicPr>
        <p:blipFill rotWithShape="1">
          <a:blip r:embed="rId4">
            <a:alphaModFix/>
          </a:blip>
          <a:srcRect l="56563" t="6506" b="65202"/>
          <a:stretch/>
        </p:blipFill>
        <p:spPr>
          <a:xfrm>
            <a:off x="927925" y="1052175"/>
            <a:ext cx="3337850" cy="2064274"/>
          </a:xfrm>
          <a:prstGeom prst="rect">
            <a:avLst/>
          </a:prstGeom>
          <a:noFill/>
          <a:ln>
            <a:noFill/>
          </a:ln>
        </p:spPr>
      </p:pic>
      <p:sp>
        <p:nvSpPr>
          <p:cNvPr id="572" name="Google Shape;572;p60"/>
          <p:cNvSpPr/>
          <p:nvPr/>
        </p:nvSpPr>
        <p:spPr>
          <a:xfrm>
            <a:off x="940200" y="885750"/>
            <a:ext cx="86100" cy="146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60"/>
          <p:cNvPicPr preferRelativeResize="0"/>
          <p:nvPr/>
        </p:nvPicPr>
        <p:blipFill rotWithShape="1">
          <a:blip r:embed="rId4">
            <a:alphaModFix/>
          </a:blip>
          <a:srcRect l="42482" t="50653"/>
          <a:stretch/>
        </p:blipFill>
        <p:spPr>
          <a:xfrm>
            <a:off x="4472125" y="770075"/>
            <a:ext cx="3957473" cy="32240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10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77"/>
        <p:cNvGrpSpPr/>
        <p:nvPr/>
      </p:nvGrpSpPr>
      <p:grpSpPr>
        <a:xfrm>
          <a:off x="0" y="0"/>
          <a:ext cx="0" cy="0"/>
          <a:chOff x="0" y="0"/>
          <a:chExt cx="0" cy="0"/>
        </a:xfrm>
      </p:grpSpPr>
      <p:sp>
        <p:nvSpPr>
          <p:cNvPr id="578" name="Google Shape;578;p61"/>
          <p:cNvSpPr txBox="1">
            <a:spLocks noGrp="1"/>
          </p:cNvSpPr>
          <p:nvPr>
            <p:ph type="body" idx="4294967295"/>
          </p:nvPr>
        </p:nvSpPr>
        <p:spPr>
          <a:xfrm>
            <a:off x="729450" y="14445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solidFill>
                  <a:schemeClr val="lt1"/>
                </a:solidFill>
              </a:rPr>
              <a:t>Assessing functional associations of UTR pG4</a:t>
            </a:r>
            <a:endParaRPr sz="2400">
              <a:solidFill>
                <a:schemeClr val="lt1"/>
              </a:solidFill>
            </a:endParaRPr>
          </a:p>
        </p:txBody>
      </p:sp>
      <p:sp>
        <p:nvSpPr>
          <p:cNvPr id="579" name="Google Shape;579;p61"/>
          <p:cNvSpPr txBox="1">
            <a:spLocks noGrp="1"/>
          </p:cNvSpPr>
          <p:nvPr>
            <p:ph type="body" idx="4294967295"/>
          </p:nvPr>
        </p:nvSpPr>
        <p:spPr>
          <a:xfrm>
            <a:off x="729450" y="2045800"/>
            <a:ext cx="7909200" cy="252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Char char="●"/>
            </a:pPr>
            <a:r>
              <a:rPr lang="en" sz="1400">
                <a:solidFill>
                  <a:schemeClr val="lt1"/>
                </a:solidFill>
              </a:rPr>
              <a:t>Combined analysis of  gnomAD, GTEx, ClinVar, ENCODE</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We find enrichment for cis-eQTL and RNA-protein binding interactions in UTR pG4 sequences</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Our results suggest that disruption of these UTR G-quadruplex may be associated with phenotypic variation </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Our results provide further evidence that UTR pG4 are functional elements in RNAs</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Approach might be applied to other noncoding features in the genome to identify patterns of functional variation with implications for biology</a:t>
            </a:r>
            <a:endParaRPr sz="1400">
              <a:solidFill>
                <a:schemeClr val="lt1"/>
              </a:solidFill>
            </a:endParaRPr>
          </a:p>
          <a:p>
            <a:pPr marL="457200" lvl="0" indent="-317500" algn="l" rtl="0">
              <a:spcBef>
                <a:spcPts val="0"/>
              </a:spcBef>
              <a:spcAft>
                <a:spcPts val="0"/>
              </a:spcAft>
              <a:buClr>
                <a:schemeClr val="lt1"/>
              </a:buClr>
              <a:buSzPts val="1400"/>
              <a:buChar char="●"/>
            </a:pPr>
            <a:r>
              <a:rPr lang="en" sz="1400">
                <a:solidFill>
                  <a:schemeClr val="lt1"/>
                </a:solidFill>
              </a:rPr>
              <a:t>Points to the need to consider such affects/elements when assessing deleterious mutations.</a:t>
            </a:r>
            <a:endParaRPr sz="1400">
              <a:solidFill>
                <a:schemeClr val="lt1"/>
              </a:solidFill>
            </a:endParaRPr>
          </a:p>
          <a:p>
            <a:pPr marL="0" lvl="0" indent="0" algn="l" rtl="0">
              <a:spcBef>
                <a:spcPts val="1600"/>
              </a:spcBef>
              <a:spcAft>
                <a:spcPts val="0"/>
              </a:spcAft>
              <a:buNone/>
            </a:pPr>
            <a:endParaRPr sz="1400">
              <a:solidFill>
                <a:schemeClr val="lt1"/>
              </a:solidFill>
            </a:endParaRPr>
          </a:p>
          <a:p>
            <a:pPr marL="0" lvl="0" indent="0" algn="l" rtl="0">
              <a:spcBef>
                <a:spcPts val="1600"/>
              </a:spcBef>
              <a:spcAft>
                <a:spcPts val="0"/>
              </a:spcAft>
              <a:buNone/>
            </a:pPr>
            <a:r>
              <a:rPr lang="en" sz="3000">
                <a:solidFill>
                  <a:srgbClr val="FFFFFF"/>
                </a:solidFill>
              </a:rPr>
              <a:t> </a:t>
            </a:r>
            <a:endParaRPr sz="3000">
              <a:solidFill>
                <a:srgbClr val="FFFFFF"/>
              </a:solidFill>
            </a:endParaRPr>
          </a:p>
          <a:p>
            <a:pPr marL="0" lvl="0" indent="0" algn="l" rtl="0">
              <a:spcBef>
                <a:spcPts val="1600"/>
              </a:spcBef>
              <a:spcAft>
                <a:spcPts val="1600"/>
              </a:spcAft>
              <a:buNone/>
            </a:pPr>
            <a:endParaRPr sz="14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p>
          <a:p>
            <a:pPr marL="0" lvl="0" indent="0" algn="l" rtl="0">
              <a:spcBef>
                <a:spcPts val="1600"/>
              </a:spcBef>
              <a:spcAft>
                <a:spcPts val="0"/>
              </a:spcAft>
              <a:buNone/>
            </a:pPr>
            <a:endParaRPr sz="1300"/>
          </a:p>
          <a:p>
            <a:pPr marL="457200" lvl="0" indent="-311150" algn="l" rtl="0">
              <a:spcBef>
                <a:spcPts val="1600"/>
              </a:spcBef>
              <a:spcAft>
                <a:spcPts val="0"/>
              </a:spcAft>
              <a:buSzPts val="1300"/>
              <a:buFont typeface="Arial"/>
              <a:buChar char="●"/>
            </a:pPr>
            <a:r>
              <a:rPr lang="en" sz="1300"/>
              <a:t>G-quadruplexes (G4s) are stable secondary structures composed of stacked “quadruplex” guanine repeats</a:t>
            </a:r>
            <a:endParaRPr sz="1300"/>
          </a:p>
          <a:p>
            <a:pPr marL="0" lvl="0" indent="0" algn="l" rtl="0">
              <a:spcBef>
                <a:spcPts val="1600"/>
              </a:spcBef>
              <a:spcAft>
                <a:spcPts val="0"/>
              </a:spcAft>
              <a:buNone/>
            </a:pPr>
            <a:endParaRPr sz="1300"/>
          </a:p>
          <a:p>
            <a:pPr marL="0" lvl="0" indent="0" algn="l" rtl="0">
              <a:spcBef>
                <a:spcPts val="1600"/>
              </a:spcBef>
              <a:spcAft>
                <a:spcPts val="0"/>
              </a:spcAft>
              <a:buNone/>
            </a:pPr>
            <a:endParaRPr sz="1300"/>
          </a:p>
          <a:p>
            <a:pPr marL="457200" lvl="0" indent="-311150" algn="l" rtl="0">
              <a:spcBef>
                <a:spcPts val="1600"/>
              </a:spcBef>
              <a:spcAft>
                <a:spcPts val="0"/>
              </a:spcAft>
              <a:buSzPts val="1300"/>
              <a:buFont typeface="Arial"/>
              <a:buChar char="●"/>
            </a:pPr>
            <a:r>
              <a:rPr lang="en" sz="1300"/>
              <a:t>First discovered in telomeres of DNA</a:t>
            </a:r>
            <a:endParaRPr sz="1300"/>
          </a:p>
          <a:p>
            <a:pPr marL="457200" lvl="0" indent="-311150" algn="l" rtl="0">
              <a:spcBef>
                <a:spcPts val="0"/>
              </a:spcBef>
              <a:spcAft>
                <a:spcPts val="0"/>
              </a:spcAft>
              <a:buSzPts val="1300"/>
              <a:buFont typeface="Arial"/>
              <a:buChar char="●"/>
            </a:pPr>
            <a:r>
              <a:rPr lang="en" sz="1300"/>
              <a:t>Relatively less is known about their biological function and importance in RNA</a:t>
            </a:r>
            <a:endParaRPr/>
          </a:p>
        </p:txBody>
      </p:sp>
      <p:sp>
        <p:nvSpPr>
          <p:cNvPr id="284" name="Google Shape;284;p43"/>
          <p:cNvSpPr txBox="1">
            <a:spLocks noGrp="1"/>
          </p:cNvSpPr>
          <p:nvPr>
            <p:ph type="title"/>
          </p:nvPr>
        </p:nvSpPr>
        <p:spPr>
          <a:xfrm>
            <a:off x="311700" y="1359525"/>
            <a:ext cx="42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G-Quadruplexes</a:t>
            </a:r>
            <a:endParaRPr b="1"/>
          </a:p>
        </p:txBody>
      </p:sp>
      <p:pic>
        <p:nvPicPr>
          <p:cNvPr id="285" name="Google Shape;285;p43"/>
          <p:cNvPicPr preferRelativeResize="0"/>
          <p:nvPr/>
        </p:nvPicPr>
        <p:blipFill>
          <a:blip r:embed="rId3">
            <a:alphaModFix/>
          </a:blip>
          <a:stretch>
            <a:fillRect/>
          </a:stretch>
        </p:blipFill>
        <p:spPr>
          <a:xfrm>
            <a:off x="4996425" y="1268125"/>
            <a:ext cx="3226946" cy="2984851"/>
          </a:xfrm>
          <a:prstGeom prst="rect">
            <a:avLst/>
          </a:prstGeom>
          <a:noFill/>
          <a:ln>
            <a:noFill/>
          </a:ln>
        </p:spPr>
      </p:pic>
      <p:sp>
        <p:nvSpPr>
          <p:cNvPr id="286" name="Google Shape;286;p43"/>
          <p:cNvSpPr txBox="1"/>
          <p:nvPr/>
        </p:nvSpPr>
        <p:spPr>
          <a:xfrm>
            <a:off x="3927650" y="4514650"/>
            <a:ext cx="5120100" cy="4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Rhodes, D., Lipps, H. </a:t>
            </a:r>
            <a:r>
              <a:rPr lang="en" sz="1200" i="1"/>
              <a:t>Nucleic Acids Research</a:t>
            </a:r>
            <a:r>
              <a:rPr lang="en" sz="1200"/>
              <a:t>, 43, 18, 2015. 8627-8637.</a:t>
            </a:r>
            <a:endParaRPr sz="1200"/>
          </a:p>
        </p:txBody>
      </p:sp>
      <p:sp>
        <p:nvSpPr>
          <p:cNvPr id="287" name="Google Shape;287;p43"/>
          <p:cNvSpPr txBox="1"/>
          <p:nvPr/>
        </p:nvSpPr>
        <p:spPr>
          <a:xfrm>
            <a:off x="520500" y="3098725"/>
            <a:ext cx="38427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GGG</a:t>
            </a:r>
            <a:r>
              <a:rPr lang="en"/>
              <a:t>-N(1-7)-</a:t>
            </a:r>
            <a:r>
              <a:rPr lang="en" u="sng"/>
              <a:t>GGG</a:t>
            </a:r>
            <a:r>
              <a:rPr lang="en"/>
              <a:t>-N(1-7)-</a:t>
            </a:r>
            <a:r>
              <a:rPr lang="en" u="sng"/>
              <a:t>GGG</a:t>
            </a:r>
            <a:r>
              <a:rPr lang="en"/>
              <a:t>-N(1-7)-</a:t>
            </a:r>
            <a:r>
              <a:rPr lang="en" u="sng"/>
              <a:t>GGG</a:t>
            </a:r>
            <a:endParaRPr u="sng"/>
          </a:p>
        </p:txBody>
      </p:sp>
      <p:cxnSp>
        <p:nvCxnSpPr>
          <p:cNvPr id="288" name="Google Shape;288;p43"/>
          <p:cNvCxnSpPr>
            <a:endCxn id="289" idx="1"/>
          </p:cNvCxnSpPr>
          <p:nvPr/>
        </p:nvCxnSpPr>
        <p:spPr>
          <a:xfrm>
            <a:off x="670750" y="3061950"/>
            <a:ext cx="3500700" cy="11700"/>
          </a:xfrm>
          <a:prstGeom prst="straightConnector1">
            <a:avLst/>
          </a:prstGeom>
          <a:noFill/>
          <a:ln w="19050" cap="flat" cmpd="sng">
            <a:solidFill>
              <a:srgbClr val="1A1A1A"/>
            </a:solidFill>
            <a:prstDash val="solid"/>
            <a:round/>
            <a:headEnd type="none" w="med" len="med"/>
            <a:tailEnd type="triangle" w="med" len="med"/>
          </a:ln>
        </p:spPr>
      </p:cxnSp>
      <p:sp>
        <p:nvSpPr>
          <p:cNvPr id="290" name="Google Shape;290;p43"/>
          <p:cNvSpPr txBox="1"/>
          <p:nvPr/>
        </p:nvSpPr>
        <p:spPr>
          <a:xfrm>
            <a:off x="401425" y="28632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5’</a:t>
            </a:r>
            <a:endParaRPr/>
          </a:p>
        </p:txBody>
      </p:sp>
      <p:sp>
        <p:nvSpPr>
          <p:cNvPr id="289" name="Google Shape;289;p43"/>
          <p:cNvSpPr txBox="1"/>
          <p:nvPr/>
        </p:nvSpPr>
        <p:spPr>
          <a:xfrm>
            <a:off x="4171450" y="2863200"/>
            <a:ext cx="4410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p>
        </p:txBody>
      </p:sp>
      <p:sp>
        <p:nvSpPr>
          <p:cNvPr id="291" name="Google Shape;291;p43"/>
          <p:cNvSpPr/>
          <p:nvPr/>
        </p:nvSpPr>
        <p:spPr>
          <a:xfrm>
            <a:off x="0" y="0"/>
            <a:ext cx="9144000" cy="909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2" name="Google Shape;292;p43"/>
          <p:cNvCxnSpPr/>
          <p:nvPr/>
        </p:nvCxnSpPr>
        <p:spPr>
          <a:xfrm>
            <a:off x="311700" y="599500"/>
            <a:ext cx="3895800" cy="0"/>
          </a:xfrm>
          <a:prstGeom prst="straightConnector1">
            <a:avLst/>
          </a:prstGeom>
          <a:noFill/>
          <a:ln w="38100" cap="flat" cmpd="sng">
            <a:solidFill>
              <a:schemeClr val="accent5"/>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2"/>
          <p:cNvSpPr txBox="1"/>
          <p:nvPr/>
        </p:nvSpPr>
        <p:spPr>
          <a:xfrm>
            <a:off x="188075" y="1266075"/>
            <a:ext cx="3424200" cy="9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solidFill>
                  <a:schemeClr val="dk2"/>
                </a:solidFill>
                <a:latin typeface="Raleway"/>
                <a:ea typeface="Raleway"/>
                <a:cs typeface="Raleway"/>
                <a:sym typeface="Raleway"/>
              </a:rPr>
              <a:t>Acknowledgements</a:t>
            </a:r>
            <a:endParaRPr sz="2400" b="1">
              <a:solidFill>
                <a:schemeClr val="dk2"/>
              </a:solidFill>
              <a:latin typeface="Raleway"/>
              <a:ea typeface="Raleway"/>
              <a:cs typeface="Raleway"/>
              <a:sym typeface="Raleway"/>
            </a:endParaRPr>
          </a:p>
        </p:txBody>
      </p:sp>
      <p:sp>
        <p:nvSpPr>
          <p:cNvPr id="585" name="Google Shape;585;p62"/>
          <p:cNvSpPr txBox="1"/>
          <p:nvPr/>
        </p:nvSpPr>
        <p:spPr>
          <a:xfrm>
            <a:off x="3612275" y="783621"/>
            <a:ext cx="23973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B5600"/>
                </a:solidFill>
              </a:rPr>
              <a:t>David Lee</a:t>
            </a:r>
            <a:endParaRPr sz="2400"/>
          </a:p>
        </p:txBody>
      </p:sp>
      <p:sp>
        <p:nvSpPr>
          <p:cNvPr id="586" name="Google Shape;586;p62"/>
          <p:cNvSpPr txBox="1"/>
          <p:nvPr/>
        </p:nvSpPr>
        <p:spPr>
          <a:xfrm>
            <a:off x="6213175" y="783621"/>
            <a:ext cx="23973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3"/>
                </a:solidFill>
              </a:rPr>
              <a:t>Louis Ghanem</a:t>
            </a:r>
            <a:endParaRPr sz="2400">
              <a:solidFill>
                <a:srgbClr val="EB5600"/>
              </a:solidFill>
            </a:endParaRPr>
          </a:p>
        </p:txBody>
      </p:sp>
      <p:pic>
        <p:nvPicPr>
          <p:cNvPr id="587" name="Google Shape;587;p62"/>
          <p:cNvPicPr preferRelativeResize="0"/>
          <p:nvPr/>
        </p:nvPicPr>
        <p:blipFill>
          <a:blip r:embed="rId3">
            <a:alphaModFix/>
          </a:blip>
          <a:stretch>
            <a:fillRect/>
          </a:stretch>
        </p:blipFill>
        <p:spPr>
          <a:xfrm>
            <a:off x="3681575" y="1326625"/>
            <a:ext cx="1201200" cy="1245900"/>
          </a:xfrm>
          <a:prstGeom prst="ellipse">
            <a:avLst/>
          </a:prstGeom>
          <a:noFill/>
          <a:ln>
            <a:noFill/>
          </a:ln>
        </p:spPr>
      </p:pic>
      <p:pic>
        <p:nvPicPr>
          <p:cNvPr id="588" name="Google Shape;588;p62"/>
          <p:cNvPicPr preferRelativeResize="0"/>
          <p:nvPr/>
        </p:nvPicPr>
        <p:blipFill rotWithShape="1">
          <a:blip r:embed="rId4">
            <a:alphaModFix/>
          </a:blip>
          <a:srcRect r="6542" b="32813"/>
          <a:stretch/>
        </p:blipFill>
        <p:spPr>
          <a:xfrm>
            <a:off x="6613650" y="1326625"/>
            <a:ext cx="1289700" cy="1245900"/>
          </a:xfrm>
          <a:prstGeom prst="ellipse">
            <a:avLst/>
          </a:prstGeom>
          <a:noFill/>
          <a:ln>
            <a:noFill/>
          </a:ln>
        </p:spPr>
      </p:pic>
      <p:pic>
        <p:nvPicPr>
          <p:cNvPr id="589" name="Google Shape;589;p62"/>
          <p:cNvPicPr preferRelativeResize="0"/>
          <p:nvPr/>
        </p:nvPicPr>
        <p:blipFill>
          <a:blip r:embed="rId5">
            <a:alphaModFix/>
          </a:blip>
          <a:stretch>
            <a:fillRect/>
          </a:stretch>
        </p:blipFill>
        <p:spPr>
          <a:xfrm>
            <a:off x="3531125" y="2967625"/>
            <a:ext cx="5218874" cy="1568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3"/>
          <p:cNvSpPr txBox="1">
            <a:spLocks noGrp="1"/>
          </p:cNvSpPr>
          <p:nvPr>
            <p:ph type="title"/>
          </p:nvPr>
        </p:nvSpPr>
        <p:spPr>
          <a:xfrm>
            <a:off x="311700" y="445025"/>
            <a:ext cx="8520600" cy="899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Mapping RNA G4s and G4-deleterious single nucleotide variants (SNVs)</a:t>
            </a:r>
            <a:endParaRPr/>
          </a:p>
        </p:txBody>
      </p:sp>
      <p:pic>
        <p:nvPicPr>
          <p:cNvPr id="595" name="Google Shape;595;p63"/>
          <p:cNvPicPr preferRelativeResize="0"/>
          <p:nvPr/>
        </p:nvPicPr>
        <p:blipFill>
          <a:blip r:embed="rId3">
            <a:alphaModFix/>
          </a:blip>
          <a:stretch>
            <a:fillRect/>
          </a:stretch>
        </p:blipFill>
        <p:spPr>
          <a:xfrm>
            <a:off x="6030688" y="3930632"/>
            <a:ext cx="541933" cy="585893"/>
          </a:xfrm>
          <a:prstGeom prst="rect">
            <a:avLst/>
          </a:prstGeom>
          <a:noFill/>
          <a:ln>
            <a:noFill/>
          </a:ln>
        </p:spPr>
      </p:pic>
      <p:pic>
        <p:nvPicPr>
          <p:cNvPr id="596" name="Google Shape;596;p63"/>
          <p:cNvPicPr preferRelativeResize="0"/>
          <p:nvPr/>
        </p:nvPicPr>
        <p:blipFill>
          <a:blip r:embed="rId4">
            <a:alphaModFix/>
          </a:blip>
          <a:stretch>
            <a:fillRect/>
          </a:stretch>
        </p:blipFill>
        <p:spPr>
          <a:xfrm>
            <a:off x="6507675" y="3930625"/>
            <a:ext cx="317712" cy="338645"/>
          </a:xfrm>
          <a:prstGeom prst="rect">
            <a:avLst/>
          </a:prstGeom>
          <a:noFill/>
          <a:ln>
            <a:noFill/>
          </a:ln>
        </p:spPr>
      </p:pic>
      <p:pic>
        <p:nvPicPr>
          <p:cNvPr id="597" name="Google Shape;597;p63"/>
          <p:cNvPicPr preferRelativeResize="0"/>
          <p:nvPr/>
        </p:nvPicPr>
        <p:blipFill>
          <a:blip r:embed="rId5">
            <a:alphaModFix/>
          </a:blip>
          <a:stretch>
            <a:fillRect/>
          </a:stretch>
        </p:blipFill>
        <p:spPr>
          <a:xfrm>
            <a:off x="1776388" y="3930613"/>
            <a:ext cx="571400" cy="585925"/>
          </a:xfrm>
          <a:prstGeom prst="rect">
            <a:avLst/>
          </a:prstGeom>
          <a:noFill/>
          <a:ln>
            <a:noFill/>
          </a:ln>
        </p:spPr>
      </p:pic>
      <p:sp>
        <p:nvSpPr>
          <p:cNvPr id="598" name="Google Shape;598;p63"/>
          <p:cNvSpPr/>
          <p:nvPr/>
        </p:nvSpPr>
        <p:spPr>
          <a:xfrm>
            <a:off x="430813" y="2278575"/>
            <a:ext cx="1720800" cy="2120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3"/>
          <p:cNvSpPr txBox="1"/>
          <p:nvPr/>
        </p:nvSpPr>
        <p:spPr>
          <a:xfrm>
            <a:off x="509438" y="2758250"/>
            <a:ext cx="172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High throughput mapping of transcriptome-wide putative rG4</a:t>
            </a:r>
            <a:endParaRPr/>
          </a:p>
        </p:txBody>
      </p:sp>
      <p:sp>
        <p:nvSpPr>
          <p:cNvPr id="600" name="Google Shape;600;p63"/>
          <p:cNvSpPr/>
          <p:nvPr/>
        </p:nvSpPr>
        <p:spPr>
          <a:xfrm>
            <a:off x="2680663" y="2278575"/>
            <a:ext cx="1720800" cy="2120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3"/>
          <p:cNvSpPr txBox="1"/>
          <p:nvPr/>
        </p:nvSpPr>
        <p:spPr>
          <a:xfrm>
            <a:off x="2728188" y="2758250"/>
            <a:ext cx="1588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Train a model to accurately predict rG4 focused on 5’UTR</a:t>
            </a:r>
            <a:endParaRPr/>
          </a:p>
        </p:txBody>
      </p:sp>
      <p:sp>
        <p:nvSpPr>
          <p:cNvPr id="602" name="Google Shape;602;p63"/>
          <p:cNvSpPr txBox="1"/>
          <p:nvPr/>
        </p:nvSpPr>
        <p:spPr>
          <a:xfrm>
            <a:off x="563688" y="2477175"/>
            <a:ext cx="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1.</a:t>
            </a:r>
            <a:endParaRPr/>
          </a:p>
        </p:txBody>
      </p:sp>
      <p:sp>
        <p:nvSpPr>
          <p:cNvPr id="603" name="Google Shape;603;p63"/>
          <p:cNvSpPr txBox="1"/>
          <p:nvPr/>
        </p:nvSpPr>
        <p:spPr>
          <a:xfrm>
            <a:off x="2798213" y="2430500"/>
            <a:ext cx="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2.</a:t>
            </a:r>
            <a:endParaRPr/>
          </a:p>
        </p:txBody>
      </p:sp>
      <p:pic>
        <p:nvPicPr>
          <p:cNvPr id="604" name="Google Shape;604;p63"/>
          <p:cNvPicPr preferRelativeResize="0"/>
          <p:nvPr/>
        </p:nvPicPr>
        <p:blipFill>
          <a:blip r:embed="rId6">
            <a:alphaModFix/>
          </a:blip>
          <a:stretch>
            <a:fillRect/>
          </a:stretch>
        </p:blipFill>
        <p:spPr>
          <a:xfrm>
            <a:off x="3932011" y="3881350"/>
            <a:ext cx="794700" cy="794700"/>
          </a:xfrm>
          <a:prstGeom prst="rect">
            <a:avLst/>
          </a:prstGeom>
          <a:noFill/>
          <a:ln>
            <a:noFill/>
          </a:ln>
        </p:spPr>
      </p:pic>
      <p:sp>
        <p:nvSpPr>
          <p:cNvPr id="605" name="Google Shape;605;p63"/>
          <p:cNvSpPr/>
          <p:nvPr/>
        </p:nvSpPr>
        <p:spPr>
          <a:xfrm>
            <a:off x="4734338" y="2278575"/>
            <a:ext cx="1720800" cy="2120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3"/>
          <p:cNvSpPr txBox="1"/>
          <p:nvPr/>
        </p:nvSpPr>
        <p:spPr>
          <a:xfrm>
            <a:off x="4781863" y="2707575"/>
            <a:ext cx="1588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Analyze phenotype association of rG4 deleterious variants</a:t>
            </a:r>
            <a:endParaRPr/>
          </a:p>
        </p:txBody>
      </p:sp>
      <p:sp>
        <p:nvSpPr>
          <p:cNvPr id="607" name="Google Shape;607;p63"/>
          <p:cNvSpPr txBox="1"/>
          <p:nvPr/>
        </p:nvSpPr>
        <p:spPr>
          <a:xfrm>
            <a:off x="4851888" y="2430500"/>
            <a:ext cx="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a:t>
            </a:r>
            <a:endParaRPr/>
          </a:p>
        </p:txBody>
      </p:sp>
      <p:sp>
        <p:nvSpPr>
          <p:cNvPr id="608" name="Google Shape;608;p63"/>
          <p:cNvSpPr/>
          <p:nvPr/>
        </p:nvSpPr>
        <p:spPr>
          <a:xfrm>
            <a:off x="6788013" y="2270325"/>
            <a:ext cx="1720800" cy="21201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3"/>
          <p:cNvSpPr txBox="1"/>
          <p:nvPr/>
        </p:nvSpPr>
        <p:spPr>
          <a:xfrm>
            <a:off x="6872488" y="2707575"/>
            <a:ext cx="158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Perform experimental validation</a:t>
            </a:r>
            <a:endParaRPr/>
          </a:p>
        </p:txBody>
      </p:sp>
      <p:sp>
        <p:nvSpPr>
          <p:cNvPr id="610" name="Google Shape;610;p63"/>
          <p:cNvSpPr txBox="1"/>
          <p:nvPr/>
        </p:nvSpPr>
        <p:spPr>
          <a:xfrm>
            <a:off x="6905563" y="2422250"/>
            <a:ext cx="38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4.</a:t>
            </a:r>
            <a:endParaRPr/>
          </a:p>
        </p:txBody>
      </p:sp>
      <p:pic>
        <p:nvPicPr>
          <p:cNvPr id="611" name="Google Shape;611;p63"/>
          <p:cNvPicPr preferRelativeResize="0"/>
          <p:nvPr/>
        </p:nvPicPr>
        <p:blipFill rotWithShape="1">
          <a:blip r:embed="rId7">
            <a:alphaModFix/>
          </a:blip>
          <a:srcRect/>
          <a:stretch/>
        </p:blipFill>
        <p:spPr>
          <a:xfrm>
            <a:off x="8201841" y="3965361"/>
            <a:ext cx="699850" cy="516438"/>
          </a:xfrm>
          <a:prstGeom prst="rect">
            <a:avLst/>
          </a:prstGeom>
          <a:noFill/>
          <a:ln>
            <a:noFill/>
          </a:ln>
        </p:spPr>
      </p:pic>
      <p:sp>
        <p:nvSpPr>
          <p:cNvPr id="612" name="Google Shape;612;p63"/>
          <p:cNvSpPr txBox="1"/>
          <p:nvPr/>
        </p:nvSpPr>
        <p:spPr>
          <a:xfrm>
            <a:off x="3095913" y="1344725"/>
            <a:ext cx="5412900" cy="785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How to detect rG4s? </a:t>
            </a:r>
            <a:endParaRPr sz="1300">
              <a:solidFill>
                <a:schemeClr val="dk1"/>
              </a:solidFill>
            </a:endParaRPr>
          </a:p>
          <a:p>
            <a:pPr marL="0" lvl="0" indent="0" algn="l" rtl="0">
              <a:spcBef>
                <a:spcPts val="0"/>
              </a:spcBef>
              <a:spcAft>
                <a:spcPts val="0"/>
              </a:spcAft>
              <a:buNone/>
            </a:pPr>
            <a:r>
              <a:rPr lang="en" sz="1300">
                <a:solidFill>
                  <a:schemeClr val="dk1"/>
                </a:solidFill>
              </a:rPr>
              <a:t>How to study the effects of SNVs on rG4s? </a:t>
            </a:r>
            <a:endParaRPr sz="1300">
              <a:solidFill>
                <a:schemeClr val="dk1"/>
              </a:solidFill>
            </a:endParaRPr>
          </a:p>
          <a:p>
            <a:pPr marL="0" lvl="0" indent="0" algn="l" rtl="0">
              <a:spcBef>
                <a:spcPts val="0"/>
              </a:spcBef>
              <a:spcAft>
                <a:spcPts val="0"/>
              </a:spcAft>
              <a:buNone/>
            </a:pPr>
            <a:r>
              <a:rPr lang="en" sz="1300">
                <a:solidFill>
                  <a:schemeClr val="dk1"/>
                </a:solidFill>
              </a:rPr>
              <a:t>Associated diseases?</a:t>
            </a:r>
            <a:endParaRPr sz="13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fade">
                                      <p:cBhvr>
                                        <p:cTn id="7" dur="1000"/>
                                        <p:tgtEl>
                                          <p:spTgt spid="597"/>
                                        </p:tgtEl>
                                      </p:cBhvr>
                                    </p:animEffect>
                                  </p:childTnLst>
                                </p:cTn>
                              </p:par>
                              <p:par>
                                <p:cTn id="8" presetID="10" presetClass="entr" presetSubtype="0" fill="hold" nodeType="withEffect">
                                  <p:stCondLst>
                                    <p:cond delay="0"/>
                                  </p:stCondLst>
                                  <p:childTnLst>
                                    <p:set>
                                      <p:cBhvr>
                                        <p:cTn id="9" dur="1" fill="hold">
                                          <p:stCondLst>
                                            <p:cond delay="0"/>
                                          </p:stCondLst>
                                        </p:cTn>
                                        <p:tgtEl>
                                          <p:spTgt spid="598"/>
                                        </p:tgtEl>
                                        <p:attrNameLst>
                                          <p:attrName>style.visibility</p:attrName>
                                        </p:attrNameLst>
                                      </p:cBhvr>
                                      <p:to>
                                        <p:strVal val="visible"/>
                                      </p:to>
                                    </p:set>
                                    <p:animEffect transition="in" filter="fade">
                                      <p:cBhvr>
                                        <p:cTn id="10" dur="1000"/>
                                        <p:tgtEl>
                                          <p:spTgt spid="598"/>
                                        </p:tgtEl>
                                      </p:cBhvr>
                                    </p:animEffect>
                                  </p:childTnLst>
                                </p:cTn>
                              </p:par>
                              <p:par>
                                <p:cTn id="11" presetID="10" presetClass="entr" presetSubtype="0" fill="hold" nodeType="withEffect">
                                  <p:stCondLst>
                                    <p:cond delay="0"/>
                                  </p:stCondLst>
                                  <p:childTnLst>
                                    <p:set>
                                      <p:cBhvr>
                                        <p:cTn id="12" dur="1" fill="hold">
                                          <p:stCondLst>
                                            <p:cond delay="0"/>
                                          </p:stCondLst>
                                        </p:cTn>
                                        <p:tgtEl>
                                          <p:spTgt spid="599"/>
                                        </p:tgtEl>
                                        <p:attrNameLst>
                                          <p:attrName>style.visibility</p:attrName>
                                        </p:attrNameLst>
                                      </p:cBhvr>
                                      <p:to>
                                        <p:strVal val="visible"/>
                                      </p:to>
                                    </p:set>
                                    <p:animEffect transition="in" filter="fade">
                                      <p:cBhvr>
                                        <p:cTn id="13" dur="1000"/>
                                        <p:tgtEl>
                                          <p:spTgt spid="599"/>
                                        </p:tgtEl>
                                      </p:cBhvr>
                                    </p:animEffect>
                                  </p:childTnLst>
                                </p:cTn>
                              </p:par>
                              <p:par>
                                <p:cTn id="14" presetID="10" presetClass="entr" presetSubtype="0" fill="hold" nodeType="withEffect">
                                  <p:stCondLst>
                                    <p:cond delay="0"/>
                                  </p:stCondLst>
                                  <p:childTnLst>
                                    <p:set>
                                      <p:cBhvr>
                                        <p:cTn id="15" dur="1" fill="hold">
                                          <p:stCondLst>
                                            <p:cond delay="0"/>
                                          </p:stCondLst>
                                        </p:cTn>
                                        <p:tgtEl>
                                          <p:spTgt spid="602"/>
                                        </p:tgtEl>
                                        <p:attrNameLst>
                                          <p:attrName>style.visibility</p:attrName>
                                        </p:attrNameLst>
                                      </p:cBhvr>
                                      <p:to>
                                        <p:strVal val="visible"/>
                                      </p:to>
                                    </p:set>
                                    <p:animEffect transition="in" filter="fade">
                                      <p:cBhvr>
                                        <p:cTn id="16" dur="1000"/>
                                        <p:tgtEl>
                                          <p:spTgt spid="60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0"/>
                                        </p:tgtEl>
                                        <p:attrNameLst>
                                          <p:attrName>style.visibility</p:attrName>
                                        </p:attrNameLst>
                                      </p:cBhvr>
                                      <p:to>
                                        <p:strVal val="visible"/>
                                      </p:to>
                                    </p:set>
                                    <p:animEffect transition="in" filter="fade">
                                      <p:cBhvr>
                                        <p:cTn id="21" dur="1000"/>
                                        <p:tgtEl>
                                          <p:spTgt spid="600"/>
                                        </p:tgtEl>
                                      </p:cBhvr>
                                    </p:animEffect>
                                  </p:childTnLst>
                                </p:cTn>
                              </p:par>
                              <p:par>
                                <p:cTn id="22" presetID="10" presetClass="entr" presetSubtype="0" fill="hold" nodeType="withEffect">
                                  <p:stCondLst>
                                    <p:cond delay="0"/>
                                  </p:stCondLst>
                                  <p:childTnLst>
                                    <p:set>
                                      <p:cBhvr>
                                        <p:cTn id="23" dur="1" fill="hold">
                                          <p:stCondLst>
                                            <p:cond delay="0"/>
                                          </p:stCondLst>
                                        </p:cTn>
                                        <p:tgtEl>
                                          <p:spTgt spid="601"/>
                                        </p:tgtEl>
                                        <p:attrNameLst>
                                          <p:attrName>style.visibility</p:attrName>
                                        </p:attrNameLst>
                                      </p:cBhvr>
                                      <p:to>
                                        <p:strVal val="visible"/>
                                      </p:to>
                                    </p:set>
                                    <p:animEffect transition="in" filter="fade">
                                      <p:cBhvr>
                                        <p:cTn id="24" dur="1000"/>
                                        <p:tgtEl>
                                          <p:spTgt spid="601"/>
                                        </p:tgtEl>
                                      </p:cBhvr>
                                    </p:animEffect>
                                  </p:childTnLst>
                                </p:cTn>
                              </p:par>
                              <p:par>
                                <p:cTn id="25" presetID="10" presetClass="entr" presetSubtype="0" fill="hold" nodeType="withEffect">
                                  <p:stCondLst>
                                    <p:cond delay="0"/>
                                  </p:stCondLst>
                                  <p:childTnLst>
                                    <p:set>
                                      <p:cBhvr>
                                        <p:cTn id="26" dur="1" fill="hold">
                                          <p:stCondLst>
                                            <p:cond delay="0"/>
                                          </p:stCondLst>
                                        </p:cTn>
                                        <p:tgtEl>
                                          <p:spTgt spid="604"/>
                                        </p:tgtEl>
                                        <p:attrNameLst>
                                          <p:attrName>style.visibility</p:attrName>
                                        </p:attrNameLst>
                                      </p:cBhvr>
                                      <p:to>
                                        <p:strVal val="visible"/>
                                      </p:to>
                                    </p:set>
                                    <p:animEffect transition="in" filter="fade">
                                      <p:cBhvr>
                                        <p:cTn id="27" dur="1000"/>
                                        <p:tgtEl>
                                          <p:spTgt spid="604"/>
                                        </p:tgtEl>
                                      </p:cBhvr>
                                    </p:animEffect>
                                  </p:childTnLst>
                                </p:cTn>
                              </p:par>
                              <p:par>
                                <p:cTn id="28" presetID="10" presetClass="entr" presetSubtype="0" fill="hold" nodeType="withEffect">
                                  <p:stCondLst>
                                    <p:cond delay="0"/>
                                  </p:stCondLst>
                                  <p:childTnLst>
                                    <p:set>
                                      <p:cBhvr>
                                        <p:cTn id="29" dur="1" fill="hold">
                                          <p:stCondLst>
                                            <p:cond delay="0"/>
                                          </p:stCondLst>
                                        </p:cTn>
                                        <p:tgtEl>
                                          <p:spTgt spid="603"/>
                                        </p:tgtEl>
                                        <p:attrNameLst>
                                          <p:attrName>style.visibility</p:attrName>
                                        </p:attrNameLst>
                                      </p:cBhvr>
                                      <p:to>
                                        <p:strVal val="visible"/>
                                      </p:to>
                                    </p:set>
                                    <p:animEffect transition="in" filter="fade">
                                      <p:cBhvr>
                                        <p:cTn id="30" dur="1000"/>
                                        <p:tgtEl>
                                          <p:spTgt spid="60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06"/>
                                        </p:tgtEl>
                                        <p:attrNameLst>
                                          <p:attrName>style.visibility</p:attrName>
                                        </p:attrNameLst>
                                      </p:cBhvr>
                                      <p:to>
                                        <p:strVal val="visible"/>
                                      </p:to>
                                    </p:set>
                                    <p:animEffect transition="in" filter="fade">
                                      <p:cBhvr>
                                        <p:cTn id="35" dur="1000"/>
                                        <p:tgtEl>
                                          <p:spTgt spid="606"/>
                                        </p:tgtEl>
                                      </p:cBhvr>
                                    </p:animEffect>
                                  </p:childTnLst>
                                </p:cTn>
                              </p:par>
                              <p:par>
                                <p:cTn id="36" presetID="10" presetClass="entr" presetSubtype="0" fill="hold" nodeType="withEffect">
                                  <p:stCondLst>
                                    <p:cond delay="0"/>
                                  </p:stCondLst>
                                  <p:childTnLst>
                                    <p:set>
                                      <p:cBhvr>
                                        <p:cTn id="37" dur="1" fill="hold">
                                          <p:stCondLst>
                                            <p:cond delay="0"/>
                                          </p:stCondLst>
                                        </p:cTn>
                                        <p:tgtEl>
                                          <p:spTgt spid="605"/>
                                        </p:tgtEl>
                                        <p:attrNameLst>
                                          <p:attrName>style.visibility</p:attrName>
                                        </p:attrNameLst>
                                      </p:cBhvr>
                                      <p:to>
                                        <p:strVal val="visible"/>
                                      </p:to>
                                    </p:set>
                                    <p:animEffect transition="in" filter="fade">
                                      <p:cBhvr>
                                        <p:cTn id="38" dur="1000"/>
                                        <p:tgtEl>
                                          <p:spTgt spid="605"/>
                                        </p:tgtEl>
                                      </p:cBhvr>
                                    </p:animEffect>
                                  </p:childTnLst>
                                </p:cTn>
                              </p:par>
                              <p:par>
                                <p:cTn id="39" presetID="10" presetClass="entr" presetSubtype="0" fill="hold" nodeType="withEffect">
                                  <p:stCondLst>
                                    <p:cond delay="0"/>
                                  </p:stCondLst>
                                  <p:childTnLst>
                                    <p:set>
                                      <p:cBhvr>
                                        <p:cTn id="40" dur="1" fill="hold">
                                          <p:stCondLst>
                                            <p:cond delay="0"/>
                                          </p:stCondLst>
                                        </p:cTn>
                                        <p:tgtEl>
                                          <p:spTgt spid="607"/>
                                        </p:tgtEl>
                                        <p:attrNameLst>
                                          <p:attrName>style.visibility</p:attrName>
                                        </p:attrNameLst>
                                      </p:cBhvr>
                                      <p:to>
                                        <p:strVal val="visible"/>
                                      </p:to>
                                    </p:set>
                                    <p:animEffect transition="in" filter="fade">
                                      <p:cBhvr>
                                        <p:cTn id="41" dur="1000"/>
                                        <p:tgtEl>
                                          <p:spTgt spid="607"/>
                                        </p:tgtEl>
                                      </p:cBhvr>
                                    </p:animEffect>
                                  </p:childTnLst>
                                </p:cTn>
                              </p:par>
                              <p:par>
                                <p:cTn id="42" presetID="10" presetClass="entr" presetSubtype="0" fill="hold" nodeType="withEffect">
                                  <p:stCondLst>
                                    <p:cond delay="0"/>
                                  </p:stCondLst>
                                  <p:childTnLst>
                                    <p:set>
                                      <p:cBhvr>
                                        <p:cTn id="43" dur="1" fill="hold">
                                          <p:stCondLst>
                                            <p:cond delay="0"/>
                                          </p:stCondLst>
                                        </p:cTn>
                                        <p:tgtEl>
                                          <p:spTgt spid="595"/>
                                        </p:tgtEl>
                                        <p:attrNameLst>
                                          <p:attrName>style.visibility</p:attrName>
                                        </p:attrNameLst>
                                      </p:cBhvr>
                                      <p:to>
                                        <p:strVal val="visible"/>
                                      </p:to>
                                    </p:set>
                                    <p:animEffect transition="in" filter="fade">
                                      <p:cBhvr>
                                        <p:cTn id="44" dur="1000"/>
                                        <p:tgtEl>
                                          <p:spTgt spid="595"/>
                                        </p:tgtEl>
                                      </p:cBhvr>
                                    </p:animEffect>
                                  </p:childTnLst>
                                </p:cTn>
                              </p:par>
                              <p:par>
                                <p:cTn id="45" presetID="10" presetClass="entr" presetSubtype="0" fill="hold" nodeType="withEffect">
                                  <p:stCondLst>
                                    <p:cond delay="0"/>
                                  </p:stCondLst>
                                  <p:childTnLst>
                                    <p:set>
                                      <p:cBhvr>
                                        <p:cTn id="46" dur="1" fill="hold">
                                          <p:stCondLst>
                                            <p:cond delay="0"/>
                                          </p:stCondLst>
                                        </p:cTn>
                                        <p:tgtEl>
                                          <p:spTgt spid="596"/>
                                        </p:tgtEl>
                                        <p:attrNameLst>
                                          <p:attrName>style.visibility</p:attrName>
                                        </p:attrNameLst>
                                      </p:cBhvr>
                                      <p:to>
                                        <p:strVal val="visible"/>
                                      </p:to>
                                    </p:set>
                                    <p:animEffect transition="in" filter="fade">
                                      <p:cBhvr>
                                        <p:cTn id="47" dur="1000"/>
                                        <p:tgtEl>
                                          <p:spTgt spid="5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08"/>
                                        </p:tgtEl>
                                        <p:attrNameLst>
                                          <p:attrName>style.visibility</p:attrName>
                                        </p:attrNameLst>
                                      </p:cBhvr>
                                      <p:to>
                                        <p:strVal val="visible"/>
                                      </p:to>
                                    </p:set>
                                    <p:animEffect transition="in" filter="fade">
                                      <p:cBhvr>
                                        <p:cTn id="52" dur="1000"/>
                                        <p:tgtEl>
                                          <p:spTgt spid="608"/>
                                        </p:tgtEl>
                                      </p:cBhvr>
                                    </p:animEffect>
                                  </p:childTnLst>
                                </p:cTn>
                              </p:par>
                              <p:par>
                                <p:cTn id="53" presetID="10" presetClass="entr" presetSubtype="0" fill="hold" nodeType="withEffect">
                                  <p:stCondLst>
                                    <p:cond delay="0"/>
                                  </p:stCondLst>
                                  <p:childTnLst>
                                    <p:set>
                                      <p:cBhvr>
                                        <p:cTn id="54" dur="1" fill="hold">
                                          <p:stCondLst>
                                            <p:cond delay="0"/>
                                          </p:stCondLst>
                                        </p:cTn>
                                        <p:tgtEl>
                                          <p:spTgt spid="609"/>
                                        </p:tgtEl>
                                        <p:attrNameLst>
                                          <p:attrName>style.visibility</p:attrName>
                                        </p:attrNameLst>
                                      </p:cBhvr>
                                      <p:to>
                                        <p:strVal val="visible"/>
                                      </p:to>
                                    </p:set>
                                    <p:animEffect transition="in" filter="fade">
                                      <p:cBhvr>
                                        <p:cTn id="55" dur="1000"/>
                                        <p:tgtEl>
                                          <p:spTgt spid="609"/>
                                        </p:tgtEl>
                                      </p:cBhvr>
                                    </p:animEffect>
                                  </p:childTnLst>
                                </p:cTn>
                              </p:par>
                              <p:par>
                                <p:cTn id="56" presetID="10" presetClass="entr" presetSubtype="0" fill="hold" nodeType="withEffect">
                                  <p:stCondLst>
                                    <p:cond delay="0"/>
                                  </p:stCondLst>
                                  <p:childTnLst>
                                    <p:set>
                                      <p:cBhvr>
                                        <p:cTn id="57" dur="1" fill="hold">
                                          <p:stCondLst>
                                            <p:cond delay="0"/>
                                          </p:stCondLst>
                                        </p:cTn>
                                        <p:tgtEl>
                                          <p:spTgt spid="610"/>
                                        </p:tgtEl>
                                        <p:attrNameLst>
                                          <p:attrName>style.visibility</p:attrName>
                                        </p:attrNameLst>
                                      </p:cBhvr>
                                      <p:to>
                                        <p:strVal val="visible"/>
                                      </p:to>
                                    </p:set>
                                    <p:animEffect transition="in" filter="fade">
                                      <p:cBhvr>
                                        <p:cTn id="58" dur="1000"/>
                                        <p:tgtEl>
                                          <p:spTgt spid="610"/>
                                        </p:tgtEl>
                                      </p:cBhvr>
                                    </p:animEffect>
                                  </p:childTnLst>
                                </p:cTn>
                              </p:par>
                              <p:par>
                                <p:cTn id="59" presetID="10" presetClass="entr" presetSubtype="0" fill="hold" nodeType="withEffect">
                                  <p:stCondLst>
                                    <p:cond delay="0"/>
                                  </p:stCondLst>
                                  <p:childTnLst>
                                    <p:set>
                                      <p:cBhvr>
                                        <p:cTn id="60" dur="1" fill="hold">
                                          <p:stCondLst>
                                            <p:cond delay="0"/>
                                          </p:stCondLst>
                                        </p:cTn>
                                        <p:tgtEl>
                                          <p:spTgt spid="611"/>
                                        </p:tgtEl>
                                        <p:attrNameLst>
                                          <p:attrName>style.visibility</p:attrName>
                                        </p:attrNameLst>
                                      </p:cBhvr>
                                      <p:to>
                                        <p:strVal val="visible"/>
                                      </p:to>
                                    </p:set>
                                    <p:animEffect transition="in" filter="fade">
                                      <p:cBhvr>
                                        <p:cTn id="61" dur="10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G4mer: transformer-based model for rG4 prediction</a:t>
            </a:r>
            <a:endParaRPr/>
          </a:p>
          <a:p>
            <a:pPr marL="0" lvl="0" indent="0" algn="l" rtl="0">
              <a:spcBef>
                <a:spcPts val="0"/>
              </a:spcBef>
              <a:spcAft>
                <a:spcPts val="0"/>
              </a:spcAft>
              <a:buNone/>
            </a:pPr>
            <a:endParaRPr/>
          </a:p>
        </p:txBody>
      </p:sp>
      <p:sp>
        <p:nvSpPr>
          <p:cNvPr id="638" name="Google Shape;638;p65"/>
          <p:cNvSpPr txBox="1"/>
          <p:nvPr/>
        </p:nvSpPr>
        <p:spPr>
          <a:xfrm>
            <a:off x="4016100" y="4517500"/>
            <a:ext cx="1216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ATCGATCG…</a:t>
            </a:r>
            <a:endParaRPr sz="1000"/>
          </a:p>
        </p:txBody>
      </p:sp>
      <p:sp>
        <p:nvSpPr>
          <p:cNvPr id="639" name="Google Shape;639;p65"/>
          <p:cNvSpPr txBox="1"/>
          <p:nvPr/>
        </p:nvSpPr>
        <p:spPr>
          <a:xfrm>
            <a:off x="6373850" y="1792600"/>
            <a:ext cx="232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GRCh38 gff annotation file: </a:t>
            </a:r>
            <a:r>
              <a:rPr lang="en" sz="1200" b="1"/>
              <a:t>5’UTR sequences</a:t>
            </a:r>
            <a:endParaRPr sz="1200" b="1"/>
          </a:p>
        </p:txBody>
      </p:sp>
      <p:sp>
        <p:nvSpPr>
          <p:cNvPr id="640" name="Google Shape;640;p65"/>
          <p:cNvSpPr txBox="1"/>
          <p:nvPr/>
        </p:nvSpPr>
        <p:spPr>
          <a:xfrm>
            <a:off x="3397975" y="4178800"/>
            <a:ext cx="3080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ATCGAT    TCGATC   CGATCG   …</a:t>
            </a:r>
            <a:endParaRPr sz="1000"/>
          </a:p>
        </p:txBody>
      </p:sp>
      <p:sp>
        <p:nvSpPr>
          <p:cNvPr id="641" name="Google Shape;641;p65"/>
          <p:cNvSpPr txBox="1"/>
          <p:nvPr/>
        </p:nvSpPr>
        <p:spPr>
          <a:xfrm>
            <a:off x="2133575" y="4517500"/>
            <a:ext cx="1007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t>Input sequence</a:t>
            </a:r>
            <a:endParaRPr sz="700" b="1"/>
          </a:p>
        </p:txBody>
      </p:sp>
      <p:sp>
        <p:nvSpPr>
          <p:cNvPr id="642" name="Google Shape;642;p65"/>
          <p:cNvSpPr txBox="1"/>
          <p:nvPr/>
        </p:nvSpPr>
        <p:spPr>
          <a:xfrm>
            <a:off x="2133575" y="4201900"/>
            <a:ext cx="1007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t>tokenized</a:t>
            </a:r>
            <a:endParaRPr sz="700" b="1"/>
          </a:p>
        </p:txBody>
      </p:sp>
      <p:cxnSp>
        <p:nvCxnSpPr>
          <p:cNvPr id="643" name="Google Shape;643;p65"/>
          <p:cNvCxnSpPr/>
          <p:nvPr/>
        </p:nvCxnSpPr>
        <p:spPr>
          <a:xfrm rot="10800000">
            <a:off x="3304525" y="1842150"/>
            <a:ext cx="152100" cy="171000"/>
          </a:xfrm>
          <a:prstGeom prst="straightConnector1">
            <a:avLst/>
          </a:prstGeom>
          <a:noFill/>
          <a:ln w="9525" cap="flat" cmpd="sng">
            <a:solidFill>
              <a:schemeClr val="dk2"/>
            </a:solidFill>
            <a:prstDash val="solid"/>
            <a:round/>
            <a:headEnd type="none" w="med" len="med"/>
            <a:tailEnd type="triangle" w="med" len="med"/>
          </a:ln>
        </p:spPr>
      </p:cxnSp>
      <p:sp>
        <p:nvSpPr>
          <p:cNvPr id="644" name="Google Shape;644;p65"/>
          <p:cNvSpPr txBox="1"/>
          <p:nvPr/>
        </p:nvSpPr>
        <p:spPr>
          <a:xfrm>
            <a:off x="2658000" y="1567625"/>
            <a:ext cx="107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t>G4 classification</a:t>
            </a:r>
            <a:endParaRPr sz="800" b="1"/>
          </a:p>
        </p:txBody>
      </p:sp>
      <p:cxnSp>
        <p:nvCxnSpPr>
          <p:cNvPr id="645" name="Google Shape;645;p65"/>
          <p:cNvCxnSpPr/>
          <p:nvPr/>
        </p:nvCxnSpPr>
        <p:spPr>
          <a:xfrm rot="10800000" flipH="1">
            <a:off x="4882900" y="1851585"/>
            <a:ext cx="180600" cy="176700"/>
          </a:xfrm>
          <a:prstGeom prst="straightConnector1">
            <a:avLst/>
          </a:prstGeom>
          <a:noFill/>
          <a:ln w="9525" cap="flat" cmpd="sng">
            <a:solidFill>
              <a:schemeClr val="dk2"/>
            </a:solidFill>
            <a:prstDash val="solid"/>
            <a:round/>
            <a:headEnd type="none" w="med" len="med"/>
            <a:tailEnd type="triangle" w="med" len="med"/>
          </a:ln>
        </p:spPr>
      </p:cxnSp>
      <p:sp>
        <p:nvSpPr>
          <p:cNvPr id="646" name="Google Shape;646;p65"/>
          <p:cNvSpPr txBox="1"/>
          <p:nvPr/>
        </p:nvSpPr>
        <p:spPr>
          <a:xfrm rot="-586" flipH="1">
            <a:off x="4373150" y="1567625"/>
            <a:ext cx="175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t>G4 subcategory classification</a:t>
            </a:r>
            <a:endParaRPr sz="800" b="1"/>
          </a:p>
        </p:txBody>
      </p:sp>
      <p:sp>
        <p:nvSpPr>
          <p:cNvPr id="647" name="Google Shape;647;p65"/>
          <p:cNvSpPr/>
          <p:nvPr/>
        </p:nvSpPr>
        <p:spPr>
          <a:xfrm>
            <a:off x="2827650" y="3888800"/>
            <a:ext cx="3080400" cy="176700"/>
          </a:xfrm>
          <a:prstGeom prst="roundRect">
            <a:avLst>
              <a:gd name="adj" fmla="val 16667"/>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5"/>
          <p:cNvSpPr txBox="1"/>
          <p:nvPr/>
        </p:nvSpPr>
        <p:spPr>
          <a:xfrm>
            <a:off x="2133575" y="3830900"/>
            <a:ext cx="1007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t>embedding</a:t>
            </a:r>
            <a:endParaRPr sz="700" b="1"/>
          </a:p>
        </p:txBody>
      </p:sp>
      <p:cxnSp>
        <p:nvCxnSpPr>
          <p:cNvPr id="649" name="Google Shape;649;p65"/>
          <p:cNvCxnSpPr/>
          <p:nvPr/>
        </p:nvCxnSpPr>
        <p:spPr>
          <a:xfrm rot="10800000">
            <a:off x="3673850" y="3717650"/>
            <a:ext cx="24000" cy="504600"/>
          </a:xfrm>
          <a:prstGeom prst="straightConnector1">
            <a:avLst/>
          </a:prstGeom>
          <a:noFill/>
          <a:ln w="9525" cap="flat" cmpd="sng">
            <a:solidFill>
              <a:schemeClr val="dk2"/>
            </a:solidFill>
            <a:prstDash val="solid"/>
            <a:round/>
            <a:headEnd type="none" w="med" len="med"/>
            <a:tailEnd type="triangle" w="med" len="med"/>
          </a:ln>
        </p:spPr>
      </p:cxnSp>
      <p:cxnSp>
        <p:nvCxnSpPr>
          <p:cNvPr id="650" name="Google Shape;650;p65"/>
          <p:cNvCxnSpPr/>
          <p:nvPr/>
        </p:nvCxnSpPr>
        <p:spPr>
          <a:xfrm rot="10800000">
            <a:off x="4349150" y="3724850"/>
            <a:ext cx="24000" cy="504600"/>
          </a:xfrm>
          <a:prstGeom prst="straightConnector1">
            <a:avLst/>
          </a:prstGeom>
          <a:noFill/>
          <a:ln w="9525" cap="flat" cmpd="sng">
            <a:solidFill>
              <a:schemeClr val="dk2"/>
            </a:solidFill>
            <a:prstDash val="solid"/>
            <a:round/>
            <a:headEnd type="none" w="med" len="med"/>
            <a:tailEnd type="triangle" w="med" len="med"/>
          </a:ln>
        </p:spPr>
      </p:cxnSp>
      <p:cxnSp>
        <p:nvCxnSpPr>
          <p:cNvPr id="651" name="Google Shape;651;p65"/>
          <p:cNvCxnSpPr/>
          <p:nvPr/>
        </p:nvCxnSpPr>
        <p:spPr>
          <a:xfrm rot="10800000">
            <a:off x="5024450" y="3717650"/>
            <a:ext cx="24000" cy="504600"/>
          </a:xfrm>
          <a:prstGeom prst="straightConnector1">
            <a:avLst/>
          </a:prstGeom>
          <a:noFill/>
          <a:ln w="9525" cap="flat" cmpd="sng">
            <a:solidFill>
              <a:schemeClr val="dk2"/>
            </a:solidFill>
            <a:prstDash val="solid"/>
            <a:round/>
            <a:headEnd type="none" w="med" len="med"/>
            <a:tailEnd type="triangle" w="med" len="med"/>
          </a:ln>
        </p:spPr>
      </p:cxnSp>
      <p:sp>
        <p:nvSpPr>
          <p:cNvPr id="652" name="Google Shape;652;p65"/>
          <p:cNvSpPr/>
          <p:nvPr/>
        </p:nvSpPr>
        <p:spPr>
          <a:xfrm>
            <a:off x="2827650" y="2662375"/>
            <a:ext cx="2823600" cy="9792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5"/>
          <p:cNvSpPr txBox="1"/>
          <p:nvPr/>
        </p:nvSpPr>
        <p:spPr>
          <a:xfrm>
            <a:off x="3331450" y="2951875"/>
            <a:ext cx="220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Transformer encoder</a:t>
            </a:r>
            <a:endParaRPr b="1"/>
          </a:p>
        </p:txBody>
      </p:sp>
      <p:sp>
        <p:nvSpPr>
          <p:cNvPr id="654" name="Google Shape;654;p65"/>
          <p:cNvSpPr/>
          <p:nvPr/>
        </p:nvSpPr>
        <p:spPr>
          <a:xfrm>
            <a:off x="3141275" y="2219538"/>
            <a:ext cx="637500" cy="1767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5"/>
          <p:cNvSpPr/>
          <p:nvPr/>
        </p:nvSpPr>
        <p:spPr>
          <a:xfrm>
            <a:off x="3920700" y="2223125"/>
            <a:ext cx="637500" cy="1767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5"/>
          <p:cNvSpPr/>
          <p:nvPr/>
        </p:nvSpPr>
        <p:spPr>
          <a:xfrm>
            <a:off x="4700125" y="2219525"/>
            <a:ext cx="637500" cy="1767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7" name="Google Shape;657;p65"/>
          <p:cNvCxnSpPr>
            <a:endCxn id="654" idx="2"/>
          </p:cNvCxnSpPr>
          <p:nvPr/>
        </p:nvCxnSpPr>
        <p:spPr>
          <a:xfrm rot="10800000">
            <a:off x="3460025" y="2396238"/>
            <a:ext cx="12000" cy="249600"/>
          </a:xfrm>
          <a:prstGeom prst="straightConnector1">
            <a:avLst/>
          </a:prstGeom>
          <a:noFill/>
          <a:ln w="9525" cap="flat" cmpd="sng">
            <a:solidFill>
              <a:schemeClr val="dk2"/>
            </a:solidFill>
            <a:prstDash val="solid"/>
            <a:round/>
            <a:headEnd type="none" w="med" len="med"/>
            <a:tailEnd type="triangle" w="med" len="med"/>
          </a:ln>
        </p:spPr>
      </p:cxnSp>
      <p:cxnSp>
        <p:nvCxnSpPr>
          <p:cNvPr id="658" name="Google Shape;658;p65"/>
          <p:cNvCxnSpPr>
            <a:endCxn id="655" idx="2"/>
          </p:cNvCxnSpPr>
          <p:nvPr/>
        </p:nvCxnSpPr>
        <p:spPr>
          <a:xfrm rot="10800000">
            <a:off x="4239450" y="2399825"/>
            <a:ext cx="12000" cy="246000"/>
          </a:xfrm>
          <a:prstGeom prst="straightConnector1">
            <a:avLst/>
          </a:prstGeom>
          <a:noFill/>
          <a:ln w="9525" cap="flat" cmpd="sng">
            <a:solidFill>
              <a:schemeClr val="dk2"/>
            </a:solidFill>
            <a:prstDash val="solid"/>
            <a:round/>
            <a:headEnd type="none" w="med" len="med"/>
            <a:tailEnd type="triangle" w="med" len="med"/>
          </a:ln>
        </p:spPr>
      </p:cxnSp>
      <p:cxnSp>
        <p:nvCxnSpPr>
          <p:cNvPr id="659" name="Google Shape;659;p65"/>
          <p:cNvCxnSpPr>
            <a:endCxn id="656" idx="2"/>
          </p:cNvCxnSpPr>
          <p:nvPr/>
        </p:nvCxnSpPr>
        <p:spPr>
          <a:xfrm rot="10800000">
            <a:off x="5018875" y="2396225"/>
            <a:ext cx="0" cy="283800"/>
          </a:xfrm>
          <a:prstGeom prst="straightConnector1">
            <a:avLst/>
          </a:prstGeom>
          <a:noFill/>
          <a:ln w="9525" cap="flat" cmpd="sng">
            <a:solidFill>
              <a:schemeClr val="dk2"/>
            </a:solidFill>
            <a:prstDash val="solid"/>
            <a:round/>
            <a:headEnd type="none" w="med" len="med"/>
            <a:tailEnd type="triangle" w="med" len="med"/>
          </a:ln>
        </p:spPr>
      </p:cxnSp>
      <p:sp>
        <p:nvSpPr>
          <p:cNvPr id="660" name="Google Shape;660;p65"/>
          <p:cNvSpPr txBox="1"/>
          <p:nvPr/>
        </p:nvSpPr>
        <p:spPr>
          <a:xfrm>
            <a:off x="1991650" y="2122650"/>
            <a:ext cx="10077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b="1"/>
              <a:t>last hidden state</a:t>
            </a:r>
            <a:endParaRPr sz="700" b="1"/>
          </a:p>
        </p:txBody>
      </p:sp>
      <p:sp>
        <p:nvSpPr>
          <p:cNvPr id="661" name="Google Shape;661;p65"/>
          <p:cNvSpPr txBox="1"/>
          <p:nvPr/>
        </p:nvSpPr>
        <p:spPr>
          <a:xfrm>
            <a:off x="3080850" y="1170025"/>
            <a:ext cx="23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Simplified G4mer model</a:t>
            </a:r>
            <a:endParaRPr b="1"/>
          </a:p>
        </p:txBody>
      </p:sp>
      <p:sp>
        <p:nvSpPr>
          <p:cNvPr id="662" name="Google Shape;662;p65"/>
          <p:cNvSpPr txBox="1"/>
          <p:nvPr/>
        </p:nvSpPr>
        <p:spPr>
          <a:xfrm>
            <a:off x="6923600" y="1370100"/>
            <a:ext cx="16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Prediction</a:t>
            </a:r>
            <a:endParaRPr b="1"/>
          </a:p>
        </p:txBody>
      </p:sp>
      <p:sp>
        <p:nvSpPr>
          <p:cNvPr id="663" name="Google Shape;663;p65"/>
          <p:cNvSpPr txBox="1"/>
          <p:nvPr/>
        </p:nvSpPr>
        <p:spPr>
          <a:xfrm>
            <a:off x="517475" y="1370088"/>
            <a:ext cx="161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Training</a:t>
            </a:r>
            <a:endParaRPr b="1"/>
          </a:p>
        </p:txBody>
      </p:sp>
      <p:sp>
        <p:nvSpPr>
          <p:cNvPr id="664" name="Google Shape;664;p65"/>
          <p:cNvSpPr txBox="1"/>
          <p:nvPr/>
        </p:nvSpPr>
        <p:spPr>
          <a:xfrm>
            <a:off x="99550" y="1770300"/>
            <a:ext cx="1892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Rg4-seeker </a:t>
            </a:r>
            <a:br>
              <a:rPr lang="en" sz="1200" b="1"/>
            </a:br>
            <a:r>
              <a:rPr lang="en" sz="1200"/>
              <a:t>(Frank et al NAR 2021):</a:t>
            </a:r>
            <a:endParaRPr sz="1200"/>
          </a:p>
          <a:p>
            <a:pPr marL="0" lvl="0" indent="0" algn="l" rtl="0">
              <a:spcBef>
                <a:spcPts val="0"/>
              </a:spcBef>
              <a:spcAft>
                <a:spcPts val="0"/>
              </a:spcAft>
              <a:buNone/>
            </a:pPr>
            <a:r>
              <a:rPr lang="en" sz="1200"/>
              <a:t>Transcriptome-wide rG4 data</a:t>
            </a:r>
            <a:r>
              <a:rPr lang="en"/>
              <a:t> </a:t>
            </a:r>
            <a:endParaRPr/>
          </a:p>
        </p:txBody>
      </p:sp>
      <p:sp>
        <p:nvSpPr>
          <p:cNvPr id="665" name="Google Shape;665;p65"/>
          <p:cNvSpPr txBox="1"/>
          <p:nvPr/>
        </p:nvSpPr>
        <p:spPr>
          <a:xfrm>
            <a:off x="6032450" y="3015198"/>
            <a:ext cx="3012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Original sequence: GGCGGCGGAGTCTCCC...</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Sub sequence 1:    GGCGGCGGAGTCTCCC…</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Sub sequence 2:       GCGGCGGAGTCTCCC…</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Sub sequence 3:          CGGCGGAGTCTCCC…</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Sub sequence 4:             GGCGGAGTCTCCC…</a:t>
            </a:r>
            <a:endParaRPr sz="1000">
              <a:solidFill>
                <a:schemeClr val="dk1"/>
              </a:solidFill>
            </a:endParaRPr>
          </a:p>
          <a:p>
            <a:pPr marL="0" lvl="0" indent="0" algn="l" rtl="0">
              <a:spcBef>
                <a:spcPts val="0"/>
              </a:spcBef>
              <a:spcAft>
                <a:spcPts val="0"/>
              </a:spcAft>
              <a:buNone/>
            </a:pPr>
            <a:r>
              <a:rPr lang="en" sz="1000">
                <a:solidFill>
                  <a:schemeClr val="dk1"/>
                </a:solidFill>
              </a:rPr>
              <a:t>                                                  …………</a:t>
            </a:r>
            <a:endParaRPr sz="700"/>
          </a:p>
        </p:txBody>
      </p:sp>
      <p:cxnSp>
        <p:nvCxnSpPr>
          <p:cNvPr id="666" name="Google Shape;666;p65"/>
          <p:cNvCxnSpPr>
            <a:stCxn id="639" idx="2"/>
            <a:endCxn id="665" idx="0"/>
          </p:cNvCxnSpPr>
          <p:nvPr/>
        </p:nvCxnSpPr>
        <p:spPr>
          <a:xfrm>
            <a:off x="7538450" y="2346700"/>
            <a:ext cx="0" cy="668400"/>
          </a:xfrm>
          <a:prstGeom prst="straightConnector1">
            <a:avLst/>
          </a:prstGeom>
          <a:noFill/>
          <a:ln w="9525" cap="flat" cmpd="sng">
            <a:solidFill>
              <a:schemeClr val="dk2"/>
            </a:solidFill>
            <a:prstDash val="solid"/>
            <a:round/>
            <a:headEnd type="none" w="med" len="med"/>
            <a:tailEnd type="none" w="med" len="med"/>
          </a:ln>
        </p:spPr>
      </p:cxnSp>
      <p:sp>
        <p:nvSpPr>
          <p:cNvPr id="667" name="Google Shape;667;p65"/>
          <p:cNvSpPr txBox="1"/>
          <p:nvPr/>
        </p:nvSpPr>
        <p:spPr>
          <a:xfrm>
            <a:off x="7576500" y="2430500"/>
            <a:ext cx="1288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Get 5’utr regions of fixed length</a:t>
            </a:r>
            <a:endParaRPr sz="900"/>
          </a:p>
        </p:txBody>
      </p:sp>
      <p:cxnSp>
        <p:nvCxnSpPr>
          <p:cNvPr id="668" name="Google Shape;668;p65"/>
          <p:cNvCxnSpPr>
            <a:stCxn id="664" idx="2"/>
          </p:cNvCxnSpPr>
          <p:nvPr/>
        </p:nvCxnSpPr>
        <p:spPr>
          <a:xfrm>
            <a:off x="1045600" y="2724600"/>
            <a:ext cx="1006200" cy="2001600"/>
          </a:xfrm>
          <a:prstGeom prst="straightConnector1">
            <a:avLst/>
          </a:prstGeom>
          <a:noFill/>
          <a:ln w="19050" cap="flat" cmpd="sng">
            <a:solidFill>
              <a:schemeClr val="dk2"/>
            </a:solidFill>
            <a:prstDash val="solid"/>
            <a:round/>
            <a:headEnd type="none" w="med" len="med"/>
            <a:tailEnd type="stealth" w="med" len="med"/>
          </a:ln>
        </p:spPr>
      </p:cxnSp>
      <p:cxnSp>
        <p:nvCxnSpPr>
          <p:cNvPr id="669" name="Google Shape;669;p65"/>
          <p:cNvCxnSpPr>
            <a:stCxn id="665" idx="2"/>
          </p:cNvCxnSpPr>
          <p:nvPr/>
        </p:nvCxnSpPr>
        <p:spPr>
          <a:xfrm flipH="1">
            <a:off x="6096650" y="4123398"/>
            <a:ext cx="1441800" cy="525000"/>
          </a:xfrm>
          <a:prstGeom prst="straightConnector1">
            <a:avLst/>
          </a:prstGeom>
          <a:noFill/>
          <a:ln w="19050" cap="flat" cmpd="sng">
            <a:solidFill>
              <a:schemeClr val="dk2"/>
            </a:solidFill>
            <a:prstDash val="solid"/>
            <a:round/>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par>
                                <p:cTn id="8" presetID="10" presetClass="entr" presetSubtype="0" fill="hold" nodeType="withEffect">
                                  <p:stCondLst>
                                    <p:cond delay="0"/>
                                  </p:stCondLst>
                                  <p:childTnLst>
                                    <p:set>
                                      <p:cBhvr>
                                        <p:cTn id="9" dur="1" fill="hold">
                                          <p:stCondLst>
                                            <p:cond delay="0"/>
                                          </p:stCondLst>
                                        </p:cTn>
                                        <p:tgtEl>
                                          <p:spTgt spid="664"/>
                                        </p:tgtEl>
                                        <p:attrNameLst>
                                          <p:attrName>style.visibility</p:attrName>
                                        </p:attrNameLst>
                                      </p:cBhvr>
                                      <p:to>
                                        <p:strVal val="visible"/>
                                      </p:to>
                                    </p:set>
                                    <p:animEffect transition="in" filter="fade">
                                      <p:cBhvr>
                                        <p:cTn id="10" dur="1000"/>
                                        <p:tgtEl>
                                          <p:spTgt spid="6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68"/>
                                        </p:tgtEl>
                                        <p:attrNameLst>
                                          <p:attrName>style.visibility</p:attrName>
                                        </p:attrNameLst>
                                      </p:cBhvr>
                                      <p:to>
                                        <p:strVal val="visible"/>
                                      </p:to>
                                    </p:set>
                                    <p:animEffect transition="in" filter="fade">
                                      <p:cBhvr>
                                        <p:cTn id="15" dur="1000"/>
                                        <p:tgtEl>
                                          <p:spTgt spid="6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62"/>
                                        </p:tgtEl>
                                        <p:attrNameLst>
                                          <p:attrName>style.visibility</p:attrName>
                                        </p:attrNameLst>
                                      </p:cBhvr>
                                      <p:to>
                                        <p:strVal val="visible"/>
                                      </p:to>
                                    </p:set>
                                    <p:animEffect transition="in" filter="fade">
                                      <p:cBhvr>
                                        <p:cTn id="20" dur="1000"/>
                                        <p:tgtEl>
                                          <p:spTgt spid="662"/>
                                        </p:tgtEl>
                                      </p:cBhvr>
                                    </p:animEffect>
                                  </p:childTnLst>
                                </p:cTn>
                              </p:par>
                              <p:par>
                                <p:cTn id="21" presetID="10" presetClass="entr" presetSubtype="0" fill="hold" nodeType="withEffect">
                                  <p:stCondLst>
                                    <p:cond delay="0"/>
                                  </p:stCondLst>
                                  <p:childTnLst>
                                    <p:set>
                                      <p:cBhvr>
                                        <p:cTn id="22" dur="1" fill="hold">
                                          <p:stCondLst>
                                            <p:cond delay="0"/>
                                          </p:stCondLst>
                                        </p:cTn>
                                        <p:tgtEl>
                                          <p:spTgt spid="639"/>
                                        </p:tgtEl>
                                        <p:attrNameLst>
                                          <p:attrName>style.visibility</p:attrName>
                                        </p:attrNameLst>
                                      </p:cBhvr>
                                      <p:to>
                                        <p:strVal val="visible"/>
                                      </p:to>
                                    </p:set>
                                    <p:animEffect transition="in" filter="fade">
                                      <p:cBhvr>
                                        <p:cTn id="23" dur="1000"/>
                                        <p:tgtEl>
                                          <p:spTgt spid="6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65"/>
                                        </p:tgtEl>
                                        <p:attrNameLst>
                                          <p:attrName>style.visibility</p:attrName>
                                        </p:attrNameLst>
                                      </p:cBhvr>
                                      <p:to>
                                        <p:strVal val="visible"/>
                                      </p:to>
                                    </p:set>
                                    <p:animEffect transition="in" filter="fade">
                                      <p:cBhvr>
                                        <p:cTn id="28" dur="1000"/>
                                        <p:tgtEl>
                                          <p:spTgt spid="665"/>
                                        </p:tgtEl>
                                      </p:cBhvr>
                                    </p:animEffect>
                                  </p:childTnLst>
                                </p:cTn>
                              </p:par>
                              <p:par>
                                <p:cTn id="29" presetID="10" presetClass="entr" presetSubtype="0" fill="hold" nodeType="withEffect">
                                  <p:stCondLst>
                                    <p:cond delay="0"/>
                                  </p:stCondLst>
                                  <p:childTnLst>
                                    <p:set>
                                      <p:cBhvr>
                                        <p:cTn id="30" dur="1" fill="hold">
                                          <p:stCondLst>
                                            <p:cond delay="0"/>
                                          </p:stCondLst>
                                        </p:cTn>
                                        <p:tgtEl>
                                          <p:spTgt spid="666"/>
                                        </p:tgtEl>
                                        <p:attrNameLst>
                                          <p:attrName>style.visibility</p:attrName>
                                        </p:attrNameLst>
                                      </p:cBhvr>
                                      <p:to>
                                        <p:strVal val="visible"/>
                                      </p:to>
                                    </p:set>
                                    <p:animEffect transition="in" filter="fade">
                                      <p:cBhvr>
                                        <p:cTn id="31" dur="1000"/>
                                        <p:tgtEl>
                                          <p:spTgt spid="666"/>
                                        </p:tgtEl>
                                      </p:cBhvr>
                                    </p:animEffect>
                                  </p:childTnLst>
                                </p:cTn>
                              </p:par>
                              <p:par>
                                <p:cTn id="32" presetID="10" presetClass="entr" presetSubtype="0" fill="hold" nodeType="withEffect">
                                  <p:stCondLst>
                                    <p:cond delay="0"/>
                                  </p:stCondLst>
                                  <p:childTnLst>
                                    <p:set>
                                      <p:cBhvr>
                                        <p:cTn id="33" dur="1" fill="hold">
                                          <p:stCondLst>
                                            <p:cond delay="0"/>
                                          </p:stCondLst>
                                        </p:cTn>
                                        <p:tgtEl>
                                          <p:spTgt spid="667"/>
                                        </p:tgtEl>
                                        <p:attrNameLst>
                                          <p:attrName>style.visibility</p:attrName>
                                        </p:attrNameLst>
                                      </p:cBhvr>
                                      <p:to>
                                        <p:strVal val="visible"/>
                                      </p:to>
                                    </p:set>
                                    <p:animEffect transition="in" filter="fade">
                                      <p:cBhvr>
                                        <p:cTn id="34" dur="1000"/>
                                        <p:tgtEl>
                                          <p:spTgt spid="66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69"/>
                                        </p:tgtEl>
                                        <p:attrNameLst>
                                          <p:attrName>style.visibility</p:attrName>
                                        </p:attrNameLst>
                                      </p:cBhvr>
                                      <p:to>
                                        <p:strVal val="visible"/>
                                      </p:to>
                                    </p:set>
                                    <p:animEffect transition="in" filter="fade">
                                      <p:cBhvr>
                                        <p:cTn id="39" dur="10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How we get it to work…</a:t>
            </a:r>
            <a:endParaRPr/>
          </a:p>
          <a:p>
            <a:pPr marL="0" lvl="0" indent="0" algn="l" rtl="0">
              <a:spcBef>
                <a:spcPts val="0"/>
              </a:spcBef>
              <a:spcAft>
                <a:spcPts val="0"/>
              </a:spcAft>
              <a:buNone/>
            </a:pPr>
            <a:endParaRPr/>
          </a:p>
        </p:txBody>
      </p:sp>
      <p:pic>
        <p:nvPicPr>
          <p:cNvPr id="675" name="Google Shape;675;p66"/>
          <p:cNvPicPr preferRelativeResize="0"/>
          <p:nvPr/>
        </p:nvPicPr>
        <p:blipFill>
          <a:blip r:embed="rId3">
            <a:alphaModFix/>
          </a:blip>
          <a:stretch>
            <a:fillRect/>
          </a:stretch>
        </p:blipFill>
        <p:spPr>
          <a:xfrm>
            <a:off x="4426600" y="557950"/>
            <a:ext cx="3720225" cy="4402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Algorithms developed to detect potential G4s</a:t>
            </a:r>
            <a:endParaRPr/>
          </a:p>
        </p:txBody>
      </p:sp>
      <p:pic>
        <p:nvPicPr>
          <p:cNvPr id="681" name="Google Shape;681;p67"/>
          <p:cNvPicPr preferRelativeResize="0"/>
          <p:nvPr/>
        </p:nvPicPr>
        <p:blipFill>
          <a:blip r:embed="rId3">
            <a:alphaModFix/>
          </a:blip>
          <a:stretch>
            <a:fillRect/>
          </a:stretch>
        </p:blipFill>
        <p:spPr>
          <a:xfrm rot="5400000">
            <a:off x="2475525" y="1066600"/>
            <a:ext cx="3918739" cy="3820975"/>
          </a:xfrm>
          <a:prstGeom prst="rect">
            <a:avLst/>
          </a:prstGeom>
          <a:noFill/>
          <a:ln>
            <a:noFill/>
          </a:ln>
        </p:spPr>
      </p:pic>
      <p:sp>
        <p:nvSpPr>
          <p:cNvPr id="682" name="Google Shape;682;p67"/>
          <p:cNvSpPr txBox="1"/>
          <p:nvPr/>
        </p:nvSpPr>
        <p:spPr>
          <a:xfrm>
            <a:off x="0" y="4871200"/>
            <a:ext cx="4829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Source: How bioinformatics resources work with G4 RNAs (Miskiewicz et al., 2016)</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G4Detector: convolutional neural network-based model</a:t>
            </a:r>
            <a:endParaRPr/>
          </a:p>
        </p:txBody>
      </p:sp>
      <p:pic>
        <p:nvPicPr>
          <p:cNvPr id="688" name="Google Shape;688;p68"/>
          <p:cNvPicPr preferRelativeResize="0"/>
          <p:nvPr/>
        </p:nvPicPr>
        <p:blipFill>
          <a:blip r:embed="rId3">
            <a:alphaModFix/>
          </a:blip>
          <a:stretch>
            <a:fillRect/>
          </a:stretch>
        </p:blipFill>
        <p:spPr>
          <a:xfrm>
            <a:off x="1020825" y="1074775"/>
            <a:ext cx="4613247" cy="3739375"/>
          </a:xfrm>
          <a:prstGeom prst="rect">
            <a:avLst/>
          </a:prstGeom>
          <a:noFill/>
          <a:ln>
            <a:noFill/>
          </a:ln>
        </p:spPr>
      </p:pic>
      <p:pic>
        <p:nvPicPr>
          <p:cNvPr id="689" name="Google Shape;689;p68"/>
          <p:cNvPicPr preferRelativeResize="0"/>
          <p:nvPr/>
        </p:nvPicPr>
        <p:blipFill>
          <a:blip r:embed="rId4">
            <a:alphaModFix/>
          </a:blip>
          <a:stretch>
            <a:fillRect/>
          </a:stretch>
        </p:blipFill>
        <p:spPr>
          <a:xfrm>
            <a:off x="6065650" y="1197451"/>
            <a:ext cx="2766650" cy="1780501"/>
          </a:xfrm>
          <a:prstGeom prst="rect">
            <a:avLst/>
          </a:prstGeom>
          <a:noFill/>
          <a:ln>
            <a:noFill/>
          </a:ln>
        </p:spPr>
      </p:pic>
      <p:pic>
        <p:nvPicPr>
          <p:cNvPr id="690" name="Google Shape;690;p68"/>
          <p:cNvPicPr preferRelativeResize="0"/>
          <p:nvPr/>
        </p:nvPicPr>
        <p:blipFill>
          <a:blip r:embed="rId5">
            <a:alphaModFix/>
          </a:blip>
          <a:stretch>
            <a:fillRect/>
          </a:stretch>
        </p:blipFill>
        <p:spPr>
          <a:xfrm>
            <a:off x="6065662" y="3064425"/>
            <a:ext cx="2766626" cy="1878374"/>
          </a:xfrm>
          <a:prstGeom prst="rect">
            <a:avLst/>
          </a:prstGeom>
          <a:noFill/>
          <a:ln>
            <a:noFill/>
          </a:ln>
        </p:spPr>
      </p:pic>
      <p:sp>
        <p:nvSpPr>
          <p:cNvPr id="691" name="Google Shape;691;p68"/>
          <p:cNvSpPr txBox="1"/>
          <p:nvPr/>
        </p:nvSpPr>
        <p:spPr>
          <a:xfrm>
            <a:off x="544500" y="3306375"/>
            <a:ext cx="1805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One-hot encoded input sequence: matrix of 0’s and 1’s</a:t>
            </a:r>
            <a:endParaRPr sz="900"/>
          </a:p>
        </p:txBody>
      </p:sp>
      <p:sp>
        <p:nvSpPr>
          <p:cNvPr id="692" name="Google Shape;692;p68"/>
          <p:cNvSpPr txBox="1"/>
          <p:nvPr/>
        </p:nvSpPr>
        <p:spPr>
          <a:xfrm>
            <a:off x="1833975" y="4645850"/>
            <a:ext cx="4127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Convolutional neural network (CNN) architecture</a:t>
            </a:r>
            <a:endParaRPr sz="1100" b="1"/>
          </a:p>
        </p:txBody>
      </p:sp>
      <p:sp>
        <p:nvSpPr>
          <p:cNvPr id="693" name="Google Shape;693;p68"/>
          <p:cNvSpPr txBox="1"/>
          <p:nvPr/>
        </p:nvSpPr>
        <p:spPr>
          <a:xfrm>
            <a:off x="0" y="4871200"/>
            <a:ext cx="4982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Source: G4detector: Convolutional Neural Network to Predict DNA G-quadruplexes (Barshai et al., 2021)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G4mer transformer-based model vs state-of-the-art model</a:t>
            </a:r>
            <a:endParaRPr/>
          </a:p>
        </p:txBody>
      </p:sp>
      <p:graphicFrame>
        <p:nvGraphicFramePr>
          <p:cNvPr id="699" name="Google Shape;699;p69"/>
          <p:cNvGraphicFramePr/>
          <p:nvPr/>
        </p:nvGraphicFramePr>
        <p:xfrm>
          <a:off x="408350" y="2653100"/>
          <a:ext cx="3000000" cy="3000000"/>
        </p:xfrm>
        <a:graphic>
          <a:graphicData uri="http://schemas.openxmlformats.org/drawingml/2006/table">
            <a:tbl>
              <a:tblPr>
                <a:noFill/>
                <a:tableStyleId>{9DEA6992-E422-474F-B528-62FEAD08CEB0}</a:tableStyleId>
              </a:tblPr>
              <a:tblGrid>
                <a:gridCol w="3003000">
                  <a:extLst>
                    <a:ext uri="{9D8B030D-6E8A-4147-A177-3AD203B41FA5}">
                      <a16:colId xmlns:a16="http://schemas.microsoft.com/office/drawing/2014/main" val="20000"/>
                    </a:ext>
                  </a:extLst>
                </a:gridCol>
                <a:gridCol w="1428450">
                  <a:extLst>
                    <a:ext uri="{9D8B030D-6E8A-4147-A177-3AD203B41FA5}">
                      <a16:colId xmlns:a16="http://schemas.microsoft.com/office/drawing/2014/main" val="20001"/>
                    </a:ext>
                  </a:extLst>
                </a:gridCol>
                <a:gridCol w="1217450">
                  <a:extLst>
                    <a:ext uri="{9D8B030D-6E8A-4147-A177-3AD203B41FA5}">
                      <a16:colId xmlns:a16="http://schemas.microsoft.com/office/drawing/2014/main" val="20002"/>
                    </a:ext>
                  </a:extLst>
                </a:gridCol>
                <a:gridCol w="1396000">
                  <a:extLst>
                    <a:ext uri="{9D8B030D-6E8A-4147-A177-3AD203B41FA5}">
                      <a16:colId xmlns:a16="http://schemas.microsoft.com/office/drawing/2014/main" val="20003"/>
                    </a:ext>
                  </a:extLst>
                </a:gridCol>
                <a:gridCol w="1282375">
                  <a:extLst>
                    <a:ext uri="{9D8B030D-6E8A-4147-A177-3AD203B41FA5}">
                      <a16:colId xmlns:a16="http://schemas.microsoft.com/office/drawing/2014/main" val="20004"/>
                    </a:ext>
                  </a:extLst>
                </a:gridCol>
              </a:tblGrid>
              <a:tr h="448375">
                <a:tc rowSpan="2">
                  <a:txBody>
                    <a:bodyPr/>
                    <a:lstStyle/>
                    <a:p>
                      <a:pPr marL="0" lvl="0" indent="0" algn="l" rtl="0">
                        <a:spcBef>
                          <a:spcPts val="0"/>
                        </a:spcBef>
                        <a:spcAft>
                          <a:spcPts val="0"/>
                        </a:spcAft>
                        <a:buNone/>
                      </a:pPr>
                      <a:endParaRPr/>
                    </a:p>
                  </a:txBody>
                  <a:tcPr marL="28575" marR="28575" marT="19050" marB="19050">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 sz="1200"/>
                        <a:t>G4mer (Transformer)</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lnSpc>
                          <a:spcPct val="115000"/>
                        </a:lnSpc>
                        <a:spcBef>
                          <a:spcPts val="0"/>
                        </a:spcBef>
                        <a:spcAft>
                          <a:spcPts val="0"/>
                        </a:spcAft>
                        <a:buNone/>
                      </a:pPr>
                      <a:r>
                        <a:rPr lang="en" sz="1200"/>
                        <a:t>G4Detector (CNN)</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48375">
                <a:tc vMerge="1">
                  <a:txBody>
                    <a:bodyPr/>
                    <a:lstStyle/>
                    <a:p>
                      <a:endParaRPr lang="en-US"/>
                    </a:p>
                  </a:txBody>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375">
                <a:tc>
                  <a:txBody>
                    <a:bodyPr/>
                    <a:lstStyle/>
                    <a:p>
                      <a:pPr marL="0" lvl="0" indent="0" algn="l" rtl="0">
                        <a:lnSpc>
                          <a:spcPct val="115000"/>
                        </a:lnSpc>
                        <a:spcBef>
                          <a:spcPts val="0"/>
                        </a:spcBef>
                        <a:spcAft>
                          <a:spcPts val="0"/>
                        </a:spcAft>
                        <a:buNone/>
                      </a:pPr>
                      <a:r>
                        <a:rPr lang="en" sz="1200"/>
                        <a:t>Binary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8375">
                <a:tc>
                  <a:txBody>
                    <a:bodyPr/>
                    <a:lstStyle/>
                    <a:p>
                      <a:pPr marL="0" lvl="0" indent="0" algn="l" rtl="0">
                        <a:lnSpc>
                          <a:spcPct val="115000"/>
                        </a:lnSpc>
                        <a:spcBef>
                          <a:spcPts val="0"/>
                        </a:spcBef>
                        <a:spcAft>
                          <a:spcPts val="0"/>
                        </a:spcAft>
                        <a:buNone/>
                      </a:pPr>
                      <a:r>
                        <a:rPr lang="en" sz="1200"/>
                        <a:t>Multiclass (70nt)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8375">
                <a:tc>
                  <a:txBody>
                    <a:bodyPr/>
                    <a:lstStyle/>
                    <a:p>
                      <a:pPr marL="0" lvl="0" indent="0" algn="l" rtl="0">
                        <a:lnSpc>
                          <a:spcPct val="115000"/>
                        </a:lnSpc>
                        <a:spcBef>
                          <a:spcPts val="0"/>
                        </a:spcBef>
                        <a:spcAft>
                          <a:spcPts val="0"/>
                        </a:spcAft>
                        <a:buNone/>
                      </a:pPr>
                      <a:r>
                        <a:rPr lang="en" sz="1200"/>
                        <a:t>Multiclass (200nt)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00" name="Google Shape;700;p69"/>
          <p:cNvSpPr txBox="1"/>
          <p:nvPr/>
        </p:nvSpPr>
        <p:spPr>
          <a:xfrm>
            <a:off x="1005588" y="1326825"/>
            <a:ext cx="713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Binary</a:t>
            </a:r>
            <a:r>
              <a:rPr lang="en"/>
              <a:t>: Predict if a given sequence contains a potential G4</a:t>
            </a:r>
            <a:endParaRPr/>
          </a:p>
          <a:p>
            <a:pPr marL="0" lvl="0" indent="0" algn="l" rtl="0">
              <a:spcBef>
                <a:spcPts val="0"/>
              </a:spcBef>
              <a:spcAft>
                <a:spcPts val="0"/>
              </a:spcAft>
              <a:buNone/>
            </a:pPr>
            <a:endParaRPr/>
          </a:p>
          <a:p>
            <a:pPr marL="0" lvl="0" indent="0" algn="l" rtl="0">
              <a:spcBef>
                <a:spcPts val="0"/>
              </a:spcBef>
              <a:spcAft>
                <a:spcPts val="0"/>
              </a:spcAft>
              <a:buNone/>
            </a:pPr>
            <a:r>
              <a:rPr lang="en" b="1"/>
              <a:t>Multiclass</a:t>
            </a:r>
            <a:r>
              <a:rPr lang="en"/>
              <a:t>: Predict if a given sequence contains a G4, if so, which subcategory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G4mer transformer-based model vs state-of-the-art model</a:t>
            </a:r>
            <a:endParaRPr/>
          </a:p>
        </p:txBody>
      </p:sp>
      <p:graphicFrame>
        <p:nvGraphicFramePr>
          <p:cNvPr id="706" name="Google Shape;706;p70"/>
          <p:cNvGraphicFramePr/>
          <p:nvPr/>
        </p:nvGraphicFramePr>
        <p:xfrm>
          <a:off x="408350" y="2653100"/>
          <a:ext cx="3000000" cy="3000000"/>
        </p:xfrm>
        <a:graphic>
          <a:graphicData uri="http://schemas.openxmlformats.org/drawingml/2006/table">
            <a:tbl>
              <a:tblPr>
                <a:noFill/>
                <a:tableStyleId>{9DEA6992-E422-474F-B528-62FEAD08CEB0}</a:tableStyleId>
              </a:tblPr>
              <a:tblGrid>
                <a:gridCol w="3003000">
                  <a:extLst>
                    <a:ext uri="{9D8B030D-6E8A-4147-A177-3AD203B41FA5}">
                      <a16:colId xmlns:a16="http://schemas.microsoft.com/office/drawing/2014/main" val="20000"/>
                    </a:ext>
                  </a:extLst>
                </a:gridCol>
                <a:gridCol w="1428450">
                  <a:extLst>
                    <a:ext uri="{9D8B030D-6E8A-4147-A177-3AD203B41FA5}">
                      <a16:colId xmlns:a16="http://schemas.microsoft.com/office/drawing/2014/main" val="20001"/>
                    </a:ext>
                  </a:extLst>
                </a:gridCol>
                <a:gridCol w="1217450">
                  <a:extLst>
                    <a:ext uri="{9D8B030D-6E8A-4147-A177-3AD203B41FA5}">
                      <a16:colId xmlns:a16="http://schemas.microsoft.com/office/drawing/2014/main" val="20002"/>
                    </a:ext>
                  </a:extLst>
                </a:gridCol>
                <a:gridCol w="1396000">
                  <a:extLst>
                    <a:ext uri="{9D8B030D-6E8A-4147-A177-3AD203B41FA5}">
                      <a16:colId xmlns:a16="http://schemas.microsoft.com/office/drawing/2014/main" val="20003"/>
                    </a:ext>
                  </a:extLst>
                </a:gridCol>
                <a:gridCol w="1282375">
                  <a:extLst>
                    <a:ext uri="{9D8B030D-6E8A-4147-A177-3AD203B41FA5}">
                      <a16:colId xmlns:a16="http://schemas.microsoft.com/office/drawing/2014/main" val="20004"/>
                    </a:ext>
                  </a:extLst>
                </a:gridCol>
              </a:tblGrid>
              <a:tr h="448375">
                <a:tc rowSpan="2">
                  <a:txBody>
                    <a:bodyPr/>
                    <a:lstStyle/>
                    <a:p>
                      <a:pPr marL="0" lvl="0" indent="0" algn="l" rtl="0">
                        <a:spcBef>
                          <a:spcPts val="0"/>
                        </a:spcBef>
                        <a:spcAft>
                          <a:spcPts val="0"/>
                        </a:spcAft>
                        <a:buNone/>
                      </a:pPr>
                      <a:endParaRPr/>
                    </a:p>
                  </a:txBody>
                  <a:tcPr marL="28575" marR="28575" marT="19050" marB="19050">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 sz="1200"/>
                        <a:t>G4mer (Transformer)</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lnSpc>
                          <a:spcPct val="115000"/>
                        </a:lnSpc>
                        <a:spcBef>
                          <a:spcPts val="0"/>
                        </a:spcBef>
                        <a:spcAft>
                          <a:spcPts val="0"/>
                        </a:spcAft>
                        <a:buNone/>
                      </a:pPr>
                      <a:r>
                        <a:rPr lang="en" sz="1200"/>
                        <a:t>G4Detector (CNN)</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48375">
                <a:tc vMerge="1">
                  <a:txBody>
                    <a:bodyPr/>
                    <a:lstStyle/>
                    <a:p>
                      <a:endParaRPr lang="en-US"/>
                    </a:p>
                  </a:txBody>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375">
                <a:tc>
                  <a:txBody>
                    <a:bodyPr/>
                    <a:lstStyle/>
                    <a:p>
                      <a:pPr marL="0" lvl="0" indent="0" algn="l" rtl="0">
                        <a:lnSpc>
                          <a:spcPct val="115000"/>
                        </a:lnSpc>
                        <a:spcBef>
                          <a:spcPts val="0"/>
                        </a:spcBef>
                        <a:spcAft>
                          <a:spcPts val="0"/>
                        </a:spcAft>
                        <a:buNone/>
                      </a:pPr>
                      <a:r>
                        <a:rPr lang="en" sz="1200"/>
                        <a:t>Binary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0.97</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0.99</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0.91</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0.96</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8375">
                <a:tc>
                  <a:txBody>
                    <a:bodyPr/>
                    <a:lstStyle/>
                    <a:p>
                      <a:pPr marL="0" lvl="0" indent="0" algn="l" rtl="0">
                        <a:lnSpc>
                          <a:spcPct val="115000"/>
                        </a:lnSpc>
                        <a:spcBef>
                          <a:spcPts val="0"/>
                        </a:spcBef>
                        <a:spcAft>
                          <a:spcPts val="0"/>
                        </a:spcAft>
                        <a:buNone/>
                      </a:pPr>
                      <a:r>
                        <a:rPr lang="en" sz="1200"/>
                        <a:t>Multiclass (70nt)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8375">
                <a:tc>
                  <a:txBody>
                    <a:bodyPr/>
                    <a:lstStyle/>
                    <a:p>
                      <a:pPr marL="0" lvl="0" indent="0" algn="l" rtl="0">
                        <a:lnSpc>
                          <a:spcPct val="115000"/>
                        </a:lnSpc>
                        <a:spcBef>
                          <a:spcPts val="0"/>
                        </a:spcBef>
                        <a:spcAft>
                          <a:spcPts val="0"/>
                        </a:spcAft>
                        <a:buNone/>
                      </a:pPr>
                      <a:r>
                        <a:rPr lang="en" sz="1200"/>
                        <a:t>Multiclass (200nt)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07" name="Google Shape;707;p70"/>
          <p:cNvSpPr txBox="1"/>
          <p:nvPr/>
        </p:nvSpPr>
        <p:spPr>
          <a:xfrm>
            <a:off x="1005588" y="1326825"/>
            <a:ext cx="713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Binary</a:t>
            </a:r>
            <a:r>
              <a:rPr lang="en"/>
              <a:t>: Predict if a given sequence contains a potential G4</a:t>
            </a:r>
            <a:endParaRPr/>
          </a:p>
          <a:p>
            <a:pPr marL="0" lvl="0" indent="0" algn="l" rtl="0">
              <a:spcBef>
                <a:spcPts val="0"/>
              </a:spcBef>
              <a:spcAft>
                <a:spcPts val="0"/>
              </a:spcAft>
              <a:buNone/>
            </a:pPr>
            <a:endParaRPr/>
          </a:p>
          <a:p>
            <a:pPr marL="0" lvl="0" indent="0" algn="l" rtl="0">
              <a:spcBef>
                <a:spcPts val="0"/>
              </a:spcBef>
              <a:spcAft>
                <a:spcPts val="0"/>
              </a:spcAft>
              <a:buNone/>
            </a:pPr>
            <a:r>
              <a:rPr lang="en" b="1"/>
              <a:t>Multiclass</a:t>
            </a:r>
            <a:r>
              <a:rPr lang="en"/>
              <a:t>: Predict if a given sequence contains a G4, if so, which subcategory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G4mer transformer-based model vs state-of-the-art model</a:t>
            </a:r>
            <a:endParaRPr/>
          </a:p>
        </p:txBody>
      </p:sp>
      <p:graphicFrame>
        <p:nvGraphicFramePr>
          <p:cNvPr id="713" name="Google Shape;713;p71"/>
          <p:cNvGraphicFramePr/>
          <p:nvPr/>
        </p:nvGraphicFramePr>
        <p:xfrm>
          <a:off x="408350" y="2653100"/>
          <a:ext cx="3000000" cy="3000000"/>
        </p:xfrm>
        <a:graphic>
          <a:graphicData uri="http://schemas.openxmlformats.org/drawingml/2006/table">
            <a:tbl>
              <a:tblPr>
                <a:noFill/>
                <a:tableStyleId>{9DEA6992-E422-474F-B528-62FEAD08CEB0}</a:tableStyleId>
              </a:tblPr>
              <a:tblGrid>
                <a:gridCol w="3003000">
                  <a:extLst>
                    <a:ext uri="{9D8B030D-6E8A-4147-A177-3AD203B41FA5}">
                      <a16:colId xmlns:a16="http://schemas.microsoft.com/office/drawing/2014/main" val="20000"/>
                    </a:ext>
                  </a:extLst>
                </a:gridCol>
                <a:gridCol w="1428450">
                  <a:extLst>
                    <a:ext uri="{9D8B030D-6E8A-4147-A177-3AD203B41FA5}">
                      <a16:colId xmlns:a16="http://schemas.microsoft.com/office/drawing/2014/main" val="20001"/>
                    </a:ext>
                  </a:extLst>
                </a:gridCol>
                <a:gridCol w="1217450">
                  <a:extLst>
                    <a:ext uri="{9D8B030D-6E8A-4147-A177-3AD203B41FA5}">
                      <a16:colId xmlns:a16="http://schemas.microsoft.com/office/drawing/2014/main" val="20002"/>
                    </a:ext>
                  </a:extLst>
                </a:gridCol>
                <a:gridCol w="1396000">
                  <a:extLst>
                    <a:ext uri="{9D8B030D-6E8A-4147-A177-3AD203B41FA5}">
                      <a16:colId xmlns:a16="http://schemas.microsoft.com/office/drawing/2014/main" val="20003"/>
                    </a:ext>
                  </a:extLst>
                </a:gridCol>
                <a:gridCol w="1282375">
                  <a:extLst>
                    <a:ext uri="{9D8B030D-6E8A-4147-A177-3AD203B41FA5}">
                      <a16:colId xmlns:a16="http://schemas.microsoft.com/office/drawing/2014/main" val="20004"/>
                    </a:ext>
                  </a:extLst>
                </a:gridCol>
              </a:tblGrid>
              <a:tr h="448375">
                <a:tc rowSpan="2">
                  <a:txBody>
                    <a:bodyPr/>
                    <a:lstStyle/>
                    <a:p>
                      <a:pPr marL="0" lvl="0" indent="0" algn="l" rtl="0">
                        <a:spcBef>
                          <a:spcPts val="0"/>
                        </a:spcBef>
                        <a:spcAft>
                          <a:spcPts val="0"/>
                        </a:spcAft>
                        <a:buNone/>
                      </a:pPr>
                      <a:endParaRPr/>
                    </a:p>
                  </a:txBody>
                  <a:tcPr marL="28575" marR="28575" marT="19050" marB="19050">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 sz="1200"/>
                        <a:t>G4mer (Transformer)</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lnSpc>
                          <a:spcPct val="115000"/>
                        </a:lnSpc>
                        <a:spcBef>
                          <a:spcPts val="0"/>
                        </a:spcBef>
                        <a:spcAft>
                          <a:spcPts val="0"/>
                        </a:spcAft>
                        <a:buNone/>
                      </a:pPr>
                      <a:r>
                        <a:rPr lang="en" sz="1200"/>
                        <a:t>G4Detector (CNN)</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48375">
                <a:tc vMerge="1">
                  <a:txBody>
                    <a:bodyPr/>
                    <a:lstStyle/>
                    <a:p>
                      <a:endParaRPr lang="en-US"/>
                    </a:p>
                  </a:txBody>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375">
                <a:tc>
                  <a:txBody>
                    <a:bodyPr/>
                    <a:lstStyle/>
                    <a:p>
                      <a:pPr marL="0" lvl="0" indent="0" algn="l" rtl="0">
                        <a:lnSpc>
                          <a:spcPct val="115000"/>
                        </a:lnSpc>
                        <a:spcBef>
                          <a:spcPts val="0"/>
                        </a:spcBef>
                        <a:spcAft>
                          <a:spcPts val="0"/>
                        </a:spcAft>
                        <a:buNone/>
                      </a:pPr>
                      <a:r>
                        <a:rPr lang="en" sz="1200"/>
                        <a:t>Binary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0.97</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0.99</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0.91</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0.96</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8375">
                <a:tc>
                  <a:txBody>
                    <a:bodyPr/>
                    <a:lstStyle/>
                    <a:p>
                      <a:pPr marL="0" lvl="0" indent="0" algn="l" rtl="0">
                        <a:lnSpc>
                          <a:spcPct val="115000"/>
                        </a:lnSpc>
                        <a:spcBef>
                          <a:spcPts val="0"/>
                        </a:spcBef>
                        <a:spcAft>
                          <a:spcPts val="0"/>
                        </a:spcAft>
                        <a:buNone/>
                      </a:pPr>
                      <a:r>
                        <a:rPr lang="en" sz="1200"/>
                        <a:t>Multiclass (70nt)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0.83</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0.89</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0.55</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0.79</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8375">
                <a:tc>
                  <a:txBody>
                    <a:bodyPr/>
                    <a:lstStyle/>
                    <a:p>
                      <a:pPr marL="0" lvl="0" indent="0" algn="l" rtl="0">
                        <a:lnSpc>
                          <a:spcPct val="115000"/>
                        </a:lnSpc>
                        <a:spcBef>
                          <a:spcPts val="0"/>
                        </a:spcBef>
                        <a:spcAft>
                          <a:spcPts val="0"/>
                        </a:spcAft>
                        <a:buNone/>
                      </a:pPr>
                      <a:r>
                        <a:rPr lang="en" sz="1200"/>
                        <a:t>Multiclass (200nt)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14" name="Google Shape;714;p71"/>
          <p:cNvSpPr txBox="1"/>
          <p:nvPr/>
        </p:nvSpPr>
        <p:spPr>
          <a:xfrm>
            <a:off x="1005588" y="1326825"/>
            <a:ext cx="713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Binary</a:t>
            </a:r>
            <a:r>
              <a:rPr lang="en"/>
              <a:t>: Predict if a given sequence contains a potential G4</a:t>
            </a:r>
            <a:endParaRPr/>
          </a:p>
          <a:p>
            <a:pPr marL="0" lvl="0" indent="0" algn="l" rtl="0">
              <a:spcBef>
                <a:spcPts val="0"/>
              </a:spcBef>
              <a:spcAft>
                <a:spcPts val="0"/>
              </a:spcAft>
              <a:buNone/>
            </a:pPr>
            <a:endParaRPr/>
          </a:p>
          <a:p>
            <a:pPr marL="0" lvl="0" indent="0" algn="l" rtl="0">
              <a:spcBef>
                <a:spcPts val="0"/>
              </a:spcBef>
              <a:spcAft>
                <a:spcPts val="0"/>
              </a:spcAft>
              <a:buNone/>
            </a:pPr>
            <a:r>
              <a:rPr lang="en" b="1"/>
              <a:t>Multiclass</a:t>
            </a:r>
            <a:r>
              <a:rPr lang="en"/>
              <a:t>: Predict if a given sequence contains a G4, if so, which subcategory</a:t>
            </a:r>
            <a:endParaRPr/>
          </a:p>
        </p:txBody>
      </p:sp>
      <p:pic>
        <p:nvPicPr>
          <p:cNvPr id="715" name="Google Shape;715;p71"/>
          <p:cNvPicPr preferRelativeResize="0"/>
          <p:nvPr/>
        </p:nvPicPr>
        <p:blipFill>
          <a:blip r:embed="rId3">
            <a:alphaModFix/>
          </a:blip>
          <a:stretch>
            <a:fillRect/>
          </a:stretch>
        </p:blipFill>
        <p:spPr>
          <a:xfrm>
            <a:off x="2205225" y="3612000"/>
            <a:ext cx="905000" cy="1282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G4mer transformer-based model vs state-of-the-art model</a:t>
            </a:r>
            <a:endParaRPr/>
          </a:p>
        </p:txBody>
      </p:sp>
      <p:graphicFrame>
        <p:nvGraphicFramePr>
          <p:cNvPr id="721" name="Google Shape;721;p72"/>
          <p:cNvGraphicFramePr/>
          <p:nvPr/>
        </p:nvGraphicFramePr>
        <p:xfrm>
          <a:off x="408350" y="2653100"/>
          <a:ext cx="3000000" cy="3000000"/>
        </p:xfrm>
        <a:graphic>
          <a:graphicData uri="http://schemas.openxmlformats.org/drawingml/2006/table">
            <a:tbl>
              <a:tblPr>
                <a:noFill/>
                <a:tableStyleId>{9DEA6992-E422-474F-B528-62FEAD08CEB0}</a:tableStyleId>
              </a:tblPr>
              <a:tblGrid>
                <a:gridCol w="3003000">
                  <a:extLst>
                    <a:ext uri="{9D8B030D-6E8A-4147-A177-3AD203B41FA5}">
                      <a16:colId xmlns:a16="http://schemas.microsoft.com/office/drawing/2014/main" val="20000"/>
                    </a:ext>
                  </a:extLst>
                </a:gridCol>
                <a:gridCol w="1428450">
                  <a:extLst>
                    <a:ext uri="{9D8B030D-6E8A-4147-A177-3AD203B41FA5}">
                      <a16:colId xmlns:a16="http://schemas.microsoft.com/office/drawing/2014/main" val="20001"/>
                    </a:ext>
                  </a:extLst>
                </a:gridCol>
                <a:gridCol w="1217450">
                  <a:extLst>
                    <a:ext uri="{9D8B030D-6E8A-4147-A177-3AD203B41FA5}">
                      <a16:colId xmlns:a16="http://schemas.microsoft.com/office/drawing/2014/main" val="20002"/>
                    </a:ext>
                  </a:extLst>
                </a:gridCol>
                <a:gridCol w="1396000">
                  <a:extLst>
                    <a:ext uri="{9D8B030D-6E8A-4147-A177-3AD203B41FA5}">
                      <a16:colId xmlns:a16="http://schemas.microsoft.com/office/drawing/2014/main" val="20003"/>
                    </a:ext>
                  </a:extLst>
                </a:gridCol>
                <a:gridCol w="1282375">
                  <a:extLst>
                    <a:ext uri="{9D8B030D-6E8A-4147-A177-3AD203B41FA5}">
                      <a16:colId xmlns:a16="http://schemas.microsoft.com/office/drawing/2014/main" val="20004"/>
                    </a:ext>
                  </a:extLst>
                </a:gridCol>
              </a:tblGrid>
              <a:tr h="448375">
                <a:tc rowSpan="2">
                  <a:txBody>
                    <a:bodyPr/>
                    <a:lstStyle/>
                    <a:p>
                      <a:pPr marL="0" lvl="0" indent="0" algn="l" rtl="0">
                        <a:spcBef>
                          <a:spcPts val="0"/>
                        </a:spcBef>
                        <a:spcAft>
                          <a:spcPts val="0"/>
                        </a:spcAft>
                        <a:buNone/>
                      </a:pPr>
                      <a:endParaRPr/>
                    </a:p>
                  </a:txBody>
                  <a:tcPr marL="28575" marR="28575" marT="19050" marB="19050">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gridSpan="2">
                  <a:txBody>
                    <a:bodyPr/>
                    <a:lstStyle/>
                    <a:p>
                      <a:pPr marL="0" lvl="0" indent="0" algn="l" rtl="0">
                        <a:lnSpc>
                          <a:spcPct val="115000"/>
                        </a:lnSpc>
                        <a:spcBef>
                          <a:spcPts val="0"/>
                        </a:spcBef>
                        <a:spcAft>
                          <a:spcPts val="0"/>
                        </a:spcAft>
                        <a:buNone/>
                      </a:pPr>
                      <a:r>
                        <a:rPr lang="en" sz="1200"/>
                        <a:t>G4mer (Transformer)</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tc gridSpan="2">
                  <a:txBody>
                    <a:bodyPr/>
                    <a:lstStyle/>
                    <a:p>
                      <a:pPr marL="0" lvl="0" indent="0" algn="l" rtl="0">
                        <a:lnSpc>
                          <a:spcPct val="115000"/>
                        </a:lnSpc>
                        <a:spcBef>
                          <a:spcPts val="0"/>
                        </a:spcBef>
                        <a:spcAft>
                          <a:spcPts val="0"/>
                        </a:spcAft>
                        <a:buNone/>
                      </a:pPr>
                      <a:r>
                        <a:rPr lang="en" sz="1200"/>
                        <a:t>G4Detector (CNN)</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48375">
                <a:tc vMerge="1">
                  <a:txBody>
                    <a:bodyPr/>
                    <a:lstStyle/>
                    <a:p>
                      <a:endParaRPr lang="en-US"/>
                    </a:p>
                  </a:txBody>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Accuracy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200"/>
                        <a:t>AUC</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8375">
                <a:tc>
                  <a:txBody>
                    <a:bodyPr/>
                    <a:lstStyle/>
                    <a:p>
                      <a:pPr marL="0" lvl="0" indent="0" algn="l" rtl="0">
                        <a:lnSpc>
                          <a:spcPct val="115000"/>
                        </a:lnSpc>
                        <a:spcBef>
                          <a:spcPts val="0"/>
                        </a:spcBef>
                        <a:spcAft>
                          <a:spcPts val="0"/>
                        </a:spcAft>
                        <a:buNone/>
                      </a:pPr>
                      <a:r>
                        <a:rPr lang="en" sz="1200"/>
                        <a:t>Binary</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0.97</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0.99</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0.91</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0.96</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8375">
                <a:tc>
                  <a:txBody>
                    <a:bodyPr/>
                    <a:lstStyle/>
                    <a:p>
                      <a:pPr marL="0" lvl="0" indent="0" algn="l" rtl="0">
                        <a:lnSpc>
                          <a:spcPct val="115000"/>
                        </a:lnSpc>
                        <a:spcBef>
                          <a:spcPts val="0"/>
                        </a:spcBef>
                        <a:spcAft>
                          <a:spcPts val="0"/>
                        </a:spcAft>
                        <a:buNone/>
                      </a:pPr>
                      <a:r>
                        <a:rPr lang="en" sz="1200"/>
                        <a:t>Multiclass (70nt)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0.83</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0.89</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0.55</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0.79</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48375">
                <a:tc>
                  <a:txBody>
                    <a:bodyPr/>
                    <a:lstStyle/>
                    <a:p>
                      <a:pPr marL="0" lvl="0" indent="0" algn="l" rtl="0">
                        <a:lnSpc>
                          <a:spcPct val="115000"/>
                        </a:lnSpc>
                        <a:spcBef>
                          <a:spcPts val="0"/>
                        </a:spcBef>
                        <a:spcAft>
                          <a:spcPts val="0"/>
                        </a:spcAft>
                        <a:buNone/>
                      </a:pPr>
                      <a:r>
                        <a:rPr lang="en" sz="1200"/>
                        <a:t>Multiclass (200nt)</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0.81</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b="1"/>
                        <a:t>0.88</a:t>
                      </a:r>
                      <a:endParaRPr sz="1200" b="1"/>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0.49</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sz="1200"/>
                        <a:t>0.73</a:t>
                      </a:r>
                      <a:endParaRPr sz="1200"/>
                    </a:p>
                  </a:txBody>
                  <a:tcPr marL="28575" marR="28575" marT="19050" marB="19050" anchor="b">
                    <a:lnL w="19000" cap="flat" cmpd="sng">
                      <a:solidFill>
                        <a:srgbClr val="000000"/>
                      </a:solidFill>
                      <a:prstDash val="solid"/>
                      <a:round/>
                      <a:headEnd type="none" w="sm" len="sm"/>
                      <a:tailEnd type="none" w="sm" len="sm"/>
                    </a:lnL>
                    <a:lnR w="19000" cap="flat" cmpd="sng">
                      <a:solidFill>
                        <a:srgbClr val="000000"/>
                      </a:solidFill>
                      <a:prstDash val="solid"/>
                      <a:round/>
                      <a:headEnd type="none" w="sm" len="sm"/>
                      <a:tailEnd type="none" w="sm" len="sm"/>
                    </a:lnR>
                    <a:lnT w="19000" cap="flat" cmpd="sng">
                      <a:solidFill>
                        <a:srgbClr val="000000"/>
                      </a:solidFill>
                      <a:prstDash val="solid"/>
                      <a:round/>
                      <a:headEnd type="none" w="sm" len="sm"/>
                      <a:tailEnd type="none" w="sm" len="sm"/>
                    </a:lnT>
                    <a:lnB w="190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22" name="Google Shape;722;p72"/>
          <p:cNvSpPr txBox="1"/>
          <p:nvPr/>
        </p:nvSpPr>
        <p:spPr>
          <a:xfrm>
            <a:off x="1005588" y="1326825"/>
            <a:ext cx="713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Binary</a:t>
            </a:r>
            <a:r>
              <a:rPr lang="en"/>
              <a:t>: Predict if a given sequence contains a potential G4</a:t>
            </a:r>
            <a:endParaRPr/>
          </a:p>
          <a:p>
            <a:pPr marL="0" lvl="0" indent="0" algn="l" rtl="0">
              <a:spcBef>
                <a:spcPts val="0"/>
              </a:spcBef>
              <a:spcAft>
                <a:spcPts val="0"/>
              </a:spcAft>
              <a:buNone/>
            </a:pPr>
            <a:endParaRPr/>
          </a:p>
          <a:p>
            <a:pPr marL="0" lvl="0" indent="0" algn="l" rtl="0">
              <a:spcBef>
                <a:spcPts val="0"/>
              </a:spcBef>
              <a:spcAft>
                <a:spcPts val="0"/>
              </a:spcAft>
              <a:buNone/>
            </a:pPr>
            <a:r>
              <a:rPr lang="en" b="1"/>
              <a:t>Multiclass</a:t>
            </a:r>
            <a:r>
              <a:rPr lang="en"/>
              <a:t>: Predict if a given sequence contains a G4, if so, which subcategory</a:t>
            </a:r>
            <a:endParaRPr/>
          </a:p>
        </p:txBody>
      </p:sp>
      <p:pic>
        <p:nvPicPr>
          <p:cNvPr id="723" name="Google Shape;723;p72"/>
          <p:cNvPicPr preferRelativeResize="0"/>
          <p:nvPr/>
        </p:nvPicPr>
        <p:blipFill>
          <a:blip r:embed="rId3">
            <a:alphaModFix/>
          </a:blip>
          <a:stretch>
            <a:fillRect/>
          </a:stretch>
        </p:blipFill>
        <p:spPr>
          <a:xfrm>
            <a:off x="2187800" y="3620300"/>
            <a:ext cx="899150" cy="127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RNA stacked G structure subtypes</a:t>
            </a:r>
            <a:endParaRPr/>
          </a:p>
        </p:txBody>
      </p:sp>
      <p:sp>
        <p:nvSpPr>
          <p:cNvPr id="298" name="Google Shape;298;p44"/>
          <p:cNvSpPr txBox="1"/>
          <p:nvPr/>
        </p:nvSpPr>
        <p:spPr>
          <a:xfrm>
            <a:off x="702446" y="1878186"/>
            <a:ext cx="39534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t>GGG</a:t>
            </a:r>
            <a:r>
              <a:rPr lang="en"/>
              <a:t>-N(1-7)-</a:t>
            </a:r>
            <a:r>
              <a:rPr lang="en" u="sng"/>
              <a:t>GGG</a:t>
            </a:r>
            <a:r>
              <a:rPr lang="en"/>
              <a:t>-N(1-7)-</a:t>
            </a:r>
            <a:r>
              <a:rPr lang="en" u="sng"/>
              <a:t>GGG</a:t>
            </a:r>
            <a:r>
              <a:rPr lang="en"/>
              <a:t>-N(1-7)-</a:t>
            </a:r>
            <a:r>
              <a:rPr lang="en" u="sng"/>
              <a:t>GGG</a:t>
            </a:r>
            <a:endParaRPr u="sng"/>
          </a:p>
        </p:txBody>
      </p:sp>
      <p:cxnSp>
        <p:nvCxnSpPr>
          <p:cNvPr id="299" name="Google Shape;299;p44"/>
          <p:cNvCxnSpPr/>
          <p:nvPr/>
        </p:nvCxnSpPr>
        <p:spPr>
          <a:xfrm rot="10800000" flipH="1">
            <a:off x="769587" y="1873392"/>
            <a:ext cx="3534600" cy="4800"/>
          </a:xfrm>
          <a:prstGeom prst="straightConnector1">
            <a:avLst/>
          </a:prstGeom>
          <a:noFill/>
          <a:ln w="19050" cap="flat" cmpd="sng">
            <a:solidFill>
              <a:srgbClr val="1A1A1A"/>
            </a:solidFill>
            <a:prstDash val="solid"/>
            <a:round/>
            <a:headEnd type="none" w="med" len="med"/>
            <a:tailEnd type="triangle" w="med" len="med"/>
          </a:ln>
        </p:spPr>
      </p:cxnSp>
      <p:sp>
        <p:nvSpPr>
          <p:cNvPr id="300" name="Google Shape;300;p44"/>
          <p:cNvSpPr txBox="1"/>
          <p:nvPr/>
        </p:nvSpPr>
        <p:spPr>
          <a:xfrm>
            <a:off x="1473131" y="1548792"/>
            <a:ext cx="224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Canonical G4 sequence</a:t>
            </a:r>
            <a:endParaRPr/>
          </a:p>
        </p:txBody>
      </p:sp>
      <p:sp>
        <p:nvSpPr>
          <p:cNvPr id="301" name="Google Shape;301;p44"/>
          <p:cNvSpPr txBox="1"/>
          <p:nvPr/>
        </p:nvSpPr>
        <p:spPr>
          <a:xfrm>
            <a:off x="582750" y="1548788"/>
            <a:ext cx="40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5’</a:t>
            </a:r>
            <a:endParaRPr/>
          </a:p>
        </p:txBody>
      </p:sp>
      <p:sp>
        <p:nvSpPr>
          <p:cNvPr id="302" name="Google Shape;302;p44"/>
          <p:cNvSpPr txBox="1"/>
          <p:nvPr/>
        </p:nvSpPr>
        <p:spPr>
          <a:xfrm>
            <a:off x="4081579" y="1480900"/>
            <a:ext cx="40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3’</a:t>
            </a:r>
            <a:endParaRPr/>
          </a:p>
        </p:txBody>
      </p:sp>
      <p:sp>
        <p:nvSpPr>
          <p:cNvPr id="303" name="Google Shape;303;p44"/>
          <p:cNvSpPr txBox="1"/>
          <p:nvPr/>
        </p:nvSpPr>
        <p:spPr>
          <a:xfrm>
            <a:off x="800021" y="2190512"/>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G-tract</a:t>
            </a:r>
            <a:endParaRPr sz="1000"/>
          </a:p>
        </p:txBody>
      </p:sp>
      <p:sp>
        <p:nvSpPr>
          <p:cNvPr id="304" name="Google Shape;304;p44"/>
          <p:cNvSpPr txBox="1"/>
          <p:nvPr/>
        </p:nvSpPr>
        <p:spPr>
          <a:xfrm>
            <a:off x="1313449" y="2190512"/>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loop</a:t>
            </a:r>
            <a:endParaRPr sz="1000"/>
          </a:p>
        </p:txBody>
      </p:sp>
      <p:sp>
        <p:nvSpPr>
          <p:cNvPr id="305" name="Google Shape;305;p44"/>
          <p:cNvSpPr txBox="1"/>
          <p:nvPr/>
        </p:nvSpPr>
        <p:spPr>
          <a:xfrm>
            <a:off x="1715662" y="2190512"/>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G-tract</a:t>
            </a:r>
            <a:endParaRPr sz="1000"/>
          </a:p>
        </p:txBody>
      </p:sp>
      <p:sp>
        <p:nvSpPr>
          <p:cNvPr id="306" name="Google Shape;306;p44"/>
          <p:cNvSpPr txBox="1"/>
          <p:nvPr/>
        </p:nvSpPr>
        <p:spPr>
          <a:xfrm>
            <a:off x="2860128" y="2204037"/>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G-tract</a:t>
            </a:r>
            <a:endParaRPr sz="1000"/>
          </a:p>
        </p:txBody>
      </p:sp>
      <p:sp>
        <p:nvSpPr>
          <p:cNvPr id="307" name="Google Shape;307;p44"/>
          <p:cNvSpPr txBox="1"/>
          <p:nvPr/>
        </p:nvSpPr>
        <p:spPr>
          <a:xfrm>
            <a:off x="3826744" y="2204012"/>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G-tract</a:t>
            </a:r>
            <a:endParaRPr sz="1000"/>
          </a:p>
        </p:txBody>
      </p:sp>
      <p:sp>
        <p:nvSpPr>
          <p:cNvPr id="308" name="Google Shape;308;p44"/>
          <p:cNvSpPr txBox="1"/>
          <p:nvPr/>
        </p:nvSpPr>
        <p:spPr>
          <a:xfrm>
            <a:off x="2382794" y="2190512"/>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loop</a:t>
            </a:r>
            <a:endParaRPr sz="1000"/>
          </a:p>
        </p:txBody>
      </p:sp>
      <p:pic>
        <p:nvPicPr>
          <p:cNvPr id="309" name="Google Shape;309;p44"/>
          <p:cNvPicPr preferRelativeResize="0"/>
          <p:nvPr/>
        </p:nvPicPr>
        <p:blipFill>
          <a:blip r:embed="rId3">
            <a:alphaModFix/>
          </a:blip>
          <a:stretch>
            <a:fillRect/>
          </a:stretch>
        </p:blipFill>
        <p:spPr>
          <a:xfrm>
            <a:off x="4382650" y="1319275"/>
            <a:ext cx="1606050" cy="1406275"/>
          </a:xfrm>
          <a:prstGeom prst="rect">
            <a:avLst/>
          </a:prstGeom>
          <a:noFill/>
          <a:ln>
            <a:noFill/>
          </a:ln>
        </p:spPr>
      </p:pic>
      <p:sp>
        <p:nvSpPr>
          <p:cNvPr id="310" name="Google Shape;310;p44"/>
          <p:cNvSpPr txBox="1"/>
          <p:nvPr/>
        </p:nvSpPr>
        <p:spPr>
          <a:xfrm>
            <a:off x="3452125" y="2204037"/>
            <a:ext cx="615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loop</a:t>
            </a:r>
            <a:endParaRPr sz="1000"/>
          </a:p>
        </p:txBody>
      </p:sp>
      <p:pic>
        <p:nvPicPr>
          <p:cNvPr id="311" name="Google Shape;311;p44"/>
          <p:cNvPicPr preferRelativeResize="0"/>
          <p:nvPr/>
        </p:nvPicPr>
        <p:blipFill>
          <a:blip r:embed="rId4">
            <a:alphaModFix/>
          </a:blip>
          <a:stretch>
            <a:fillRect/>
          </a:stretch>
        </p:blipFill>
        <p:spPr>
          <a:xfrm>
            <a:off x="5913712" y="1319285"/>
            <a:ext cx="2647538" cy="1406264"/>
          </a:xfrm>
          <a:prstGeom prst="rect">
            <a:avLst/>
          </a:prstGeom>
          <a:noFill/>
          <a:ln>
            <a:noFill/>
          </a:ln>
        </p:spPr>
      </p:pic>
      <p:pic>
        <p:nvPicPr>
          <p:cNvPr id="312" name="Google Shape;312;p44"/>
          <p:cNvPicPr preferRelativeResize="0"/>
          <p:nvPr/>
        </p:nvPicPr>
        <p:blipFill>
          <a:blip r:embed="rId5">
            <a:alphaModFix/>
          </a:blip>
          <a:stretch>
            <a:fillRect/>
          </a:stretch>
        </p:blipFill>
        <p:spPr>
          <a:xfrm>
            <a:off x="3035600" y="3298375"/>
            <a:ext cx="5277945" cy="1184138"/>
          </a:xfrm>
          <a:prstGeom prst="rect">
            <a:avLst/>
          </a:prstGeom>
          <a:noFill/>
          <a:ln>
            <a:noFill/>
          </a:ln>
        </p:spPr>
      </p:pic>
      <p:sp>
        <p:nvSpPr>
          <p:cNvPr id="313" name="Google Shape;313;p44"/>
          <p:cNvSpPr txBox="1"/>
          <p:nvPr/>
        </p:nvSpPr>
        <p:spPr>
          <a:xfrm>
            <a:off x="35250" y="4873650"/>
            <a:ext cx="5984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Source: RNA G-quadruplexes (rG4s): genomics and biological functions (Lyu et al., 2021)</a:t>
            </a:r>
            <a:endParaRPr sz="800"/>
          </a:p>
        </p:txBody>
      </p:sp>
      <p:sp>
        <p:nvSpPr>
          <p:cNvPr id="314" name="Google Shape;314;p44"/>
          <p:cNvSpPr txBox="1"/>
          <p:nvPr/>
        </p:nvSpPr>
        <p:spPr>
          <a:xfrm>
            <a:off x="830450" y="3518100"/>
            <a:ext cx="2128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Subcategories of </a:t>
            </a:r>
            <a:r>
              <a:rPr lang="en" i="1"/>
              <a:t>non-canonical</a:t>
            </a:r>
            <a:r>
              <a:rPr lang="en"/>
              <a:t> RNA G4s (rG4s)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305"/>
                                        </p:tgtEl>
                                        <p:attrNameLst>
                                          <p:attrName>style.visibility</p:attrName>
                                        </p:attrNameLst>
                                      </p:cBhvr>
                                      <p:to>
                                        <p:strVal val="visible"/>
                                      </p:to>
                                    </p:set>
                                    <p:animEffect transition="in" filter="fade">
                                      <p:cBhvr>
                                        <p:cTn id="10" dur="1000"/>
                                        <p:tgtEl>
                                          <p:spTgt spid="305"/>
                                        </p:tgtEl>
                                      </p:cBhvr>
                                    </p:animEffect>
                                  </p:childTnLst>
                                </p:cTn>
                              </p:par>
                              <p:par>
                                <p:cTn id="11" presetID="10" presetClass="entr" presetSubtype="0" fill="hold" nodeType="withEffect">
                                  <p:stCondLst>
                                    <p:cond delay="0"/>
                                  </p:stCondLst>
                                  <p:childTnLst>
                                    <p:set>
                                      <p:cBhvr>
                                        <p:cTn id="12" dur="1" fill="hold">
                                          <p:stCondLst>
                                            <p:cond delay="0"/>
                                          </p:stCondLst>
                                        </p:cTn>
                                        <p:tgtEl>
                                          <p:spTgt spid="306"/>
                                        </p:tgtEl>
                                        <p:attrNameLst>
                                          <p:attrName>style.visibility</p:attrName>
                                        </p:attrNameLst>
                                      </p:cBhvr>
                                      <p:to>
                                        <p:strVal val="visible"/>
                                      </p:to>
                                    </p:set>
                                    <p:animEffect transition="in" filter="fade">
                                      <p:cBhvr>
                                        <p:cTn id="13" dur="1000"/>
                                        <p:tgtEl>
                                          <p:spTgt spid="306"/>
                                        </p:tgtEl>
                                      </p:cBhvr>
                                    </p:animEffect>
                                  </p:childTnLst>
                                </p:cTn>
                              </p:par>
                              <p:par>
                                <p:cTn id="14" presetID="10" presetClass="entr" presetSubtype="0" fill="hold" nodeType="withEffect">
                                  <p:stCondLst>
                                    <p:cond delay="0"/>
                                  </p:stCondLst>
                                  <p:childTnLst>
                                    <p:set>
                                      <p:cBhvr>
                                        <p:cTn id="15" dur="1" fill="hold">
                                          <p:stCondLst>
                                            <p:cond delay="0"/>
                                          </p:stCondLst>
                                        </p:cTn>
                                        <p:tgtEl>
                                          <p:spTgt spid="307"/>
                                        </p:tgtEl>
                                        <p:attrNameLst>
                                          <p:attrName>style.visibility</p:attrName>
                                        </p:attrNameLst>
                                      </p:cBhvr>
                                      <p:to>
                                        <p:strVal val="visible"/>
                                      </p:to>
                                    </p:set>
                                    <p:animEffect transition="in" filter="fade">
                                      <p:cBhvr>
                                        <p:cTn id="16" dur="1000"/>
                                        <p:tgtEl>
                                          <p:spTgt spid="30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4"/>
                                        </p:tgtEl>
                                        <p:attrNameLst>
                                          <p:attrName>style.visibility</p:attrName>
                                        </p:attrNameLst>
                                      </p:cBhvr>
                                      <p:to>
                                        <p:strVal val="visible"/>
                                      </p:to>
                                    </p:set>
                                    <p:animEffect transition="in" filter="fade">
                                      <p:cBhvr>
                                        <p:cTn id="21" dur="1000"/>
                                        <p:tgtEl>
                                          <p:spTgt spid="304"/>
                                        </p:tgtEl>
                                      </p:cBhvr>
                                    </p:animEffect>
                                  </p:childTnLst>
                                </p:cTn>
                              </p:par>
                              <p:par>
                                <p:cTn id="22" presetID="10" presetClass="entr" presetSubtype="0" fill="hold" nodeType="withEffect">
                                  <p:stCondLst>
                                    <p:cond delay="0"/>
                                  </p:stCondLst>
                                  <p:childTnLst>
                                    <p:set>
                                      <p:cBhvr>
                                        <p:cTn id="23" dur="1" fill="hold">
                                          <p:stCondLst>
                                            <p:cond delay="0"/>
                                          </p:stCondLst>
                                        </p:cTn>
                                        <p:tgtEl>
                                          <p:spTgt spid="308"/>
                                        </p:tgtEl>
                                        <p:attrNameLst>
                                          <p:attrName>style.visibility</p:attrName>
                                        </p:attrNameLst>
                                      </p:cBhvr>
                                      <p:to>
                                        <p:strVal val="visible"/>
                                      </p:to>
                                    </p:set>
                                    <p:animEffect transition="in" filter="fade">
                                      <p:cBhvr>
                                        <p:cTn id="24" dur="1000"/>
                                        <p:tgtEl>
                                          <p:spTgt spid="308"/>
                                        </p:tgtEl>
                                      </p:cBhvr>
                                    </p:animEffect>
                                  </p:childTnLst>
                                </p:cTn>
                              </p:par>
                              <p:par>
                                <p:cTn id="25" presetID="10" presetClass="entr" presetSubtype="0" fill="hold" nodeType="withEffect">
                                  <p:stCondLst>
                                    <p:cond delay="0"/>
                                  </p:stCondLst>
                                  <p:childTnLst>
                                    <p:set>
                                      <p:cBhvr>
                                        <p:cTn id="26" dur="1" fill="hold">
                                          <p:stCondLst>
                                            <p:cond delay="0"/>
                                          </p:stCondLst>
                                        </p:cTn>
                                        <p:tgtEl>
                                          <p:spTgt spid="310"/>
                                        </p:tgtEl>
                                        <p:attrNameLst>
                                          <p:attrName>style.visibility</p:attrName>
                                        </p:attrNameLst>
                                      </p:cBhvr>
                                      <p:to>
                                        <p:strVal val="visible"/>
                                      </p:to>
                                    </p:set>
                                    <p:animEffect transition="in" filter="fade">
                                      <p:cBhvr>
                                        <p:cTn id="27" dur="1000"/>
                                        <p:tgtEl>
                                          <p:spTgt spid="3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9"/>
                                        </p:tgtEl>
                                        <p:attrNameLst>
                                          <p:attrName>style.visibility</p:attrName>
                                        </p:attrNameLst>
                                      </p:cBhvr>
                                      <p:to>
                                        <p:strVal val="visible"/>
                                      </p:to>
                                    </p:set>
                                    <p:animEffect transition="in" filter="fade">
                                      <p:cBhvr>
                                        <p:cTn id="32" dur="1000"/>
                                        <p:tgtEl>
                                          <p:spTgt spid="3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2"/>
                                        </p:tgtEl>
                                        <p:attrNameLst>
                                          <p:attrName>style.visibility</p:attrName>
                                        </p:attrNameLst>
                                      </p:cBhvr>
                                      <p:to>
                                        <p:strVal val="visible"/>
                                      </p:to>
                                    </p:set>
                                    <p:animEffect transition="in" filter="fade">
                                      <p:cBhvr>
                                        <p:cTn id="42" dur="1000"/>
                                        <p:tgtEl>
                                          <p:spTgt spid="312"/>
                                        </p:tgtEl>
                                      </p:cBhvr>
                                    </p:animEffect>
                                  </p:childTnLst>
                                </p:cTn>
                              </p:par>
                              <p:par>
                                <p:cTn id="43" presetID="10" presetClass="entr" presetSubtype="0" fill="hold" nodeType="withEffect">
                                  <p:stCondLst>
                                    <p:cond delay="0"/>
                                  </p:stCondLst>
                                  <p:childTnLst>
                                    <p:set>
                                      <p:cBhvr>
                                        <p:cTn id="44" dur="1" fill="hold">
                                          <p:stCondLst>
                                            <p:cond delay="0"/>
                                          </p:stCondLst>
                                        </p:cTn>
                                        <p:tgtEl>
                                          <p:spTgt spid="314"/>
                                        </p:tgtEl>
                                        <p:attrNameLst>
                                          <p:attrName>style.visibility</p:attrName>
                                        </p:attrNameLst>
                                      </p:cBhvr>
                                      <p:to>
                                        <p:strVal val="visible"/>
                                      </p:to>
                                    </p:set>
                                    <p:animEffect transition="in" filter="fade">
                                      <p:cBhvr>
                                        <p:cTn id="45"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G4 deleterious variant analysis with GWAS and PheWAS</a:t>
            </a:r>
            <a:endParaRPr/>
          </a:p>
        </p:txBody>
      </p:sp>
      <p:pic>
        <p:nvPicPr>
          <p:cNvPr id="729" name="Google Shape;729;p73"/>
          <p:cNvPicPr preferRelativeResize="0"/>
          <p:nvPr/>
        </p:nvPicPr>
        <p:blipFill>
          <a:blip r:embed="rId3">
            <a:alphaModFix/>
          </a:blip>
          <a:stretch>
            <a:fillRect/>
          </a:stretch>
        </p:blipFill>
        <p:spPr>
          <a:xfrm>
            <a:off x="654200" y="1134275"/>
            <a:ext cx="8096250" cy="3752850"/>
          </a:xfrm>
          <a:prstGeom prst="rect">
            <a:avLst/>
          </a:prstGeom>
          <a:noFill/>
          <a:ln>
            <a:noFill/>
          </a:ln>
        </p:spPr>
      </p:pic>
      <p:sp>
        <p:nvSpPr>
          <p:cNvPr id="730" name="Google Shape;730;p73"/>
          <p:cNvSpPr txBox="1"/>
          <p:nvPr/>
        </p:nvSpPr>
        <p:spPr>
          <a:xfrm>
            <a:off x="57050" y="4807475"/>
            <a:ext cx="4829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Sources: Neuroimaging PheWAS (Phenome-Wide Association Study): A Free Cloud-Computing Platform for Big-Data, Brain-Wide Imaging Association Studies (Zhao et al., 2021)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Phenotypes associated with G4 deleterious GWAS variants</a:t>
            </a:r>
            <a:endParaRPr/>
          </a:p>
        </p:txBody>
      </p:sp>
      <p:pic>
        <p:nvPicPr>
          <p:cNvPr id="736" name="Google Shape;736;p74"/>
          <p:cNvPicPr preferRelativeResize="0"/>
          <p:nvPr/>
        </p:nvPicPr>
        <p:blipFill>
          <a:blip r:embed="rId3">
            <a:alphaModFix/>
          </a:blip>
          <a:stretch>
            <a:fillRect/>
          </a:stretch>
        </p:blipFill>
        <p:spPr>
          <a:xfrm>
            <a:off x="4599725" y="1834529"/>
            <a:ext cx="4361078" cy="3048673"/>
          </a:xfrm>
          <a:prstGeom prst="rect">
            <a:avLst/>
          </a:prstGeom>
          <a:noFill/>
          <a:ln>
            <a:noFill/>
          </a:ln>
        </p:spPr>
      </p:pic>
      <p:cxnSp>
        <p:nvCxnSpPr>
          <p:cNvPr id="737" name="Google Shape;737;p74"/>
          <p:cNvCxnSpPr/>
          <p:nvPr/>
        </p:nvCxnSpPr>
        <p:spPr>
          <a:xfrm rot="10800000" flipH="1">
            <a:off x="7714419" y="1771380"/>
            <a:ext cx="462900" cy="545100"/>
          </a:xfrm>
          <a:prstGeom prst="straightConnector1">
            <a:avLst/>
          </a:prstGeom>
          <a:noFill/>
          <a:ln w="9525" cap="flat" cmpd="sng">
            <a:solidFill>
              <a:schemeClr val="dk2"/>
            </a:solidFill>
            <a:prstDash val="solid"/>
            <a:round/>
            <a:headEnd type="none" w="med" len="med"/>
            <a:tailEnd type="none" w="med" len="med"/>
          </a:ln>
        </p:spPr>
      </p:cxnSp>
      <p:sp>
        <p:nvSpPr>
          <p:cNvPr id="738" name="Google Shape;738;p74"/>
          <p:cNvSpPr txBox="1"/>
          <p:nvPr/>
        </p:nvSpPr>
        <p:spPr>
          <a:xfrm>
            <a:off x="7579075" y="1441425"/>
            <a:ext cx="1495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Heel bone mineral density</a:t>
            </a:r>
            <a:endParaRPr sz="1000"/>
          </a:p>
        </p:txBody>
      </p:sp>
      <p:cxnSp>
        <p:nvCxnSpPr>
          <p:cNvPr id="739" name="Google Shape;739;p74"/>
          <p:cNvCxnSpPr/>
          <p:nvPr/>
        </p:nvCxnSpPr>
        <p:spPr>
          <a:xfrm rot="10800000">
            <a:off x="7386601" y="1808400"/>
            <a:ext cx="235200" cy="774900"/>
          </a:xfrm>
          <a:prstGeom prst="straightConnector1">
            <a:avLst/>
          </a:prstGeom>
          <a:noFill/>
          <a:ln w="9525" cap="flat" cmpd="sng">
            <a:solidFill>
              <a:schemeClr val="dk2"/>
            </a:solidFill>
            <a:prstDash val="solid"/>
            <a:round/>
            <a:headEnd type="none" w="med" len="med"/>
            <a:tailEnd type="none" w="med" len="med"/>
          </a:ln>
        </p:spPr>
      </p:cxnSp>
      <p:sp>
        <p:nvSpPr>
          <p:cNvPr id="740" name="Google Shape;740;p74"/>
          <p:cNvSpPr txBox="1"/>
          <p:nvPr/>
        </p:nvSpPr>
        <p:spPr>
          <a:xfrm>
            <a:off x="7002161" y="1510112"/>
            <a:ext cx="1232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Eczema</a:t>
            </a:r>
            <a:endParaRPr sz="1100"/>
          </a:p>
        </p:txBody>
      </p:sp>
      <p:pic>
        <p:nvPicPr>
          <p:cNvPr id="741" name="Google Shape;741;p74"/>
          <p:cNvPicPr preferRelativeResize="0"/>
          <p:nvPr/>
        </p:nvPicPr>
        <p:blipFill>
          <a:blip r:embed="rId4">
            <a:alphaModFix/>
          </a:blip>
          <a:stretch>
            <a:fillRect/>
          </a:stretch>
        </p:blipFill>
        <p:spPr>
          <a:xfrm>
            <a:off x="1162900" y="1329450"/>
            <a:ext cx="764400" cy="663856"/>
          </a:xfrm>
          <a:prstGeom prst="rect">
            <a:avLst/>
          </a:prstGeom>
          <a:noFill/>
          <a:ln>
            <a:noFill/>
          </a:ln>
        </p:spPr>
      </p:pic>
      <p:sp>
        <p:nvSpPr>
          <p:cNvPr id="742" name="Google Shape;742;p74"/>
          <p:cNvSpPr txBox="1"/>
          <p:nvPr/>
        </p:nvSpPr>
        <p:spPr>
          <a:xfrm>
            <a:off x="1860750" y="1487598"/>
            <a:ext cx="2343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GWAS catalog</a:t>
            </a:r>
            <a:endParaRPr/>
          </a:p>
        </p:txBody>
      </p:sp>
      <p:sp>
        <p:nvSpPr>
          <p:cNvPr id="743" name="Google Shape;743;p74"/>
          <p:cNvSpPr txBox="1"/>
          <p:nvPr/>
        </p:nvSpPr>
        <p:spPr>
          <a:xfrm>
            <a:off x="2110700" y="1670497"/>
            <a:ext cx="1026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2022-04-07</a:t>
            </a:r>
            <a:endParaRPr sz="900"/>
          </a:p>
        </p:txBody>
      </p:sp>
      <p:cxnSp>
        <p:nvCxnSpPr>
          <p:cNvPr id="744" name="Google Shape;744;p74"/>
          <p:cNvCxnSpPr/>
          <p:nvPr/>
        </p:nvCxnSpPr>
        <p:spPr>
          <a:xfrm flipH="1">
            <a:off x="2319775" y="1993306"/>
            <a:ext cx="9600" cy="403200"/>
          </a:xfrm>
          <a:prstGeom prst="straightConnector1">
            <a:avLst/>
          </a:prstGeom>
          <a:noFill/>
          <a:ln w="9525" cap="flat" cmpd="sng">
            <a:solidFill>
              <a:schemeClr val="dk2"/>
            </a:solidFill>
            <a:prstDash val="solid"/>
            <a:round/>
            <a:headEnd type="none" w="med" len="med"/>
            <a:tailEnd type="triangle" w="med" len="med"/>
          </a:ln>
        </p:spPr>
      </p:cxnSp>
      <p:sp>
        <p:nvSpPr>
          <p:cNvPr id="745" name="Google Shape;745;p74"/>
          <p:cNvSpPr/>
          <p:nvPr/>
        </p:nvSpPr>
        <p:spPr>
          <a:xfrm>
            <a:off x="87550" y="2449175"/>
            <a:ext cx="1559400" cy="774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4"/>
          <p:cNvSpPr txBox="1"/>
          <p:nvPr/>
        </p:nvSpPr>
        <p:spPr>
          <a:xfrm>
            <a:off x="119350" y="2471275"/>
            <a:ext cx="1495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u="sng"/>
              <a:t>5’UTR variants</a:t>
            </a:r>
            <a:endParaRPr sz="1000" u="sng"/>
          </a:p>
          <a:p>
            <a:pPr marL="0" lvl="0" indent="457200" algn="l" rtl="0">
              <a:spcBef>
                <a:spcPts val="0"/>
              </a:spcBef>
              <a:spcAft>
                <a:spcPts val="0"/>
              </a:spcAft>
              <a:buNone/>
            </a:pPr>
            <a:r>
              <a:rPr lang="en" sz="1000"/>
              <a:t>SNP1</a:t>
            </a:r>
            <a:endParaRPr sz="1000"/>
          </a:p>
          <a:p>
            <a:pPr marL="0" lvl="0" indent="457200" algn="l" rtl="0">
              <a:spcBef>
                <a:spcPts val="0"/>
              </a:spcBef>
              <a:spcAft>
                <a:spcPts val="0"/>
              </a:spcAft>
              <a:buNone/>
            </a:pPr>
            <a:r>
              <a:rPr lang="en" sz="1000"/>
              <a:t>SNP2</a:t>
            </a:r>
            <a:endParaRPr sz="1000"/>
          </a:p>
          <a:p>
            <a:pPr marL="0" lvl="0" indent="457200" algn="l" rtl="0">
              <a:spcBef>
                <a:spcPts val="0"/>
              </a:spcBef>
              <a:spcAft>
                <a:spcPts val="0"/>
              </a:spcAft>
              <a:buNone/>
            </a:pPr>
            <a:r>
              <a:rPr lang="en" sz="1000"/>
              <a:t>  …</a:t>
            </a:r>
            <a:endParaRPr sz="1000"/>
          </a:p>
        </p:txBody>
      </p:sp>
      <p:cxnSp>
        <p:nvCxnSpPr>
          <p:cNvPr id="747" name="Google Shape;747;p74"/>
          <p:cNvCxnSpPr/>
          <p:nvPr/>
        </p:nvCxnSpPr>
        <p:spPr>
          <a:xfrm flipH="1">
            <a:off x="1911050" y="3257175"/>
            <a:ext cx="431100" cy="278100"/>
          </a:xfrm>
          <a:prstGeom prst="straightConnector1">
            <a:avLst/>
          </a:prstGeom>
          <a:noFill/>
          <a:ln w="9525" cap="flat" cmpd="sng">
            <a:solidFill>
              <a:schemeClr val="dk2"/>
            </a:solidFill>
            <a:prstDash val="solid"/>
            <a:round/>
            <a:headEnd type="none" w="med" len="med"/>
            <a:tailEnd type="triangle" w="med" len="med"/>
          </a:ln>
        </p:spPr>
      </p:cxnSp>
      <p:sp>
        <p:nvSpPr>
          <p:cNvPr id="748" name="Google Shape;748;p74"/>
          <p:cNvSpPr txBox="1"/>
          <p:nvPr/>
        </p:nvSpPr>
        <p:spPr>
          <a:xfrm>
            <a:off x="1162900" y="3412557"/>
            <a:ext cx="1419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wildtype regions</a:t>
            </a:r>
            <a:endParaRPr sz="1100"/>
          </a:p>
        </p:txBody>
      </p:sp>
      <p:sp>
        <p:nvSpPr>
          <p:cNvPr id="749" name="Google Shape;749;p74"/>
          <p:cNvSpPr txBox="1"/>
          <p:nvPr/>
        </p:nvSpPr>
        <p:spPr>
          <a:xfrm>
            <a:off x="2569213" y="3412544"/>
            <a:ext cx="1419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mutated regions</a:t>
            </a:r>
            <a:endParaRPr sz="1100"/>
          </a:p>
        </p:txBody>
      </p:sp>
      <p:cxnSp>
        <p:nvCxnSpPr>
          <p:cNvPr id="750" name="Google Shape;750;p74"/>
          <p:cNvCxnSpPr/>
          <p:nvPr/>
        </p:nvCxnSpPr>
        <p:spPr>
          <a:xfrm>
            <a:off x="2378625" y="3254588"/>
            <a:ext cx="453000" cy="278100"/>
          </a:xfrm>
          <a:prstGeom prst="straightConnector1">
            <a:avLst/>
          </a:prstGeom>
          <a:noFill/>
          <a:ln w="9525" cap="flat" cmpd="sng">
            <a:solidFill>
              <a:schemeClr val="dk2"/>
            </a:solidFill>
            <a:prstDash val="solid"/>
            <a:round/>
            <a:headEnd type="none" w="med" len="med"/>
            <a:tailEnd type="triangle" w="med" len="med"/>
          </a:ln>
        </p:spPr>
      </p:cxnSp>
      <p:pic>
        <p:nvPicPr>
          <p:cNvPr id="751" name="Google Shape;751;p74"/>
          <p:cNvPicPr preferRelativeResize="0"/>
          <p:nvPr/>
        </p:nvPicPr>
        <p:blipFill>
          <a:blip r:embed="rId5">
            <a:alphaModFix/>
          </a:blip>
          <a:stretch>
            <a:fillRect/>
          </a:stretch>
        </p:blipFill>
        <p:spPr>
          <a:xfrm>
            <a:off x="1527500" y="3679979"/>
            <a:ext cx="431100" cy="374396"/>
          </a:xfrm>
          <a:prstGeom prst="rect">
            <a:avLst/>
          </a:prstGeom>
          <a:noFill/>
          <a:ln>
            <a:noFill/>
          </a:ln>
        </p:spPr>
      </p:pic>
      <p:pic>
        <p:nvPicPr>
          <p:cNvPr id="752" name="Google Shape;752;p74"/>
          <p:cNvPicPr preferRelativeResize="0"/>
          <p:nvPr/>
        </p:nvPicPr>
        <p:blipFill>
          <a:blip r:embed="rId5">
            <a:alphaModFix/>
          </a:blip>
          <a:stretch>
            <a:fillRect/>
          </a:stretch>
        </p:blipFill>
        <p:spPr>
          <a:xfrm>
            <a:off x="2816700" y="3663292"/>
            <a:ext cx="431100" cy="374396"/>
          </a:xfrm>
          <a:prstGeom prst="rect">
            <a:avLst/>
          </a:prstGeom>
          <a:noFill/>
          <a:ln>
            <a:noFill/>
          </a:ln>
        </p:spPr>
      </p:pic>
      <p:cxnSp>
        <p:nvCxnSpPr>
          <p:cNvPr id="753" name="Google Shape;753;p74"/>
          <p:cNvCxnSpPr>
            <a:stCxn id="751" idx="2"/>
          </p:cNvCxnSpPr>
          <p:nvPr/>
        </p:nvCxnSpPr>
        <p:spPr>
          <a:xfrm>
            <a:off x="1743050" y="4054376"/>
            <a:ext cx="15900" cy="342300"/>
          </a:xfrm>
          <a:prstGeom prst="straightConnector1">
            <a:avLst/>
          </a:prstGeom>
          <a:noFill/>
          <a:ln w="9525" cap="flat" cmpd="sng">
            <a:solidFill>
              <a:schemeClr val="dk2"/>
            </a:solidFill>
            <a:prstDash val="solid"/>
            <a:round/>
            <a:headEnd type="none" w="med" len="med"/>
            <a:tailEnd type="triangle" w="med" len="med"/>
          </a:ln>
        </p:spPr>
      </p:cxnSp>
      <p:cxnSp>
        <p:nvCxnSpPr>
          <p:cNvPr id="754" name="Google Shape;754;p74"/>
          <p:cNvCxnSpPr/>
          <p:nvPr/>
        </p:nvCxnSpPr>
        <p:spPr>
          <a:xfrm>
            <a:off x="3064850" y="4012751"/>
            <a:ext cx="15900" cy="342300"/>
          </a:xfrm>
          <a:prstGeom prst="straightConnector1">
            <a:avLst/>
          </a:prstGeom>
          <a:noFill/>
          <a:ln w="9525" cap="flat" cmpd="sng">
            <a:solidFill>
              <a:schemeClr val="dk2"/>
            </a:solidFill>
            <a:prstDash val="solid"/>
            <a:round/>
            <a:headEnd type="none" w="med" len="med"/>
            <a:tailEnd type="triangle" w="med" len="med"/>
          </a:ln>
        </p:spPr>
      </p:cxnSp>
      <p:sp>
        <p:nvSpPr>
          <p:cNvPr id="755" name="Google Shape;755;p74"/>
          <p:cNvSpPr txBox="1"/>
          <p:nvPr/>
        </p:nvSpPr>
        <p:spPr>
          <a:xfrm>
            <a:off x="2030700" y="3983800"/>
            <a:ext cx="9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G4mer</a:t>
            </a:r>
            <a:endParaRPr/>
          </a:p>
        </p:txBody>
      </p:sp>
      <p:sp>
        <p:nvSpPr>
          <p:cNvPr id="756" name="Google Shape;756;p74"/>
          <p:cNvSpPr txBox="1"/>
          <p:nvPr/>
        </p:nvSpPr>
        <p:spPr>
          <a:xfrm>
            <a:off x="963350" y="4462675"/>
            <a:ext cx="155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Wildtype regions predicted scores for G4</a:t>
            </a:r>
            <a:endParaRPr sz="1000"/>
          </a:p>
        </p:txBody>
      </p:sp>
      <p:sp>
        <p:nvSpPr>
          <p:cNvPr id="757" name="Google Shape;757;p74"/>
          <p:cNvSpPr txBox="1"/>
          <p:nvPr/>
        </p:nvSpPr>
        <p:spPr>
          <a:xfrm>
            <a:off x="2678975" y="4462925"/>
            <a:ext cx="155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Mutated regions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Predicted scores for G4</a:t>
            </a:r>
            <a:endParaRPr sz="1000">
              <a:solidFill>
                <a:schemeClr val="dk1"/>
              </a:solidFill>
            </a:endParaRPr>
          </a:p>
        </p:txBody>
      </p:sp>
      <p:sp>
        <p:nvSpPr>
          <p:cNvPr id="758" name="Google Shape;758;p74"/>
          <p:cNvSpPr txBox="1"/>
          <p:nvPr/>
        </p:nvSpPr>
        <p:spPr>
          <a:xfrm>
            <a:off x="2397650" y="4470475"/>
            <a:ext cx="453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t>-</a:t>
            </a:r>
            <a:endParaRPr sz="1900"/>
          </a:p>
        </p:txBody>
      </p:sp>
      <p:cxnSp>
        <p:nvCxnSpPr>
          <p:cNvPr id="759" name="Google Shape;759;p74"/>
          <p:cNvCxnSpPr/>
          <p:nvPr/>
        </p:nvCxnSpPr>
        <p:spPr>
          <a:xfrm>
            <a:off x="5116850" y="4753900"/>
            <a:ext cx="882600" cy="57300"/>
          </a:xfrm>
          <a:prstGeom prst="straightConnector1">
            <a:avLst/>
          </a:prstGeom>
          <a:noFill/>
          <a:ln w="9525" cap="flat" cmpd="sng">
            <a:solidFill>
              <a:schemeClr val="dk2"/>
            </a:solidFill>
            <a:prstDash val="solid"/>
            <a:round/>
            <a:headEnd type="none" w="med" len="med"/>
            <a:tailEnd type="triangle" w="med" len="med"/>
          </a:ln>
        </p:spPr>
      </p:cxnSp>
      <p:cxnSp>
        <p:nvCxnSpPr>
          <p:cNvPr id="760" name="Google Shape;760;p74"/>
          <p:cNvCxnSpPr>
            <a:stCxn id="736" idx="1"/>
          </p:cNvCxnSpPr>
          <p:nvPr/>
        </p:nvCxnSpPr>
        <p:spPr>
          <a:xfrm rot="10800000">
            <a:off x="4402025" y="2111165"/>
            <a:ext cx="197700" cy="1247700"/>
          </a:xfrm>
          <a:prstGeom prst="curvedConnector2">
            <a:avLst/>
          </a:prstGeom>
          <a:noFill/>
          <a:ln w="9525" cap="flat" cmpd="sng">
            <a:solidFill>
              <a:schemeClr val="dk2"/>
            </a:solidFill>
            <a:prstDash val="solid"/>
            <a:round/>
            <a:headEnd type="none" w="med" len="med"/>
            <a:tailEnd type="none" w="med" len="med"/>
          </a:ln>
        </p:spPr>
      </p:cxnSp>
      <p:sp>
        <p:nvSpPr>
          <p:cNvPr id="761" name="Google Shape;761;p74"/>
          <p:cNvSpPr txBox="1"/>
          <p:nvPr/>
        </p:nvSpPr>
        <p:spPr>
          <a:xfrm>
            <a:off x="3790925" y="1670500"/>
            <a:ext cx="141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Wildtype region prediction score for G4</a:t>
            </a:r>
            <a:endParaRPr sz="900"/>
          </a:p>
        </p:txBody>
      </p:sp>
      <p:sp>
        <p:nvSpPr>
          <p:cNvPr id="762" name="Google Shape;762;p74"/>
          <p:cNvSpPr/>
          <p:nvPr/>
        </p:nvSpPr>
        <p:spPr>
          <a:xfrm>
            <a:off x="4679675" y="4591300"/>
            <a:ext cx="235200" cy="162600"/>
          </a:xfrm>
          <a:prstGeom prst="triangle">
            <a:avLst>
              <a:gd name="adj" fmla="val 50000"/>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4"/>
          <p:cNvSpPr txBox="1"/>
          <p:nvPr/>
        </p:nvSpPr>
        <p:spPr>
          <a:xfrm>
            <a:off x="4238375" y="4508875"/>
            <a:ext cx="52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a:t>
            </a:r>
            <a:endParaRPr/>
          </a:p>
        </p:txBody>
      </p:sp>
      <p:sp>
        <p:nvSpPr>
          <p:cNvPr id="764" name="Google Shape;764;p74"/>
          <p:cNvSpPr txBox="1"/>
          <p:nvPr/>
        </p:nvSpPr>
        <p:spPr>
          <a:xfrm>
            <a:off x="1527498" y="2719100"/>
            <a:ext cx="50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cxnSp>
        <p:nvCxnSpPr>
          <p:cNvPr id="765" name="Google Shape;765;p74"/>
          <p:cNvCxnSpPr/>
          <p:nvPr/>
        </p:nvCxnSpPr>
        <p:spPr>
          <a:xfrm rot="10800000" flipH="1">
            <a:off x="1759525" y="2934157"/>
            <a:ext cx="2236500" cy="4800"/>
          </a:xfrm>
          <a:prstGeom prst="straightConnector1">
            <a:avLst/>
          </a:prstGeom>
          <a:noFill/>
          <a:ln w="19050" cap="flat" cmpd="sng">
            <a:solidFill>
              <a:srgbClr val="E06666"/>
            </a:solidFill>
            <a:prstDash val="solid"/>
            <a:round/>
            <a:headEnd type="none" w="med" len="med"/>
            <a:tailEnd type="none" w="med" len="med"/>
          </a:ln>
        </p:spPr>
      </p:cxnSp>
      <p:sp>
        <p:nvSpPr>
          <p:cNvPr id="766" name="Google Shape;766;p74"/>
          <p:cNvSpPr/>
          <p:nvPr/>
        </p:nvSpPr>
        <p:spPr>
          <a:xfrm>
            <a:off x="2195534" y="2894742"/>
            <a:ext cx="505200" cy="103500"/>
          </a:xfrm>
          <a:prstGeom prst="roundRect">
            <a:avLst>
              <a:gd name="adj" fmla="val 16667"/>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4"/>
          <p:cNvSpPr txBox="1"/>
          <p:nvPr/>
        </p:nvSpPr>
        <p:spPr>
          <a:xfrm>
            <a:off x="1635967" y="2566887"/>
            <a:ext cx="288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5’</a:t>
            </a:r>
            <a:endParaRPr sz="1000"/>
          </a:p>
        </p:txBody>
      </p:sp>
      <p:sp>
        <p:nvSpPr>
          <p:cNvPr id="768" name="Google Shape;768;p74"/>
          <p:cNvSpPr txBox="1"/>
          <p:nvPr/>
        </p:nvSpPr>
        <p:spPr>
          <a:xfrm>
            <a:off x="3773718" y="2637087"/>
            <a:ext cx="288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3’</a:t>
            </a:r>
            <a:endParaRPr sz="1000"/>
          </a:p>
        </p:txBody>
      </p:sp>
      <p:sp>
        <p:nvSpPr>
          <p:cNvPr id="769" name="Google Shape;769;p74"/>
          <p:cNvSpPr/>
          <p:nvPr/>
        </p:nvSpPr>
        <p:spPr>
          <a:xfrm>
            <a:off x="2689311" y="2899324"/>
            <a:ext cx="364500" cy="103500"/>
          </a:xfrm>
          <a:prstGeom prst="rect">
            <a:avLst/>
          </a:prstGeom>
          <a:solidFill>
            <a:srgbClr val="A4C2F4"/>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4"/>
          <p:cNvSpPr/>
          <p:nvPr/>
        </p:nvSpPr>
        <p:spPr>
          <a:xfrm>
            <a:off x="3041350" y="2901468"/>
            <a:ext cx="541200" cy="1035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4"/>
          <p:cNvSpPr txBox="1"/>
          <p:nvPr/>
        </p:nvSpPr>
        <p:spPr>
          <a:xfrm>
            <a:off x="2220313" y="2663988"/>
            <a:ext cx="525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exon</a:t>
            </a:r>
            <a:endParaRPr sz="900"/>
          </a:p>
        </p:txBody>
      </p:sp>
      <p:sp>
        <p:nvSpPr>
          <p:cNvPr id="772" name="Google Shape;772;p74"/>
          <p:cNvSpPr txBox="1"/>
          <p:nvPr/>
        </p:nvSpPr>
        <p:spPr>
          <a:xfrm>
            <a:off x="2678822" y="2674550"/>
            <a:ext cx="448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intron</a:t>
            </a:r>
            <a:endParaRPr sz="800"/>
          </a:p>
        </p:txBody>
      </p:sp>
      <p:sp>
        <p:nvSpPr>
          <p:cNvPr id="773" name="Google Shape;773;p74"/>
          <p:cNvSpPr txBox="1"/>
          <p:nvPr/>
        </p:nvSpPr>
        <p:spPr>
          <a:xfrm>
            <a:off x="3457306" y="2682725"/>
            <a:ext cx="541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t>UTR</a:t>
            </a:r>
            <a:endParaRPr sz="800"/>
          </a:p>
        </p:txBody>
      </p:sp>
      <p:sp>
        <p:nvSpPr>
          <p:cNvPr id="774" name="Google Shape;774;p74"/>
          <p:cNvSpPr txBox="1"/>
          <p:nvPr/>
        </p:nvSpPr>
        <p:spPr>
          <a:xfrm>
            <a:off x="1668643" y="2682900"/>
            <a:ext cx="5052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t>UTR</a:t>
            </a:r>
            <a:endParaRPr sz="800"/>
          </a:p>
        </p:txBody>
      </p:sp>
      <p:sp>
        <p:nvSpPr>
          <p:cNvPr id="775" name="Google Shape;775;p74"/>
          <p:cNvSpPr txBox="1"/>
          <p:nvPr/>
        </p:nvSpPr>
        <p:spPr>
          <a:xfrm>
            <a:off x="2591588" y="2454750"/>
            <a:ext cx="764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mRNA</a:t>
            </a:r>
            <a:endParaRPr sz="1000"/>
          </a:p>
        </p:txBody>
      </p:sp>
      <p:sp>
        <p:nvSpPr>
          <p:cNvPr id="776" name="Google Shape;776;p74"/>
          <p:cNvSpPr/>
          <p:nvPr/>
        </p:nvSpPr>
        <p:spPr>
          <a:xfrm>
            <a:off x="1699325" y="2508925"/>
            <a:ext cx="505200" cy="663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4"/>
          <p:cNvSpPr txBox="1"/>
          <p:nvPr/>
        </p:nvSpPr>
        <p:spPr>
          <a:xfrm>
            <a:off x="7802100" y="4154875"/>
            <a:ext cx="1341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183 hits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1"/>
                                        </p:tgtEl>
                                        <p:attrNameLst>
                                          <p:attrName>style.visibility</p:attrName>
                                        </p:attrNameLst>
                                      </p:cBhvr>
                                      <p:to>
                                        <p:strVal val="visible"/>
                                      </p:to>
                                    </p:set>
                                    <p:animEffect transition="in" filter="fade">
                                      <p:cBhvr>
                                        <p:cTn id="7" dur="1000"/>
                                        <p:tgtEl>
                                          <p:spTgt spid="741"/>
                                        </p:tgtEl>
                                      </p:cBhvr>
                                    </p:animEffect>
                                  </p:childTnLst>
                                </p:cTn>
                              </p:par>
                              <p:par>
                                <p:cTn id="8" presetID="10" presetClass="entr" presetSubtype="0" fill="hold" nodeType="withEffect">
                                  <p:stCondLst>
                                    <p:cond delay="0"/>
                                  </p:stCondLst>
                                  <p:childTnLst>
                                    <p:set>
                                      <p:cBhvr>
                                        <p:cTn id="9" dur="1" fill="hold">
                                          <p:stCondLst>
                                            <p:cond delay="0"/>
                                          </p:stCondLst>
                                        </p:cTn>
                                        <p:tgtEl>
                                          <p:spTgt spid="743"/>
                                        </p:tgtEl>
                                        <p:attrNameLst>
                                          <p:attrName>style.visibility</p:attrName>
                                        </p:attrNameLst>
                                      </p:cBhvr>
                                      <p:to>
                                        <p:strVal val="visible"/>
                                      </p:to>
                                    </p:set>
                                    <p:animEffect transition="in" filter="fade">
                                      <p:cBhvr>
                                        <p:cTn id="10" dur="1000"/>
                                        <p:tgtEl>
                                          <p:spTgt spid="743"/>
                                        </p:tgtEl>
                                      </p:cBhvr>
                                    </p:animEffect>
                                  </p:childTnLst>
                                </p:cTn>
                              </p:par>
                              <p:par>
                                <p:cTn id="11" presetID="10" presetClass="entr" presetSubtype="0" fill="hold" nodeType="withEffect">
                                  <p:stCondLst>
                                    <p:cond delay="0"/>
                                  </p:stCondLst>
                                  <p:childTnLst>
                                    <p:set>
                                      <p:cBhvr>
                                        <p:cTn id="12" dur="1" fill="hold">
                                          <p:stCondLst>
                                            <p:cond delay="0"/>
                                          </p:stCondLst>
                                        </p:cTn>
                                        <p:tgtEl>
                                          <p:spTgt spid="742"/>
                                        </p:tgtEl>
                                        <p:attrNameLst>
                                          <p:attrName>style.visibility</p:attrName>
                                        </p:attrNameLst>
                                      </p:cBhvr>
                                      <p:to>
                                        <p:strVal val="visible"/>
                                      </p:to>
                                    </p:set>
                                    <p:animEffect transition="in" filter="fade">
                                      <p:cBhvr>
                                        <p:cTn id="13" dur="1000"/>
                                        <p:tgtEl>
                                          <p:spTgt spid="7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44"/>
                                        </p:tgtEl>
                                        <p:attrNameLst>
                                          <p:attrName>style.visibility</p:attrName>
                                        </p:attrNameLst>
                                      </p:cBhvr>
                                      <p:to>
                                        <p:strVal val="visible"/>
                                      </p:to>
                                    </p:set>
                                    <p:animEffect transition="in" filter="fade">
                                      <p:cBhvr>
                                        <p:cTn id="18" dur="1000"/>
                                        <p:tgtEl>
                                          <p:spTgt spid="744"/>
                                        </p:tgtEl>
                                      </p:cBhvr>
                                    </p:animEffect>
                                  </p:childTnLst>
                                </p:cTn>
                              </p:par>
                              <p:par>
                                <p:cTn id="19" presetID="10" presetClass="entr" presetSubtype="0" fill="hold" nodeType="withEffect">
                                  <p:stCondLst>
                                    <p:cond delay="0"/>
                                  </p:stCondLst>
                                  <p:childTnLst>
                                    <p:set>
                                      <p:cBhvr>
                                        <p:cTn id="20" dur="1" fill="hold">
                                          <p:stCondLst>
                                            <p:cond delay="0"/>
                                          </p:stCondLst>
                                        </p:cTn>
                                        <p:tgtEl>
                                          <p:spTgt spid="776"/>
                                        </p:tgtEl>
                                        <p:attrNameLst>
                                          <p:attrName>style.visibility</p:attrName>
                                        </p:attrNameLst>
                                      </p:cBhvr>
                                      <p:to>
                                        <p:strVal val="visible"/>
                                      </p:to>
                                    </p:set>
                                    <p:animEffect transition="in" filter="fade">
                                      <p:cBhvr>
                                        <p:cTn id="21" dur="1300"/>
                                        <p:tgtEl>
                                          <p:spTgt spid="776"/>
                                        </p:tgtEl>
                                      </p:cBhvr>
                                    </p:animEffect>
                                  </p:childTnLst>
                                </p:cTn>
                              </p:par>
                              <p:par>
                                <p:cTn id="22" presetID="10" presetClass="entr" presetSubtype="0" fill="hold" nodeType="withEffect">
                                  <p:stCondLst>
                                    <p:cond delay="0"/>
                                  </p:stCondLst>
                                  <p:childTnLst>
                                    <p:set>
                                      <p:cBhvr>
                                        <p:cTn id="23" dur="1" fill="hold">
                                          <p:stCondLst>
                                            <p:cond delay="0"/>
                                          </p:stCondLst>
                                        </p:cTn>
                                        <p:tgtEl>
                                          <p:spTgt spid="746"/>
                                        </p:tgtEl>
                                        <p:attrNameLst>
                                          <p:attrName>style.visibility</p:attrName>
                                        </p:attrNameLst>
                                      </p:cBhvr>
                                      <p:to>
                                        <p:strVal val="visible"/>
                                      </p:to>
                                    </p:set>
                                    <p:animEffect transition="in" filter="fade">
                                      <p:cBhvr>
                                        <p:cTn id="24" dur="1000"/>
                                        <p:tgtEl>
                                          <p:spTgt spid="746"/>
                                        </p:tgtEl>
                                      </p:cBhvr>
                                    </p:animEffect>
                                  </p:childTnLst>
                                </p:cTn>
                              </p:par>
                              <p:par>
                                <p:cTn id="25" presetID="10" presetClass="entr" presetSubtype="0" fill="hold" nodeType="withEffect">
                                  <p:stCondLst>
                                    <p:cond delay="0"/>
                                  </p:stCondLst>
                                  <p:childTnLst>
                                    <p:set>
                                      <p:cBhvr>
                                        <p:cTn id="26" dur="1" fill="hold">
                                          <p:stCondLst>
                                            <p:cond delay="0"/>
                                          </p:stCondLst>
                                        </p:cTn>
                                        <p:tgtEl>
                                          <p:spTgt spid="773"/>
                                        </p:tgtEl>
                                        <p:attrNameLst>
                                          <p:attrName>style.visibility</p:attrName>
                                        </p:attrNameLst>
                                      </p:cBhvr>
                                      <p:to>
                                        <p:strVal val="visible"/>
                                      </p:to>
                                    </p:set>
                                    <p:animEffect transition="in" filter="fade">
                                      <p:cBhvr>
                                        <p:cTn id="27" dur="1000"/>
                                        <p:tgtEl>
                                          <p:spTgt spid="773"/>
                                        </p:tgtEl>
                                      </p:cBhvr>
                                    </p:animEffect>
                                  </p:childTnLst>
                                </p:cTn>
                              </p:par>
                              <p:par>
                                <p:cTn id="28" presetID="10" presetClass="entr" presetSubtype="0" fill="hold" nodeType="withEffect">
                                  <p:stCondLst>
                                    <p:cond delay="0"/>
                                  </p:stCondLst>
                                  <p:childTnLst>
                                    <p:set>
                                      <p:cBhvr>
                                        <p:cTn id="29" dur="1" fill="hold">
                                          <p:stCondLst>
                                            <p:cond delay="0"/>
                                          </p:stCondLst>
                                        </p:cTn>
                                        <p:tgtEl>
                                          <p:spTgt spid="775"/>
                                        </p:tgtEl>
                                        <p:attrNameLst>
                                          <p:attrName>style.visibility</p:attrName>
                                        </p:attrNameLst>
                                      </p:cBhvr>
                                      <p:to>
                                        <p:strVal val="visible"/>
                                      </p:to>
                                    </p:set>
                                    <p:animEffect transition="in" filter="fade">
                                      <p:cBhvr>
                                        <p:cTn id="30" dur="1000"/>
                                        <p:tgtEl>
                                          <p:spTgt spid="775"/>
                                        </p:tgtEl>
                                      </p:cBhvr>
                                    </p:animEffect>
                                  </p:childTnLst>
                                </p:cTn>
                              </p:par>
                              <p:par>
                                <p:cTn id="31" presetID="10" presetClass="entr" presetSubtype="0" fill="hold" nodeType="withEffect">
                                  <p:stCondLst>
                                    <p:cond delay="0"/>
                                  </p:stCondLst>
                                  <p:childTnLst>
                                    <p:set>
                                      <p:cBhvr>
                                        <p:cTn id="32" dur="1" fill="hold">
                                          <p:stCondLst>
                                            <p:cond delay="0"/>
                                          </p:stCondLst>
                                        </p:cTn>
                                        <p:tgtEl>
                                          <p:spTgt spid="764"/>
                                        </p:tgtEl>
                                        <p:attrNameLst>
                                          <p:attrName>style.visibility</p:attrName>
                                        </p:attrNameLst>
                                      </p:cBhvr>
                                      <p:to>
                                        <p:strVal val="visible"/>
                                      </p:to>
                                    </p:set>
                                    <p:animEffect transition="in" filter="fade">
                                      <p:cBhvr>
                                        <p:cTn id="33" dur="1000"/>
                                        <p:tgtEl>
                                          <p:spTgt spid="764"/>
                                        </p:tgtEl>
                                      </p:cBhvr>
                                    </p:animEffect>
                                  </p:childTnLst>
                                </p:cTn>
                              </p:par>
                              <p:par>
                                <p:cTn id="34" presetID="10" presetClass="entr" presetSubtype="0" fill="hold" nodeType="withEffect">
                                  <p:stCondLst>
                                    <p:cond delay="0"/>
                                  </p:stCondLst>
                                  <p:childTnLst>
                                    <p:set>
                                      <p:cBhvr>
                                        <p:cTn id="35" dur="1" fill="hold">
                                          <p:stCondLst>
                                            <p:cond delay="0"/>
                                          </p:stCondLst>
                                        </p:cTn>
                                        <p:tgtEl>
                                          <p:spTgt spid="745"/>
                                        </p:tgtEl>
                                        <p:attrNameLst>
                                          <p:attrName>style.visibility</p:attrName>
                                        </p:attrNameLst>
                                      </p:cBhvr>
                                      <p:to>
                                        <p:strVal val="visible"/>
                                      </p:to>
                                    </p:set>
                                    <p:animEffect transition="in" filter="fade">
                                      <p:cBhvr>
                                        <p:cTn id="36" dur="1000"/>
                                        <p:tgtEl>
                                          <p:spTgt spid="745"/>
                                        </p:tgtEl>
                                      </p:cBhvr>
                                    </p:animEffect>
                                  </p:childTnLst>
                                </p:cTn>
                              </p:par>
                              <p:par>
                                <p:cTn id="37" presetID="10" presetClass="entr" presetSubtype="0" fill="hold" nodeType="withEffect">
                                  <p:stCondLst>
                                    <p:cond delay="0"/>
                                  </p:stCondLst>
                                  <p:childTnLst>
                                    <p:set>
                                      <p:cBhvr>
                                        <p:cTn id="38" dur="1" fill="hold">
                                          <p:stCondLst>
                                            <p:cond delay="0"/>
                                          </p:stCondLst>
                                        </p:cTn>
                                        <p:tgtEl>
                                          <p:spTgt spid="772"/>
                                        </p:tgtEl>
                                        <p:attrNameLst>
                                          <p:attrName>style.visibility</p:attrName>
                                        </p:attrNameLst>
                                      </p:cBhvr>
                                      <p:to>
                                        <p:strVal val="visible"/>
                                      </p:to>
                                    </p:set>
                                    <p:animEffect transition="in" filter="fade">
                                      <p:cBhvr>
                                        <p:cTn id="39" dur="1000"/>
                                        <p:tgtEl>
                                          <p:spTgt spid="772"/>
                                        </p:tgtEl>
                                      </p:cBhvr>
                                    </p:animEffect>
                                  </p:childTnLst>
                                </p:cTn>
                              </p:par>
                              <p:par>
                                <p:cTn id="40" presetID="10" presetClass="entr" presetSubtype="0" fill="hold" nodeType="withEffect">
                                  <p:stCondLst>
                                    <p:cond delay="0"/>
                                  </p:stCondLst>
                                  <p:childTnLst>
                                    <p:set>
                                      <p:cBhvr>
                                        <p:cTn id="41" dur="1" fill="hold">
                                          <p:stCondLst>
                                            <p:cond delay="0"/>
                                          </p:stCondLst>
                                        </p:cTn>
                                        <p:tgtEl>
                                          <p:spTgt spid="770"/>
                                        </p:tgtEl>
                                        <p:attrNameLst>
                                          <p:attrName>style.visibility</p:attrName>
                                        </p:attrNameLst>
                                      </p:cBhvr>
                                      <p:to>
                                        <p:strVal val="visible"/>
                                      </p:to>
                                    </p:set>
                                    <p:animEffect transition="in" filter="fade">
                                      <p:cBhvr>
                                        <p:cTn id="42" dur="1000"/>
                                        <p:tgtEl>
                                          <p:spTgt spid="770"/>
                                        </p:tgtEl>
                                      </p:cBhvr>
                                    </p:animEffect>
                                  </p:childTnLst>
                                </p:cTn>
                              </p:par>
                              <p:par>
                                <p:cTn id="43" presetID="10" presetClass="entr" presetSubtype="0" fill="hold" nodeType="withEffect">
                                  <p:stCondLst>
                                    <p:cond delay="0"/>
                                  </p:stCondLst>
                                  <p:childTnLst>
                                    <p:set>
                                      <p:cBhvr>
                                        <p:cTn id="44" dur="1" fill="hold">
                                          <p:stCondLst>
                                            <p:cond delay="0"/>
                                          </p:stCondLst>
                                        </p:cTn>
                                        <p:tgtEl>
                                          <p:spTgt spid="768"/>
                                        </p:tgtEl>
                                        <p:attrNameLst>
                                          <p:attrName>style.visibility</p:attrName>
                                        </p:attrNameLst>
                                      </p:cBhvr>
                                      <p:to>
                                        <p:strVal val="visible"/>
                                      </p:to>
                                    </p:set>
                                    <p:animEffect transition="in" filter="fade">
                                      <p:cBhvr>
                                        <p:cTn id="45" dur="1000"/>
                                        <p:tgtEl>
                                          <p:spTgt spid="768"/>
                                        </p:tgtEl>
                                      </p:cBhvr>
                                    </p:animEffect>
                                  </p:childTnLst>
                                </p:cTn>
                              </p:par>
                              <p:par>
                                <p:cTn id="46" presetID="10" presetClass="entr" presetSubtype="0" fill="hold" nodeType="withEffect">
                                  <p:stCondLst>
                                    <p:cond delay="0"/>
                                  </p:stCondLst>
                                  <p:childTnLst>
                                    <p:set>
                                      <p:cBhvr>
                                        <p:cTn id="47" dur="1" fill="hold">
                                          <p:stCondLst>
                                            <p:cond delay="0"/>
                                          </p:stCondLst>
                                        </p:cTn>
                                        <p:tgtEl>
                                          <p:spTgt spid="769"/>
                                        </p:tgtEl>
                                        <p:attrNameLst>
                                          <p:attrName>style.visibility</p:attrName>
                                        </p:attrNameLst>
                                      </p:cBhvr>
                                      <p:to>
                                        <p:strVal val="visible"/>
                                      </p:to>
                                    </p:set>
                                    <p:animEffect transition="in" filter="fade">
                                      <p:cBhvr>
                                        <p:cTn id="48" dur="1000"/>
                                        <p:tgtEl>
                                          <p:spTgt spid="769"/>
                                        </p:tgtEl>
                                      </p:cBhvr>
                                    </p:animEffect>
                                  </p:childTnLst>
                                </p:cTn>
                              </p:par>
                              <p:par>
                                <p:cTn id="49" presetID="10" presetClass="entr" presetSubtype="0" fill="hold" nodeType="withEffect">
                                  <p:stCondLst>
                                    <p:cond delay="0"/>
                                  </p:stCondLst>
                                  <p:childTnLst>
                                    <p:set>
                                      <p:cBhvr>
                                        <p:cTn id="50" dur="1" fill="hold">
                                          <p:stCondLst>
                                            <p:cond delay="0"/>
                                          </p:stCondLst>
                                        </p:cTn>
                                        <p:tgtEl>
                                          <p:spTgt spid="766"/>
                                        </p:tgtEl>
                                        <p:attrNameLst>
                                          <p:attrName>style.visibility</p:attrName>
                                        </p:attrNameLst>
                                      </p:cBhvr>
                                      <p:to>
                                        <p:strVal val="visible"/>
                                      </p:to>
                                    </p:set>
                                    <p:animEffect transition="in" filter="fade">
                                      <p:cBhvr>
                                        <p:cTn id="51" dur="1000"/>
                                        <p:tgtEl>
                                          <p:spTgt spid="766"/>
                                        </p:tgtEl>
                                      </p:cBhvr>
                                    </p:animEffect>
                                  </p:childTnLst>
                                </p:cTn>
                              </p:par>
                              <p:par>
                                <p:cTn id="52" presetID="10" presetClass="entr" presetSubtype="0" fill="hold" nodeType="withEffect">
                                  <p:stCondLst>
                                    <p:cond delay="0"/>
                                  </p:stCondLst>
                                  <p:childTnLst>
                                    <p:set>
                                      <p:cBhvr>
                                        <p:cTn id="53" dur="1" fill="hold">
                                          <p:stCondLst>
                                            <p:cond delay="0"/>
                                          </p:stCondLst>
                                        </p:cTn>
                                        <p:tgtEl>
                                          <p:spTgt spid="771"/>
                                        </p:tgtEl>
                                        <p:attrNameLst>
                                          <p:attrName>style.visibility</p:attrName>
                                        </p:attrNameLst>
                                      </p:cBhvr>
                                      <p:to>
                                        <p:strVal val="visible"/>
                                      </p:to>
                                    </p:set>
                                    <p:animEffect transition="in" filter="fade">
                                      <p:cBhvr>
                                        <p:cTn id="54" dur="1000"/>
                                        <p:tgtEl>
                                          <p:spTgt spid="771"/>
                                        </p:tgtEl>
                                      </p:cBhvr>
                                    </p:animEffect>
                                  </p:childTnLst>
                                </p:cTn>
                              </p:par>
                              <p:par>
                                <p:cTn id="55" presetID="10" presetClass="entr" presetSubtype="0" fill="hold" nodeType="withEffect">
                                  <p:stCondLst>
                                    <p:cond delay="0"/>
                                  </p:stCondLst>
                                  <p:childTnLst>
                                    <p:set>
                                      <p:cBhvr>
                                        <p:cTn id="56" dur="1" fill="hold">
                                          <p:stCondLst>
                                            <p:cond delay="0"/>
                                          </p:stCondLst>
                                        </p:cTn>
                                        <p:tgtEl>
                                          <p:spTgt spid="767"/>
                                        </p:tgtEl>
                                        <p:attrNameLst>
                                          <p:attrName>style.visibility</p:attrName>
                                        </p:attrNameLst>
                                      </p:cBhvr>
                                      <p:to>
                                        <p:strVal val="visible"/>
                                      </p:to>
                                    </p:set>
                                    <p:animEffect transition="in" filter="fade">
                                      <p:cBhvr>
                                        <p:cTn id="57" dur="1000"/>
                                        <p:tgtEl>
                                          <p:spTgt spid="767"/>
                                        </p:tgtEl>
                                      </p:cBhvr>
                                    </p:animEffect>
                                  </p:childTnLst>
                                </p:cTn>
                              </p:par>
                              <p:par>
                                <p:cTn id="58" presetID="10" presetClass="entr" presetSubtype="0" fill="hold" nodeType="withEffect">
                                  <p:stCondLst>
                                    <p:cond delay="0"/>
                                  </p:stCondLst>
                                  <p:childTnLst>
                                    <p:set>
                                      <p:cBhvr>
                                        <p:cTn id="59" dur="1" fill="hold">
                                          <p:stCondLst>
                                            <p:cond delay="0"/>
                                          </p:stCondLst>
                                        </p:cTn>
                                        <p:tgtEl>
                                          <p:spTgt spid="774"/>
                                        </p:tgtEl>
                                        <p:attrNameLst>
                                          <p:attrName>style.visibility</p:attrName>
                                        </p:attrNameLst>
                                      </p:cBhvr>
                                      <p:to>
                                        <p:strVal val="visible"/>
                                      </p:to>
                                    </p:set>
                                    <p:animEffect transition="in" filter="fade">
                                      <p:cBhvr>
                                        <p:cTn id="60" dur="1000"/>
                                        <p:tgtEl>
                                          <p:spTgt spid="774"/>
                                        </p:tgtEl>
                                      </p:cBhvr>
                                    </p:animEffect>
                                  </p:childTnLst>
                                </p:cTn>
                              </p:par>
                              <p:par>
                                <p:cTn id="61" presetID="10" presetClass="entr" presetSubtype="0" fill="hold" nodeType="withEffect">
                                  <p:stCondLst>
                                    <p:cond delay="0"/>
                                  </p:stCondLst>
                                  <p:childTnLst>
                                    <p:set>
                                      <p:cBhvr>
                                        <p:cTn id="62" dur="1" fill="hold">
                                          <p:stCondLst>
                                            <p:cond delay="0"/>
                                          </p:stCondLst>
                                        </p:cTn>
                                        <p:tgtEl>
                                          <p:spTgt spid="765"/>
                                        </p:tgtEl>
                                        <p:attrNameLst>
                                          <p:attrName>style.visibility</p:attrName>
                                        </p:attrNameLst>
                                      </p:cBhvr>
                                      <p:to>
                                        <p:strVal val="visible"/>
                                      </p:to>
                                    </p:set>
                                    <p:animEffect transition="in" filter="fade">
                                      <p:cBhvr>
                                        <p:cTn id="63" dur="1000"/>
                                        <p:tgtEl>
                                          <p:spTgt spid="76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47"/>
                                        </p:tgtEl>
                                        <p:attrNameLst>
                                          <p:attrName>style.visibility</p:attrName>
                                        </p:attrNameLst>
                                      </p:cBhvr>
                                      <p:to>
                                        <p:strVal val="visible"/>
                                      </p:to>
                                    </p:set>
                                    <p:animEffect transition="in" filter="fade">
                                      <p:cBhvr>
                                        <p:cTn id="68" dur="1000"/>
                                        <p:tgtEl>
                                          <p:spTgt spid="747"/>
                                        </p:tgtEl>
                                      </p:cBhvr>
                                    </p:animEffect>
                                  </p:childTnLst>
                                </p:cTn>
                              </p:par>
                              <p:par>
                                <p:cTn id="69" presetID="10" presetClass="entr" presetSubtype="0" fill="hold" nodeType="withEffect">
                                  <p:stCondLst>
                                    <p:cond delay="0"/>
                                  </p:stCondLst>
                                  <p:childTnLst>
                                    <p:set>
                                      <p:cBhvr>
                                        <p:cTn id="70" dur="1" fill="hold">
                                          <p:stCondLst>
                                            <p:cond delay="0"/>
                                          </p:stCondLst>
                                        </p:cTn>
                                        <p:tgtEl>
                                          <p:spTgt spid="748"/>
                                        </p:tgtEl>
                                        <p:attrNameLst>
                                          <p:attrName>style.visibility</p:attrName>
                                        </p:attrNameLst>
                                      </p:cBhvr>
                                      <p:to>
                                        <p:strVal val="visible"/>
                                      </p:to>
                                    </p:set>
                                    <p:animEffect transition="in" filter="fade">
                                      <p:cBhvr>
                                        <p:cTn id="71" dur="1000"/>
                                        <p:tgtEl>
                                          <p:spTgt spid="748"/>
                                        </p:tgtEl>
                                      </p:cBhvr>
                                    </p:animEffect>
                                  </p:childTnLst>
                                </p:cTn>
                              </p:par>
                              <p:par>
                                <p:cTn id="72" presetID="10" presetClass="entr" presetSubtype="0" fill="hold" nodeType="withEffect">
                                  <p:stCondLst>
                                    <p:cond delay="0"/>
                                  </p:stCondLst>
                                  <p:childTnLst>
                                    <p:set>
                                      <p:cBhvr>
                                        <p:cTn id="73" dur="1" fill="hold">
                                          <p:stCondLst>
                                            <p:cond delay="0"/>
                                          </p:stCondLst>
                                        </p:cTn>
                                        <p:tgtEl>
                                          <p:spTgt spid="749"/>
                                        </p:tgtEl>
                                        <p:attrNameLst>
                                          <p:attrName>style.visibility</p:attrName>
                                        </p:attrNameLst>
                                      </p:cBhvr>
                                      <p:to>
                                        <p:strVal val="visible"/>
                                      </p:to>
                                    </p:set>
                                    <p:animEffect transition="in" filter="fade">
                                      <p:cBhvr>
                                        <p:cTn id="74" dur="1000"/>
                                        <p:tgtEl>
                                          <p:spTgt spid="749"/>
                                        </p:tgtEl>
                                      </p:cBhvr>
                                    </p:animEffect>
                                  </p:childTnLst>
                                </p:cTn>
                              </p:par>
                              <p:par>
                                <p:cTn id="75" presetID="10" presetClass="entr" presetSubtype="0" fill="hold" nodeType="withEffect">
                                  <p:stCondLst>
                                    <p:cond delay="0"/>
                                  </p:stCondLst>
                                  <p:childTnLst>
                                    <p:set>
                                      <p:cBhvr>
                                        <p:cTn id="76" dur="1" fill="hold">
                                          <p:stCondLst>
                                            <p:cond delay="0"/>
                                          </p:stCondLst>
                                        </p:cTn>
                                        <p:tgtEl>
                                          <p:spTgt spid="750"/>
                                        </p:tgtEl>
                                        <p:attrNameLst>
                                          <p:attrName>style.visibility</p:attrName>
                                        </p:attrNameLst>
                                      </p:cBhvr>
                                      <p:to>
                                        <p:strVal val="visible"/>
                                      </p:to>
                                    </p:set>
                                    <p:animEffect transition="in" filter="fade">
                                      <p:cBhvr>
                                        <p:cTn id="77" dur="1000"/>
                                        <p:tgtEl>
                                          <p:spTgt spid="750"/>
                                        </p:tgtEl>
                                      </p:cBhvr>
                                    </p:animEffect>
                                  </p:childTnLst>
                                </p:cTn>
                              </p:par>
                              <p:par>
                                <p:cTn id="78" presetID="10" presetClass="entr" presetSubtype="0" fill="hold" nodeType="withEffect">
                                  <p:stCondLst>
                                    <p:cond delay="0"/>
                                  </p:stCondLst>
                                  <p:childTnLst>
                                    <p:set>
                                      <p:cBhvr>
                                        <p:cTn id="79" dur="1" fill="hold">
                                          <p:stCondLst>
                                            <p:cond delay="0"/>
                                          </p:stCondLst>
                                        </p:cTn>
                                        <p:tgtEl>
                                          <p:spTgt spid="752"/>
                                        </p:tgtEl>
                                        <p:attrNameLst>
                                          <p:attrName>style.visibility</p:attrName>
                                        </p:attrNameLst>
                                      </p:cBhvr>
                                      <p:to>
                                        <p:strVal val="visible"/>
                                      </p:to>
                                    </p:set>
                                    <p:animEffect transition="in" filter="fade">
                                      <p:cBhvr>
                                        <p:cTn id="80" dur="1000"/>
                                        <p:tgtEl>
                                          <p:spTgt spid="752"/>
                                        </p:tgtEl>
                                      </p:cBhvr>
                                    </p:animEffect>
                                  </p:childTnLst>
                                </p:cTn>
                              </p:par>
                              <p:par>
                                <p:cTn id="81" presetID="10" presetClass="entr" presetSubtype="0" fill="hold" nodeType="withEffect">
                                  <p:stCondLst>
                                    <p:cond delay="0"/>
                                  </p:stCondLst>
                                  <p:childTnLst>
                                    <p:set>
                                      <p:cBhvr>
                                        <p:cTn id="82" dur="1" fill="hold">
                                          <p:stCondLst>
                                            <p:cond delay="0"/>
                                          </p:stCondLst>
                                        </p:cTn>
                                        <p:tgtEl>
                                          <p:spTgt spid="751"/>
                                        </p:tgtEl>
                                        <p:attrNameLst>
                                          <p:attrName>style.visibility</p:attrName>
                                        </p:attrNameLst>
                                      </p:cBhvr>
                                      <p:to>
                                        <p:strVal val="visible"/>
                                      </p:to>
                                    </p:set>
                                    <p:animEffect transition="in" filter="fade">
                                      <p:cBhvr>
                                        <p:cTn id="83" dur="1000"/>
                                        <p:tgtEl>
                                          <p:spTgt spid="7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53"/>
                                        </p:tgtEl>
                                        <p:attrNameLst>
                                          <p:attrName>style.visibility</p:attrName>
                                        </p:attrNameLst>
                                      </p:cBhvr>
                                      <p:to>
                                        <p:strVal val="visible"/>
                                      </p:to>
                                    </p:set>
                                    <p:animEffect transition="in" filter="fade">
                                      <p:cBhvr>
                                        <p:cTn id="88" dur="1000"/>
                                        <p:tgtEl>
                                          <p:spTgt spid="753"/>
                                        </p:tgtEl>
                                      </p:cBhvr>
                                    </p:animEffect>
                                  </p:childTnLst>
                                </p:cTn>
                              </p:par>
                              <p:par>
                                <p:cTn id="89" presetID="10" presetClass="entr" presetSubtype="0" fill="hold" nodeType="withEffect">
                                  <p:stCondLst>
                                    <p:cond delay="0"/>
                                  </p:stCondLst>
                                  <p:childTnLst>
                                    <p:set>
                                      <p:cBhvr>
                                        <p:cTn id="90" dur="1" fill="hold">
                                          <p:stCondLst>
                                            <p:cond delay="0"/>
                                          </p:stCondLst>
                                        </p:cTn>
                                        <p:tgtEl>
                                          <p:spTgt spid="754"/>
                                        </p:tgtEl>
                                        <p:attrNameLst>
                                          <p:attrName>style.visibility</p:attrName>
                                        </p:attrNameLst>
                                      </p:cBhvr>
                                      <p:to>
                                        <p:strVal val="visible"/>
                                      </p:to>
                                    </p:set>
                                    <p:animEffect transition="in" filter="fade">
                                      <p:cBhvr>
                                        <p:cTn id="91" dur="1000"/>
                                        <p:tgtEl>
                                          <p:spTgt spid="754"/>
                                        </p:tgtEl>
                                      </p:cBhvr>
                                    </p:animEffect>
                                  </p:childTnLst>
                                </p:cTn>
                              </p:par>
                              <p:par>
                                <p:cTn id="92" presetID="10" presetClass="entr" presetSubtype="0" fill="hold" nodeType="withEffect">
                                  <p:stCondLst>
                                    <p:cond delay="0"/>
                                  </p:stCondLst>
                                  <p:childTnLst>
                                    <p:set>
                                      <p:cBhvr>
                                        <p:cTn id="93" dur="1" fill="hold">
                                          <p:stCondLst>
                                            <p:cond delay="0"/>
                                          </p:stCondLst>
                                        </p:cTn>
                                        <p:tgtEl>
                                          <p:spTgt spid="755"/>
                                        </p:tgtEl>
                                        <p:attrNameLst>
                                          <p:attrName>style.visibility</p:attrName>
                                        </p:attrNameLst>
                                      </p:cBhvr>
                                      <p:to>
                                        <p:strVal val="visible"/>
                                      </p:to>
                                    </p:set>
                                    <p:animEffect transition="in" filter="fade">
                                      <p:cBhvr>
                                        <p:cTn id="94" dur="1000"/>
                                        <p:tgtEl>
                                          <p:spTgt spid="755"/>
                                        </p:tgtEl>
                                      </p:cBhvr>
                                    </p:animEffect>
                                  </p:childTnLst>
                                </p:cTn>
                              </p:par>
                              <p:par>
                                <p:cTn id="95" presetID="10" presetClass="entr" presetSubtype="0" fill="hold" nodeType="withEffect">
                                  <p:stCondLst>
                                    <p:cond delay="0"/>
                                  </p:stCondLst>
                                  <p:childTnLst>
                                    <p:set>
                                      <p:cBhvr>
                                        <p:cTn id="96" dur="1" fill="hold">
                                          <p:stCondLst>
                                            <p:cond delay="0"/>
                                          </p:stCondLst>
                                        </p:cTn>
                                        <p:tgtEl>
                                          <p:spTgt spid="756"/>
                                        </p:tgtEl>
                                        <p:attrNameLst>
                                          <p:attrName>style.visibility</p:attrName>
                                        </p:attrNameLst>
                                      </p:cBhvr>
                                      <p:to>
                                        <p:strVal val="visible"/>
                                      </p:to>
                                    </p:set>
                                    <p:animEffect transition="in" filter="fade">
                                      <p:cBhvr>
                                        <p:cTn id="97" dur="1000"/>
                                        <p:tgtEl>
                                          <p:spTgt spid="756"/>
                                        </p:tgtEl>
                                      </p:cBhvr>
                                    </p:animEffect>
                                  </p:childTnLst>
                                </p:cTn>
                              </p:par>
                              <p:par>
                                <p:cTn id="98" presetID="10" presetClass="entr" presetSubtype="0" fill="hold" nodeType="withEffect">
                                  <p:stCondLst>
                                    <p:cond delay="0"/>
                                  </p:stCondLst>
                                  <p:childTnLst>
                                    <p:set>
                                      <p:cBhvr>
                                        <p:cTn id="99" dur="1" fill="hold">
                                          <p:stCondLst>
                                            <p:cond delay="0"/>
                                          </p:stCondLst>
                                        </p:cTn>
                                        <p:tgtEl>
                                          <p:spTgt spid="757"/>
                                        </p:tgtEl>
                                        <p:attrNameLst>
                                          <p:attrName>style.visibility</p:attrName>
                                        </p:attrNameLst>
                                      </p:cBhvr>
                                      <p:to>
                                        <p:strVal val="visible"/>
                                      </p:to>
                                    </p:set>
                                    <p:animEffect transition="in" filter="fade">
                                      <p:cBhvr>
                                        <p:cTn id="100" dur="1000"/>
                                        <p:tgtEl>
                                          <p:spTgt spid="75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36"/>
                                        </p:tgtEl>
                                        <p:attrNameLst>
                                          <p:attrName>style.visibility</p:attrName>
                                        </p:attrNameLst>
                                      </p:cBhvr>
                                      <p:to>
                                        <p:strVal val="visible"/>
                                      </p:to>
                                    </p:set>
                                    <p:animEffect transition="in" filter="fade">
                                      <p:cBhvr>
                                        <p:cTn id="105" dur="1000"/>
                                        <p:tgtEl>
                                          <p:spTgt spid="736"/>
                                        </p:tgtEl>
                                      </p:cBhvr>
                                    </p:animEffect>
                                  </p:childTnLst>
                                </p:cTn>
                              </p:par>
                              <p:par>
                                <p:cTn id="106" presetID="10" presetClass="entr" presetSubtype="0" fill="hold" nodeType="withEffect">
                                  <p:stCondLst>
                                    <p:cond delay="0"/>
                                  </p:stCondLst>
                                  <p:childTnLst>
                                    <p:set>
                                      <p:cBhvr>
                                        <p:cTn id="107" dur="1" fill="hold">
                                          <p:stCondLst>
                                            <p:cond delay="0"/>
                                          </p:stCondLst>
                                        </p:cTn>
                                        <p:tgtEl>
                                          <p:spTgt spid="777"/>
                                        </p:tgtEl>
                                        <p:attrNameLst>
                                          <p:attrName>style.visibility</p:attrName>
                                        </p:attrNameLst>
                                      </p:cBhvr>
                                      <p:to>
                                        <p:strVal val="visible"/>
                                      </p:to>
                                    </p:set>
                                    <p:animEffect transition="in" filter="fade">
                                      <p:cBhvr>
                                        <p:cTn id="108" dur="1000"/>
                                        <p:tgtEl>
                                          <p:spTgt spid="77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758"/>
                                        </p:tgtEl>
                                        <p:attrNameLst>
                                          <p:attrName>style.visibility</p:attrName>
                                        </p:attrNameLst>
                                      </p:cBhvr>
                                      <p:to>
                                        <p:strVal val="visible"/>
                                      </p:to>
                                    </p:set>
                                    <p:animEffect transition="in" filter="fade">
                                      <p:cBhvr>
                                        <p:cTn id="113" dur="1000"/>
                                        <p:tgtEl>
                                          <p:spTgt spid="758"/>
                                        </p:tgtEl>
                                      </p:cBhvr>
                                    </p:animEffect>
                                  </p:childTnLst>
                                </p:cTn>
                              </p:par>
                              <p:par>
                                <p:cTn id="114" presetID="10" presetClass="entr" presetSubtype="0" fill="hold" nodeType="withEffect">
                                  <p:stCondLst>
                                    <p:cond delay="0"/>
                                  </p:stCondLst>
                                  <p:childTnLst>
                                    <p:set>
                                      <p:cBhvr>
                                        <p:cTn id="115" dur="1" fill="hold">
                                          <p:stCondLst>
                                            <p:cond delay="0"/>
                                          </p:stCondLst>
                                        </p:cTn>
                                        <p:tgtEl>
                                          <p:spTgt spid="762"/>
                                        </p:tgtEl>
                                        <p:attrNameLst>
                                          <p:attrName>style.visibility</p:attrName>
                                        </p:attrNameLst>
                                      </p:cBhvr>
                                      <p:to>
                                        <p:strVal val="visible"/>
                                      </p:to>
                                    </p:set>
                                    <p:animEffect transition="in" filter="fade">
                                      <p:cBhvr>
                                        <p:cTn id="116" dur="1000"/>
                                        <p:tgtEl>
                                          <p:spTgt spid="762"/>
                                        </p:tgtEl>
                                      </p:cBhvr>
                                    </p:animEffect>
                                  </p:childTnLst>
                                </p:cTn>
                              </p:par>
                              <p:par>
                                <p:cTn id="117" presetID="10" presetClass="entr" presetSubtype="0" fill="hold" nodeType="withEffect">
                                  <p:stCondLst>
                                    <p:cond delay="0"/>
                                  </p:stCondLst>
                                  <p:childTnLst>
                                    <p:set>
                                      <p:cBhvr>
                                        <p:cTn id="118" dur="1" fill="hold">
                                          <p:stCondLst>
                                            <p:cond delay="0"/>
                                          </p:stCondLst>
                                        </p:cTn>
                                        <p:tgtEl>
                                          <p:spTgt spid="759"/>
                                        </p:tgtEl>
                                        <p:attrNameLst>
                                          <p:attrName>style.visibility</p:attrName>
                                        </p:attrNameLst>
                                      </p:cBhvr>
                                      <p:to>
                                        <p:strVal val="visible"/>
                                      </p:to>
                                    </p:set>
                                    <p:animEffect transition="in" filter="fade">
                                      <p:cBhvr>
                                        <p:cTn id="119" dur="1000"/>
                                        <p:tgtEl>
                                          <p:spTgt spid="759"/>
                                        </p:tgtEl>
                                      </p:cBhvr>
                                    </p:animEffect>
                                  </p:childTnLst>
                                </p:cTn>
                              </p:par>
                              <p:par>
                                <p:cTn id="120" presetID="10" presetClass="entr" presetSubtype="0" fill="hold" nodeType="withEffect">
                                  <p:stCondLst>
                                    <p:cond delay="0"/>
                                  </p:stCondLst>
                                  <p:childTnLst>
                                    <p:set>
                                      <p:cBhvr>
                                        <p:cTn id="121" dur="1" fill="hold">
                                          <p:stCondLst>
                                            <p:cond delay="0"/>
                                          </p:stCondLst>
                                        </p:cTn>
                                        <p:tgtEl>
                                          <p:spTgt spid="763"/>
                                        </p:tgtEl>
                                        <p:attrNameLst>
                                          <p:attrName>style.visibility</p:attrName>
                                        </p:attrNameLst>
                                      </p:cBhvr>
                                      <p:to>
                                        <p:strVal val="visible"/>
                                      </p:to>
                                    </p:set>
                                    <p:animEffect transition="in" filter="fade">
                                      <p:cBhvr>
                                        <p:cTn id="122" dur="1000"/>
                                        <p:tgtEl>
                                          <p:spTgt spid="76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60"/>
                                        </p:tgtEl>
                                        <p:attrNameLst>
                                          <p:attrName>style.visibility</p:attrName>
                                        </p:attrNameLst>
                                      </p:cBhvr>
                                      <p:to>
                                        <p:strVal val="visible"/>
                                      </p:to>
                                    </p:set>
                                    <p:animEffect transition="in" filter="fade">
                                      <p:cBhvr>
                                        <p:cTn id="127" dur="1000"/>
                                        <p:tgtEl>
                                          <p:spTgt spid="760"/>
                                        </p:tgtEl>
                                      </p:cBhvr>
                                    </p:animEffect>
                                  </p:childTnLst>
                                </p:cTn>
                              </p:par>
                              <p:par>
                                <p:cTn id="128" presetID="10" presetClass="entr" presetSubtype="0" fill="hold" nodeType="withEffect">
                                  <p:stCondLst>
                                    <p:cond delay="0"/>
                                  </p:stCondLst>
                                  <p:childTnLst>
                                    <p:set>
                                      <p:cBhvr>
                                        <p:cTn id="129" dur="1" fill="hold">
                                          <p:stCondLst>
                                            <p:cond delay="0"/>
                                          </p:stCondLst>
                                        </p:cTn>
                                        <p:tgtEl>
                                          <p:spTgt spid="761"/>
                                        </p:tgtEl>
                                        <p:attrNameLst>
                                          <p:attrName>style.visibility</p:attrName>
                                        </p:attrNameLst>
                                      </p:cBhvr>
                                      <p:to>
                                        <p:strVal val="visible"/>
                                      </p:to>
                                    </p:set>
                                    <p:animEffect transition="in" filter="fade">
                                      <p:cBhvr>
                                        <p:cTn id="130" dur="1000"/>
                                        <p:tgtEl>
                                          <p:spTgt spid="76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738"/>
                                        </p:tgtEl>
                                        <p:attrNameLst>
                                          <p:attrName>style.visibility</p:attrName>
                                        </p:attrNameLst>
                                      </p:cBhvr>
                                      <p:to>
                                        <p:strVal val="visible"/>
                                      </p:to>
                                    </p:set>
                                    <p:animEffect transition="in" filter="fade">
                                      <p:cBhvr>
                                        <p:cTn id="135" dur="1000"/>
                                        <p:tgtEl>
                                          <p:spTgt spid="738"/>
                                        </p:tgtEl>
                                      </p:cBhvr>
                                    </p:animEffect>
                                  </p:childTnLst>
                                </p:cTn>
                              </p:par>
                              <p:par>
                                <p:cTn id="136" presetID="10" presetClass="entr" presetSubtype="0" fill="hold" nodeType="withEffect">
                                  <p:stCondLst>
                                    <p:cond delay="0"/>
                                  </p:stCondLst>
                                  <p:childTnLst>
                                    <p:set>
                                      <p:cBhvr>
                                        <p:cTn id="137" dur="1" fill="hold">
                                          <p:stCondLst>
                                            <p:cond delay="0"/>
                                          </p:stCondLst>
                                        </p:cTn>
                                        <p:tgtEl>
                                          <p:spTgt spid="739"/>
                                        </p:tgtEl>
                                        <p:attrNameLst>
                                          <p:attrName>style.visibility</p:attrName>
                                        </p:attrNameLst>
                                      </p:cBhvr>
                                      <p:to>
                                        <p:strVal val="visible"/>
                                      </p:to>
                                    </p:set>
                                    <p:animEffect transition="in" filter="fade">
                                      <p:cBhvr>
                                        <p:cTn id="138" dur="1000"/>
                                        <p:tgtEl>
                                          <p:spTgt spid="739"/>
                                        </p:tgtEl>
                                      </p:cBhvr>
                                    </p:animEffect>
                                  </p:childTnLst>
                                </p:cTn>
                              </p:par>
                              <p:par>
                                <p:cTn id="139" presetID="10" presetClass="entr" presetSubtype="0" fill="hold" nodeType="withEffect">
                                  <p:stCondLst>
                                    <p:cond delay="0"/>
                                  </p:stCondLst>
                                  <p:childTnLst>
                                    <p:set>
                                      <p:cBhvr>
                                        <p:cTn id="140" dur="1" fill="hold">
                                          <p:stCondLst>
                                            <p:cond delay="0"/>
                                          </p:stCondLst>
                                        </p:cTn>
                                        <p:tgtEl>
                                          <p:spTgt spid="740"/>
                                        </p:tgtEl>
                                        <p:attrNameLst>
                                          <p:attrName>style.visibility</p:attrName>
                                        </p:attrNameLst>
                                      </p:cBhvr>
                                      <p:to>
                                        <p:strVal val="visible"/>
                                      </p:to>
                                    </p:set>
                                    <p:animEffect transition="in" filter="fade">
                                      <p:cBhvr>
                                        <p:cTn id="141" dur="1000"/>
                                        <p:tgtEl>
                                          <p:spTgt spid="740"/>
                                        </p:tgtEl>
                                      </p:cBhvr>
                                    </p:animEffect>
                                  </p:childTnLst>
                                </p:cTn>
                              </p:par>
                              <p:par>
                                <p:cTn id="142" presetID="10" presetClass="entr" presetSubtype="0" fill="hold" nodeType="withEffect">
                                  <p:stCondLst>
                                    <p:cond delay="0"/>
                                  </p:stCondLst>
                                  <p:childTnLst>
                                    <p:set>
                                      <p:cBhvr>
                                        <p:cTn id="143" dur="1" fill="hold">
                                          <p:stCondLst>
                                            <p:cond delay="0"/>
                                          </p:stCondLst>
                                        </p:cTn>
                                        <p:tgtEl>
                                          <p:spTgt spid="737"/>
                                        </p:tgtEl>
                                        <p:attrNameLst>
                                          <p:attrName>style.visibility</p:attrName>
                                        </p:attrNameLst>
                                      </p:cBhvr>
                                      <p:to>
                                        <p:strVal val="visible"/>
                                      </p:to>
                                    </p:set>
                                    <p:animEffect transition="in" filter="fade">
                                      <p:cBhvr>
                                        <p:cTn id="144" dur="1000"/>
                                        <p:tgtEl>
                                          <p:spTgt spid="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Performing PheWAS analysis using Penn Medicine BioBank (PMBB)</a:t>
            </a:r>
            <a:endParaRPr/>
          </a:p>
        </p:txBody>
      </p:sp>
      <p:pic>
        <p:nvPicPr>
          <p:cNvPr id="783" name="Google Shape;783;p75"/>
          <p:cNvPicPr preferRelativeResize="0"/>
          <p:nvPr/>
        </p:nvPicPr>
        <p:blipFill>
          <a:blip r:embed="rId3">
            <a:alphaModFix/>
          </a:blip>
          <a:stretch>
            <a:fillRect/>
          </a:stretch>
        </p:blipFill>
        <p:spPr>
          <a:xfrm>
            <a:off x="662357" y="2428353"/>
            <a:ext cx="1341131" cy="1153226"/>
          </a:xfrm>
          <a:prstGeom prst="rect">
            <a:avLst/>
          </a:prstGeom>
          <a:noFill/>
          <a:ln>
            <a:noFill/>
          </a:ln>
        </p:spPr>
      </p:pic>
      <p:pic>
        <p:nvPicPr>
          <p:cNvPr id="784" name="Google Shape;784;p75"/>
          <p:cNvPicPr preferRelativeResize="0"/>
          <p:nvPr/>
        </p:nvPicPr>
        <p:blipFill>
          <a:blip r:embed="rId4">
            <a:alphaModFix/>
          </a:blip>
          <a:stretch>
            <a:fillRect/>
          </a:stretch>
        </p:blipFill>
        <p:spPr>
          <a:xfrm>
            <a:off x="425000" y="1753775"/>
            <a:ext cx="1656205" cy="910239"/>
          </a:xfrm>
          <a:prstGeom prst="rect">
            <a:avLst/>
          </a:prstGeom>
          <a:noFill/>
          <a:ln>
            <a:noFill/>
          </a:ln>
        </p:spPr>
      </p:pic>
      <p:sp>
        <p:nvSpPr>
          <p:cNvPr id="785" name="Google Shape;785;p75"/>
          <p:cNvSpPr txBox="1"/>
          <p:nvPr/>
        </p:nvSpPr>
        <p:spPr>
          <a:xfrm>
            <a:off x="534613" y="3396403"/>
            <a:ext cx="1820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rPr>
              <a:t>43,731 participants whole exome sequences &amp; EHR</a:t>
            </a:r>
            <a:endParaRPr/>
          </a:p>
        </p:txBody>
      </p:sp>
      <p:pic>
        <p:nvPicPr>
          <p:cNvPr id="786" name="Google Shape;786;p75"/>
          <p:cNvPicPr preferRelativeResize="0"/>
          <p:nvPr/>
        </p:nvPicPr>
        <p:blipFill>
          <a:blip r:embed="rId5">
            <a:alphaModFix/>
          </a:blip>
          <a:stretch>
            <a:fillRect/>
          </a:stretch>
        </p:blipFill>
        <p:spPr>
          <a:xfrm>
            <a:off x="2355325" y="1818600"/>
            <a:ext cx="3722700" cy="2555100"/>
          </a:xfrm>
          <a:prstGeom prst="rect">
            <a:avLst/>
          </a:prstGeom>
          <a:noFill/>
          <a:ln>
            <a:noFill/>
          </a:ln>
        </p:spPr>
      </p:pic>
      <p:sp>
        <p:nvSpPr>
          <p:cNvPr id="787" name="Google Shape;787;p75"/>
          <p:cNvSpPr txBox="1"/>
          <p:nvPr/>
        </p:nvSpPr>
        <p:spPr>
          <a:xfrm>
            <a:off x="6313300" y="1882950"/>
            <a:ext cx="24699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Exclusion criteria</a:t>
            </a:r>
            <a:endParaRPr b="1"/>
          </a:p>
          <a:p>
            <a:pPr marL="457200" lvl="0" indent="-317500" algn="l" rtl="0">
              <a:spcBef>
                <a:spcPts val="0"/>
              </a:spcBef>
              <a:spcAft>
                <a:spcPts val="0"/>
              </a:spcAft>
              <a:buSzPts val="1400"/>
              <a:buChar char="-"/>
            </a:pPr>
            <a:r>
              <a:rPr lang="en"/>
              <a:t>Related individuals (up to 2nd degree relatedness)</a:t>
            </a:r>
            <a:endParaRPr/>
          </a:p>
          <a:p>
            <a:pPr marL="457200" lvl="0" indent="-317500" algn="l" rtl="0">
              <a:spcBef>
                <a:spcPts val="0"/>
              </a:spcBef>
              <a:spcAft>
                <a:spcPts val="0"/>
              </a:spcAft>
              <a:buSzPts val="1400"/>
              <a:buChar char="-"/>
            </a:pPr>
            <a:r>
              <a:rPr lang="en"/>
              <a:t>Singletons</a:t>
            </a:r>
            <a:endParaRPr/>
          </a:p>
          <a:p>
            <a:pPr marL="457200" lvl="0" indent="-317500" algn="l" rtl="0">
              <a:spcBef>
                <a:spcPts val="0"/>
              </a:spcBef>
              <a:spcAft>
                <a:spcPts val="0"/>
              </a:spcAft>
              <a:buSzPts val="1400"/>
              <a:buChar char="-"/>
            </a:pPr>
            <a:r>
              <a:rPr lang="en"/>
              <a:t>Variants with missing genotypes</a:t>
            </a:r>
            <a:endParaRPr/>
          </a:p>
          <a:p>
            <a:pPr marL="457200" lvl="0" indent="-317500" algn="l" rtl="0">
              <a:spcBef>
                <a:spcPts val="0"/>
              </a:spcBef>
              <a:spcAft>
                <a:spcPts val="0"/>
              </a:spcAft>
              <a:buSzPts val="1400"/>
              <a:buChar char="-"/>
            </a:pPr>
            <a:r>
              <a:rPr lang="en"/>
              <a:t>Phenotypes with less than 5 cases</a:t>
            </a:r>
            <a:endParaRPr/>
          </a:p>
        </p:txBody>
      </p:sp>
      <p:sp>
        <p:nvSpPr>
          <p:cNvPr id="788" name="Google Shape;788;p75"/>
          <p:cNvSpPr txBox="1"/>
          <p:nvPr/>
        </p:nvSpPr>
        <p:spPr>
          <a:xfrm>
            <a:off x="6364525" y="3178488"/>
            <a:ext cx="202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89" name="Google Shape;789;p75"/>
          <p:cNvSpPr/>
          <p:nvPr/>
        </p:nvSpPr>
        <p:spPr>
          <a:xfrm>
            <a:off x="6251500" y="1827288"/>
            <a:ext cx="2593500" cy="22353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75"/>
          <p:cNvSpPr/>
          <p:nvPr/>
        </p:nvSpPr>
        <p:spPr>
          <a:xfrm>
            <a:off x="3012950" y="3852300"/>
            <a:ext cx="2846400" cy="53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75"/>
          <p:cNvSpPr txBox="1"/>
          <p:nvPr/>
        </p:nvSpPr>
        <p:spPr>
          <a:xfrm rot="-1251935">
            <a:off x="2933573" y="3751772"/>
            <a:ext cx="480941" cy="384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Eur</a:t>
            </a:r>
            <a:endParaRPr sz="1300"/>
          </a:p>
        </p:txBody>
      </p:sp>
      <p:sp>
        <p:nvSpPr>
          <p:cNvPr id="792" name="Google Shape;792;p75"/>
          <p:cNvSpPr txBox="1"/>
          <p:nvPr/>
        </p:nvSpPr>
        <p:spPr>
          <a:xfrm rot="-1251935">
            <a:off x="3636223" y="3751772"/>
            <a:ext cx="480941" cy="384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Afr</a:t>
            </a:r>
            <a:endParaRPr sz="1300"/>
          </a:p>
        </p:txBody>
      </p:sp>
      <p:sp>
        <p:nvSpPr>
          <p:cNvPr id="793" name="Google Shape;793;p75"/>
          <p:cNvSpPr txBox="1"/>
          <p:nvPr/>
        </p:nvSpPr>
        <p:spPr>
          <a:xfrm rot="-1250999">
            <a:off x="4138291" y="3788039"/>
            <a:ext cx="684419" cy="384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Other</a:t>
            </a:r>
            <a:endParaRPr sz="1300"/>
          </a:p>
        </p:txBody>
      </p:sp>
      <p:sp>
        <p:nvSpPr>
          <p:cNvPr id="794" name="Google Shape;794;p75"/>
          <p:cNvSpPr txBox="1"/>
          <p:nvPr/>
        </p:nvSpPr>
        <p:spPr>
          <a:xfrm rot="-1250999">
            <a:off x="4823216" y="3788039"/>
            <a:ext cx="684419" cy="384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Asian</a:t>
            </a:r>
            <a:endParaRPr sz="1300"/>
          </a:p>
        </p:txBody>
      </p:sp>
      <p:sp>
        <p:nvSpPr>
          <p:cNvPr id="795" name="Google Shape;795;p75"/>
          <p:cNvSpPr/>
          <p:nvPr/>
        </p:nvSpPr>
        <p:spPr>
          <a:xfrm>
            <a:off x="2962445" y="1820136"/>
            <a:ext cx="1207500" cy="2392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5"/>
          <p:cNvSpPr txBox="1"/>
          <p:nvPr/>
        </p:nvSpPr>
        <p:spPr>
          <a:xfrm>
            <a:off x="3992775" y="4107400"/>
            <a:ext cx="142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Ancestry</a:t>
            </a:r>
            <a:endParaRPr/>
          </a:p>
        </p:txBody>
      </p:sp>
      <p:sp>
        <p:nvSpPr>
          <p:cNvPr id="797" name="Google Shape;797;p75"/>
          <p:cNvSpPr txBox="1"/>
          <p:nvPr/>
        </p:nvSpPr>
        <p:spPr>
          <a:xfrm rot="-1250999">
            <a:off x="5395053" y="3751764"/>
            <a:ext cx="684419" cy="38466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N/A</a:t>
            </a:r>
            <a:endParaRPr sz="1300"/>
          </a:p>
        </p:txBody>
      </p:sp>
      <p:sp>
        <p:nvSpPr>
          <p:cNvPr id="798" name="Google Shape;798;p75"/>
          <p:cNvSpPr txBox="1"/>
          <p:nvPr/>
        </p:nvSpPr>
        <p:spPr>
          <a:xfrm>
            <a:off x="95075" y="4836475"/>
            <a:ext cx="4829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Sources: Penn Medicine BioBank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1000"/>
                                        <p:tgtEl>
                                          <p:spTgt spid="7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7"/>
                                        </p:tgtEl>
                                        <p:attrNameLst>
                                          <p:attrName>style.visibility</p:attrName>
                                        </p:attrNameLst>
                                      </p:cBhvr>
                                      <p:to>
                                        <p:strVal val="visible"/>
                                      </p:to>
                                    </p:set>
                                    <p:animEffect transition="in" filter="fade">
                                      <p:cBhvr>
                                        <p:cTn id="12" dur="1000"/>
                                        <p:tgtEl>
                                          <p:spTgt spid="787"/>
                                        </p:tgtEl>
                                      </p:cBhvr>
                                    </p:animEffect>
                                  </p:childTnLst>
                                </p:cTn>
                              </p:par>
                              <p:par>
                                <p:cTn id="13" presetID="10" presetClass="entr" presetSubtype="0" fill="hold" nodeType="withEffect">
                                  <p:stCondLst>
                                    <p:cond delay="0"/>
                                  </p:stCondLst>
                                  <p:childTnLst>
                                    <p:set>
                                      <p:cBhvr>
                                        <p:cTn id="14" dur="1" fill="hold">
                                          <p:stCondLst>
                                            <p:cond delay="0"/>
                                          </p:stCondLst>
                                        </p:cTn>
                                        <p:tgtEl>
                                          <p:spTgt spid="789"/>
                                        </p:tgtEl>
                                        <p:attrNameLst>
                                          <p:attrName>style.visibility</p:attrName>
                                        </p:attrNameLst>
                                      </p:cBhvr>
                                      <p:to>
                                        <p:strVal val="visible"/>
                                      </p:to>
                                    </p:set>
                                    <p:animEffect transition="in" filter="fade">
                                      <p:cBhvr>
                                        <p:cTn id="15" dur="10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PheWAS analysis </a:t>
            </a:r>
            <a:endParaRPr/>
          </a:p>
        </p:txBody>
      </p:sp>
      <p:sp>
        <p:nvSpPr>
          <p:cNvPr id="804" name="Google Shape;804;p76"/>
          <p:cNvSpPr txBox="1"/>
          <p:nvPr/>
        </p:nvSpPr>
        <p:spPr>
          <a:xfrm>
            <a:off x="1761836" y="1090775"/>
            <a:ext cx="113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SUPT4H1</a:t>
            </a:r>
            <a:endParaRPr/>
          </a:p>
        </p:txBody>
      </p:sp>
      <p:cxnSp>
        <p:nvCxnSpPr>
          <p:cNvPr id="805" name="Google Shape;805;p76"/>
          <p:cNvCxnSpPr/>
          <p:nvPr/>
        </p:nvCxnSpPr>
        <p:spPr>
          <a:xfrm rot="10800000" flipH="1">
            <a:off x="3933258" y="3122479"/>
            <a:ext cx="196500" cy="258600"/>
          </a:xfrm>
          <a:prstGeom prst="straightConnector1">
            <a:avLst/>
          </a:prstGeom>
          <a:noFill/>
          <a:ln w="9525" cap="flat" cmpd="sng">
            <a:solidFill>
              <a:schemeClr val="dk2"/>
            </a:solidFill>
            <a:prstDash val="solid"/>
            <a:round/>
            <a:headEnd type="none" w="med" len="med"/>
            <a:tailEnd type="none" w="med" len="med"/>
          </a:ln>
        </p:spPr>
      </p:cxnSp>
      <p:sp>
        <p:nvSpPr>
          <p:cNvPr id="806" name="Google Shape;806;p76"/>
          <p:cNvSpPr txBox="1"/>
          <p:nvPr/>
        </p:nvSpPr>
        <p:spPr>
          <a:xfrm>
            <a:off x="4204910" y="2445148"/>
            <a:ext cx="864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Bonferroni adjusted significance</a:t>
            </a:r>
            <a:endParaRPr sz="1000"/>
          </a:p>
        </p:txBody>
      </p:sp>
      <p:cxnSp>
        <p:nvCxnSpPr>
          <p:cNvPr id="807" name="Google Shape;807;p76"/>
          <p:cNvCxnSpPr/>
          <p:nvPr/>
        </p:nvCxnSpPr>
        <p:spPr>
          <a:xfrm>
            <a:off x="4844397" y="3208428"/>
            <a:ext cx="308700" cy="471600"/>
          </a:xfrm>
          <a:prstGeom prst="straightConnector1">
            <a:avLst/>
          </a:prstGeom>
          <a:noFill/>
          <a:ln w="9525" cap="flat" cmpd="sng">
            <a:solidFill>
              <a:schemeClr val="dk2"/>
            </a:solidFill>
            <a:prstDash val="solid"/>
            <a:round/>
            <a:headEnd type="none" w="med" len="med"/>
            <a:tailEnd type="none" w="med" len="med"/>
          </a:ln>
        </p:spPr>
      </p:cxnSp>
      <p:pic>
        <p:nvPicPr>
          <p:cNvPr id="808" name="Google Shape;808;p76"/>
          <p:cNvPicPr preferRelativeResize="0"/>
          <p:nvPr/>
        </p:nvPicPr>
        <p:blipFill>
          <a:blip r:embed="rId3">
            <a:alphaModFix/>
          </a:blip>
          <a:stretch>
            <a:fillRect/>
          </a:stretch>
        </p:blipFill>
        <p:spPr>
          <a:xfrm>
            <a:off x="4886800" y="1417926"/>
            <a:ext cx="6080251" cy="2755125"/>
          </a:xfrm>
          <a:prstGeom prst="rect">
            <a:avLst/>
          </a:prstGeom>
          <a:noFill/>
          <a:ln>
            <a:noFill/>
          </a:ln>
        </p:spPr>
      </p:pic>
      <p:sp>
        <p:nvSpPr>
          <p:cNvPr id="809" name="Google Shape;809;p76"/>
          <p:cNvSpPr/>
          <p:nvPr/>
        </p:nvSpPr>
        <p:spPr>
          <a:xfrm>
            <a:off x="8252350" y="4173050"/>
            <a:ext cx="3536700" cy="264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76"/>
          <p:cNvGrpSpPr/>
          <p:nvPr/>
        </p:nvGrpSpPr>
        <p:grpSpPr>
          <a:xfrm>
            <a:off x="4591021" y="3111870"/>
            <a:ext cx="5222798" cy="1684749"/>
            <a:chOff x="4230901" y="3435039"/>
            <a:chExt cx="5781908" cy="1695943"/>
          </a:xfrm>
        </p:grpSpPr>
        <p:sp>
          <p:nvSpPr>
            <p:cNvPr id="811" name="Google Shape;811;p76"/>
            <p:cNvSpPr/>
            <p:nvPr/>
          </p:nvSpPr>
          <p:spPr>
            <a:xfrm>
              <a:off x="4747788" y="4236862"/>
              <a:ext cx="4445700" cy="33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6"/>
            <p:cNvSpPr txBox="1"/>
            <p:nvPr/>
          </p:nvSpPr>
          <p:spPr>
            <a:xfrm rot="-2202749">
              <a:off x="4161807" y="4281017"/>
              <a:ext cx="1768987" cy="3376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endocrine/metabolic</a:t>
              </a:r>
              <a:endParaRPr sz="900"/>
            </a:p>
          </p:txBody>
        </p:sp>
        <p:sp>
          <p:nvSpPr>
            <p:cNvPr id="813" name="Google Shape;813;p76"/>
            <p:cNvSpPr txBox="1"/>
            <p:nvPr/>
          </p:nvSpPr>
          <p:spPr>
            <a:xfrm rot="-2372557">
              <a:off x="4604150" y="4086071"/>
              <a:ext cx="1757632" cy="339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neurological</a:t>
              </a:r>
              <a:endParaRPr sz="900"/>
            </a:p>
          </p:txBody>
        </p:sp>
        <p:sp>
          <p:nvSpPr>
            <p:cNvPr id="814" name="Google Shape;814;p76"/>
            <p:cNvSpPr txBox="1"/>
            <p:nvPr/>
          </p:nvSpPr>
          <p:spPr>
            <a:xfrm rot="-2294169">
              <a:off x="4984553" y="3992881"/>
              <a:ext cx="1761501" cy="3384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ocular</a:t>
              </a:r>
              <a:endParaRPr sz="900"/>
            </a:p>
          </p:txBody>
        </p:sp>
        <p:sp>
          <p:nvSpPr>
            <p:cNvPr id="815" name="Google Shape;815;p76"/>
            <p:cNvSpPr txBox="1"/>
            <p:nvPr/>
          </p:nvSpPr>
          <p:spPr>
            <a:xfrm rot="-2111880">
              <a:off x="5146791" y="4159744"/>
              <a:ext cx="1770634" cy="3369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circulatory system</a:t>
              </a:r>
              <a:endParaRPr sz="900"/>
            </a:p>
          </p:txBody>
        </p:sp>
        <p:sp>
          <p:nvSpPr>
            <p:cNvPr id="816" name="Google Shape;816;p76"/>
            <p:cNvSpPr txBox="1"/>
            <p:nvPr/>
          </p:nvSpPr>
          <p:spPr>
            <a:xfrm rot="-2230961">
              <a:off x="6113064" y="4208472"/>
              <a:ext cx="1637604" cy="4827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hematopoietic and immune</a:t>
              </a:r>
              <a:endParaRPr sz="900"/>
            </a:p>
          </p:txBody>
        </p:sp>
        <p:sp>
          <p:nvSpPr>
            <p:cNvPr id="817" name="Google Shape;817;p76"/>
            <p:cNvSpPr txBox="1"/>
            <p:nvPr/>
          </p:nvSpPr>
          <p:spPr>
            <a:xfrm rot="-2552427">
              <a:off x="7441679" y="3980047"/>
              <a:ext cx="1759771" cy="3406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neoplasms</a:t>
              </a:r>
              <a:endParaRPr sz="900"/>
            </a:p>
          </p:txBody>
        </p:sp>
        <p:sp>
          <p:nvSpPr>
            <p:cNvPr id="818" name="Google Shape;818;p76"/>
            <p:cNvSpPr txBox="1"/>
            <p:nvPr/>
          </p:nvSpPr>
          <p:spPr>
            <a:xfrm rot="-2627873">
              <a:off x="8374866" y="3991297"/>
              <a:ext cx="1759386" cy="34160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chemeClr val="dk1"/>
                  </a:solidFill>
                  <a:highlight>
                    <a:srgbClr val="FFFFFF"/>
                  </a:highlight>
                </a:rPr>
                <a:t>genitourinary</a:t>
              </a:r>
              <a:endParaRPr sz="900"/>
            </a:p>
          </p:txBody>
        </p:sp>
      </p:grpSp>
      <p:sp>
        <p:nvSpPr>
          <p:cNvPr id="819" name="Google Shape;819;p76"/>
          <p:cNvSpPr txBox="1"/>
          <p:nvPr/>
        </p:nvSpPr>
        <p:spPr>
          <a:xfrm>
            <a:off x="6835925" y="1159625"/>
            <a:ext cx="149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KRT15</a:t>
            </a:r>
            <a:endParaRPr/>
          </a:p>
        </p:txBody>
      </p:sp>
      <p:sp>
        <p:nvSpPr>
          <p:cNvPr id="820" name="Google Shape;820;p76"/>
          <p:cNvSpPr/>
          <p:nvPr/>
        </p:nvSpPr>
        <p:spPr>
          <a:xfrm>
            <a:off x="8908500" y="3537375"/>
            <a:ext cx="2058600" cy="142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6"/>
          <p:cNvSpPr txBox="1"/>
          <p:nvPr/>
        </p:nvSpPr>
        <p:spPr>
          <a:xfrm>
            <a:off x="5457350" y="1569350"/>
            <a:ext cx="65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N=30</a:t>
            </a:r>
            <a:endParaRPr/>
          </a:p>
        </p:txBody>
      </p:sp>
      <p:sp>
        <p:nvSpPr>
          <p:cNvPr id="822" name="Google Shape;822;p76"/>
          <p:cNvSpPr/>
          <p:nvPr/>
        </p:nvSpPr>
        <p:spPr>
          <a:xfrm>
            <a:off x="7311275" y="1559825"/>
            <a:ext cx="1283400" cy="2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p76"/>
          <p:cNvPicPr preferRelativeResize="0"/>
          <p:nvPr/>
        </p:nvPicPr>
        <p:blipFill>
          <a:blip r:embed="rId4">
            <a:alphaModFix/>
          </a:blip>
          <a:stretch>
            <a:fillRect/>
          </a:stretch>
        </p:blipFill>
        <p:spPr>
          <a:xfrm>
            <a:off x="133678" y="1434052"/>
            <a:ext cx="4166308" cy="2819024"/>
          </a:xfrm>
          <a:prstGeom prst="rect">
            <a:avLst/>
          </a:prstGeom>
          <a:noFill/>
          <a:ln>
            <a:noFill/>
          </a:ln>
        </p:spPr>
      </p:pic>
      <p:sp>
        <p:nvSpPr>
          <p:cNvPr id="824" name="Google Shape;824;p76"/>
          <p:cNvSpPr txBox="1"/>
          <p:nvPr/>
        </p:nvSpPr>
        <p:spPr>
          <a:xfrm>
            <a:off x="3110084" y="1534854"/>
            <a:ext cx="143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N=93</a:t>
            </a:r>
            <a:endParaRPr/>
          </a:p>
        </p:txBody>
      </p:sp>
      <p:sp>
        <p:nvSpPr>
          <p:cNvPr id="825" name="Google Shape;825;p76"/>
          <p:cNvSpPr txBox="1"/>
          <p:nvPr/>
        </p:nvSpPr>
        <p:spPr>
          <a:xfrm rot="-2715777">
            <a:off x="8055191" y="3707882"/>
            <a:ext cx="1663981" cy="323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respiratory</a:t>
            </a:r>
            <a:endParaRPr sz="900"/>
          </a:p>
        </p:txBody>
      </p:sp>
      <p:grpSp>
        <p:nvGrpSpPr>
          <p:cNvPr id="826" name="Google Shape;826;p76"/>
          <p:cNvGrpSpPr/>
          <p:nvPr/>
        </p:nvGrpSpPr>
        <p:grpSpPr>
          <a:xfrm>
            <a:off x="133765" y="3122674"/>
            <a:ext cx="5019343" cy="1673956"/>
            <a:chOff x="4441434" y="3472140"/>
            <a:chExt cx="5867145" cy="1775704"/>
          </a:xfrm>
        </p:grpSpPr>
        <p:sp>
          <p:nvSpPr>
            <p:cNvPr id="827" name="Google Shape;827;p76"/>
            <p:cNvSpPr/>
            <p:nvPr/>
          </p:nvSpPr>
          <p:spPr>
            <a:xfrm>
              <a:off x="5148008" y="4377401"/>
              <a:ext cx="4089900" cy="33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6"/>
            <p:cNvSpPr txBox="1"/>
            <p:nvPr/>
          </p:nvSpPr>
          <p:spPr>
            <a:xfrm rot="-2202749">
              <a:off x="4378191" y="4375402"/>
              <a:ext cx="1768987" cy="356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endocrine/metabolic</a:t>
              </a:r>
              <a:endParaRPr sz="900"/>
            </a:p>
          </p:txBody>
        </p:sp>
        <p:sp>
          <p:nvSpPr>
            <p:cNvPr id="829" name="Google Shape;829;p76"/>
            <p:cNvSpPr txBox="1"/>
            <p:nvPr/>
          </p:nvSpPr>
          <p:spPr>
            <a:xfrm rot="-2372557">
              <a:off x="5089460" y="4177710"/>
              <a:ext cx="1757632" cy="35767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neurological</a:t>
              </a:r>
              <a:endParaRPr sz="900"/>
            </a:p>
          </p:txBody>
        </p:sp>
        <p:sp>
          <p:nvSpPr>
            <p:cNvPr id="830" name="Google Shape;830;p76"/>
            <p:cNvSpPr txBox="1"/>
            <p:nvPr/>
          </p:nvSpPr>
          <p:spPr>
            <a:xfrm rot="-2294169">
              <a:off x="5702830" y="3973926"/>
              <a:ext cx="1761501" cy="3569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ocular</a:t>
              </a:r>
              <a:endParaRPr sz="900"/>
            </a:p>
          </p:txBody>
        </p:sp>
        <p:sp>
          <p:nvSpPr>
            <p:cNvPr id="831" name="Google Shape;831;p76"/>
            <p:cNvSpPr txBox="1"/>
            <p:nvPr/>
          </p:nvSpPr>
          <p:spPr>
            <a:xfrm rot="-2111880">
              <a:off x="5849992" y="4279468"/>
              <a:ext cx="1770634" cy="3551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circulatory system</a:t>
              </a:r>
              <a:endParaRPr sz="900"/>
            </a:p>
          </p:txBody>
        </p:sp>
        <p:sp>
          <p:nvSpPr>
            <p:cNvPr id="832" name="Google Shape;832;p76"/>
            <p:cNvSpPr txBox="1"/>
            <p:nvPr/>
          </p:nvSpPr>
          <p:spPr>
            <a:xfrm rot="-2230961">
              <a:off x="6749080" y="4301920"/>
              <a:ext cx="1637604" cy="50914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hematopoietic and immune</a:t>
              </a:r>
              <a:endParaRPr sz="900"/>
            </a:p>
          </p:txBody>
        </p:sp>
        <p:sp>
          <p:nvSpPr>
            <p:cNvPr id="833" name="Google Shape;833;p76"/>
            <p:cNvSpPr txBox="1"/>
            <p:nvPr/>
          </p:nvSpPr>
          <p:spPr>
            <a:xfrm rot="-2553029">
              <a:off x="7752135" y="4373158"/>
              <a:ext cx="843784" cy="35977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neoplasms</a:t>
              </a:r>
              <a:endParaRPr sz="900"/>
            </a:p>
          </p:txBody>
        </p:sp>
        <p:sp>
          <p:nvSpPr>
            <p:cNvPr id="834" name="Google Shape;834;p76"/>
            <p:cNvSpPr txBox="1"/>
            <p:nvPr/>
          </p:nvSpPr>
          <p:spPr>
            <a:xfrm rot="-2622364">
              <a:off x="8345088" y="4396807"/>
              <a:ext cx="723343" cy="3602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digestive</a:t>
              </a:r>
              <a:endParaRPr sz="900"/>
            </a:p>
          </p:txBody>
        </p:sp>
        <p:sp>
          <p:nvSpPr>
            <p:cNvPr id="835" name="Google Shape;835;p76"/>
            <p:cNvSpPr txBox="1"/>
            <p:nvPr/>
          </p:nvSpPr>
          <p:spPr>
            <a:xfrm rot="-2627873">
              <a:off x="8663886" y="4082079"/>
              <a:ext cx="1759386" cy="36028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a:solidFill>
                    <a:schemeClr val="dk1"/>
                  </a:solidFill>
                  <a:highlight>
                    <a:srgbClr val="FFFFFF"/>
                  </a:highlight>
                </a:rPr>
                <a:t>genitourinary</a:t>
              </a:r>
              <a:endParaRPr sz="900"/>
            </a:p>
          </p:txBody>
        </p:sp>
      </p:grpSp>
      <p:sp>
        <p:nvSpPr>
          <p:cNvPr id="836" name="Google Shape;836;p76"/>
          <p:cNvSpPr txBox="1"/>
          <p:nvPr/>
        </p:nvSpPr>
        <p:spPr>
          <a:xfrm rot="-2719417">
            <a:off x="3438613" y="3732364"/>
            <a:ext cx="1577439" cy="32367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respiratory</a:t>
            </a:r>
            <a:endParaRPr sz="900"/>
          </a:p>
        </p:txBody>
      </p:sp>
      <p:cxnSp>
        <p:nvCxnSpPr>
          <p:cNvPr id="837" name="Google Shape;837;p76"/>
          <p:cNvCxnSpPr/>
          <p:nvPr/>
        </p:nvCxnSpPr>
        <p:spPr>
          <a:xfrm flipH="1">
            <a:off x="4246534" y="3054678"/>
            <a:ext cx="227700" cy="326400"/>
          </a:xfrm>
          <a:prstGeom prst="straightConnector1">
            <a:avLst/>
          </a:prstGeom>
          <a:noFill/>
          <a:ln w="9525" cap="flat" cmpd="sng">
            <a:solidFill>
              <a:schemeClr val="dk2"/>
            </a:solidFill>
            <a:prstDash val="solid"/>
            <a:round/>
            <a:headEnd type="none" w="med" len="med"/>
            <a:tailEnd type="none" w="med" len="med"/>
          </a:ln>
        </p:spPr>
      </p:cxnSp>
      <p:sp>
        <p:nvSpPr>
          <p:cNvPr id="838" name="Google Shape;838;p76"/>
          <p:cNvSpPr txBox="1"/>
          <p:nvPr/>
        </p:nvSpPr>
        <p:spPr>
          <a:xfrm>
            <a:off x="1575125" y="1419425"/>
            <a:ext cx="1283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Cerebrovascular disease</a:t>
            </a:r>
            <a:endParaRPr sz="700"/>
          </a:p>
        </p:txBody>
      </p:sp>
      <p:sp>
        <p:nvSpPr>
          <p:cNvPr id="839" name="Google Shape;839;p76"/>
          <p:cNvSpPr txBox="1"/>
          <p:nvPr/>
        </p:nvSpPr>
        <p:spPr>
          <a:xfrm>
            <a:off x="2573800" y="2578775"/>
            <a:ext cx="1492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Deficiency of humoral immunity</a:t>
            </a:r>
            <a:endParaRPr sz="700"/>
          </a:p>
        </p:txBody>
      </p:sp>
      <p:sp>
        <p:nvSpPr>
          <p:cNvPr id="840" name="Google Shape;840;p76"/>
          <p:cNvSpPr/>
          <p:nvPr/>
        </p:nvSpPr>
        <p:spPr>
          <a:xfrm>
            <a:off x="1486950" y="1433225"/>
            <a:ext cx="1283400" cy="2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6"/>
          <p:cNvSpPr/>
          <p:nvPr/>
        </p:nvSpPr>
        <p:spPr>
          <a:xfrm>
            <a:off x="2573800" y="2635950"/>
            <a:ext cx="1492500" cy="2649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animEffect transition="in" filter="fade">
                                      <p:cBhvr>
                                        <p:cTn id="7" dur="1000"/>
                                        <p:tgtEl>
                                          <p:spTgt spid="840"/>
                                        </p:tgtEl>
                                      </p:cBhvr>
                                    </p:animEffect>
                                  </p:childTnLst>
                                </p:cTn>
                              </p:par>
                              <p:par>
                                <p:cTn id="8" presetID="10" presetClass="entr" presetSubtype="0" fill="hold" nodeType="withEffect">
                                  <p:stCondLst>
                                    <p:cond delay="0"/>
                                  </p:stCondLst>
                                  <p:childTnLst>
                                    <p:set>
                                      <p:cBhvr>
                                        <p:cTn id="9" dur="1" fill="hold">
                                          <p:stCondLst>
                                            <p:cond delay="0"/>
                                          </p:stCondLst>
                                        </p:cTn>
                                        <p:tgtEl>
                                          <p:spTgt spid="841"/>
                                        </p:tgtEl>
                                        <p:attrNameLst>
                                          <p:attrName>style.visibility</p:attrName>
                                        </p:attrNameLst>
                                      </p:cBhvr>
                                      <p:to>
                                        <p:strVal val="visible"/>
                                      </p:to>
                                    </p:set>
                                    <p:animEffect transition="in" filter="fade">
                                      <p:cBhvr>
                                        <p:cTn id="10" dur="1000"/>
                                        <p:tgtEl>
                                          <p:spTgt spid="8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6"/>
                                        </p:tgtEl>
                                        <p:attrNameLst>
                                          <p:attrName>style.visibility</p:attrName>
                                        </p:attrNameLst>
                                      </p:cBhvr>
                                      <p:to>
                                        <p:strVal val="visible"/>
                                      </p:to>
                                    </p:set>
                                    <p:animEffect transition="in" filter="fade">
                                      <p:cBhvr>
                                        <p:cTn id="15" dur="1000"/>
                                        <p:tgtEl>
                                          <p:spTgt spid="806"/>
                                        </p:tgtEl>
                                      </p:cBhvr>
                                    </p:animEffect>
                                  </p:childTnLst>
                                </p:cTn>
                              </p:par>
                              <p:par>
                                <p:cTn id="16" presetID="10" presetClass="entr" presetSubtype="0" fill="hold" nodeType="withEffect">
                                  <p:stCondLst>
                                    <p:cond delay="0"/>
                                  </p:stCondLst>
                                  <p:childTnLst>
                                    <p:set>
                                      <p:cBhvr>
                                        <p:cTn id="17" dur="1" fill="hold">
                                          <p:stCondLst>
                                            <p:cond delay="0"/>
                                          </p:stCondLst>
                                        </p:cTn>
                                        <p:tgtEl>
                                          <p:spTgt spid="837"/>
                                        </p:tgtEl>
                                        <p:attrNameLst>
                                          <p:attrName>style.visibility</p:attrName>
                                        </p:attrNameLst>
                                      </p:cBhvr>
                                      <p:to>
                                        <p:strVal val="visible"/>
                                      </p:to>
                                    </p:set>
                                    <p:animEffect transition="in" filter="fade">
                                      <p:cBhvr>
                                        <p:cTn id="18" dur="1000"/>
                                        <p:tgtEl>
                                          <p:spTgt spid="8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08"/>
                                        </p:tgtEl>
                                        <p:attrNameLst>
                                          <p:attrName>style.visibility</p:attrName>
                                        </p:attrNameLst>
                                      </p:cBhvr>
                                      <p:to>
                                        <p:strVal val="visible"/>
                                      </p:to>
                                    </p:set>
                                    <p:animEffect transition="in" filter="fade">
                                      <p:cBhvr>
                                        <p:cTn id="23" dur="1000"/>
                                        <p:tgtEl>
                                          <p:spTgt spid="808"/>
                                        </p:tgtEl>
                                      </p:cBhvr>
                                    </p:animEffect>
                                  </p:childTnLst>
                                </p:cTn>
                              </p:par>
                              <p:par>
                                <p:cTn id="24" presetID="10" presetClass="entr" presetSubtype="0" fill="hold" nodeType="withEffect">
                                  <p:stCondLst>
                                    <p:cond delay="0"/>
                                  </p:stCondLst>
                                  <p:childTnLst>
                                    <p:set>
                                      <p:cBhvr>
                                        <p:cTn id="25" dur="1" fill="hold">
                                          <p:stCondLst>
                                            <p:cond delay="0"/>
                                          </p:stCondLst>
                                        </p:cTn>
                                        <p:tgtEl>
                                          <p:spTgt spid="809"/>
                                        </p:tgtEl>
                                        <p:attrNameLst>
                                          <p:attrName>style.visibility</p:attrName>
                                        </p:attrNameLst>
                                      </p:cBhvr>
                                      <p:to>
                                        <p:strVal val="visible"/>
                                      </p:to>
                                    </p:set>
                                    <p:animEffect transition="in" filter="fade">
                                      <p:cBhvr>
                                        <p:cTn id="26" dur="1000"/>
                                        <p:tgtEl>
                                          <p:spTgt spid="809"/>
                                        </p:tgtEl>
                                      </p:cBhvr>
                                    </p:animEffect>
                                  </p:childTnLst>
                                </p:cTn>
                              </p:par>
                              <p:par>
                                <p:cTn id="27" presetID="10" presetClass="entr" presetSubtype="0" fill="hold" nodeType="withEffect">
                                  <p:stCondLst>
                                    <p:cond delay="0"/>
                                  </p:stCondLst>
                                  <p:childTnLst>
                                    <p:set>
                                      <p:cBhvr>
                                        <p:cTn id="28" dur="1" fill="hold">
                                          <p:stCondLst>
                                            <p:cond delay="0"/>
                                          </p:stCondLst>
                                        </p:cTn>
                                        <p:tgtEl>
                                          <p:spTgt spid="810"/>
                                        </p:tgtEl>
                                        <p:attrNameLst>
                                          <p:attrName>style.visibility</p:attrName>
                                        </p:attrNameLst>
                                      </p:cBhvr>
                                      <p:to>
                                        <p:strVal val="visible"/>
                                      </p:to>
                                    </p:set>
                                    <p:animEffect transition="in" filter="fade">
                                      <p:cBhvr>
                                        <p:cTn id="29" dur="1000"/>
                                        <p:tgtEl>
                                          <p:spTgt spid="810"/>
                                        </p:tgtEl>
                                      </p:cBhvr>
                                    </p:animEffect>
                                  </p:childTnLst>
                                </p:cTn>
                              </p:par>
                              <p:par>
                                <p:cTn id="30" presetID="10" presetClass="entr" presetSubtype="0" fill="hold" nodeType="withEffect">
                                  <p:stCondLst>
                                    <p:cond delay="0"/>
                                  </p:stCondLst>
                                  <p:childTnLst>
                                    <p:set>
                                      <p:cBhvr>
                                        <p:cTn id="31" dur="1" fill="hold">
                                          <p:stCondLst>
                                            <p:cond delay="0"/>
                                          </p:stCondLst>
                                        </p:cTn>
                                        <p:tgtEl>
                                          <p:spTgt spid="819"/>
                                        </p:tgtEl>
                                        <p:attrNameLst>
                                          <p:attrName>style.visibility</p:attrName>
                                        </p:attrNameLst>
                                      </p:cBhvr>
                                      <p:to>
                                        <p:strVal val="visible"/>
                                      </p:to>
                                    </p:set>
                                    <p:animEffect transition="in" filter="fade">
                                      <p:cBhvr>
                                        <p:cTn id="32" dur="1000"/>
                                        <p:tgtEl>
                                          <p:spTgt spid="819"/>
                                        </p:tgtEl>
                                      </p:cBhvr>
                                    </p:animEffect>
                                  </p:childTnLst>
                                </p:cTn>
                              </p:par>
                              <p:par>
                                <p:cTn id="33" presetID="10" presetClass="entr" presetSubtype="0" fill="hold" nodeType="withEffect">
                                  <p:stCondLst>
                                    <p:cond delay="0"/>
                                  </p:stCondLst>
                                  <p:childTnLst>
                                    <p:set>
                                      <p:cBhvr>
                                        <p:cTn id="34" dur="1" fill="hold">
                                          <p:stCondLst>
                                            <p:cond delay="0"/>
                                          </p:stCondLst>
                                        </p:cTn>
                                        <p:tgtEl>
                                          <p:spTgt spid="821"/>
                                        </p:tgtEl>
                                        <p:attrNameLst>
                                          <p:attrName>style.visibility</p:attrName>
                                        </p:attrNameLst>
                                      </p:cBhvr>
                                      <p:to>
                                        <p:strVal val="visible"/>
                                      </p:to>
                                    </p:set>
                                    <p:animEffect transition="in" filter="fade">
                                      <p:cBhvr>
                                        <p:cTn id="35" dur="1000"/>
                                        <p:tgtEl>
                                          <p:spTgt spid="821"/>
                                        </p:tgtEl>
                                      </p:cBhvr>
                                    </p:animEffect>
                                  </p:childTnLst>
                                </p:cTn>
                              </p:par>
                              <p:par>
                                <p:cTn id="36" presetID="10" presetClass="entr" presetSubtype="0" fill="hold" nodeType="withEffect">
                                  <p:stCondLst>
                                    <p:cond delay="0"/>
                                  </p:stCondLst>
                                  <p:childTnLst>
                                    <p:set>
                                      <p:cBhvr>
                                        <p:cTn id="37" dur="1" fill="hold">
                                          <p:stCondLst>
                                            <p:cond delay="0"/>
                                          </p:stCondLst>
                                        </p:cTn>
                                        <p:tgtEl>
                                          <p:spTgt spid="822"/>
                                        </p:tgtEl>
                                        <p:attrNameLst>
                                          <p:attrName>style.visibility</p:attrName>
                                        </p:attrNameLst>
                                      </p:cBhvr>
                                      <p:to>
                                        <p:strVal val="visible"/>
                                      </p:to>
                                    </p:set>
                                    <p:animEffect transition="in" filter="fade">
                                      <p:cBhvr>
                                        <p:cTn id="38" dur="1000"/>
                                        <p:tgtEl>
                                          <p:spTgt spid="822"/>
                                        </p:tgtEl>
                                      </p:cBhvr>
                                    </p:animEffect>
                                  </p:childTnLst>
                                </p:cTn>
                              </p:par>
                              <p:par>
                                <p:cTn id="39" presetID="10" presetClass="entr" presetSubtype="0" fill="hold" nodeType="withEffect">
                                  <p:stCondLst>
                                    <p:cond delay="0"/>
                                  </p:stCondLst>
                                  <p:childTnLst>
                                    <p:set>
                                      <p:cBhvr>
                                        <p:cTn id="40" dur="1" fill="hold">
                                          <p:stCondLst>
                                            <p:cond delay="0"/>
                                          </p:stCondLst>
                                        </p:cTn>
                                        <p:tgtEl>
                                          <p:spTgt spid="825"/>
                                        </p:tgtEl>
                                        <p:attrNameLst>
                                          <p:attrName>style.visibility</p:attrName>
                                        </p:attrNameLst>
                                      </p:cBhvr>
                                      <p:to>
                                        <p:strVal val="visible"/>
                                      </p:to>
                                    </p:set>
                                    <p:animEffect transition="in" filter="fade">
                                      <p:cBhvr>
                                        <p:cTn id="41" dur="1000"/>
                                        <p:tgtEl>
                                          <p:spTgt spid="825"/>
                                        </p:tgtEl>
                                      </p:cBhvr>
                                    </p:animEffect>
                                  </p:childTnLst>
                                </p:cTn>
                              </p:par>
                              <p:par>
                                <p:cTn id="42" presetID="10" presetClass="entr" presetSubtype="0" fill="hold" nodeType="withEffect">
                                  <p:stCondLst>
                                    <p:cond delay="0"/>
                                  </p:stCondLst>
                                  <p:childTnLst>
                                    <p:set>
                                      <p:cBhvr>
                                        <p:cTn id="43" dur="1" fill="hold">
                                          <p:stCondLst>
                                            <p:cond delay="0"/>
                                          </p:stCondLst>
                                        </p:cTn>
                                        <p:tgtEl>
                                          <p:spTgt spid="807"/>
                                        </p:tgtEl>
                                        <p:attrNameLst>
                                          <p:attrName>style.visibility</p:attrName>
                                        </p:attrNameLst>
                                      </p:cBhvr>
                                      <p:to>
                                        <p:strVal val="visible"/>
                                      </p:to>
                                    </p:set>
                                    <p:animEffect transition="in" filter="fade">
                                      <p:cBhvr>
                                        <p:cTn id="44"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 more PheWAS/GWAS analyses and experimental validations</a:t>
            </a:r>
            <a:endParaRPr/>
          </a:p>
        </p:txBody>
      </p:sp>
      <p:cxnSp>
        <p:nvCxnSpPr>
          <p:cNvPr id="847" name="Google Shape;847;p77"/>
          <p:cNvCxnSpPr>
            <a:stCxn id="848" idx="2"/>
          </p:cNvCxnSpPr>
          <p:nvPr/>
        </p:nvCxnSpPr>
        <p:spPr>
          <a:xfrm>
            <a:off x="7170738" y="2177825"/>
            <a:ext cx="1300800" cy="0"/>
          </a:xfrm>
          <a:prstGeom prst="straightConnector1">
            <a:avLst/>
          </a:prstGeom>
          <a:noFill/>
          <a:ln w="9525" cap="flat" cmpd="sng">
            <a:solidFill>
              <a:schemeClr val="dk1"/>
            </a:solidFill>
            <a:prstDash val="solid"/>
            <a:round/>
            <a:headEnd type="none" w="med" len="med"/>
            <a:tailEnd type="none" w="med" len="med"/>
          </a:ln>
        </p:spPr>
      </p:cxnSp>
      <p:sp>
        <p:nvSpPr>
          <p:cNvPr id="848" name="Google Shape;848;p77"/>
          <p:cNvSpPr txBox="1"/>
          <p:nvPr/>
        </p:nvSpPr>
        <p:spPr>
          <a:xfrm>
            <a:off x="7025988" y="1854725"/>
            <a:ext cx="289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5’</a:t>
            </a:r>
            <a:endParaRPr sz="900"/>
          </a:p>
        </p:txBody>
      </p:sp>
      <p:sp>
        <p:nvSpPr>
          <p:cNvPr id="849" name="Google Shape;849;p77"/>
          <p:cNvSpPr txBox="1"/>
          <p:nvPr/>
        </p:nvSpPr>
        <p:spPr>
          <a:xfrm>
            <a:off x="8381463" y="1940275"/>
            <a:ext cx="289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3’</a:t>
            </a:r>
            <a:endParaRPr sz="900"/>
          </a:p>
        </p:txBody>
      </p:sp>
      <p:sp>
        <p:nvSpPr>
          <p:cNvPr id="850" name="Google Shape;850;p77"/>
          <p:cNvSpPr/>
          <p:nvPr/>
        </p:nvSpPr>
        <p:spPr>
          <a:xfrm>
            <a:off x="7365963" y="1854725"/>
            <a:ext cx="195210" cy="248184"/>
          </a:xfrm>
          <a:prstGeom prst="lightningBol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7"/>
          <p:cNvSpPr txBox="1"/>
          <p:nvPr/>
        </p:nvSpPr>
        <p:spPr>
          <a:xfrm>
            <a:off x="4930450" y="1544150"/>
            <a:ext cx="180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wildtype 5’utr G4 </a:t>
            </a:r>
            <a:endParaRPr sz="1200" b="1"/>
          </a:p>
        </p:txBody>
      </p:sp>
      <p:sp>
        <p:nvSpPr>
          <p:cNvPr id="852" name="Google Shape;852;p77"/>
          <p:cNvSpPr txBox="1"/>
          <p:nvPr/>
        </p:nvSpPr>
        <p:spPr>
          <a:xfrm>
            <a:off x="7025988" y="1544150"/>
            <a:ext cx="1806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mutated 5’utr G4</a:t>
            </a:r>
            <a:endParaRPr sz="1200" b="1"/>
          </a:p>
        </p:txBody>
      </p:sp>
      <p:cxnSp>
        <p:nvCxnSpPr>
          <p:cNvPr id="853" name="Google Shape;853;p77"/>
          <p:cNvCxnSpPr/>
          <p:nvPr/>
        </p:nvCxnSpPr>
        <p:spPr>
          <a:xfrm flipH="1">
            <a:off x="7107413" y="2442413"/>
            <a:ext cx="532200" cy="266100"/>
          </a:xfrm>
          <a:prstGeom prst="straightConnector1">
            <a:avLst/>
          </a:prstGeom>
          <a:noFill/>
          <a:ln w="19050" cap="flat" cmpd="sng">
            <a:solidFill>
              <a:schemeClr val="dk2"/>
            </a:solidFill>
            <a:prstDash val="solid"/>
            <a:round/>
            <a:headEnd type="none" w="med" len="med"/>
            <a:tailEnd type="stealth" w="med" len="med"/>
          </a:ln>
        </p:spPr>
      </p:cxnSp>
      <p:sp>
        <p:nvSpPr>
          <p:cNvPr id="854" name="Google Shape;854;p77"/>
          <p:cNvSpPr txBox="1"/>
          <p:nvPr/>
        </p:nvSpPr>
        <p:spPr>
          <a:xfrm>
            <a:off x="5861361" y="1017725"/>
            <a:ext cx="1972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t>Experimental validation</a:t>
            </a:r>
            <a:r>
              <a:rPr lang="en" sz="1100"/>
              <a:t> of G4 deleterious variants</a:t>
            </a:r>
            <a:endParaRPr sz="1100"/>
          </a:p>
        </p:txBody>
      </p:sp>
      <p:sp>
        <p:nvSpPr>
          <p:cNvPr id="855" name="Google Shape;855;p77"/>
          <p:cNvSpPr/>
          <p:nvPr/>
        </p:nvSpPr>
        <p:spPr>
          <a:xfrm>
            <a:off x="476375" y="1602300"/>
            <a:ext cx="3599100" cy="3396900"/>
          </a:xfrm>
          <a:prstGeom prst="roundRect">
            <a:avLst>
              <a:gd name="adj" fmla="val 16667"/>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7"/>
          <p:cNvSpPr txBox="1"/>
          <p:nvPr/>
        </p:nvSpPr>
        <p:spPr>
          <a:xfrm>
            <a:off x="746250" y="1857950"/>
            <a:ext cx="3016200" cy="22779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SzPts val="1700"/>
              <a:buChar char="●"/>
            </a:pPr>
            <a:r>
              <a:rPr lang="en" sz="1700"/>
              <a:t>Extend and finalize GWAS and PheWAS associations</a:t>
            </a:r>
            <a:endParaRPr sz="1700"/>
          </a:p>
          <a:p>
            <a:pPr marL="457200" lvl="0" indent="-336550" algn="l" rtl="0">
              <a:spcBef>
                <a:spcPts val="0"/>
              </a:spcBef>
              <a:spcAft>
                <a:spcPts val="0"/>
              </a:spcAft>
              <a:buSzPts val="1700"/>
              <a:buChar char="●"/>
            </a:pPr>
            <a:r>
              <a:rPr lang="en" sz="1700"/>
              <a:t>Investigate relations of rG4 subtypes and locations in the gene</a:t>
            </a:r>
            <a:endParaRPr sz="1700"/>
          </a:p>
          <a:p>
            <a:pPr marL="457200" lvl="0" indent="-336550" algn="l" rtl="0">
              <a:spcBef>
                <a:spcPts val="0"/>
              </a:spcBef>
              <a:spcAft>
                <a:spcPts val="0"/>
              </a:spcAft>
              <a:buSzPts val="1700"/>
              <a:buChar char="●"/>
            </a:pPr>
            <a:r>
              <a:rPr lang="en" sz="1700"/>
              <a:t>Experimentally validate rG4 deleterious variants</a:t>
            </a:r>
            <a:endParaRPr sz="1700"/>
          </a:p>
        </p:txBody>
      </p:sp>
      <p:pic>
        <p:nvPicPr>
          <p:cNvPr id="857" name="Google Shape;857;p77"/>
          <p:cNvPicPr preferRelativeResize="0"/>
          <p:nvPr/>
        </p:nvPicPr>
        <p:blipFill>
          <a:blip r:embed="rId3">
            <a:alphaModFix/>
          </a:blip>
          <a:stretch>
            <a:fillRect/>
          </a:stretch>
        </p:blipFill>
        <p:spPr>
          <a:xfrm>
            <a:off x="2761475" y="4489575"/>
            <a:ext cx="1211643" cy="323100"/>
          </a:xfrm>
          <a:prstGeom prst="rect">
            <a:avLst/>
          </a:prstGeom>
          <a:noFill/>
          <a:ln>
            <a:noFill/>
          </a:ln>
        </p:spPr>
      </p:pic>
      <p:sp>
        <p:nvSpPr>
          <p:cNvPr id="858" name="Google Shape;858;p77"/>
          <p:cNvSpPr txBox="1"/>
          <p:nvPr/>
        </p:nvSpPr>
        <p:spPr>
          <a:xfrm>
            <a:off x="746250" y="4025725"/>
            <a:ext cx="3523200" cy="7080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Char char="●"/>
            </a:pPr>
            <a:r>
              <a:rPr lang="en" sz="1700">
                <a:solidFill>
                  <a:schemeClr val="dk1"/>
                </a:solidFill>
              </a:rPr>
              <a:t>Reproduce associations in UK Biobank</a:t>
            </a:r>
            <a:endParaRPr/>
          </a:p>
        </p:txBody>
      </p:sp>
      <p:pic>
        <p:nvPicPr>
          <p:cNvPr id="859" name="Google Shape;859;p77"/>
          <p:cNvPicPr preferRelativeResize="0"/>
          <p:nvPr/>
        </p:nvPicPr>
        <p:blipFill rotWithShape="1">
          <a:blip r:embed="rId4">
            <a:alphaModFix/>
          </a:blip>
          <a:srcRect/>
          <a:stretch/>
        </p:blipFill>
        <p:spPr>
          <a:xfrm>
            <a:off x="6002291" y="2807086"/>
            <a:ext cx="699850" cy="516438"/>
          </a:xfrm>
          <a:prstGeom prst="rect">
            <a:avLst/>
          </a:prstGeom>
          <a:noFill/>
          <a:ln>
            <a:noFill/>
          </a:ln>
        </p:spPr>
      </p:pic>
      <p:pic>
        <p:nvPicPr>
          <p:cNvPr id="860" name="Google Shape;860;p77"/>
          <p:cNvPicPr preferRelativeResize="0"/>
          <p:nvPr/>
        </p:nvPicPr>
        <p:blipFill>
          <a:blip r:embed="rId5">
            <a:alphaModFix/>
          </a:blip>
          <a:stretch>
            <a:fillRect/>
          </a:stretch>
        </p:blipFill>
        <p:spPr>
          <a:xfrm>
            <a:off x="6736750" y="2814713"/>
            <a:ext cx="658326" cy="474974"/>
          </a:xfrm>
          <a:prstGeom prst="rect">
            <a:avLst/>
          </a:prstGeom>
          <a:noFill/>
          <a:ln>
            <a:noFill/>
          </a:ln>
        </p:spPr>
      </p:pic>
      <p:cxnSp>
        <p:nvCxnSpPr>
          <p:cNvPr id="861" name="Google Shape;861;p77"/>
          <p:cNvCxnSpPr/>
          <p:nvPr/>
        </p:nvCxnSpPr>
        <p:spPr>
          <a:xfrm>
            <a:off x="6767828" y="3410650"/>
            <a:ext cx="0" cy="261600"/>
          </a:xfrm>
          <a:prstGeom prst="straightConnector1">
            <a:avLst/>
          </a:prstGeom>
          <a:noFill/>
          <a:ln w="19050" cap="flat" cmpd="sng">
            <a:solidFill>
              <a:schemeClr val="dk2"/>
            </a:solidFill>
            <a:prstDash val="solid"/>
            <a:round/>
            <a:headEnd type="none" w="med" len="med"/>
            <a:tailEnd type="stealth" w="med" len="med"/>
          </a:ln>
        </p:spPr>
      </p:cxnSp>
      <p:sp>
        <p:nvSpPr>
          <p:cNvPr id="862" name="Google Shape;862;p77"/>
          <p:cNvSpPr/>
          <p:nvPr/>
        </p:nvSpPr>
        <p:spPr>
          <a:xfrm>
            <a:off x="5894417" y="2095094"/>
            <a:ext cx="272400" cy="15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3" name="Google Shape;863;p77"/>
          <p:cNvPicPr preferRelativeResize="0"/>
          <p:nvPr/>
        </p:nvPicPr>
        <p:blipFill>
          <a:blip r:embed="rId6">
            <a:alphaModFix/>
          </a:blip>
          <a:stretch>
            <a:fillRect/>
          </a:stretch>
        </p:blipFill>
        <p:spPr>
          <a:xfrm>
            <a:off x="4925300" y="1887650"/>
            <a:ext cx="1590839" cy="572700"/>
          </a:xfrm>
          <a:prstGeom prst="rect">
            <a:avLst/>
          </a:prstGeom>
          <a:noFill/>
          <a:ln>
            <a:noFill/>
          </a:ln>
        </p:spPr>
      </p:pic>
      <p:sp>
        <p:nvSpPr>
          <p:cNvPr id="864" name="Google Shape;864;p77"/>
          <p:cNvSpPr/>
          <p:nvPr/>
        </p:nvSpPr>
        <p:spPr>
          <a:xfrm>
            <a:off x="5927438" y="1846988"/>
            <a:ext cx="406500" cy="24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7"/>
          <p:cNvSpPr/>
          <p:nvPr/>
        </p:nvSpPr>
        <p:spPr>
          <a:xfrm>
            <a:off x="6409960" y="2027613"/>
            <a:ext cx="289500" cy="24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7"/>
          <p:cNvSpPr/>
          <p:nvPr/>
        </p:nvSpPr>
        <p:spPr>
          <a:xfrm>
            <a:off x="4686738" y="2383588"/>
            <a:ext cx="406500" cy="248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7"/>
          <p:cNvSpPr txBox="1"/>
          <p:nvPr/>
        </p:nvSpPr>
        <p:spPr>
          <a:xfrm>
            <a:off x="4795775" y="2180638"/>
            <a:ext cx="289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5’</a:t>
            </a:r>
            <a:endParaRPr sz="900"/>
          </a:p>
        </p:txBody>
      </p:sp>
      <p:sp>
        <p:nvSpPr>
          <p:cNvPr id="868" name="Google Shape;868;p77"/>
          <p:cNvSpPr txBox="1"/>
          <p:nvPr/>
        </p:nvSpPr>
        <p:spPr>
          <a:xfrm>
            <a:off x="6207463" y="1809488"/>
            <a:ext cx="289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3’</a:t>
            </a:r>
            <a:endParaRPr sz="900"/>
          </a:p>
        </p:txBody>
      </p:sp>
      <p:cxnSp>
        <p:nvCxnSpPr>
          <p:cNvPr id="869" name="Google Shape;869;p77"/>
          <p:cNvCxnSpPr/>
          <p:nvPr/>
        </p:nvCxnSpPr>
        <p:spPr>
          <a:xfrm>
            <a:off x="6017538" y="2389875"/>
            <a:ext cx="392400" cy="280200"/>
          </a:xfrm>
          <a:prstGeom prst="straightConnector1">
            <a:avLst/>
          </a:prstGeom>
          <a:noFill/>
          <a:ln w="19050" cap="flat" cmpd="sng">
            <a:solidFill>
              <a:schemeClr val="dk2"/>
            </a:solidFill>
            <a:prstDash val="solid"/>
            <a:round/>
            <a:headEnd type="none" w="med" len="med"/>
            <a:tailEnd type="stealth" w="med" len="med"/>
          </a:ln>
        </p:spPr>
      </p:cxnSp>
      <p:sp>
        <p:nvSpPr>
          <p:cNvPr id="870" name="Google Shape;870;p77"/>
          <p:cNvSpPr/>
          <p:nvPr/>
        </p:nvSpPr>
        <p:spPr>
          <a:xfrm>
            <a:off x="6644500" y="4589675"/>
            <a:ext cx="406500" cy="157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7"/>
          <p:cNvSpPr txBox="1"/>
          <p:nvPr/>
        </p:nvSpPr>
        <p:spPr>
          <a:xfrm>
            <a:off x="6002300" y="3793213"/>
            <a:ext cx="1972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Quantitatively measure changes in protein expression</a:t>
            </a:r>
            <a:endParaRPr/>
          </a:p>
        </p:txBody>
      </p:sp>
      <p:sp>
        <p:nvSpPr>
          <p:cNvPr id="872" name="Google Shape;872;p77"/>
          <p:cNvSpPr/>
          <p:nvPr/>
        </p:nvSpPr>
        <p:spPr>
          <a:xfrm>
            <a:off x="5905600" y="3793225"/>
            <a:ext cx="1884300" cy="854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6">
                                            <p:txEl>
                                              <p:pRg st="0" end="0"/>
                                            </p:txEl>
                                          </p:spTgt>
                                        </p:tgtEl>
                                        <p:attrNameLst>
                                          <p:attrName>style.visibility</p:attrName>
                                        </p:attrNameLst>
                                      </p:cBhvr>
                                      <p:to>
                                        <p:strVal val="visible"/>
                                      </p:to>
                                    </p:set>
                                    <p:animEffect transition="in" filter="fade">
                                      <p:cBhvr>
                                        <p:cTn id="7" dur="1000"/>
                                        <p:tgtEl>
                                          <p:spTgt spid="8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6">
                                            <p:txEl>
                                              <p:pRg st="1" end="1"/>
                                            </p:txEl>
                                          </p:spTgt>
                                        </p:tgtEl>
                                        <p:attrNameLst>
                                          <p:attrName>style.visibility</p:attrName>
                                        </p:attrNameLst>
                                      </p:cBhvr>
                                      <p:to>
                                        <p:strVal val="visible"/>
                                      </p:to>
                                    </p:set>
                                    <p:animEffect transition="in" filter="fade">
                                      <p:cBhvr>
                                        <p:cTn id="12" dur="1000"/>
                                        <p:tgtEl>
                                          <p:spTgt spid="8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6">
                                            <p:txEl>
                                              <p:pRg st="2" end="2"/>
                                            </p:txEl>
                                          </p:spTgt>
                                        </p:tgtEl>
                                        <p:attrNameLst>
                                          <p:attrName>style.visibility</p:attrName>
                                        </p:attrNameLst>
                                      </p:cBhvr>
                                      <p:to>
                                        <p:strVal val="visible"/>
                                      </p:to>
                                    </p:set>
                                    <p:animEffect transition="in" filter="fade">
                                      <p:cBhvr>
                                        <p:cTn id="17" dur="1000"/>
                                        <p:tgtEl>
                                          <p:spTgt spid="85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47"/>
                                        </p:tgtEl>
                                        <p:attrNameLst>
                                          <p:attrName>style.visibility</p:attrName>
                                        </p:attrNameLst>
                                      </p:cBhvr>
                                      <p:to>
                                        <p:strVal val="visible"/>
                                      </p:to>
                                    </p:set>
                                    <p:animEffect transition="in" filter="fade">
                                      <p:cBhvr>
                                        <p:cTn id="20" dur="1000"/>
                                        <p:tgtEl>
                                          <p:spTgt spid="847"/>
                                        </p:tgtEl>
                                      </p:cBhvr>
                                    </p:animEffect>
                                  </p:childTnLst>
                                </p:cTn>
                              </p:par>
                              <p:par>
                                <p:cTn id="21" presetID="10" presetClass="entr" presetSubtype="0" fill="hold" nodeType="withEffect">
                                  <p:stCondLst>
                                    <p:cond delay="0"/>
                                  </p:stCondLst>
                                  <p:childTnLst>
                                    <p:set>
                                      <p:cBhvr>
                                        <p:cTn id="22" dur="1" fill="hold">
                                          <p:stCondLst>
                                            <p:cond delay="0"/>
                                          </p:stCondLst>
                                        </p:cTn>
                                        <p:tgtEl>
                                          <p:spTgt spid="848"/>
                                        </p:tgtEl>
                                        <p:attrNameLst>
                                          <p:attrName>style.visibility</p:attrName>
                                        </p:attrNameLst>
                                      </p:cBhvr>
                                      <p:to>
                                        <p:strVal val="visible"/>
                                      </p:to>
                                    </p:set>
                                    <p:animEffect transition="in" filter="fade">
                                      <p:cBhvr>
                                        <p:cTn id="23" dur="1000"/>
                                        <p:tgtEl>
                                          <p:spTgt spid="848"/>
                                        </p:tgtEl>
                                      </p:cBhvr>
                                    </p:animEffect>
                                  </p:childTnLst>
                                </p:cTn>
                              </p:par>
                              <p:par>
                                <p:cTn id="24" presetID="10" presetClass="entr" presetSubtype="0" fill="hold" nodeType="withEffect">
                                  <p:stCondLst>
                                    <p:cond delay="0"/>
                                  </p:stCondLst>
                                  <p:childTnLst>
                                    <p:set>
                                      <p:cBhvr>
                                        <p:cTn id="25" dur="1" fill="hold">
                                          <p:stCondLst>
                                            <p:cond delay="0"/>
                                          </p:stCondLst>
                                        </p:cTn>
                                        <p:tgtEl>
                                          <p:spTgt spid="849"/>
                                        </p:tgtEl>
                                        <p:attrNameLst>
                                          <p:attrName>style.visibility</p:attrName>
                                        </p:attrNameLst>
                                      </p:cBhvr>
                                      <p:to>
                                        <p:strVal val="visible"/>
                                      </p:to>
                                    </p:set>
                                    <p:animEffect transition="in" filter="fade">
                                      <p:cBhvr>
                                        <p:cTn id="26" dur="1000"/>
                                        <p:tgtEl>
                                          <p:spTgt spid="849"/>
                                        </p:tgtEl>
                                      </p:cBhvr>
                                    </p:animEffect>
                                  </p:childTnLst>
                                </p:cTn>
                              </p:par>
                              <p:par>
                                <p:cTn id="27" presetID="10" presetClass="entr" presetSubtype="0" fill="hold" nodeType="withEffect">
                                  <p:stCondLst>
                                    <p:cond delay="0"/>
                                  </p:stCondLst>
                                  <p:childTnLst>
                                    <p:set>
                                      <p:cBhvr>
                                        <p:cTn id="28" dur="1" fill="hold">
                                          <p:stCondLst>
                                            <p:cond delay="0"/>
                                          </p:stCondLst>
                                        </p:cTn>
                                        <p:tgtEl>
                                          <p:spTgt spid="850"/>
                                        </p:tgtEl>
                                        <p:attrNameLst>
                                          <p:attrName>style.visibility</p:attrName>
                                        </p:attrNameLst>
                                      </p:cBhvr>
                                      <p:to>
                                        <p:strVal val="visible"/>
                                      </p:to>
                                    </p:set>
                                    <p:animEffect transition="in" filter="fade">
                                      <p:cBhvr>
                                        <p:cTn id="29" dur="1000"/>
                                        <p:tgtEl>
                                          <p:spTgt spid="850"/>
                                        </p:tgtEl>
                                      </p:cBhvr>
                                    </p:animEffect>
                                  </p:childTnLst>
                                </p:cTn>
                              </p:par>
                              <p:par>
                                <p:cTn id="30" presetID="10" presetClass="entr" presetSubtype="0" fill="hold" nodeType="withEffect">
                                  <p:stCondLst>
                                    <p:cond delay="0"/>
                                  </p:stCondLst>
                                  <p:childTnLst>
                                    <p:set>
                                      <p:cBhvr>
                                        <p:cTn id="31" dur="1" fill="hold">
                                          <p:stCondLst>
                                            <p:cond delay="0"/>
                                          </p:stCondLst>
                                        </p:cTn>
                                        <p:tgtEl>
                                          <p:spTgt spid="851"/>
                                        </p:tgtEl>
                                        <p:attrNameLst>
                                          <p:attrName>style.visibility</p:attrName>
                                        </p:attrNameLst>
                                      </p:cBhvr>
                                      <p:to>
                                        <p:strVal val="visible"/>
                                      </p:to>
                                    </p:set>
                                    <p:animEffect transition="in" filter="fade">
                                      <p:cBhvr>
                                        <p:cTn id="32" dur="1000"/>
                                        <p:tgtEl>
                                          <p:spTgt spid="851"/>
                                        </p:tgtEl>
                                      </p:cBhvr>
                                    </p:animEffect>
                                  </p:childTnLst>
                                </p:cTn>
                              </p:par>
                              <p:par>
                                <p:cTn id="33" presetID="10" presetClass="entr" presetSubtype="0" fill="hold" nodeType="withEffect">
                                  <p:stCondLst>
                                    <p:cond delay="0"/>
                                  </p:stCondLst>
                                  <p:childTnLst>
                                    <p:set>
                                      <p:cBhvr>
                                        <p:cTn id="34" dur="1" fill="hold">
                                          <p:stCondLst>
                                            <p:cond delay="0"/>
                                          </p:stCondLst>
                                        </p:cTn>
                                        <p:tgtEl>
                                          <p:spTgt spid="852"/>
                                        </p:tgtEl>
                                        <p:attrNameLst>
                                          <p:attrName>style.visibility</p:attrName>
                                        </p:attrNameLst>
                                      </p:cBhvr>
                                      <p:to>
                                        <p:strVal val="visible"/>
                                      </p:to>
                                    </p:set>
                                    <p:animEffect transition="in" filter="fade">
                                      <p:cBhvr>
                                        <p:cTn id="35" dur="1000"/>
                                        <p:tgtEl>
                                          <p:spTgt spid="852"/>
                                        </p:tgtEl>
                                      </p:cBhvr>
                                    </p:animEffect>
                                  </p:childTnLst>
                                </p:cTn>
                              </p:par>
                              <p:par>
                                <p:cTn id="36" presetID="10" presetClass="entr" presetSubtype="0" fill="hold" nodeType="withEffect">
                                  <p:stCondLst>
                                    <p:cond delay="0"/>
                                  </p:stCondLst>
                                  <p:childTnLst>
                                    <p:set>
                                      <p:cBhvr>
                                        <p:cTn id="37" dur="1" fill="hold">
                                          <p:stCondLst>
                                            <p:cond delay="0"/>
                                          </p:stCondLst>
                                        </p:cTn>
                                        <p:tgtEl>
                                          <p:spTgt spid="854"/>
                                        </p:tgtEl>
                                        <p:attrNameLst>
                                          <p:attrName>style.visibility</p:attrName>
                                        </p:attrNameLst>
                                      </p:cBhvr>
                                      <p:to>
                                        <p:strVal val="visible"/>
                                      </p:to>
                                    </p:set>
                                    <p:animEffect transition="in" filter="fade">
                                      <p:cBhvr>
                                        <p:cTn id="38" dur="1000"/>
                                        <p:tgtEl>
                                          <p:spTgt spid="854"/>
                                        </p:tgtEl>
                                      </p:cBhvr>
                                    </p:animEffect>
                                  </p:childTnLst>
                                </p:cTn>
                              </p:par>
                              <p:par>
                                <p:cTn id="39" presetID="10" presetClass="entr" presetSubtype="0" fill="hold" nodeType="withEffect">
                                  <p:stCondLst>
                                    <p:cond delay="0"/>
                                  </p:stCondLst>
                                  <p:childTnLst>
                                    <p:set>
                                      <p:cBhvr>
                                        <p:cTn id="40" dur="1" fill="hold">
                                          <p:stCondLst>
                                            <p:cond delay="0"/>
                                          </p:stCondLst>
                                        </p:cTn>
                                        <p:tgtEl>
                                          <p:spTgt spid="868"/>
                                        </p:tgtEl>
                                        <p:attrNameLst>
                                          <p:attrName>style.visibility</p:attrName>
                                        </p:attrNameLst>
                                      </p:cBhvr>
                                      <p:to>
                                        <p:strVal val="visible"/>
                                      </p:to>
                                    </p:set>
                                    <p:animEffect transition="in" filter="fade">
                                      <p:cBhvr>
                                        <p:cTn id="41" dur="1000"/>
                                        <p:tgtEl>
                                          <p:spTgt spid="868"/>
                                        </p:tgtEl>
                                      </p:cBhvr>
                                    </p:animEffect>
                                  </p:childTnLst>
                                </p:cTn>
                              </p:par>
                              <p:par>
                                <p:cTn id="42" presetID="10" presetClass="entr" presetSubtype="0" fill="hold" nodeType="withEffect">
                                  <p:stCondLst>
                                    <p:cond delay="0"/>
                                  </p:stCondLst>
                                  <p:childTnLst>
                                    <p:set>
                                      <p:cBhvr>
                                        <p:cTn id="43" dur="1" fill="hold">
                                          <p:stCondLst>
                                            <p:cond delay="0"/>
                                          </p:stCondLst>
                                        </p:cTn>
                                        <p:tgtEl>
                                          <p:spTgt spid="867"/>
                                        </p:tgtEl>
                                        <p:attrNameLst>
                                          <p:attrName>style.visibility</p:attrName>
                                        </p:attrNameLst>
                                      </p:cBhvr>
                                      <p:to>
                                        <p:strVal val="visible"/>
                                      </p:to>
                                    </p:set>
                                    <p:animEffect transition="in" filter="fade">
                                      <p:cBhvr>
                                        <p:cTn id="44" dur="1000"/>
                                        <p:tgtEl>
                                          <p:spTgt spid="867"/>
                                        </p:tgtEl>
                                      </p:cBhvr>
                                    </p:animEffect>
                                  </p:childTnLst>
                                </p:cTn>
                              </p:par>
                              <p:par>
                                <p:cTn id="45" presetID="10" presetClass="entr" presetSubtype="0" fill="hold" nodeType="withEffect">
                                  <p:stCondLst>
                                    <p:cond delay="0"/>
                                  </p:stCondLst>
                                  <p:childTnLst>
                                    <p:set>
                                      <p:cBhvr>
                                        <p:cTn id="46" dur="1" fill="hold">
                                          <p:stCondLst>
                                            <p:cond delay="0"/>
                                          </p:stCondLst>
                                        </p:cTn>
                                        <p:tgtEl>
                                          <p:spTgt spid="863"/>
                                        </p:tgtEl>
                                        <p:attrNameLst>
                                          <p:attrName>style.visibility</p:attrName>
                                        </p:attrNameLst>
                                      </p:cBhvr>
                                      <p:to>
                                        <p:strVal val="visible"/>
                                      </p:to>
                                    </p:set>
                                    <p:animEffect transition="in" filter="fade">
                                      <p:cBhvr>
                                        <p:cTn id="47" dur="1000"/>
                                        <p:tgtEl>
                                          <p:spTgt spid="863"/>
                                        </p:tgtEl>
                                      </p:cBhvr>
                                    </p:animEffect>
                                  </p:childTnLst>
                                </p:cTn>
                              </p:par>
                              <p:par>
                                <p:cTn id="48" presetID="10" presetClass="entr" presetSubtype="0" fill="hold" nodeType="withEffect">
                                  <p:stCondLst>
                                    <p:cond delay="0"/>
                                  </p:stCondLst>
                                  <p:childTnLst>
                                    <p:set>
                                      <p:cBhvr>
                                        <p:cTn id="49" dur="1" fill="hold">
                                          <p:stCondLst>
                                            <p:cond delay="0"/>
                                          </p:stCondLst>
                                        </p:cTn>
                                        <p:tgtEl>
                                          <p:spTgt spid="853"/>
                                        </p:tgtEl>
                                        <p:attrNameLst>
                                          <p:attrName>style.visibility</p:attrName>
                                        </p:attrNameLst>
                                      </p:cBhvr>
                                      <p:to>
                                        <p:strVal val="visible"/>
                                      </p:to>
                                    </p:set>
                                    <p:animEffect transition="in" filter="fade">
                                      <p:cBhvr>
                                        <p:cTn id="50" dur="1000"/>
                                        <p:tgtEl>
                                          <p:spTgt spid="853"/>
                                        </p:tgtEl>
                                      </p:cBhvr>
                                    </p:animEffect>
                                  </p:childTnLst>
                                </p:cTn>
                              </p:par>
                              <p:par>
                                <p:cTn id="51" presetID="10" presetClass="entr" presetSubtype="0" fill="hold" nodeType="withEffect">
                                  <p:stCondLst>
                                    <p:cond delay="0"/>
                                  </p:stCondLst>
                                  <p:childTnLst>
                                    <p:set>
                                      <p:cBhvr>
                                        <p:cTn id="52" dur="1" fill="hold">
                                          <p:stCondLst>
                                            <p:cond delay="0"/>
                                          </p:stCondLst>
                                        </p:cTn>
                                        <p:tgtEl>
                                          <p:spTgt spid="859"/>
                                        </p:tgtEl>
                                        <p:attrNameLst>
                                          <p:attrName>style.visibility</p:attrName>
                                        </p:attrNameLst>
                                      </p:cBhvr>
                                      <p:to>
                                        <p:strVal val="visible"/>
                                      </p:to>
                                    </p:set>
                                    <p:animEffect transition="in" filter="fade">
                                      <p:cBhvr>
                                        <p:cTn id="53" dur="1000"/>
                                        <p:tgtEl>
                                          <p:spTgt spid="859"/>
                                        </p:tgtEl>
                                      </p:cBhvr>
                                    </p:animEffect>
                                  </p:childTnLst>
                                </p:cTn>
                              </p:par>
                              <p:par>
                                <p:cTn id="54" presetID="10" presetClass="entr" presetSubtype="0" fill="hold" nodeType="withEffect">
                                  <p:stCondLst>
                                    <p:cond delay="0"/>
                                  </p:stCondLst>
                                  <p:childTnLst>
                                    <p:set>
                                      <p:cBhvr>
                                        <p:cTn id="55" dur="1" fill="hold">
                                          <p:stCondLst>
                                            <p:cond delay="0"/>
                                          </p:stCondLst>
                                        </p:cTn>
                                        <p:tgtEl>
                                          <p:spTgt spid="860"/>
                                        </p:tgtEl>
                                        <p:attrNameLst>
                                          <p:attrName>style.visibility</p:attrName>
                                        </p:attrNameLst>
                                      </p:cBhvr>
                                      <p:to>
                                        <p:strVal val="visible"/>
                                      </p:to>
                                    </p:set>
                                    <p:animEffect transition="in" filter="fade">
                                      <p:cBhvr>
                                        <p:cTn id="56" dur="1000"/>
                                        <p:tgtEl>
                                          <p:spTgt spid="860"/>
                                        </p:tgtEl>
                                      </p:cBhvr>
                                    </p:animEffect>
                                  </p:childTnLst>
                                </p:cTn>
                              </p:par>
                              <p:par>
                                <p:cTn id="57" presetID="10" presetClass="entr" presetSubtype="0" fill="hold" nodeType="withEffect">
                                  <p:stCondLst>
                                    <p:cond delay="0"/>
                                  </p:stCondLst>
                                  <p:childTnLst>
                                    <p:set>
                                      <p:cBhvr>
                                        <p:cTn id="58" dur="1" fill="hold">
                                          <p:stCondLst>
                                            <p:cond delay="0"/>
                                          </p:stCondLst>
                                        </p:cTn>
                                        <p:tgtEl>
                                          <p:spTgt spid="869"/>
                                        </p:tgtEl>
                                        <p:attrNameLst>
                                          <p:attrName>style.visibility</p:attrName>
                                        </p:attrNameLst>
                                      </p:cBhvr>
                                      <p:to>
                                        <p:strVal val="visible"/>
                                      </p:to>
                                    </p:set>
                                    <p:animEffect transition="in" filter="fade">
                                      <p:cBhvr>
                                        <p:cTn id="59" dur="1000"/>
                                        <p:tgtEl>
                                          <p:spTgt spid="869"/>
                                        </p:tgtEl>
                                      </p:cBhvr>
                                    </p:animEffect>
                                  </p:childTnLst>
                                </p:cTn>
                              </p:par>
                              <p:par>
                                <p:cTn id="60" presetID="10" presetClass="entr" presetSubtype="0" fill="hold" nodeType="withEffect">
                                  <p:stCondLst>
                                    <p:cond delay="0"/>
                                  </p:stCondLst>
                                  <p:childTnLst>
                                    <p:set>
                                      <p:cBhvr>
                                        <p:cTn id="61" dur="1" fill="hold">
                                          <p:stCondLst>
                                            <p:cond delay="0"/>
                                          </p:stCondLst>
                                        </p:cTn>
                                        <p:tgtEl>
                                          <p:spTgt spid="861"/>
                                        </p:tgtEl>
                                        <p:attrNameLst>
                                          <p:attrName>style.visibility</p:attrName>
                                        </p:attrNameLst>
                                      </p:cBhvr>
                                      <p:to>
                                        <p:strVal val="visible"/>
                                      </p:to>
                                    </p:set>
                                    <p:animEffect transition="in" filter="fade">
                                      <p:cBhvr>
                                        <p:cTn id="62" dur="1000"/>
                                        <p:tgtEl>
                                          <p:spTgt spid="861"/>
                                        </p:tgtEl>
                                      </p:cBhvr>
                                    </p:animEffect>
                                  </p:childTnLst>
                                </p:cTn>
                              </p:par>
                              <p:par>
                                <p:cTn id="63" presetID="10" presetClass="entr" presetSubtype="0" fill="hold" nodeType="withEffect">
                                  <p:stCondLst>
                                    <p:cond delay="0"/>
                                  </p:stCondLst>
                                  <p:childTnLst>
                                    <p:set>
                                      <p:cBhvr>
                                        <p:cTn id="64" dur="1" fill="hold">
                                          <p:stCondLst>
                                            <p:cond delay="0"/>
                                          </p:stCondLst>
                                        </p:cTn>
                                        <p:tgtEl>
                                          <p:spTgt spid="871"/>
                                        </p:tgtEl>
                                        <p:attrNameLst>
                                          <p:attrName>style.visibility</p:attrName>
                                        </p:attrNameLst>
                                      </p:cBhvr>
                                      <p:to>
                                        <p:strVal val="visible"/>
                                      </p:to>
                                    </p:set>
                                    <p:animEffect transition="in" filter="fade">
                                      <p:cBhvr>
                                        <p:cTn id="65" dur="1000"/>
                                        <p:tgtEl>
                                          <p:spTgt spid="871"/>
                                        </p:tgtEl>
                                      </p:cBhvr>
                                    </p:animEffect>
                                  </p:childTnLst>
                                </p:cTn>
                              </p:par>
                              <p:par>
                                <p:cTn id="66" presetID="10" presetClass="entr" presetSubtype="0" fill="hold" nodeType="withEffect">
                                  <p:stCondLst>
                                    <p:cond delay="0"/>
                                  </p:stCondLst>
                                  <p:childTnLst>
                                    <p:set>
                                      <p:cBhvr>
                                        <p:cTn id="67" dur="1" fill="hold">
                                          <p:stCondLst>
                                            <p:cond delay="0"/>
                                          </p:stCondLst>
                                        </p:cTn>
                                        <p:tgtEl>
                                          <p:spTgt spid="872"/>
                                        </p:tgtEl>
                                        <p:attrNameLst>
                                          <p:attrName>style.visibility</p:attrName>
                                        </p:attrNameLst>
                                      </p:cBhvr>
                                      <p:to>
                                        <p:strVal val="visible"/>
                                      </p:to>
                                    </p:set>
                                    <p:animEffect transition="in" filter="fade">
                                      <p:cBhvr>
                                        <p:cTn id="68" dur="800"/>
                                        <p:tgtEl>
                                          <p:spTgt spid="87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857"/>
                                        </p:tgtEl>
                                        <p:attrNameLst>
                                          <p:attrName>style.visibility</p:attrName>
                                        </p:attrNameLst>
                                      </p:cBhvr>
                                      <p:to>
                                        <p:strVal val="visible"/>
                                      </p:to>
                                    </p:set>
                                    <p:animEffect transition="in" filter="fade">
                                      <p:cBhvr>
                                        <p:cTn id="73" dur="1000"/>
                                        <p:tgtEl>
                                          <p:spTgt spid="857"/>
                                        </p:tgtEl>
                                      </p:cBhvr>
                                    </p:animEffect>
                                  </p:childTnLst>
                                </p:cTn>
                              </p:par>
                              <p:par>
                                <p:cTn id="74" presetID="10" presetClass="entr" presetSubtype="0" fill="hold" nodeType="withEffect">
                                  <p:stCondLst>
                                    <p:cond delay="0"/>
                                  </p:stCondLst>
                                  <p:childTnLst>
                                    <p:set>
                                      <p:cBhvr>
                                        <p:cTn id="75" dur="1" fill="hold">
                                          <p:stCondLst>
                                            <p:cond delay="0"/>
                                          </p:stCondLst>
                                        </p:cTn>
                                        <p:tgtEl>
                                          <p:spTgt spid="858"/>
                                        </p:tgtEl>
                                        <p:attrNameLst>
                                          <p:attrName>style.visibility</p:attrName>
                                        </p:attrNameLst>
                                      </p:cBhvr>
                                      <p:to>
                                        <p:strVal val="visible"/>
                                      </p:to>
                                    </p:set>
                                    <p:animEffect transition="in" filter="fade">
                                      <p:cBhvr>
                                        <p:cTn id="76" dur="10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78"/>
          <p:cNvSpPr txBox="1">
            <a:spLocks noGrp="1"/>
          </p:cNvSpPr>
          <p:nvPr>
            <p:ph type="title"/>
          </p:nvPr>
        </p:nvSpPr>
        <p:spPr>
          <a:xfrm>
            <a:off x="311700" y="445025"/>
            <a:ext cx="3295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a:t>
            </a:r>
            <a:endParaRPr/>
          </a:p>
        </p:txBody>
      </p:sp>
      <p:pic>
        <p:nvPicPr>
          <p:cNvPr id="878" name="Google Shape;878;p78"/>
          <p:cNvPicPr preferRelativeResize="0"/>
          <p:nvPr/>
        </p:nvPicPr>
        <p:blipFill>
          <a:blip r:embed="rId3">
            <a:alphaModFix/>
          </a:blip>
          <a:stretch>
            <a:fillRect/>
          </a:stretch>
        </p:blipFill>
        <p:spPr>
          <a:xfrm>
            <a:off x="5014663" y="234775"/>
            <a:ext cx="3448750" cy="757850"/>
          </a:xfrm>
          <a:prstGeom prst="rect">
            <a:avLst/>
          </a:prstGeom>
          <a:noFill/>
          <a:ln>
            <a:noFill/>
          </a:ln>
        </p:spPr>
      </p:pic>
      <p:pic>
        <p:nvPicPr>
          <p:cNvPr id="879" name="Google Shape;879;p78"/>
          <p:cNvPicPr preferRelativeResize="0"/>
          <p:nvPr/>
        </p:nvPicPr>
        <p:blipFill>
          <a:blip r:embed="rId4">
            <a:alphaModFix/>
          </a:blip>
          <a:stretch>
            <a:fillRect/>
          </a:stretch>
        </p:blipFill>
        <p:spPr>
          <a:xfrm>
            <a:off x="187525" y="1042530"/>
            <a:ext cx="1396400" cy="1469270"/>
          </a:xfrm>
          <a:prstGeom prst="rect">
            <a:avLst/>
          </a:prstGeom>
          <a:noFill/>
          <a:ln>
            <a:noFill/>
          </a:ln>
        </p:spPr>
      </p:pic>
      <p:pic>
        <p:nvPicPr>
          <p:cNvPr id="880" name="Google Shape;880;p78"/>
          <p:cNvPicPr preferRelativeResize="0"/>
          <p:nvPr/>
        </p:nvPicPr>
        <p:blipFill>
          <a:blip r:embed="rId5">
            <a:alphaModFix/>
          </a:blip>
          <a:stretch>
            <a:fillRect/>
          </a:stretch>
        </p:blipFill>
        <p:spPr>
          <a:xfrm>
            <a:off x="5112500" y="1032175"/>
            <a:ext cx="3719788" cy="3079149"/>
          </a:xfrm>
          <a:prstGeom prst="rect">
            <a:avLst/>
          </a:prstGeom>
          <a:noFill/>
          <a:ln>
            <a:noFill/>
          </a:ln>
        </p:spPr>
      </p:pic>
      <p:pic>
        <p:nvPicPr>
          <p:cNvPr id="881" name="Google Shape;881;p78"/>
          <p:cNvPicPr preferRelativeResize="0"/>
          <p:nvPr/>
        </p:nvPicPr>
        <p:blipFill>
          <a:blip r:embed="rId6">
            <a:alphaModFix/>
          </a:blip>
          <a:stretch>
            <a:fillRect/>
          </a:stretch>
        </p:blipFill>
        <p:spPr>
          <a:xfrm>
            <a:off x="1476500" y="1032175"/>
            <a:ext cx="3925626" cy="3079150"/>
          </a:xfrm>
          <a:prstGeom prst="rect">
            <a:avLst/>
          </a:prstGeom>
          <a:noFill/>
          <a:ln>
            <a:noFill/>
          </a:ln>
        </p:spPr>
      </p:pic>
      <p:pic>
        <p:nvPicPr>
          <p:cNvPr id="882" name="Google Shape;882;p78"/>
          <p:cNvPicPr preferRelativeResize="0"/>
          <p:nvPr/>
        </p:nvPicPr>
        <p:blipFill>
          <a:blip r:embed="rId7">
            <a:alphaModFix/>
          </a:blip>
          <a:stretch>
            <a:fillRect/>
          </a:stretch>
        </p:blipFill>
        <p:spPr>
          <a:xfrm>
            <a:off x="7661075" y="3871325"/>
            <a:ext cx="1166400" cy="1255017"/>
          </a:xfrm>
          <a:prstGeom prst="rect">
            <a:avLst/>
          </a:prstGeom>
          <a:noFill/>
          <a:ln>
            <a:noFill/>
          </a:ln>
        </p:spPr>
      </p:pic>
      <p:sp>
        <p:nvSpPr>
          <p:cNvPr id="883" name="Google Shape;883;p78"/>
          <p:cNvSpPr/>
          <p:nvPr/>
        </p:nvSpPr>
        <p:spPr>
          <a:xfrm>
            <a:off x="7547600" y="1099925"/>
            <a:ext cx="1101300" cy="12222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4" name="Google Shape;884;p78"/>
          <p:cNvPicPr preferRelativeResize="0"/>
          <p:nvPr/>
        </p:nvPicPr>
        <p:blipFill>
          <a:blip r:embed="rId8">
            <a:alphaModFix/>
          </a:blip>
          <a:stretch>
            <a:fillRect/>
          </a:stretch>
        </p:blipFill>
        <p:spPr>
          <a:xfrm>
            <a:off x="7542275" y="1099925"/>
            <a:ext cx="1111950" cy="1050875"/>
          </a:xfrm>
          <a:prstGeom prst="rect">
            <a:avLst/>
          </a:prstGeom>
          <a:noFill/>
          <a:ln>
            <a:noFill/>
          </a:ln>
        </p:spPr>
      </p:pic>
      <p:pic>
        <p:nvPicPr>
          <p:cNvPr id="885" name="Google Shape;885;p78"/>
          <p:cNvPicPr preferRelativeResize="0"/>
          <p:nvPr/>
        </p:nvPicPr>
        <p:blipFill>
          <a:blip r:embed="rId9">
            <a:alphaModFix/>
          </a:blip>
          <a:stretch>
            <a:fillRect/>
          </a:stretch>
        </p:blipFill>
        <p:spPr>
          <a:xfrm>
            <a:off x="6235767" y="4304174"/>
            <a:ext cx="1204259" cy="757850"/>
          </a:xfrm>
          <a:prstGeom prst="rect">
            <a:avLst/>
          </a:prstGeom>
          <a:noFill/>
          <a:ln>
            <a:noFill/>
          </a:ln>
        </p:spPr>
      </p:pic>
      <p:sp>
        <p:nvSpPr>
          <p:cNvPr id="886" name="Google Shape;886;p78"/>
          <p:cNvSpPr/>
          <p:nvPr/>
        </p:nvSpPr>
        <p:spPr>
          <a:xfrm>
            <a:off x="187525" y="2322125"/>
            <a:ext cx="1317900" cy="3711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8"/>
          <p:cNvSpPr/>
          <p:nvPr/>
        </p:nvSpPr>
        <p:spPr>
          <a:xfrm>
            <a:off x="1646950" y="2259650"/>
            <a:ext cx="3177900" cy="1746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8"/>
          <p:cNvSpPr/>
          <p:nvPr/>
        </p:nvSpPr>
        <p:spPr>
          <a:xfrm>
            <a:off x="5402125" y="2205950"/>
            <a:ext cx="2037900" cy="1746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8"/>
          <p:cNvSpPr/>
          <p:nvPr/>
        </p:nvSpPr>
        <p:spPr>
          <a:xfrm>
            <a:off x="1720000" y="3865050"/>
            <a:ext cx="3177900" cy="1746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8"/>
          <p:cNvSpPr/>
          <p:nvPr/>
        </p:nvSpPr>
        <p:spPr>
          <a:xfrm>
            <a:off x="5273525" y="3791200"/>
            <a:ext cx="1101300" cy="1746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8"/>
          <p:cNvSpPr/>
          <p:nvPr/>
        </p:nvSpPr>
        <p:spPr>
          <a:xfrm>
            <a:off x="339000" y="3895500"/>
            <a:ext cx="1317900" cy="215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2" name="Google Shape;892;p78"/>
          <p:cNvPicPr preferRelativeResize="0"/>
          <p:nvPr/>
        </p:nvPicPr>
        <p:blipFill rotWithShape="1">
          <a:blip r:embed="rId10">
            <a:alphaModFix/>
          </a:blip>
          <a:srcRect l="10666"/>
          <a:stretch/>
        </p:blipFill>
        <p:spPr>
          <a:xfrm>
            <a:off x="124250" y="1042525"/>
            <a:ext cx="1461950" cy="1650700"/>
          </a:xfrm>
          <a:prstGeom prst="rect">
            <a:avLst/>
          </a:prstGeom>
          <a:noFill/>
          <a:ln>
            <a:noFill/>
          </a:ln>
        </p:spPr>
      </p:pic>
      <p:pic>
        <p:nvPicPr>
          <p:cNvPr id="893" name="Google Shape;893;p78"/>
          <p:cNvPicPr preferRelativeResize="0"/>
          <p:nvPr/>
        </p:nvPicPr>
        <p:blipFill>
          <a:blip r:embed="rId11">
            <a:alphaModFix/>
          </a:blip>
          <a:stretch>
            <a:fillRect/>
          </a:stretch>
        </p:blipFill>
        <p:spPr>
          <a:xfrm>
            <a:off x="6264675" y="992625"/>
            <a:ext cx="1396400" cy="1804350"/>
          </a:xfrm>
          <a:prstGeom prst="rect">
            <a:avLst/>
          </a:prstGeom>
          <a:noFill/>
          <a:ln>
            <a:noFill/>
          </a:ln>
        </p:spPr>
      </p:pic>
      <p:pic>
        <p:nvPicPr>
          <p:cNvPr id="894" name="Google Shape;894;p78"/>
          <p:cNvPicPr preferRelativeResize="0"/>
          <p:nvPr/>
        </p:nvPicPr>
        <p:blipFill>
          <a:blip r:embed="rId12">
            <a:alphaModFix/>
          </a:blip>
          <a:stretch>
            <a:fillRect/>
          </a:stretch>
        </p:blipFill>
        <p:spPr>
          <a:xfrm>
            <a:off x="2729175" y="1062850"/>
            <a:ext cx="1317900" cy="1663915"/>
          </a:xfrm>
          <a:prstGeom prst="rect">
            <a:avLst/>
          </a:prstGeom>
          <a:noFill/>
          <a:ln>
            <a:noFill/>
          </a:ln>
        </p:spPr>
      </p:pic>
      <p:sp>
        <p:nvSpPr>
          <p:cNvPr id="895" name="Google Shape;895;p78"/>
          <p:cNvSpPr/>
          <p:nvPr/>
        </p:nvSpPr>
        <p:spPr>
          <a:xfrm>
            <a:off x="124250" y="2650575"/>
            <a:ext cx="214800" cy="14694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8"/>
          <p:cNvSpPr/>
          <p:nvPr/>
        </p:nvSpPr>
        <p:spPr>
          <a:xfrm>
            <a:off x="2837488" y="2514900"/>
            <a:ext cx="1101300" cy="1137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8"/>
          <p:cNvSpPr/>
          <p:nvPr/>
        </p:nvSpPr>
        <p:spPr>
          <a:xfrm>
            <a:off x="6421750" y="2561105"/>
            <a:ext cx="1101300" cy="174600"/>
          </a:xfrm>
          <a:prstGeom prst="rect">
            <a:avLst/>
          </a:prstGeom>
          <a:solidFill>
            <a:srgbClr val="F8F8F8"/>
          </a:solidFill>
          <a:ln w="9525" cap="flat" cmpd="sng">
            <a:solidFill>
              <a:srgbClr val="F8F8F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8" name="Google Shape;898;p78"/>
          <p:cNvPicPr preferRelativeResize="0"/>
          <p:nvPr/>
        </p:nvPicPr>
        <p:blipFill>
          <a:blip r:embed="rId13">
            <a:alphaModFix/>
          </a:blip>
          <a:stretch>
            <a:fillRect/>
          </a:stretch>
        </p:blipFill>
        <p:spPr>
          <a:xfrm>
            <a:off x="5223300" y="2649126"/>
            <a:ext cx="1166395" cy="1222200"/>
          </a:xfrm>
          <a:prstGeom prst="rect">
            <a:avLst/>
          </a:prstGeom>
          <a:noFill/>
          <a:ln>
            <a:noFill/>
          </a:ln>
        </p:spPr>
      </p:pic>
      <p:pic>
        <p:nvPicPr>
          <p:cNvPr id="899" name="Google Shape;899;p78"/>
          <p:cNvPicPr preferRelativeResize="0"/>
          <p:nvPr/>
        </p:nvPicPr>
        <p:blipFill>
          <a:blip r:embed="rId14">
            <a:alphaModFix/>
          </a:blip>
          <a:stretch>
            <a:fillRect/>
          </a:stretch>
        </p:blipFill>
        <p:spPr>
          <a:xfrm>
            <a:off x="187500" y="2693225"/>
            <a:ext cx="1317900" cy="1555253"/>
          </a:xfrm>
          <a:prstGeom prst="rect">
            <a:avLst/>
          </a:prstGeom>
          <a:noFill/>
          <a:ln w="19050" cap="flat" cmpd="sng">
            <a:solidFill>
              <a:srgbClr val="FF9900"/>
            </a:solidFill>
            <a:prstDash val="solid"/>
            <a:round/>
            <a:headEnd type="none" w="sm" len="sm"/>
            <a:tailEnd type="none" w="sm" len="sm"/>
          </a:ln>
        </p:spPr>
      </p:pic>
      <p:pic>
        <p:nvPicPr>
          <p:cNvPr id="900" name="Google Shape;900;p78"/>
          <p:cNvPicPr preferRelativeResize="0"/>
          <p:nvPr/>
        </p:nvPicPr>
        <p:blipFill>
          <a:blip r:embed="rId15">
            <a:alphaModFix/>
          </a:blip>
          <a:stretch>
            <a:fillRect/>
          </a:stretch>
        </p:blipFill>
        <p:spPr>
          <a:xfrm>
            <a:off x="1307750" y="4713738"/>
            <a:ext cx="1856700" cy="412600"/>
          </a:xfrm>
          <a:prstGeom prst="rect">
            <a:avLst/>
          </a:prstGeom>
          <a:noFill/>
          <a:ln>
            <a:noFill/>
          </a:ln>
        </p:spPr>
      </p:pic>
      <p:pic>
        <p:nvPicPr>
          <p:cNvPr id="901" name="Google Shape;901;p78"/>
          <p:cNvPicPr preferRelativeResize="0"/>
          <p:nvPr/>
        </p:nvPicPr>
        <p:blipFill>
          <a:blip r:embed="rId16">
            <a:alphaModFix/>
          </a:blip>
          <a:stretch>
            <a:fillRect/>
          </a:stretch>
        </p:blipFill>
        <p:spPr>
          <a:xfrm>
            <a:off x="5" y="4610405"/>
            <a:ext cx="1122725" cy="619275"/>
          </a:xfrm>
          <a:prstGeom prst="rect">
            <a:avLst/>
          </a:prstGeom>
          <a:noFill/>
          <a:ln>
            <a:noFill/>
          </a:ln>
        </p:spPr>
      </p:pic>
      <p:pic>
        <p:nvPicPr>
          <p:cNvPr id="902" name="Google Shape;902;p78"/>
          <p:cNvPicPr preferRelativeResize="0"/>
          <p:nvPr/>
        </p:nvPicPr>
        <p:blipFill rotWithShape="1">
          <a:blip r:embed="rId17">
            <a:alphaModFix/>
          </a:blip>
          <a:srcRect l="13339" t="14362" r="13368" b="13063"/>
          <a:stretch/>
        </p:blipFill>
        <p:spPr>
          <a:xfrm>
            <a:off x="5153900" y="4368500"/>
            <a:ext cx="765407" cy="757850"/>
          </a:xfrm>
          <a:prstGeom prst="rect">
            <a:avLst/>
          </a:prstGeom>
          <a:noFill/>
          <a:ln>
            <a:noFill/>
          </a:ln>
        </p:spPr>
      </p:pic>
      <p:pic>
        <p:nvPicPr>
          <p:cNvPr id="903" name="Google Shape;903;p78"/>
          <p:cNvPicPr preferRelativeResize="0"/>
          <p:nvPr/>
        </p:nvPicPr>
        <p:blipFill>
          <a:blip r:embed="rId18">
            <a:alphaModFix/>
          </a:blip>
          <a:stretch>
            <a:fillRect/>
          </a:stretch>
        </p:blipFill>
        <p:spPr>
          <a:xfrm>
            <a:off x="3349475" y="4556231"/>
            <a:ext cx="1461950" cy="570119"/>
          </a:xfrm>
          <a:prstGeom prst="rect">
            <a:avLst/>
          </a:prstGeom>
          <a:noFill/>
          <a:ln>
            <a:noFill/>
          </a:ln>
        </p:spPr>
      </p:pic>
      <p:sp>
        <p:nvSpPr>
          <p:cNvPr id="904" name="Google Shape;904;p78"/>
          <p:cNvSpPr/>
          <p:nvPr/>
        </p:nvSpPr>
        <p:spPr>
          <a:xfrm>
            <a:off x="3644950" y="1070050"/>
            <a:ext cx="294000" cy="215700"/>
          </a:xfrm>
          <a:prstGeom prst="star5">
            <a:avLst>
              <a:gd name="adj" fmla="val 19098"/>
              <a:gd name="hf" fmla="val 105146"/>
              <a:gd name="vf" fmla="val 110557"/>
            </a:avLst>
          </a:pr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8"/>
          <p:cNvSpPr/>
          <p:nvPr/>
        </p:nvSpPr>
        <p:spPr>
          <a:xfrm>
            <a:off x="7226350" y="1070050"/>
            <a:ext cx="294000" cy="215700"/>
          </a:xfrm>
          <a:prstGeom prst="star5">
            <a:avLst>
              <a:gd name="adj" fmla="val 19098"/>
              <a:gd name="hf" fmla="val 105146"/>
              <a:gd name="vf" fmla="val 110557"/>
            </a:avLst>
          </a:prstGeom>
          <a:solidFill>
            <a:srgbClr val="FF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fade">
                                      <p:cBhvr>
                                        <p:cTn id="7" dur="1000"/>
                                        <p:tgtEl>
                                          <p:spTgt spid="8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3"/>
                                        </p:tgtEl>
                                        <p:attrNameLst>
                                          <p:attrName>style.visibility</p:attrName>
                                        </p:attrNameLst>
                                      </p:cBhvr>
                                      <p:to>
                                        <p:strVal val="visible"/>
                                      </p:to>
                                    </p:set>
                                    <p:animEffect transition="in" filter="fade">
                                      <p:cBhvr>
                                        <p:cTn id="12" dur="1000"/>
                                        <p:tgtEl>
                                          <p:spTgt spid="8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4"/>
                                        </p:tgtEl>
                                        <p:attrNameLst>
                                          <p:attrName>style.visibility</p:attrName>
                                        </p:attrNameLst>
                                      </p:cBhvr>
                                      <p:to>
                                        <p:strVal val="visible"/>
                                      </p:to>
                                    </p:set>
                                    <p:animEffect transition="in" filter="fade">
                                      <p:cBhvr>
                                        <p:cTn id="17" dur="1000"/>
                                        <p:tgtEl>
                                          <p:spTgt spid="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5"/>
          <p:cNvPicPr preferRelativeResize="0"/>
          <p:nvPr/>
        </p:nvPicPr>
        <p:blipFill>
          <a:blip r:embed="rId3">
            <a:alphaModFix/>
          </a:blip>
          <a:stretch>
            <a:fillRect/>
          </a:stretch>
        </p:blipFill>
        <p:spPr>
          <a:xfrm>
            <a:off x="828350" y="2882447"/>
            <a:ext cx="2576100" cy="1816349"/>
          </a:xfrm>
          <a:prstGeom prst="rect">
            <a:avLst/>
          </a:prstGeom>
          <a:noFill/>
          <a:ln>
            <a:noFill/>
          </a:ln>
        </p:spPr>
      </p:pic>
      <p:pic>
        <p:nvPicPr>
          <p:cNvPr id="320" name="Google Shape;320;p45"/>
          <p:cNvPicPr preferRelativeResize="0"/>
          <p:nvPr/>
        </p:nvPicPr>
        <p:blipFill rotWithShape="1">
          <a:blip r:embed="rId4">
            <a:alphaModFix/>
          </a:blip>
          <a:srcRect t="56312"/>
          <a:stretch/>
        </p:blipFill>
        <p:spPr>
          <a:xfrm>
            <a:off x="298262" y="1307121"/>
            <a:ext cx="3566526" cy="1500628"/>
          </a:xfrm>
          <a:prstGeom prst="rect">
            <a:avLst/>
          </a:prstGeom>
          <a:noFill/>
          <a:ln>
            <a:noFill/>
          </a:ln>
        </p:spPr>
      </p:pic>
      <p:grpSp>
        <p:nvGrpSpPr>
          <p:cNvPr id="321" name="Google Shape;321;p45"/>
          <p:cNvGrpSpPr/>
          <p:nvPr/>
        </p:nvGrpSpPr>
        <p:grpSpPr>
          <a:xfrm>
            <a:off x="699150" y="1040975"/>
            <a:ext cx="3129300" cy="216000"/>
            <a:chOff x="5663225" y="4694800"/>
            <a:chExt cx="3129300" cy="216000"/>
          </a:xfrm>
        </p:grpSpPr>
        <p:sp>
          <p:nvSpPr>
            <p:cNvPr id="322" name="Google Shape;322;p45"/>
            <p:cNvSpPr/>
            <p:nvPr/>
          </p:nvSpPr>
          <p:spPr>
            <a:xfrm>
              <a:off x="5663225" y="4694800"/>
              <a:ext cx="718800" cy="216000"/>
            </a:xfrm>
            <a:prstGeom prst="rect">
              <a:avLst/>
            </a:prstGeom>
            <a:solidFill>
              <a:srgbClr val="FFAB4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5’UTR</a:t>
              </a:r>
              <a:endParaRPr/>
            </a:p>
          </p:txBody>
        </p:sp>
        <p:sp>
          <p:nvSpPr>
            <p:cNvPr id="323" name="Google Shape;323;p45"/>
            <p:cNvSpPr/>
            <p:nvPr/>
          </p:nvSpPr>
          <p:spPr>
            <a:xfrm>
              <a:off x="6382025" y="4694800"/>
              <a:ext cx="1037400" cy="2160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CDS</a:t>
              </a:r>
              <a:endParaRPr/>
            </a:p>
          </p:txBody>
        </p:sp>
        <p:sp>
          <p:nvSpPr>
            <p:cNvPr id="324" name="Google Shape;324;p45"/>
            <p:cNvSpPr/>
            <p:nvPr/>
          </p:nvSpPr>
          <p:spPr>
            <a:xfrm>
              <a:off x="7419425" y="4694800"/>
              <a:ext cx="1373100" cy="216000"/>
            </a:xfrm>
            <a:prstGeom prst="rect">
              <a:avLst/>
            </a:prstGeom>
            <a:solidFill>
              <a:srgbClr val="C27BA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3’UTR</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6"/>
          <p:cNvPicPr preferRelativeResize="0"/>
          <p:nvPr/>
        </p:nvPicPr>
        <p:blipFill>
          <a:blip r:embed="rId3">
            <a:alphaModFix/>
          </a:blip>
          <a:stretch>
            <a:fillRect/>
          </a:stretch>
        </p:blipFill>
        <p:spPr>
          <a:xfrm>
            <a:off x="828350" y="2882447"/>
            <a:ext cx="2576100" cy="1816349"/>
          </a:xfrm>
          <a:prstGeom prst="rect">
            <a:avLst/>
          </a:prstGeom>
          <a:noFill/>
          <a:ln>
            <a:noFill/>
          </a:ln>
        </p:spPr>
      </p:pic>
      <p:pic>
        <p:nvPicPr>
          <p:cNvPr id="330" name="Google Shape;330;p46"/>
          <p:cNvPicPr preferRelativeResize="0"/>
          <p:nvPr/>
        </p:nvPicPr>
        <p:blipFill>
          <a:blip r:embed="rId4">
            <a:alphaModFix/>
          </a:blip>
          <a:stretch>
            <a:fillRect/>
          </a:stretch>
        </p:blipFill>
        <p:spPr>
          <a:xfrm>
            <a:off x="5149175" y="2946450"/>
            <a:ext cx="3313875" cy="1785050"/>
          </a:xfrm>
          <a:prstGeom prst="rect">
            <a:avLst/>
          </a:prstGeom>
          <a:noFill/>
          <a:ln>
            <a:noFill/>
          </a:ln>
        </p:spPr>
      </p:pic>
      <p:pic>
        <p:nvPicPr>
          <p:cNvPr id="331" name="Google Shape;331;p46"/>
          <p:cNvPicPr preferRelativeResize="0"/>
          <p:nvPr/>
        </p:nvPicPr>
        <p:blipFill rotWithShape="1">
          <a:blip r:embed="rId5">
            <a:alphaModFix/>
          </a:blip>
          <a:srcRect t="56312"/>
          <a:stretch/>
        </p:blipFill>
        <p:spPr>
          <a:xfrm>
            <a:off x="298262" y="1307121"/>
            <a:ext cx="3566526" cy="1500628"/>
          </a:xfrm>
          <a:prstGeom prst="rect">
            <a:avLst/>
          </a:prstGeom>
          <a:noFill/>
          <a:ln>
            <a:noFill/>
          </a:ln>
        </p:spPr>
      </p:pic>
      <p:grpSp>
        <p:nvGrpSpPr>
          <p:cNvPr id="332" name="Google Shape;332;p46"/>
          <p:cNvGrpSpPr/>
          <p:nvPr/>
        </p:nvGrpSpPr>
        <p:grpSpPr>
          <a:xfrm>
            <a:off x="699150" y="1040975"/>
            <a:ext cx="3129300" cy="216000"/>
            <a:chOff x="5663225" y="4694800"/>
            <a:chExt cx="3129300" cy="216000"/>
          </a:xfrm>
        </p:grpSpPr>
        <p:sp>
          <p:nvSpPr>
            <p:cNvPr id="333" name="Google Shape;333;p46"/>
            <p:cNvSpPr/>
            <p:nvPr/>
          </p:nvSpPr>
          <p:spPr>
            <a:xfrm>
              <a:off x="5663225" y="4694800"/>
              <a:ext cx="718800" cy="216000"/>
            </a:xfrm>
            <a:prstGeom prst="rect">
              <a:avLst/>
            </a:prstGeom>
            <a:solidFill>
              <a:srgbClr val="FFAB4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5’UTR</a:t>
              </a:r>
              <a:endParaRPr/>
            </a:p>
          </p:txBody>
        </p:sp>
        <p:sp>
          <p:nvSpPr>
            <p:cNvPr id="334" name="Google Shape;334;p46"/>
            <p:cNvSpPr/>
            <p:nvPr/>
          </p:nvSpPr>
          <p:spPr>
            <a:xfrm>
              <a:off x="6382025" y="4694800"/>
              <a:ext cx="1037400" cy="216000"/>
            </a:xfrm>
            <a:prstGeom prst="rect">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CDS</a:t>
              </a:r>
              <a:endParaRPr/>
            </a:p>
          </p:txBody>
        </p:sp>
        <p:sp>
          <p:nvSpPr>
            <p:cNvPr id="335" name="Google Shape;335;p46"/>
            <p:cNvSpPr/>
            <p:nvPr/>
          </p:nvSpPr>
          <p:spPr>
            <a:xfrm>
              <a:off x="7419425" y="4694800"/>
              <a:ext cx="1373100" cy="216000"/>
            </a:xfrm>
            <a:prstGeom prst="rect">
              <a:avLst/>
            </a:prstGeom>
            <a:solidFill>
              <a:srgbClr val="C27BA0"/>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3’UTR</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7"/>
          <p:cNvPicPr preferRelativeResize="0"/>
          <p:nvPr/>
        </p:nvPicPr>
        <p:blipFill>
          <a:blip r:embed="rId3">
            <a:alphaModFix/>
          </a:blip>
          <a:stretch>
            <a:fillRect/>
          </a:stretch>
        </p:blipFill>
        <p:spPr>
          <a:xfrm>
            <a:off x="642938" y="361950"/>
            <a:ext cx="7858125" cy="4419600"/>
          </a:xfrm>
          <a:prstGeom prst="rect">
            <a:avLst/>
          </a:prstGeom>
          <a:noFill/>
          <a:ln>
            <a:noFill/>
          </a:ln>
        </p:spPr>
      </p:pic>
      <p:pic>
        <p:nvPicPr>
          <p:cNvPr id="341" name="Google Shape;341;p47"/>
          <p:cNvPicPr preferRelativeResize="0"/>
          <p:nvPr/>
        </p:nvPicPr>
        <p:blipFill>
          <a:blip r:embed="rId4">
            <a:alphaModFix/>
          </a:blip>
          <a:stretch>
            <a:fillRect/>
          </a:stretch>
        </p:blipFill>
        <p:spPr>
          <a:xfrm>
            <a:off x="828350" y="2882447"/>
            <a:ext cx="2576100" cy="1816349"/>
          </a:xfrm>
          <a:prstGeom prst="rect">
            <a:avLst/>
          </a:prstGeom>
          <a:noFill/>
          <a:ln>
            <a:noFill/>
          </a:ln>
        </p:spPr>
      </p:pic>
      <p:pic>
        <p:nvPicPr>
          <p:cNvPr id="342" name="Google Shape;342;p47"/>
          <p:cNvPicPr preferRelativeResize="0"/>
          <p:nvPr/>
        </p:nvPicPr>
        <p:blipFill>
          <a:blip r:embed="rId5">
            <a:alphaModFix/>
          </a:blip>
          <a:stretch>
            <a:fillRect/>
          </a:stretch>
        </p:blipFill>
        <p:spPr>
          <a:xfrm>
            <a:off x="5149175" y="2946450"/>
            <a:ext cx="3313875" cy="1785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8"/>
          <p:cNvSpPr txBox="1">
            <a:spLocks noGrp="1"/>
          </p:cNvSpPr>
          <p:nvPr>
            <p:ph type="title"/>
          </p:nvPr>
        </p:nvSpPr>
        <p:spPr>
          <a:xfrm>
            <a:off x="365875" y="681125"/>
            <a:ext cx="4448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Negative Selection</a:t>
            </a:r>
            <a:r>
              <a:rPr lang="en" sz="2400"/>
              <a:t>, and Survivorship Bias</a:t>
            </a:r>
            <a:endParaRPr sz="2400"/>
          </a:p>
        </p:txBody>
      </p:sp>
      <p:cxnSp>
        <p:nvCxnSpPr>
          <p:cNvPr id="348" name="Google Shape;348;p48"/>
          <p:cNvCxnSpPr/>
          <p:nvPr/>
        </p:nvCxnSpPr>
        <p:spPr>
          <a:xfrm>
            <a:off x="4814575" y="361825"/>
            <a:ext cx="0" cy="3176700"/>
          </a:xfrm>
          <a:prstGeom prst="straightConnector1">
            <a:avLst/>
          </a:prstGeom>
          <a:noFill/>
          <a:ln w="28575" cap="flat" cmpd="sng">
            <a:solidFill>
              <a:schemeClr val="accent5"/>
            </a:solidFill>
            <a:prstDash val="solid"/>
            <a:round/>
            <a:headEnd type="none" w="med" len="med"/>
            <a:tailEnd type="none" w="med" len="med"/>
          </a:ln>
        </p:spPr>
      </p:cxnSp>
      <p:pic>
        <p:nvPicPr>
          <p:cNvPr id="349" name="Google Shape;349;p48"/>
          <p:cNvPicPr preferRelativeResize="0"/>
          <p:nvPr/>
        </p:nvPicPr>
        <p:blipFill>
          <a:blip r:embed="rId3">
            <a:alphaModFix/>
          </a:blip>
          <a:stretch>
            <a:fillRect/>
          </a:stretch>
        </p:blipFill>
        <p:spPr>
          <a:xfrm>
            <a:off x="4989375" y="361837"/>
            <a:ext cx="1321328" cy="984400"/>
          </a:xfrm>
          <a:prstGeom prst="rect">
            <a:avLst/>
          </a:prstGeom>
          <a:noFill/>
          <a:ln>
            <a:noFill/>
          </a:ln>
        </p:spPr>
      </p:pic>
      <p:pic>
        <p:nvPicPr>
          <p:cNvPr id="350" name="Google Shape;350;p48"/>
          <p:cNvPicPr preferRelativeResize="0"/>
          <p:nvPr/>
        </p:nvPicPr>
        <p:blipFill>
          <a:blip r:embed="rId3">
            <a:alphaModFix/>
          </a:blip>
          <a:stretch>
            <a:fillRect/>
          </a:stretch>
        </p:blipFill>
        <p:spPr>
          <a:xfrm>
            <a:off x="6329820" y="361837"/>
            <a:ext cx="1321328" cy="984400"/>
          </a:xfrm>
          <a:prstGeom prst="rect">
            <a:avLst/>
          </a:prstGeom>
          <a:noFill/>
          <a:ln>
            <a:noFill/>
          </a:ln>
        </p:spPr>
      </p:pic>
      <p:pic>
        <p:nvPicPr>
          <p:cNvPr id="351" name="Google Shape;351;p48"/>
          <p:cNvPicPr preferRelativeResize="0"/>
          <p:nvPr/>
        </p:nvPicPr>
        <p:blipFill>
          <a:blip r:embed="rId3">
            <a:alphaModFix/>
          </a:blip>
          <a:stretch>
            <a:fillRect/>
          </a:stretch>
        </p:blipFill>
        <p:spPr>
          <a:xfrm>
            <a:off x="7651147" y="361837"/>
            <a:ext cx="1321328" cy="984400"/>
          </a:xfrm>
          <a:prstGeom prst="rect">
            <a:avLst/>
          </a:prstGeom>
          <a:noFill/>
          <a:ln>
            <a:noFill/>
          </a:ln>
        </p:spPr>
      </p:pic>
      <p:pic>
        <p:nvPicPr>
          <p:cNvPr id="352" name="Google Shape;352;p48"/>
          <p:cNvPicPr preferRelativeResize="0"/>
          <p:nvPr/>
        </p:nvPicPr>
        <p:blipFill>
          <a:blip r:embed="rId3">
            <a:alphaModFix/>
          </a:blip>
          <a:stretch>
            <a:fillRect/>
          </a:stretch>
        </p:blipFill>
        <p:spPr>
          <a:xfrm>
            <a:off x="4998938" y="1501462"/>
            <a:ext cx="1321328" cy="984400"/>
          </a:xfrm>
          <a:prstGeom prst="rect">
            <a:avLst/>
          </a:prstGeom>
          <a:noFill/>
          <a:ln>
            <a:noFill/>
          </a:ln>
        </p:spPr>
      </p:pic>
      <p:pic>
        <p:nvPicPr>
          <p:cNvPr id="353" name="Google Shape;353;p48"/>
          <p:cNvPicPr preferRelativeResize="0"/>
          <p:nvPr/>
        </p:nvPicPr>
        <p:blipFill>
          <a:blip r:embed="rId3">
            <a:alphaModFix/>
          </a:blip>
          <a:stretch>
            <a:fillRect/>
          </a:stretch>
        </p:blipFill>
        <p:spPr>
          <a:xfrm>
            <a:off x="6339382" y="1501462"/>
            <a:ext cx="1321328" cy="984400"/>
          </a:xfrm>
          <a:prstGeom prst="rect">
            <a:avLst/>
          </a:prstGeom>
          <a:noFill/>
          <a:ln>
            <a:noFill/>
          </a:ln>
        </p:spPr>
      </p:pic>
      <p:pic>
        <p:nvPicPr>
          <p:cNvPr id="354" name="Google Shape;354;p48"/>
          <p:cNvPicPr preferRelativeResize="0"/>
          <p:nvPr/>
        </p:nvPicPr>
        <p:blipFill>
          <a:blip r:embed="rId3">
            <a:alphaModFix/>
          </a:blip>
          <a:stretch>
            <a:fillRect/>
          </a:stretch>
        </p:blipFill>
        <p:spPr>
          <a:xfrm>
            <a:off x="7660709" y="1501462"/>
            <a:ext cx="1321328" cy="984400"/>
          </a:xfrm>
          <a:prstGeom prst="rect">
            <a:avLst/>
          </a:prstGeom>
          <a:noFill/>
          <a:ln>
            <a:noFill/>
          </a:ln>
        </p:spPr>
      </p:pic>
      <p:pic>
        <p:nvPicPr>
          <p:cNvPr id="355" name="Google Shape;355;p48"/>
          <p:cNvPicPr preferRelativeResize="0"/>
          <p:nvPr/>
        </p:nvPicPr>
        <p:blipFill>
          <a:blip r:embed="rId3">
            <a:alphaModFix/>
          </a:blip>
          <a:stretch>
            <a:fillRect/>
          </a:stretch>
        </p:blipFill>
        <p:spPr>
          <a:xfrm>
            <a:off x="5008488" y="2641087"/>
            <a:ext cx="1321328" cy="984400"/>
          </a:xfrm>
          <a:prstGeom prst="rect">
            <a:avLst/>
          </a:prstGeom>
          <a:noFill/>
          <a:ln>
            <a:noFill/>
          </a:ln>
        </p:spPr>
      </p:pic>
      <p:pic>
        <p:nvPicPr>
          <p:cNvPr id="356" name="Google Shape;356;p48"/>
          <p:cNvPicPr preferRelativeResize="0"/>
          <p:nvPr/>
        </p:nvPicPr>
        <p:blipFill>
          <a:blip r:embed="rId3">
            <a:alphaModFix/>
          </a:blip>
          <a:stretch>
            <a:fillRect/>
          </a:stretch>
        </p:blipFill>
        <p:spPr>
          <a:xfrm>
            <a:off x="6348932" y="2641087"/>
            <a:ext cx="1321328" cy="984400"/>
          </a:xfrm>
          <a:prstGeom prst="rect">
            <a:avLst/>
          </a:prstGeom>
          <a:noFill/>
          <a:ln>
            <a:noFill/>
          </a:ln>
        </p:spPr>
      </p:pic>
      <p:pic>
        <p:nvPicPr>
          <p:cNvPr id="357" name="Google Shape;357;p48"/>
          <p:cNvPicPr preferRelativeResize="0"/>
          <p:nvPr/>
        </p:nvPicPr>
        <p:blipFill>
          <a:blip r:embed="rId3">
            <a:alphaModFix/>
          </a:blip>
          <a:stretch>
            <a:fillRect/>
          </a:stretch>
        </p:blipFill>
        <p:spPr>
          <a:xfrm>
            <a:off x="7670259" y="2641087"/>
            <a:ext cx="1321328" cy="984400"/>
          </a:xfrm>
          <a:prstGeom prst="rect">
            <a:avLst/>
          </a:prstGeom>
          <a:noFill/>
          <a:ln>
            <a:noFill/>
          </a:ln>
        </p:spPr>
      </p:pic>
      <p:pic>
        <p:nvPicPr>
          <p:cNvPr id="358" name="Google Shape;358;p48"/>
          <p:cNvPicPr preferRelativeResize="0"/>
          <p:nvPr/>
        </p:nvPicPr>
        <p:blipFill>
          <a:blip r:embed="rId3">
            <a:alphaModFix/>
          </a:blip>
          <a:stretch>
            <a:fillRect/>
          </a:stretch>
        </p:blipFill>
        <p:spPr>
          <a:xfrm>
            <a:off x="4998938" y="3780712"/>
            <a:ext cx="1321328" cy="984400"/>
          </a:xfrm>
          <a:prstGeom prst="rect">
            <a:avLst/>
          </a:prstGeom>
          <a:noFill/>
          <a:ln>
            <a:noFill/>
          </a:ln>
        </p:spPr>
      </p:pic>
      <p:pic>
        <p:nvPicPr>
          <p:cNvPr id="359" name="Google Shape;359;p48"/>
          <p:cNvPicPr preferRelativeResize="0"/>
          <p:nvPr/>
        </p:nvPicPr>
        <p:blipFill>
          <a:blip r:embed="rId3">
            <a:alphaModFix/>
          </a:blip>
          <a:stretch>
            <a:fillRect/>
          </a:stretch>
        </p:blipFill>
        <p:spPr>
          <a:xfrm>
            <a:off x="6339382" y="3780712"/>
            <a:ext cx="1321328" cy="984400"/>
          </a:xfrm>
          <a:prstGeom prst="rect">
            <a:avLst/>
          </a:prstGeom>
          <a:noFill/>
          <a:ln>
            <a:noFill/>
          </a:ln>
        </p:spPr>
      </p:pic>
      <p:pic>
        <p:nvPicPr>
          <p:cNvPr id="360" name="Google Shape;360;p48"/>
          <p:cNvPicPr preferRelativeResize="0"/>
          <p:nvPr/>
        </p:nvPicPr>
        <p:blipFill>
          <a:blip r:embed="rId3">
            <a:alphaModFix/>
          </a:blip>
          <a:stretch>
            <a:fillRect/>
          </a:stretch>
        </p:blipFill>
        <p:spPr>
          <a:xfrm>
            <a:off x="7660709" y="3780712"/>
            <a:ext cx="1321328" cy="984400"/>
          </a:xfrm>
          <a:prstGeom prst="rect">
            <a:avLst/>
          </a:prstGeom>
          <a:noFill/>
          <a:ln>
            <a:noFill/>
          </a:ln>
        </p:spPr>
      </p:pic>
      <p:pic>
        <p:nvPicPr>
          <p:cNvPr id="361" name="Google Shape;361;p48" descr="Image result for abraham wald"/>
          <p:cNvPicPr preferRelativeResize="0"/>
          <p:nvPr/>
        </p:nvPicPr>
        <p:blipFill>
          <a:blip r:embed="rId4">
            <a:alphaModFix/>
          </a:blip>
          <a:stretch>
            <a:fillRect/>
          </a:stretch>
        </p:blipFill>
        <p:spPr>
          <a:xfrm>
            <a:off x="1362725" y="1559013"/>
            <a:ext cx="1642675" cy="2083225"/>
          </a:xfrm>
          <a:prstGeom prst="rect">
            <a:avLst/>
          </a:prstGeom>
          <a:noFill/>
          <a:ln>
            <a:noFill/>
          </a:ln>
        </p:spPr>
      </p:pic>
      <p:sp>
        <p:nvSpPr>
          <p:cNvPr id="362" name="Google Shape;362;p48"/>
          <p:cNvSpPr txBox="1"/>
          <p:nvPr/>
        </p:nvSpPr>
        <p:spPr>
          <a:xfrm>
            <a:off x="1146363" y="3687550"/>
            <a:ext cx="2075400" cy="34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1A1A1A"/>
                </a:solidFill>
                <a:latin typeface="Lato"/>
                <a:ea typeface="Lato"/>
                <a:cs typeface="Lato"/>
                <a:sym typeface="Lato"/>
              </a:rPr>
              <a:t>Abraham Wald (1902-1950)</a:t>
            </a:r>
            <a:endParaRPr sz="1100">
              <a:solidFill>
                <a:srgbClr val="1A1A1A"/>
              </a:solidFill>
              <a:latin typeface="Lato"/>
              <a:ea typeface="Lato"/>
              <a:cs typeface="Lato"/>
              <a:sym typeface="Lato"/>
            </a:endParaRPr>
          </a:p>
          <a:p>
            <a:pPr marL="0" lvl="0" indent="0" algn="ctr" rtl="0">
              <a:spcBef>
                <a:spcPts val="0"/>
              </a:spcBef>
              <a:spcAft>
                <a:spcPts val="0"/>
              </a:spcAft>
              <a:buNone/>
            </a:pPr>
            <a:r>
              <a:rPr lang="en" sz="1100">
                <a:solidFill>
                  <a:srgbClr val="1A1A1A"/>
                </a:solidFill>
                <a:latin typeface="Lato"/>
                <a:ea typeface="Lato"/>
                <a:cs typeface="Lato"/>
                <a:sym typeface="Lato"/>
              </a:rPr>
              <a:t>wikipedia</a:t>
            </a:r>
            <a:endParaRPr sz="1100">
              <a:solidFill>
                <a:srgbClr val="1A1A1A"/>
              </a:solidFill>
              <a:latin typeface="Lato"/>
              <a:ea typeface="Lato"/>
              <a:cs typeface="Lato"/>
              <a:sym typeface="Lato"/>
            </a:endParaRPr>
          </a:p>
        </p:txBody>
      </p:sp>
      <p:sp>
        <p:nvSpPr>
          <p:cNvPr id="363" name="Google Shape;363;p48"/>
          <p:cNvSpPr/>
          <p:nvPr/>
        </p:nvSpPr>
        <p:spPr>
          <a:xfrm>
            <a:off x="5021375" y="192500"/>
            <a:ext cx="3970200" cy="486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9"/>
          <p:cNvSpPr txBox="1">
            <a:spLocks noGrp="1"/>
          </p:cNvSpPr>
          <p:nvPr>
            <p:ph type="title"/>
          </p:nvPr>
        </p:nvSpPr>
        <p:spPr>
          <a:xfrm>
            <a:off x="365875" y="681125"/>
            <a:ext cx="4448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000000"/>
                </a:solidFill>
              </a:rPr>
              <a:t>Negative Selection</a:t>
            </a:r>
            <a:r>
              <a:rPr lang="en" sz="2400">
                <a:solidFill>
                  <a:srgbClr val="000000"/>
                </a:solidFill>
              </a:rPr>
              <a:t>, and Survivorship Bias</a:t>
            </a:r>
            <a:endParaRPr sz="2400">
              <a:solidFill>
                <a:srgbClr val="000000"/>
              </a:solidFill>
            </a:endParaRPr>
          </a:p>
          <a:p>
            <a:pPr marL="0" lvl="0" indent="0" algn="l" rtl="0">
              <a:spcBef>
                <a:spcPts val="0"/>
              </a:spcBef>
              <a:spcAft>
                <a:spcPts val="0"/>
              </a:spcAft>
              <a:buNone/>
            </a:pPr>
            <a:endParaRPr sz="2400" b="1"/>
          </a:p>
        </p:txBody>
      </p:sp>
      <p:cxnSp>
        <p:nvCxnSpPr>
          <p:cNvPr id="369" name="Google Shape;369;p49"/>
          <p:cNvCxnSpPr/>
          <p:nvPr/>
        </p:nvCxnSpPr>
        <p:spPr>
          <a:xfrm>
            <a:off x="4814575" y="361825"/>
            <a:ext cx="0" cy="3176700"/>
          </a:xfrm>
          <a:prstGeom prst="straightConnector1">
            <a:avLst/>
          </a:prstGeom>
          <a:noFill/>
          <a:ln w="28575" cap="flat" cmpd="sng">
            <a:solidFill>
              <a:schemeClr val="accent5"/>
            </a:solidFill>
            <a:prstDash val="solid"/>
            <a:round/>
            <a:headEnd type="none" w="med" len="med"/>
            <a:tailEnd type="none" w="med" len="med"/>
          </a:ln>
        </p:spPr>
      </p:cxnSp>
      <p:pic>
        <p:nvPicPr>
          <p:cNvPr id="370" name="Google Shape;370;p49"/>
          <p:cNvPicPr preferRelativeResize="0"/>
          <p:nvPr/>
        </p:nvPicPr>
        <p:blipFill>
          <a:blip r:embed="rId3">
            <a:alphaModFix/>
          </a:blip>
          <a:stretch>
            <a:fillRect/>
          </a:stretch>
        </p:blipFill>
        <p:spPr>
          <a:xfrm>
            <a:off x="5123200" y="1168127"/>
            <a:ext cx="3768050" cy="2807249"/>
          </a:xfrm>
          <a:prstGeom prst="rect">
            <a:avLst/>
          </a:prstGeom>
          <a:noFill/>
          <a:ln>
            <a:noFill/>
          </a:ln>
        </p:spPr>
      </p:pic>
      <p:sp>
        <p:nvSpPr>
          <p:cNvPr id="371" name="Google Shape;371;p49"/>
          <p:cNvSpPr txBox="1"/>
          <p:nvPr/>
        </p:nvSpPr>
        <p:spPr>
          <a:xfrm>
            <a:off x="739625" y="1701000"/>
            <a:ext cx="3351300" cy="2735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Patterns of damage on planes that were destroyed were not observed</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Patterns of </a:t>
            </a:r>
            <a:r>
              <a:rPr lang="en" b="1"/>
              <a:t>observed </a:t>
            </a:r>
            <a:r>
              <a:rPr lang="en"/>
              <a:t>damage on planes reflected regions where </a:t>
            </a:r>
            <a:r>
              <a:rPr lang="en" b="1"/>
              <a:t>damage could be tolerated</a:t>
            </a:r>
            <a:endParaRPr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Regions </a:t>
            </a:r>
            <a:r>
              <a:rPr lang="en" b="1"/>
              <a:t>depleted </a:t>
            </a:r>
            <a:r>
              <a:rPr lang="en"/>
              <a:t>of observed damage represented the </a:t>
            </a:r>
            <a:r>
              <a:rPr lang="en" b="1"/>
              <a:t>most vulnerable components</a:t>
            </a:r>
            <a:r>
              <a:rPr lang="en"/>
              <a:t> of the airplanes</a:t>
            </a:r>
            <a:endParaRPr/>
          </a:p>
        </p:txBody>
      </p:sp>
      <p:sp>
        <p:nvSpPr>
          <p:cNvPr id="372" name="Google Shape;372;p49"/>
          <p:cNvSpPr txBox="1"/>
          <p:nvPr/>
        </p:nvSpPr>
        <p:spPr>
          <a:xfrm>
            <a:off x="4888150" y="2830325"/>
            <a:ext cx="20133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BFA5"/>
                </a:solidFill>
              </a:rPr>
              <a:t>Damage is tolerated</a:t>
            </a:r>
            <a:endParaRPr>
              <a:solidFill>
                <a:srgbClr val="00BFA5"/>
              </a:solidFill>
            </a:endParaRPr>
          </a:p>
        </p:txBody>
      </p:sp>
      <p:sp>
        <p:nvSpPr>
          <p:cNvPr id="373" name="Google Shape;373;p49"/>
          <p:cNvSpPr/>
          <p:nvPr/>
        </p:nvSpPr>
        <p:spPr>
          <a:xfrm>
            <a:off x="5219825" y="1910475"/>
            <a:ext cx="738900" cy="698100"/>
          </a:xfrm>
          <a:prstGeom prst="rect">
            <a:avLst/>
          </a:prstGeom>
          <a:noFill/>
          <a:ln w="28575" cap="flat" cmpd="sng">
            <a:solidFill>
              <a:srgbClr val="00BF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9"/>
          <p:cNvSpPr/>
          <p:nvPr/>
        </p:nvSpPr>
        <p:spPr>
          <a:xfrm>
            <a:off x="6553375" y="2080350"/>
            <a:ext cx="738900" cy="698100"/>
          </a:xfrm>
          <a:prstGeom prst="rect">
            <a:avLst/>
          </a:prstGeom>
          <a:noFill/>
          <a:ln w="28575" cap="flat" cmpd="sng">
            <a:solidFill>
              <a:srgbClr val="00BF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9"/>
          <p:cNvSpPr/>
          <p:nvPr/>
        </p:nvSpPr>
        <p:spPr>
          <a:xfrm>
            <a:off x="6205375" y="3377800"/>
            <a:ext cx="738900" cy="698100"/>
          </a:xfrm>
          <a:prstGeom prst="rect">
            <a:avLst/>
          </a:prstGeom>
          <a:noFill/>
          <a:ln w="28575" cap="flat" cmpd="sng">
            <a:solidFill>
              <a:srgbClr val="00BFA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9"/>
          <p:cNvSpPr/>
          <p:nvPr/>
        </p:nvSpPr>
        <p:spPr>
          <a:xfrm>
            <a:off x="6205375" y="1212375"/>
            <a:ext cx="1632900" cy="698100"/>
          </a:xfrm>
          <a:prstGeom prst="rect">
            <a:avLst/>
          </a:prstGeom>
          <a:noFill/>
          <a:ln w="28575"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9"/>
          <p:cNvSpPr/>
          <p:nvPr/>
        </p:nvSpPr>
        <p:spPr>
          <a:xfrm>
            <a:off x="6682475" y="2778450"/>
            <a:ext cx="738900" cy="698100"/>
          </a:xfrm>
          <a:prstGeom prst="rect">
            <a:avLst/>
          </a:prstGeom>
          <a:noFill/>
          <a:ln w="28575"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9"/>
          <p:cNvSpPr txBox="1"/>
          <p:nvPr/>
        </p:nvSpPr>
        <p:spPr>
          <a:xfrm>
            <a:off x="6262425" y="585525"/>
            <a:ext cx="22563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B5600"/>
                </a:solidFill>
              </a:rPr>
              <a:t>Damage is not tolerated</a:t>
            </a:r>
            <a:endParaRPr>
              <a:solidFill>
                <a:srgbClr val="EB56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82"/>
        <p:cNvGrpSpPr/>
        <p:nvPr/>
      </p:nvGrpSpPr>
      <p:grpSpPr>
        <a:xfrm>
          <a:off x="0" y="0"/>
          <a:ext cx="0" cy="0"/>
          <a:chOff x="0" y="0"/>
          <a:chExt cx="0" cy="0"/>
        </a:xfrm>
      </p:grpSpPr>
      <p:sp>
        <p:nvSpPr>
          <p:cNvPr id="383" name="Google Shape;383;p50"/>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Hypothesis</a:t>
            </a:r>
            <a:endParaRPr sz="1200"/>
          </a:p>
        </p:txBody>
      </p:sp>
      <p:sp>
        <p:nvSpPr>
          <p:cNvPr id="384" name="Google Shape;384;p50"/>
          <p:cNvSpPr txBox="1">
            <a:spLocks noGrp="1"/>
          </p:cNvSpPr>
          <p:nvPr>
            <p:ph type="body" idx="4294967295"/>
          </p:nvPr>
        </p:nvSpPr>
        <p:spPr>
          <a:xfrm>
            <a:off x="729450" y="1749350"/>
            <a:ext cx="7347300" cy="148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rPr>
              <a:t>RNA G-quadruplexes are regulatory features in UTRs</a:t>
            </a:r>
            <a:endParaRPr sz="1200">
              <a:solidFill>
                <a:schemeClr val="lt1"/>
              </a:solidFill>
            </a:endParaRPr>
          </a:p>
          <a:p>
            <a:pPr marL="0" lvl="0" indent="0" algn="l" rtl="0">
              <a:spcBef>
                <a:spcPts val="1600"/>
              </a:spcBef>
              <a:spcAft>
                <a:spcPts val="1600"/>
              </a:spcAft>
              <a:buNone/>
            </a:pPr>
            <a:endParaRPr sz="1400">
              <a:solidFill>
                <a:schemeClr val="lt1"/>
              </a:solidFill>
            </a:endParaRPr>
          </a:p>
        </p:txBody>
      </p:sp>
      <p:sp>
        <p:nvSpPr>
          <p:cNvPr id="385" name="Google Shape;385;p50"/>
          <p:cNvSpPr txBox="1"/>
          <p:nvPr/>
        </p:nvSpPr>
        <p:spPr>
          <a:xfrm>
            <a:off x="1146350" y="2641125"/>
            <a:ext cx="6633600" cy="717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Is there evidence of heightened selective pressure acting on UTR G4s?</a:t>
            </a:r>
            <a:endParaRPr sz="1200">
              <a:solidFill>
                <a:schemeClr val="lt1"/>
              </a:solidFill>
              <a:latin typeface="Lato"/>
              <a:ea typeface="Lato"/>
              <a:cs typeface="Lato"/>
              <a:sym typeface="Lato"/>
            </a:endParaRPr>
          </a:p>
          <a:p>
            <a:pPr marL="457200" lvl="0" indent="-304800" algn="l" rtl="0">
              <a:lnSpc>
                <a:spcPct val="115000"/>
              </a:lnSpc>
              <a:spcBef>
                <a:spcPts val="0"/>
              </a:spcBef>
              <a:spcAft>
                <a:spcPts val="0"/>
              </a:spcAft>
              <a:buClr>
                <a:schemeClr val="lt1"/>
              </a:buClr>
              <a:buSzPts val="1200"/>
              <a:buFont typeface="Lato"/>
              <a:buChar char="●"/>
            </a:pPr>
            <a:r>
              <a:rPr lang="en" sz="1200">
                <a:solidFill>
                  <a:schemeClr val="lt1"/>
                </a:solidFill>
                <a:latin typeface="Lato"/>
                <a:ea typeface="Lato"/>
                <a:cs typeface="Lato"/>
                <a:sym typeface="Lato"/>
              </a:rPr>
              <a:t>Are UTR G4s enriched for functional and disease associations?</a:t>
            </a:r>
            <a:endParaRPr>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3459</Words>
  <Application>Microsoft Office PowerPoint</Application>
  <PresentationFormat>On-screen Show (16:9)</PresentationFormat>
  <Paragraphs>395</Paragraphs>
  <Slides>35</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Arial</vt:lpstr>
      <vt:lpstr>Roboto</vt:lpstr>
      <vt:lpstr>Raleway</vt:lpstr>
      <vt:lpstr>Calibri</vt:lpstr>
      <vt:lpstr>Lato</vt:lpstr>
      <vt:lpstr>Simple Light</vt:lpstr>
      <vt:lpstr>Streamline</vt:lpstr>
      <vt:lpstr>Simple Light</vt:lpstr>
      <vt:lpstr>What do air fights have to do with G-Quads?  OR: Fantastic RNA G-Quads: What they do and where to find them? </vt:lpstr>
      <vt:lpstr>G-Quadruplexes</vt:lpstr>
      <vt:lpstr>RNA stacked G structure subtypes</vt:lpstr>
      <vt:lpstr>PowerPoint Presentation</vt:lpstr>
      <vt:lpstr>PowerPoint Presentation</vt:lpstr>
      <vt:lpstr>PowerPoint Presentation</vt:lpstr>
      <vt:lpstr>Negative Selection, and Survivorship Bias</vt:lpstr>
      <vt:lpstr>Negative Selection, and Survivorship Bias </vt:lpstr>
      <vt:lpstr>Hypothesis</vt:lpstr>
      <vt:lpstr>We can assess sequence constraint in a genomic region by: </vt:lpstr>
      <vt:lpstr>PowerPoint Presentation</vt:lpstr>
      <vt:lpstr>PowerPoint Presentation</vt:lpstr>
      <vt:lpstr>Enrichment for rare variants </vt:lpstr>
      <vt:lpstr>PowerPoint Presentation</vt:lpstr>
      <vt:lpstr>Do pG4 variants more frequently change gene expression?</vt:lpstr>
      <vt:lpstr>UTR pG4 are enriched for functional associations</vt:lpstr>
      <vt:lpstr>Patterns of shared targets hint at regulatory modules</vt:lpstr>
      <vt:lpstr>PowerPoint Presentation</vt:lpstr>
      <vt:lpstr>PowerPoint Presentation</vt:lpstr>
      <vt:lpstr>PowerPoint Presentation</vt:lpstr>
      <vt:lpstr>Mapping RNA G4s and G4-deleterious single nucleotide variants (SNVs)</vt:lpstr>
      <vt:lpstr>G4mer: transformer-based model for rG4 prediction </vt:lpstr>
      <vt:lpstr>How we get it to work… </vt:lpstr>
      <vt:lpstr>Algorithms developed to detect potential G4s</vt:lpstr>
      <vt:lpstr>G4Detector: convolutional neural network-based model</vt:lpstr>
      <vt:lpstr>G4mer transformer-based model vs state-of-the-art model</vt:lpstr>
      <vt:lpstr>G4mer transformer-based model vs state-of-the-art model</vt:lpstr>
      <vt:lpstr>G4mer transformer-based model vs state-of-the-art model</vt:lpstr>
      <vt:lpstr>G4mer transformer-based model vs state-of-the-art model</vt:lpstr>
      <vt:lpstr>G4 deleterious variant analysis with GWAS and PheWAS</vt:lpstr>
      <vt:lpstr>Phenotypes associated with G4 deleterious GWAS variants</vt:lpstr>
      <vt:lpstr>Performing PheWAS analysis using Penn Medicine BioBank (PMBB)</vt:lpstr>
      <vt:lpstr>PheWAS analysis </vt:lpstr>
      <vt:lpstr>Future work: more PheWAS/GWAS analyses and experimental validations</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air fights have to do with G-Quads?  OR: Fantastic RNA G-Quads: What they do and where to find them? </dc:title>
  <cp:lastModifiedBy>Yoseph Barash</cp:lastModifiedBy>
  <cp:revision>1</cp:revision>
  <dcterms:modified xsi:type="dcterms:W3CDTF">2022-09-03T17:29:21Z</dcterms:modified>
</cp:coreProperties>
</file>