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76" r:id="rId2"/>
    <p:sldId id="976" r:id="rId3"/>
    <p:sldId id="377" r:id="rId4"/>
    <p:sldId id="1106" r:id="rId5"/>
    <p:sldId id="339" r:id="rId6"/>
    <p:sldId id="1099" r:id="rId7"/>
    <p:sldId id="279" r:id="rId8"/>
    <p:sldId id="1085" r:id="rId9"/>
    <p:sldId id="1110" r:id="rId10"/>
    <p:sldId id="259" r:id="rId11"/>
    <p:sldId id="1095" r:id="rId12"/>
    <p:sldId id="1111" r:id="rId13"/>
    <p:sldId id="1108" r:id="rId14"/>
    <p:sldId id="278" r:id="rId15"/>
    <p:sldId id="272" r:id="rId16"/>
    <p:sldId id="1109" r:id="rId17"/>
    <p:sldId id="1088" r:id="rId18"/>
    <p:sldId id="1112" r:id="rId19"/>
    <p:sldId id="865" r:id="rId20"/>
    <p:sldId id="632" r:id="rId21"/>
    <p:sldId id="1113" r:id="rId22"/>
    <p:sldId id="987" r:id="rId23"/>
    <p:sldId id="925" r:id="rId24"/>
    <p:sldId id="926" r:id="rId25"/>
    <p:sldId id="397" r:id="rId26"/>
    <p:sldId id="1114" r:id="rId27"/>
    <p:sldId id="393" r:id="rId28"/>
    <p:sldId id="1100" r:id="rId29"/>
    <p:sldId id="1044" r:id="rId30"/>
    <p:sldId id="1090" r:id="rId31"/>
    <p:sldId id="1091" r:id="rId32"/>
    <p:sldId id="1115" r:id="rId33"/>
    <p:sldId id="306" r:id="rId34"/>
    <p:sldId id="538" r:id="rId35"/>
    <p:sldId id="1074" r:id="rId36"/>
    <p:sldId id="1093" r:id="rId37"/>
    <p:sldId id="1087" r:id="rId38"/>
    <p:sldId id="989" r:id="rId39"/>
    <p:sldId id="1092" r:id="rId40"/>
    <p:sldId id="999" r:id="rId41"/>
    <p:sldId id="1162" r:id="rId42"/>
    <p:sldId id="995" r:id="rId43"/>
    <p:sldId id="1161" r:id="rId44"/>
    <p:sldId id="1103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6197"/>
  </p:normalViewPr>
  <p:slideViewPr>
    <p:cSldViewPr snapToGrid="0" snapToObjects="1">
      <p:cViewPr varScale="1">
        <p:scale>
          <a:sx n="93" d="100"/>
          <a:sy n="93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FF9F1-2856-9F4C-840F-20DE89ACE17D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0FC10-DA1F-EA4C-AAE6-F6F6B968AA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06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Good </a:t>
            </a:r>
            <a:r>
              <a:rPr lang="fr-FR" dirty="0" err="1"/>
              <a:t>morning</a:t>
            </a:r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grateful</a:t>
            </a:r>
            <a:r>
              <a:rPr lang="fr-FR" dirty="0"/>
              <a:t> to the </a:t>
            </a:r>
            <a:r>
              <a:rPr lang="fr-FR" dirty="0" err="1"/>
              <a:t>organizers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meeting for the invitation.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unfortunate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meet</a:t>
            </a:r>
            <a:r>
              <a:rPr lang="fr-FR" dirty="0"/>
              <a:t> in </a:t>
            </a:r>
            <a:r>
              <a:rPr lang="fr-FR" dirty="0" err="1"/>
              <a:t>person</a:t>
            </a:r>
            <a:r>
              <a:rPr lang="fr-FR" dirty="0"/>
              <a:t> and </a:t>
            </a:r>
            <a:r>
              <a:rPr lang="fr-FR" dirty="0" err="1"/>
              <a:t>enjoy</a:t>
            </a:r>
            <a:r>
              <a:rPr lang="fr-FR" dirty="0"/>
              <a:t> </a:t>
            </a:r>
            <a:r>
              <a:rPr lang="fr-FR" dirty="0" err="1"/>
              <a:t>beautiful</a:t>
            </a:r>
            <a:r>
              <a:rPr lang="fr-FR" dirty="0"/>
              <a:t> </a:t>
            </a:r>
            <a:r>
              <a:rPr lang="fr-FR" dirty="0" err="1"/>
              <a:t>Croatia</a:t>
            </a:r>
            <a:r>
              <a:rPr lang="fr-FR" dirty="0"/>
              <a:t> and </a:t>
            </a:r>
            <a:r>
              <a:rPr lang="fr-FR" dirty="0" err="1"/>
              <a:t>Slovenia</a:t>
            </a:r>
            <a:r>
              <a:rPr lang="fr-FR" dirty="0"/>
              <a:t>.</a:t>
            </a:r>
          </a:p>
          <a:p>
            <a:r>
              <a:rPr lang="fr-FR" dirty="0" err="1"/>
              <a:t>Hopefully</a:t>
            </a:r>
            <a:r>
              <a:rPr lang="fr-FR" dirty="0"/>
              <a:t> in a </a:t>
            </a:r>
            <a:r>
              <a:rPr lang="fr-FR" dirty="0" err="1"/>
              <a:t>near</a:t>
            </a:r>
            <a:r>
              <a:rPr lang="fr-FR" dirty="0"/>
              <a:t> future</a:t>
            </a:r>
          </a:p>
          <a:p>
            <a:r>
              <a:rPr lang="fr-FR" dirty="0"/>
              <a:t>I </a:t>
            </a:r>
            <a:r>
              <a:rPr lang="fr-FR" dirty="0" err="1"/>
              <a:t>cahnged</a:t>
            </a:r>
            <a:r>
              <a:rPr lang="fr-FR" dirty="0"/>
              <a:t> the topic </a:t>
            </a:r>
            <a:r>
              <a:rPr lang="fr-FR" dirty="0" err="1"/>
              <a:t>from</a:t>
            </a:r>
            <a:r>
              <a:rPr lang="fr-FR" dirty="0"/>
              <a:t> last </a:t>
            </a:r>
            <a:r>
              <a:rPr lang="fr-FR" dirty="0" err="1"/>
              <a:t>year</a:t>
            </a:r>
            <a:r>
              <a:rPr lang="fr-FR" baseline="0" dirty="0"/>
              <a:t> due to the </a:t>
            </a:r>
            <a:r>
              <a:rPr lang="fr-FR" baseline="0" dirty="0" err="1"/>
              <a:t>pandemic</a:t>
            </a:r>
            <a:r>
              <a:rPr lang="fr-FR" baseline="0" dirty="0"/>
              <a:t> and I </a:t>
            </a:r>
            <a:r>
              <a:rPr lang="fr-FR" baseline="0" dirty="0" err="1"/>
              <a:t>would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 to </a:t>
            </a:r>
            <a:r>
              <a:rPr lang="fr-FR" baseline="0" dirty="0" err="1"/>
              <a:t>describe</a:t>
            </a:r>
            <a:r>
              <a:rPr lang="fr-FR" baseline="0" dirty="0"/>
              <a:t> </a:t>
            </a:r>
            <a:r>
              <a:rPr lang="fr-FR" baseline="0" dirty="0" err="1"/>
              <a:t>some</a:t>
            </a:r>
            <a:r>
              <a:rPr lang="fr-FR" baseline="0" dirty="0"/>
              <a:t> parts of the mol </a:t>
            </a:r>
            <a:r>
              <a:rPr lang="fr-FR" baseline="0" dirty="0" err="1"/>
              <a:t>biology</a:t>
            </a:r>
            <a:r>
              <a:rPr lang="fr-FR" baseline="0" dirty="0"/>
              <a:t> of coronavirus </a:t>
            </a:r>
            <a:r>
              <a:rPr lang="fr-FR" baseline="0" dirty="0" err="1"/>
              <a:t>that</a:t>
            </a:r>
            <a:r>
              <a:rPr lang="fr-FR" baseline="0" dirty="0"/>
              <a:t> are not </a:t>
            </a:r>
            <a:r>
              <a:rPr lang="fr-FR" baseline="0" dirty="0" err="1"/>
              <a:t>often</a:t>
            </a:r>
            <a:r>
              <a:rPr lang="fr-FR" baseline="0" dirty="0"/>
              <a:t> </a:t>
            </a:r>
            <a:r>
              <a:rPr lang="fr-FR" baseline="0" dirty="0" err="1"/>
              <a:t>discussed</a:t>
            </a:r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will</a:t>
            </a:r>
            <a:r>
              <a:rPr lang="fr-FR" dirty="0"/>
              <a:t> report on a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mechanism</a:t>
            </a:r>
            <a:r>
              <a:rPr lang="fr-FR" dirty="0"/>
              <a:t> of translation control in </a:t>
            </a:r>
            <a:r>
              <a:rPr lang="fr-FR" dirty="0" err="1"/>
              <a:t>betacoronaviruses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look at RNA </a:t>
            </a:r>
            <a:r>
              <a:rPr lang="fr-FR" dirty="0" err="1"/>
              <a:t>sequences</a:t>
            </a:r>
            <a:r>
              <a:rPr lang="fr-FR" dirty="0"/>
              <a:t> in the first </a:t>
            </a:r>
            <a:r>
              <a:rPr lang="fr-FR" dirty="0" err="1"/>
              <a:t>hundred</a:t>
            </a:r>
            <a:r>
              <a:rPr lang="fr-FR" dirty="0"/>
              <a:t> </a:t>
            </a:r>
            <a:r>
              <a:rPr lang="fr-FR" dirty="0" err="1"/>
              <a:t>nts</a:t>
            </a:r>
            <a:r>
              <a:rPr lang="fr-FR" dirty="0"/>
              <a:t> of the 5’UTR RNA </a:t>
            </a:r>
            <a:r>
              <a:rPr lang="fr-FR" dirty="0" err="1"/>
              <a:t>genome</a:t>
            </a:r>
            <a:r>
              <a:rPr lang="fr-FR" dirty="0"/>
              <a:t> and at the </a:t>
            </a:r>
            <a:r>
              <a:rPr lang="fr-FR" dirty="0" err="1"/>
              <a:t>sequences</a:t>
            </a:r>
            <a:r>
              <a:rPr lang="fr-FR" dirty="0"/>
              <a:t> of the first </a:t>
            </a:r>
            <a:r>
              <a:rPr lang="fr-FR" dirty="0" err="1"/>
              <a:t>protein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synthetized</a:t>
            </a:r>
            <a:r>
              <a:rPr lang="fr-FR" dirty="0"/>
              <a:t> by the virus </a:t>
            </a:r>
            <a:r>
              <a:rPr lang="fr-FR" dirty="0" err="1"/>
              <a:t>during</a:t>
            </a:r>
            <a:r>
              <a:rPr lang="fr-FR" dirty="0"/>
              <a:t> cellular infection.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D8046-A923-F544-BFC8-96C548772F4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74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412949-FECC-2F48-9382-DA02D3437729}" type="slidenum">
              <a:rPr lang="fr-FR"/>
              <a:pPr/>
              <a:t>4</a:t>
            </a:fld>
            <a:endParaRPr lang="fr-FR"/>
          </a:p>
        </p:txBody>
      </p:sp>
      <p:sp>
        <p:nvSpPr>
          <p:cNvPr id="2060290" name="Rectangle 2"/>
          <p:cNvSpPr>
            <a:spLocks noChangeArrowheads="1"/>
          </p:cNvSpPr>
          <p:nvPr/>
        </p:nvSpPr>
        <p:spPr bwMode="auto">
          <a:xfrm>
            <a:off x="3886201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60291" name="Rectangle 3"/>
          <p:cNvSpPr>
            <a:spLocks noChangeArrowheads="1"/>
          </p:cNvSpPr>
          <p:nvPr/>
        </p:nvSpPr>
        <p:spPr bwMode="auto">
          <a:xfrm>
            <a:off x="3886201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b"/>
          <a:lstStyle/>
          <a:p>
            <a:pPr algn="r"/>
            <a:r>
              <a:rPr lang="fr-FR" sz="1200">
                <a:latin typeface="Times" charset="0"/>
              </a:rPr>
              <a:t>5</a:t>
            </a:r>
          </a:p>
        </p:txBody>
      </p:sp>
      <p:sp>
        <p:nvSpPr>
          <p:cNvPr id="2060292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60293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60294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8963" y="800100"/>
            <a:ext cx="5681662" cy="31972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60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6576"/>
            <a:ext cx="5029200" cy="385127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6DAF75-36B2-AA44-A2A2-7F99CF9C0D29}" type="slidenum">
              <a:rPr lang="fr-FR" sz="1200"/>
              <a:pPr/>
              <a:t>5</a:t>
            </a:fld>
            <a:endParaRPr lang="fr-FR" sz="1200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b"/>
          <a:lstStyle/>
          <a:p>
            <a:pPr algn="r">
              <a:defRPr/>
            </a:pPr>
            <a:r>
              <a:rPr lang="fr-FR" sz="1200">
                <a:latin typeface="Times" charset="0"/>
              </a:rPr>
              <a:t>1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37894" name="Rectangle 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88963" y="800100"/>
            <a:ext cx="5681662" cy="3197225"/>
          </a:xfrm>
          <a:solidFill>
            <a:srgbClr val="FFFFFF"/>
          </a:solidFill>
          <a:ln w="12700"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51275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6106E5-5CB2-7549-8A4B-0D5B3D7C3749}" type="slidenum">
              <a:rPr lang="fr-FR"/>
              <a:pPr/>
              <a:t>16</a:t>
            </a:fld>
            <a:endParaRPr lang="fr-FR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E5CA68-86D2-4024-9D82-956D7BCA1826}" type="slidenum">
              <a:rPr lang="fr-FR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FR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805F92-6519-6840-8BC2-B2DD34D97B86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91D3-4B57-5842-98CC-5791F1AF860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017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91D3-4B57-5842-98CC-5791F1AF860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017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4722578-38EC-6C47-B979-9F0B73C9997B}" type="slidenum">
              <a:rPr lang="fr-FR" sz="1200"/>
              <a:pPr/>
              <a:t>40</a:t>
            </a:fld>
            <a:endParaRPr lang="fr-FR" sz="1200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9" tIns="45714" rIns="91429" bIns="45714"/>
          <a:lstStyle/>
          <a:p>
            <a:pPr>
              <a:spcBef>
                <a:spcPct val="0"/>
              </a:spcBef>
            </a:pPr>
            <a:endParaRPr lang="fr-FR" sz="240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586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69AAD-6E86-084F-88DE-8685985A2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F3D029-06CF-7447-B6F5-5508AD66B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4AC53C-3D59-CE43-A589-2D0E9511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633E72-1314-DC40-ACBC-CB9CB21A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6FC9AF-F054-0248-A0D3-F3CE306B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033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79518-1057-5D40-8C07-08226B9D0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B6E12EE-5DCC-4446-B2B2-F7D5F412D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8AFB23-A8D7-4E4F-A55B-9A254921E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E0D108-2D68-FB49-B4CC-2DDFB3567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DFC19A-11A6-0A4E-AF41-931EBB584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98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B2A0DC1-8E07-1C4A-8001-CBBE62898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61E3F3-AD7B-154A-8841-56397AB4A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1FA3C5-BBFC-A64E-AE27-7EF033C4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E18198-B184-4D44-87DB-793DE0EA6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3A9365-4DD2-0D49-9392-CFA057C6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B230AF-06F5-644B-A17C-1E5AED39E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7D4B7A-9A1F-0945-A37A-A72230892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D828ED-F4EF-8141-A8E6-DC453D37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A41C63-4230-2443-9C24-0E823BB7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14A51A-CADF-9142-A897-262F4F2A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86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4EC73-A1F2-AD43-8FF5-E3E431C0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9DC9E0-4039-6844-A491-4C4BCF341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25DA7D-1671-9842-85D0-EE02B8D88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7C1B92-6C4B-5847-B691-821FC37C2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6C69AA-B7E0-B34F-B9C1-2223AC89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44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C66C2-7578-8F4F-BE54-9F5BD504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F75EB0-7956-3147-B053-123948B83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88B4AF-3169-A643-ACF0-D0A685F18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530E4C-A5C7-8F45-8BC6-E3B2BF3F0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51C453-D0BC-1648-8E86-A91A476E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2E2599-29CB-DF4B-90A7-381D06B74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25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C7020-305A-C14A-9FA6-FAEE4456E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77D1B9-768D-9C4E-AF78-8FED9E087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47A10C-5F48-304C-8B3F-76184CB6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7CB7611-4944-3E49-AE35-B935DBBBB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C967130-3374-FB4B-8D42-A80CDAAA3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F326FE-579B-734B-AB7F-4215A16C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D87B377-EA69-FD47-BA0E-1A874ED7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FC45A4-635B-0740-ACD9-490E9787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00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A4716-16A2-9848-A585-6EBEBEA8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2F5A1A-FADB-6B49-9061-98054CF5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A7244E-7716-2343-A596-F1331207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94B16B-9A3A-4147-8275-88EAF25B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72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DE3F435-C4B6-8A4C-A98E-4A25F2FA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448858-FECA-574E-BC75-C196AD62B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59D866-0D23-E04E-A162-CEEE2A9D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80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EBC94-368A-E94B-9A31-E533A4D9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391B46-010B-BB40-B376-CB0339BF3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8EBEF3-D51D-6F43-BE13-28EEC4E9B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D968B2-2EC8-7E48-80AC-2962B5FE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45D431-2E60-F349-9764-1B524275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1D918-7237-A745-9E73-024B08FD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85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7A02B0-9A24-A54D-A374-730DF4614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72F700E-2E2C-A941-815E-9AC43EDCC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A8DC8F-BA2E-9347-B3C6-0B5544B1A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A4D4E5-7296-AA40-83B0-50211D821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0F8D1D-2DEC-A748-ABCD-7B55A6F5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31AD97-18F4-D148-9614-59BCC588E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99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6E89679-D5A2-4547-86BF-129C32D75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F5A591-B26D-FA44-8FAC-3BD6F289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5BF21-6D29-624A-BF65-5ABE4D8DC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08E13-FA7F-354C-8CB0-0DF6568EFD7E}" type="datetimeFigureOut">
              <a:rPr lang="fr-FR" smtClean="0"/>
              <a:t>16/08/2022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B96CF3-FD12-634B-B2EC-457421AEC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D8E86A-F0F8-7C4F-9FF3-0E02168A8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874AC-1F79-2B4C-8A17-B9CDE118D6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00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emf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Document_Microsoft_Word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Document_Microsoft_Word1.doc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5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package" Target="../embeddings/Document_Microsoft_Word2.docx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11F102-F64F-8F4A-8447-6FCB1F53535E}"/>
              </a:ext>
            </a:extLst>
          </p:cNvPr>
          <p:cNvSpPr/>
          <p:nvPr/>
        </p:nvSpPr>
        <p:spPr>
          <a:xfrm>
            <a:off x="410817" y="408984"/>
            <a:ext cx="1137036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3200" b="1" dirty="0">
                <a:latin typeface="Comic Sans MS" panose="030F0902030302020204" pitchFamily="66" charset="0"/>
              </a:rPr>
              <a:t>Interactions between Gs and Us</a:t>
            </a:r>
          </a:p>
          <a:p>
            <a:pPr algn="ctr"/>
            <a:r>
              <a:rPr lang="en-US" sz="3200" b="1" dirty="0">
                <a:latin typeface="Comic Sans MS" panose="030F0902030302020204" pitchFamily="66" charset="0"/>
              </a:rPr>
              <a:t>in translation</a:t>
            </a:r>
          </a:p>
          <a:p>
            <a:pPr algn="ctr"/>
            <a:endParaRPr lang="en-US" sz="3200" b="1" dirty="0">
              <a:latin typeface="Comic Sans MS" panose="030F0902030302020204" pitchFamily="66" charset="0"/>
            </a:endParaRPr>
          </a:p>
          <a:p>
            <a:pPr algn="ctr"/>
            <a:r>
              <a:rPr lang="en-US" sz="3200" b="1" dirty="0">
                <a:latin typeface="Comic Sans MS" panose="030F0902030302020204" pitchFamily="66" charset="0"/>
              </a:rPr>
              <a:t>Eric </a:t>
            </a:r>
            <a:r>
              <a:rPr lang="en-US" sz="3200" b="1" dirty="0" err="1">
                <a:latin typeface="Comic Sans MS" panose="030F0902030302020204" pitchFamily="66" charset="0"/>
              </a:rPr>
              <a:t>Westhof</a:t>
            </a:r>
            <a:endParaRPr lang="fr-FR" sz="3200" b="1" dirty="0">
              <a:latin typeface="Comic Sans MS" panose="030F0902030302020204" pitchFamily="66" charset="0"/>
            </a:endParaRPr>
          </a:p>
          <a:p>
            <a:pPr algn="ctr"/>
            <a:endParaRPr lang="en-US" sz="2400" dirty="0">
              <a:latin typeface="Comic Sans MS" panose="030F0902030302020204" pitchFamily="66" charset="0"/>
            </a:endParaRP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Architecture &amp; </a:t>
            </a:r>
            <a:r>
              <a:rPr lang="en-US" sz="2400" dirty="0" err="1">
                <a:latin typeface="Comic Sans MS" panose="030F0902030302020204" pitchFamily="66" charset="0"/>
              </a:rPr>
              <a:t>Réactivité</a:t>
            </a:r>
            <a:r>
              <a:rPr lang="en-US" sz="2400" dirty="0">
                <a:latin typeface="Comic Sans MS" panose="030F0902030302020204" pitchFamily="66" charset="0"/>
              </a:rPr>
              <a:t> de </a:t>
            </a:r>
            <a:r>
              <a:rPr lang="en-US" sz="2400" dirty="0" err="1">
                <a:latin typeface="Comic Sans MS" panose="030F0902030302020204" pitchFamily="66" charset="0"/>
              </a:rPr>
              <a:t>l’ARN</a:t>
            </a:r>
            <a:r>
              <a:rPr lang="en-US" sz="2400" dirty="0">
                <a:latin typeface="Comic Sans MS" panose="030F0902030302020204" pitchFamily="66" charset="0"/>
              </a:rPr>
              <a:t>, </a:t>
            </a:r>
          </a:p>
          <a:p>
            <a:pPr algn="ctr"/>
            <a:r>
              <a:rPr lang="en-US" sz="2400" dirty="0" err="1">
                <a:latin typeface="Comic Sans MS" panose="030F0902030302020204" pitchFamily="66" charset="0"/>
              </a:rPr>
              <a:t>Institut</a:t>
            </a:r>
            <a:r>
              <a:rPr lang="en-US" sz="2400" dirty="0">
                <a:latin typeface="Comic Sans MS" panose="030F0902030302020204" pitchFamily="66" charset="0"/>
              </a:rPr>
              <a:t> de </a:t>
            </a:r>
            <a:r>
              <a:rPr lang="en-US" sz="2400" dirty="0" err="1">
                <a:latin typeface="Comic Sans MS" panose="030F0902030302020204" pitchFamily="66" charset="0"/>
              </a:rPr>
              <a:t>Biologie</a:t>
            </a:r>
            <a:r>
              <a:rPr lang="en-US" sz="2400" dirty="0">
                <a:latin typeface="Comic Sans MS" panose="030F0902030302020204" pitchFamily="66" charset="0"/>
              </a:rPr>
              <a:t> </a:t>
            </a:r>
            <a:r>
              <a:rPr lang="en-US" sz="2400" dirty="0" err="1">
                <a:latin typeface="Comic Sans MS" panose="030F0902030302020204" pitchFamily="66" charset="0"/>
              </a:rPr>
              <a:t>Moléculaire</a:t>
            </a:r>
            <a:r>
              <a:rPr lang="en-US" sz="2400" dirty="0">
                <a:latin typeface="Comic Sans MS" panose="030F0902030302020204" pitchFamily="66" charset="0"/>
              </a:rPr>
              <a:t> et </a:t>
            </a:r>
            <a:r>
              <a:rPr lang="en-US" sz="2400" dirty="0" err="1">
                <a:latin typeface="Comic Sans MS" panose="030F0902030302020204" pitchFamily="66" charset="0"/>
              </a:rPr>
              <a:t>Cellulaire</a:t>
            </a:r>
            <a:r>
              <a:rPr lang="en-US" sz="2400" dirty="0">
                <a:latin typeface="Comic Sans MS" panose="030F0902030302020204" pitchFamily="66" charset="0"/>
              </a:rPr>
              <a:t>, CNRS</a:t>
            </a:r>
          </a:p>
          <a:p>
            <a:pPr algn="ctr"/>
            <a:r>
              <a:rPr lang="en-US" sz="2400" dirty="0" err="1">
                <a:latin typeface="Comic Sans MS" panose="030F0902030302020204" pitchFamily="66" charset="0"/>
              </a:rPr>
              <a:t>Université</a:t>
            </a:r>
            <a:r>
              <a:rPr lang="en-US" sz="2400" dirty="0">
                <a:latin typeface="Comic Sans MS" panose="030F0902030302020204" pitchFamily="66" charset="0"/>
              </a:rPr>
              <a:t> de Strasbourg, 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France</a:t>
            </a:r>
          </a:p>
          <a:p>
            <a:pPr algn="ctr"/>
            <a:endParaRPr lang="en-US" sz="2400" dirty="0">
              <a:latin typeface="Comic Sans MS" panose="030F0902030302020204" pitchFamily="66" charset="0"/>
            </a:endParaRP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2022 </a:t>
            </a:r>
            <a:endParaRPr lang="fr-FR" sz="2400" dirty="0">
              <a:latin typeface="Comic Sans MS" panose="030F0902030302020204" pitchFamily="66" charset="0"/>
            </a:endParaRPr>
          </a:p>
          <a:p>
            <a:pPr algn="ctr"/>
            <a:r>
              <a:rPr lang="en-US" sz="4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sz="4400" i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Image 11" descr="Logo_CNRS.tif">
            <a:extLst>
              <a:ext uri="{FF2B5EF4-FFF2-40B4-BE49-F238E27FC236}">
                <a16:creationId xmlns:a16="http://schemas.microsoft.com/office/drawing/2014/main" id="{7781376D-5D56-154F-AC5C-08F27A401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431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3007414D-EED6-4348-9890-29792D0AB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548" y="61555"/>
            <a:ext cx="3072024" cy="163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bmc_trna5">
            <a:extLst>
              <a:ext uri="{FF2B5EF4-FFF2-40B4-BE49-F238E27FC236}">
                <a16:creationId xmlns:a16="http://schemas.microsoft.com/office/drawing/2014/main" id="{89CDC9F2-E380-7042-A396-62941A7C1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1700"/>
            <a:ext cx="1752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7B904FD-7032-0A48-BAA1-1FB95932E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2" y="6146039"/>
            <a:ext cx="822058" cy="71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2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71"/>
    </mc:Choice>
    <mc:Fallback xmlns="">
      <p:transition spd="slow" advTm="4977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AA777C-7C33-6C48-8179-B376F8C9FB1E}"/>
              </a:ext>
            </a:extLst>
          </p:cNvPr>
          <p:cNvSpPr txBox="1"/>
          <p:nvPr/>
        </p:nvSpPr>
        <p:spPr>
          <a:xfrm>
            <a:off x="7883525" y="6180693"/>
            <a:ext cx="420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Ruff, M et al. Science </a:t>
            </a:r>
            <a:r>
              <a:rPr lang="fr-FR" b="1" dirty="0"/>
              <a:t>252</a:t>
            </a:r>
            <a:r>
              <a:rPr lang="fr-FR" dirty="0"/>
              <a:t>, 1682-9 (1991)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1C7502-50F2-FF4B-A524-0FF3F2C49EA7}"/>
              </a:ext>
            </a:extLst>
          </p:cNvPr>
          <p:cNvSpPr txBox="1"/>
          <p:nvPr/>
        </p:nvSpPr>
        <p:spPr>
          <a:xfrm>
            <a:off x="7883525" y="6445661"/>
            <a:ext cx="452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Westhof</a:t>
            </a:r>
            <a:r>
              <a:rPr lang="fr-FR" dirty="0"/>
              <a:t>, E et al. J. Mol. </a:t>
            </a:r>
            <a:r>
              <a:rPr lang="fr-FR" dirty="0" err="1"/>
              <a:t>Biol</a:t>
            </a:r>
            <a:r>
              <a:rPr lang="fr-FR" dirty="0"/>
              <a:t>. </a:t>
            </a:r>
            <a:r>
              <a:rPr lang="fr-FR" b="1" dirty="0"/>
              <a:t>184</a:t>
            </a:r>
            <a:r>
              <a:rPr lang="fr-FR" dirty="0"/>
              <a:t>, 119 (1985)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3B17656-573E-964D-8945-E20C6FBBB1E7}"/>
              </a:ext>
            </a:extLst>
          </p:cNvPr>
          <p:cNvGrpSpPr/>
          <p:nvPr/>
        </p:nvGrpSpPr>
        <p:grpSpPr>
          <a:xfrm>
            <a:off x="7323138" y="307975"/>
            <a:ext cx="4868862" cy="5384800"/>
            <a:chOff x="7323138" y="307975"/>
            <a:chExt cx="4868862" cy="53848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B298F2C-E4DE-3D48-99B4-CAF7D9E1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3138" y="307975"/>
              <a:ext cx="4432300" cy="53848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7038E53-2FDF-6E4B-B750-8CE19705744D}"/>
                </a:ext>
              </a:extLst>
            </p:cNvPr>
            <p:cNvSpPr txBox="1"/>
            <p:nvPr/>
          </p:nvSpPr>
          <p:spPr>
            <a:xfrm>
              <a:off x="10583863" y="3624590"/>
              <a:ext cx="1608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</a:rPr>
                <a:t>G30oU40</a:t>
              </a:r>
            </a:p>
          </p:txBody>
        </p: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9800D467-2F46-6D4C-B13C-98EDAA05A7B6}"/>
                </a:ext>
              </a:extLst>
            </p:cNvPr>
            <p:cNvCxnSpPr/>
            <p:nvPr/>
          </p:nvCxnSpPr>
          <p:spPr>
            <a:xfrm flipH="1">
              <a:off x="9539288" y="3886200"/>
              <a:ext cx="101917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0B071AA-35A0-4040-BF42-BB8002C7007B}"/>
                </a:ext>
              </a:extLst>
            </p:cNvPr>
            <p:cNvSpPr/>
            <p:nvPr/>
          </p:nvSpPr>
          <p:spPr>
            <a:xfrm>
              <a:off x="7428089" y="307975"/>
              <a:ext cx="361244" cy="312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F914BAE-F00F-E786-B8A9-9AAC7FB64B11}"/>
              </a:ext>
            </a:extLst>
          </p:cNvPr>
          <p:cNvSpPr txBox="1"/>
          <p:nvPr/>
        </p:nvSpPr>
        <p:spPr>
          <a:xfrm>
            <a:off x="983673" y="2216727"/>
            <a:ext cx="52370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latin typeface="Comic Sans MS" panose="030F0902030302020204" pitchFamily="66" charset="0"/>
              </a:rPr>
              <a:t>Bending</a:t>
            </a:r>
            <a:r>
              <a:rPr lang="fr-FR" sz="3600" dirty="0">
                <a:latin typeface="Comic Sans MS" panose="030F0902030302020204" pitchFamily="66" charset="0"/>
              </a:rPr>
              <a:t> plane in </a:t>
            </a:r>
            <a:r>
              <a:rPr lang="fr-FR" sz="3600" dirty="0" err="1">
                <a:latin typeface="Comic Sans MS" panose="030F0902030302020204" pitchFamily="66" charset="0"/>
              </a:rPr>
              <a:t>helical</a:t>
            </a:r>
            <a:r>
              <a:rPr lang="fr-FR" sz="3600" dirty="0">
                <a:latin typeface="Comic Sans MS" panose="030F0902030302020204" pitchFamily="66" charset="0"/>
              </a:rPr>
              <a:t> segments: </a:t>
            </a:r>
            <a:r>
              <a:rPr lang="fr-FR" sz="3600" dirty="0" err="1">
                <a:latin typeface="Comic Sans MS" panose="030F0902030302020204" pitchFamily="66" charset="0"/>
              </a:rPr>
              <a:t>without</a:t>
            </a:r>
            <a:r>
              <a:rPr lang="fr-FR" sz="3600" dirty="0">
                <a:latin typeface="Comic Sans MS" panose="030F0902030302020204" pitchFamily="66" charset="0"/>
              </a:rPr>
              <a:t> and </a:t>
            </a:r>
            <a:r>
              <a:rPr lang="fr-FR" sz="3600" dirty="0" err="1">
                <a:latin typeface="Comic Sans MS" panose="030F0902030302020204" pitchFamily="66" charset="0"/>
              </a:rPr>
              <a:t>with</a:t>
            </a:r>
            <a:r>
              <a:rPr lang="fr-FR" sz="3600" dirty="0">
                <a:latin typeface="Comic Sans MS" panose="030F0902030302020204" pitchFamily="66" charset="0"/>
              </a:rPr>
              <a:t> </a:t>
            </a:r>
            <a:r>
              <a:rPr lang="fr-FR" sz="3600" dirty="0" err="1">
                <a:latin typeface="Comic Sans MS" panose="030F0902030302020204" pitchFamily="66" charset="0"/>
              </a:rPr>
              <a:t>aminoacyl</a:t>
            </a:r>
            <a:r>
              <a:rPr lang="fr-FR" sz="3600" dirty="0">
                <a:latin typeface="Comic Sans MS" panose="030F0902030302020204" pitchFamily="66" charset="0"/>
              </a:rPr>
              <a:t> </a:t>
            </a:r>
            <a:r>
              <a:rPr lang="fr-FR" sz="3600" dirty="0" err="1">
                <a:latin typeface="Comic Sans MS" panose="030F0902030302020204" pitchFamily="66" charset="0"/>
              </a:rPr>
              <a:t>tRNA</a:t>
            </a:r>
            <a:endParaRPr lang="fr-FR" sz="3600" dirty="0">
              <a:latin typeface="Comic Sans MS" panose="030F0902030302020204" pitchFamily="66" charset="0"/>
            </a:endParaRPr>
          </a:p>
          <a:p>
            <a:r>
              <a:rPr lang="fr-FR" sz="3600" dirty="0" err="1">
                <a:latin typeface="Comic Sans MS" panose="030F0902030302020204" pitchFamily="66" charset="0"/>
              </a:rPr>
              <a:t>synthetase</a:t>
            </a:r>
            <a:endParaRPr lang="fr-FR" sz="36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8FC4528-694B-4949-8BBB-7BC9FF39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704850"/>
            <a:ext cx="11036300" cy="54483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F8F4CB-EDF1-C24D-9988-79D2740F526E}"/>
              </a:ext>
            </a:extLst>
          </p:cNvPr>
          <p:cNvSpPr txBox="1"/>
          <p:nvPr/>
        </p:nvSpPr>
        <p:spPr>
          <a:xfrm>
            <a:off x="882650" y="749300"/>
            <a:ext cx="1117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latin typeface="Comic Sans MS" panose="030F0902030302020204" pitchFamily="66" charset="0"/>
              </a:rPr>
              <a:t>GoU</a:t>
            </a:r>
            <a:endParaRPr lang="fr-FR" sz="3600" b="1" dirty="0">
              <a:latin typeface="Comic Sans MS" panose="030F09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51B034-B8C5-B345-9F60-67B02F3EB7A2}"/>
              </a:ext>
            </a:extLst>
          </p:cNvPr>
          <p:cNvSpPr txBox="1"/>
          <p:nvPr/>
        </p:nvSpPr>
        <p:spPr>
          <a:xfrm>
            <a:off x="6350000" y="704850"/>
            <a:ext cx="1117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latin typeface="Comic Sans MS" panose="030F0902030302020204" pitchFamily="66" charset="0"/>
              </a:rPr>
              <a:t>UoG</a:t>
            </a:r>
            <a:endParaRPr lang="fr-FR" sz="3600" b="1" dirty="0">
              <a:latin typeface="Comic Sans MS" panose="030F0902030302020204" pitchFamily="66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75590A5-343B-E049-894D-1955B00EC27D}"/>
              </a:ext>
            </a:extLst>
          </p:cNvPr>
          <p:cNvSpPr txBox="1"/>
          <p:nvPr/>
        </p:nvSpPr>
        <p:spPr>
          <a:xfrm>
            <a:off x="114300" y="6388100"/>
            <a:ext cx="575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Westhof</a:t>
            </a:r>
            <a:r>
              <a:rPr lang="fr-FR" dirty="0"/>
              <a:t>, E. et al. </a:t>
            </a:r>
            <a:r>
              <a:rPr lang="fr-FR" dirty="0" err="1"/>
              <a:t>Nucleic</a:t>
            </a:r>
            <a:r>
              <a:rPr lang="fr-FR" dirty="0"/>
              <a:t> </a:t>
            </a:r>
            <a:r>
              <a:rPr lang="fr-FR" dirty="0" err="1"/>
              <a:t>Acids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, </a:t>
            </a:r>
            <a:r>
              <a:rPr lang="fr-FR" dirty="0" err="1"/>
              <a:t>accepted</a:t>
            </a:r>
            <a:r>
              <a:rPr lang="fr-FR" dirty="0"/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D4CD36F-F71A-E245-A555-B6B54331EEDF}"/>
              </a:ext>
            </a:extLst>
          </p:cNvPr>
          <p:cNvSpPr txBox="1"/>
          <p:nvPr/>
        </p:nvSpPr>
        <p:spPr>
          <a:xfrm>
            <a:off x="4356100" y="100568"/>
            <a:ext cx="347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902030302020204" pitchFamily="66" charset="0"/>
              </a:rPr>
              <a:t>Eukaryotic</a:t>
            </a:r>
            <a:r>
              <a:rPr lang="fr-FR" sz="2800" dirty="0">
                <a:latin typeface="Comic Sans MS" panose="030F0902030302020204" pitchFamily="66" charset="0"/>
              </a:rPr>
              <a:t> </a:t>
            </a:r>
            <a:r>
              <a:rPr lang="fr-FR" sz="2800" dirty="0" err="1">
                <a:latin typeface="Comic Sans MS" panose="030F0902030302020204" pitchFamily="66" charset="0"/>
              </a:rPr>
              <a:t>tRNAs</a:t>
            </a:r>
            <a:endParaRPr lang="fr-FR" sz="28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3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3905AD3-7BDB-2D4F-96D5-420D0113B9AA}"/>
              </a:ext>
            </a:extLst>
          </p:cNvPr>
          <p:cNvSpPr txBox="1"/>
          <p:nvPr/>
        </p:nvSpPr>
        <p:spPr>
          <a:xfrm>
            <a:off x="2202873" y="1094509"/>
            <a:ext cx="892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latin typeface="Comic Sans MS" panose="030F0902030302020204" pitchFamily="66" charset="0"/>
              </a:rPr>
              <a:t>GoU</a:t>
            </a:r>
            <a:r>
              <a:rPr lang="fr-FR" sz="3200" dirty="0">
                <a:latin typeface="Comic Sans MS" panose="030F0902030302020204" pitchFamily="66" charset="0"/>
              </a:rPr>
              <a:t> pairs in RNA modules </a:t>
            </a:r>
          </a:p>
          <a:p>
            <a:pPr algn="ctr"/>
            <a:r>
              <a:rPr lang="fr-FR" sz="3200" dirty="0">
                <a:latin typeface="Comic Sans MS" panose="030F0902030302020204" pitchFamily="66" charset="0"/>
              </a:rPr>
              <a:t>and  </a:t>
            </a:r>
          </a:p>
          <a:p>
            <a:pPr algn="ctr"/>
            <a:r>
              <a:rPr lang="fr-FR" sz="3200" dirty="0">
                <a:latin typeface="Comic Sans MS" panose="030F0902030302020204" pitchFamily="66" charset="0"/>
              </a:rPr>
              <a:t>ends of </a:t>
            </a:r>
            <a:r>
              <a:rPr lang="fr-FR" sz="3200" dirty="0" err="1">
                <a:latin typeface="Comic Sans MS" panose="030F0902030302020204" pitchFamily="66" charset="0"/>
              </a:rPr>
              <a:t>helices</a:t>
            </a:r>
            <a:endParaRPr lang="fr-FR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405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_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190500"/>
            <a:ext cx="8394700" cy="6159500"/>
          </a:xfrm>
          <a:prstGeom prst="rect">
            <a:avLst/>
          </a:prstGeom>
        </p:spPr>
      </p:pic>
      <p:pic>
        <p:nvPicPr>
          <p:cNvPr id="3" name="Image 2" descr="u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603250"/>
            <a:ext cx="1549400" cy="4191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/>
          <a:stretch>
            <a:fillRect/>
          </a:stretch>
        </p:blipFill>
        <p:spPr bwMode="auto">
          <a:xfrm>
            <a:off x="8345488" y="3854724"/>
            <a:ext cx="1801813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123237" y="3240724"/>
            <a:ext cx="240665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b="1" dirty="0" err="1">
                <a:latin typeface="Comic Sans MS" charset="0"/>
                <a:ea typeface="ヒラギノ角ゴ Pro W3" charset="0"/>
                <a:cs typeface="ヒラギノ角ゴ Pro W3" charset="0"/>
              </a:rPr>
              <a:t>Sarcin</a:t>
            </a:r>
            <a:r>
              <a:rPr lang="fr-FR" b="1" dirty="0">
                <a:latin typeface="Comic Sans MS" charset="0"/>
                <a:ea typeface="ヒラギノ角ゴ Pro W3" charset="0"/>
                <a:cs typeface="ヒラギノ角ゴ Pro W3" charset="0"/>
              </a:rPr>
              <a:t> module</a:t>
            </a:r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87" y="381000"/>
            <a:ext cx="1892300" cy="258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70200" y="882971"/>
            <a:ext cx="228600" cy="250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4927600" y="22339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/>
                <a:cs typeface="Comic Sans MS"/>
              </a:rPr>
              <a:t>G-U platform</a:t>
            </a:r>
          </a:p>
        </p:txBody>
      </p:sp>
    </p:spTree>
    <p:extLst>
      <p:ext uri="{BB962C8B-B14F-4D97-AF65-F5344CB8AC3E}">
        <p14:creationId xmlns:p14="http://schemas.microsoft.com/office/powerpoint/2010/main" val="960003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A6182D5E-E3EE-1F46-892F-573701BEE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5400"/>
            <a:ext cx="5638800" cy="429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223C60A-3B38-754D-9EFB-C9CDE5838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836576"/>
            <a:ext cx="6350000" cy="40259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6320EFC-026C-944E-B1DB-BAF3A1BB7EEF}"/>
              </a:ext>
            </a:extLst>
          </p:cNvPr>
          <p:cNvSpPr txBox="1"/>
          <p:nvPr/>
        </p:nvSpPr>
        <p:spPr>
          <a:xfrm>
            <a:off x="105396" y="104280"/>
            <a:ext cx="465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latin typeface="Comic Sans MS"/>
                <a:cs typeface="Comic Sans MS"/>
              </a:rPr>
              <a:t>Bifurcated</a:t>
            </a:r>
            <a:r>
              <a:rPr lang="fr-FR" sz="3600" dirty="0"/>
              <a:t> </a:t>
            </a:r>
            <a:r>
              <a:rPr lang="fr-FR" sz="3600" dirty="0" err="1">
                <a:latin typeface="Comic Sans MS"/>
                <a:cs typeface="Comic Sans MS"/>
              </a:rPr>
              <a:t>GoU</a:t>
            </a:r>
            <a:r>
              <a:rPr lang="fr-FR" sz="3600" dirty="0">
                <a:latin typeface="Comic Sans MS"/>
                <a:cs typeface="Comic Sans MS"/>
              </a:rPr>
              <a:t> pair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2304367-8976-1C4E-B19A-FACFE14907BA}"/>
              </a:ext>
            </a:extLst>
          </p:cNvPr>
          <p:cNvSpPr txBox="1"/>
          <p:nvPr/>
        </p:nvSpPr>
        <p:spPr>
          <a:xfrm>
            <a:off x="8813800" y="104280"/>
            <a:ext cx="305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Bacterial</a:t>
            </a:r>
            <a:r>
              <a:rPr lang="fr-FR" dirty="0"/>
              <a:t> </a:t>
            </a:r>
            <a:r>
              <a:rPr lang="fr-FR" dirty="0" err="1"/>
              <a:t>loop</a:t>
            </a:r>
            <a:r>
              <a:rPr lang="fr-FR" dirty="0"/>
              <a:t> E, 354d   </a:t>
            </a:r>
          </a:p>
          <a:p>
            <a:r>
              <a:rPr lang="fr-FR" dirty="0" err="1"/>
              <a:t>Cell</a:t>
            </a:r>
            <a:r>
              <a:rPr lang="fr-FR" dirty="0"/>
              <a:t> (1997) </a:t>
            </a:r>
            <a:r>
              <a:rPr lang="fr-FR" b="1" dirty="0"/>
              <a:t>91</a:t>
            </a:r>
            <a:r>
              <a:rPr lang="fr-FR" dirty="0"/>
              <a:t>: 705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41B3B6C8-6441-BE4A-9E70-3227C3DE0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>
            <a:fillRect/>
          </a:stretch>
        </p:blipFill>
        <p:spPr bwMode="auto">
          <a:xfrm>
            <a:off x="4797425" y="214289"/>
            <a:ext cx="129857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2786B68-5878-1E41-B7DF-6E1109EC08E5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688169" y="1769412"/>
            <a:ext cx="2200626" cy="2590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90F8F5D-610D-4143-A84D-E49F3B6FFF08}"/>
              </a:ext>
            </a:extLst>
          </p:cNvPr>
          <p:cNvCxnSpPr>
            <a:cxnSpLocks/>
          </p:cNvCxnSpPr>
          <p:nvPr/>
        </p:nvCxnSpPr>
        <p:spPr>
          <a:xfrm>
            <a:off x="5936550" y="2379192"/>
            <a:ext cx="2374898" cy="17269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E9866D2-E1A5-654C-A208-4403FB50443E}"/>
              </a:ext>
            </a:extLst>
          </p:cNvPr>
          <p:cNvSpPr/>
          <p:nvPr/>
        </p:nvSpPr>
        <p:spPr>
          <a:xfrm>
            <a:off x="4888795" y="2235200"/>
            <a:ext cx="1039285" cy="33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C509F9-E082-5D47-A2FB-B31585A6ADF9}"/>
              </a:ext>
            </a:extLst>
          </p:cNvPr>
          <p:cNvSpPr/>
          <p:nvPr/>
        </p:nvSpPr>
        <p:spPr>
          <a:xfrm>
            <a:off x="4888795" y="1604312"/>
            <a:ext cx="1039285" cy="33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18A540F-5FDA-E44F-9F35-548A9A53B4C6}"/>
              </a:ext>
            </a:extLst>
          </p:cNvPr>
          <p:cNvSpPr txBox="1"/>
          <p:nvPr/>
        </p:nvSpPr>
        <p:spPr>
          <a:xfrm>
            <a:off x="2265006" y="4788787"/>
            <a:ext cx="55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urier" pitchFamily="2" charset="0"/>
              </a:rPr>
              <a:t>O4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EB14C44-2056-A246-A698-279FC311694A}"/>
              </a:ext>
            </a:extLst>
          </p:cNvPr>
          <p:cNvSpPr txBox="1"/>
          <p:nvPr/>
        </p:nvSpPr>
        <p:spPr>
          <a:xfrm>
            <a:off x="7783558" y="5008196"/>
            <a:ext cx="55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urier" pitchFamily="2" charset="0"/>
              </a:rPr>
              <a:t>O6</a:t>
            </a:r>
          </a:p>
        </p:txBody>
      </p:sp>
    </p:spTree>
    <p:extLst>
      <p:ext uri="{BB962C8B-B14F-4D97-AF65-F5344CB8AC3E}">
        <p14:creationId xmlns:p14="http://schemas.microsoft.com/office/powerpoint/2010/main" val="2455769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81D6110F-CCE4-0D47-8C75-6C8F0D34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2" y="-253965"/>
            <a:ext cx="6976406" cy="4378300"/>
          </a:xfrm>
          <a:prstGeom prst="rect">
            <a:avLst/>
          </a:prstGeom>
        </p:spPr>
      </p:pic>
      <p:pic>
        <p:nvPicPr>
          <p:cNvPr id="3" name="Image 2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F5F6A078-22A9-6D44-9C20-6B9294371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293" y="1102404"/>
            <a:ext cx="6045200" cy="4254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A9B8A5-93E5-654D-82E0-AEA672CD7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965" y="2697591"/>
            <a:ext cx="6045200" cy="42545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ADEA7BF-5849-BB47-8F40-18AFAAF9BE4A}"/>
              </a:ext>
            </a:extLst>
          </p:cNvPr>
          <p:cNvSpPr txBox="1"/>
          <p:nvPr/>
        </p:nvSpPr>
        <p:spPr>
          <a:xfrm>
            <a:off x="86181" y="25632"/>
            <a:ext cx="64952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902030302020204" pitchFamily="66" charset="0"/>
              </a:rPr>
              <a:t>Bifurcated</a:t>
            </a:r>
            <a:r>
              <a:rPr lang="fr-FR" sz="2800" dirty="0">
                <a:latin typeface="Comic Sans MS" panose="030F0902030302020204" pitchFamily="66" charset="0"/>
              </a:rPr>
              <a:t> pairs </a:t>
            </a:r>
            <a:r>
              <a:rPr lang="fr-FR" sz="2800" dirty="0" err="1">
                <a:latin typeface="Comic Sans MS" panose="030F0902030302020204" pitchFamily="66" charset="0"/>
              </a:rPr>
              <a:t>with</a:t>
            </a:r>
            <a:r>
              <a:rPr lang="fr-FR" sz="2800" dirty="0">
                <a:latin typeface="Comic Sans MS" panose="030F0902030302020204" pitchFamily="66" charset="0"/>
              </a:rPr>
              <a:t> O4(U) or O2(U)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757F2A-7349-8C45-84E1-33C49B83DB1A}"/>
              </a:ext>
            </a:extLst>
          </p:cNvPr>
          <p:cNvSpPr txBox="1"/>
          <p:nvPr/>
        </p:nvSpPr>
        <p:spPr>
          <a:xfrm>
            <a:off x="0" y="6473637"/>
            <a:ext cx="1131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Watson et al. </a:t>
            </a:r>
            <a:r>
              <a:rPr lang="fr-FR" dirty="0" err="1"/>
              <a:t>eLife</a:t>
            </a:r>
            <a:r>
              <a:rPr lang="fr-FR" dirty="0"/>
              <a:t> 2020;9:e60482. DOI: https://</a:t>
            </a:r>
            <a:r>
              <a:rPr lang="fr-FR" dirty="0" err="1"/>
              <a:t>doi.org</a:t>
            </a:r>
            <a:r>
              <a:rPr lang="fr-FR" dirty="0"/>
              <a:t>/10.7554/eLife.60482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31CB62-F1CA-B94B-BE1D-BDDE0066862D}"/>
              </a:ext>
            </a:extLst>
          </p:cNvPr>
          <p:cNvSpPr txBox="1"/>
          <p:nvPr/>
        </p:nvSpPr>
        <p:spPr>
          <a:xfrm>
            <a:off x="3056604" y="3198167"/>
            <a:ext cx="55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urier" pitchFamily="2" charset="0"/>
              </a:rPr>
              <a:t>O4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9F254A4-440C-C842-AE87-4AD61F573BF1}"/>
              </a:ext>
            </a:extLst>
          </p:cNvPr>
          <p:cNvSpPr txBox="1"/>
          <p:nvPr/>
        </p:nvSpPr>
        <p:spPr>
          <a:xfrm>
            <a:off x="9225405" y="4401827"/>
            <a:ext cx="55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urier" pitchFamily="2" charset="0"/>
              </a:rPr>
              <a:t>O2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9ED1F2-D594-7B41-A8A3-9CB089B10273}"/>
              </a:ext>
            </a:extLst>
          </p:cNvPr>
          <p:cNvSpPr txBox="1"/>
          <p:nvPr/>
        </p:nvSpPr>
        <p:spPr>
          <a:xfrm>
            <a:off x="10152680" y="548852"/>
            <a:ext cx="116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Courier" pitchFamily="2" charset="0"/>
              </a:rPr>
              <a:t>trans</a:t>
            </a:r>
            <a:endParaRPr lang="fr-FR" sz="2400" b="1" dirty="0">
              <a:latin typeface="Courier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8C8119-68F5-C24A-A68A-66655A6013B6}"/>
              </a:ext>
            </a:extLst>
          </p:cNvPr>
          <p:cNvSpPr txBox="1"/>
          <p:nvPr/>
        </p:nvSpPr>
        <p:spPr>
          <a:xfrm>
            <a:off x="10330417" y="3229654"/>
            <a:ext cx="80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urier" pitchFamily="2" charset="0"/>
              </a:rPr>
              <a:t>cis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1EFB427-795C-4F47-BFF9-F9D8F64A4B19}"/>
              </a:ext>
            </a:extLst>
          </p:cNvPr>
          <p:cNvSpPr txBox="1"/>
          <p:nvPr/>
        </p:nvSpPr>
        <p:spPr>
          <a:xfrm>
            <a:off x="8224581" y="2200165"/>
            <a:ext cx="120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urier" pitchFamily="2" charset="0"/>
              </a:rPr>
              <a:t>O2(U)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B49AFB-797A-2840-AFA2-21240A912418}"/>
              </a:ext>
            </a:extLst>
          </p:cNvPr>
          <p:cNvSpPr txBox="1"/>
          <p:nvPr/>
        </p:nvSpPr>
        <p:spPr>
          <a:xfrm>
            <a:off x="7997616" y="2560849"/>
            <a:ext cx="1504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urier" pitchFamily="2" charset="0"/>
              </a:rPr>
              <a:t>O4(Psi)</a:t>
            </a:r>
          </a:p>
        </p:txBody>
      </p:sp>
    </p:spTree>
    <p:extLst>
      <p:ext uri="{BB962C8B-B14F-4D97-AF65-F5344CB8AC3E}">
        <p14:creationId xmlns:p14="http://schemas.microsoft.com/office/powerpoint/2010/main" val="332833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19954" y="4167188"/>
            <a:ext cx="1772230" cy="2690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349" name="Object 5"/>
          <p:cNvGraphicFramePr>
            <a:graphicFrameLocks noChangeAspect="1"/>
          </p:cNvGraphicFramePr>
          <p:nvPr/>
        </p:nvGraphicFramePr>
        <p:xfrm>
          <a:off x="1524000" y="1"/>
          <a:ext cx="3795954" cy="3175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2523744" imgH="2112264" progId="Word.Document.8">
                  <p:embed/>
                </p:oleObj>
              </mc:Choice>
              <mc:Fallback>
                <p:oleObj name="Document" r:id="rId3" imgW="2523744" imgH="2112264" progId="Word.Document.8">
                  <p:embed/>
                  <p:pic>
                    <p:nvPicPr>
                      <p:cNvPr id="573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3795954" cy="3175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6" descr="146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73722"/>
            <a:ext cx="4191000" cy="2690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145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49276"/>
            <a:ext cx="4017320" cy="27152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7352" name="Object 8"/>
          <p:cNvGraphicFramePr>
            <a:graphicFrameLocks noChangeAspect="1"/>
          </p:cNvGraphicFramePr>
          <p:nvPr/>
        </p:nvGraphicFramePr>
        <p:xfrm>
          <a:off x="7092184" y="0"/>
          <a:ext cx="349885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3675888" imgH="3843528" progId="Word.Document.8">
                  <p:embed/>
                </p:oleObj>
              </mc:Choice>
              <mc:Fallback>
                <p:oleObj name="Document" r:id="rId7" imgW="3675888" imgH="3843528" progId="Word.Document.8">
                  <p:embed/>
                  <p:pic>
                    <p:nvPicPr>
                      <p:cNvPr id="5735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184" y="0"/>
                        <a:ext cx="349885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 descr="G&amp;!-p55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15" y="2504442"/>
            <a:ext cx="3213100" cy="1638300"/>
          </a:xfrm>
          <a:prstGeom prst="rect">
            <a:avLst/>
          </a:prstGeom>
        </p:spPr>
      </p:pic>
      <p:cxnSp>
        <p:nvCxnSpPr>
          <p:cNvPr id="8" name="Connecteur en angle 7"/>
          <p:cNvCxnSpPr/>
          <p:nvPr/>
        </p:nvCxnSpPr>
        <p:spPr>
          <a:xfrm rot="10800000" flipV="1">
            <a:off x="7471569" y="1750320"/>
            <a:ext cx="2756946" cy="92937"/>
          </a:xfrm>
          <a:prstGeom prst="bentConnector3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4796315" y="2504442"/>
            <a:ext cx="3213100" cy="16448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6477001" y="4173723"/>
            <a:ext cx="1363133" cy="13973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597E8CFD-A2CD-B740-B1A6-EC80550F6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673100"/>
            <a:ext cx="3600219" cy="2286000"/>
          </a:xfrm>
          <a:prstGeom prst="rect">
            <a:avLst/>
          </a:prstGeom>
        </p:spPr>
      </p:pic>
      <p:pic>
        <p:nvPicPr>
          <p:cNvPr id="3" name="Image 2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73F48A77-535C-1D44-901F-F1B6E6D02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516" y="1016000"/>
            <a:ext cx="3249083" cy="2413000"/>
          </a:xfrm>
          <a:prstGeom prst="rect">
            <a:avLst/>
          </a:prstGeom>
        </p:spPr>
      </p:pic>
      <p:pic>
        <p:nvPicPr>
          <p:cNvPr id="4" name="Image 3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A1F0804D-7E73-9B42-855C-270994E84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160" y="3390900"/>
            <a:ext cx="3406848" cy="2530167"/>
          </a:xfrm>
          <a:prstGeom prst="rect">
            <a:avLst/>
          </a:prstGeom>
        </p:spPr>
      </p:pic>
      <p:pic>
        <p:nvPicPr>
          <p:cNvPr id="5" name="Image 4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97C2EC1-20AD-A840-B5C9-18D683C72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83" y="3529338"/>
            <a:ext cx="3027792" cy="2177434"/>
          </a:xfrm>
          <a:prstGeom prst="rect">
            <a:avLst/>
          </a:prstGeom>
        </p:spPr>
      </p:pic>
      <p:pic>
        <p:nvPicPr>
          <p:cNvPr id="6" name="Image 5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084DF3D4-C1FC-AF4C-BD8E-E9C7EBFE2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762" y="2771467"/>
            <a:ext cx="4234238" cy="3337576"/>
          </a:xfrm>
          <a:prstGeom prst="rect">
            <a:avLst/>
          </a:prstGeom>
        </p:spPr>
      </p:pic>
      <p:pic>
        <p:nvPicPr>
          <p:cNvPr id="7" name="Image 6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5AF828D7-3AFC-F242-8726-56CA3FA12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1048" y="940869"/>
            <a:ext cx="3406848" cy="24500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4729AA-F5CB-924B-8640-4D57F2E6798C}"/>
              </a:ext>
            </a:extLst>
          </p:cNvPr>
          <p:cNvSpPr txBox="1"/>
          <p:nvPr/>
        </p:nvSpPr>
        <p:spPr>
          <a:xfrm>
            <a:off x="273050" y="370631"/>
            <a:ext cx="290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902030302020204" pitchFamily="66" charset="0"/>
              </a:rPr>
              <a:t>One H-bond  pairs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A4BAF2-B9EF-1E4C-AC6D-D32039B0C2E4}"/>
              </a:ext>
            </a:extLst>
          </p:cNvPr>
          <p:cNvSpPr txBox="1"/>
          <p:nvPr/>
        </p:nvSpPr>
        <p:spPr>
          <a:xfrm>
            <a:off x="0" y="6473637"/>
            <a:ext cx="1131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Watson et al. </a:t>
            </a:r>
            <a:r>
              <a:rPr lang="fr-FR" dirty="0" err="1"/>
              <a:t>eLife</a:t>
            </a:r>
            <a:r>
              <a:rPr lang="fr-FR" dirty="0"/>
              <a:t> 2020;9:e60482. DOI: https://</a:t>
            </a:r>
            <a:r>
              <a:rPr lang="fr-FR" dirty="0" err="1"/>
              <a:t>doi.org</a:t>
            </a:r>
            <a:r>
              <a:rPr lang="fr-FR" dirty="0"/>
              <a:t>/10.7554/eLife.60482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F338DA-E65D-FF42-AE5B-37DE2FA67EA2}"/>
              </a:ext>
            </a:extLst>
          </p:cNvPr>
          <p:cNvSpPr txBox="1"/>
          <p:nvPr/>
        </p:nvSpPr>
        <p:spPr>
          <a:xfrm>
            <a:off x="7367452" y="401735"/>
            <a:ext cx="233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Comic Sans MS" panose="030F0902030302020204" pitchFamily="66" charset="0"/>
              </a:rPr>
              <a:t>Opened</a:t>
            </a:r>
            <a:r>
              <a:rPr lang="fr-FR" sz="2400" dirty="0">
                <a:latin typeface="Comic Sans MS" panose="030F0902030302020204" pitchFamily="66" charset="0"/>
              </a:rPr>
              <a:t> pairs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572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FF4E965-4725-BC19-C965-68A3EDE84134}"/>
              </a:ext>
            </a:extLst>
          </p:cNvPr>
          <p:cNvSpPr txBox="1"/>
          <p:nvPr/>
        </p:nvSpPr>
        <p:spPr>
          <a:xfrm>
            <a:off x="2202873" y="1094509"/>
            <a:ext cx="892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latin typeface="Comic Sans MS" panose="030F0902030302020204" pitchFamily="66" charset="0"/>
              </a:rPr>
              <a:t>GoU</a:t>
            </a:r>
            <a:r>
              <a:rPr lang="fr-FR" sz="3200" dirty="0">
                <a:latin typeface="Comic Sans MS" panose="030F0902030302020204" pitchFamily="66" charset="0"/>
              </a:rPr>
              <a:t> pairs in TRANSLATION</a:t>
            </a:r>
          </a:p>
          <a:p>
            <a:pPr algn="ctr"/>
            <a:r>
              <a:rPr lang="fr-FR" sz="3200" dirty="0">
                <a:latin typeface="Comic Sans MS" panose="030F0902030302020204" pitchFamily="66" charset="0"/>
              </a:rPr>
              <a:t>and  </a:t>
            </a:r>
          </a:p>
          <a:p>
            <a:pPr algn="ctr"/>
            <a:r>
              <a:rPr lang="fr-FR" sz="3200" dirty="0" err="1">
                <a:latin typeface="Comic Sans MS" panose="030F0902030302020204" pitchFamily="66" charset="0"/>
              </a:rPr>
              <a:t>Roles</a:t>
            </a:r>
            <a:r>
              <a:rPr lang="fr-FR" sz="3200" dirty="0">
                <a:latin typeface="Comic Sans MS" panose="030F0902030302020204" pitchFamily="66" charset="0"/>
              </a:rPr>
              <a:t> of </a:t>
            </a:r>
            <a:r>
              <a:rPr lang="fr-FR" sz="3200" dirty="0" err="1">
                <a:latin typeface="Comic Sans MS" panose="030F0902030302020204" pitchFamily="66" charset="0"/>
              </a:rPr>
              <a:t>tautomerism</a:t>
            </a:r>
            <a:endParaRPr lang="fr-FR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63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2B7B80-315E-B042-8595-EF0E35AA227F}"/>
              </a:ext>
            </a:extLst>
          </p:cNvPr>
          <p:cNvGrpSpPr/>
          <p:nvPr/>
        </p:nvGrpSpPr>
        <p:grpSpPr>
          <a:xfrm>
            <a:off x="2111778" y="295679"/>
            <a:ext cx="8391491" cy="6781800"/>
            <a:chOff x="1573248" y="0"/>
            <a:chExt cx="8391491" cy="6781800"/>
          </a:xfrm>
        </p:grpSpPr>
        <p:pic>
          <p:nvPicPr>
            <p:cNvPr id="107524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10372" y="0"/>
              <a:ext cx="6249767" cy="678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 descr="elongforsuppl_merg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1" r="18085"/>
            <a:stretch>
              <a:fillRect/>
            </a:stretch>
          </p:blipFill>
          <p:spPr bwMode="auto">
            <a:xfrm>
              <a:off x="1573248" y="1509009"/>
              <a:ext cx="2874246" cy="264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9587E1A-279E-4B4A-9226-F7422934B5FD}"/>
                </a:ext>
              </a:extLst>
            </p:cNvPr>
            <p:cNvGrpSpPr/>
            <p:nvPr/>
          </p:nvGrpSpPr>
          <p:grpSpPr>
            <a:xfrm>
              <a:off x="2297114" y="110066"/>
              <a:ext cx="7667625" cy="6671734"/>
              <a:chOff x="2297114" y="110066"/>
              <a:chExt cx="7667625" cy="6671734"/>
            </a:xfrm>
          </p:grpSpPr>
          <p:sp>
            <p:nvSpPr>
              <p:cNvPr id="18435" name="Rectangle 3"/>
              <p:cNvSpPr>
                <a:spLocks noChangeArrowheads="1"/>
              </p:cNvSpPr>
              <p:nvPr/>
            </p:nvSpPr>
            <p:spPr bwMode="auto">
              <a:xfrm>
                <a:off x="2297114" y="2362200"/>
                <a:ext cx="7667625" cy="3886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8" tIns="45718" rIns="91438" bIns="45718">
                <a:prstTxWarp prst="textNoShape">
                  <a:avLst/>
                </a:prstTxWarp>
              </a:bodyPr>
              <a:lstStyle/>
              <a:p>
                <a:pPr marL="342900" indent="-342900">
                  <a:lnSpc>
                    <a:spcPct val="130000"/>
                  </a:lnSpc>
                  <a:spcBef>
                    <a:spcPct val="20000"/>
                  </a:spcBef>
                  <a:spcAft>
                    <a:spcPct val="40000"/>
                  </a:spcAft>
                  <a:buClr>
                    <a:srgbClr val="00007F"/>
                  </a:buClr>
                  <a:buSzPct val="60000"/>
                </a:pPr>
                <a:endParaRPr lang="en-US" b="1">
                  <a:solidFill>
                    <a:srgbClr val="000000"/>
                  </a:solidFill>
                  <a:latin typeface="Times" pitchFamily="-72" charset="0"/>
                </a:endParaRPr>
              </a:p>
            </p:txBody>
          </p:sp>
          <p:sp>
            <p:nvSpPr>
              <p:cNvPr id="107525" name="Rectangle 9"/>
              <p:cNvSpPr>
                <a:spLocks noChangeArrowheads="1"/>
              </p:cNvSpPr>
              <p:nvPr/>
            </p:nvSpPr>
            <p:spPr bwMode="auto">
              <a:xfrm>
                <a:off x="8558214" y="6553200"/>
                <a:ext cx="350837" cy="228600"/>
              </a:xfrm>
              <a:prstGeom prst="rect">
                <a:avLst/>
              </a:prstGeom>
              <a:solidFill>
                <a:srgbClr val="D9FFEA"/>
              </a:solidFill>
              <a:ln w="63500">
                <a:solidFill>
                  <a:srgbClr val="F9FFF3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pitchFamily="-72" charset="0"/>
                </a:endParaRPr>
              </a:p>
            </p:txBody>
          </p:sp>
          <p:sp>
            <p:nvSpPr>
              <p:cNvPr id="3" name="ZoneTexte 2"/>
              <p:cNvSpPr txBox="1"/>
              <p:nvPr/>
            </p:nvSpPr>
            <p:spPr>
              <a:xfrm>
                <a:off x="5841999" y="4644024"/>
                <a:ext cx="1028700" cy="3539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700" dirty="0"/>
                  <a:t>36-35-34</a:t>
                </a:r>
              </a:p>
            </p:txBody>
          </p:sp>
          <p:grpSp>
            <p:nvGrpSpPr>
              <p:cNvPr id="6" name="Grouper 5"/>
              <p:cNvGrpSpPr/>
              <p:nvPr/>
            </p:nvGrpSpPr>
            <p:grpSpPr>
              <a:xfrm>
                <a:off x="3344334" y="2963331"/>
                <a:ext cx="3714652" cy="3090330"/>
                <a:chOff x="1820333" y="2963331"/>
                <a:chExt cx="3714652" cy="3090330"/>
              </a:xfrm>
            </p:grpSpPr>
            <p:sp>
              <p:nvSpPr>
                <p:cNvPr id="4" name="Parenthèse fermante 3"/>
                <p:cNvSpPr/>
                <p:nvPr/>
              </p:nvSpPr>
              <p:spPr>
                <a:xfrm>
                  <a:off x="5386234" y="3939190"/>
                  <a:ext cx="148751" cy="2108200"/>
                </a:xfrm>
                <a:prstGeom prst="rightBracket">
                  <a:avLst/>
                </a:prstGeom>
                <a:ln w="57150" cmpd="sng">
                  <a:solidFill>
                    <a:srgbClr val="3366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Parenthèse ouvrante 17"/>
                <p:cNvSpPr/>
                <p:nvPr/>
              </p:nvSpPr>
              <p:spPr>
                <a:xfrm>
                  <a:off x="4097863" y="3945461"/>
                  <a:ext cx="207432" cy="2108200"/>
                </a:xfrm>
                <a:prstGeom prst="leftBracket">
                  <a:avLst/>
                </a:prstGeom>
                <a:ln w="57150" cmpd="sng">
                  <a:solidFill>
                    <a:srgbClr val="3366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Ellipse 6"/>
                <p:cNvSpPr/>
                <p:nvPr/>
              </p:nvSpPr>
              <p:spPr>
                <a:xfrm>
                  <a:off x="1820333" y="2963331"/>
                  <a:ext cx="457200" cy="541866"/>
                </a:xfrm>
                <a:prstGeom prst="ellipse">
                  <a:avLst/>
                </a:prstGeom>
                <a:noFill/>
                <a:ln w="38100" cmpd="sng"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9" name="Connecteur droit avec flèche 8"/>
                <p:cNvCxnSpPr/>
                <p:nvPr/>
              </p:nvCxnSpPr>
              <p:spPr>
                <a:xfrm flipH="1" flipV="1">
                  <a:off x="2362200" y="3395133"/>
                  <a:ext cx="1540933" cy="761826"/>
                </a:xfrm>
                <a:prstGeom prst="straightConnector1">
                  <a:avLst/>
                </a:prstGeom>
                <a:ln w="57150" cmpd="sng">
                  <a:solidFill>
                    <a:srgbClr val="3366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ZoneTexte 11"/>
              <p:cNvSpPr txBox="1"/>
              <p:nvPr/>
            </p:nvSpPr>
            <p:spPr>
              <a:xfrm>
                <a:off x="3448878" y="110066"/>
                <a:ext cx="1681923" cy="369332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err="1">
                    <a:latin typeface="Comic Sans MS"/>
                    <a:cs typeface="Comic Sans MS"/>
                  </a:rPr>
                  <a:t>Amino</a:t>
                </a:r>
                <a:r>
                  <a:rPr lang="fr-FR" dirty="0">
                    <a:latin typeface="Comic Sans MS"/>
                    <a:cs typeface="Comic Sans MS"/>
                  </a:rPr>
                  <a:t> </a:t>
                </a:r>
                <a:r>
                  <a:rPr lang="fr-FR" dirty="0" err="1">
                    <a:latin typeface="Comic Sans MS"/>
                    <a:cs typeface="Comic Sans MS"/>
                  </a:rPr>
                  <a:t>acid</a:t>
                </a:r>
                <a:endParaRPr lang="fr-FR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16" name="Connecteur droit avec flèche 15"/>
              <p:cNvCxnSpPr/>
              <p:nvPr/>
            </p:nvCxnSpPr>
            <p:spPr>
              <a:xfrm flipV="1">
                <a:off x="5130801" y="372533"/>
                <a:ext cx="821267" cy="16934"/>
              </a:xfrm>
              <a:prstGeom prst="straightConnector1">
                <a:avLst/>
              </a:prstGeom>
              <a:ln w="57150" cmpd="sng"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4679D19-386B-C54D-8B97-AA7C94059305}"/>
                  </a:ext>
                </a:extLst>
              </p:cNvPr>
              <p:cNvSpPr txBox="1"/>
              <p:nvPr/>
            </p:nvSpPr>
            <p:spPr>
              <a:xfrm>
                <a:off x="5229066" y="1164663"/>
                <a:ext cx="72300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ARNt</a:t>
                </a:r>
                <a:endParaRPr lang="fr-FR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CC4BC4-0FE8-2E4E-B4C8-4254AC48541E}"/>
                  </a:ext>
                </a:extLst>
              </p:cNvPr>
              <p:cNvSpPr/>
              <p:nvPr/>
            </p:nvSpPr>
            <p:spPr>
              <a:xfrm>
                <a:off x="6096000" y="6420366"/>
                <a:ext cx="583096" cy="355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55E0678-3D80-FB4B-B46B-A75EB359BADE}"/>
                  </a:ext>
                </a:extLst>
              </p:cNvPr>
              <p:cNvSpPr txBox="1"/>
              <p:nvPr/>
            </p:nvSpPr>
            <p:spPr>
              <a:xfrm>
                <a:off x="3051264" y="5293264"/>
                <a:ext cx="834937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ARNm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524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43" name="Object 47"/>
          <p:cNvGraphicFramePr>
            <a:graphicFrameLocks noChangeAspect="1"/>
          </p:cNvGraphicFramePr>
          <p:nvPr/>
        </p:nvGraphicFramePr>
        <p:xfrm>
          <a:off x="4457700" y="771526"/>
          <a:ext cx="6350000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029200" imgH="1943100" progId="Word.Document.12">
                  <p:embed/>
                </p:oleObj>
              </mc:Choice>
              <mc:Fallback>
                <p:oleObj name="Document" r:id="rId2" imgW="5029200" imgH="1943100" progId="Word.Document.12">
                  <p:embed/>
                  <p:pic>
                    <p:nvPicPr>
                      <p:cNvPr id="80943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771526"/>
                        <a:ext cx="6350000" cy="245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47" name="ZoneTexte 1"/>
          <p:cNvSpPr txBox="1">
            <a:spLocks noChangeArrowheads="1"/>
          </p:cNvSpPr>
          <p:nvPr/>
        </p:nvSpPr>
        <p:spPr bwMode="auto">
          <a:xfrm>
            <a:off x="1802878" y="213318"/>
            <a:ext cx="8661927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Usual</a:t>
            </a:r>
            <a:r>
              <a:rPr lang="fr-FR" sz="2400" dirty="0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</a:t>
            </a:r>
            <a:r>
              <a:rPr lang="fr-FR" sz="2400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GoU</a:t>
            </a:r>
            <a:r>
              <a:rPr lang="fr-FR" sz="2400" dirty="0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</a:t>
            </a:r>
            <a:r>
              <a:rPr lang="fr-FR" sz="2400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wobble</a:t>
            </a:r>
            <a:r>
              <a:rPr lang="fr-FR" sz="2400" dirty="0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: U moves </a:t>
            </a:r>
            <a:r>
              <a:rPr lang="fr-FR" sz="2400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toward</a:t>
            </a:r>
            <a:r>
              <a:rPr lang="fr-FR" sz="2400" dirty="0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the Major Groove </a:t>
            </a: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4542365" y="2470153"/>
            <a:ext cx="3290888" cy="47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7748588" y="2063751"/>
            <a:ext cx="0" cy="431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951" name="ZoneTexte 10"/>
          <p:cNvSpPr txBox="1">
            <a:spLocks noChangeArrowheads="1"/>
          </p:cNvSpPr>
          <p:nvPr/>
        </p:nvSpPr>
        <p:spPr bwMode="auto">
          <a:xfrm>
            <a:off x="8077200" y="2100263"/>
            <a:ext cx="82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Symbol" pitchFamily="-72" charset="2"/>
                <a:ea typeface="Symbol" pitchFamily="-72" charset="2"/>
                <a:cs typeface="Symbol" pitchFamily="-72" charset="2"/>
              </a:rPr>
              <a:t>2 </a:t>
            </a:r>
            <a:r>
              <a:rPr lang="fr-FR" dirty="0" err="1">
                <a:solidFill>
                  <a:srgbClr val="FF0000"/>
                </a:solidFill>
                <a:latin typeface="Lucida Grande" pitchFamily="-72" charset="0"/>
                <a:ea typeface="Lucida Grande" pitchFamily="-72" charset="0"/>
                <a:cs typeface="Lucida Grande" pitchFamily="-72" charset="0"/>
              </a:rPr>
              <a:t>Å</a:t>
            </a:r>
            <a:r>
              <a:rPr lang="fr-FR" dirty="0">
                <a:latin typeface="Symbol" pitchFamily="-72" charset="2"/>
                <a:ea typeface="Symbol" pitchFamily="-72" charset="2"/>
                <a:cs typeface="Symbol" pitchFamily="-72" charset="2"/>
              </a:rPr>
              <a:t> </a:t>
            </a:r>
          </a:p>
        </p:txBody>
      </p:sp>
      <p:pic>
        <p:nvPicPr>
          <p:cNvPr id="11" name="Image 10" descr="ug3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68701" y="3104437"/>
            <a:ext cx="5626099" cy="30959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38750" y="3600450"/>
            <a:ext cx="768350" cy="6159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391150" y="3752850"/>
            <a:ext cx="768350" cy="6159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470650" y="3104438"/>
            <a:ext cx="768350" cy="6159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78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6" y="558801"/>
            <a:ext cx="5978525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6" name="Rectangle 15"/>
          <p:cNvSpPr>
            <a:spLocks noChangeArrowheads="1"/>
          </p:cNvSpPr>
          <p:nvPr/>
        </p:nvSpPr>
        <p:spPr bwMode="auto">
          <a:xfrm>
            <a:off x="1524000" y="6515101"/>
            <a:ext cx="469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/>
              <a:t>Adapted from Demeshkina et al  Nature 484, 2012</a:t>
            </a:r>
          </a:p>
        </p:txBody>
      </p:sp>
      <p:sp>
        <p:nvSpPr>
          <p:cNvPr id="221187" name="ZoneTexte 29"/>
          <p:cNvSpPr txBox="1">
            <a:spLocks noChangeArrowheads="1"/>
          </p:cNvSpPr>
          <p:nvPr/>
        </p:nvSpPr>
        <p:spPr bwMode="auto">
          <a:xfrm>
            <a:off x="1738314" y="2973388"/>
            <a:ext cx="1857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endParaRPr lang="fr-FR" sz="2000"/>
          </a:p>
        </p:txBody>
      </p:sp>
      <p:sp>
        <p:nvSpPr>
          <p:cNvPr id="221188" name="ZoneTexte 42"/>
          <p:cNvSpPr txBox="1">
            <a:spLocks noChangeArrowheads="1"/>
          </p:cNvSpPr>
          <p:nvPr/>
        </p:nvSpPr>
        <p:spPr bwMode="auto">
          <a:xfrm>
            <a:off x="8766175" y="420689"/>
            <a:ext cx="1324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fr-FR" b="1">
                <a:solidFill>
                  <a:schemeClr val="bg1"/>
                </a:solidFill>
              </a:rPr>
              <a:t>E   P   A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7353301" y="3895726"/>
            <a:ext cx="322263" cy="531813"/>
          </a:xfrm>
          <a:prstGeom prst="straightConnector1">
            <a:avLst/>
          </a:prstGeom>
          <a:ln w="6350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1190" name="ZoneTexte 25"/>
          <p:cNvSpPr txBox="1">
            <a:spLocks noChangeArrowheads="1"/>
          </p:cNvSpPr>
          <p:nvPr/>
        </p:nvSpPr>
        <p:spPr bwMode="auto">
          <a:xfrm>
            <a:off x="5922963" y="1666875"/>
            <a:ext cx="2079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fr-FR" sz="2000">
                <a:latin typeface="Times" charset="0"/>
                <a:cs typeface="Times" charset="0"/>
              </a:rPr>
              <a:t>h</a:t>
            </a:r>
          </a:p>
        </p:txBody>
      </p:sp>
      <p:sp>
        <p:nvSpPr>
          <p:cNvPr id="221191" name="ZoneTexte 2"/>
          <p:cNvSpPr txBox="1">
            <a:spLocks noChangeArrowheads="1"/>
          </p:cNvSpPr>
          <p:nvPr/>
        </p:nvSpPr>
        <p:spPr bwMode="auto">
          <a:xfrm>
            <a:off x="708392" y="697379"/>
            <a:ext cx="2786062" cy="1938992"/>
          </a:xfrm>
          <a:prstGeom prst="rect">
            <a:avLst/>
          </a:prstGeom>
          <a:solidFill>
            <a:srgbClr val="E6E6E6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fr-FR" sz="4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The</a:t>
            </a:r>
          </a:p>
          <a:p>
            <a:r>
              <a:rPr lang="fr-FR" sz="4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Ribosomal</a:t>
            </a:r>
          </a:p>
          <a:p>
            <a:r>
              <a:rPr lang="fr-FR" sz="4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GRIP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71B0D3-3B5F-C045-A713-459F5B7B031E}"/>
              </a:ext>
            </a:extLst>
          </p:cNvPr>
          <p:cNvSpPr txBox="1"/>
          <p:nvPr/>
        </p:nvSpPr>
        <p:spPr>
          <a:xfrm>
            <a:off x="368300" y="4912380"/>
            <a:ext cx="481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« The main factor in </a:t>
            </a:r>
            <a:r>
              <a:rPr lang="fr-FR" sz="2000" dirty="0" err="1">
                <a:solidFill>
                  <a:srgbClr val="000000"/>
                </a:solidFill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fidelity</a:t>
            </a:r>
            <a:r>
              <a:rPr lang="fr-FR" sz="2000" dirty="0">
                <a:solidFill>
                  <a:srgbClr val="000000"/>
                </a:solidFill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active site </a:t>
            </a:r>
            <a:r>
              <a:rPr lang="fr-FR" sz="2000" dirty="0" err="1">
                <a:solidFill>
                  <a:srgbClr val="000000"/>
                </a:solidFill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tightness</a:t>
            </a:r>
            <a:r>
              <a:rPr lang="fr-FR" sz="2000" dirty="0">
                <a:solidFill>
                  <a:srgbClr val="000000"/>
                </a:solidFill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 » E.T. </a:t>
            </a:r>
            <a:r>
              <a:rPr lang="fr-FR" sz="2000" dirty="0" err="1">
                <a:solidFill>
                  <a:srgbClr val="000000"/>
                </a:solidFill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Kool</a:t>
            </a:r>
            <a:endParaRPr lang="fr-FR" sz="2000" dirty="0">
              <a:solidFill>
                <a:srgbClr val="000000"/>
              </a:solidFill>
              <a:latin typeface="Comic Sans MS" pitchFamily="-72" charset="0"/>
              <a:ea typeface="Comic Sans MS" pitchFamily="-72" charset="0"/>
              <a:cs typeface="Comic Sans MS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104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E2865DD-A322-8C41-92D8-1C1402D14685}"/>
              </a:ext>
            </a:extLst>
          </p:cNvPr>
          <p:cNvGrpSpPr/>
          <p:nvPr/>
        </p:nvGrpSpPr>
        <p:grpSpPr>
          <a:xfrm>
            <a:off x="2074264" y="1329660"/>
            <a:ext cx="3874595" cy="4567483"/>
            <a:chOff x="3528337" y="258531"/>
            <a:chExt cx="3874595" cy="4567483"/>
          </a:xfrm>
        </p:grpSpPr>
        <p:sp>
          <p:nvSpPr>
            <p:cNvPr id="15" name="ZoneTexte 37"/>
            <p:cNvSpPr txBox="1">
              <a:spLocks noChangeArrowheads="1"/>
            </p:cNvSpPr>
            <p:nvPr/>
          </p:nvSpPr>
          <p:spPr bwMode="auto">
            <a:xfrm rot="21540000">
              <a:off x="3937553" y="825576"/>
              <a:ext cx="3398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/>
                <a:t>5’</a:t>
              </a:r>
            </a:p>
          </p:txBody>
        </p:sp>
        <p:sp>
          <p:nvSpPr>
            <p:cNvPr id="16" name="ZoneTexte 38"/>
            <p:cNvSpPr txBox="1">
              <a:spLocks noChangeArrowheads="1"/>
            </p:cNvSpPr>
            <p:nvPr/>
          </p:nvSpPr>
          <p:spPr bwMode="auto">
            <a:xfrm rot="21540000">
              <a:off x="4820210" y="826168"/>
              <a:ext cx="3398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/>
                <a:t>3’</a:t>
              </a:r>
            </a:p>
          </p:txBody>
        </p:sp>
        <p:sp>
          <p:nvSpPr>
            <p:cNvPr id="10" name="Ellipse 9"/>
            <p:cNvSpPr/>
            <p:nvPr/>
          </p:nvSpPr>
          <p:spPr>
            <a:xfrm rot="21540000" flipV="1">
              <a:off x="5622068" y="2763615"/>
              <a:ext cx="171450" cy="2301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1" name="Ellipse 10"/>
            <p:cNvSpPr/>
            <p:nvPr/>
          </p:nvSpPr>
          <p:spPr>
            <a:xfrm rot="21540000" flipV="1">
              <a:off x="5610438" y="3225579"/>
              <a:ext cx="169863" cy="23018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cxnSp>
          <p:nvCxnSpPr>
            <p:cNvPr id="12" name="Connecteur droit 11"/>
            <p:cNvCxnSpPr/>
            <p:nvPr/>
          </p:nvCxnSpPr>
          <p:spPr>
            <a:xfrm rot="21540000" flipV="1">
              <a:off x="5011950" y="3347815"/>
              <a:ext cx="603250" cy="1588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21540000" flipV="1">
              <a:off x="5088244" y="2920750"/>
              <a:ext cx="603250" cy="1587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/>
            <p:cNvSpPr/>
            <p:nvPr/>
          </p:nvSpPr>
          <p:spPr>
            <a:xfrm rot="21540000" flipV="1">
              <a:off x="5610438" y="3674840"/>
              <a:ext cx="169863" cy="2301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cxnSp>
          <p:nvCxnSpPr>
            <p:cNvPr id="37" name="Connecteur droit 36"/>
            <p:cNvCxnSpPr/>
            <p:nvPr/>
          </p:nvCxnSpPr>
          <p:spPr>
            <a:xfrm flipV="1">
              <a:off x="4950634" y="1149591"/>
              <a:ext cx="12002" cy="2721159"/>
            </a:xfrm>
            <a:prstGeom prst="line">
              <a:avLst/>
            </a:prstGeom>
            <a:ln w="381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V="1">
              <a:off x="4071727" y="1149591"/>
              <a:ext cx="12402" cy="1670071"/>
            </a:xfrm>
            <a:prstGeom prst="line">
              <a:avLst/>
            </a:prstGeom>
            <a:ln w="381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Arc 38"/>
            <p:cNvSpPr/>
            <p:nvPr/>
          </p:nvSpPr>
          <p:spPr>
            <a:xfrm rot="21540000" flipH="1" flipV="1">
              <a:off x="4078500" y="1628554"/>
              <a:ext cx="1600200" cy="2225675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41" name="Ellipse 40"/>
            <p:cNvSpPr/>
            <p:nvPr/>
          </p:nvSpPr>
          <p:spPr>
            <a:xfrm rot="21540000" flipV="1">
              <a:off x="4860494" y="3238279"/>
              <a:ext cx="171450" cy="23018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42" name="Ellipse 41"/>
            <p:cNvSpPr/>
            <p:nvPr/>
          </p:nvSpPr>
          <p:spPr>
            <a:xfrm rot="21540000" flipV="1">
              <a:off x="4859850" y="2776315"/>
              <a:ext cx="171450" cy="2301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cxnSp>
          <p:nvCxnSpPr>
            <p:cNvPr id="43" name="Connecteur droit 42"/>
            <p:cNvCxnSpPr/>
            <p:nvPr/>
          </p:nvCxnSpPr>
          <p:spPr>
            <a:xfrm rot="21540000" flipV="1">
              <a:off x="4213437" y="1939704"/>
              <a:ext cx="603250" cy="1587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21540000" flipV="1">
              <a:off x="4218200" y="1651456"/>
              <a:ext cx="603250" cy="1588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21540000" flipV="1">
              <a:off x="4210262" y="1356181"/>
              <a:ext cx="604838" cy="1588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33"/>
            <p:cNvSpPr txBox="1">
              <a:spLocks noChangeArrowheads="1"/>
            </p:cNvSpPr>
            <p:nvPr/>
          </p:nvSpPr>
          <p:spPr bwMode="auto">
            <a:xfrm rot="21540000">
              <a:off x="4451248" y="2276040"/>
              <a:ext cx="5084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FF0000"/>
                  </a:solidFill>
                </a:rPr>
                <a:t>R</a:t>
              </a:r>
              <a:r>
                <a:rPr lang="fr-FR" sz="1600" dirty="0">
                  <a:solidFill>
                    <a:srgbClr val="FF0000"/>
                  </a:solidFill>
                </a:rPr>
                <a:t>37</a:t>
              </a:r>
            </a:p>
          </p:txBody>
        </p:sp>
        <p:sp>
          <p:nvSpPr>
            <p:cNvPr id="51" name="ZoneTexte 32"/>
            <p:cNvSpPr txBox="1">
              <a:spLocks noChangeArrowheads="1"/>
            </p:cNvSpPr>
            <p:nvPr/>
          </p:nvSpPr>
          <p:spPr bwMode="auto">
            <a:xfrm rot="21540000">
              <a:off x="4529030" y="3140768"/>
              <a:ext cx="3926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0000"/>
                  </a:solidFill>
                </a:rPr>
                <a:t>35</a:t>
              </a:r>
            </a:p>
          </p:txBody>
        </p:sp>
        <p:sp>
          <p:nvSpPr>
            <p:cNvPr id="52" name="ZoneTexte 32"/>
            <p:cNvSpPr txBox="1">
              <a:spLocks noChangeArrowheads="1"/>
            </p:cNvSpPr>
            <p:nvPr/>
          </p:nvSpPr>
          <p:spPr bwMode="auto">
            <a:xfrm rot="21540000">
              <a:off x="4535450" y="2738406"/>
              <a:ext cx="3926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0000"/>
                  </a:solidFill>
                </a:rPr>
                <a:t>36</a:t>
              </a:r>
            </a:p>
          </p:txBody>
        </p:sp>
        <p:cxnSp>
          <p:nvCxnSpPr>
            <p:cNvPr id="26" name="Connecteur droit 25"/>
            <p:cNvCxnSpPr/>
            <p:nvPr/>
          </p:nvCxnSpPr>
          <p:spPr>
            <a:xfrm flipH="1">
              <a:off x="5666835" y="2827928"/>
              <a:ext cx="59990" cy="1705585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 27"/>
            <p:cNvSpPr/>
            <p:nvPr/>
          </p:nvSpPr>
          <p:spPr>
            <a:xfrm rot="16200000">
              <a:off x="5528865" y="2356288"/>
              <a:ext cx="1600201" cy="1204276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34" name="ZoneTexte 32"/>
            <p:cNvSpPr txBox="1">
              <a:spLocks noChangeArrowheads="1"/>
            </p:cNvSpPr>
            <p:nvPr/>
          </p:nvSpPr>
          <p:spPr bwMode="auto">
            <a:xfrm rot="60000" flipH="1">
              <a:off x="5828311" y="3142533"/>
              <a:ext cx="288661" cy="3385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6" name="ZoneTexte 32"/>
            <p:cNvSpPr txBox="1">
              <a:spLocks noChangeArrowheads="1"/>
            </p:cNvSpPr>
            <p:nvPr/>
          </p:nvSpPr>
          <p:spPr bwMode="auto">
            <a:xfrm rot="60000" flipH="1">
              <a:off x="5830132" y="2698691"/>
              <a:ext cx="288661" cy="3385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56" name="ZoneTexte 37"/>
            <p:cNvSpPr txBox="1">
              <a:spLocks noChangeArrowheads="1"/>
            </p:cNvSpPr>
            <p:nvPr/>
          </p:nvSpPr>
          <p:spPr bwMode="auto">
            <a:xfrm rot="21540000">
              <a:off x="6331094" y="1979553"/>
              <a:ext cx="3398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/>
                <a:t>5’</a:t>
              </a:r>
            </a:p>
          </p:txBody>
        </p:sp>
        <p:sp>
          <p:nvSpPr>
            <p:cNvPr id="57" name="ZoneTexte 38"/>
            <p:cNvSpPr txBox="1">
              <a:spLocks noChangeArrowheads="1"/>
            </p:cNvSpPr>
            <p:nvPr/>
          </p:nvSpPr>
          <p:spPr bwMode="auto">
            <a:xfrm rot="21540000">
              <a:off x="5543683" y="4487460"/>
              <a:ext cx="3398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/>
                <a:t>3’</a:t>
              </a:r>
            </a:p>
          </p:txBody>
        </p:sp>
        <p:sp>
          <p:nvSpPr>
            <p:cNvPr id="61" name="Ellipse 60"/>
            <p:cNvSpPr/>
            <p:nvPr/>
          </p:nvSpPr>
          <p:spPr>
            <a:xfrm rot="21540000" flipV="1">
              <a:off x="4862500" y="3651934"/>
              <a:ext cx="169863" cy="230188"/>
            </a:xfrm>
            <a:prstGeom prst="ellipse">
              <a:avLst/>
            </a:prstGeom>
            <a:solidFill>
              <a:srgbClr val="8EB4E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62" name="Ellipse 61"/>
            <p:cNvSpPr/>
            <p:nvPr/>
          </p:nvSpPr>
          <p:spPr>
            <a:xfrm rot="21540000" flipV="1">
              <a:off x="4897650" y="2330159"/>
              <a:ext cx="169863" cy="230188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64" name="Ellipse 63"/>
            <p:cNvSpPr/>
            <p:nvPr/>
          </p:nvSpPr>
          <p:spPr>
            <a:xfrm rot="21540000" flipV="1">
              <a:off x="4884778" y="1822785"/>
              <a:ext cx="169863" cy="230188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65" name="Ellipse 64"/>
            <p:cNvSpPr/>
            <p:nvPr/>
          </p:nvSpPr>
          <p:spPr>
            <a:xfrm rot="21540000" flipV="1">
              <a:off x="3968842" y="1833951"/>
              <a:ext cx="169863" cy="230188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 dirty="0"/>
            </a:p>
          </p:txBody>
        </p:sp>
        <p:sp>
          <p:nvSpPr>
            <p:cNvPr id="89" name="Ellipse 88"/>
            <p:cNvSpPr/>
            <p:nvPr/>
          </p:nvSpPr>
          <p:spPr>
            <a:xfrm rot="21540000" flipV="1">
              <a:off x="4047015" y="3001758"/>
              <a:ext cx="169863" cy="230188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cxnSp>
          <p:nvCxnSpPr>
            <p:cNvPr id="91" name="Connecteur droit 90"/>
            <p:cNvCxnSpPr/>
            <p:nvPr/>
          </p:nvCxnSpPr>
          <p:spPr>
            <a:xfrm>
              <a:off x="4180728" y="3115693"/>
              <a:ext cx="447439" cy="152398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flipV="1">
              <a:off x="4127331" y="3017009"/>
              <a:ext cx="784570" cy="10610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ZoneTexte 93"/>
            <p:cNvSpPr txBox="1"/>
            <p:nvPr/>
          </p:nvSpPr>
          <p:spPr>
            <a:xfrm>
              <a:off x="6518617" y="1937416"/>
              <a:ext cx="88431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ARNm 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890098" y="1748607"/>
              <a:ext cx="337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4815628" y="1744602"/>
              <a:ext cx="337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30" name="ZoneTexte 32"/>
            <p:cNvSpPr txBox="1">
              <a:spLocks noChangeArrowheads="1"/>
            </p:cNvSpPr>
            <p:nvPr/>
          </p:nvSpPr>
          <p:spPr bwMode="auto">
            <a:xfrm rot="21540000">
              <a:off x="4523264" y="3527253"/>
              <a:ext cx="3930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0000"/>
                  </a:solidFill>
                </a:rPr>
                <a:t>34</a:t>
              </a:r>
              <a:endParaRPr lang="fr-FR" sz="1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0" name="Connecteur droit 89"/>
            <p:cNvCxnSpPr/>
            <p:nvPr/>
          </p:nvCxnSpPr>
          <p:spPr>
            <a:xfrm rot="21540000" flipV="1">
              <a:off x="5018676" y="3788381"/>
              <a:ext cx="603250" cy="1588"/>
            </a:xfrm>
            <a:prstGeom prst="line">
              <a:avLst/>
            </a:prstGeom>
            <a:ln w="38100">
              <a:solidFill>
                <a:srgbClr val="0070C0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ZoneTexte 32"/>
            <p:cNvSpPr txBox="1">
              <a:spLocks noChangeArrowheads="1"/>
            </p:cNvSpPr>
            <p:nvPr/>
          </p:nvSpPr>
          <p:spPr bwMode="auto">
            <a:xfrm rot="21540000">
              <a:off x="3540122" y="2832424"/>
              <a:ext cx="5243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0000"/>
                  </a:solidFill>
                </a:rPr>
                <a:t>U33</a:t>
              </a:r>
            </a:p>
          </p:txBody>
        </p:sp>
        <p:sp>
          <p:nvSpPr>
            <p:cNvPr id="109" name="ZoneTexte 32"/>
            <p:cNvSpPr txBox="1">
              <a:spLocks noChangeArrowheads="1"/>
            </p:cNvSpPr>
            <p:nvPr/>
          </p:nvSpPr>
          <p:spPr bwMode="auto">
            <a:xfrm rot="21540000">
              <a:off x="3642261" y="1660506"/>
              <a:ext cx="3926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0000"/>
                  </a:solidFill>
                </a:rPr>
                <a:t>32</a:t>
              </a:r>
            </a:p>
          </p:txBody>
        </p:sp>
        <p:sp>
          <p:nvSpPr>
            <p:cNvPr id="111" name="ZoneTexte 32"/>
            <p:cNvSpPr txBox="1">
              <a:spLocks noChangeArrowheads="1"/>
            </p:cNvSpPr>
            <p:nvPr/>
          </p:nvSpPr>
          <p:spPr bwMode="auto">
            <a:xfrm rot="21540000">
              <a:off x="5079222" y="1672790"/>
              <a:ext cx="3926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0000"/>
                  </a:solidFill>
                </a:rPr>
                <a:t>38</a:t>
              </a:r>
            </a:p>
          </p:txBody>
        </p:sp>
        <p:sp>
          <p:nvSpPr>
            <p:cNvPr id="112" name="ZoneTexte 32"/>
            <p:cNvSpPr txBox="1">
              <a:spLocks noChangeArrowheads="1"/>
            </p:cNvSpPr>
            <p:nvPr/>
          </p:nvSpPr>
          <p:spPr bwMode="auto">
            <a:xfrm rot="60000" flipH="1">
              <a:off x="5830133" y="3564373"/>
              <a:ext cx="288661" cy="3385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4821978" y="2252602"/>
              <a:ext cx="337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10" name="ZoneTexte 109"/>
            <p:cNvSpPr txBox="1"/>
            <p:nvPr/>
          </p:nvSpPr>
          <p:spPr>
            <a:xfrm>
              <a:off x="4155598" y="258531"/>
              <a:ext cx="7230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ARNt</a:t>
              </a:r>
              <a:endParaRPr lang="fr-FR" dirty="0"/>
            </a:p>
          </p:txBody>
        </p:sp>
        <p:sp>
          <p:nvSpPr>
            <p:cNvPr id="22" name="Cylindre 21"/>
            <p:cNvSpPr/>
            <p:nvPr/>
          </p:nvSpPr>
          <p:spPr>
            <a:xfrm>
              <a:off x="4499325" y="2558915"/>
              <a:ext cx="1691275" cy="1465104"/>
            </a:xfrm>
            <a:prstGeom prst="can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4777083" y="357912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18" name="Cylindre 117"/>
            <p:cNvSpPr/>
            <p:nvPr/>
          </p:nvSpPr>
          <p:spPr>
            <a:xfrm>
              <a:off x="3528337" y="698954"/>
              <a:ext cx="1691275" cy="1662338"/>
            </a:xfrm>
            <a:prstGeom prst="can">
              <a:avLst/>
            </a:prstGeom>
            <a:noFill/>
            <a:ln>
              <a:solidFill>
                <a:srgbClr val="0080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8000"/>
                </a:solidFill>
              </a:endParaRPr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2D812E36-25B4-F645-84B8-007F7CEA8A00}"/>
              </a:ext>
            </a:extLst>
          </p:cNvPr>
          <p:cNvGrpSpPr/>
          <p:nvPr/>
        </p:nvGrpSpPr>
        <p:grpSpPr>
          <a:xfrm>
            <a:off x="6448138" y="2126155"/>
            <a:ext cx="5918200" cy="3949700"/>
            <a:chOff x="2253344" y="1416176"/>
            <a:chExt cx="5918200" cy="3949700"/>
          </a:xfrm>
        </p:grpSpPr>
        <p:pic>
          <p:nvPicPr>
            <p:cNvPr id="138" name="Image 137" descr="Une image contenant texte, carte&#10;&#10;Description générée automatiquement">
              <a:extLst>
                <a:ext uri="{FF2B5EF4-FFF2-40B4-BE49-F238E27FC236}">
                  <a16:creationId xmlns:a16="http://schemas.microsoft.com/office/drawing/2014/main" id="{73EE4256-EA3F-3649-9D93-5145C5530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3344" y="1416176"/>
              <a:ext cx="5918200" cy="3949700"/>
            </a:xfrm>
            <a:prstGeom prst="rect">
              <a:avLst/>
            </a:prstGeom>
          </p:spPr>
        </p:pic>
        <p:grpSp>
          <p:nvGrpSpPr>
            <p:cNvPr id="139" name="Groupe 138">
              <a:extLst>
                <a:ext uri="{FF2B5EF4-FFF2-40B4-BE49-F238E27FC236}">
                  <a16:creationId xmlns:a16="http://schemas.microsoft.com/office/drawing/2014/main" id="{590974C8-C5B6-E342-8A2E-9995779519C6}"/>
                </a:ext>
              </a:extLst>
            </p:cNvPr>
            <p:cNvGrpSpPr/>
            <p:nvPr/>
          </p:nvGrpSpPr>
          <p:grpSpPr>
            <a:xfrm>
              <a:off x="3665765" y="2718757"/>
              <a:ext cx="3830846" cy="2188746"/>
              <a:chOff x="3665765" y="2718757"/>
              <a:chExt cx="3830846" cy="2188746"/>
            </a:xfrm>
          </p:grpSpPr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DBF36E60-40CE-8B40-B621-C8D97DD796D1}"/>
                  </a:ext>
                </a:extLst>
              </p:cNvPr>
              <p:cNvSpPr txBox="1"/>
              <p:nvPr/>
            </p:nvSpPr>
            <p:spPr>
              <a:xfrm>
                <a:off x="7126497" y="2718757"/>
                <a:ext cx="3701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5’</a:t>
                </a:r>
              </a:p>
            </p:txBody>
          </p:sp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B5099E7B-11F2-6C48-963D-B85F3359FCD2}"/>
                  </a:ext>
                </a:extLst>
              </p:cNvPr>
              <p:cNvSpPr txBox="1"/>
              <p:nvPr/>
            </p:nvSpPr>
            <p:spPr>
              <a:xfrm>
                <a:off x="4090308" y="4538171"/>
                <a:ext cx="3701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3’</a:t>
                </a:r>
              </a:p>
            </p:txBody>
          </p:sp>
          <p:sp>
            <p:nvSpPr>
              <p:cNvPr id="142" name="ZoneTexte 141">
                <a:extLst>
                  <a:ext uri="{FF2B5EF4-FFF2-40B4-BE49-F238E27FC236}">
                    <a16:creationId xmlns:a16="http://schemas.microsoft.com/office/drawing/2014/main" id="{38F0B328-D058-2045-9B3B-22184ED9E88E}"/>
                  </a:ext>
                </a:extLst>
              </p:cNvPr>
              <p:cNvSpPr txBox="1"/>
              <p:nvPr/>
            </p:nvSpPr>
            <p:spPr>
              <a:xfrm>
                <a:off x="3714748" y="3769055"/>
                <a:ext cx="4245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34</a:t>
                </a:r>
              </a:p>
            </p:txBody>
          </p:sp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075E5964-02EE-5941-921C-E80321089E4D}"/>
                  </a:ext>
                </a:extLst>
              </p:cNvPr>
              <p:cNvSpPr txBox="1"/>
              <p:nvPr/>
            </p:nvSpPr>
            <p:spPr>
              <a:xfrm>
                <a:off x="4867434" y="3021694"/>
                <a:ext cx="4245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36</a:t>
                </a:r>
              </a:p>
            </p:txBody>
          </p:sp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A4C153A7-1186-4745-B309-EAC7BA3D1AF7}"/>
                  </a:ext>
                </a:extLst>
              </p:cNvPr>
              <p:cNvSpPr txBox="1"/>
              <p:nvPr/>
            </p:nvSpPr>
            <p:spPr>
              <a:xfrm>
                <a:off x="5707439" y="2910899"/>
                <a:ext cx="305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1</a:t>
                </a:r>
              </a:p>
            </p:txBody>
          </p:sp>
          <p:sp>
            <p:nvSpPr>
              <p:cNvPr id="145" name="ZoneTexte 144">
                <a:extLst>
                  <a:ext uri="{FF2B5EF4-FFF2-40B4-BE49-F238E27FC236}">
                    <a16:creationId xmlns:a16="http://schemas.microsoft.com/office/drawing/2014/main" id="{4F20AE08-09B3-8048-A92A-4B0E3589FEC1}"/>
                  </a:ext>
                </a:extLst>
              </p:cNvPr>
              <p:cNvSpPr txBox="1"/>
              <p:nvPr/>
            </p:nvSpPr>
            <p:spPr>
              <a:xfrm>
                <a:off x="5790292" y="3769055"/>
                <a:ext cx="305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2</a:t>
                </a:r>
              </a:p>
            </p:txBody>
          </p:sp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3268ACCC-EA3F-8744-8293-82DABE61A980}"/>
                  </a:ext>
                </a:extLst>
              </p:cNvPr>
              <p:cNvSpPr txBox="1"/>
              <p:nvPr/>
            </p:nvSpPr>
            <p:spPr>
              <a:xfrm>
                <a:off x="3665765" y="3429000"/>
                <a:ext cx="4245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35</a:t>
                </a:r>
              </a:p>
            </p:txBody>
          </p:sp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9403A8B5-6856-3145-9916-70181CFE7D6D}"/>
                  </a:ext>
                </a:extLst>
              </p:cNvPr>
              <p:cNvSpPr txBox="1"/>
              <p:nvPr/>
            </p:nvSpPr>
            <p:spPr>
              <a:xfrm>
                <a:off x="5484584" y="4242346"/>
                <a:ext cx="305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04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C94F57C-7562-9D4E-B140-3AF391C0D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530" y="1162050"/>
            <a:ext cx="5511800" cy="45339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64255F6-D9AE-6E45-89A2-FCB02C48811D}"/>
              </a:ext>
            </a:extLst>
          </p:cNvPr>
          <p:cNvGrpSpPr/>
          <p:nvPr/>
        </p:nvGrpSpPr>
        <p:grpSpPr>
          <a:xfrm>
            <a:off x="256379" y="1332094"/>
            <a:ext cx="5918200" cy="3949700"/>
            <a:chOff x="2253344" y="1416176"/>
            <a:chExt cx="5918200" cy="3949700"/>
          </a:xfrm>
        </p:grpSpPr>
        <p:pic>
          <p:nvPicPr>
            <p:cNvPr id="6" name="Image 5" descr="Une image contenant texte, carte&#10;&#10;Description générée automatiquement">
              <a:extLst>
                <a:ext uri="{FF2B5EF4-FFF2-40B4-BE49-F238E27FC236}">
                  <a16:creationId xmlns:a16="http://schemas.microsoft.com/office/drawing/2014/main" id="{4B423E92-E999-E741-87D9-681603AC6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3344" y="1416176"/>
              <a:ext cx="5918200" cy="3949700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153E75B-88FD-C44A-907E-7524DC47B1BD}"/>
                </a:ext>
              </a:extLst>
            </p:cNvPr>
            <p:cNvGrpSpPr/>
            <p:nvPr/>
          </p:nvGrpSpPr>
          <p:grpSpPr>
            <a:xfrm>
              <a:off x="3665765" y="2718757"/>
              <a:ext cx="3830846" cy="2188746"/>
              <a:chOff x="3665765" y="2718757"/>
              <a:chExt cx="3830846" cy="218874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6578718-E10D-F24E-A7BD-F47AD40ADBBC}"/>
                  </a:ext>
                </a:extLst>
              </p:cNvPr>
              <p:cNvSpPr txBox="1"/>
              <p:nvPr/>
            </p:nvSpPr>
            <p:spPr>
              <a:xfrm>
                <a:off x="7126497" y="2718757"/>
                <a:ext cx="3701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5’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9C2B29B-AB0B-2A4D-A37D-87CACE4F3346}"/>
                  </a:ext>
                </a:extLst>
              </p:cNvPr>
              <p:cNvSpPr txBox="1"/>
              <p:nvPr/>
            </p:nvSpPr>
            <p:spPr>
              <a:xfrm>
                <a:off x="4090308" y="4538171"/>
                <a:ext cx="3701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3’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8BA3A45-7C1A-F24B-9238-5E730EA5533A}"/>
                  </a:ext>
                </a:extLst>
              </p:cNvPr>
              <p:cNvSpPr txBox="1"/>
              <p:nvPr/>
            </p:nvSpPr>
            <p:spPr>
              <a:xfrm>
                <a:off x="3714748" y="3769055"/>
                <a:ext cx="4245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34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5EB13C5-8659-CF41-B156-41569F66C142}"/>
                  </a:ext>
                </a:extLst>
              </p:cNvPr>
              <p:cNvSpPr txBox="1"/>
              <p:nvPr/>
            </p:nvSpPr>
            <p:spPr>
              <a:xfrm>
                <a:off x="4867434" y="3021694"/>
                <a:ext cx="4245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36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8AD0835-34E6-4C47-9DD7-D4A0E61DE549}"/>
                  </a:ext>
                </a:extLst>
              </p:cNvPr>
              <p:cNvSpPr txBox="1"/>
              <p:nvPr/>
            </p:nvSpPr>
            <p:spPr>
              <a:xfrm>
                <a:off x="5707439" y="2910899"/>
                <a:ext cx="305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1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4BB2AF8-FAE5-AF44-908C-86F24775B0C0}"/>
                  </a:ext>
                </a:extLst>
              </p:cNvPr>
              <p:cNvSpPr txBox="1"/>
              <p:nvPr/>
            </p:nvSpPr>
            <p:spPr>
              <a:xfrm>
                <a:off x="5790292" y="3769055"/>
                <a:ext cx="305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2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88E925E-3C14-344D-9C78-83344F0BB6DC}"/>
                  </a:ext>
                </a:extLst>
              </p:cNvPr>
              <p:cNvSpPr txBox="1"/>
              <p:nvPr/>
            </p:nvSpPr>
            <p:spPr>
              <a:xfrm>
                <a:off x="3665765" y="3429000"/>
                <a:ext cx="4245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35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C2B8557-DDB1-3D40-9664-C14A0596D3EE}"/>
                  </a:ext>
                </a:extLst>
              </p:cNvPr>
              <p:cNvSpPr txBox="1"/>
              <p:nvPr/>
            </p:nvSpPr>
            <p:spPr>
              <a:xfrm>
                <a:off x="5484584" y="4242346"/>
                <a:ext cx="305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6494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hr_Cognate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5880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2251" y="293523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Comic Sans MS"/>
                <a:cs typeface="Comic Sans MS"/>
              </a:rPr>
              <a:t>C(+5)=G35 </a:t>
            </a:r>
            <a:r>
              <a:rPr lang="fr-FR" b="1" dirty="0" err="1">
                <a:solidFill>
                  <a:srgbClr val="0000FF"/>
                </a:solidFill>
                <a:latin typeface="Comic Sans MS"/>
                <a:cs typeface="Comic Sans MS"/>
              </a:rPr>
              <a:t>mRNA</a:t>
            </a:r>
            <a:r>
              <a:rPr lang="fr-FR" b="1" dirty="0">
                <a:solidFill>
                  <a:srgbClr val="0000FF"/>
                </a:solidFill>
                <a:latin typeface="Comic Sans MS"/>
                <a:cs typeface="Comic Sans MS"/>
              </a:rPr>
              <a:t>_ </a:t>
            </a:r>
            <a:r>
              <a:rPr lang="is-IS" b="1" dirty="0">
                <a:solidFill>
                  <a:srgbClr val="0000FF"/>
                </a:solidFill>
                <a:latin typeface="Comic Sans MS"/>
                <a:cs typeface="Comic Sans MS"/>
              </a:rPr>
              <a:t>tRNA</a:t>
            </a:r>
            <a:endParaRPr lang="fr-FR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37983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ar_cogn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1890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2250" y="293523"/>
            <a:ext cx="3007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Comic Sans MS"/>
                <a:cs typeface="Comic Sans MS"/>
              </a:rPr>
              <a:t>U(+5)oG35 </a:t>
            </a:r>
            <a:r>
              <a:rPr lang="fr-FR" b="1" dirty="0" err="1">
                <a:solidFill>
                  <a:srgbClr val="0000FF"/>
                </a:solidFill>
                <a:latin typeface="Comic Sans MS"/>
                <a:cs typeface="Comic Sans MS"/>
              </a:rPr>
              <a:t>mRNA</a:t>
            </a:r>
            <a:r>
              <a:rPr lang="fr-FR" b="1" dirty="0">
                <a:solidFill>
                  <a:srgbClr val="0000FF"/>
                </a:solidFill>
                <a:latin typeface="Comic Sans MS"/>
                <a:cs typeface="Comic Sans MS"/>
              </a:rPr>
              <a:t>_ </a:t>
            </a:r>
            <a:r>
              <a:rPr lang="is-IS" b="1" dirty="0">
                <a:solidFill>
                  <a:srgbClr val="0000FF"/>
                </a:solidFill>
                <a:latin typeface="Comic Sans MS"/>
                <a:cs typeface="Comic Sans MS"/>
              </a:rPr>
              <a:t>tRNA</a:t>
            </a:r>
            <a:endParaRPr lang="fr-FR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79249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glu_ly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27" y="692150"/>
            <a:ext cx="6451600" cy="5473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6933" y="550334"/>
            <a:ext cx="626534" cy="4656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702B5A-5739-9A43-823B-28DEBBA03E28}"/>
              </a:ext>
            </a:extLst>
          </p:cNvPr>
          <p:cNvSpPr txBox="1"/>
          <p:nvPr/>
        </p:nvSpPr>
        <p:spPr>
          <a:xfrm>
            <a:off x="262275" y="6400800"/>
            <a:ext cx="3738225" cy="338554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/>
              <a:t>Rozov</a:t>
            </a:r>
            <a:r>
              <a:rPr lang="fr-FR" sz="1600" dirty="0"/>
              <a:t>, et al. Nature </a:t>
            </a:r>
            <a:r>
              <a:rPr lang="fr-FR" sz="1600" dirty="0" err="1"/>
              <a:t>Comm</a:t>
            </a:r>
            <a:r>
              <a:rPr lang="fr-FR" sz="1600" dirty="0"/>
              <a:t>. 6, 7251 (2015)</a:t>
            </a:r>
          </a:p>
        </p:txBody>
      </p:sp>
    </p:spTree>
    <p:extLst>
      <p:ext uri="{BB962C8B-B14F-4D97-AF65-F5344CB8AC3E}">
        <p14:creationId xmlns:p14="http://schemas.microsoft.com/office/powerpoint/2010/main" val="4133275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65" y="0"/>
            <a:ext cx="3513667" cy="6858000"/>
          </a:xfrm>
          <a:prstGeom prst="rect">
            <a:avLst/>
          </a:prstGeom>
        </p:spPr>
      </p:pic>
      <p:pic>
        <p:nvPicPr>
          <p:cNvPr id="5" name="Image 4" descr="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31" y="0"/>
            <a:ext cx="366720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9794" y="4343397"/>
            <a:ext cx="401598" cy="516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953332" y="4241799"/>
            <a:ext cx="401598" cy="516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042929" y="1921933"/>
            <a:ext cx="401598" cy="516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842130" y="0"/>
            <a:ext cx="401598" cy="516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051898" y="33866"/>
            <a:ext cx="915793" cy="258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182568" y="2201333"/>
            <a:ext cx="915793" cy="4064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528351" y="1483614"/>
            <a:ext cx="17610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/>
                <a:cs typeface="Comic Sans MS"/>
              </a:rPr>
              <a:t>2nd position</a:t>
            </a:r>
          </a:p>
          <a:p>
            <a:r>
              <a:rPr lang="fr-FR" sz="2400" dirty="0">
                <a:latin typeface="Comic Sans MS"/>
                <a:cs typeface="Comic Sans MS"/>
              </a:rPr>
              <a:t>+2/+5 - 35</a:t>
            </a:r>
          </a:p>
        </p:txBody>
      </p:sp>
    </p:spTree>
    <p:extLst>
      <p:ext uri="{BB962C8B-B14F-4D97-AF65-F5344CB8AC3E}">
        <p14:creationId xmlns:p14="http://schemas.microsoft.com/office/powerpoint/2010/main" val="2842072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805247" y="4699367"/>
            <a:ext cx="3536461" cy="1836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520463" y="4708525"/>
            <a:ext cx="3536461" cy="1836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0945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850" y="4708525"/>
            <a:ext cx="33782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46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3875" y="4691063"/>
            <a:ext cx="33655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48" name="ZoneTexte 5"/>
          <p:cNvSpPr txBox="1">
            <a:spLocks noChangeArrowheads="1"/>
          </p:cNvSpPr>
          <p:nvPr/>
        </p:nvSpPr>
        <p:spPr bwMode="auto">
          <a:xfrm>
            <a:off x="2520463" y="3856121"/>
            <a:ext cx="7821245" cy="6463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GoU</a:t>
            </a:r>
            <a:r>
              <a:rPr lang="fr-FR" dirty="0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pair in Watson-Crick-</a:t>
            </a:r>
            <a:r>
              <a:rPr lang="fr-FR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like</a:t>
            </a:r>
            <a:r>
              <a:rPr lang="fr-FR" dirty="0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</a:t>
            </a:r>
            <a:r>
              <a:rPr lang="fr-FR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geometry</a:t>
            </a:r>
            <a:endParaRPr lang="fr-FR" dirty="0">
              <a:latin typeface="Comic Sans MS" pitchFamily="-72" charset="0"/>
              <a:ea typeface="Comic Sans MS" pitchFamily="-72" charset="0"/>
              <a:cs typeface="Comic Sans MS" pitchFamily="-72" charset="0"/>
            </a:endParaRPr>
          </a:p>
          <a:p>
            <a:pPr algn="ctr"/>
            <a:r>
              <a:rPr lang="fr-FR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with</a:t>
            </a:r>
            <a:r>
              <a:rPr lang="fr-FR" dirty="0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</a:t>
            </a:r>
            <a:r>
              <a:rPr lang="fr-FR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keto-enol</a:t>
            </a:r>
            <a:r>
              <a:rPr lang="fr-FR" dirty="0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</a:t>
            </a:r>
            <a:r>
              <a:rPr lang="fr-FR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tautomerism</a:t>
            </a:r>
            <a:r>
              <a:rPr lang="fr-FR" dirty="0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 of U (</a:t>
            </a:r>
            <a:r>
              <a:rPr lang="fr-FR" dirty="0" err="1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left</a:t>
            </a:r>
            <a:r>
              <a:rPr lang="fr-FR" dirty="0">
                <a:latin typeface="Comic Sans MS" pitchFamily="-72" charset="0"/>
                <a:ea typeface="Comic Sans MS" pitchFamily="-72" charset="0"/>
                <a:cs typeface="Comic Sans MS" pitchFamily="-72" charset="0"/>
              </a:rPr>
              <a:t>) or G (right)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B61892-351F-D24F-A5DB-3FCB70FA3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295" y="307975"/>
            <a:ext cx="9108093" cy="1466265"/>
          </a:xfrm>
          <a:prstGeom prst="rect">
            <a:avLst/>
          </a:prstGeom>
        </p:spPr>
      </p:pic>
      <p:pic>
        <p:nvPicPr>
          <p:cNvPr id="6" name="Image 5" descr="Une image contenant texte, horloge&#10;&#10;Description générée automatiquement">
            <a:extLst>
              <a:ext uri="{FF2B5EF4-FFF2-40B4-BE49-F238E27FC236}">
                <a16:creationId xmlns:a16="http://schemas.microsoft.com/office/drawing/2014/main" id="{8C5A0E5D-EBE5-6749-B5E5-B0675E8B2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011" y="1884279"/>
            <a:ext cx="9211377" cy="157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809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7643" y="13668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latin typeface="Comic Sans MS"/>
                <a:cs typeface="Comic Sans MS"/>
              </a:rPr>
              <a:t>Tautomeric</a:t>
            </a:r>
            <a:r>
              <a:rPr lang="fr-FR" dirty="0">
                <a:latin typeface="Comic Sans MS"/>
                <a:cs typeface="Comic Sans MS"/>
              </a:rPr>
              <a:t> Watson-Crick-</a:t>
            </a:r>
            <a:r>
              <a:rPr lang="fr-FR" dirty="0" err="1">
                <a:latin typeface="Comic Sans MS"/>
                <a:cs typeface="Comic Sans MS"/>
              </a:rPr>
              <a:t>like</a:t>
            </a:r>
            <a:r>
              <a:rPr lang="fr-FR" dirty="0">
                <a:latin typeface="Comic Sans MS"/>
                <a:cs typeface="Comic Sans MS"/>
              </a:rPr>
              <a:t> </a:t>
            </a:r>
            <a:r>
              <a:rPr lang="fr-FR" dirty="0" err="1">
                <a:latin typeface="Comic Sans MS"/>
                <a:cs typeface="Comic Sans MS"/>
              </a:rPr>
              <a:t>GoU</a:t>
            </a:r>
            <a:r>
              <a:rPr lang="fr-FR" dirty="0">
                <a:latin typeface="Comic Sans MS"/>
                <a:cs typeface="Comic Sans MS"/>
              </a:rPr>
              <a:t> pairs </a:t>
            </a:r>
            <a:r>
              <a:rPr lang="fr-FR" dirty="0" err="1">
                <a:latin typeface="Comic Sans MS"/>
                <a:cs typeface="Comic Sans MS"/>
              </a:rPr>
              <a:t>at</a:t>
            </a:r>
            <a:r>
              <a:rPr lang="fr-FR" dirty="0">
                <a:latin typeface="Comic Sans MS"/>
                <a:cs typeface="Comic Sans MS"/>
              </a:rPr>
              <a:t> 1st and 2</a:t>
            </a:r>
            <a:r>
              <a:rPr lang="fr-FR" baseline="30000" dirty="0">
                <a:latin typeface="Comic Sans MS"/>
                <a:cs typeface="Comic Sans MS"/>
              </a:rPr>
              <a:t>nd</a:t>
            </a:r>
            <a:r>
              <a:rPr lang="fr-FR" dirty="0">
                <a:latin typeface="Comic Sans MS"/>
                <a:cs typeface="Comic Sans MS"/>
              </a:rPr>
              <a:t> positions:</a:t>
            </a:r>
            <a:br>
              <a:rPr lang="fr-FR" dirty="0">
                <a:latin typeface="Comic Sans MS"/>
                <a:cs typeface="Comic Sans MS"/>
              </a:rPr>
            </a:br>
            <a:r>
              <a:rPr lang="fr-FR" dirty="0">
                <a:latin typeface="Comic Sans MS"/>
                <a:cs typeface="Comic Sans MS"/>
              </a:rPr>
              <a:t>the </a:t>
            </a:r>
            <a:r>
              <a:rPr lang="fr-FR" dirty="0" err="1">
                <a:latin typeface="Comic Sans MS"/>
                <a:cs typeface="Comic Sans MS"/>
              </a:rPr>
              <a:t>most</a:t>
            </a:r>
            <a:r>
              <a:rPr lang="fr-FR" dirty="0">
                <a:latin typeface="Comic Sans MS"/>
                <a:cs typeface="Comic Sans MS"/>
              </a:rPr>
              <a:t> </a:t>
            </a:r>
            <a:r>
              <a:rPr lang="fr-FR" dirty="0" err="1">
                <a:latin typeface="Comic Sans MS"/>
                <a:cs typeface="Comic Sans MS"/>
              </a:rPr>
              <a:t>frequent</a:t>
            </a:r>
            <a:r>
              <a:rPr lang="fr-FR" dirty="0">
                <a:latin typeface="Comic Sans MS"/>
                <a:cs typeface="Comic Sans MS"/>
              </a:rPr>
              <a:t> occurrences of </a:t>
            </a:r>
            <a:r>
              <a:rPr lang="fr-FR" dirty="0" err="1">
                <a:latin typeface="Comic Sans MS"/>
                <a:cs typeface="Comic Sans MS"/>
              </a:rPr>
              <a:t>miscoding</a:t>
            </a:r>
            <a:r>
              <a:rPr lang="fr-FR" dirty="0">
                <a:latin typeface="Comic Sans MS"/>
                <a:cs typeface="Comic Sans MS"/>
              </a:rPr>
              <a:t> or translation </a:t>
            </a:r>
            <a:r>
              <a:rPr lang="fr-FR" dirty="0" err="1">
                <a:latin typeface="Comic Sans MS"/>
                <a:cs typeface="Comic Sans MS"/>
              </a:rPr>
              <a:t>errors</a:t>
            </a:r>
            <a:br>
              <a:rPr lang="fr-FR" dirty="0">
                <a:latin typeface="Comic Sans MS"/>
                <a:cs typeface="Comic Sans MS"/>
              </a:rPr>
            </a:br>
            <a:r>
              <a:rPr lang="fr-FR" dirty="0">
                <a:latin typeface="Comic Sans MS"/>
                <a:cs typeface="Comic Sans MS"/>
              </a:rPr>
              <a:t>(1 in 10</a:t>
            </a:r>
            <a:r>
              <a:rPr lang="fr-FR" baseline="30000" dirty="0">
                <a:latin typeface="Comic Sans MS"/>
                <a:cs typeface="Comic Sans MS"/>
              </a:rPr>
              <a:t>4)</a:t>
            </a:r>
            <a:br>
              <a:rPr lang="fr-FR" baseline="30000" dirty="0">
                <a:latin typeface="Comic Sans MS"/>
                <a:cs typeface="Comic Sans MS"/>
              </a:rPr>
            </a:br>
            <a:r>
              <a:rPr lang="fr-FR" dirty="0" err="1">
                <a:solidFill>
                  <a:srgbClr val="FF0000"/>
                </a:solidFill>
                <a:latin typeface="Comic Sans MS"/>
                <a:cs typeface="Comic Sans MS"/>
              </a:rPr>
              <a:t>Tautomeric</a:t>
            </a:r>
            <a:r>
              <a:rPr lang="fr-FR" dirty="0">
                <a:solidFill>
                  <a:srgbClr val="FF0000"/>
                </a:solidFill>
                <a:latin typeface="Comic Sans MS"/>
                <a:cs typeface="Comic Sans MS"/>
              </a:rPr>
              <a:t> ratio : 1 in 10</a:t>
            </a:r>
            <a:r>
              <a:rPr lang="fr-FR" baseline="30000" dirty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</a:p>
        </p:txBody>
      </p:sp>
      <p:pic>
        <p:nvPicPr>
          <p:cNvPr id="3" name="Image 2" descr="Fig_GTO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68" y="3893178"/>
            <a:ext cx="4677833" cy="296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87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37"/>
          <p:cNvSpPr txBox="1">
            <a:spLocks noChangeArrowheads="1"/>
          </p:cNvSpPr>
          <p:nvPr/>
        </p:nvSpPr>
        <p:spPr bwMode="auto">
          <a:xfrm rot="21540000">
            <a:off x="3937553" y="825576"/>
            <a:ext cx="339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/>
              <a:t>5’</a:t>
            </a:r>
          </a:p>
        </p:txBody>
      </p:sp>
      <p:sp>
        <p:nvSpPr>
          <p:cNvPr id="16" name="ZoneTexte 38"/>
          <p:cNvSpPr txBox="1">
            <a:spLocks noChangeArrowheads="1"/>
          </p:cNvSpPr>
          <p:nvPr/>
        </p:nvSpPr>
        <p:spPr bwMode="auto">
          <a:xfrm rot="21540000">
            <a:off x="4820210" y="826168"/>
            <a:ext cx="339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/>
              <a:t>3’</a:t>
            </a:r>
          </a:p>
        </p:txBody>
      </p:sp>
      <p:sp>
        <p:nvSpPr>
          <p:cNvPr id="10" name="Ellipse 9"/>
          <p:cNvSpPr/>
          <p:nvPr/>
        </p:nvSpPr>
        <p:spPr>
          <a:xfrm rot="21540000" flipV="1">
            <a:off x="5622068" y="2763615"/>
            <a:ext cx="171450" cy="2301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11" name="Ellipse 10"/>
          <p:cNvSpPr/>
          <p:nvPr/>
        </p:nvSpPr>
        <p:spPr>
          <a:xfrm rot="21540000" flipV="1">
            <a:off x="5610438" y="3225579"/>
            <a:ext cx="169863" cy="23018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cxnSp>
        <p:nvCxnSpPr>
          <p:cNvPr id="12" name="Connecteur droit 11"/>
          <p:cNvCxnSpPr/>
          <p:nvPr/>
        </p:nvCxnSpPr>
        <p:spPr>
          <a:xfrm rot="21540000" flipV="1">
            <a:off x="5011950" y="3347815"/>
            <a:ext cx="603250" cy="158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rot="21540000" flipV="1">
            <a:off x="5088244" y="2920750"/>
            <a:ext cx="603250" cy="1587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 rot="21540000" flipV="1">
            <a:off x="5610438" y="3674840"/>
            <a:ext cx="169863" cy="2301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4" name="Triangle rectangle 53"/>
          <p:cNvSpPr/>
          <p:nvPr/>
        </p:nvSpPr>
        <p:spPr bwMode="auto">
          <a:xfrm rot="21540000">
            <a:off x="5037350" y="2508026"/>
            <a:ext cx="565150" cy="347662"/>
          </a:xfrm>
          <a:prstGeom prst="rtTriangl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4950634" y="1149591"/>
            <a:ext cx="12002" cy="2721159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V="1">
            <a:off x="4071727" y="1149591"/>
            <a:ext cx="12402" cy="1670071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/>
        </p:nvSpPr>
        <p:spPr>
          <a:xfrm rot="21540000" flipH="1" flipV="1">
            <a:off x="4078500" y="1628554"/>
            <a:ext cx="1600200" cy="2225675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41" name="Ellipse 40"/>
          <p:cNvSpPr/>
          <p:nvPr/>
        </p:nvSpPr>
        <p:spPr>
          <a:xfrm rot="21540000" flipV="1">
            <a:off x="4860494" y="3238279"/>
            <a:ext cx="171450" cy="23018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42" name="Ellipse 41"/>
          <p:cNvSpPr/>
          <p:nvPr/>
        </p:nvSpPr>
        <p:spPr>
          <a:xfrm rot="21540000" flipV="1">
            <a:off x="4859850" y="2776315"/>
            <a:ext cx="171450" cy="2301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cxnSp>
        <p:nvCxnSpPr>
          <p:cNvPr id="43" name="Connecteur droit 42"/>
          <p:cNvCxnSpPr/>
          <p:nvPr/>
        </p:nvCxnSpPr>
        <p:spPr>
          <a:xfrm rot="21540000" flipV="1">
            <a:off x="4213437" y="1939704"/>
            <a:ext cx="603250" cy="158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rot="21540000" flipV="1">
            <a:off x="4218200" y="1651456"/>
            <a:ext cx="603250" cy="158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rot="21540000" flipV="1">
            <a:off x="4210262" y="1356181"/>
            <a:ext cx="604838" cy="158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33"/>
          <p:cNvSpPr txBox="1">
            <a:spLocks noChangeArrowheads="1"/>
          </p:cNvSpPr>
          <p:nvPr/>
        </p:nvSpPr>
        <p:spPr bwMode="auto">
          <a:xfrm rot="21540000">
            <a:off x="4451248" y="2276040"/>
            <a:ext cx="5084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FF0000"/>
                </a:solidFill>
              </a:rPr>
              <a:t>R</a:t>
            </a:r>
            <a:r>
              <a:rPr lang="fr-FR" sz="1600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51" name="ZoneTexte 32"/>
          <p:cNvSpPr txBox="1">
            <a:spLocks noChangeArrowheads="1"/>
          </p:cNvSpPr>
          <p:nvPr/>
        </p:nvSpPr>
        <p:spPr bwMode="auto">
          <a:xfrm rot="21540000">
            <a:off x="4529030" y="3140768"/>
            <a:ext cx="392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52" name="ZoneTexte 32"/>
          <p:cNvSpPr txBox="1">
            <a:spLocks noChangeArrowheads="1"/>
          </p:cNvSpPr>
          <p:nvPr/>
        </p:nvSpPr>
        <p:spPr bwMode="auto">
          <a:xfrm rot="21540000">
            <a:off x="4535450" y="2738406"/>
            <a:ext cx="392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</a:rPr>
              <a:t>36</a:t>
            </a:r>
          </a:p>
        </p:txBody>
      </p:sp>
      <p:cxnSp>
        <p:nvCxnSpPr>
          <p:cNvPr id="26" name="Connecteur droit 25"/>
          <p:cNvCxnSpPr/>
          <p:nvPr/>
        </p:nvCxnSpPr>
        <p:spPr>
          <a:xfrm flipH="1">
            <a:off x="5666835" y="2827928"/>
            <a:ext cx="59990" cy="1705585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16200000">
            <a:off x="5528865" y="2356288"/>
            <a:ext cx="1600201" cy="1204276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4" name="ZoneTexte 32"/>
          <p:cNvSpPr txBox="1">
            <a:spLocks noChangeArrowheads="1"/>
          </p:cNvSpPr>
          <p:nvPr/>
        </p:nvSpPr>
        <p:spPr bwMode="auto">
          <a:xfrm rot="60000" flipH="1">
            <a:off x="5828311" y="3142533"/>
            <a:ext cx="288661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ZoneTexte 32"/>
          <p:cNvSpPr txBox="1">
            <a:spLocks noChangeArrowheads="1"/>
          </p:cNvSpPr>
          <p:nvPr/>
        </p:nvSpPr>
        <p:spPr bwMode="auto">
          <a:xfrm rot="60000" flipH="1">
            <a:off x="5830132" y="2698691"/>
            <a:ext cx="288661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" name="ZoneTexte 37"/>
          <p:cNvSpPr txBox="1">
            <a:spLocks noChangeArrowheads="1"/>
          </p:cNvSpPr>
          <p:nvPr/>
        </p:nvSpPr>
        <p:spPr bwMode="auto">
          <a:xfrm rot="21540000">
            <a:off x="6331094" y="1979553"/>
            <a:ext cx="339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/>
              <a:t>5’</a:t>
            </a:r>
          </a:p>
        </p:txBody>
      </p:sp>
      <p:sp>
        <p:nvSpPr>
          <p:cNvPr id="57" name="ZoneTexte 38"/>
          <p:cNvSpPr txBox="1">
            <a:spLocks noChangeArrowheads="1"/>
          </p:cNvSpPr>
          <p:nvPr/>
        </p:nvSpPr>
        <p:spPr bwMode="auto">
          <a:xfrm rot="21540000">
            <a:off x="5543683" y="4487460"/>
            <a:ext cx="339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/>
              <a:t>3’</a:t>
            </a:r>
          </a:p>
        </p:txBody>
      </p:sp>
      <p:sp>
        <p:nvSpPr>
          <p:cNvPr id="61" name="Ellipse 60"/>
          <p:cNvSpPr/>
          <p:nvPr/>
        </p:nvSpPr>
        <p:spPr>
          <a:xfrm rot="21540000" flipV="1">
            <a:off x="4862500" y="3651934"/>
            <a:ext cx="169863" cy="230188"/>
          </a:xfrm>
          <a:prstGeom prst="ellipse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62" name="Ellipse 61"/>
          <p:cNvSpPr/>
          <p:nvPr/>
        </p:nvSpPr>
        <p:spPr>
          <a:xfrm rot="21540000" flipV="1">
            <a:off x="4897650" y="2330159"/>
            <a:ext cx="169863" cy="230188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cxnSp>
        <p:nvCxnSpPr>
          <p:cNvPr id="66" name="Connecteur droit 65"/>
          <p:cNvCxnSpPr/>
          <p:nvPr/>
        </p:nvCxnSpPr>
        <p:spPr>
          <a:xfrm>
            <a:off x="8779930" y="1936196"/>
            <a:ext cx="0" cy="3683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8621071" y="2313429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7822107" y="2313429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</a:t>
            </a:r>
          </a:p>
        </p:txBody>
      </p:sp>
      <p:sp>
        <p:nvSpPr>
          <p:cNvPr id="70" name="ZoneTexte 37"/>
          <p:cNvSpPr txBox="1">
            <a:spLocks noChangeArrowheads="1"/>
          </p:cNvSpPr>
          <p:nvPr/>
        </p:nvSpPr>
        <p:spPr bwMode="auto">
          <a:xfrm rot="21540000">
            <a:off x="8617541" y="1672864"/>
            <a:ext cx="339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/>
              <a:t>5’</a:t>
            </a:r>
          </a:p>
        </p:txBody>
      </p:sp>
      <p:sp>
        <p:nvSpPr>
          <p:cNvPr id="71" name="ZoneTexte 38"/>
          <p:cNvSpPr txBox="1">
            <a:spLocks noChangeArrowheads="1"/>
          </p:cNvSpPr>
          <p:nvPr/>
        </p:nvSpPr>
        <p:spPr bwMode="auto">
          <a:xfrm rot="21540000">
            <a:off x="7812337" y="1661698"/>
            <a:ext cx="339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/>
              <a:t>3’</a:t>
            </a:r>
          </a:p>
        </p:txBody>
      </p:sp>
      <p:cxnSp>
        <p:nvCxnSpPr>
          <p:cNvPr id="72" name="Connecteur droit 71"/>
          <p:cNvCxnSpPr/>
          <p:nvPr/>
        </p:nvCxnSpPr>
        <p:spPr>
          <a:xfrm>
            <a:off x="8779930" y="2595677"/>
            <a:ext cx="0" cy="278368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8805330" y="3859050"/>
            <a:ext cx="0" cy="417008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8805330" y="3191545"/>
            <a:ext cx="0" cy="296358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/>
          <p:cNvSpPr txBox="1"/>
          <p:nvPr/>
        </p:nvSpPr>
        <p:spPr>
          <a:xfrm>
            <a:off x="8633771" y="2797845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8633771" y="3487903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7853966" y="3487903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cxnSp>
        <p:nvCxnSpPr>
          <p:cNvPr id="79" name="Connecteur droit 78"/>
          <p:cNvCxnSpPr/>
          <p:nvPr/>
        </p:nvCxnSpPr>
        <p:spPr>
          <a:xfrm>
            <a:off x="7993666" y="3859050"/>
            <a:ext cx="0" cy="417008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7987425" y="1962830"/>
            <a:ext cx="0" cy="36830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/>
          <p:cNvSpPr txBox="1"/>
          <p:nvPr/>
        </p:nvSpPr>
        <p:spPr>
          <a:xfrm>
            <a:off x="7591903" y="2704924"/>
            <a:ext cx="791044" cy="369332"/>
          </a:xfrm>
          <a:prstGeom prst="rect">
            <a:avLst/>
          </a:prstGeom>
          <a:solidFill>
            <a:srgbClr val="8EB4E3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A1493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7591903" y="3132313"/>
            <a:ext cx="791044" cy="369332"/>
          </a:xfrm>
          <a:prstGeom prst="rect">
            <a:avLst/>
          </a:prstGeom>
          <a:solidFill>
            <a:srgbClr val="8EB4E3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A1492</a:t>
            </a:r>
          </a:p>
        </p:txBody>
      </p:sp>
      <p:sp>
        <p:nvSpPr>
          <p:cNvPr id="83" name="ZoneTexte 82"/>
          <p:cNvSpPr txBox="1">
            <a:spLocks noChangeArrowheads="1"/>
          </p:cNvSpPr>
          <p:nvPr/>
        </p:nvSpPr>
        <p:spPr bwMode="auto">
          <a:xfrm rot="21540000">
            <a:off x="8635403" y="4299525"/>
            <a:ext cx="339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/>
              <a:t>3’</a:t>
            </a:r>
          </a:p>
        </p:txBody>
      </p:sp>
      <p:sp>
        <p:nvSpPr>
          <p:cNvPr id="84" name="ZoneTexte 37"/>
          <p:cNvSpPr txBox="1">
            <a:spLocks noChangeArrowheads="1"/>
          </p:cNvSpPr>
          <p:nvPr/>
        </p:nvSpPr>
        <p:spPr bwMode="auto">
          <a:xfrm rot="21540000">
            <a:off x="7856896" y="4299526"/>
            <a:ext cx="339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/>
              <a:t>5’</a:t>
            </a:r>
          </a:p>
        </p:txBody>
      </p:sp>
      <p:cxnSp>
        <p:nvCxnSpPr>
          <p:cNvPr id="86" name="Connecteur droit 85"/>
          <p:cNvCxnSpPr>
            <a:stCxn id="81" idx="1"/>
            <a:endCxn id="36" idx="1"/>
          </p:cNvCxnSpPr>
          <p:nvPr/>
        </p:nvCxnSpPr>
        <p:spPr>
          <a:xfrm flipH="1" flipV="1">
            <a:off x="6118771" y="2870488"/>
            <a:ext cx="1473133" cy="19103"/>
          </a:xfrm>
          <a:prstGeom prst="line">
            <a:avLst/>
          </a:prstGeom>
          <a:ln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>
            <a:stCxn id="82" idx="1"/>
            <a:endCxn id="34" idx="1"/>
          </p:cNvCxnSpPr>
          <p:nvPr/>
        </p:nvCxnSpPr>
        <p:spPr>
          <a:xfrm flipH="1" flipV="1">
            <a:off x="6116949" y="3314329"/>
            <a:ext cx="1474954" cy="265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riangle isocèle 87"/>
          <p:cNvSpPr/>
          <p:nvPr/>
        </p:nvSpPr>
        <p:spPr>
          <a:xfrm rot="5400000">
            <a:off x="6802390" y="3162917"/>
            <a:ext cx="315448" cy="287684"/>
          </a:xfrm>
          <a:prstGeom prst="triangle">
            <a:avLst/>
          </a:prstGeom>
          <a:solidFill>
            <a:srgbClr val="00B0F0"/>
          </a:solidFill>
          <a:ln w="127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 rot="21540000" flipV="1">
            <a:off x="4884778" y="1822785"/>
            <a:ext cx="169863" cy="23018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65" name="Ellipse 64"/>
          <p:cNvSpPr/>
          <p:nvPr/>
        </p:nvSpPr>
        <p:spPr>
          <a:xfrm rot="21540000" flipV="1">
            <a:off x="3968842" y="1833951"/>
            <a:ext cx="169863" cy="23018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</p:txBody>
      </p:sp>
      <p:sp>
        <p:nvSpPr>
          <p:cNvPr id="89" name="Ellipse 88"/>
          <p:cNvSpPr/>
          <p:nvPr/>
        </p:nvSpPr>
        <p:spPr>
          <a:xfrm rot="21540000" flipV="1">
            <a:off x="4047015" y="3001758"/>
            <a:ext cx="169863" cy="23018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cxnSp>
        <p:nvCxnSpPr>
          <p:cNvPr id="91" name="Connecteur droit 90"/>
          <p:cNvCxnSpPr/>
          <p:nvPr/>
        </p:nvCxnSpPr>
        <p:spPr>
          <a:xfrm>
            <a:off x="4180728" y="3115693"/>
            <a:ext cx="447439" cy="15239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flipV="1">
            <a:off x="4127331" y="3017009"/>
            <a:ext cx="784570" cy="10610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/>
          <p:cNvSpPr txBox="1"/>
          <p:nvPr/>
        </p:nvSpPr>
        <p:spPr>
          <a:xfrm>
            <a:off x="5545277" y="237290"/>
            <a:ext cx="3731002" cy="46166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3366FF"/>
                </a:solidFill>
                <a:ea typeface="Comic Sans MS" charset="0"/>
                <a:cs typeface="Comic Sans MS" charset="0"/>
              </a:rPr>
              <a:t>Ribosomal </a:t>
            </a:r>
            <a:r>
              <a:rPr lang="fr-FR" sz="2400" dirty="0" err="1">
                <a:solidFill>
                  <a:srgbClr val="3366FF"/>
                </a:solidFill>
                <a:ea typeface="Comic Sans MS" charset="0"/>
                <a:cs typeface="Comic Sans MS" charset="0"/>
              </a:rPr>
              <a:t>decoding</a:t>
            </a:r>
            <a:r>
              <a:rPr lang="fr-FR" sz="2400" dirty="0">
                <a:solidFill>
                  <a:srgbClr val="3366FF"/>
                </a:solidFill>
                <a:ea typeface="Comic Sans MS" charset="0"/>
                <a:cs typeface="Comic Sans MS" charset="0"/>
              </a:rPr>
              <a:t> center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6518617" y="1937416"/>
            <a:ext cx="8843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mRNA</a:t>
            </a:r>
            <a:r>
              <a:rPr lang="fr-FR" dirty="0"/>
              <a:t> 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5056636" y="1970906"/>
            <a:ext cx="1159980" cy="471552"/>
            <a:chOff x="3532636" y="1970906"/>
            <a:chExt cx="1159980" cy="471552"/>
          </a:xfrm>
        </p:grpSpPr>
        <p:sp>
          <p:nvSpPr>
            <p:cNvPr id="125" name="ZoneTexte 124"/>
            <p:cNvSpPr txBox="1"/>
            <p:nvPr/>
          </p:nvSpPr>
          <p:spPr>
            <a:xfrm>
              <a:off x="3910775" y="2073126"/>
              <a:ext cx="781841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A1913</a:t>
              </a:r>
            </a:p>
          </p:txBody>
        </p:sp>
        <p:cxnSp>
          <p:nvCxnSpPr>
            <p:cNvPr id="126" name="Connecteur droit 125"/>
            <p:cNvCxnSpPr/>
            <p:nvPr/>
          </p:nvCxnSpPr>
          <p:spPr>
            <a:xfrm flipH="1">
              <a:off x="3532636" y="2361292"/>
              <a:ext cx="333502" cy="47999"/>
            </a:xfrm>
            <a:prstGeom prst="line">
              <a:avLst/>
            </a:prstGeom>
            <a:ln w="3810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>
              <a:off x="3540746" y="1970906"/>
              <a:ext cx="370029" cy="175749"/>
            </a:xfrm>
            <a:prstGeom prst="line">
              <a:avLst/>
            </a:prstGeom>
            <a:ln w="3810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/>
          <p:cNvSpPr txBox="1"/>
          <p:nvPr/>
        </p:nvSpPr>
        <p:spPr>
          <a:xfrm>
            <a:off x="3890098" y="1748607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28" name="ZoneTexte 127"/>
          <p:cNvSpPr txBox="1"/>
          <p:nvPr/>
        </p:nvSpPr>
        <p:spPr>
          <a:xfrm>
            <a:off x="4815628" y="1744602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30" name="ZoneTexte 32"/>
          <p:cNvSpPr txBox="1">
            <a:spLocks noChangeArrowheads="1"/>
          </p:cNvSpPr>
          <p:nvPr/>
        </p:nvSpPr>
        <p:spPr bwMode="auto">
          <a:xfrm rot="21540000">
            <a:off x="4523264" y="3527253"/>
            <a:ext cx="393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</a:rPr>
              <a:t>34</a:t>
            </a:r>
            <a:endParaRPr lang="fr-FR" sz="1800" b="1" dirty="0">
              <a:solidFill>
                <a:srgbClr val="FF0000"/>
              </a:solidFill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1511738" y="6236409"/>
            <a:ext cx="2296724" cy="570455"/>
            <a:chOff x="466622" y="6214365"/>
            <a:chExt cx="2296724" cy="570455"/>
          </a:xfrm>
        </p:grpSpPr>
        <p:sp>
          <p:nvSpPr>
            <p:cNvPr id="132" name="ZoneTexte 131"/>
            <p:cNvSpPr txBox="1"/>
            <p:nvPr/>
          </p:nvSpPr>
          <p:spPr>
            <a:xfrm>
              <a:off x="466622" y="6214365"/>
              <a:ext cx="337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14263" y="6415488"/>
              <a:ext cx="2249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means</a:t>
              </a:r>
              <a:r>
                <a:rPr lang="fr-FR" dirty="0"/>
                <a:t> </a:t>
              </a:r>
              <a:r>
                <a:rPr lang="fr-FR" dirty="0" err="1"/>
                <a:t>often</a:t>
              </a:r>
              <a:r>
                <a:rPr lang="fr-FR" dirty="0"/>
                <a:t> </a:t>
              </a:r>
              <a:r>
                <a:rPr lang="fr-FR" dirty="0" err="1"/>
                <a:t>modified</a:t>
              </a:r>
              <a:endParaRPr lang="fr-FR" dirty="0"/>
            </a:p>
          </p:txBody>
        </p:sp>
      </p:grpSp>
      <p:cxnSp>
        <p:nvCxnSpPr>
          <p:cNvPr id="90" name="Connecteur droit 89"/>
          <p:cNvCxnSpPr/>
          <p:nvPr/>
        </p:nvCxnSpPr>
        <p:spPr>
          <a:xfrm rot="21540000" flipV="1">
            <a:off x="5018676" y="3788381"/>
            <a:ext cx="603250" cy="1588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ZoneTexte 32"/>
          <p:cNvSpPr txBox="1">
            <a:spLocks noChangeArrowheads="1"/>
          </p:cNvSpPr>
          <p:nvPr/>
        </p:nvSpPr>
        <p:spPr bwMode="auto">
          <a:xfrm rot="21540000">
            <a:off x="3540122" y="2832424"/>
            <a:ext cx="5243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</a:rPr>
              <a:t>U33</a:t>
            </a:r>
          </a:p>
        </p:txBody>
      </p:sp>
      <p:sp>
        <p:nvSpPr>
          <p:cNvPr id="109" name="ZoneTexte 32"/>
          <p:cNvSpPr txBox="1">
            <a:spLocks noChangeArrowheads="1"/>
          </p:cNvSpPr>
          <p:nvPr/>
        </p:nvSpPr>
        <p:spPr bwMode="auto">
          <a:xfrm rot="21540000">
            <a:off x="3642261" y="1660506"/>
            <a:ext cx="392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1" name="ZoneTexte 32"/>
          <p:cNvSpPr txBox="1">
            <a:spLocks noChangeArrowheads="1"/>
          </p:cNvSpPr>
          <p:nvPr/>
        </p:nvSpPr>
        <p:spPr bwMode="auto">
          <a:xfrm rot="21540000">
            <a:off x="5079222" y="1672790"/>
            <a:ext cx="392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112" name="ZoneTexte 32"/>
          <p:cNvSpPr txBox="1">
            <a:spLocks noChangeArrowheads="1"/>
          </p:cNvSpPr>
          <p:nvPr/>
        </p:nvSpPr>
        <p:spPr bwMode="auto">
          <a:xfrm rot="60000" flipH="1">
            <a:off x="5830133" y="3564373"/>
            <a:ext cx="288661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47" name="Grouper 46"/>
          <p:cNvGrpSpPr/>
          <p:nvPr/>
        </p:nvGrpSpPr>
        <p:grpSpPr>
          <a:xfrm>
            <a:off x="5024003" y="3413025"/>
            <a:ext cx="2364612" cy="1408683"/>
            <a:chOff x="3500003" y="3413024"/>
            <a:chExt cx="2364612" cy="1408683"/>
          </a:xfrm>
        </p:grpSpPr>
        <p:sp>
          <p:nvSpPr>
            <p:cNvPr id="102" name="ZoneTexte 101"/>
            <p:cNvSpPr txBox="1"/>
            <p:nvPr/>
          </p:nvSpPr>
          <p:spPr>
            <a:xfrm>
              <a:off x="4425801" y="4452375"/>
              <a:ext cx="721728" cy="369332"/>
            </a:xfrm>
            <a:prstGeom prst="rect">
              <a:avLst/>
            </a:prstGeom>
            <a:solidFill>
              <a:srgbClr val="11E8FF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G530 </a:t>
              </a:r>
            </a:p>
          </p:txBody>
        </p:sp>
        <p:grpSp>
          <p:nvGrpSpPr>
            <p:cNvPr id="3" name="Grouper 2"/>
            <p:cNvGrpSpPr/>
            <p:nvPr/>
          </p:nvGrpSpPr>
          <p:grpSpPr>
            <a:xfrm>
              <a:off x="3500003" y="3413024"/>
              <a:ext cx="2364612" cy="1408683"/>
              <a:chOff x="3502353" y="3395585"/>
              <a:chExt cx="2364612" cy="1408683"/>
            </a:xfrm>
          </p:grpSpPr>
          <p:sp>
            <p:nvSpPr>
              <p:cNvPr id="101" name="ZoneTexte 100"/>
              <p:cNvSpPr txBox="1"/>
              <p:nvPr/>
            </p:nvSpPr>
            <p:spPr>
              <a:xfrm>
                <a:off x="4689984" y="3862916"/>
                <a:ext cx="447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K</a:t>
                </a:r>
                <a:r>
                  <a:rPr lang="fr-FR" b="1" baseline="30000" dirty="0"/>
                  <a:t>+</a:t>
                </a:r>
              </a:p>
            </p:txBody>
          </p:sp>
          <p:cxnSp>
            <p:nvCxnSpPr>
              <p:cNvPr id="103" name="Connecteur droit 102"/>
              <p:cNvCxnSpPr/>
              <p:nvPr/>
            </p:nvCxnSpPr>
            <p:spPr>
              <a:xfrm flipH="1">
                <a:off x="4573471" y="4244177"/>
                <a:ext cx="187242" cy="180432"/>
              </a:xfrm>
              <a:prstGeom prst="line">
                <a:avLst/>
              </a:prstGeom>
              <a:ln w="38100">
                <a:solidFill>
                  <a:srgbClr val="11E8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>
              <a:xfrm>
                <a:off x="4326706" y="3912212"/>
                <a:ext cx="346519" cy="119979"/>
              </a:xfrm>
              <a:prstGeom prst="line">
                <a:avLst/>
              </a:prstGeom>
              <a:ln w="38100">
                <a:solidFill>
                  <a:srgbClr val="11E8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>
              <a:xfrm>
                <a:off x="5053465" y="4178585"/>
                <a:ext cx="203200" cy="246884"/>
              </a:xfrm>
              <a:prstGeom prst="line">
                <a:avLst/>
              </a:prstGeom>
              <a:ln w="38100">
                <a:solidFill>
                  <a:srgbClr val="11E8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/>
              <p:nvPr/>
            </p:nvCxnSpPr>
            <p:spPr>
              <a:xfrm>
                <a:off x="3502353" y="3395585"/>
                <a:ext cx="931689" cy="1050835"/>
              </a:xfrm>
              <a:prstGeom prst="line">
                <a:avLst/>
              </a:prstGeom>
              <a:ln w="38100">
                <a:solidFill>
                  <a:srgbClr val="11E8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ZoneTexte 107"/>
              <p:cNvSpPr txBox="1"/>
              <p:nvPr/>
            </p:nvSpPr>
            <p:spPr>
              <a:xfrm>
                <a:off x="5145237" y="4434936"/>
                <a:ext cx="721728" cy="369332"/>
              </a:xfrm>
              <a:prstGeom prst="rect">
                <a:avLst/>
              </a:prstGeom>
              <a:solidFill>
                <a:srgbClr val="11E8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C518 </a:t>
                </a:r>
              </a:p>
            </p:txBody>
          </p:sp>
          <p:sp>
            <p:nvSpPr>
              <p:cNvPr id="5" name="Ellipse 4"/>
              <p:cNvSpPr/>
              <p:nvPr/>
            </p:nvSpPr>
            <p:spPr>
              <a:xfrm>
                <a:off x="4694385" y="3852166"/>
                <a:ext cx="376013" cy="383352"/>
              </a:xfrm>
              <a:prstGeom prst="ellipse">
                <a:avLst/>
              </a:prstGeom>
              <a:noFill/>
              <a:ln>
                <a:solidFill>
                  <a:srgbClr val="11E8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97" name="ZoneTexte 96"/>
          <p:cNvSpPr txBox="1"/>
          <p:nvPr/>
        </p:nvSpPr>
        <p:spPr>
          <a:xfrm>
            <a:off x="4821978" y="2252602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10" name="ZoneTexte 109"/>
          <p:cNvSpPr txBox="1"/>
          <p:nvPr/>
        </p:nvSpPr>
        <p:spPr>
          <a:xfrm>
            <a:off x="4054081" y="266122"/>
            <a:ext cx="8843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tRNA</a:t>
            </a:r>
            <a:endParaRPr lang="fr-FR" dirty="0"/>
          </a:p>
        </p:txBody>
      </p:sp>
      <p:sp>
        <p:nvSpPr>
          <p:cNvPr id="22" name="Cylindre 21"/>
          <p:cNvSpPr/>
          <p:nvPr/>
        </p:nvSpPr>
        <p:spPr>
          <a:xfrm>
            <a:off x="4499325" y="2558915"/>
            <a:ext cx="1691275" cy="1465104"/>
          </a:xfrm>
          <a:prstGeom prst="can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Parenthèse ouvrante 112"/>
          <p:cNvSpPr/>
          <p:nvPr/>
        </p:nvSpPr>
        <p:spPr>
          <a:xfrm>
            <a:off x="3325776" y="1167071"/>
            <a:ext cx="160799" cy="3785175"/>
          </a:xfrm>
          <a:prstGeom prst="leftBracke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Triangle isocèle 84"/>
          <p:cNvSpPr/>
          <p:nvPr/>
        </p:nvSpPr>
        <p:spPr>
          <a:xfrm rot="15996765">
            <a:off x="6753416" y="2703821"/>
            <a:ext cx="257288" cy="327560"/>
          </a:xfrm>
          <a:prstGeom prst="triangle">
            <a:avLst/>
          </a:prstGeom>
          <a:solidFill>
            <a:srgbClr val="00B0F0"/>
          </a:solidFill>
          <a:ln w="127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ZoneTexte 119"/>
          <p:cNvSpPr txBox="1"/>
          <p:nvPr/>
        </p:nvSpPr>
        <p:spPr>
          <a:xfrm>
            <a:off x="4777083" y="357912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21" name="Parenthèse ouvrante 120"/>
          <p:cNvSpPr/>
          <p:nvPr/>
        </p:nvSpPr>
        <p:spPr>
          <a:xfrm flipH="1">
            <a:off x="9115481" y="1187774"/>
            <a:ext cx="160799" cy="3785175"/>
          </a:xfrm>
          <a:prstGeom prst="leftBracke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4" name="Connecteur droit 113"/>
          <p:cNvCxnSpPr/>
          <p:nvPr/>
        </p:nvCxnSpPr>
        <p:spPr>
          <a:xfrm rot="21540000" flipV="1">
            <a:off x="8076243" y="2503303"/>
            <a:ext cx="604838" cy="158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 rot="21540000" flipV="1">
            <a:off x="8109989" y="3701900"/>
            <a:ext cx="604838" cy="158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ZoneTexte 98"/>
          <p:cNvSpPr txBox="1"/>
          <p:nvPr/>
        </p:nvSpPr>
        <p:spPr>
          <a:xfrm>
            <a:off x="7770246" y="1287773"/>
            <a:ext cx="11570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16S </a:t>
            </a:r>
            <a:r>
              <a:rPr lang="fr-FR" dirty="0" err="1"/>
              <a:t>rRNA</a:t>
            </a:r>
            <a:r>
              <a:rPr lang="fr-FR" dirty="0"/>
              <a:t> </a:t>
            </a:r>
          </a:p>
        </p:txBody>
      </p:sp>
      <p:sp>
        <p:nvSpPr>
          <p:cNvPr id="118" name="Cylindre 117"/>
          <p:cNvSpPr/>
          <p:nvPr/>
        </p:nvSpPr>
        <p:spPr>
          <a:xfrm>
            <a:off x="3528337" y="698954"/>
            <a:ext cx="1691275" cy="1662338"/>
          </a:xfrm>
          <a:prstGeom prst="can">
            <a:avLst/>
          </a:prstGeom>
          <a:noFill/>
          <a:ln>
            <a:solidFill>
              <a:srgbClr val="008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000"/>
              </a:solidFill>
            </a:endParaRPr>
          </a:p>
        </p:txBody>
      </p:sp>
      <p:grpSp>
        <p:nvGrpSpPr>
          <p:cNvPr id="48" name="Grouper 47"/>
          <p:cNvGrpSpPr/>
          <p:nvPr/>
        </p:nvGrpSpPr>
        <p:grpSpPr>
          <a:xfrm>
            <a:off x="4080570" y="3916887"/>
            <a:ext cx="2224181" cy="1342328"/>
            <a:chOff x="2556569" y="3916887"/>
            <a:chExt cx="2224181" cy="1342328"/>
          </a:xfrm>
        </p:grpSpPr>
        <p:sp>
          <p:nvSpPr>
            <p:cNvPr id="100" name="ZoneTexte 99"/>
            <p:cNvSpPr txBox="1"/>
            <p:nvPr/>
          </p:nvSpPr>
          <p:spPr>
            <a:xfrm>
              <a:off x="2556569" y="4433906"/>
              <a:ext cx="8636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C1054</a:t>
              </a:r>
            </a:p>
          </p:txBody>
        </p:sp>
        <p:cxnSp>
          <p:nvCxnSpPr>
            <p:cNvPr id="96" name="Connecteur droit 95"/>
            <p:cNvCxnSpPr>
              <a:endCxn id="57" idx="2"/>
            </p:cNvCxnSpPr>
            <p:nvPr/>
          </p:nvCxnSpPr>
          <p:spPr>
            <a:xfrm>
              <a:off x="3540746" y="3929651"/>
              <a:ext cx="651819" cy="896337"/>
            </a:xfrm>
            <a:prstGeom prst="line">
              <a:avLst/>
            </a:prstGeom>
            <a:ln w="38100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 flipV="1">
              <a:off x="3227684" y="3973058"/>
              <a:ext cx="169277" cy="423069"/>
            </a:xfrm>
            <a:prstGeom prst="line">
              <a:avLst/>
            </a:prstGeom>
            <a:ln w="38100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ZoneTexte 106"/>
            <p:cNvSpPr txBox="1"/>
            <p:nvPr/>
          </p:nvSpPr>
          <p:spPr>
            <a:xfrm>
              <a:off x="3216887" y="4869905"/>
              <a:ext cx="76643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U531</a:t>
              </a:r>
            </a:p>
          </p:txBody>
        </p:sp>
        <p:cxnSp>
          <p:nvCxnSpPr>
            <p:cNvPr id="115" name="Connecteur droit 114"/>
            <p:cNvCxnSpPr/>
            <p:nvPr/>
          </p:nvCxnSpPr>
          <p:spPr>
            <a:xfrm>
              <a:off x="3443446" y="3916887"/>
              <a:ext cx="292544" cy="912067"/>
            </a:xfrm>
            <a:prstGeom prst="line">
              <a:avLst/>
            </a:prstGeom>
            <a:ln w="38100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ZoneTexte 116"/>
            <p:cNvSpPr txBox="1"/>
            <p:nvPr/>
          </p:nvSpPr>
          <p:spPr>
            <a:xfrm>
              <a:off x="4014317" y="4889883"/>
              <a:ext cx="76643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G530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4499325" y="5729645"/>
            <a:ext cx="606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omic Sans MS"/>
                <a:cs typeface="Comic Sans MS"/>
              </a:rPr>
              <a:t>The </a:t>
            </a:r>
            <a:r>
              <a:rPr lang="fr-FR" sz="2000" dirty="0" err="1">
                <a:latin typeface="Comic Sans MS"/>
                <a:cs typeface="Comic Sans MS"/>
              </a:rPr>
              <a:t>third</a:t>
            </a:r>
            <a:r>
              <a:rPr lang="fr-FR" sz="2000" dirty="0">
                <a:latin typeface="Comic Sans MS"/>
                <a:cs typeface="Comic Sans MS"/>
              </a:rPr>
              <a:t> position </a:t>
            </a:r>
            <a:r>
              <a:rPr lang="fr-FR" sz="2000" dirty="0" err="1">
                <a:latin typeface="Comic Sans MS"/>
                <a:cs typeface="Comic Sans MS"/>
              </a:rPr>
              <a:t>is</a:t>
            </a:r>
            <a:r>
              <a:rPr lang="fr-FR" sz="2000" dirty="0">
                <a:latin typeface="Comic Sans MS"/>
                <a:cs typeface="Comic Sans MS"/>
              </a:rPr>
              <a:t> </a:t>
            </a:r>
            <a:r>
              <a:rPr lang="fr-FR" sz="2000" dirty="0" err="1">
                <a:latin typeface="Comic Sans MS"/>
                <a:cs typeface="Comic Sans MS"/>
              </a:rPr>
              <a:t>recognized</a:t>
            </a:r>
            <a:r>
              <a:rPr lang="fr-FR" sz="2000" dirty="0">
                <a:latin typeface="Comic Sans MS"/>
                <a:cs typeface="Comic Sans MS"/>
              </a:rPr>
              <a:t> </a:t>
            </a:r>
            <a:r>
              <a:rPr lang="fr-FR" sz="2000" dirty="0" err="1">
                <a:latin typeface="Comic Sans MS"/>
                <a:cs typeface="Comic Sans MS"/>
              </a:rPr>
              <a:t>asymmetrically</a:t>
            </a:r>
            <a:endParaRPr lang="fr-FR" sz="2000" dirty="0">
              <a:latin typeface="Comic Sans MS"/>
              <a:cs typeface="Comic Sans MS"/>
            </a:endParaRPr>
          </a:p>
          <a:p>
            <a:r>
              <a:rPr lang="fr-FR" sz="2000" dirty="0" err="1">
                <a:latin typeface="Comic Sans MS"/>
                <a:cs typeface="Comic Sans MS"/>
              </a:rPr>
              <a:t>with</a:t>
            </a:r>
            <a:r>
              <a:rPr lang="fr-FR" sz="2000" dirty="0">
                <a:latin typeface="Comic Sans MS"/>
                <a:cs typeface="Comic Sans MS"/>
              </a:rPr>
              <a:t> the ribosome </a:t>
            </a:r>
            <a:r>
              <a:rPr lang="fr-FR" sz="2000" dirty="0" err="1">
                <a:latin typeface="Comic Sans MS"/>
                <a:cs typeface="Comic Sans MS"/>
              </a:rPr>
              <a:t>binding</a:t>
            </a:r>
            <a:r>
              <a:rPr lang="fr-FR" sz="2000" dirty="0">
                <a:latin typeface="Comic Sans MS"/>
                <a:cs typeface="Comic Sans MS"/>
              </a:rPr>
              <a:t> to the codon base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29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153397"/>
              </p:ext>
            </p:extLst>
          </p:nvPr>
        </p:nvGraphicFramePr>
        <p:xfrm>
          <a:off x="2991845" y="4006306"/>
          <a:ext cx="5938838" cy="2831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660900" imgH="2222500" progId="Word.Document.12">
                  <p:embed/>
                </p:oleObj>
              </mc:Choice>
              <mc:Fallback>
                <p:oleObj name="Document" r:id="rId2" imgW="4660900" imgH="2222500" progId="Word.Document.12">
                  <p:embed/>
                  <p:pic>
                    <p:nvPicPr>
                      <p:cNvPr id="8294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1845" y="4006306"/>
                        <a:ext cx="5938838" cy="28313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6" name="ZoneTexte 2"/>
          <p:cNvSpPr txBox="1">
            <a:spLocks noChangeArrowheads="1"/>
          </p:cNvSpPr>
          <p:nvPr/>
        </p:nvSpPr>
        <p:spPr bwMode="auto">
          <a:xfrm>
            <a:off x="221618" y="3111328"/>
            <a:ext cx="118595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dirty="0" err="1">
                <a:latin typeface="Comic Sans MS" charset="0"/>
                <a:cs typeface="Comic Sans MS" charset="0"/>
              </a:rPr>
              <a:t>GoU</a:t>
            </a:r>
            <a:r>
              <a:rPr lang="fr-FR" dirty="0">
                <a:latin typeface="Comic Sans MS" charset="0"/>
                <a:cs typeface="Comic Sans MS" charset="0"/>
              </a:rPr>
              <a:t> </a:t>
            </a:r>
            <a:r>
              <a:rPr lang="fr-FR" i="1" dirty="0">
                <a:latin typeface="Comic Sans MS" charset="0"/>
                <a:cs typeface="Comic Sans MS" charset="0"/>
              </a:rPr>
              <a:t>cis</a:t>
            </a:r>
            <a:r>
              <a:rPr lang="fr-FR" dirty="0">
                <a:latin typeface="Comic Sans MS" charset="0"/>
                <a:cs typeface="Comic Sans MS" charset="0"/>
              </a:rPr>
              <a:t> WC/WC </a:t>
            </a:r>
            <a:r>
              <a:rPr lang="fr-FR" dirty="0" err="1">
                <a:latin typeface="Comic Sans MS" charset="0"/>
                <a:cs typeface="Comic Sans MS" charset="0"/>
              </a:rPr>
              <a:t>is</a:t>
            </a:r>
            <a:r>
              <a:rPr lang="fr-FR" dirty="0">
                <a:latin typeface="Comic Sans MS" charset="0"/>
                <a:cs typeface="Comic Sans MS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not</a:t>
            </a:r>
            <a:r>
              <a:rPr lang="fr-FR" dirty="0">
                <a:latin typeface="Comic Sans MS" charset="0"/>
                <a:cs typeface="Comic Sans MS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isosteric</a:t>
            </a:r>
            <a:r>
              <a:rPr lang="fr-FR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fr-FR" dirty="0" err="1">
                <a:latin typeface="Comic Sans MS" charset="0"/>
                <a:cs typeface="Comic Sans MS" charset="0"/>
              </a:rPr>
              <a:t>with</a:t>
            </a:r>
            <a:r>
              <a:rPr lang="fr-FR" dirty="0">
                <a:latin typeface="Comic Sans MS" charset="0"/>
                <a:cs typeface="Comic Sans MS" charset="0"/>
              </a:rPr>
              <a:t> U-G cis WC/WC :  </a:t>
            </a:r>
            <a:r>
              <a:rPr lang="fr-FR" sz="4000" dirty="0" err="1">
                <a:latin typeface="Comic Sans MS" charset="0"/>
                <a:cs typeface="Comic Sans MS" charset="0"/>
              </a:rPr>
              <a:t>GoU</a:t>
            </a:r>
            <a:r>
              <a:rPr lang="fr-FR" sz="4000" dirty="0">
                <a:latin typeface="Comic Sans MS" charset="0"/>
                <a:cs typeface="Comic Sans MS" charset="0"/>
              </a:rPr>
              <a:t> = </a:t>
            </a:r>
            <a:r>
              <a:rPr lang="fr-FR" sz="4000" dirty="0" err="1">
                <a:latin typeface="Comic Sans MS" charset="0"/>
                <a:cs typeface="Comic Sans MS" charset="0"/>
              </a:rPr>
              <a:t>UoG</a:t>
            </a:r>
            <a:endParaRPr lang="fr-FR" sz="4000" dirty="0">
              <a:latin typeface="Comic Sans MS" charset="0"/>
              <a:cs typeface="Comic Sans MS" charset="0"/>
            </a:endParaRPr>
          </a:p>
        </p:txBody>
      </p:sp>
      <p:grpSp>
        <p:nvGrpSpPr>
          <p:cNvPr id="4" name="Grouper 11">
            <a:extLst>
              <a:ext uri="{FF2B5EF4-FFF2-40B4-BE49-F238E27FC236}">
                <a16:creationId xmlns:a16="http://schemas.microsoft.com/office/drawing/2014/main" id="{F47FF85A-1BC5-CE4F-A6B9-B4639BB60CB8}"/>
              </a:ext>
            </a:extLst>
          </p:cNvPr>
          <p:cNvGrpSpPr>
            <a:grpSpLocks/>
          </p:cNvGrpSpPr>
          <p:nvPr/>
        </p:nvGrpSpPr>
        <p:grpSpPr bwMode="auto">
          <a:xfrm>
            <a:off x="8389620" y="120477"/>
            <a:ext cx="2551112" cy="2798763"/>
            <a:chOff x="4989513" y="2266254"/>
            <a:chExt cx="2551113" cy="2799459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1AB9E666-55C9-B14C-A2EB-07F60F3FE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513" y="2266254"/>
              <a:ext cx="2551113" cy="15573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F5336012-319A-A14C-B0CB-8EAB42418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513" y="3886200"/>
              <a:ext cx="2544762" cy="11795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5ACC3A62-AB50-2A48-BE1F-3D81679B0D1A}"/>
                </a:ext>
              </a:extLst>
            </p:cNvPr>
            <p:cNvCxnSpPr/>
            <p:nvPr/>
          </p:nvCxnSpPr>
          <p:spPr>
            <a:xfrm>
              <a:off x="5053013" y="3550861"/>
              <a:ext cx="0" cy="13512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5F1D09B5-6907-C44B-B201-C1064BC58D82}"/>
                </a:ext>
              </a:extLst>
            </p:cNvPr>
            <p:cNvCxnSpPr/>
            <p:nvPr/>
          </p:nvCxnSpPr>
          <p:spPr>
            <a:xfrm>
              <a:off x="7480301" y="3557213"/>
              <a:ext cx="0" cy="13497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1">
            <a:extLst>
              <a:ext uri="{FF2B5EF4-FFF2-40B4-BE49-F238E27FC236}">
                <a16:creationId xmlns:a16="http://schemas.microsoft.com/office/drawing/2014/main" id="{67E2FDF8-89F7-9A4D-B282-A4CE8C7C5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18" y="995190"/>
            <a:ext cx="754760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dirty="0">
                <a:latin typeface="Comic Sans MS" charset="0"/>
                <a:cs typeface="Comic Sans MS" charset="0"/>
              </a:rPr>
              <a:t>Watson-Crick/Watson-Crick cis pairs are </a:t>
            </a:r>
            <a:r>
              <a:rPr lang="fr-FR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isosteric</a:t>
            </a:r>
            <a:r>
              <a:rPr lang="fr-FR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  <a:p>
            <a:pPr algn="ctr"/>
            <a:r>
              <a:rPr lang="fr-FR" dirty="0">
                <a:latin typeface="Comic Sans MS" charset="0"/>
                <a:cs typeface="Comic Sans MS" charset="0"/>
              </a:rPr>
              <a:t>for the </a:t>
            </a:r>
            <a:r>
              <a:rPr lang="fr-FR" dirty="0" err="1">
                <a:latin typeface="Comic Sans MS" charset="0"/>
                <a:cs typeface="Comic Sans MS" charset="0"/>
              </a:rPr>
              <a:t>complementary</a:t>
            </a:r>
            <a:r>
              <a:rPr lang="fr-FR" dirty="0">
                <a:latin typeface="Comic Sans MS" charset="0"/>
                <a:cs typeface="Comic Sans MS" charset="0"/>
              </a:rPr>
              <a:t> bases (A/U et G/C)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3B17991-8C67-CF3B-03B3-4AE85DBFFC53}"/>
              </a:ext>
            </a:extLst>
          </p:cNvPr>
          <p:cNvCxnSpPr>
            <a:cxnSpLocks/>
          </p:cNvCxnSpPr>
          <p:nvPr/>
        </p:nvCxnSpPr>
        <p:spPr>
          <a:xfrm flipH="1">
            <a:off x="10020643" y="3276698"/>
            <a:ext cx="273284" cy="3771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459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K_sit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09" y="1486068"/>
            <a:ext cx="7788126" cy="45111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9667" y="1128890"/>
            <a:ext cx="2596444" cy="1227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492068" y="3852334"/>
            <a:ext cx="539045" cy="493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621779" y="1853186"/>
            <a:ext cx="104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6600"/>
                </a:solidFill>
                <a:latin typeface="Courier"/>
                <a:cs typeface="Courier"/>
              </a:rPr>
              <a:t>S12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698087" y="4674991"/>
            <a:ext cx="1789803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FF00"/>
                </a:solidFill>
                <a:latin typeface="Courier"/>
                <a:cs typeface="Courier"/>
              </a:rPr>
              <a:t>C(+3)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24000" y="48456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omic Sans MS"/>
                <a:cs typeface="Comic Sans MS"/>
              </a:rPr>
              <a:t>The </a:t>
            </a:r>
            <a:r>
              <a:rPr lang="fr-FR" sz="2800" b="1" dirty="0" err="1">
                <a:latin typeface="Comic Sans MS"/>
                <a:cs typeface="Comic Sans MS"/>
              </a:rPr>
              <a:t>decoding</a:t>
            </a:r>
            <a:r>
              <a:rPr lang="fr-FR" sz="2800" b="1" dirty="0">
                <a:latin typeface="Comic Sans MS"/>
                <a:cs typeface="Comic Sans MS"/>
              </a:rPr>
              <a:t> site </a:t>
            </a:r>
            <a:r>
              <a:rPr lang="fr-FR" sz="2800" b="1" dirty="0" err="1">
                <a:latin typeface="Comic Sans MS"/>
                <a:cs typeface="Comic Sans MS"/>
              </a:rPr>
              <a:t>holds</a:t>
            </a:r>
            <a:r>
              <a:rPr lang="fr-FR" sz="2800" b="1" dirty="0">
                <a:latin typeface="Comic Sans MS"/>
                <a:cs typeface="Comic Sans MS"/>
              </a:rPr>
              <a:t> </a:t>
            </a:r>
            <a:r>
              <a:rPr lang="fr-FR" sz="2800" b="1" dirty="0" err="1">
                <a:latin typeface="Comic Sans MS"/>
                <a:cs typeface="Comic Sans MS"/>
              </a:rPr>
              <a:t>tightly</a:t>
            </a:r>
            <a:r>
              <a:rPr lang="fr-FR" sz="2800" b="1" dirty="0">
                <a:latin typeface="Comic Sans MS"/>
                <a:cs typeface="Comic Sans MS"/>
              </a:rPr>
              <a:t> the 3rd codon base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204199" y="3848100"/>
            <a:ext cx="702734" cy="584776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fr-FR" sz="3200" b="1" dirty="0"/>
              <a:t>K</a:t>
            </a:r>
            <a:r>
              <a:rPr lang="fr-FR" sz="3200" b="1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64725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8132" y="674008"/>
            <a:ext cx="81709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930829" y="5532318"/>
            <a:ext cx="151791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Courier"/>
                <a:cs typeface="Courier"/>
              </a:rPr>
              <a:t>U(+3)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685099" y="3017839"/>
            <a:ext cx="53833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8000"/>
                </a:solidFill>
              </a:rPr>
              <a:t>K</a:t>
            </a:r>
            <a:r>
              <a:rPr lang="fr-FR" sz="2400" b="1" baseline="30000" dirty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24000" y="6129795"/>
            <a:ext cx="459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Demeshkina</a:t>
            </a:r>
            <a:r>
              <a:rPr lang="en-US" dirty="0"/>
              <a:t>, et al, Nature 2012</a:t>
            </a:r>
          </a:p>
          <a:p>
            <a:r>
              <a:rPr lang="en-US" dirty="0" err="1"/>
              <a:t>Rozov</a:t>
            </a:r>
            <a:r>
              <a:rPr lang="en-US" dirty="0"/>
              <a:t> et al, Nature Comm. 2019</a:t>
            </a:r>
          </a:p>
        </p:txBody>
      </p:sp>
    </p:spTree>
    <p:extLst>
      <p:ext uri="{BB962C8B-B14F-4D97-AF65-F5344CB8AC3E}">
        <p14:creationId xmlns:p14="http://schemas.microsoft.com/office/powerpoint/2010/main" val="2083242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6167439"/>
            <a:ext cx="7699489" cy="572029"/>
          </a:xfrm>
        </p:spPr>
        <p:txBody>
          <a:bodyPr>
            <a:normAutofit fontScale="90000"/>
          </a:bodyPr>
          <a:lstStyle/>
          <a:p>
            <a:r>
              <a:rPr lang="is-IS" sz="2400" dirty="0"/>
              <a:t>Simplified Fig.6 from F.H.C. Crick </a:t>
            </a:r>
            <a:r>
              <a:rPr lang="is-IS" sz="2400" i="1" dirty="0"/>
              <a:t>J. Mol. Biol. </a:t>
            </a:r>
            <a:r>
              <a:rPr lang="is-IS" sz="2400" dirty="0"/>
              <a:t>(1966) </a:t>
            </a:r>
            <a:r>
              <a:rPr lang="is-IS" sz="2400" b="1" dirty="0"/>
              <a:t>19, </a:t>
            </a:r>
            <a:r>
              <a:rPr lang="is-IS" sz="2400" dirty="0"/>
              <a:t>548-555</a:t>
            </a:r>
            <a:endParaRPr lang="fr-FR" sz="2400" dirty="0"/>
          </a:p>
        </p:txBody>
      </p:sp>
      <p:pic>
        <p:nvPicPr>
          <p:cNvPr id="4" name="Image 3" descr="vricK-wobb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31" y="237068"/>
            <a:ext cx="8328405" cy="5262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06534" y="1388534"/>
            <a:ext cx="846667" cy="2929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3380071" y="2718780"/>
            <a:ext cx="38749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919231" y="4318000"/>
            <a:ext cx="8328405" cy="1181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710913" y="1490936"/>
            <a:ext cx="2048292" cy="73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175197" y="1002232"/>
            <a:ext cx="2048292" cy="1373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7175197" y="1758253"/>
            <a:ext cx="79830" cy="165373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875322" y="4133334"/>
            <a:ext cx="487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34                                                                 +3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29247" y="3058046"/>
            <a:ext cx="2292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(            )</a:t>
            </a:r>
          </a:p>
        </p:txBody>
      </p:sp>
    </p:spTree>
    <p:extLst>
      <p:ext uri="{BB962C8B-B14F-4D97-AF65-F5344CB8AC3E}">
        <p14:creationId xmlns:p14="http://schemas.microsoft.com/office/powerpoint/2010/main" val="42613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2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67" y="169011"/>
            <a:ext cx="3297767" cy="3011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3842" y="533400"/>
            <a:ext cx="279959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723842" y="3848100"/>
            <a:ext cx="279959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s2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4" y="3180748"/>
            <a:ext cx="3412067" cy="30888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03800" y="3117629"/>
            <a:ext cx="2946400" cy="83099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Comic Sans MS"/>
                <a:cs typeface="Comic Sans MS"/>
              </a:rPr>
              <a:t>mnm</a:t>
            </a:r>
            <a:r>
              <a:rPr lang="fr-FR" sz="4000" b="1" baseline="30000" dirty="0">
                <a:latin typeface="Comic Sans MS"/>
                <a:cs typeface="Comic Sans MS"/>
              </a:rPr>
              <a:t>5</a:t>
            </a:r>
            <a:r>
              <a:rPr lang="fr-FR" sz="4800" b="1" dirty="0">
                <a:latin typeface="Comic Sans MS"/>
                <a:cs typeface="Comic Sans MS"/>
              </a:rPr>
              <a:t>s</a:t>
            </a:r>
            <a:r>
              <a:rPr lang="fr-FR" sz="4800" b="1" baseline="30000" dirty="0">
                <a:latin typeface="Comic Sans MS"/>
                <a:cs typeface="Comic Sans MS"/>
              </a:rPr>
              <a:t>2</a:t>
            </a:r>
            <a:r>
              <a:rPr lang="fr-FR" sz="4800" b="1" dirty="0">
                <a:latin typeface="Comic Sans MS"/>
                <a:cs typeface="Comic Sans MS"/>
              </a:rPr>
              <a:t>U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2101" y="6396335"/>
            <a:ext cx="6019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Rozov</a:t>
            </a:r>
            <a:r>
              <a:rPr lang="fr-FR" dirty="0"/>
              <a:t>, et al. Nature </a:t>
            </a:r>
            <a:r>
              <a:rPr lang="fr-FR" dirty="0" err="1"/>
              <a:t>Comm</a:t>
            </a:r>
            <a:r>
              <a:rPr lang="fr-FR" dirty="0"/>
              <a:t>. 6, 7251 (2015)</a:t>
            </a:r>
          </a:p>
        </p:txBody>
      </p:sp>
      <p:pic>
        <p:nvPicPr>
          <p:cNvPr id="9" name="Image 8" descr="s2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1" y="4056575"/>
            <a:ext cx="4529667" cy="2651187"/>
          </a:xfrm>
          <a:prstGeom prst="rect">
            <a:avLst/>
          </a:prstGeom>
        </p:spPr>
      </p:pic>
      <p:pic>
        <p:nvPicPr>
          <p:cNvPr id="10" name="Image 9" descr="s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83" y="-1"/>
            <a:ext cx="4948334" cy="2912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76383" y="169012"/>
            <a:ext cx="438150" cy="5421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139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u34_G_2.png">
            <a:extLst>
              <a:ext uri="{FF2B5EF4-FFF2-40B4-BE49-F238E27FC236}">
                <a16:creationId xmlns:a16="http://schemas.microsoft.com/office/drawing/2014/main" id="{BB7B4CC0-7874-0A47-B445-4B89917B8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18628" b="21603"/>
          <a:stretch/>
        </p:blipFill>
        <p:spPr>
          <a:xfrm rot="10582161">
            <a:off x="952481" y="195885"/>
            <a:ext cx="6289709" cy="3249351"/>
          </a:xfrm>
          <a:prstGeom prst="rect">
            <a:avLst/>
          </a:prstGeom>
        </p:spPr>
      </p:pic>
      <p:grpSp>
        <p:nvGrpSpPr>
          <p:cNvPr id="6" name="Grouper 11">
            <a:extLst>
              <a:ext uri="{FF2B5EF4-FFF2-40B4-BE49-F238E27FC236}">
                <a16:creationId xmlns:a16="http://schemas.microsoft.com/office/drawing/2014/main" id="{522E03B3-9755-3442-8FA5-F9EB8A11C693}"/>
              </a:ext>
            </a:extLst>
          </p:cNvPr>
          <p:cNvGrpSpPr/>
          <p:nvPr/>
        </p:nvGrpSpPr>
        <p:grpSpPr>
          <a:xfrm>
            <a:off x="9081555" y="471491"/>
            <a:ext cx="2425703" cy="2220332"/>
            <a:chOff x="27517" y="389467"/>
            <a:chExt cx="4679950" cy="3124200"/>
          </a:xfrm>
        </p:grpSpPr>
        <p:pic>
          <p:nvPicPr>
            <p:cNvPr id="7" name="Image 6" descr="S.tiff">
              <a:extLst>
                <a:ext uri="{FF2B5EF4-FFF2-40B4-BE49-F238E27FC236}">
                  <a16:creationId xmlns:a16="http://schemas.microsoft.com/office/drawing/2014/main" id="{5EE63EF2-86E4-5249-9763-D13D7B96F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7" y="668867"/>
              <a:ext cx="4562622" cy="28448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F7EDE1-EFFB-764E-88F2-D4F8B137AD61}"/>
                </a:ext>
              </a:extLst>
            </p:cNvPr>
            <p:cNvSpPr/>
            <p:nvPr/>
          </p:nvSpPr>
          <p:spPr>
            <a:xfrm>
              <a:off x="2743200" y="389467"/>
              <a:ext cx="1964267" cy="973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FC895C63-2D79-B948-AA79-FCA4AFDCFF5F}"/>
              </a:ext>
            </a:extLst>
          </p:cNvPr>
          <p:cNvSpPr txBox="1"/>
          <p:nvPr/>
        </p:nvSpPr>
        <p:spPr>
          <a:xfrm>
            <a:off x="118532" y="6449993"/>
            <a:ext cx="3942257" cy="338554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/>
              <a:t>Rozov</a:t>
            </a:r>
            <a:r>
              <a:rPr lang="fr-FR" sz="1600" dirty="0"/>
              <a:t>, et al. Nature </a:t>
            </a:r>
            <a:r>
              <a:rPr lang="fr-FR" sz="1600" dirty="0" err="1"/>
              <a:t>Comm</a:t>
            </a:r>
            <a:r>
              <a:rPr lang="fr-FR" sz="1600" dirty="0"/>
              <a:t>. 7, 10457(2016)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64E1878-DBB5-C34F-8E7A-8D0589355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926" y="3278187"/>
            <a:ext cx="4403725" cy="284651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E133653-1C66-B345-9987-351B332031BB}"/>
              </a:ext>
            </a:extLst>
          </p:cNvPr>
          <p:cNvSpPr txBox="1"/>
          <p:nvPr/>
        </p:nvSpPr>
        <p:spPr>
          <a:xfrm>
            <a:off x="8088626" y="4439834"/>
            <a:ext cx="282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Anionic</a:t>
            </a:r>
            <a:r>
              <a:rPr lang="fr-FR" sz="2800" dirty="0"/>
              <a:t> </a:t>
            </a:r>
            <a:r>
              <a:rPr lang="fr-FR" sz="2800" dirty="0" err="1"/>
              <a:t>GoU</a:t>
            </a:r>
            <a:r>
              <a:rPr lang="fr-FR" sz="2800" dirty="0"/>
              <a:t> pair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A983E8-C42C-3A4E-A94E-0959677636C4}"/>
              </a:ext>
            </a:extLst>
          </p:cNvPr>
          <p:cNvSpPr txBox="1"/>
          <p:nvPr/>
        </p:nvSpPr>
        <p:spPr>
          <a:xfrm>
            <a:off x="2857793" y="2726171"/>
            <a:ext cx="88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G+3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4F68ACF-B4DF-174C-9829-7E79795D6F2D}"/>
              </a:ext>
            </a:extLst>
          </p:cNvPr>
          <p:cNvSpPr txBox="1"/>
          <p:nvPr/>
        </p:nvSpPr>
        <p:spPr>
          <a:xfrm>
            <a:off x="4974544" y="3255519"/>
            <a:ext cx="112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U34*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E0E06EC-E958-264C-8768-942A48E16821}"/>
              </a:ext>
            </a:extLst>
          </p:cNvPr>
          <p:cNvSpPr txBox="1"/>
          <p:nvPr/>
        </p:nvSpPr>
        <p:spPr>
          <a:xfrm>
            <a:off x="9703272" y="2691823"/>
            <a:ext cx="112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U34*</a:t>
            </a:r>
          </a:p>
        </p:txBody>
      </p:sp>
      <p:sp>
        <p:nvSpPr>
          <p:cNvPr id="12" name="Zone de texte 11">
            <a:extLst>
              <a:ext uri="{FF2B5EF4-FFF2-40B4-BE49-F238E27FC236}">
                <a16:creationId xmlns:a16="http://schemas.microsoft.com/office/drawing/2014/main" id="{E333DEE3-FC6F-474D-B678-9DC1E3CCF01B}"/>
              </a:ext>
            </a:extLst>
          </p:cNvPr>
          <p:cNvSpPr txBox="1"/>
          <p:nvPr/>
        </p:nvSpPr>
        <p:spPr>
          <a:xfrm>
            <a:off x="5985060" y="5224664"/>
            <a:ext cx="1558198" cy="62192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fr-FR" sz="1600" dirty="0" err="1">
                <a:ea typeface="ＭＳ 明朝"/>
                <a:cs typeface="Times New Roman"/>
              </a:rPr>
              <a:t>Minor</a:t>
            </a:r>
            <a:r>
              <a:rPr lang="fr-FR" sz="1600" dirty="0">
                <a:ea typeface="ＭＳ 明朝"/>
                <a:cs typeface="Times New Roman"/>
              </a:rPr>
              <a:t> Groove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4ED5270-C31C-434D-9294-EEC7CFFFAC24}"/>
              </a:ext>
            </a:extLst>
          </p:cNvPr>
          <p:cNvCxnSpPr/>
          <p:nvPr/>
        </p:nvCxnSpPr>
        <p:spPr>
          <a:xfrm>
            <a:off x="6764159" y="5537365"/>
            <a:ext cx="0" cy="62540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189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g4n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2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3505196" y="2404555"/>
            <a:ext cx="550333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3488263" y="1913490"/>
            <a:ext cx="423334" cy="4402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 flipV="1">
            <a:off x="8602130" y="1913487"/>
            <a:ext cx="372534" cy="440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 flipV="1">
            <a:off x="8585197" y="948287"/>
            <a:ext cx="372534" cy="440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necteur 12"/>
          <p:cNvSpPr/>
          <p:nvPr/>
        </p:nvSpPr>
        <p:spPr>
          <a:xfrm>
            <a:off x="3369733" y="2286021"/>
            <a:ext cx="169333" cy="220134"/>
          </a:xfrm>
          <a:prstGeom prst="flowChartConnector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Connecteur 13"/>
          <p:cNvSpPr/>
          <p:nvPr/>
        </p:nvSpPr>
        <p:spPr>
          <a:xfrm>
            <a:off x="8923863" y="2286021"/>
            <a:ext cx="169333" cy="220134"/>
          </a:xfrm>
          <a:prstGeom prst="flowChartConnector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Connecteur 14"/>
          <p:cNvSpPr/>
          <p:nvPr/>
        </p:nvSpPr>
        <p:spPr>
          <a:xfrm>
            <a:off x="8890000" y="1337776"/>
            <a:ext cx="169333" cy="220134"/>
          </a:xfrm>
          <a:prstGeom prst="flowChartConnector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836848" y="2862468"/>
            <a:ext cx="216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ANTICODON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193968" y="2862468"/>
            <a:ext cx="1474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CODON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715500" y="1262632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800000"/>
                </a:solidFill>
              </a:rPr>
              <a:t>G+3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200396" y="2474921"/>
            <a:ext cx="80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G34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936156" y="2232609"/>
            <a:ext cx="685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00000"/>
                </a:solidFill>
              </a:rPr>
              <a:t>U34*</a:t>
            </a:r>
          </a:p>
        </p:txBody>
      </p:sp>
      <p:sp>
        <p:nvSpPr>
          <p:cNvPr id="2" name="Rectangle 1"/>
          <p:cNvSpPr/>
          <p:nvPr/>
        </p:nvSpPr>
        <p:spPr>
          <a:xfrm>
            <a:off x="9774766" y="1297529"/>
            <a:ext cx="546104" cy="304799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936156" y="2266477"/>
            <a:ext cx="685798" cy="335464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710080" y="2442674"/>
            <a:ext cx="67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</a:rPr>
              <a:t> </a:t>
            </a:r>
            <a:r>
              <a:rPr lang="fr-FR" b="1" dirty="0">
                <a:solidFill>
                  <a:srgbClr val="3366FF"/>
                </a:solidFill>
              </a:rPr>
              <a:t>C+3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3525" y="2232609"/>
            <a:ext cx="565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</a:rPr>
              <a:t>G34</a:t>
            </a:r>
            <a:endParaRPr lang="fr-FR" b="1" dirty="0">
              <a:solidFill>
                <a:srgbClr val="8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093196" y="1233002"/>
            <a:ext cx="63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</a:rPr>
              <a:t>U+3 </a:t>
            </a:r>
            <a:endParaRPr lang="fr-FR" dirty="0"/>
          </a:p>
        </p:txBody>
      </p:sp>
      <p:grpSp>
        <p:nvGrpSpPr>
          <p:cNvPr id="7" name="Grouper 6"/>
          <p:cNvGrpSpPr/>
          <p:nvPr/>
        </p:nvGrpSpPr>
        <p:grpSpPr>
          <a:xfrm>
            <a:off x="4149669" y="2709349"/>
            <a:ext cx="4240755" cy="4250249"/>
            <a:chOff x="2626408" y="870946"/>
            <a:chExt cx="4618703" cy="4678261"/>
          </a:xfrm>
        </p:grpSpPr>
        <p:pic>
          <p:nvPicPr>
            <p:cNvPr id="22" name="Image 21" descr="GoUmin2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96">
              <a:off x="2829608" y="3335846"/>
              <a:ext cx="3281585" cy="2213361"/>
            </a:xfrm>
            <a:prstGeom prst="rect">
              <a:avLst/>
            </a:prstGeom>
          </p:spPr>
        </p:pic>
        <p:pic>
          <p:nvPicPr>
            <p:cNvPr id="23" name="Image 22" descr="GoU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408" y="870946"/>
              <a:ext cx="3162300" cy="2552700"/>
            </a:xfrm>
            <a:prstGeom prst="rect">
              <a:avLst/>
            </a:prstGeom>
          </p:spPr>
        </p:pic>
        <p:sp>
          <p:nvSpPr>
            <p:cNvPr id="24" name="Flèche vers le haut 23"/>
            <p:cNvSpPr/>
            <p:nvPr/>
          </p:nvSpPr>
          <p:spPr>
            <a:xfrm flipH="1">
              <a:off x="5433104" y="4504266"/>
              <a:ext cx="220135" cy="440267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lèche vers le haut 24"/>
            <p:cNvSpPr/>
            <p:nvPr/>
          </p:nvSpPr>
          <p:spPr>
            <a:xfrm flipH="1">
              <a:off x="5433104" y="2421466"/>
              <a:ext cx="220135" cy="440267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88708" y="2458533"/>
              <a:ext cx="1456403" cy="4065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8000"/>
                  </a:solidFill>
                  <a:latin typeface="Comic Sans MS"/>
                  <a:cs typeface="Comic Sans MS"/>
                </a:rPr>
                <a:t>G34oU(+3)</a:t>
              </a:r>
              <a:endParaRPr lang="fr-FR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88708" y="4575201"/>
              <a:ext cx="1456403" cy="4065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8000"/>
                  </a:solidFill>
                  <a:latin typeface="Comic Sans MS"/>
                  <a:cs typeface="Comic Sans MS"/>
                </a:rPr>
                <a:t>U34*G(+3)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1495" y="1479599"/>
              <a:ext cx="773768" cy="372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rgbClr val="008000"/>
                  </a:solidFill>
                  <a:latin typeface="Comic Sans MS"/>
                  <a:cs typeface="Comic Sans MS"/>
                </a:rPr>
                <a:t>U(+3)</a:t>
              </a:r>
              <a:endParaRPr lang="fr-FR" sz="16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82695" y="4504266"/>
              <a:ext cx="756310" cy="372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rgbClr val="008000"/>
                  </a:solidFill>
                  <a:latin typeface="Comic Sans MS"/>
                  <a:cs typeface="Comic Sans MS"/>
                </a:rPr>
                <a:t>U34*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86611" y="2124692"/>
              <a:ext cx="625370" cy="372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rgbClr val="008000"/>
                  </a:solidFill>
                  <a:latin typeface="Comic Sans MS"/>
                  <a:cs typeface="Comic Sans MS"/>
                </a:rPr>
                <a:t>G34</a:t>
              </a:r>
              <a:endParaRPr lang="fr-FR" sz="16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38671" y="3966839"/>
              <a:ext cx="761547" cy="372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rgbClr val="008000"/>
                  </a:solidFill>
                  <a:latin typeface="Comic Sans MS"/>
                  <a:cs typeface="Comic Sans MS"/>
                </a:rPr>
                <a:t>G(+3)</a:t>
              </a:r>
            </a:p>
          </p:txBody>
        </p:sp>
      </p:grpSp>
      <p:sp>
        <p:nvSpPr>
          <p:cNvPr id="10" name="Ellipse 9"/>
          <p:cNvSpPr/>
          <p:nvPr/>
        </p:nvSpPr>
        <p:spPr>
          <a:xfrm>
            <a:off x="2677758" y="2252164"/>
            <a:ext cx="607304" cy="397406"/>
          </a:xfrm>
          <a:prstGeom prst="ellipse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9120337" y="1233003"/>
            <a:ext cx="595163" cy="395798"/>
          </a:xfrm>
          <a:prstGeom prst="ellipse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6985467" y="4071304"/>
            <a:ext cx="1531998" cy="534564"/>
          </a:xfrm>
          <a:prstGeom prst="ellipse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7029913" y="6035122"/>
            <a:ext cx="1453687" cy="467279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929467" y="237068"/>
            <a:ext cx="678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Comic Sans MS"/>
                <a:cs typeface="Comic Sans MS"/>
              </a:rPr>
              <a:t>G34oU(+3) and U34*</a:t>
            </a:r>
            <a:r>
              <a:rPr lang="fr-FR" sz="2400" dirty="0" err="1">
                <a:solidFill>
                  <a:srgbClr val="FF0000"/>
                </a:solidFill>
                <a:latin typeface="Comic Sans MS"/>
                <a:cs typeface="Comic Sans MS"/>
              </a:rPr>
              <a:t>oG</a:t>
            </a:r>
            <a:r>
              <a:rPr lang="fr-FR" sz="2400" dirty="0">
                <a:solidFill>
                  <a:srgbClr val="FF0000"/>
                </a:solidFill>
                <a:latin typeface="Comic Sans MS"/>
                <a:cs typeface="Comic Sans MS"/>
              </a:rPr>
              <a:t>(+3) are </a:t>
            </a:r>
            <a:r>
              <a:rPr lang="fr-FR" sz="2400" dirty="0" err="1">
                <a:solidFill>
                  <a:srgbClr val="FF0000"/>
                </a:solidFill>
                <a:latin typeface="Comic Sans MS"/>
                <a:cs typeface="Comic Sans MS"/>
              </a:rPr>
              <a:t>isosteric</a:t>
            </a:r>
            <a:r>
              <a:rPr lang="fr-FR" sz="2400" dirty="0">
                <a:solidFill>
                  <a:srgbClr val="FF0000"/>
                </a:solidFill>
                <a:latin typeface="Comic Sans MS"/>
                <a:cs typeface="Comic Sans M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23182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>
            <a:extLst>
              <a:ext uri="{FF2B5EF4-FFF2-40B4-BE49-F238E27FC236}">
                <a16:creationId xmlns:a16="http://schemas.microsoft.com/office/drawing/2014/main" id="{9863685F-46B5-5C45-8D5A-019B01256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76" y="3953306"/>
            <a:ext cx="3558842" cy="2300392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C108E15-7F4D-C041-9907-0DB5CC4CF334}"/>
              </a:ext>
            </a:extLst>
          </p:cNvPr>
          <p:cNvGrpSpPr/>
          <p:nvPr/>
        </p:nvGrpSpPr>
        <p:grpSpPr>
          <a:xfrm>
            <a:off x="1404068" y="901700"/>
            <a:ext cx="3594100" cy="2527300"/>
            <a:chOff x="4208228" y="1126631"/>
            <a:chExt cx="3594100" cy="2527300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F39C2B2-88B5-E540-9CA7-8B6D5C9AF828}"/>
                </a:ext>
              </a:extLst>
            </p:cNvPr>
            <p:cNvGrpSpPr/>
            <p:nvPr/>
          </p:nvGrpSpPr>
          <p:grpSpPr>
            <a:xfrm>
              <a:off x="4208228" y="1126631"/>
              <a:ext cx="3594100" cy="2527300"/>
              <a:chOff x="4208228" y="1126631"/>
              <a:chExt cx="3594100" cy="252730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394F809E-5D9B-1348-B736-AD2B87638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4208228" y="1126631"/>
                <a:ext cx="3594100" cy="252730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5F36D73-CDF3-3742-ADE2-399FBB460C7B}"/>
                  </a:ext>
                </a:extLst>
              </p:cNvPr>
              <p:cNvSpPr/>
              <p:nvPr/>
            </p:nvSpPr>
            <p:spPr>
              <a:xfrm>
                <a:off x="6319520" y="2468880"/>
                <a:ext cx="467360" cy="264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618A27-12D3-AE48-B98C-3C3A5BF553A8}"/>
                  </a:ext>
                </a:extLst>
              </p:cNvPr>
              <p:cNvSpPr/>
              <p:nvPr/>
            </p:nvSpPr>
            <p:spPr>
              <a:xfrm>
                <a:off x="4704080" y="1666240"/>
                <a:ext cx="487680" cy="264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0FE17FF-4050-5744-A7D5-B2D2959C471B}"/>
                  </a:ext>
                </a:extLst>
              </p:cNvPr>
              <p:cNvSpPr/>
              <p:nvPr/>
            </p:nvSpPr>
            <p:spPr>
              <a:xfrm>
                <a:off x="5212632" y="2184400"/>
                <a:ext cx="162560" cy="264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0C71DCF-4961-5540-85F1-468ABAFBE9CD}"/>
                  </a:ext>
                </a:extLst>
              </p:cNvPr>
              <p:cNvSpPr/>
              <p:nvPr/>
            </p:nvSpPr>
            <p:spPr>
              <a:xfrm>
                <a:off x="6035040" y="1625600"/>
                <a:ext cx="162560" cy="264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01BFE81-6B59-214D-8061-E7F3D9C2C8EF}"/>
                </a:ext>
              </a:extLst>
            </p:cNvPr>
            <p:cNvSpPr/>
            <p:nvPr/>
          </p:nvSpPr>
          <p:spPr>
            <a:xfrm>
              <a:off x="5090712" y="1757680"/>
              <a:ext cx="14224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62DE9FE5-57AC-1D47-8DE7-C7873390E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460" y="2243949"/>
            <a:ext cx="4675188" cy="297151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890B3BF-724B-ED47-8DE8-1DF91C6601E8}"/>
              </a:ext>
            </a:extLst>
          </p:cNvPr>
          <p:cNvSpPr txBox="1"/>
          <p:nvPr/>
        </p:nvSpPr>
        <p:spPr>
          <a:xfrm>
            <a:off x="8699235" y="1766159"/>
            <a:ext cx="282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Tautomeric</a:t>
            </a:r>
            <a:r>
              <a:rPr lang="fr-FR" sz="2800" dirty="0"/>
              <a:t> </a:t>
            </a:r>
            <a:r>
              <a:rPr lang="fr-FR" sz="2800" dirty="0" err="1"/>
              <a:t>GoUs</a:t>
            </a:r>
            <a:endParaRPr lang="fr-FR" sz="28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7C5A527-D171-0043-8064-6701ECD14258}"/>
              </a:ext>
            </a:extLst>
          </p:cNvPr>
          <p:cNvSpPr txBox="1"/>
          <p:nvPr/>
        </p:nvSpPr>
        <p:spPr>
          <a:xfrm>
            <a:off x="3982720" y="157175"/>
            <a:ext cx="465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Comic Sans MS"/>
                <a:cs typeface="Comic Sans MS"/>
              </a:rPr>
              <a:t>Back to </a:t>
            </a:r>
            <a:r>
              <a:rPr lang="fr-FR" sz="3600" dirty="0" err="1">
                <a:solidFill>
                  <a:srgbClr val="FF0000"/>
                </a:solidFill>
                <a:latin typeface="Comic Sans MS"/>
                <a:cs typeface="Comic Sans MS"/>
              </a:rPr>
              <a:t>isostericity</a:t>
            </a:r>
            <a:endParaRPr lang="fr-FR" sz="3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22C392-D596-1142-82DE-D24D9CB2527F}"/>
              </a:ext>
            </a:extLst>
          </p:cNvPr>
          <p:cNvSpPr/>
          <p:nvPr/>
        </p:nvSpPr>
        <p:spPr>
          <a:xfrm>
            <a:off x="1444708" y="4921086"/>
            <a:ext cx="150412" cy="1372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DD75FE6-71D8-324F-82E4-BE5EB70BAEC8}"/>
              </a:ext>
            </a:extLst>
          </p:cNvPr>
          <p:cNvSpPr/>
          <p:nvPr/>
        </p:nvSpPr>
        <p:spPr>
          <a:xfrm>
            <a:off x="4775200" y="6075962"/>
            <a:ext cx="141688" cy="16227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2E1F0D2-CED5-7941-B033-C37702A4782A}"/>
              </a:ext>
            </a:extLst>
          </p:cNvPr>
          <p:cNvCxnSpPr/>
          <p:nvPr/>
        </p:nvCxnSpPr>
        <p:spPr>
          <a:xfrm>
            <a:off x="1485348" y="2508109"/>
            <a:ext cx="0" cy="231789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B05AF3B-B087-FC46-B0F0-6B8BFC1423AE}"/>
              </a:ext>
            </a:extLst>
          </p:cNvPr>
          <p:cNvCxnSpPr>
            <a:cxnSpLocks/>
          </p:cNvCxnSpPr>
          <p:nvPr/>
        </p:nvCxnSpPr>
        <p:spPr>
          <a:xfrm>
            <a:off x="4868352" y="3109553"/>
            <a:ext cx="0" cy="275561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B961AAE5-A0ED-4C43-8320-BCE72F54F43A}"/>
              </a:ext>
            </a:extLst>
          </p:cNvPr>
          <p:cNvSpPr txBox="1"/>
          <p:nvPr/>
        </p:nvSpPr>
        <p:spPr>
          <a:xfrm>
            <a:off x="1929848" y="1424283"/>
            <a:ext cx="31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0C14D90-3B4C-854C-AFF8-294D58A4AA12}"/>
              </a:ext>
            </a:extLst>
          </p:cNvPr>
          <p:cNvSpPr txBox="1"/>
          <p:nvPr/>
        </p:nvSpPr>
        <p:spPr>
          <a:xfrm>
            <a:off x="4162568" y="5242778"/>
            <a:ext cx="31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B91EE94-C14F-464E-92A6-DCE4B57ED247}"/>
              </a:ext>
            </a:extLst>
          </p:cNvPr>
          <p:cNvSpPr txBox="1"/>
          <p:nvPr/>
        </p:nvSpPr>
        <p:spPr>
          <a:xfrm>
            <a:off x="3596641" y="2191363"/>
            <a:ext cx="32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B017B23-4489-9743-B235-CBD71DCF6590}"/>
              </a:ext>
            </a:extLst>
          </p:cNvPr>
          <p:cNvSpPr txBox="1"/>
          <p:nvPr/>
        </p:nvSpPr>
        <p:spPr>
          <a:xfrm>
            <a:off x="2420776" y="4551754"/>
            <a:ext cx="32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331819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umod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2533"/>
            <a:ext cx="9144000" cy="56492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9633" y="6451614"/>
            <a:ext cx="445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Trends in </a:t>
            </a:r>
            <a:r>
              <a:rPr lang="fr-FR" dirty="0" err="1"/>
              <a:t>Biochemical</a:t>
            </a:r>
            <a:r>
              <a:rPr lang="fr-FR" dirty="0"/>
              <a:t> Sciences (2016) </a:t>
            </a:r>
            <a:r>
              <a:rPr lang="fr-FR" i="1" dirty="0"/>
              <a:t>41</a:t>
            </a:r>
            <a:r>
              <a:rPr lang="fr-FR" dirty="0"/>
              <a:t>, 798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3454401" y="4749801"/>
            <a:ext cx="499533" cy="84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522134" y="5071535"/>
            <a:ext cx="499533" cy="84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683000" y="5384800"/>
            <a:ext cx="338666" cy="6773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8136467" y="5029199"/>
            <a:ext cx="34713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8178802" y="5367868"/>
            <a:ext cx="34713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028267" y="279401"/>
            <a:ext cx="482600" cy="414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6028267" y="3259674"/>
            <a:ext cx="482600" cy="414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1498600" y="3204640"/>
            <a:ext cx="482600" cy="414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524000" y="368306"/>
            <a:ext cx="482600" cy="414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226733" y="5852519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Comic Sans MS"/>
                <a:cs typeface="Comic Sans MS"/>
              </a:rPr>
              <a:t>V34 = </a:t>
            </a:r>
            <a:r>
              <a:rPr lang="en-US" sz="2400" b="1" dirty="0">
                <a:solidFill>
                  <a:srgbClr val="FF0000"/>
                </a:solidFill>
              </a:rPr>
              <a:t>cmo</a:t>
            </a:r>
            <a:r>
              <a:rPr lang="en-US" sz="2400" b="1" baseline="30000" dirty="0">
                <a:solidFill>
                  <a:srgbClr val="FF0000"/>
                </a:solidFill>
              </a:rPr>
              <a:t>5</a:t>
            </a:r>
            <a:r>
              <a:rPr lang="en-US" sz="2400" b="1" dirty="0">
                <a:solidFill>
                  <a:srgbClr val="FF0000"/>
                </a:solidFill>
              </a:rPr>
              <a:t>U34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10867" y="5790963"/>
            <a:ext cx="2946400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Comic Sans MS"/>
                <a:cs typeface="Comic Sans MS"/>
              </a:rPr>
              <a:t>S34 = mnm</a:t>
            </a:r>
            <a:r>
              <a:rPr lang="fr-FR" sz="24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5</a:t>
            </a:r>
            <a:r>
              <a:rPr lang="fr-FR" sz="2400" b="1" dirty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fr-FR" sz="24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fr-FR" sz="2400" b="1" dirty="0">
                <a:solidFill>
                  <a:srgbClr val="FF0000"/>
                </a:solidFill>
                <a:latin typeface="Comic Sans MS"/>
                <a:cs typeface="Comic Sans MS"/>
              </a:rPr>
              <a:t>U34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74667B1-6CFC-C941-8526-8EA05AE45891}"/>
              </a:ext>
            </a:extLst>
          </p:cNvPr>
          <p:cNvSpPr txBox="1"/>
          <p:nvPr/>
        </p:nvSpPr>
        <p:spPr>
          <a:xfrm>
            <a:off x="6510867" y="6314184"/>
            <a:ext cx="5778021" cy="5847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50"/>
                </a:solidFill>
              </a:rPr>
              <a:t>M = K</a:t>
            </a:r>
            <a:r>
              <a:rPr lang="fr-FR" sz="3200" b="1" baseline="30000" dirty="0">
                <a:solidFill>
                  <a:srgbClr val="00B050"/>
                </a:solidFill>
              </a:rPr>
              <a:t>+</a:t>
            </a:r>
            <a:r>
              <a:rPr lang="fr-FR" sz="3200" b="1" dirty="0">
                <a:solidFill>
                  <a:srgbClr val="00B050"/>
                </a:solidFill>
              </a:rPr>
              <a:t> </a:t>
            </a:r>
            <a:r>
              <a:rPr lang="fr-FR" dirty="0"/>
              <a:t>,NATURE COMMUNICATIONS | (2019) </a:t>
            </a:r>
            <a:r>
              <a:rPr lang="fr-FR" i="1" dirty="0"/>
              <a:t>10</a:t>
            </a:r>
            <a:r>
              <a:rPr lang="fr-FR" dirty="0"/>
              <a:t>:2519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75D614-7F53-DC47-9C1F-EC5FEC4AC0F6}"/>
              </a:ext>
            </a:extLst>
          </p:cNvPr>
          <p:cNvSpPr txBox="1"/>
          <p:nvPr/>
        </p:nvSpPr>
        <p:spPr>
          <a:xfrm>
            <a:off x="214489" y="413307"/>
            <a:ext cx="1656645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G34-Y3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4CF9E7-2D31-6A4C-98C5-7D9BEDBA5C45}"/>
              </a:ext>
            </a:extLst>
          </p:cNvPr>
          <p:cNvSpPr txBox="1"/>
          <p:nvPr/>
        </p:nvSpPr>
        <p:spPr>
          <a:xfrm>
            <a:off x="172155" y="3537801"/>
            <a:ext cx="2054578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U34*-G3</a:t>
            </a:r>
          </a:p>
        </p:txBody>
      </p:sp>
    </p:spTree>
    <p:extLst>
      <p:ext uri="{BB962C8B-B14F-4D97-AF65-F5344CB8AC3E}">
        <p14:creationId xmlns:p14="http://schemas.microsoft.com/office/powerpoint/2010/main" val="2893104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Fig5n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" y="914400"/>
            <a:ext cx="7924800" cy="594360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98801" y="1527710"/>
            <a:ext cx="4284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rgbClr val="0000FF"/>
                </a:solidFill>
                <a:latin typeface="Comic Sans MS"/>
                <a:cs typeface="Comic Sans MS"/>
              </a:rPr>
              <a:t>Usual</a:t>
            </a:r>
            <a:r>
              <a:rPr lang="fr-FR" sz="28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fr-FR" sz="2800" dirty="0" err="1">
                <a:solidFill>
                  <a:srgbClr val="0000FF"/>
                </a:solidFill>
                <a:latin typeface="Comic Sans MS"/>
                <a:cs typeface="Comic Sans MS"/>
              </a:rPr>
              <a:t>GoU</a:t>
            </a:r>
            <a:r>
              <a:rPr lang="fr-FR" sz="28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fr-FR" sz="2800" dirty="0" err="1">
                <a:solidFill>
                  <a:srgbClr val="0000FF"/>
                </a:solidFill>
                <a:latin typeface="Comic Sans MS"/>
                <a:cs typeface="Comic Sans MS"/>
              </a:rPr>
              <a:t>wobble</a:t>
            </a:r>
            <a:r>
              <a:rPr lang="fr-FR" sz="2800" dirty="0">
                <a:solidFill>
                  <a:srgbClr val="0000FF"/>
                </a:solidFill>
                <a:latin typeface="Comic Sans MS"/>
                <a:cs typeface="Comic Sans MS"/>
              </a:rPr>
              <a:t> pair</a:t>
            </a:r>
            <a:endParaRPr lang="fr-FR" sz="28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62603" y="5291581"/>
            <a:ext cx="412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00FF"/>
                </a:solidFill>
                <a:latin typeface="Comic Sans MS"/>
                <a:cs typeface="Comic Sans MS"/>
              </a:rPr>
              <a:t>Minor Groove </a:t>
            </a:r>
            <a:r>
              <a:rPr lang="fr-FR" sz="2800" dirty="0" err="1">
                <a:solidFill>
                  <a:srgbClr val="0000FF"/>
                </a:solidFill>
                <a:latin typeface="Comic Sans MS"/>
                <a:cs typeface="Comic Sans MS"/>
              </a:rPr>
              <a:t>GoU</a:t>
            </a:r>
            <a:r>
              <a:rPr lang="fr-FR" sz="2800" dirty="0">
                <a:solidFill>
                  <a:srgbClr val="0000FF"/>
                </a:solidFill>
                <a:latin typeface="Comic Sans MS"/>
                <a:cs typeface="Comic Sans MS"/>
              </a:rPr>
              <a:t> pair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738536" y="3003778"/>
            <a:ext cx="292946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  <a:latin typeface="Comic Sans MS"/>
                <a:cs typeface="Comic Sans MS"/>
              </a:rPr>
              <a:t>Watson-Crick-</a:t>
            </a:r>
            <a:r>
              <a:rPr lang="fr-FR" sz="2400" dirty="0" err="1">
                <a:solidFill>
                  <a:srgbClr val="0000FF"/>
                </a:solidFill>
                <a:latin typeface="Comic Sans MS"/>
                <a:cs typeface="Comic Sans MS"/>
              </a:rPr>
              <a:t>like</a:t>
            </a:r>
            <a:endParaRPr lang="fr-FR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fr-FR" sz="2400" dirty="0" err="1">
                <a:solidFill>
                  <a:srgbClr val="0000FF"/>
                </a:solidFill>
                <a:latin typeface="Comic Sans MS"/>
                <a:cs typeface="Comic Sans MS"/>
              </a:rPr>
              <a:t>GoU</a:t>
            </a:r>
            <a:r>
              <a:rPr lang="fr-FR" sz="24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fr-FR" sz="2400" dirty="0" err="1">
                <a:solidFill>
                  <a:srgbClr val="0000FF"/>
                </a:solidFill>
                <a:latin typeface="Comic Sans MS"/>
                <a:cs typeface="Comic Sans MS"/>
              </a:rPr>
              <a:t>tautomeric</a:t>
            </a:r>
            <a:r>
              <a:rPr lang="fr-FR" sz="2400" dirty="0">
                <a:solidFill>
                  <a:srgbClr val="0000FF"/>
                </a:solidFill>
                <a:latin typeface="Comic Sans MS"/>
                <a:cs typeface="Comic Sans MS"/>
              </a:rPr>
              <a:t> pair 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524000" y="-275690"/>
            <a:ext cx="91440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2800" dirty="0" err="1">
                <a:solidFill>
                  <a:srgbClr val="3366FF"/>
                </a:solidFill>
                <a:latin typeface="Comic Sans MS"/>
                <a:cs typeface="Comic Sans MS"/>
              </a:rPr>
              <a:t>Three</a:t>
            </a:r>
            <a:r>
              <a:rPr lang="fr-FR" sz="2800" dirty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fr-FR" sz="2800" dirty="0" err="1">
                <a:solidFill>
                  <a:srgbClr val="3366FF"/>
                </a:solidFill>
                <a:latin typeface="Comic Sans MS"/>
                <a:cs typeface="Comic Sans MS"/>
              </a:rPr>
              <a:t>flavours</a:t>
            </a:r>
            <a:r>
              <a:rPr lang="fr-FR" sz="2800" dirty="0">
                <a:solidFill>
                  <a:srgbClr val="3366FF"/>
                </a:solidFill>
                <a:latin typeface="Comic Sans MS"/>
                <a:cs typeface="Comic Sans MS"/>
              </a:rPr>
              <a:t> of </a:t>
            </a:r>
            <a:r>
              <a:rPr lang="fr-FR" sz="2800" dirty="0" err="1">
                <a:solidFill>
                  <a:srgbClr val="3366FF"/>
                </a:solidFill>
                <a:latin typeface="Comic Sans MS"/>
                <a:cs typeface="Comic Sans MS"/>
              </a:rPr>
              <a:t>GoU</a:t>
            </a:r>
            <a:r>
              <a:rPr lang="fr-FR" sz="2800" dirty="0">
                <a:solidFill>
                  <a:srgbClr val="3366FF"/>
                </a:solidFill>
                <a:latin typeface="Comic Sans MS"/>
                <a:cs typeface="Comic Sans MS"/>
              </a:rPr>
              <a:t> pairs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1659455" y="886241"/>
            <a:ext cx="4210880" cy="5937891"/>
            <a:chOff x="135455" y="886240"/>
            <a:chExt cx="4210880" cy="5937891"/>
          </a:xfrm>
        </p:grpSpPr>
        <p:sp>
          <p:nvSpPr>
            <p:cNvPr id="4" name="Flèche courbée vers la droite 3"/>
            <p:cNvSpPr/>
            <p:nvPr/>
          </p:nvSpPr>
          <p:spPr>
            <a:xfrm>
              <a:off x="135455" y="985841"/>
              <a:ext cx="1507067" cy="5838290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727201" y="886240"/>
              <a:ext cx="2607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  <a:latin typeface="Comic Sans MS"/>
                  <a:cs typeface="Comic Sans MS"/>
                </a:rPr>
                <a:t>Standard U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738603" y="6118640"/>
              <a:ext cx="2607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Modified</a:t>
              </a:r>
              <a:r>
                <a:rPr lang="fr-FR" sz="2800" dirty="0">
                  <a:solidFill>
                    <a:srgbClr val="FF0000"/>
                  </a:solidFill>
                  <a:latin typeface="Comic Sans MS"/>
                  <a:cs typeface="Comic Sans MS"/>
                </a:rPr>
                <a:t> U</a:t>
              </a: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8128001" y="999070"/>
            <a:ext cx="2319866" cy="5848662"/>
            <a:chOff x="6604001" y="999070"/>
            <a:chExt cx="2319866" cy="5848662"/>
          </a:xfrm>
        </p:grpSpPr>
        <p:sp>
          <p:nvSpPr>
            <p:cNvPr id="13" name="Flèche vers le bas 12"/>
            <p:cNvSpPr/>
            <p:nvPr/>
          </p:nvSpPr>
          <p:spPr>
            <a:xfrm>
              <a:off x="7518401" y="999070"/>
              <a:ext cx="304800" cy="4487333"/>
            </a:xfrm>
            <a:prstGeom prst="downArrow">
              <a:avLst/>
            </a:prstGeom>
            <a:solidFill>
              <a:srgbClr val="C0504D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604001" y="5462737"/>
              <a:ext cx="23198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Increase</a:t>
              </a:r>
              <a:r>
                <a:rPr lang="fr-FR" sz="2800" dirty="0">
                  <a:solidFill>
                    <a:srgbClr val="FF0000"/>
                  </a:solidFill>
                  <a:latin typeface="Comic Sans MS"/>
                  <a:cs typeface="Comic Sans MS"/>
                </a:rPr>
                <a:t> in </a:t>
              </a:r>
            </a:p>
            <a:p>
              <a:r>
                <a:rPr lang="fr-FR" sz="2800" dirty="0">
                  <a:solidFill>
                    <a:srgbClr val="FF0000"/>
                  </a:solidFill>
                  <a:latin typeface="Comic Sans MS"/>
                  <a:cs typeface="Comic Sans MS"/>
                </a:rPr>
                <a:t>ribosomal</a:t>
              </a:r>
            </a:p>
            <a:p>
              <a:r>
                <a:rPr lang="fr-FR" sz="28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constraints</a:t>
              </a:r>
              <a:endParaRPr lang="fr-FR" sz="2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91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266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59267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59269" name="Text Box 5"/>
          <p:cNvSpPr txBox="1">
            <a:spLocks noChangeArrowheads="1"/>
          </p:cNvSpPr>
          <p:nvPr/>
        </p:nvSpPr>
        <p:spPr bwMode="auto">
          <a:xfrm>
            <a:off x="2586568" y="1675598"/>
            <a:ext cx="2125133" cy="20621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 dirty="0" err="1">
                <a:solidFill>
                  <a:srgbClr val="000000"/>
                </a:solidFill>
                <a:latin typeface="Comic Sans MS" charset="0"/>
              </a:rPr>
              <a:t>GoU</a:t>
            </a:r>
            <a:r>
              <a:rPr lang="fr-FR" sz="3200" b="1" dirty="0">
                <a:solidFill>
                  <a:srgbClr val="000000"/>
                </a:solidFill>
                <a:latin typeface="Comic Sans MS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fr-FR" sz="3200" b="1" dirty="0">
                <a:solidFill>
                  <a:srgbClr val="000000"/>
                </a:solidFill>
                <a:latin typeface="Comic Sans MS" charset="0"/>
              </a:rPr>
              <a:t>versus</a:t>
            </a:r>
          </a:p>
          <a:p>
            <a:pPr>
              <a:spcBef>
                <a:spcPct val="50000"/>
              </a:spcBef>
            </a:pPr>
            <a:r>
              <a:rPr lang="fr-FR" sz="3200" b="1" dirty="0" err="1">
                <a:solidFill>
                  <a:srgbClr val="000000"/>
                </a:solidFill>
                <a:latin typeface="Comic Sans MS" charset="0"/>
              </a:rPr>
              <a:t>UoG</a:t>
            </a:r>
            <a:endParaRPr lang="fr-FR" sz="3200" b="1" dirty="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059270" name="Text Box 6"/>
          <p:cNvSpPr txBox="1">
            <a:spLocks noChangeArrowheads="1"/>
          </p:cNvSpPr>
          <p:nvPr/>
        </p:nvSpPr>
        <p:spPr bwMode="auto">
          <a:xfrm>
            <a:off x="1966988" y="5653004"/>
            <a:ext cx="5046133" cy="10525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fr-FR" sz="2800" b="1" baseline="3000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ja-JP" altLang="fr-FR" sz="2800" b="1" baseline="30000">
                <a:solidFill>
                  <a:srgbClr val="000000"/>
                </a:solidFill>
                <a:latin typeface="Comic Sans MS" charset="0"/>
              </a:rPr>
              <a:t>’</a:t>
            </a:r>
            <a:r>
              <a:rPr lang="fr-FR" sz="3200" b="1">
                <a:solidFill>
                  <a:srgbClr val="000000"/>
                </a:solidFill>
                <a:latin typeface="Comic Sans MS" charset="0"/>
              </a:rPr>
              <a:t>UoG    </a:t>
            </a:r>
            <a:r>
              <a:rPr lang="fr-FR" sz="2800" b="1" baseline="3000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ja-JP" altLang="fr-FR" sz="2800" b="1" baseline="30000">
                <a:solidFill>
                  <a:srgbClr val="000000"/>
                </a:solidFill>
                <a:latin typeface="Comic Sans MS" charset="0"/>
              </a:rPr>
              <a:t>’</a:t>
            </a:r>
            <a:r>
              <a:rPr lang="fr-FR" sz="3200" b="1">
                <a:solidFill>
                  <a:srgbClr val="000000"/>
                </a:solidFill>
                <a:latin typeface="Comic Sans MS" charset="0"/>
              </a:rPr>
              <a:t>UoG    </a:t>
            </a:r>
            <a:r>
              <a:rPr lang="fr-FR" sz="2800" b="1" baseline="3000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ja-JP" altLang="fr-FR" sz="2800" b="1" baseline="30000">
                <a:solidFill>
                  <a:srgbClr val="000000"/>
                </a:solidFill>
                <a:latin typeface="Comic Sans MS" charset="0"/>
              </a:rPr>
              <a:t>’</a:t>
            </a:r>
            <a:r>
              <a:rPr lang="fr-FR" sz="3200" b="1">
                <a:solidFill>
                  <a:srgbClr val="000000"/>
                </a:solidFill>
                <a:latin typeface="Comic Sans MS" charset="0"/>
              </a:rPr>
              <a:t>GoU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fr-FR" sz="3200" b="1">
                <a:solidFill>
                  <a:srgbClr val="000000"/>
                </a:solidFill>
                <a:latin typeface="Comic Sans MS" charset="0"/>
              </a:rPr>
              <a:t> GoU</a:t>
            </a:r>
            <a:r>
              <a:rPr lang="fr-FR" sz="2800" b="1" baseline="-2500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ja-JP" altLang="fr-FR" sz="2800" b="1" baseline="-25000">
                <a:solidFill>
                  <a:srgbClr val="000000"/>
                </a:solidFill>
                <a:latin typeface="Comic Sans MS" charset="0"/>
              </a:rPr>
              <a:t>’</a:t>
            </a:r>
            <a:r>
              <a:rPr lang="fr-FR" sz="3200" b="1">
                <a:solidFill>
                  <a:srgbClr val="000000"/>
                </a:solidFill>
                <a:latin typeface="Comic Sans MS" charset="0"/>
              </a:rPr>
              <a:t>    UoG</a:t>
            </a:r>
            <a:r>
              <a:rPr lang="fr-FR" sz="2800" b="1" baseline="-2500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ja-JP" altLang="fr-FR" sz="2800" b="1" baseline="-25000">
                <a:solidFill>
                  <a:srgbClr val="000000"/>
                </a:solidFill>
                <a:latin typeface="Comic Sans MS" charset="0"/>
              </a:rPr>
              <a:t>’</a:t>
            </a:r>
            <a:r>
              <a:rPr lang="fr-FR" sz="3200" b="1">
                <a:solidFill>
                  <a:srgbClr val="000000"/>
                </a:solidFill>
                <a:latin typeface="Comic Sans MS" charset="0"/>
              </a:rPr>
              <a:t>    UoG</a:t>
            </a:r>
            <a:r>
              <a:rPr lang="fr-FR" sz="2800" b="1" baseline="-2500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ja-JP" altLang="fr-FR" sz="2800" b="1" baseline="-25000">
                <a:solidFill>
                  <a:srgbClr val="000000"/>
                </a:solidFill>
                <a:latin typeface="Comic Sans MS" charset="0"/>
              </a:rPr>
              <a:t>’</a:t>
            </a:r>
            <a:endParaRPr lang="fr-FR"/>
          </a:p>
        </p:txBody>
      </p:sp>
      <p:sp>
        <p:nvSpPr>
          <p:cNvPr id="2059271" name="Text Box 7"/>
          <p:cNvSpPr txBox="1">
            <a:spLocks noChangeArrowheads="1"/>
          </p:cNvSpPr>
          <p:nvPr/>
        </p:nvSpPr>
        <p:spPr bwMode="auto">
          <a:xfrm>
            <a:off x="3047189" y="5890566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    </a:t>
            </a:r>
            <a:r>
              <a:rPr lang="fr-FR" sz="2400" b="1" dirty="0"/>
              <a:t>&gt;                   &gt;</a:t>
            </a:r>
          </a:p>
        </p:txBody>
      </p:sp>
      <p:pic>
        <p:nvPicPr>
          <p:cNvPr id="8" name="Image 7" descr="GU_U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791827"/>
            <a:ext cx="3149600" cy="376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26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524000" y="1"/>
            <a:ext cx="78486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42938">
              <a:tabLst>
                <a:tab pos="7493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642938">
              <a:tabLst>
                <a:tab pos="7493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642938">
              <a:tabLst>
                <a:tab pos="7493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642938">
              <a:tabLst>
                <a:tab pos="7493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642938">
              <a:tabLst>
                <a:tab pos="7493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 eaLnBrk="1" hangingPunct="1"/>
            <a:r>
              <a:rPr lang="en-US" sz="1700">
                <a:solidFill>
                  <a:srgbClr val="000000"/>
                </a:solidFill>
                <a:latin typeface="Comic Sans MS" charset="0"/>
              </a:rPr>
              <a:t>UPR 9002 du CNRS</a:t>
            </a:r>
            <a:r>
              <a:rPr lang="en-US" sz="250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just" eaLnBrk="1" hangingPunct="1"/>
            <a:r>
              <a:rPr lang="en-US">
                <a:solidFill>
                  <a:srgbClr val="000000"/>
                </a:solidFill>
                <a:latin typeface="Comic Sans MS" charset="0"/>
              </a:rPr>
              <a:t>A</a:t>
            </a:r>
            <a:r>
              <a:rPr lang="en-US" sz="1700">
                <a:solidFill>
                  <a:srgbClr val="000000"/>
                </a:solidFill>
                <a:latin typeface="Comic Sans MS" charset="0"/>
              </a:rPr>
              <a:t>rchitecture et </a:t>
            </a:r>
            <a:r>
              <a:rPr lang="en-US">
                <a:solidFill>
                  <a:srgbClr val="000000"/>
                </a:solidFill>
                <a:latin typeface="Comic Sans MS" charset="0"/>
              </a:rPr>
              <a:t>R</a:t>
            </a:r>
            <a:r>
              <a:rPr lang="en-US" sz="1700">
                <a:solidFill>
                  <a:srgbClr val="000000"/>
                </a:solidFill>
                <a:latin typeface="Comic Sans MS" charset="0"/>
              </a:rPr>
              <a:t>éactivité de l’AR</a:t>
            </a:r>
            <a:r>
              <a:rPr lang="en-US">
                <a:solidFill>
                  <a:srgbClr val="000000"/>
                </a:solidFill>
                <a:latin typeface="Comic Sans MS" charset="0"/>
              </a:rPr>
              <a:t>N</a:t>
            </a:r>
            <a:r>
              <a:rPr lang="en-US" sz="170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just" eaLnBrk="1" hangingPunct="1"/>
            <a:r>
              <a:rPr lang="en-US" sz="1700">
                <a:solidFill>
                  <a:srgbClr val="000000"/>
                </a:solidFill>
                <a:latin typeface="Comic Sans MS" charset="0"/>
              </a:rPr>
              <a:t>Institut de Biologie Moléculaire et Cellulaire, </a:t>
            </a:r>
          </a:p>
          <a:p>
            <a:pPr algn="just" eaLnBrk="1" hangingPunct="1"/>
            <a:r>
              <a:rPr lang="en-US" sz="1700">
                <a:solidFill>
                  <a:srgbClr val="000000"/>
                </a:solidFill>
                <a:latin typeface="Comic Sans MS" charset="0"/>
              </a:rPr>
              <a:t>Université de Strasbourg</a:t>
            </a:r>
            <a:endParaRPr lang="en-US" sz="1700">
              <a:solidFill>
                <a:srgbClr val="000000"/>
              </a:solidFill>
              <a:latin typeface="Gill Sans" charset="0"/>
            </a:endParaRPr>
          </a:p>
        </p:txBody>
      </p:sp>
      <p:graphicFrame>
        <p:nvGraphicFramePr>
          <p:cNvPr id="89093" name="Object 5"/>
          <p:cNvGraphicFramePr>
            <a:graphicFrameLocks noChangeAspect="1"/>
          </p:cNvGraphicFramePr>
          <p:nvPr/>
        </p:nvGraphicFramePr>
        <p:xfrm>
          <a:off x="2465389" y="1576561"/>
          <a:ext cx="2511425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4495238" imgH="3504762" progId="Word.Document.8">
                  <p:embed/>
                </p:oleObj>
              </mc:Choice>
              <mc:Fallback>
                <p:oleObj name="Document" r:id="rId3" imgW="4495238" imgH="3504762" progId="Word.Document.8">
                  <p:embed/>
                  <p:pic>
                    <p:nvPicPr>
                      <p:cNvPr id="8909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5389" y="1576561"/>
                        <a:ext cx="2511425" cy="195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5930900" y="1214050"/>
            <a:ext cx="6106164" cy="267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Gulnara &amp; Marat </a:t>
            </a:r>
            <a:r>
              <a:rPr lang="en-US" sz="2800" b="1" dirty="0" err="1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Yusupov</a:t>
            </a:r>
            <a:r>
              <a:rPr lang="en-US" sz="2800" b="1" dirty="0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 N. </a:t>
            </a:r>
            <a:r>
              <a:rPr lang="en-US" sz="2800" b="1" dirty="0" err="1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Demeshkina</a:t>
            </a:r>
            <a:r>
              <a:rPr lang="en-US" sz="2800" b="1" dirty="0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 A. </a:t>
            </a:r>
            <a:r>
              <a:rPr lang="en-US" sz="2800" b="1" dirty="0" err="1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Rozov</a:t>
            </a:r>
            <a:r>
              <a:rPr lang="en-US" sz="2800" b="1" dirty="0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(IGBMC)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Jamie Cate, Zoe Watson (Berkeley)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Todd Lowe, Patricia Chan, Bryan </a:t>
            </a:r>
            <a:r>
              <a:rPr lang="en-US" sz="2800" b="1" dirty="0" err="1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Thorlow</a:t>
            </a:r>
            <a:r>
              <a:rPr lang="en-US" sz="2800" b="1" dirty="0">
                <a:solidFill>
                  <a:srgbClr val="FD0E1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(UC Santa Cruz)</a:t>
            </a: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4219575" y="3689350"/>
            <a:ext cx="18471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defTabSz="457200"/>
            <a:endParaRPr lang="fr-FR"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28" descr="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285" y="4222096"/>
            <a:ext cx="24511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ogo_CNRS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3" y="4023591"/>
            <a:ext cx="2817814" cy="2786005"/>
          </a:xfrm>
          <a:prstGeom prst="rect">
            <a:avLst/>
          </a:prstGeom>
        </p:spPr>
      </p:pic>
      <p:pic>
        <p:nvPicPr>
          <p:cNvPr id="9" name="Image 8" descr="seal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36" y="6186892"/>
            <a:ext cx="718828" cy="643467"/>
          </a:xfrm>
          <a:prstGeom prst="rect">
            <a:avLst/>
          </a:prstGeom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542ACCC5-7912-A149-A72A-9EF0E768CE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910" y="4629157"/>
            <a:ext cx="3072024" cy="163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316734"/>
      </p:ext>
    </p:extLst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A7655B3-A271-4650-414F-A7FAC6FE9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4" y="761999"/>
            <a:ext cx="11944904" cy="53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01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i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4" y="1557871"/>
            <a:ext cx="4697811" cy="4521201"/>
          </a:xfrm>
          <a:prstGeom prst="rect">
            <a:avLst/>
          </a:prstGeom>
        </p:spPr>
      </p:pic>
      <p:pic>
        <p:nvPicPr>
          <p:cNvPr id="5" name="Image 4" descr="ci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68" y="1659468"/>
            <a:ext cx="4639733" cy="44312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57872" y="95198"/>
            <a:ext cx="4572001" cy="1477327"/>
          </a:xfrm>
          <a:prstGeom prst="rect">
            <a:avLst/>
          </a:prstGeom>
          <a:noFill/>
          <a:ln w="952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/>
                <a:cs typeface="Comic Sans MS"/>
              </a:rPr>
              <a:t>Cognate pair C(+2) = G35</a:t>
            </a:r>
          </a:p>
          <a:p>
            <a:pPr algn="ctr"/>
            <a:r>
              <a:rPr lang="en-US" sz="2400" b="1" dirty="0">
                <a:latin typeface="Comic Sans MS"/>
                <a:cs typeface="Comic Sans MS"/>
              </a:rPr>
              <a:t>V</a:t>
            </a:r>
          </a:p>
          <a:p>
            <a:pPr algn="ctr"/>
            <a:r>
              <a:rPr lang="en-US" sz="2400" b="1" dirty="0">
                <a:latin typeface="Comic Sans MS"/>
                <a:cs typeface="Comic Sans MS"/>
              </a:rPr>
              <a:t>Miscoding pair U(+2) o G35</a:t>
            </a:r>
            <a:endParaRPr lang="fr-FR" sz="2400" dirty="0">
              <a:latin typeface="Comic Sans MS"/>
              <a:cs typeface="Comic Sans MS"/>
            </a:endParaRP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197605" y="48527"/>
            <a:ext cx="4402662" cy="1569660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/>
                <a:cs typeface="Comic Sans MS"/>
              </a:rPr>
              <a:t>Cognate pair A(+2) - U35</a:t>
            </a:r>
          </a:p>
          <a:p>
            <a:pPr algn="ctr"/>
            <a:r>
              <a:rPr lang="en-US" sz="2400" b="1" dirty="0">
                <a:latin typeface="Comic Sans MS"/>
                <a:cs typeface="Comic Sans MS"/>
              </a:rPr>
              <a:t>V</a:t>
            </a:r>
          </a:p>
          <a:p>
            <a:pPr algn="ctr"/>
            <a:r>
              <a:rPr lang="en-US" sz="2400" b="1" dirty="0">
                <a:latin typeface="Comic Sans MS"/>
                <a:cs typeface="Comic Sans MS"/>
              </a:rPr>
              <a:t>Miscoding pair G(+2) o U35</a:t>
            </a:r>
            <a:endParaRPr lang="fr-FR" sz="2400" dirty="0">
              <a:latin typeface="Comic Sans MS"/>
              <a:cs typeface="Comic Sans MS"/>
            </a:endParaRPr>
          </a:p>
          <a:p>
            <a:endParaRPr lang="fr-FR" sz="2400" dirty="0">
              <a:latin typeface="Comic Sans MS"/>
              <a:cs typeface="Comic Sans MS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7386676" y="4217853"/>
            <a:ext cx="415442" cy="39279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9" name="Ellipse 8"/>
          <p:cNvSpPr/>
          <p:nvPr/>
        </p:nvSpPr>
        <p:spPr>
          <a:xfrm>
            <a:off x="7979334" y="4641181"/>
            <a:ext cx="415442" cy="39279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0" name="Ellipse 9"/>
          <p:cNvSpPr/>
          <p:nvPr/>
        </p:nvSpPr>
        <p:spPr>
          <a:xfrm>
            <a:off x="8351863" y="4624251"/>
            <a:ext cx="415442" cy="39279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1" name="Ellipse 10"/>
          <p:cNvSpPr/>
          <p:nvPr/>
        </p:nvSpPr>
        <p:spPr>
          <a:xfrm>
            <a:off x="8961454" y="4234795"/>
            <a:ext cx="415442" cy="39279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2" name="Ellipse 11"/>
          <p:cNvSpPr/>
          <p:nvPr/>
        </p:nvSpPr>
        <p:spPr>
          <a:xfrm>
            <a:off x="9079988" y="3506679"/>
            <a:ext cx="415442" cy="39279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3" name="Ellipse 12"/>
          <p:cNvSpPr/>
          <p:nvPr/>
        </p:nvSpPr>
        <p:spPr>
          <a:xfrm>
            <a:off x="8707465" y="2880161"/>
            <a:ext cx="415442" cy="39279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4" name="Ellipse 13"/>
          <p:cNvSpPr/>
          <p:nvPr/>
        </p:nvSpPr>
        <p:spPr>
          <a:xfrm>
            <a:off x="7623756" y="2897097"/>
            <a:ext cx="415442" cy="39279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5" name="Ellipse 14"/>
          <p:cNvSpPr/>
          <p:nvPr/>
        </p:nvSpPr>
        <p:spPr>
          <a:xfrm>
            <a:off x="7251233" y="3506688"/>
            <a:ext cx="415442" cy="39279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6" name="Ellipse 15"/>
          <p:cNvSpPr/>
          <p:nvPr/>
        </p:nvSpPr>
        <p:spPr>
          <a:xfrm>
            <a:off x="7589896" y="2880170"/>
            <a:ext cx="415442" cy="39279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743196" y="6066777"/>
            <a:ext cx="7941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200" b="1" dirty="0" err="1">
                <a:solidFill>
                  <a:srgbClr val="008000"/>
                </a:solidFill>
                <a:latin typeface="Comic Sans MS"/>
                <a:cs typeface="Comic Sans MS"/>
              </a:rPr>
              <a:t>Observed</a:t>
            </a:r>
            <a:r>
              <a:rPr lang="fr-FR" sz="22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2200" b="1" dirty="0" err="1">
                <a:solidFill>
                  <a:srgbClr val="008000"/>
                </a:solidFill>
                <a:latin typeface="Comic Sans MS"/>
                <a:cs typeface="Comic Sans MS"/>
              </a:rPr>
              <a:t>most</a:t>
            </a:r>
            <a:r>
              <a:rPr lang="fr-FR" sz="22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2200" b="1" dirty="0" err="1">
                <a:solidFill>
                  <a:srgbClr val="008000"/>
                </a:solidFill>
                <a:latin typeface="Comic Sans MS"/>
                <a:cs typeface="Comic Sans MS"/>
              </a:rPr>
              <a:t>frequently</a:t>
            </a:r>
            <a:endParaRPr lang="fr-FR" sz="2200" b="1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algn="r"/>
            <a:r>
              <a:rPr lang="fr-FR" sz="2200" b="1" dirty="0">
                <a:solidFill>
                  <a:srgbClr val="008000"/>
                </a:solidFill>
                <a:latin typeface="Comic Sans MS"/>
                <a:cs typeface="Comic Sans MS"/>
              </a:rPr>
              <a:t>A </a:t>
            </a:r>
            <a:r>
              <a:rPr lang="fr-FR" sz="2200" b="1" dirty="0" err="1">
                <a:solidFill>
                  <a:srgbClr val="008000"/>
                </a:solidFill>
                <a:latin typeface="Comic Sans MS"/>
                <a:cs typeface="Comic Sans MS"/>
              </a:rPr>
              <a:t>modified</a:t>
            </a:r>
            <a:r>
              <a:rPr lang="fr-FR" sz="22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2200" b="1" dirty="0" err="1">
                <a:solidFill>
                  <a:srgbClr val="008000"/>
                </a:solidFill>
                <a:latin typeface="Comic Sans MS"/>
                <a:cs typeface="Comic Sans MS"/>
              </a:rPr>
              <a:t>tRNA</a:t>
            </a:r>
            <a:r>
              <a:rPr lang="fr-FR" sz="2200" b="1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fr-FR" sz="2200" b="1" dirty="0" err="1">
                <a:solidFill>
                  <a:srgbClr val="008000"/>
                </a:solidFill>
                <a:latin typeface="Comic Sans MS"/>
                <a:cs typeface="Comic Sans MS"/>
              </a:rPr>
              <a:t>binding</a:t>
            </a:r>
            <a:r>
              <a:rPr lang="fr-FR" sz="2200" b="1" dirty="0">
                <a:solidFill>
                  <a:srgbClr val="008000"/>
                </a:solidFill>
                <a:latin typeface="Comic Sans MS"/>
                <a:cs typeface="Comic Sans MS"/>
              </a:rPr>
              <a:t> to a « </a:t>
            </a:r>
            <a:r>
              <a:rPr lang="fr-FR" sz="2200" b="1" dirty="0" err="1">
                <a:solidFill>
                  <a:srgbClr val="008000"/>
                </a:solidFill>
                <a:latin typeface="Comic Sans MS"/>
                <a:cs typeface="Comic Sans MS"/>
              </a:rPr>
              <a:t>stronger</a:t>
            </a:r>
            <a:r>
              <a:rPr lang="fr-FR" sz="2200" b="1" dirty="0">
                <a:solidFill>
                  <a:srgbClr val="008000"/>
                </a:solidFill>
                <a:latin typeface="Comic Sans MS"/>
                <a:cs typeface="Comic Sans MS"/>
              </a:rPr>
              <a:t> » codon</a:t>
            </a:r>
          </a:p>
        </p:txBody>
      </p:sp>
    </p:spTree>
    <p:extLst>
      <p:ext uri="{BB962C8B-B14F-4D97-AF65-F5344CB8AC3E}">
        <p14:creationId xmlns:p14="http://schemas.microsoft.com/office/powerpoint/2010/main" val="2752731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858434" y="15226"/>
            <a:ext cx="86571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Cognate pair A(+2)-U35  &gt;  Miscoding pair G(+2)oU35</a:t>
            </a:r>
            <a:endParaRPr lang="fr-FR" sz="2800" dirty="0"/>
          </a:p>
          <a:p>
            <a:endParaRPr lang="fr-FR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2424113" y="1473200"/>
          <a:ext cx="9055100" cy="500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055100" imgH="5003800" progId="Word.Document.12">
                  <p:embed/>
                </p:oleObj>
              </mc:Choice>
              <mc:Fallback>
                <p:oleObj name="Document" r:id="rId2" imgW="9055100" imgH="5003800" progId="Word.Document.12">
                  <p:embed/>
                  <p:pic>
                    <p:nvPicPr>
                      <p:cNvPr id="2" name="Obje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4113" y="1473200"/>
                        <a:ext cx="9055100" cy="500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8305800" y="1185333"/>
            <a:ext cx="1320801" cy="5317067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089400" y="1177561"/>
            <a:ext cx="1134534" cy="5317067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764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Sans titr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47" y="340133"/>
            <a:ext cx="5831960" cy="5754912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725152" y="199596"/>
            <a:ext cx="2095040" cy="5895449"/>
            <a:chOff x="46954" y="458841"/>
            <a:chExt cx="2095040" cy="5895449"/>
          </a:xfrm>
        </p:grpSpPr>
        <p:cxnSp>
          <p:nvCxnSpPr>
            <p:cNvPr id="3" name="Connecteur droit avec flèche 2"/>
            <p:cNvCxnSpPr>
              <a:cxnSpLocks/>
            </p:cNvCxnSpPr>
            <p:nvPr/>
          </p:nvCxnSpPr>
          <p:spPr>
            <a:xfrm flipV="1">
              <a:off x="516194" y="458841"/>
              <a:ext cx="0" cy="5895449"/>
            </a:xfrm>
            <a:prstGeom prst="straightConnector1">
              <a:avLst/>
            </a:prstGeom>
            <a:ln w="76200" cmpd="tri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ZoneTexte 3"/>
            <p:cNvSpPr txBox="1"/>
            <p:nvPr/>
          </p:nvSpPr>
          <p:spPr>
            <a:xfrm rot="16200000">
              <a:off x="-2247048" y="3413968"/>
              <a:ext cx="4988113" cy="400110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Increasing</a:t>
              </a:r>
              <a:r>
                <a:rPr lang="fr-FR" sz="2000" dirty="0"/>
                <a:t> </a:t>
              </a:r>
              <a:r>
                <a:rPr lang="fr-FR" sz="2000" dirty="0" err="1"/>
                <a:t>stability</a:t>
              </a:r>
              <a:r>
                <a:rPr lang="fr-FR" sz="2000" dirty="0"/>
                <a:t> of network interactions</a:t>
              </a: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>
              <a:off x="1227393" y="1536700"/>
              <a:ext cx="0" cy="3754445"/>
            </a:xfrm>
            <a:prstGeom prst="straightConnector1">
              <a:avLst/>
            </a:prstGeom>
            <a:ln w="76200" cmpd="tri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630693" y="5465665"/>
              <a:ext cx="1511301" cy="646331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Weak</a:t>
              </a:r>
              <a:r>
                <a:rPr lang="fr-FR" dirty="0"/>
                <a:t> </a:t>
              </a:r>
              <a:r>
                <a:rPr lang="fr-FR" dirty="0" err="1"/>
                <a:t>tRNA</a:t>
              </a:r>
              <a:endParaRPr lang="fr-FR" dirty="0"/>
            </a:p>
            <a:p>
              <a:r>
                <a:rPr lang="fr-FR" dirty="0" err="1"/>
                <a:t>binding</a:t>
              </a:r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30693" y="613370"/>
              <a:ext cx="1511301" cy="646331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Strong</a:t>
              </a:r>
              <a:r>
                <a:rPr lang="fr-FR" dirty="0"/>
                <a:t> </a:t>
              </a:r>
              <a:r>
                <a:rPr lang="fr-FR" dirty="0" err="1"/>
                <a:t>tRNA</a:t>
              </a:r>
              <a:r>
                <a:rPr lang="fr-FR" dirty="0"/>
                <a:t> </a:t>
              </a:r>
              <a:r>
                <a:rPr lang="fr-FR" dirty="0" err="1"/>
                <a:t>binding</a:t>
              </a:r>
              <a:endParaRPr lang="fr-FR" dirty="0"/>
            </a:p>
          </p:txBody>
        </p:sp>
      </p:grp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4CFA057-07AC-B84A-9E90-5824586B7046}"/>
              </a:ext>
            </a:extLst>
          </p:cNvPr>
          <p:cNvCxnSpPr/>
          <p:nvPr/>
        </p:nvCxnSpPr>
        <p:spPr>
          <a:xfrm>
            <a:off x="10599720" y="983945"/>
            <a:ext cx="0" cy="3408880"/>
          </a:xfrm>
          <a:prstGeom prst="straightConnector1">
            <a:avLst/>
          </a:prstGeom>
          <a:ln w="76200" cmpd="tri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20A96C2E-C916-124B-B00C-955C77503404}"/>
              </a:ext>
            </a:extLst>
          </p:cNvPr>
          <p:cNvSpPr txBox="1"/>
          <p:nvPr/>
        </p:nvSpPr>
        <p:spPr>
          <a:xfrm>
            <a:off x="9724437" y="4450099"/>
            <a:ext cx="1785996" cy="1754326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Increase</a:t>
            </a:r>
            <a:r>
              <a:rPr lang="fr-FR" dirty="0"/>
              <a:t> in A/U and </a:t>
            </a:r>
            <a:r>
              <a:rPr lang="fr-FR" dirty="0" err="1"/>
              <a:t>amino</a:t>
            </a:r>
            <a:r>
              <a:rPr lang="fr-FR" dirty="0"/>
              <a:t> </a:t>
            </a:r>
            <a:r>
              <a:rPr lang="fr-FR" dirty="0" err="1"/>
              <a:t>acid</a:t>
            </a:r>
            <a:r>
              <a:rPr lang="fr-FR" dirty="0"/>
              <a:t> </a:t>
            </a:r>
            <a:r>
              <a:rPr lang="fr-FR" dirty="0" err="1"/>
              <a:t>diversity</a:t>
            </a:r>
            <a:r>
              <a:rPr lang="fr-FR" dirty="0"/>
              <a:t> </a:t>
            </a:r>
          </a:p>
          <a:p>
            <a:r>
              <a:rPr lang="fr-FR" dirty="0" err="1"/>
              <a:t>coupled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modification enzymes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8D72B64-10A2-6A46-BEDF-33667B16130D}"/>
              </a:ext>
            </a:extLst>
          </p:cNvPr>
          <p:cNvSpPr txBox="1"/>
          <p:nvPr/>
        </p:nvSpPr>
        <p:spPr>
          <a:xfrm>
            <a:off x="9690571" y="92316"/>
            <a:ext cx="1785996" cy="120032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G/C-</a:t>
            </a:r>
            <a:r>
              <a:rPr lang="fr-FR" dirty="0" err="1"/>
              <a:t>rich</a:t>
            </a:r>
            <a:r>
              <a:rPr lang="fr-FR" dirty="0"/>
              <a:t> RNA world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oldest</a:t>
            </a:r>
            <a:r>
              <a:rPr lang="fr-FR" dirty="0"/>
              <a:t> </a:t>
            </a:r>
            <a:r>
              <a:rPr lang="fr-FR" dirty="0" err="1"/>
              <a:t>amino</a:t>
            </a:r>
            <a:r>
              <a:rPr lang="fr-FR" dirty="0"/>
              <a:t> </a:t>
            </a:r>
            <a:r>
              <a:rPr lang="fr-FR" dirty="0" err="1"/>
              <a:t>acids</a:t>
            </a:r>
            <a:r>
              <a:rPr lang="fr-FR" dirty="0"/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08D4934-92D5-6141-A3C1-131E5F5E3A7B}"/>
              </a:ext>
            </a:extLst>
          </p:cNvPr>
          <p:cNvSpPr txBox="1"/>
          <p:nvPr/>
        </p:nvSpPr>
        <p:spPr>
          <a:xfrm>
            <a:off x="-34006" y="632701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/>
              <a:t>Grosjean, H. and E. Westhof (2016). "An </a:t>
            </a:r>
            <a:r>
              <a:rPr lang="fr-FR" dirty="0" err="1"/>
              <a:t>integrated</a:t>
            </a:r>
            <a:r>
              <a:rPr lang="fr-FR" dirty="0"/>
              <a:t>, structure- and </a:t>
            </a:r>
            <a:r>
              <a:rPr lang="fr-FR" dirty="0" err="1"/>
              <a:t>energy-based</a:t>
            </a:r>
            <a:r>
              <a:rPr lang="fr-FR" dirty="0"/>
              <a:t> </a:t>
            </a:r>
            <a:r>
              <a:rPr lang="fr-FR" dirty="0" err="1"/>
              <a:t>view</a:t>
            </a:r>
            <a:r>
              <a:rPr lang="fr-FR" dirty="0"/>
              <a:t> of the </a:t>
            </a:r>
            <a:r>
              <a:rPr lang="fr-FR" dirty="0" err="1"/>
              <a:t>genetic</a:t>
            </a:r>
            <a:r>
              <a:rPr lang="fr-FR" dirty="0"/>
              <a:t> code." </a:t>
            </a:r>
            <a:r>
              <a:rPr lang="fr-FR" u="sng" dirty="0" err="1"/>
              <a:t>Nucleic</a:t>
            </a:r>
            <a:r>
              <a:rPr lang="fr-FR" u="sng" dirty="0"/>
              <a:t> </a:t>
            </a:r>
            <a:r>
              <a:rPr lang="fr-FR" u="sng" dirty="0" err="1"/>
              <a:t>Acids</a:t>
            </a:r>
            <a:r>
              <a:rPr lang="fr-FR" u="sng" dirty="0"/>
              <a:t> </a:t>
            </a:r>
            <a:r>
              <a:rPr lang="fr-FR" u="sng" dirty="0" err="1"/>
              <a:t>Res</a:t>
            </a:r>
            <a:r>
              <a:rPr lang="fr-FR" dirty="0"/>
              <a:t> </a:t>
            </a:r>
            <a:r>
              <a:rPr lang="fr-FR" b="1" dirty="0"/>
              <a:t>44</a:t>
            </a:r>
            <a:r>
              <a:rPr lang="fr-FR" dirty="0"/>
              <a:t>: 8020-8040.</a:t>
            </a:r>
          </a:p>
        </p:txBody>
      </p:sp>
    </p:spTree>
    <p:extLst>
      <p:ext uri="{BB962C8B-B14F-4D97-AF65-F5344CB8AC3E}">
        <p14:creationId xmlns:p14="http://schemas.microsoft.com/office/powerpoint/2010/main" val="183461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7924800" y="4724400"/>
            <a:ext cx="2743200" cy="2133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pic>
        <p:nvPicPr>
          <p:cNvPr id="3686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8" y="0"/>
            <a:ext cx="3944039" cy="408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723275"/>
            <a:ext cx="3606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376288" y="38725"/>
            <a:ext cx="210185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4400" b="1" dirty="0">
                <a:solidFill>
                  <a:srgbClr val="000000"/>
                </a:solidFill>
                <a:latin typeface="Comic Sans MS" charset="0"/>
              </a:rPr>
              <a:t>0.97 </a:t>
            </a:r>
            <a:r>
              <a:rPr lang="fr-FR" sz="4400" b="1" dirty="0" err="1">
                <a:solidFill>
                  <a:srgbClr val="000000"/>
                </a:solidFill>
                <a:latin typeface="Comic Sans MS" charset="0"/>
              </a:rPr>
              <a:t>Å</a:t>
            </a:r>
            <a:endParaRPr lang="fr-FR" sz="4400" b="1" dirty="0">
              <a:solidFill>
                <a:srgbClr val="000000"/>
              </a:solidFill>
              <a:latin typeface="Comic Sans MS" charset="0"/>
            </a:endParaRPr>
          </a:p>
          <a:p>
            <a:pPr>
              <a:defRPr/>
            </a:pPr>
            <a:r>
              <a:rPr lang="fr-FR" sz="4400" b="1" dirty="0">
                <a:solidFill>
                  <a:srgbClr val="000000"/>
                </a:solidFill>
                <a:latin typeface="Comic Sans MS" charset="0"/>
              </a:rPr>
              <a:t>(1999)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0304945" y="0"/>
            <a:ext cx="1887055" cy="144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4400" b="1" dirty="0">
                <a:latin typeface="Comic Sans MS" charset="0"/>
              </a:rPr>
              <a:t>3.0 </a:t>
            </a:r>
            <a:r>
              <a:rPr lang="fr-FR" sz="4400" b="1" dirty="0" err="1">
                <a:latin typeface="Comic Sans MS" charset="0"/>
              </a:rPr>
              <a:t>Å</a:t>
            </a:r>
            <a:r>
              <a:rPr lang="fr-FR" sz="4400" b="1" dirty="0">
                <a:latin typeface="Comic Sans MS" charset="0"/>
              </a:rPr>
              <a:t> </a:t>
            </a:r>
          </a:p>
          <a:p>
            <a:pPr>
              <a:defRPr/>
            </a:pPr>
            <a:r>
              <a:rPr lang="fr-FR" sz="4400" b="1" dirty="0">
                <a:latin typeface="Comic Sans MS" charset="0"/>
              </a:rPr>
              <a:t>(1985)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8599969" y="0"/>
            <a:ext cx="1704976" cy="762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0" y="4085754"/>
            <a:ext cx="3944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Masquida</a:t>
            </a:r>
            <a:r>
              <a:rPr lang="fr-FR" dirty="0"/>
              <a:t>, B.  et al. RNA 10, 1384 (1999)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CBB5377-AF63-024F-ADAD-4AF1234BFE9B}"/>
              </a:ext>
            </a:extLst>
          </p:cNvPr>
          <p:cNvSpPr txBox="1"/>
          <p:nvPr/>
        </p:nvSpPr>
        <p:spPr>
          <a:xfrm>
            <a:off x="6096000" y="4724400"/>
            <a:ext cx="598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Westhof</a:t>
            </a:r>
            <a:r>
              <a:rPr lang="en-US" dirty="0"/>
              <a:t>, E., Dumas, P. &amp; </a:t>
            </a:r>
            <a:r>
              <a:rPr lang="en-US" dirty="0" err="1"/>
              <a:t>Moras</a:t>
            </a:r>
            <a:r>
              <a:rPr lang="en-US" dirty="0"/>
              <a:t>, D. (1985) </a:t>
            </a:r>
            <a:r>
              <a:rPr lang="en-US" i="1" dirty="0"/>
              <a:t>J Mol Biol</a:t>
            </a:r>
            <a:r>
              <a:rPr lang="en-US" dirty="0"/>
              <a:t>, </a:t>
            </a:r>
            <a:r>
              <a:rPr lang="en-US" b="1" dirty="0"/>
              <a:t>184</a:t>
            </a:r>
            <a:r>
              <a:rPr lang="en-US" dirty="0"/>
              <a:t>, 119.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635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823E96-ECCF-1646-BA51-17FFA9E1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387350"/>
            <a:ext cx="11036300" cy="44577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45300A-2FFC-DC45-B05E-A87FDDCBD5C3}"/>
              </a:ext>
            </a:extLst>
          </p:cNvPr>
          <p:cNvSpPr txBox="1"/>
          <p:nvPr/>
        </p:nvSpPr>
        <p:spPr>
          <a:xfrm>
            <a:off x="270933" y="5052088"/>
            <a:ext cx="1192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                       </a:t>
            </a:r>
            <a:r>
              <a:rPr lang="fr-FR" dirty="0" err="1">
                <a:highlight>
                  <a:srgbClr val="FFFF00"/>
                </a:highlight>
              </a:rPr>
              <a:t>yellow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>
                <a:highlight>
                  <a:srgbClr val="FFFF00"/>
                </a:highlight>
              </a:rPr>
              <a:t>negative</a:t>
            </a:r>
            <a:r>
              <a:rPr lang="fr-FR" dirty="0"/>
              <a:t> (-1.7 kT/e)                                       </a:t>
            </a:r>
            <a:r>
              <a:rPr lang="fr-FR" dirty="0">
                <a:highlight>
                  <a:srgbClr val="00FF00"/>
                </a:highlight>
              </a:rPr>
              <a:t>green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>
                <a:highlight>
                  <a:srgbClr val="00FF00"/>
                </a:highlight>
              </a:rPr>
              <a:t>positive</a:t>
            </a:r>
            <a:r>
              <a:rPr lang="fr-FR" dirty="0"/>
              <a:t> (1.7 kT/e) </a:t>
            </a:r>
          </a:p>
          <a:p>
            <a:r>
              <a:rPr lang="fr-FR" dirty="0"/>
              <a:t>                                                 White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neutral</a:t>
            </a:r>
            <a:r>
              <a:rPr lang="fr-FR" dirty="0"/>
              <a:t>.  </a:t>
            </a:r>
            <a:r>
              <a:rPr lang="fr-FR" dirty="0" err="1"/>
              <a:t>Red</a:t>
            </a:r>
            <a:r>
              <a:rPr lang="fr-FR" dirty="0"/>
              <a:t> and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represent</a:t>
            </a:r>
            <a:r>
              <a:rPr lang="fr-FR" dirty="0"/>
              <a:t> </a:t>
            </a:r>
            <a:r>
              <a:rPr lang="fr-FR" dirty="0" err="1"/>
              <a:t>negative</a:t>
            </a:r>
            <a:r>
              <a:rPr lang="fr-FR" dirty="0"/>
              <a:t> and positive </a:t>
            </a:r>
            <a:r>
              <a:rPr lang="fr-FR" dirty="0" err="1"/>
              <a:t>potentials</a:t>
            </a:r>
            <a:r>
              <a:rPr lang="fr-FR" dirty="0"/>
              <a:t>, </a:t>
            </a:r>
            <a:r>
              <a:rPr lang="fr-FR" dirty="0" err="1"/>
              <a:t>respectively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78CB52-1D6C-6748-90ED-6E73A021E3CA}"/>
              </a:ext>
            </a:extLst>
          </p:cNvPr>
          <p:cNvSpPr txBox="1"/>
          <p:nvPr/>
        </p:nvSpPr>
        <p:spPr>
          <a:xfrm>
            <a:off x="124177" y="6450189"/>
            <a:ext cx="1127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Xu et al. </a:t>
            </a:r>
            <a:r>
              <a:rPr lang="fr-FR" dirty="0" err="1"/>
              <a:t>Nucleic</a:t>
            </a:r>
            <a:r>
              <a:rPr lang="fr-FR" dirty="0"/>
              <a:t> </a:t>
            </a:r>
            <a:r>
              <a:rPr lang="fr-FR" dirty="0" err="1"/>
              <a:t>Acids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(2007) 35, 3836. doi:10.1093/</a:t>
            </a:r>
            <a:r>
              <a:rPr lang="fr-FR" dirty="0" err="1"/>
              <a:t>nar</a:t>
            </a:r>
            <a:r>
              <a:rPr lang="fr-FR" dirty="0"/>
              <a:t>/gkm274</a:t>
            </a:r>
          </a:p>
        </p:txBody>
      </p:sp>
    </p:spTree>
    <p:extLst>
      <p:ext uri="{BB962C8B-B14F-4D97-AF65-F5344CB8AC3E}">
        <p14:creationId xmlns:p14="http://schemas.microsoft.com/office/powerpoint/2010/main" val="1084229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6574FE0E-A85E-F34E-BB43-F71EF7B7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533400"/>
            <a:ext cx="7797800" cy="5791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EF15C5-57E4-B345-B64A-A54150E2095B}"/>
              </a:ext>
            </a:extLst>
          </p:cNvPr>
          <p:cNvSpPr txBox="1"/>
          <p:nvPr/>
        </p:nvSpPr>
        <p:spPr>
          <a:xfrm>
            <a:off x="4647486" y="1527265"/>
            <a:ext cx="58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K</a:t>
            </a:r>
            <a:r>
              <a:rPr lang="fr-FR" sz="3600" baseline="30000" dirty="0"/>
              <a:t>+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D7600E-4ECB-CA41-AB0C-007664C66062}"/>
              </a:ext>
            </a:extLst>
          </p:cNvPr>
          <p:cNvSpPr txBox="1"/>
          <p:nvPr/>
        </p:nvSpPr>
        <p:spPr>
          <a:xfrm>
            <a:off x="7355255" y="4103512"/>
            <a:ext cx="775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Ow</a:t>
            </a:r>
            <a:endParaRPr lang="fr-FR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22128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U_Pac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5" y="0"/>
            <a:ext cx="5221817" cy="66595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331201" y="6082763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PDB 4jrt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2F10CF-428E-3E44-AFAC-E94AF6E0F4AF}"/>
              </a:ext>
            </a:extLst>
          </p:cNvPr>
          <p:cNvSpPr txBox="1"/>
          <p:nvPr/>
        </p:nvSpPr>
        <p:spPr>
          <a:xfrm>
            <a:off x="7900656" y="3329756"/>
            <a:ext cx="4942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latin typeface="Comic Sans MS"/>
                <a:cs typeface="Comic Sans MS"/>
              </a:rPr>
              <a:t>Tight</a:t>
            </a:r>
            <a:r>
              <a:rPr lang="fr-FR" sz="3600" dirty="0">
                <a:latin typeface="Comic Sans MS"/>
                <a:cs typeface="Comic Sans MS"/>
              </a:rPr>
              <a:t> </a:t>
            </a:r>
            <a:r>
              <a:rPr lang="fr-FR" sz="3600" dirty="0" err="1">
                <a:latin typeface="Comic Sans MS"/>
                <a:cs typeface="Comic Sans MS"/>
              </a:rPr>
              <a:t>helix-helix</a:t>
            </a:r>
            <a:endParaRPr lang="fr-FR" sz="3600" dirty="0">
              <a:latin typeface="Comic Sans MS"/>
              <a:cs typeface="Comic Sans MS"/>
            </a:endParaRPr>
          </a:p>
          <a:p>
            <a:r>
              <a:rPr lang="fr-FR" sz="3600" dirty="0">
                <a:latin typeface="Comic Sans MS"/>
              </a:rPr>
              <a:t>contact via a</a:t>
            </a:r>
          </a:p>
          <a:p>
            <a:r>
              <a:rPr lang="fr-FR" sz="3600" dirty="0"/>
              <a:t> </a:t>
            </a:r>
            <a:r>
              <a:rPr lang="fr-FR" sz="3600" dirty="0" err="1">
                <a:latin typeface="Comic Sans MS"/>
                <a:cs typeface="Comic Sans MS"/>
              </a:rPr>
              <a:t>GoU</a:t>
            </a:r>
            <a:r>
              <a:rPr lang="fr-FR" sz="3600" dirty="0">
                <a:latin typeface="Comic Sans MS"/>
                <a:cs typeface="Comic Sans MS"/>
              </a:rPr>
              <a:t> pair</a:t>
            </a:r>
          </a:p>
        </p:txBody>
      </p:sp>
    </p:spTree>
    <p:extLst>
      <p:ext uri="{BB962C8B-B14F-4D97-AF65-F5344CB8AC3E}">
        <p14:creationId xmlns:p14="http://schemas.microsoft.com/office/powerpoint/2010/main" val="3100422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E4F5E3-455B-4C76-6E27-43C5871AA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00957"/>
            <a:ext cx="7414238" cy="358544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339B81-8054-DC87-3351-B082EB4907C4}"/>
              </a:ext>
            </a:extLst>
          </p:cNvPr>
          <p:cNvSpPr txBox="1"/>
          <p:nvPr/>
        </p:nvSpPr>
        <p:spPr>
          <a:xfrm>
            <a:off x="1607127" y="346364"/>
            <a:ext cx="946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Comic Sans MS" panose="030F0902030302020204" pitchFamily="66" charset="0"/>
              </a:rPr>
              <a:t>Importance of </a:t>
            </a:r>
            <a:r>
              <a:rPr lang="fr-FR" sz="3600" dirty="0" err="1">
                <a:latin typeface="Comic Sans MS" panose="030F0902030302020204" pitchFamily="66" charset="0"/>
              </a:rPr>
              <a:t>GoU</a:t>
            </a:r>
            <a:r>
              <a:rPr lang="fr-FR" sz="3600" dirty="0">
                <a:latin typeface="Comic Sans MS" panose="030F0902030302020204" pitchFamily="66" charset="0"/>
              </a:rPr>
              <a:t> pairs in </a:t>
            </a:r>
            <a:r>
              <a:rPr lang="fr-FR" sz="3600" dirty="0" err="1">
                <a:latin typeface="Comic Sans MS" panose="030F0902030302020204" pitchFamily="66" charset="0"/>
              </a:rPr>
              <a:t>catalytic</a:t>
            </a:r>
            <a:r>
              <a:rPr lang="fr-FR" sz="3600" dirty="0">
                <a:latin typeface="Comic Sans MS" panose="030F0902030302020204" pitchFamily="66" charset="0"/>
              </a:rPr>
              <a:t> </a:t>
            </a:r>
            <a:r>
              <a:rPr lang="fr-FR" sz="3600" dirty="0" err="1">
                <a:latin typeface="Comic Sans MS" panose="030F0902030302020204" pitchFamily="66" charset="0"/>
              </a:rPr>
              <a:t>RNAs</a:t>
            </a:r>
            <a:endParaRPr lang="fr-FR" sz="3600" dirty="0">
              <a:latin typeface="Comic Sans MS" panose="030F0902030302020204" pitchFamily="66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EA6F8C-5701-FDA4-B877-376F026D4688}"/>
              </a:ext>
            </a:extLst>
          </p:cNvPr>
          <p:cNvSpPr txBox="1"/>
          <p:nvPr/>
        </p:nvSpPr>
        <p:spPr>
          <a:xfrm>
            <a:off x="0" y="64886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Masquida</a:t>
            </a:r>
            <a:r>
              <a:rPr lang="fr-FR" dirty="0"/>
              <a:t>, B &amp; </a:t>
            </a:r>
            <a:r>
              <a:rPr lang="fr-FR" dirty="0" err="1"/>
              <a:t>Westhof</a:t>
            </a:r>
            <a:r>
              <a:rPr lang="fr-FR" dirty="0"/>
              <a:t>, E RNA (2000), 6:9–15.</a:t>
            </a:r>
          </a:p>
        </p:txBody>
      </p:sp>
    </p:spTree>
    <p:extLst>
      <p:ext uri="{BB962C8B-B14F-4D97-AF65-F5344CB8AC3E}">
        <p14:creationId xmlns:p14="http://schemas.microsoft.com/office/powerpoint/2010/main" val="18032866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4921</TotalTime>
  <Words>1181</Words>
  <Application>Microsoft Macintosh PowerPoint</Application>
  <PresentationFormat>Grand écran</PresentationFormat>
  <Paragraphs>274</Paragraphs>
  <Slides>44</Slides>
  <Notes>9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7" baseType="lpstr">
      <vt:lpstr>Arial</vt:lpstr>
      <vt:lpstr>Calibri</vt:lpstr>
      <vt:lpstr>Calibri Light</vt:lpstr>
      <vt:lpstr>Comic Sans MS</vt:lpstr>
      <vt:lpstr>Courier</vt:lpstr>
      <vt:lpstr>Gill Sans</vt:lpstr>
      <vt:lpstr>Lucida Grande</vt:lpstr>
      <vt:lpstr>Symbol</vt:lpstr>
      <vt:lpstr>Tahoma</vt:lpstr>
      <vt:lpstr>Times</vt:lpstr>
      <vt:lpstr>Times New Roman</vt:lpstr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Tautomeric Watson-Crick-like GoU pairs at 1st and 2nd positions: the most frequent occurrences of miscoding or translation errors (1 in 104) Tautomeric ratio : 1 in 104</vt:lpstr>
      <vt:lpstr>Présentation PowerPoint</vt:lpstr>
      <vt:lpstr>Présentation PowerPoint</vt:lpstr>
      <vt:lpstr>Présentation PowerPoint</vt:lpstr>
      <vt:lpstr>Simplified Fig.6 from F.H.C. Crick J. Mol. Biol. (1966) 19, 548-555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Three flavours of GoU pairs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Westhof</dc:creator>
  <cp:lastModifiedBy>Eric Westhof</cp:lastModifiedBy>
  <cp:revision>69</cp:revision>
  <dcterms:created xsi:type="dcterms:W3CDTF">2022-03-20T16:14:50Z</dcterms:created>
  <dcterms:modified xsi:type="dcterms:W3CDTF">2022-08-17T07:27:36Z</dcterms:modified>
</cp:coreProperties>
</file>