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60" r:id="rId4"/>
    <p:sldId id="268" r:id="rId5"/>
    <p:sldId id="269" r:id="rId6"/>
    <p:sldId id="264" r:id="rId7"/>
    <p:sldId id="258" r:id="rId8"/>
    <p:sldId id="267" r:id="rId9"/>
    <p:sldId id="265" r:id="rId10"/>
    <p:sldId id="271" r:id="rId11"/>
    <p:sldId id="266" r:id="rId12"/>
    <p:sldId id="261" r:id="rId13"/>
    <p:sldId id="272" r:id="rId14"/>
    <p:sldId id="273" r:id="rId15"/>
    <p:sldId id="274" r:id="rId16"/>
    <p:sldId id="275" r:id="rId17"/>
    <p:sldId id="276" r:id="rId18"/>
    <p:sldId id="277" r:id="rId19"/>
    <p:sldId id="278" r:id="rId20"/>
    <p:sldId id="285" r:id="rId21"/>
    <p:sldId id="286" r:id="rId22"/>
    <p:sldId id="283" r:id="rId23"/>
    <p:sldId id="279" r:id="rId24"/>
    <p:sldId id="280" r:id="rId25"/>
    <p:sldId id="281" r:id="rId26"/>
    <p:sldId id="27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59" d="100"/>
          <a:sy n="59" d="100"/>
        </p:scale>
        <p:origin x="92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EC5CF-8FBD-4C78-A3B2-F699B6B3EA19}" type="datetimeFigureOut">
              <a:rPr lang="en-US" smtClean="0"/>
              <a:t>8/19/2022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F9D103-0573-4F7F-A2A6-BABB742CA71A}" type="slidenum">
              <a:rPr lang="en-US" smtClean="0"/>
              <a:t>‹#›</a:t>
            </a:fld>
            <a:endParaRPr lang="en-US"/>
          </a:p>
        </p:txBody>
      </p:sp>
    </p:spTree>
    <p:extLst>
      <p:ext uri="{BB962C8B-B14F-4D97-AF65-F5344CB8AC3E}">
        <p14:creationId xmlns:p14="http://schemas.microsoft.com/office/powerpoint/2010/main" val="176383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0:30</a:t>
            </a:r>
          </a:p>
        </p:txBody>
      </p:sp>
      <p:sp>
        <p:nvSpPr>
          <p:cNvPr id="4" name="Slide Number Placeholder 3"/>
          <p:cNvSpPr>
            <a:spLocks noGrp="1"/>
          </p:cNvSpPr>
          <p:nvPr>
            <p:ph type="sldNum" sz="quarter" idx="5"/>
          </p:nvPr>
        </p:nvSpPr>
        <p:spPr/>
        <p:txBody>
          <a:bodyPr/>
          <a:lstStyle/>
          <a:p>
            <a:fld id="{DBF9D103-0573-4F7F-A2A6-BABB742CA71A}" type="slidenum">
              <a:rPr lang="en-US" smtClean="0"/>
              <a:t>1</a:t>
            </a:fld>
            <a:endParaRPr lang="en-US"/>
          </a:p>
        </p:txBody>
      </p:sp>
    </p:spTree>
    <p:extLst>
      <p:ext uri="{BB962C8B-B14F-4D97-AF65-F5344CB8AC3E}">
        <p14:creationId xmlns:p14="http://schemas.microsoft.com/office/powerpoint/2010/main" val="4179788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12:00</a:t>
            </a:r>
          </a:p>
        </p:txBody>
      </p:sp>
      <p:sp>
        <p:nvSpPr>
          <p:cNvPr id="4" name="Slide Number Placeholder 3"/>
          <p:cNvSpPr>
            <a:spLocks noGrp="1"/>
          </p:cNvSpPr>
          <p:nvPr>
            <p:ph type="sldNum" sz="quarter" idx="5"/>
          </p:nvPr>
        </p:nvSpPr>
        <p:spPr/>
        <p:txBody>
          <a:bodyPr/>
          <a:lstStyle/>
          <a:p>
            <a:fld id="{DBF9D103-0573-4F7F-A2A6-BABB742CA71A}" type="slidenum">
              <a:rPr lang="en-US" smtClean="0"/>
              <a:t>11</a:t>
            </a:fld>
            <a:endParaRPr lang="en-US"/>
          </a:p>
        </p:txBody>
      </p:sp>
    </p:spTree>
    <p:extLst>
      <p:ext uri="{BB962C8B-B14F-4D97-AF65-F5344CB8AC3E}">
        <p14:creationId xmlns:p14="http://schemas.microsoft.com/office/powerpoint/2010/main" val="4285324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14:15</a:t>
            </a:r>
          </a:p>
        </p:txBody>
      </p:sp>
      <p:sp>
        <p:nvSpPr>
          <p:cNvPr id="4" name="Slide Number Placeholder 3"/>
          <p:cNvSpPr>
            <a:spLocks noGrp="1"/>
          </p:cNvSpPr>
          <p:nvPr>
            <p:ph type="sldNum" sz="quarter" idx="5"/>
          </p:nvPr>
        </p:nvSpPr>
        <p:spPr/>
        <p:txBody>
          <a:bodyPr/>
          <a:lstStyle/>
          <a:p>
            <a:fld id="{DBF9D103-0573-4F7F-A2A6-BABB742CA71A}" type="slidenum">
              <a:rPr lang="en-US" smtClean="0"/>
              <a:t>15</a:t>
            </a:fld>
            <a:endParaRPr lang="en-US"/>
          </a:p>
        </p:txBody>
      </p:sp>
    </p:spTree>
    <p:extLst>
      <p:ext uri="{BB962C8B-B14F-4D97-AF65-F5344CB8AC3E}">
        <p14:creationId xmlns:p14="http://schemas.microsoft.com/office/powerpoint/2010/main" val="753572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17:25</a:t>
            </a:r>
          </a:p>
        </p:txBody>
      </p:sp>
      <p:sp>
        <p:nvSpPr>
          <p:cNvPr id="4" name="Slide Number Placeholder 3"/>
          <p:cNvSpPr>
            <a:spLocks noGrp="1"/>
          </p:cNvSpPr>
          <p:nvPr>
            <p:ph type="sldNum" sz="quarter" idx="5"/>
          </p:nvPr>
        </p:nvSpPr>
        <p:spPr/>
        <p:txBody>
          <a:bodyPr/>
          <a:lstStyle/>
          <a:p>
            <a:fld id="{DBF9D103-0573-4F7F-A2A6-BABB742CA71A}" type="slidenum">
              <a:rPr lang="en-US" smtClean="0"/>
              <a:t>17</a:t>
            </a:fld>
            <a:endParaRPr lang="en-US"/>
          </a:p>
        </p:txBody>
      </p:sp>
    </p:spTree>
    <p:extLst>
      <p:ext uri="{BB962C8B-B14F-4D97-AF65-F5344CB8AC3E}">
        <p14:creationId xmlns:p14="http://schemas.microsoft.com/office/powerpoint/2010/main" val="4269881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20:30</a:t>
            </a:r>
          </a:p>
        </p:txBody>
      </p:sp>
      <p:sp>
        <p:nvSpPr>
          <p:cNvPr id="4" name="Slide Number Placeholder 3"/>
          <p:cNvSpPr>
            <a:spLocks noGrp="1"/>
          </p:cNvSpPr>
          <p:nvPr>
            <p:ph type="sldNum" sz="quarter" idx="5"/>
          </p:nvPr>
        </p:nvSpPr>
        <p:spPr/>
        <p:txBody>
          <a:bodyPr/>
          <a:lstStyle/>
          <a:p>
            <a:fld id="{DBF9D103-0573-4F7F-A2A6-BABB742CA71A}" type="slidenum">
              <a:rPr lang="en-US" smtClean="0"/>
              <a:t>21</a:t>
            </a:fld>
            <a:endParaRPr lang="en-US"/>
          </a:p>
        </p:txBody>
      </p:sp>
    </p:spTree>
    <p:extLst>
      <p:ext uri="{BB962C8B-B14F-4D97-AF65-F5344CB8AC3E}">
        <p14:creationId xmlns:p14="http://schemas.microsoft.com/office/powerpoint/2010/main" val="3704421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20:30</a:t>
            </a:r>
          </a:p>
        </p:txBody>
      </p:sp>
      <p:sp>
        <p:nvSpPr>
          <p:cNvPr id="4" name="Slide Number Placeholder 3"/>
          <p:cNvSpPr>
            <a:spLocks noGrp="1"/>
          </p:cNvSpPr>
          <p:nvPr>
            <p:ph type="sldNum" sz="quarter" idx="5"/>
          </p:nvPr>
        </p:nvSpPr>
        <p:spPr/>
        <p:txBody>
          <a:bodyPr/>
          <a:lstStyle/>
          <a:p>
            <a:fld id="{DBF9D103-0573-4F7F-A2A6-BABB742CA71A}" type="slidenum">
              <a:rPr lang="en-US" smtClean="0"/>
              <a:t>22</a:t>
            </a:fld>
            <a:endParaRPr lang="en-US"/>
          </a:p>
        </p:txBody>
      </p:sp>
    </p:spTree>
    <p:extLst>
      <p:ext uri="{BB962C8B-B14F-4D97-AF65-F5344CB8AC3E}">
        <p14:creationId xmlns:p14="http://schemas.microsoft.com/office/powerpoint/2010/main" val="1415284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21:20</a:t>
            </a:r>
          </a:p>
        </p:txBody>
      </p:sp>
      <p:sp>
        <p:nvSpPr>
          <p:cNvPr id="4" name="Slide Number Placeholder 3"/>
          <p:cNvSpPr>
            <a:spLocks noGrp="1"/>
          </p:cNvSpPr>
          <p:nvPr>
            <p:ph type="sldNum" sz="quarter" idx="5"/>
          </p:nvPr>
        </p:nvSpPr>
        <p:spPr/>
        <p:txBody>
          <a:bodyPr/>
          <a:lstStyle/>
          <a:p>
            <a:fld id="{DBF9D103-0573-4F7F-A2A6-BABB742CA71A}" type="slidenum">
              <a:rPr lang="en-US" smtClean="0"/>
              <a:t>23</a:t>
            </a:fld>
            <a:endParaRPr lang="en-US"/>
          </a:p>
        </p:txBody>
      </p:sp>
    </p:spTree>
    <p:extLst>
      <p:ext uri="{BB962C8B-B14F-4D97-AF65-F5344CB8AC3E}">
        <p14:creationId xmlns:p14="http://schemas.microsoft.com/office/powerpoint/2010/main" val="3204705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22:45</a:t>
            </a:r>
          </a:p>
        </p:txBody>
      </p:sp>
      <p:sp>
        <p:nvSpPr>
          <p:cNvPr id="4" name="Slide Number Placeholder 3"/>
          <p:cNvSpPr>
            <a:spLocks noGrp="1"/>
          </p:cNvSpPr>
          <p:nvPr>
            <p:ph type="sldNum" sz="quarter" idx="5"/>
          </p:nvPr>
        </p:nvSpPr>
        <p:spPr/>
        <p:txBody>
          <a:bodyPr/>
          <a:lstStyle/>
          <a:p>
            <a:fld id="{DBF9D103-0573-4F7F-A2A6-BABB742CA71A}" type="slidenum">
              <a:rPr lang="en-US" smtClean="0"/>
              <a:t>24</a:t>
            </a:fld>
            <a:endParaRPr lang="en-US"/>
          </a:p>
        </p:txBody>
      </p:sp>
    </p:spTree>
    <p:extLst>
      <p:ext uri="{BB962C8B-B14F-4D97-AF65-F5344CB8AC3E}">
        <p14:creationId xmlns:p14="http://schemas.microsoft.com/office/powerpoint/2010/main" val="1778984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23:00</a:t>
            </a:r>
          </a:p>
        </p:txBody>
      </p:sp>
      <p:sp>
        <p:nvSpPr>
          <p:cNvPr id="4" name="Slide Number Placeholder 3"/>
          <p:cNvSpPr>
            <a:spLocks noGrp="1"/>
          </p:cNvSpPr>
          <p:nvPr>
            <p:ph type="sldNum" sz="quarter" idx="5"/>
          </p:nvPr>
        </p:nvSpPr>
        <p:spPr/>
        <p:txBody>
          <a:bodyPr/>
          <a:lstStyle/>
          <a:p>
            <a:fld id="{DBF9D103-0573-4F7F-A2A6-BABB742CA71A}" type="slidenum">
              <a:rPr lang="en-US" smtClean="0"/>
              <a:t>26</a:t>
            </a:fld>
            <a:endParaRPr lang="en-US"/>
          </a:p>
        </p:txBody>
      </p:sp>
    </p:spTree>
    <p:extLst>
      <p:ext uri="{BB962C8B-B14F-4D97-AF65-F5344CB8AC3E}">
        <p14:creationId xmlns:p14="http://schemas.microsoft.com/office/powerpoint/2010/main" val="303166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1:15</a:t>
            </a:r>
          </a:p>
        </p:txBody>
      </p:sp>
      <p:sp>
        <p:nvSpPr>
          <p:cNvPr id="4" name="Slide Number Placeholder 3"/>
          <p:cNvSpPr>
            <a:spLocks noGrp="1"/>
          </p:cNvSpPr>
          <p:nvPr>
            <p:ph type="sldNum" sz="quarter" idx="5"/>
          </p:nvPr>
        </p:nvSpPr>
        <p:spPr/>
        <p:txBody>
          <a:bodyPr/>
          <a:lstStyle/>
          <a:p>
            <a:fld id="{DBF9D103-0573-4F7F-A2A6-BABB742CA71A}" type="slidenum">
              <a:rPr lang="en-US" smtClean="0"/>
              <a:t>2</a:t>
            </a:fld>
            <a:endParaRPr lang="en-US"/>
          </a:p>
        </p:txBody>
      </p:sp>
    </p:spTree>
    <p:extLst>
      <p:ext uri="{BB962C8B-B14F-4D97-AF65-F5344CB8AC3E}">
        <p14:creationId xmlns:p14="http://schemas.microsoft.com/office/powerpoint/2010/main" val="3978652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2:15</a:t>
            </a:r>
          </a:p>
        </p:txBody>
      </p:sp>
      <p:sp>
        <p:nvSpPr>
          <p:cNvPr id="4" name="Slide Number Placeholder 3"/>
          <p:cNvSpPr>
            <a:spLocks noGrp="1"/>
          </p:cNvSpPr>
          <p:nvPr>
            <p:ph type="sldNum" sz="quarter" idx="5"/>
          </p:nvPr>
        </p:nvSpPr>
        <p:spPr/>
        <p:txBody>
          <a:bodyPr/>
          <a:lstStyle/>
          <a:p>
            <a:fld id="{DBF9D103-0573-4F7F-A2A6-BABB742CA71A}" type="slidenum">
              <a:rPr lang="en-US" smtClean="0"/>
              <a:t>3</a:t>
            </a:fld>
            <a:endParaRPr lang="en-US"/>
          </a:p>
        </p:txBody>
      </p:sp>
    </p:spTree>
    <p:extLst>
      <p:ext uri="{BB962C8B-B14F-4D97-AF65-F5344CB8AC3E}">
        <p14:creationId xmlns:p14="http://schemas.microsoft.com/office/powerpoint/2010/main" val="1405492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4:00 Big ideas, cutting edge of things</a:t>
            </a:r>
          </a:p>
        </p:txBody>
      </p:sp>
      <p:sp>
        <p:nvSpPr>
          <p:cNvPr id="4" name="Slide Number Placeholder 3"/>
          <p:cNvSpPr>
            <a:spLocks noGrp="1"/>
          </p:cNvSpPr>
          <p:nvPr>
            <p:ph type="sldNum" sz="quarter" idx="5"/>
          </p:nvPr>
        </p:nvSpPr>
        <p:spPr/>
        <p:txBody>
          <a:bodyPr/>
          <a:lstStyle/>
          <a:p>
            <a:fld id="{DBF9D103-0573-4F7F-A2A6-BABB742CA71A}" type="slidenum">
              <a:rPr lang="en-US" smtClean="0"/>
              <a:t>4</a:t>
            </a:fld>
            <a:endParaRPr lang="en-US"/>
          </a:p>
        </p:txBody>
      </p:sp>
    </p:spTree>
    <p:extLst>
      <p:ext uri="{BB962C8B-B14F-4D97-AF65-F5344CB8AC3E}">
        <p14:creationId xmlns:p14="http://schemas.microsoft.com/office/powerpoint/2010/main" val="1048037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6:30</a:t>
            </a:r>
          </a:p>
        </p:txBody>
      </p:sp>
      <p:sp>
        <p:nvSpPr>
          <p:cNvPr id="4" name="Slide Number Placeholder 3"/>
          <p:cNvSpPr>
            <a:spLocks noGrp="1"/>
          </p:cNvSpPr>
          <p:nvPr>
            <p:ph type="sldNum" sz="quarter" idx="5"/>
          </p:nvPr>
        </p:nvSpPr>
        <p:spPr/>
        <p:txBody>
          <a:bodyPr/>
          <a:lstStyle/>
          <a:p>
            <a:fld id="{DBF9D103-0573-4F7F-A2A6-BABB742CA71A}" type="slidenum">
              <a:rPr lang="en-US" smtClean="0"/>
              <a:t>6</a:t>
            </a:fld>
            <a:endParaRPr lang="en-US"/>
          </a:p>
        </p:txBody>
      </p:sp>
    </p:spTree>
    <p:extLst>
      <p:ext uri="{BB962C8B-B14F-4D97-AF65-F5344CB8AC3E}">
        <p14:creationId xmlns:p14="http://schemas.microsoft.com/office/powerpoint/2010/main" val="3521741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7:00</a:t>
            </a:r>
          </a:p>
        </p:txBody>
      </p:sp>
      <p:sp>
        <p:nvSpPr>
          <p:cNvPr id="4" name="Slide Number Placeholder 3"/>
          <p:cNvSpPr>
            <a:spLocks noGrp="1"/>
          </p:cNvSpPr>
          <p:nvPr>
            <p:ph type="sldNum" sz="quarter" idx="5"/>
          </p:nvPr>
        </p:nvSpPr>
        <p:spPr/>
        <p:txBody>
          <a:bodyPr/>
          <a:lstStyle/>
          <a:p>
            <a:fld id="{DBF9D103-0573-4F7F-A2A6-BABB742CA71A}" type="slidenum">
              <a:rPr lang="en-US" smtClean="0"/>
              <a:t>7</a:t>
            </a:fld>
            <a:endParaRPr lang="en-US"/>
          </a:p>
        </p:txBody>
      </p:sp>
    </p:spTree>
    <p:extLst>
      <p:ext uri="{BB962C8B-B14F-4D97-AF65-F5344CB8AC3E}">
        <p14:creationId xmlns:p14="http://schemas.microsoft.com/office/powerpoint/2010/main" val="1247391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8:20</a:t>
            </a:r>
          </a:p>
        </p:txBody>
      </p:sp>
      <p:sp>
        <p:nvSpPr>
          <p:cNvPr id="4" name="Slide Number Placeholder 3"/>
          <p:cNvSpPr>
            <a:spLocks noGrp="1"/>
          </p:cNvSpPr>
          <p:nvPr>
            <p:ph type="sldNum" sz="quarter" idx="5"/>
          </p:nvPr>
        </p:nvSpPr>
        <p:spPr/>
        <p:txBody>
          <a:bodyPr/>
          <a:lstStyle/>
          <a:p>
            <a:fld id="{DBF9D103-0573-4F7F-A2A6-BABB742CA71A}" type="slidenum">
              <a:rPr lang="en-US" smtClean="0"/>
              <a:t>8</a:t>
            </a:fld>
            <a:endParaRPr lang="en-US"/>
          </a:p>
        </p:txBody>
      </p:sp>
    </p:spTree>
    <p:extLst>
      <p:ext uri="{BB962C8B-B14F-4D97-AF65-F5344CB8AC3E}">
        <p14:creationId xmlns:p14="http://schemas.microsoft.com/office/powerpoint/2010/main" val="808428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9:11</a:t>
            </a:r>
          </a:p>
        </p:txBody>
      </p:sp>
      <p:sp>
        <p:nvSpPr>
          <p:cNvPr id="4" name="Slide Number Placeholder 3"/>
          <p:cNvSpPr>
            <a:spLocks noGrp="1"/>
          </p:cNvSpPr>
          <p:nvPr>
            <p:ph type="sldNum" sz="quarter" idx="5"/>
          </p:nvPr>
        </p:nvSpPr>
        <p:spPr/>
        <p:txBody>
          <a:bodyPr/>
          <a:lstStyle/>
          <a:p>
            <a:fld id="{DBF9D103-0573-4F7F-A2A6-BABB742CA71A}" type="slidenum">
              <a:rPr lang="en-US" smtClean="0"/>
              <a:t>9</a:t>
            </a:fld>
            <a:endParaRPr lang="en-US"/>
          </a:p>
        </p:txBody>
      </p:sp>
    </p:spTree>
    <p:extLst>
      <p:ext uri="{BB962C8B-B14F-4D97-AF65-F5344CB8AC3E}">
        <p14:creationId xmlns:p14="http://schemas.microsoft.com/office/powerpoint/2010/main" val="372510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10:20</a:t>
            </a:r>
          </a:p>
        </p:txBody>
      </p:sp>
      <p:sp>
        <p:nvSpPr>
          <p:cNvPr id="4" name="Slide Number Placeholder 3"/>
          <p:cNvSpPr>
            <a:spLocks noGrp="1"/>
          </p:cNvSpPr>
          <p:nvPr>
            <p:ph type="sldNum" sz="quarter" idx="5"/>
          </p:nvPr>
        </p:nvSpPr>
        <p:spPr/>
        <p:txBody>
          <a:bodyPr/>
          <a:lstStyle/>
          <a:p>
            <a:fld id="{DBF9D103-0573-4F7F-A2A6-BABB742CA71A}" type="slidenum">
              <a:rPr lang="en-US" smtClean="0"/>
              <a:t>10</a:t>
            </a:fld>
            <a:endParaRPr lang="en-US"/>
          </a:p>
        </p:txBody>
      </p:sp>
    </p:spTree>
    <p:extLst>
      <p:ext uri="{BB962C8B-B14F-4D97-AF65-F5344CB8AC3E}">
        <p14:creationId xmlns:p14="http://schemas.microsoft.com/office/powerpoint/2010/main" val="4031769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28886-2FAD-4644-B0A7-3D46C8071E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F84BA4-C4FC-444C-B32E-0B177C5F7E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FA5EA4-E9D0-4E54-8017-73A93AC558EF}"/>
              </a:ext>
            </a:extLst>
          </p:cNvPr>
          <p:cNvSpPr>
            <a:spLocks noGrp="1"/>
          </p:cNvSpPr>
          <p:nvPr>
            <p:ph type="dt" sz="half" idx="10"/>
          </p:nvPr>
        </p:nvSpPr>
        <p:spPr/>
        <p:txBody>
          <a:bodyPr/>
          <a:lstStyle/>
          <a:p>
            <a:fld id="{1E381A6C-BDEF-4FAA-AF57-D18C6FBF1E4F}" type="datetime1">
              <a:rPr lang="en-US" smtClean="0"/>
              <a:t>8/19/2022</a:t>
            </a:fld>
            <a:endParaRPr lang="en-US"/>
          </a:p>
        </p:txBody>
      </p:sp>
      <p:sp>
        <p:nvSpPr>
          <p:cNvPr id="5" name="Footer Placeholder 4">
            <a:extLst>
              <a:ext uri="{FF2B5EF4-FFF2-40B4-BE49-F238E27FC236}">
                <a16:creationId xmlns:a16="http://schemas.microsoft.com/office/drawing/2014/main" id="{0ABBFDC0-8CDB-481C-91F0-EF939EFEF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70A83-E4A2-4112-8A2B-057BBF1BEDEC}"/>
              </a:ext>
            </a:extLst>
          </p:cNvPr>
          <p:cNvSpPr>
            <a:spLocks noGrp="1"/>
          </p:cNvSpPr>
          <p:nvPr>
            <p:ph type="sldNum" sz="quarter" idx="12"/>
          </p:nvPr>
        </p:nvSpPr>
        <p:spPr/>
        <p:txBody>
          <a:bodyPr/>
          <a:lstStyle/>
          <a:p>
            <a:fld id="{754BA93C-B6D6-4CF4-8399-3A7B4DD5CE1F}" type="slidenum">
              <a:rPr lang="en-US" smtClean="0"/>
              <a:t>‹#›</a:t>
            </a:fld>
            <a:endParaRPr lang="en-US"/>
          </a:p>
        </p:txBody>
      </p:sp>
    </p:spTree>
    <p:extLst>
      <p:ext uri="{BB962C8B-B14F-4D97-AF65-F5344CB8AC3E}">
        <p14:creationId xmlns:p14="http://schemas.microsoft.com/office/powerpoint/2010/main" val="3519757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5E032-797B-4E50-ABD7-B1F8E45FA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5F9DE9-D86D-488F-BD99-2FDCC4CF6C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4B5ED-7AE5-49DC-AC37-376F9FE59A89}"/>
              </a:ext>
            </a:extLst>
          </p:cNvPr>
          <p:cNvSpPr>
            <a:spLocks noGrp="1"/>
          </p:cNvSpPr>
          <p:nvPr>
            <p:ph type="dt" sz="half" idx="10"/>
          </p:nvPr>
        </p:nvSpPr>
        <p:spPr/>
        <p:txBody>
          <a:bodyPr/>
          <a:lstStyle/>
          <a:p>
            <a:fld id="{D3CF8517-5D21-4C78-A44C-36428DF17D4F}" type="datetime1">
              <a:rPr lang="en-US" smtClean="0"/>
              <a:t>8/19/2022</a:t>
            </a:fld>
            <a:endParaRPr lang="en-US"/>
          </a:p>
        </p:txBody>
      </p:sp>
      <p:sp>
        <p:nvSpPr>
          <p:cNvPr id="5" name="Footer Placeholder 4">
            <a:extLst>
              <a:ext uri="{FF2B5EF4-FFF2-40B4-BE49-F238E27FC236}">
                <a16:creationId xmlns:a16="http://schemas.microsoft.com/office/drawing/2014/main" id="{9FFECD98-AAEA-4EF7-AF7F-E47C2588BE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06F05B-70BB-457C-9742-8E835C093DC9}"/>
              </a:ext>
            </a:extLst>
          </p:cNvPr>
          <p:cNvSpPr>
            <a:spLocks noGrp="1"/>
          </p:cNvSpPr>
          <p:nvPr>
            <p:ph type="sldNum" sz="quarter" idx="12"/>
          </p:nvPr>
        </p:nvSpPr>
        <p:spPr/>
        <p:txBody>
          <a:bodyPr/>
          <a:lstStyle/>
          <a:p>
            <a:fld id="{754BA93C-B6D6-4CF4-8399-3A7B4DD5CE1F}" type="slidenum">
              <a:rPr lang="en-US" smtClean="0"/>
              <a:t>‹#›</a:t>
            </a:fld>
            <a:endParaRPr lang="en-US"/>
          </a:p>
        </p:txBody>
      </p:sp>
    </p:spTree>
    <p:extLst>
      <p:ext uri="{BB962C8B-B14F-4D97-AF65-F5344CB8AC3E}">
        <p14:creationId xmlns:p14="http://schemas.microsoft.com/office/powerpoint/2010/main" val="3250967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509165-B74B-4E14-9CDB-86C1460F08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4C1C23-B0D5-4D92-BD3C-F390E0560D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B7DE6-B904-40E8-A4C9-4E90E404AB6C}"/>
              </a:ext>
            </a:extLst>
          </p:cNvPr>
          <p:cNvSpPr>
            <a:spLocks noGrp="1"/>
          </p:cNvSpPr>
          <p:nvPr>
            <p:ph type="dt" sz="half" idx="10"/>
          </p:nvPr>
        </p:nvSpPr>
        <p:spPr/>
        <p:txBody>
          <a:bodyPr/>
          <a:lstStyle/>
          <a:p>
            <a:fld id="{B9A9F2D1-7697-46B3-8AF2-BEB12EAB6AC0}" type="datetime1">
              <a:rPr lang="en-US" smtClean="0"/>
              <a:t>8/19/2022</a:t>
            </a:fld>
            <a:endParaRPr lang="en-US"/>
          </a:p>
        </p:txBody>
      </p:sp>
      <p:sp>
        <p:nvSpPr>
          <p:cNvPr id="5" name="Footer Placeholder 4">
            <a:extLst>
              <a:ext uri="{FF2B5EF4-FFF2-40B4-BE49-F238E27FC236}">
                <a16:creationId xmlns:a16="http://schemas.microsoft.com/office/drawing/2014/main" id="{CD18FF21-DD29-4170-A3E6-D974517A5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2B0047-B402-44BC-8663-69682162D15A}"/>
              </a:ext>
            </a:extLst>
          </p:cNvPr>
          <p:cNvSpPr>
            <a:spLocks noGrp="1"/>
          </p:cNvSpPr>
          <p:nvPr>
            <p:ph type="sldNum" sz="quarter" idx="12"/>
          </p:nvPr>
        </p:nvSpPr>
        <p:spPr/>
        <p:txBody>
          <a:bodyPr/>
          <a:lstStyle/>
          <a:p>
            <a:fld id="{754BA93C-B6D6-4CF4-8399-3A7B4DD5CE1F}" type="slidenum">
              <a:rPr lang="en-US" smtClean="0"/>
              <a:t>‹#›</a:t>
            </a:fld>
            <a:endParaRPr lang="en-US"/>
          </a:p>
        </p:txBody>
      </p:sp>
    </p:spTree>
    <p:extLst>
      <p:ext uri="{BB962C8B-B14F-4D97-AF65-F5344CB8AC3E}">
        <p14:creationId xmlns:p14="http://schemas.microsoft.com/office/powerpoint/2010/main" val="1882236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9B32E-0FF4-4BE5-8AAC-C62ED60EB4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222F15-2C6B-47B3-8F50-8149047D7F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95D85-7892-4349-B9D7-73D8300FAE65}"/>
              </a:ext>
            </a:extLst>
          </p:cNvPr>
          <p:cNvSpPr>
            <a:spLocks noGrp="1"/>
          </p:cNvSpPr>
          <p:nvPr>
            <p:ph type="dt" sz="half" idx="10"/>
          </p:nvPr>
        </p:nvSpPr>
        <p:spPr/>
        <p:txBody>
          <a:bodyPr/>
          <a:lstStyle/>
          <a:p>
            <a:fld id="{4B3BD740-445F-40C4-9056-1E9CAED6DACF}" type="datetime1">
              <a:rPr lang="en-US" smtClean="0"/>
              <a:t>8/19/2022</a:t>
            </a:fld>
            <a:endParaRPr lang="en-US"/>
          </a:p>
        </p:txBody>
      </p:sp>
      <p:sp>
        <p:nvSpPr>
          <p:cNvPr id="5" name="Footer Placeholder 4">
            <a:extLst>
              <a:ext uri="{FF2B5EF4-FFF2-40B4-BE49-F238E27FC236}">
                <a16:creationId xmlns:a16="http://schemas.microsoft.com/office/drawing/2014/main" id="{C8D17E77-C60F-48A0-ACA4-18A9C6FA9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DC0264-E933-4BEA-A73A-F0D7378F466E}"/>
              </a:ext>
            </a:extLst>
          </p:cNvPr>
          <p:cNvSpPr>
            <a:spLocks noGrp="1"/>
          </p:cNvSpPr>
          <p:nvPr>
            <p:ph type="sldNum" sz="quarter" idx="12"/>
          </p:nvPr>
        </p:nvSpPr>
        <p:spPr/>
        <p:txBody>
          <a:bodyPr/>
          <a:lstStyle/>
          <a:p>
            <a:fld id="{754BA93C-B6D6-4CF4-8399-3A7B4DD5CE1F}" type="slidenum">
              <a:rPr lang="en-US" smtClean="0"/>
              <a:t>‹#›</a:t>
            </a:fld>
            <a:endParaRPr lang="en-US"/>
          </a:p>
        </p:txBody>
      </p:sp>
    </p:spTree>
    <p:extLst>
      <p:ext uri="{BB962C8B-B14F-4D97-AF65-F5344CB8AC3E}">
        <p14:creationId xmlns:p14="http://schemas.microsoft.com/office/powerpoint/2010/main" val="4156166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5B84-F849-435C-9F14-BEC76F4EEC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6C2E96-60F3-436E-B4E9-DF5D56B7EB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1CD23F-3BC1-4857-80E9-B767289ABC04}"/>
              </a:ext>
            </a:extLst>
          </p:cNvPr>
          <p:cNvSpPr>
            <a:spLocks noGrp="1"/>
          </p:cNvSpPr>
          <p:nvPr>
            <p:ph type="dt" sz="half" idx="10"/>
          </p:nvPr>
        </p:nvSpPr>
        <p:spPr/>
        <p:txBody>
          <a:bodyPr/>
          <a:lstStyle/>
          <a:p>
            <a:fld id="{12927F42-C9FA-4DD8-844D-80DFB8141669}" type="datetime1">
              <a:rPr lang="en-US" smtClean="0"/>
              <a:t>8/19/2022</a:t>
            </a:fld>
            <a:endParaRPr lang="en-US"/>
          </a:p>
        </p:txBody>
      </p:sp>
      <p:sp>
        <p:nvSpPr>
          <p:cNvPr id="5" name="Footer Placeholder 4">
            <a:extLst>
              <a:ext uri="{FF2B5EF4-FFF2-40B4-BE49-F238E27FC236}">
                <a16:creationId xmlns:a16="http://schemas.microsoft.com/office/drawing/2014/main" id="{0049E611-52A6-47E7-945F-5C5980567E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8BFE20-6944-49A5-959D-CECEE3DDAF13}"/>
              </a:ext>
            </a:extLst>
          </p:cNvPr>
          <p:cNvSpPr>
            <a:spLocks noGrp="1"/>
          </p:cNvSpPr>
          <p:nvPr>
            <p:ph type="sldNum" sz="quarter" idx="12"/>
          </p:nvPr>
        </p:nvSpPr>
        <p:spPr/>
        <p:txBody>
          <a:bodyPr/>
          <a:lstStyle/>
          <a:p>
            <a:fld id="{754BA93C-B6D6-4CF4-8399-3A7B4DD5CE1F}" type="slidenum">
              <a:rPr lang="en-US" smtClean="0"/>
              <a:t>‹#›</a:t>
            </a:fld>
            <a:endParaRPr lang="en-US"/>
          </a:p>
        </p:txBody>
      </p:sp>
    </p:spTree>
    <p:extLst>
      <p:ext uri="{BB962C8B-B14F-4D97-AF65-F5344CB8AC3E}">
        <p14:creationId xmlns:p14="http://schemas.microsoft.com/office/powerpoint/2010/main" val="1442611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1FD96-CE1B-4943-8DEF-6018E8ED7A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786A25-9323-4975-B6CA-C1B4BC3137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805391-948F-4E56-BAB9-0206848A7E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7349C6-B35D-42F6-A178-7D1052FC796B}"/>
              </a:ext>
            </a:extLst>
          </p:cNvPr>
          <p:cNvSpPr>
            <a:spLocks noGrp="1"/>
          </p:cNvSpPr>
          <p:nvPr>
            <p:ph type="dt" sz="half" idx="10"/>
          </p:nvPr>
        </p:nvSpPr>
        <p:spPr/>
        <p:txBody>
          <a:bodyPr/>
          <a:lstStyle/>
          <a:p>
            <a:fld id="{2FE0FE45-86AF-4A2E-899E-AAADC2AADCE6}" type="datetime1">
              <a:rPr lang="en-US" smtClean="0"/>
              <a:t>8/19/2022</a:t>
            </a:fld>
            <a:endParaRPr lang="en-US"/>
          </a:p>
        </p:txBody>
      </p:sp>
      <p:sp>
        <p:nvSpPr>
          <p:cNvPr id="6" name="Footer Placeholder 5">
            <a:extLst>
              <a:ext uri="{FF2B5EF4-FFF2-40B4-BE49-F238E27FC236}">
                <a16:creationId xmlns:a16="http://schemas.microsoft.com/office/drawing/2014/main" id="{A2E35254-F733-452A-9DF4-F568952CD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BDD286-8952-4965-9410-D8D9A23C6340}"/>
              </a:ext>
            </a:extLst>
          </p:cNvPr>
          <p:cNvSpPr>
            <a:spLocks noGrp="1"/>
          </p:cNvSpPr>
          <p:nvPr>
            <p:ph type="sldNum" sz="quarter" idx="12"/>
          </p:nvPr>
        </p:nvSpPr>
        <p:spPr/>
        <p:txBody>
          <a:bodyPr/>
          <a:lstStyle/>
          <a:p>
            <a:fld id="{754BA93C-B6D6-4CF4-8399-3A7B4DD5CE1F}" type="slidenum">
              <a:rPr lang="en-US" smtClean="0"/>
              <a:t>‹#›</a:t>
            </a:fld>
            <a:endParaRPr lang="en-US"/>
          </a:p>
        </p:txBody>
      </p:sp>
    </p:spTree>
    <p:extLst>
      <p:ext uri="{BB962C8B-B14F-4D97-AF65-F5344CB8AC3E}">
        <p14:creationId xmlns:p14="http://schemas.microsoft.com/office/powerpoint/2010/main" val="1260565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29B4-F421-4736-AC26-A6B0480E03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1E9FAE-CEEE-4DDF-97B7-EA8CDC912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1695AC-30F0-49CE-BDD7-B537BE20C5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31049A-1203-49A1-AF43-5C37850EFA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A054C1-FE91-42F3-BFFF-6FCA0421FE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0C14CC-5AEA-4B36-A717-EEA5DD94AE09}"/>
              </a:ext>
            </a:extLst>
          </p:cNvPr>
          <p:cNvSpPr>
            <a:spLocks noGrp="1"/>
          </p:cNvSpPr>
          <p:nvPr>
            <p:ph type="dt" sz="half" idx="10"/>
          </p:nvPr>
        </p:nvSpPr>
        <p:spPr/>
        <p:txBody>
          <a:bodyPr/>
          <a:lstStyle/>
          <a:p>
            <a:fld id="{BD8ADA0F-2BC3-4BCA-915B-7EA2EB884013}" type="datetime1">
              <a:rPr lang="en-US" smtClean="0"/>
              <a:t>8/19/2022</a:t>
            </a:fld>
            <a:endParaRPr lang="en-US"/>
          </a:p>
        </p:txBody>
      </p:sp>
      <p:sp>
        <p:nvSpPr>
          <p:cNvPr id="8" name="Footer Placeholder 7">
            <a:extLst>
              <a:ext uri="{FF2B5EF4-FFF2-40B4-BE49-F238E27FC236}">
                <a16:creationId xmlns:a16="http://schemas.microsoft.com/office/drawing/2014/main" id="{755242FD-2B9C-4C1A-ACD6-13BF800302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FBC271-DDBE-43F1-BCA8-CCD20068838A}"/>
              </a:ext>
            </a:extLst>
          </p:cNvPr>
          <p:cNvSpPr>
            <a:spLocks noGrp="1"/>
          </p:cNvSpPr>
          <p:nvPr>
            <p:ph type="sldNum" sz="quarter" idx="12"/>
          </p:nvPr>
        </p:nvSpPr>
        <p:spPr/>
        <p:txBody>
          <a:bodyPr/>
          <a:lstStyle/>
          <a:p>
            <a:fld id="{754BA93C-B6D6-4CF4-8399-3A7B4DD5CE1F}" type="slidenum">
              <a:rPr lang="en-US" smtClean="0"/>
              <a:t>‹#›</a:t>
            </a:fld>
            <a:endParaRPr lang="en-US"/>
          </a:p>
        </p:txBody>
      </p:sp>
    </p:spTree>
    <p:extLst>
      <p:ext uri="{BB962C8B-B14F-4D97-AF65-F5344CB8AC3E}">
        <p14:creationId xmlns:p14="http://schemas.microsoft.com/office/powerpoint/2010/main" val="117178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29329-E8FD-4FC4-ABA2-E5534D48DB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B75BEC-8243-420F-9AEF-FE6022AFF715}"/>
              </a:ext>
            </a:extLst>
          </p:cNvPr>
          <p:cNvSpPr>
            <a:spLocks noGrp="1"/>
          </p:cNvSpPr>
          <p:nvPr>
            <p:ph type="dt" sz="half" idx="10"/>
          </p:nvPr>
        </p:nvSpPr>
        <p:spPr/>
        <p:txBody>
          <a:bodyPr/>
          <a:lstStyle/>
          <a:p>
            <a:fld id="{2B5B2BA5-FA53-468A-8DF1-DFC935BE130B}" type="datetime1">
              <a:rPr lang="en-US" smtClean="0"/>
              <a:t>8/19/2022</a:t>
            </a:fld>
            <a:endParaRPr lang="en-US"/>
          </a:p>
        </p:txBody>
      </p:sp>
      <p:sp>
        <p:nvSpPr>
          <p:cNvPr id="4" name="Footer Placeholder 3">
            <a:extLst>
              <a:ext uri="{FF2B5EF4-FFF2-40B4-BE49-F238E27FC236}">
                <a16:creationId xmlns:a16="http://schemas.microsoft.com/office/drawing/2014/main" id="{26732FCD-462D-4F06-A2B2-70906C9441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9BF8A0-6A38-43E7-A9F1-19641275D75E}"/>
              </a:ext>
            </a:extLst>
          </p:cNvPr>
          <p:cNvSpPr>
            <a:spLocks noGrp="1"/>
          </p:cNvSpPr>
          <p:nvPr>
            <p:ph type="sldNum" sz="quarter" idx="12"/>
          </p:nvPr>
        </p:nvSpPr>
        <p:spPr/>
        <p:txBody>
          <a:bodyPr/>
          <a:lstStyle/>
          <a:p>
            <a:fld id="{754BA93C-B6D6-4CF4-8399-3A7B4DD5CE1F}" type="slidenum">
              <a:rPr lang="en-US" smtClean="0"/>
              <a:t>‹#›</a:t>
            </a:fld>
            <a:endParaRPr lang="en-US"/>
          </a:p>
        </p:txBody>
      </p:sp>
    </p:spTree>
    <p:extLst>
      <p:ext uri="{BB962C8B-B14F-4D97-AF65-F5344CB8AC3E}">
        <p14:creationId xmlns:p14="http://schemas.microsoft.com/office/powerpoint/2010/main" val="1272107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C6EE3B-F055-46B3-9A75-E7610D4706D1}"/>
              </a:ext>
            </a:extLst>
          </p:cNvPr>
          <p:cNvSpPr>
            <a:spLocks noGrp="1"/>
          </p:cNvSpPr>
          <p:nvPr>
            <p:ph type="dt" sz="half" idx="10"/>
          </p:nvPr>
        </p:nvSpPr>
        <p:spPr/>
        <p:txBody>
          <a:bodyPr/>
          <a:lstStyle/>
          <a:p>
            <a:fld id="{28C34FFB-17C3-4431-BA47-1A6845163E70}" type="datetime1">
              <a:rPr lang="en-US" smtClean="0"/>
              <a:t>8/19/2022</a:t>
            </a:fld>
            <a:endParaRPr lang="en-US"/>
          </a:p>
        </p:txBody>
      </p:sp>
      <p:sp>
        <p:nvSpPr>
          <p:cNvPr id="3" name="Footer Placeholder 2">
            <a:extLst>
              <a:ext uri="{FF2B5EF4-FFF2-40B4-BE49-F238E27FC236}">
                <a16:creationId xmlns:a16="http://schemas.microsoft.com/office/drawing/2014/main" id="{BAFE17ED-8D18-4B22-839B-A067570565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DB881E-D225-4D39-B137-BF05140DD402}"/>
              </a:ext>
            </a:extLst>
          </p:cNvPr>
          <p:cNvSpPr>
            <a:spLocks noGrp="1"/>
          </p:cNvSpPr>
          <p:nvPr>
            <p:ph type="sldNum" sz="quarter" idx="12"/>
          </p:nvPr>
        </p:nvSpPr>
        <p:spPr/>
        <p:txBody>
          <a:bodyPr/>
          <a:lstStyle/>
          <a:p>
            <a:fld id="{754BA93C-B6D6-4CF4-8399-3A7B4DD5CE1F}" type="slidenum">
              <a:rPr lang="en-US" smtClean="0"/>
              <a:t>‹#›</a:t>
            </a:fld>
            <a:endParaRPr lang="en-US"/>
          </a:p>
        </p:txBody>
      </p:sp>
    </p:spTree>
    <p:extLst>
      <p:ext uri="{BB962C8B-B14F-4D97-AF65-F5344CB8AC3E}">
        <p14:creationId xmlns:p14="http://schemas.microsoft.com/office/powerpoint/2010/main" val="3771377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CEA4-0C7C-40A3-A702-6380FB2F2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898C7-A90D-4A2A-855E-010F9CAAE8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9A8BA2-810F-4A74-BC4C-DD3724470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90E0DB-E64B-40BA-BA52-0117DC53A3FE}"/>
              </a:ext>
            </a:extLst>
          </p:cNvPr>
          <p:cNvSpPr>
            <a:spLocks noGrp="1"/>
          </p:cNvSpPr>
          <p:nvPr>
            <p:ph type="dt" sz="half" idx="10"/>
          </p:nvPr>
        </p:nvSpPr>
        <p:spPr/>
        <p:txBody>
          <a:bodyPr/>
          <a:lstStyle/>
          <a:p>
            <a:fld id="{6523611D-E572-4596-820E-E56AD94CBC07}" type="datetime1">
              <a:rPr lang="en-US" smtClean="0"/>
              <a:t>8/19/2022</a:t>
            </a:fld>
            <a:endParaRPr lang="en-US"/>
          </a:p>
        </p:txBody>
      </p:sp>
      <p:sp>
        <p:nvSpPr>
          <p:cNvPr id="6" name="Footer Placeholder 5">
            <a:extLst>
              <a:ext uri="{FF2B5EF4-FFF2-40B4-BE49-F238E27FC236}">
                <a16:creationId xmlns:a16="http://schemas.microsoft.com/office/drawing/2014/main" id="{E778BE65-C06D-42B2-9153-016488E8F3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038EBB-A83B-4656-B02B-3FF77BFC0523}"/>
              </a:ext>
            </a:extLst>
          </p:cNvPr>
          <p:cNvSpPr>
            <a:spLocks noGrp="1"/>
          </p:cNvSpPr>
          <p:nvPr>
            <p:ph type="sldNum" sz="quarter" idx="12"/>
          </p:nvPr>
        </p:nvSpPr>
        <p:spPr/>
        <p:txBody>
          <a:bodyPr/>
          <a:lstStyle/>
          <a:p>
            <a:fld id="{754BA93C-B6D6-4CF4-8399-3A7B4DD5CE1F}" type="slidenum">
              <a:rPr lang="en-US" smtClean="0"/>
              <a:t>‹#›</a:t>
            </a:fld>
            <a:endParaRPr lang="en-US"/>
          </a:p>
        </p:txBody>
      </p:sp>
    </p:spTree>
    <p:extLst>
      <p:ext uri="{BB962C8B-B14F-4D97-AF65-F5344CB8AC3E}">
        <p14:creationId xmlns:p14="http://schemas.microsoft.com/office/powerpoint/2010/main" val="3450323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7FC9-4C2B-4594-A944-CDE9618061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29E14B-5EAB-4B6B-A285-3044BD7FB5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6B9E8F-43EA-4024-A52D-F602A4B4F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C9BAE9-4745-4FB2-94EB-3FC6D926B155}"/>
              </a:ext>
            </a:extLst>
          </p:cNvPr>
          <p:cNvSpPr>
            <a:spLocks noGrp="1"/>
          </p:cNvSpPr>
          <p:nvPr>
            <p:ph type="dt" sz="half" idx="10"/>
          </p:nvPr>
        </p:nvSpPr>
        <p:spPr/>
        <p:txBody>
          <a:bodyPr/>
          <a:lstStyle/>
          <a:p>
            <a:fld id="{B5550033-0203-4289-972B-069259F4F2AF}" type="datetime1">
              <a:rPr lang="en-US" smtClean="0"/>
              <a:t>8/19/2022</a:t>
            </a:fld>
            <a:endParaRPr lang="en-US"/>
          </a:p>
        </p:txBody>
      </p:sp>
      <p:sp>
        <p:nvSpPr>
          <p:cNvPr id="6" name="Footer Placeholder 5">
            <a:extLst>
              <a:ext uri="{FF2B5EF4-FFF2-40B4-BE49-F238E27FC236}">
                <a16:creationId xmlns:a16="http://schemas.microsoft.com/office/drawing/2014/main" id="{2B930F61-5631-44CC-AFDA-02386AA62D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08E981-549C-44CD-807E-D848E5B608AE}"/>
              </a:ext>
            </a:extLst>
          </p:cNvPr>
          <p:cNvSpPr>
            <a:spLocks noGrp="1"/>
          </p:cNvSpPr>
          <p:nvPr>
            <p:ph type="sldNum" sz="quarter" idx="12"/>
          </p:nvPr>
        </p:nvSpPr>
        <p:spPr/>
        <p:txBody>
          <a:bodyPr/>
          <a:lstStyle/>
          <a:p>
            <a:fld id="{754BA93C-B6D6-4CF4-8399-3A7B4DD5CE1F}" type="slidenum">
              <a:rPr lang="en-US" smtClean="0"/>
              <a:t>‹#›</a:t>
            </a:fld>
            <a:endParaRPr lang="en-US"/>
          </a:p>
        </p:txBody>
      </p:sp>
    </p:spTree>
    <p:extLst>
      <p:ext uri="{BB962C8B-B14F-4D97-AF65-F5344CB8AC3E}">
        <p14:creationId xmlns:p14="http://schemas.microsoft.com/office/powerpoint/2010/main" val="1412724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6331AC-6B5D-46F1-9C6C-9D91AB0770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43EEC8-7B47-4840-B3B6-8920B86F6C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42F811-C0D1-4B66-BF56-1DB1601D1B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5071A-445F-42D8-8A2F-0B03531F360B}" type="datetime1">
              <a:rPr lang="en-US" smtClean="0"/>
              <a:t>8/19/2022</a:t>
            </a:fld>
            <a:endParaRPr lang="en-US"/>
          </a:p>
        </p:txBody>
      </p:sp>
      <p:sp>
        <p:nvSpPr>
          <p:cNvPr id="5" name="Footer Placeholder 4">
            <a:extLst>
              <a:ext uri="{FF2B5EF4-FFF2-40B4-BE49-F238E27FC236}">
                <a16:creationId xmlns:a16="http://schemas.microsoft.com/office/drawing/2014/main" id="{D6154D09-C878-492B-BD6A-EE3B7AB9F4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2DE82A-0E76-497C-90BC-10EAD7BBD8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4BA93C-B6D6-4CF4-8399-3A7B4DD5CE1F}" type="slidenum">
              <a:rPr lang="en-US" smtClean="0"/>
              <a:t>‹#›</a:t>
            </a:fld>
            <a:endParaRPr lang="en-US"/>
          </a:p>
        </p:txBody>
      </p:sp>
    </p:spTree>
    <p:extLst>
      <p:ext uri="{BB962C8B-B14F-4D97-AF65-F5344CB8AC3E}">
        <p14:creationId xmlns:p14="http://schemas.microsoft.com/office/powerpoint/2010/main" val="3995954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rna.bgsu.edu/rna3dhub/motif/view/IL_29549.8" TargetMode="External"/><Relationship Id="rId7" Type="http://schemas.openxmlformats.org/officeDocument/2006/relationships/hyperlink" Target="http://rna.bgsu.edu/rna3dhub/loops/view/IL_6UFM_001"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hyperlink" Target="http://rna.bgsu.edu/jar3d/result/f105346e-5800-4900-89d1-f4d551acff94/" TargetMode="External"/><Relationship Id="rId5" Type="http://schemas.openxmlformats.org/officeDocument/2006/relationships/image" Target="../media/image20.png"/><Relationship Id="rId4" Type="http://schemas.openxmlformats.org/officeDocument/2006/relationships/hyperlink" Target="http://rna.bgsu.edu/rna3dhub/motif/view/HL_13145.1"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rna.bgsu.edu/jar3d/result/26e109a3-6361-407f-ad9a-867aa675f85b/" TargetMode="External"/><Relationship Id="rId2" Type="http://schemas.openxmlformats.org/officeDocument/2006/relationships/hyperlink" Target="http://rna.bgsu.edu/rna3dhub/motif/view/IL_77263.1" TargetMode="Externa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http://rna.bgsu.edu/rna3dhub/motif/view/IL_65553.5" TargetMode="External"/><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hyperlink" Target="http://rna.bgsu.edu/jar3d/result/204c6490-6b92-4af7-9845-71371ee47e3a/"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hyperlink" Target="https://github.com/BGSU-RNA/fr3d-python"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rna.bgsu.edu/webfr3d/fr3d.php?id=62fe2ce32ece3" TargetMode="External"/><Relationship Id="rId2" Type="http://schemas.openxmlformats.org/officeDocument/2006/relationships/hyperlink" Target="http://rna.bgsu.edu/webfr3d/Results/62fe2ce32ece3/62fe2ce32ece3.html" TargetMode="Externa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hyperlink" Target="http://rna.bgsu.edu/webfr3d/Results/62fe2ce32ece3/62fe2ce32ece3.cs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rna.bgsu.edu/webfr3d/fr3d.php?id=62fe2ce32ece3" TargetMode="External"/><Relationship Id="rId2" Type="http://schemas.openxmlformats.org/officeDocument/2006/relationships/hyperlink" Target="http://rna.bgsu.edu/webfr3d/Results/62fe2ce32ece3/62fe2ce32ece3.html" TargetMode="Externa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rna.bgsu.edu/webfr3d/Results/62fe2ce32ece3/62fe2ce32ece3.csv"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rna.bgsu.edu/webfr3d/Results/62fe2ce32ece3/62fe2ce32ece3.html" TargetMode="External"/><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rna.bgsu.edu/webfr3d/Results/62fe2ce32ece3/62fe2ce32ece3.csv" TargetMode="External"/><Relationship Id="rId4" Type="http://schemas.openxmlformats.org/officeDocument/2006/relationships/hyperlink" Target="http://rna.bgsu.edu/webfr3d/fr3d.php?id=62fe2ce32ece3"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bgsu.edu/research/rna/"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github.com/BGSU-RNA/fr3d-python"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dev-2.nakb.org/"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rna.bgsu.edu/rna3dhub/loops/view/HL_6UFM_004"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rna.bgsu.edu/rna3dhub/motif/view/HL_93727.4" TargetMode="Externa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4F90A-84F9-40D4-BBDE-65BEAEEC0536}"/>
              </a:ext>
            </a:extLst>
          </p:cNvPr>
          <p:cNvSpPr>
            <a:spLocks noGrp="1"/>
          </p:cNvSpPr>
          <p:nvPr>
            <p:ph type="ctrTitle"/>
          </p:nvPr>
        </p:nvSpPr>
        <p:spPr>
          <a:xfrm>
            <a:off x="7722783" y="379392"/>
            <a:ext cx="4469217" cy="3049608"/>
          </a:xfrm>
        </p:spPr>
        <p:txBody>
          <a:bodyPr>
            <a:normAutofit/>
          </a:bodyPr>
          <a:lstStyle/>
          <a:p>
            <a:r>
              <a:rPr lang="en-US" sz="4800" dirty="0"/>
              <a:t>My time with Neocles Leontis and updates on our work</a:t>
            </a:r>
          </a:p>
        </p:txBody>
      </p:sp>
      <p:sp>
        <p:nvSpPr>
          <p:cNvPr id="3" name="Subtitle 2">
            <a:extLst>
              <a:ext uri="{FF2B5EF4-FFF2-40B4-BE49-F238E27FC236}">
                <a16:creationId xmlns:a16="http://schemas.microsoft.com/office/drawing/2014/main" id="{195C93AF-F477-48B2-A3CD-00FFE25964A9}"/>
              </a:ext>
            </a:extLst>
          </p:cNvPr>
          <p:cNvSpPr>
            <a:spLocks noGrp="1"/>
          </p:cNvSpPr>
          <p:nvPr>
            <p:ph type="subTitle" idx="1"/>
          </p:nvPr>
        </p:nvSpPr>
        <p:spPr>
          <a:xfrm>
            <a:off x="7722783" y="3880884"/>
            <a:ext cx="4377068" cy="1961707"/>
          </a:xfrm>
        </p:spPr>
        <p:txBody>
          <a:bodyPr>
            <a:normAutofit/>
          </a:bodyPr>
          <a:lstStyle/>
          <a:p>
            <a:r>
              <a:rPr lang="en-US" dirty="0"/>
              <a:t>Craig L. Zirbel</a:t>
            </a:r>
          </a:p>
          <a:p>
            <a:r>
              <a:rPr lang="en-US" dirty="0"/>
              <a:t>Bowling Green State University</a:t>
            </a:r>
          </a:p>
          <a:p>
            <a:r>
              <a:rPr lang="en-US" dirty="0"/>
              <a:t>Benasque</a:t>
            </a:r>
          </a:p>
          <a:p>
            <a:r>
              <a:rPr lang="en-US" dirty="0"/>
              <a:t>18 August 2022</a:t>
            </a:r>
          </a:p>
        </p:txBody>
      </p:sp>
      <p:pic>
        <p:nvPicPr>
          <p:cNvPr id="8" name="Picture 7">
            <a:extLst>
              <a:ext uri="{FF2B5EF4-FFF2-40B4-BE49-F238E27FC236}">
                <a16:creationId xmlns:a16="http://schemas.microsoft.com/office/drawing/2014/main" id="{383FF0FC-C24D-497A-A694-B3299D4EE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48" y="135564"/>
            <a:ext cx="7630635" cy="5722976"/>
          </a:xfrm>
          <a:prstGeom prst="rect">
            <a:avLst/>
          </a:prstGeom>
        </p:spPr>
      </p:pic>
      <p:sp>
        <p:nvSpPr>
          <p:cNvPr id="9" name="TextBox 8">
            <a:extLst>
              <a:ext uri="{FF2B5EF4-FFF2-40B4-BE49-F238E27FC236}">
                <a16:creationId xmlns:a16="http://schemas.microsoft.com/office/drawing/2014/main" id="{9B698606-4A32-4C98-BEE9-319279E4499A}"/>
              </a:ext>
            </a:extLst>
          </p:cNvPr>
          <p:cNvSpPr txBox="1"/>
          <p:nvPr/>
        </p:nvSpPr>
        <p:spPr>
          <a:xfrm>
            <a:off x="1049079" y="5925996"/>
            <a:ext cx="6255488" cy="830997"/>
          </a:xfrm>
          <a:prstGeom prst="rect">
            <a:avLst/>
          </a:prstGeom>
          <a:noFill/>
        </p:spPr>
        <p:txBody>
          <a:bodyPr wrap="square" rtlCol="0">
            <a:spAutoFit/>
          </a:bodyPr>
          <a:lstStyle/>
          <a:p>
            <a:r>
              <a:rPr lang="en-US" sz="2400" dirty="0"/>
              <a:t>Neocles in Benasque, on a peak near La </a:t>
            </a:r>
            <a:r>
              <a:rPr lang="en-US" sz="2400" dirty="0" err="1"/>
              <a:t>Glera</a:t>
            </a:r>
            <a:r>
              <a:rPr lang="en-US" sz="2400" dirty="0"/>
              <a:t> with Aneto in the background, 22 July 2006</a:t>
            </a:r>
          </a:p>
        </p:txBody>
      </p:sp>
      <p:sp>
        <p:nvSpPr>
          <p:cNvPr id="7" name="TextBox 6">
            <a:extLst>
              <a:ext uri="{FF2B5EF4-FFF2-40B4-BE49-F238E27FC236}">
                <a16:creationId xmlns:a16="http://schemas.microsoft.com/office/drawing/2014/main" id="{C47F344E-4E0F-4A91-A97D-6E3A26E5C45C}"/>
              </a:ext>
            </a:extLst>
          </p:cNvPr>
          <p:cNvSpPr txBox="1"/>
          <p:nvPr/>
        </p:nvSpPr>
        <p:spPr>
          <a:xfrm>
            <a:off x="2753319" y="132078"/>
            <a:ext cx="4771999" cy="523220"/>
          </a:xfrm>
          <a:prstGeom prst="rect">
            <a:avLst/>
          </a:prstGeom>
          <a:noFill/>
        </p:spPr>
        <p:txBody>
          <a:bodyPr wrap="square" rtlCol="0">
            <a:spAutoFit/>
          </a:bodyPr>
          <a:lstStyle/>
          <a:p>
            <a:pPr algn="ctr"/>
            <a:r>
              <a:rPr lang="en-US" sz="2800" dirty="0"/>
              <a:t>Neocles B. Leontis 1955-2020</a:t>
            </a:r>
          </a:p>
        </p:txBody>
      </p:sp>
    </p:spTree>
    <p:extLst>
      <p:ext uri="{BB962C8B-B14F-4D97-AF65-F5344CB8AC3E}">
        <p14:creationId xmlns:p14="http://schemas.microsoft.com/office/powerpoint/2010/main" val="376070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Update on our work</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10</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Internal loop</a:t>
            </a:r>
          </a:p>
        </p:txBody>
      </p:sp>
      <p:sp>
        <p:nvSpPr>
          <p:cNvPr id="13" name="TextBox 12">
            <a:extLst>
              <a:ext uri="{FF2B5EF4-FFF2-40B4-BE49-F238E27FC236}">
                <a16:creationId xmlns:a16="http://schemas.microsoft.com/office/drawing/2014/main" id="{2BCBE7B6-DDD3-4848-987A-AD77D80023B2}"/>
              </a:ext>
            </a:extLst>
          </p:cNvPr>
          <p:cNvSpPr txBox="1"/>
          <p:nvPr/>
        </p:nvSpPr>
        <p:spPr>
          <a:xfrm>
            <a:off x="8495964" y="5087890"/>
            <a:ext cx="3221115" cy="646331"/>
          </a:xfrm>
          <a:prstGeom prst="rect">
            <a:avLst/>
          </a:prstGeom>
          <a:noFill/>
        </p:spPr>
        <p:txBody>
          <a:bodyPr wrap="square" rtlCol="0">
            <a:spAutoFit/>
          </a:bodyPr>
          <a:lstStyle/>
          <a:p>
            <a:r>
              <a:rPr lang="en-US" dirty="0"/>
              <a:t>Selected instances from hairpin loop motif group </a:t>
            </a:r>
            <a:r>
              <a:rPr lang="en-US" dirty="0">
                <a:hlinkClick r:id="rId3"/>
              </a:rPr>
              <a:t>IL_29549.8</a:t>
            </a:r>
            <a:endParaRPr lang="en-US" dirty="0"/>
          </a:p>
        </p:txBody>
      </p:sp>
      <p:grpSp>
        <p:nvGrpSpPr>
          <p:cNvPr id="27" name="Group 26">
            <a:extLst>
              <a:ext uri="{FF2B5EF4-FFF2-40B4-BE49-F238E27FC236}">
                <a16:creationId xmlns:a16="http://schemas.microsoft.com/office/drawing/2014/main" id="{6563D219-F5BE-46AB-AF9B-C103DD9A5C8F}"/>
              </a:ext>
            </a:extLst>
          </p:cNvPr>
          <p:cNvGrpSpPr/>
          <p:nvPr/>
        </p:nvGrpSpPr>
        <p:grpSpPr>
          <a:xfrm>
            <a:off x="258503" y="1795230"/>
            <a:ext cx="3250020" cy="2595263"/>
            <a:chOff x="258503" y="1795230"/>
            <a:chExt cx="3250020" cy="2595263"/>
          </a:xfrm>
        </p:grpSpPr>
        <p:sp>
          <p:nvSpPr>
            <p:cNvPr id="3" name="TextBox 2">
              <a:extLst>
                <a:ext uri="{FF2B5EF4-FFF2-40B4-BE49-F238E27FC236}">
                  <a16:creationId xmlns:a16="http://schemas.microsoft.com/office/drawing/2014/main" id="{0B7F94DA-3702-44A9-827A-A28511ED312D}"/>
                </a:ext>
              </a:extLst>
            </p:cNvPr>
            <p:cNvSpPr txBox="1"/>
            <p:nvPr/>
          </p:nvSpPr>
          <p:spPr>
            <a:xfrm>
              <a:off x="3136383" y="3603520"/>
              <a:ext cx="372140" cy="369332"/>
            </a:xfrm>
            <a:prstGeom prst="rect">
              <a:avLst/>
            </a:prstGeom>
            <a:noFill/>
          </p:spPr>
          <p:txBody>
            <a:bodyPr wrap="square" rtlCol="0">
              <a:spAutoFit/>
            </a:bodyPr>
            <a:lstStyle/>
            <a:p>
              <a:r>
                <a:rPr lang="en-US" dirty="0"/>
                <a:t>5’</a:t>
              </a:r>
            </a:p>
          </p:txBody>
        </p:sp>
        <p:pic>
          <p:nvPicPr>
            <p:cNvPr id="6" name="Picture 5">
              <a:extLst>
                <a:ext uri="{FF2B5EF4-FFF2-40B4-BE49-F238E27FC236}">
                  <a16:creationId xmlns:a16="http://schemas.microsoft.com/office/drawing/2014/main" id="{5BF40210-A76D-4163-A1AB-58BF636D1A8E}"/>
                </a:ext>
              </a:extLst>
            </p:cNvPr>
            <p:cNvPicPr>
              <a:picLocks noChangeAspect="1"/>
            </p:cNvPicPr>
            <p:nvPr/>
          </p:nvPicPr>
          <p:blipFill>
            <a:blip r:embed="rId4"/>
            <a:stretch>
              <a:fillRect/>
            </a:stretch>
          </p:blipFill>
          <p:spPr>
            <a:xfrm>
              <a:off x="611704" y="1795230"/>
              <a:ext cx="2505075" cy="2314575"/>
            </a:xfrm>
            <a:prstGeom prst="rect">
              <a:avLst/>
            </a:prstGeom>
          </p:spPr>
        </p:pic>
        <p:sp>
          <p:nvSpPr>
            <p:cNvPr id="14" name="TextBox 13">
              <a:extLst>
                <a:ext uri="{FF2B5EF4-FFF2-40B4-BE49-F238E27FC236}">
                  <a16:creationId xmlns:a16="http://schemas.microsoft.com/office/drawing/2014/main" id="{EC1094F5-6797-490A-98A2-0C433FAEC703}"/>
                </a:ext>
              </a:extLst>
            </p:cNvPr>
            <p:cNvSpPr txBox="1"/>
            <p:nvPr/>
          </p:nvSpPr>
          <p:spPr>
            <a:xfrm>
              <a:off x="258503" y="2341789"/>
              <a:ext cx="372140" cy="369332"/>
            </a:xfrm>
            <a:prstGeom prst="rect">
              <a:avLst/>
            </a:prstGeom>
            <a:noFill/>
          </p:spPr>
          <p:txBody>
            <a:bodyPr wrap="square" rtlCol="0">
              <a:spAutoFit/>
            </a:bodyPr>
            <a:lstStyle/>
            <a:p>
              <a:r>
                <a:rPr lang="en-US" dirty="0"/>
                <a:t>5’</a:t>
              </a:r>
            </a:p>
          </p:txBody>
        </p:sp>
        <p:sp>
          <p:nvSpPr>
            <p:cNvPr id="15" name="TextBox 14">
              <a:extLst>
                <a:ext uri="{FF2B5EF4-FFF2-40B4-BE49-F238E27FC236}">
                  <a16:creationId xmlns:a16="http://schemas.microsoft.com/office/drawing/2014/main" id="{09906B2C-0BE7-4AAB-9E1A-8CD3ACD3F08F}"/>
                </a:ext>
              </a:extLst>
            </p:cNvPr>
            <p:cNvSpPr txBox="1"/>
            <p:nvPr/>
          </p:nvSpPr>
          <p:spPr>
            <a:xfrm>
              <a:off x="2930709" y="4021161"/>
              <a:ext cx="372140" cy="369332"/>
            </a:xfrm>
            <a:prstGeom prst="rect">
              <a:avLst/>
            </a:prstGeom>
            <a:noFill/>
          </p:spPr>
          <p:txBody>
            <a:bodyPr wrap="square" rtlCol="0">
              <a:spAutoFit/>
            </a:bodyPr>
            <a:lstStyle/>
            <a:p>
              <a:r>
                <a:rPr lang="en-US" dirty="0"/>
                <a:t>3’</a:t>
              </a:r>
            </a:p>
          </p:txBody>
        </p:sp>
        <p:sp>
          <p:nvSpPr>
            <p:cNvPr id="9" name="TextBox 8">
              <a:extLst>
                <a:ext uri="{FF2B5EF4-FFF2-40B4-BE49-F238E27FC236}">
                  <a16:creationId xmlns:a16="http://schemas.microsoft.com/office/drawing/2014/main" id="{257471F7-EC4D-4566-B9D9-2F0B525DF321}"/>
                </a:ext>
              </a:extLst>
            </p:cNvPr>
            <p:cNvSpPr txBox="1"/>
            <p:nvPr/>
          </p:nvSpPr>
          <p:spPr>
            <a:xfrm>
              <a:off x="484113" y="1978041"/>
              <a:ext cx="372140" cy="369332"/>
            </a:xfrm>
            <a:prstGeom prst="rect">
              <a:avLst/>
            </a:prstGeom>
            <a:noFill/>
          </p:spPr>
          <p:txBody>
            <a:bodyPr wrap="square" rtlCol="0">
              <a:spAutoFit/>
            </a:bodyPr>
            <a:lstStyle/>
            <a:p>
              <a:r>
                <a:rPr lang="en-US" dirty="0"/>
                <a:t>3’</a:t>
              </a:r>
            </a:p>
          </p:txBody>
        </p:sp>
      </p:grpSp>
      <p:pic>
        <p:nvPicPr>
          <p:cNvPr id="10" name="Picture 9">
            <a:extLst>
              <a:ext uri="{FF2B5EF4-FFF2-40B4-BE49-F238E27FC236}">
                <a16:creationId xmlns:a16="http://schemas.microsoft.com/office/drawing/2014/main" id="{68E02CF1-7C14-4B58-93B4-92B1C86EBA67}"/>
              </a:ext>
            </a:extLst>
          </p:cNvPr>
          <p:cNvPicPr>
            <a:picLocks noChangeAspect="1"/>
          </p:cNvPicPr>
          <p:nvPr/>
        </p:nvPicPr>
        <p:blipFill>
          <a:blip r:embed="rId5"/>
          <a:stretch>
            <a:fillRect/>
          </a:stretch>
        </p:blipFill>
        <p:spPr>
          <a:xfrm>
            <a:off x="3945373" y="1664339"/>
            <a:ext cx="3818352" cy="3220054"/>
          </a:xfrm>
          <a:prstGeom prst="rect">
            <a:avLst/>
          </a:prstGeom>
        </p:spPr>
      </p:pic>
      <p:cxnSp>
        <p:nvCxnSpPr>
          <p:cNvPr id="17" name="Straight Arrow Connector 16">
            <a:extLst>
              <a:ext uri="{FF2B5EF4-FFF2-40B4-BE49-F238E27FC236}">
                <a16:creationId xmlns:a16="http://schemas.microsoft.com/office/drawing/2014/main" id="{F5B9D0AA-3EA2-49E4-8B42-A543FA191F0A}"/>
              </a:ext>
            </a:extLst>
          </p:cNvPr>
          <p:cNvCxnSpPr/>
          <p:nvPr/>
        </p:nvCxnSpPr>
        <p:spPr>
          <a:xfrm flipH="1" flipV="1">
            <a:off x="2231176" y="3953624"/>
            <a:ext cx="905207" cy="5847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82A2CF2-5070-47F6-9646-F690AF95BC28}"/>
              </a:ext>
            </a:extLst>
          </p:cNvPr>
          <p:cNvCxnSpPr/>
          <p:nvPr/>
        </p:nvCxnSpPr>
        <p:spPr>
          <a:xfrm flipH="1" flipV="1">
            <a:off x="139496" y="2660121"/>
            <a:ext cx="905207" cy="584791"/>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7881798-951A-4796-9109-7F21A1084219}"/>
              </a:ext>
            </a:extLst>
          </p:cNvPr>
          <p:cNvCxnSpPr>
            <a:cxnSpLocks/>
          </p:cNvCxnSpPr>
          <p:nvPr/>
        </p:nvCxnSpPr>
        <p:spPr>
          <a:xfrm flipH="1">
            <a:off x="5953600" y="4468296"/>
            <a:ext cx="1" cy="587708"/>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B64144A4-1A32-447C-8218-1353CD596470}"/>
              </a:ext>
            </a:extLst>
          </p:cNvPr>
          <p:cNvPicPr>
            <a:picLocks noChangeAspect="1"/>
          </p:cNvPicPr>
          <p:nvPr/>
        </p:nvPicPr>
        <p:blipFill>
          <a:blip r:embed="rId6"/>
          <a:stretch>
            <a:fillRect/>
          </a:stretch>
        </p:blipFill>
        <p:spPr>
          <a:xfrm>
            <a:off x="8032516" y="1553877"/>
            <a:ext cx="3900981" cy="3440830"/>
          </a:xfrm>
          <a:prstGeom prst="rect">
            <a:avLst/>
          </a:prstGeom>
        </p:spPr>
      </p:pic>
      <p:cxnSp>
        <p:nvCxnSpPr>
          <p:cNvPr id="19" name="Straight Arrow Connector 18">
            <a:extLst>
              <a:ext uri="{FF2B5EF4-FFF2-40B4-BE49-F238E27FC236}">
                <a16:creationId xmlns:a16="http://schemas.microsoft.com/office/drawing/2014/main" id="{18A1D918-E129-4CF9-84B6-1F7B0FA1D1C9}"/>
              </a:ext>
            </a:extLst>
          </p:cNvPr>
          <p:cNvCxnSpPr>
            <a:cxnSpLocks/>
          </p:cNvCxnSpPr>
          <p:nvPr/>
        </p:nvCxnSpPr>
        <p:spPr>
          <a:xfrm flipH="1" flipV="1">
            <a:off x="7694232" y="2752969"/>
            <a:ext cx="513461" cy="2790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22665EC-070F-43C2-BEC5-426AE9E421FA}"/>
              </a:ext>
            </a:extLst>
          </p:cNvPr>
          <p:cNvSpPr txBox="1"/>
          <p:nvPr/>
        </p:nvSpPr>
        <p:spPr>
          <a:xfrm>
            <a:off x="4343042" y="5318984"/>
            <a:ext cx="3221115" cy="369332"/>
          </a:xfrm>
          <a:prstGeom prst="rect">
            <a:avLst/>
          </a:prstGeom>
          <a:noFill/>
        </p:spPr>
        <p:txBody>
          <a:bodyPr wrap="square" rtlCol="0">
            <a:spAutoFit/>
          </a:bodyPr>
          <a:lstStyle/>
          <a:p>
            <a:pPr algn="ctr"/>
            <a:r>
              <a:rPr lang="en-US" dirty="0">
                <a:hlinkClick r:id="rId7"/>
              </a:rPr>
              <a:t>IL_6UFM_001</a:t>
            </a:r>
            <a:endParaRPr lang="en-US" dirty="0"/>
          </a:p>
        </p:txBody>
      </p:sp>
    </p:spTree>
    <p:extLst>
      <p:ext uri="{BB962C8B-B14F-4D97-AF65-F5344CB8AC3E}">
        <p14:creationId xmlns:p14="http://schemas.microsoft.com/office/powerpoint/2010/main" val="121685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extLst>
              <p:ext uri="{D42A27DB-BD31-4B8C-83A1-F6EECF244321}">
                <p14:modId xmlns:p14="http://schemas.microsoft.com/office/powerpoint/2010/main" val="1917191494"/>
              </p:ext>
            </p:extLst>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Update on our work</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11</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RNA 3D Motif Atlas</a:t>
            </a:r>
          </a:p>
        </p:txBody>
      </p:sp>
      <p:sp>
        <p:nvSpPr>
          <p:cNvPr id="8" name="TextBox 7">
            <a:extLst>
              <a:ext uri="{FF2B5EF4-FFF2-40B4-BE49-F238E27FC236}">
                <a16:creationId xmlns:a16="http://schemas.microsoft.com/office/drawing/2014/main" id="{77B4A1AD-1A48-44AE-A738-2B1165AE0AED}"/>
              </a:ext>
            </a:extLst>
          </p:cNvPr>
          <p:cNvSpPr txBox="1"/>
          <p:nvPr/>
        </p:nvSpPr>
        <p:spPr>
          <a:xfrm>
            <a:off x="127591" y="1020726"/>
            <a:ext cx="11919097" cy="4031873"/>
          </a:xfrm>
          <a:prstGeom prst="rect">
            <a:avLst/>
          </a:prstGeom>
          <a:noFill/>
        </p:spPr>
        <p:txBody>
          <a:bodyPr wrap="square" rtlCol="0">
            <a:spAutoFit/>
          </a:bodyPr>
          <a:lstStyle/>
          <a:p>
            <a:pPr marL="342900" indent="-342900">
              <a:buFont typeface="Courier New" panose="02070309020205020404" pitchFamily="49" charset="0"/>
              <a:buChar char="o"/>
            </a:pPr>
            <a:r>
              <a:rPr lang="en-US" sz="3200" dirty="0"/>
              <a:t>Every four weeks, we collect the HL and IL instances from x-ray 3.5Å</a:t>
            </a:r>
          </a:p>
          <a:p>
            <a:pPr marL="342900" indent="-342900">
              <a:buFont typeface="Courier New" panose="02070309020205020404" pitchFamily="49" charset="0"/>
              <a:buChar char="o"/>
            </a:pPr>
            <a:r>
              <a:rPr lang="en-US" sz="3200" dirty="0"/>
              <a:t>Group them by overall geometry and basepair annotations</a:t>
            </a:r>
          </a:p>
          <a:p>
            <a:pPr marL="800100" lvl="1" indent="-342900">
              <a:buFont typeface="Courier New" panose="02070309020205020404" pitchFamily="49" charset="0"/>
              <a:buChar char="o"/>
            </a:pPr>
            <a:r>
              <a:rPr lang="en-US" sz="3200" dirty="0"/>
              <a:t>314 hairpin loop groups</a:t>
            </a:r>
          </a:p>
          <a:p>
            <a:pPr marL="800100" lvl="1" indent="-342900">
              <a:buFont typeface="Courier New" panose="02070309020205020404" pitchFamily="49" charset="0"/>
              <a:buChar char="o"/>
            </a:pPr>
            <a:r>
              <a:rPr lang="en-US" sz="3200" dirty="0"/>
              <a:t>324 internal loop groups</a:t>
            </a:r>
          </a:p>
          <a:p>
            <a:pPr marL="342900" indent="-342900">
              <a:buFont typeface="Courier New" panose="02070309020205020404" pitchFamily="49" charset="0"/>
              <a:buChar char="o"/>
            </a:pPr>
            <a:r>
              <a:rPr lang="en-US" sz="3200" dirty="0"/>
              <a:t>Now:  Annotating instances manually, learning about inhomogeneity</a:t>
            </a:r>
          </a:p>
          <a:p>
            <a:pPr marL="342900" indent="-342900">
              <a:buFont typeface="Courier New" panose="02070309020205020404" pitchFamily="49" charset="0"/>
              <a:buChar char="o"/>
            </a:pPr>
            <a:r>
              <a:rPr lang="en-US" sz="3200" dirty="0"/>
              <a:t>Now:  Recoding in Python</a:t>
            </a:r>
          </a:p>
          <a:p>
            <a:pPr marL="342900" indent="-342900">
              <a:buFont typeface="Courier New" panose="02070309020205020404" pitchFamily="49" charset="0"/>
              <a:buChar char="o"/>
            </a:pPr>
            <a:r>
              <a:rPr lang="en-US" sz="3200" dirty="0"/>
              <a:t>Soon:  Annotate HL and IL in cryo-</a:t>
            </a:r>
            <a:r>
              <a:rPr lang="en-US" sz="3200" dirty="0" err="1"/>
              <a:t>em</a:t>
            </a:r>
            <a:r>
              <a:rPr lang="en-US" sz="3200" dirty="0"/>
              <a:t>, NMR, and lower-res structures</a:t>
            </a:r>
          </a:p>
          <a:p>
            <a:pPr marL="342900" indent="-342900">
              <a:buFont typeface="Courier New" panose="02070309020205020404" pitchFamily="49" charset="0"/>
              <a:buChar char="o"/>
            </a:pPr>
            <a:r>
              <a:rPr lang="en-US" sz="3200" dirty="0"/>
              <a:t>Later:  Add additional motif types </a:t>
            </a:r>
          </a:p>
        </p:txBody>
      </p:sp>
    </p:spTree>
    <p:extLst>
      <p:ext uri="{BB962C8B-B14F-4D97-AF65-F5344CB8AC3E}">
        <p14:creationId xmlns:p14="http://schemas.microsoft.com/office/powerpoint/2010/main" val="142397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extLst>
              <p:ext uri="{D42A27DB-BD31-4B8C-83A1-F6EECF244321}">
                <p14:modId xmlns:p14="http://schemas.microsoft.com/office/powerpoint/2010/main" val="2721225120"/>
              </p:ext>
            </p:extLst>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Update on our work</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12</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JAR3D for sequence -&gt; motif inference</a:t>
            </a:r>
          </a:p>
        </p:txBody>
      </p:sp>
      <p:sp>
        <p:nvSpPr>
          <p:cNvPr id="6" name="TextBox 5">
            <a:extLst>
              <a:ext uri="{FF2B5EF4-FFF2-40B4-BE49-F238E27FC236}">
                <a16:creationId xmlns:a16="http://schemas.microsoft.com/office/drawing/2014/main" id="{974AA494-5740-4374-B02F-74BF0A64909C}"/>
              </a:ext>
            </a:extLst>
          </p:cNvPr>
          <p:cNvSpPr txBox="1"/>
          <p:nvPr/>
        </p:nvSpPr>
        <p:spPr>
          <a:xfrm>
            <a:off x="127591" y="1020726"/>
            <a:ext cx="12064409" cy="2554545"/>
          </a:xfrm>
          <a:prstGeom prst="rect">
            <a:avLst/>
          </a:prstGeom>
          <a:noFill/>
        </p:spPr>
        <p:txBody>
          <a:bodyPr wrap="square" rtlCol="0">
            <a:spAutoFit/>
          </a:bodyPr>
          <a:lstStyle/>
          <a:p>
            <a:pPr marL="342900" indent="-342900">
              <a:buFont typeface="Courier New" panose="02070309020205020404" pitchFamily="49" charset="0"/>
              <a:buChar char="o"/>
            </a:pPr>
            <a:r>
              <a:rPr lang="en-US" sz="3200" dirty="0"/>
              <a:t>Model the sequence variability of each HL and IL motif group with SCFG</a:t>
            </a:r>
          </a:p>
          <a:p>
            <a:pPr marL="342900" indent="-342900">
              <a:buFont typeface="Courier New" panose="02070309020205020404" pitchFamily="49" charset="0"/>
              <a:buChar char="o"/>
            </a:pPr>
            <a:r>
              <a:rPr lang="en-US" sz="3200" dirty="0"/>
              <a:t>Score input sequence(s) against each model, report the best match</a:t>
            </a:r>
          </a:p>
          <a:p>
            <a:pPr marL="342900" indent="-342900">
              <a:buFont typeface="Courier New" panose="02070309020205020404" pitchFamily="49" charset="0"/>
              <a:buChar char="o"/>
            </a:pPr>
            <a:r>
              <a:rPr lang="en-US" sz="3200" dirty="0"/>
              <a:t>Thus, map known or novel sequence(s) to the best-matching known geometry </a:t>
            </a:r>
          </a:p>
        </p:txBody>
      </p:sp>
    </p:spTree>
    <p:extLst>
      <p:ext uri="{BB962C8B-B14F-4D97-AF65-F5344CB8AC3E}">
        <p14:creationId xmlns:p14="http://schemas.microsoft.com/office/powerpoint/2010/main" val="53382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Update on our work</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13</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JAR3D:  Hairpin loop from T-box riboswitch</a:t>
            </a:r>
          </a:p>
        </p:txBody>
      </p:sp>
      <p:grpSp>
        <p:nvGrpSpPr>
          <p:cNvPr id="6" name="Group 5">
            <a:extLst>
              <a:ext uri="{FF2B5EF4-FFF2-40B4-BE49-F238E27FC236}">
                <a16:creationId xmlns:a16="http://schemas.microsoft.com/office/drawing/2014/main" id="{41915A77-1EB8-4F91-AD57-E00FD6A47BC2}"/>
              </a:ext>
            </a:extLst>
          </p:cNvPr>
          <p:cNvGrpSpPr/>
          <p:nvPr/>
        </p:nvGrpSpPr>
        <p:grpSpPr>
          <a:xfrm>
            <a:off x="611925" y="1191855"/>
            <a:ext cx="2515265" cy="1925444"/>
            <a:chOff x="580028" y="1945979"/>
            <a:chExt cx="2515265" cy="1925444"/>
          </a:xfrm>
        </p:grpSpPr>
        <p:pic>
          <p:nvPicPr>
            <p:cNvPr id="2" name="Picture 1">
              <a:extLst>
                <a:ext uri="{FF2B5EF4-FFF2-40B4-BE49-F238E27FC236}">
                  <a16:creationId xmlns:a16="http://schemas.microsoft.com/office/drawing/2014/main" id="{FD97F0D9-3B76-4627-8F57-DD30B0943A33}"/>
                </a:ext>
              </a:extLst>
            </p:cNvPr>
            <p:cNvPicPr>
              <a:picLocks noChangeAspect="1"/>
            </p:cNvPicPr>
            <p:nvPr/>
          </p:nvPicPr>
          <p:blipFill>
            <a:blip r:embed="rId2"/>
            <a:stretch>
              <a:fillRect/>
            </a:stretch>
          </p:blipFill>
          <p:spPr>
            <a:xfrm>
              <a:off x="580028" y="1945979"/>
              <a:ext cx="2143125" cy="1924050"/>
            </a:xfrm>
            <a:prstGeom prst="rect">
              <a:avLst/>
            </a:prstGeom>
          </p:spPr>
        </p:pic>
        <p:sp>
          <p:nvSpPr>
            <p:cNvPr id="3" name="TextBox 2">
              <a:extLst>
                <a:ext uri="{FF2B5EF4-FFF2-40B4-BE49-F238E27FC236}">
                  <a16:creationId xmlns:a16="http://schemas.microsoft.com/office/drawing/2014/main" id="{0B7F94DA-3702-44A9-827A-A28511ED312D}"/>
                </a:ext>
              </a:extLst>
            </p:cNvPr>
            <p:cNvSpPr txBox="1"/>
            <p:nvPr/>
          </p:nvSpPr>
          <p:spPr>
            <a:xfrm>
              <a:off x="2723153" y="3094509"/>
              <a:ext cx="372140" cy="369332"/>
            </a:xfrm>
            <a:prstGeom prst="rect">
              <a:avLst/>
            </a:prstGeom>
            <a:noFill/>
          </p:spPr>
          <p:txBody>
            <a:bodyPr wrap="square" rtlCol="0">
              <a:spAutoFit/>
            </a:bodyPr>
            <a:lstStyle/>
            <a:p>
              <a:r>
                <a:rPr lang="en-US" dirty="0"/>
                <a:t>5’</a:t>
              </a:r>
            </a:p>
          </p:txBody>
        </p:sp>
        <p:sp>
          <p:nvSpPr>
            <p:cNvPr id="9" name="TextBox 8">
              <a:extLst>
                <a:ext uri="{FF2B5EF4-FFF2-40B4-BE49-F238E27FC236}">
                  <a16:creationId xmlns:a16="http://schemas.microsoft.com/office/drawing/2014/main" id="{257471F7-EC4D-4566-B9D9-2F0B525DF321}"/>
                </a:ext>
              </a:extLst>
            </p:cNvPr>
            <p:cNvSpPr txBox="1"/>
            <p:nvPr/>
          </p:nvSpPr>
          <p:spPr>
            <a:xfrm>
              <a:off x="2577842" y="3502091"/>
              <a:ext cx="372140" cy="369332"/>
            </a:xfrm>
            <a:prstGeom prst="rect">
              <a:avLst/>
            </a:prstGeom>
            <a:noFill/>
          </p:spPr>
          <p:txBody>
            <a:bodyPr wrap="square" rtlCol="0">
              <a:spAutoFit/>
            </a:bodyPr>
            <a:lstStyle/>
            <a:p>
              <a:r>
                <a:rPr lang="en-US" dirty="0"/>
                <a:t>3’</a:t>
              </a:r>
            </a:p>
          </p:txBody>
        </p:sp>
      </p:grpSp>
      <p:pic>
        <p:nvPicPr>
          <p:cNvPr id="12" name="Picture 11">
            <a:extLst>
              <a:ext uri="{FF2B5EF4-FFF2-40B4-BE49-F238E27FC236}">
                <a16:creationId xmlns:a16="http://schemas.microsoft.com/office/drawing/2014/main" id="{EE71B21A-2F72-4F12-8635-119B063A788E}"/>
              </a:ext>
            </a:extLst>
          </p:cNvPr>
          <p:cNvPicPr>
            <a:picLocks noChangeAspect="1"/>
          </p:cNvPicPr>
          <p:nvPr/>
        </p:nvPicPr>
        <p:blipFill>
          <a:blip r:embed="rId3"/>
          <a:stretch>
            <a:fillRect/>
          </a:stretch>
        </p:blipFill>
        <p:spPr>
          <a:xfrm>
            <a:off x="4114457" y="919450"/>
            <a:ext cx="2615952" cy="2599804"/>
          </a:xfrm>
          <a:prstGeom prst="rect">
            <a:avLst/>
          </a:prstGeom>
        </p:spPr>
      </p:pic>
      <p:sp>
        <p:nvSpPr>
          <p:cNvPr id="8" name="TextBox 7">
            <a:extLst>
              <a:ext uri="{FF2B5EF4-FFF2-40B4-BE49-F238E27FC236}">
                <a16:creationId xmlns:a16="http://schemas.microsoft.com/office/drawing/2014/main" id="{3BBD02E0-3719-41EA-B858-C205A4D181E1}"/>
              </a:ext>
            </a:extLst>
          </p:cNvPr>
          <p:cNvSpPr txBox="1"/>
          <p:nvPr/>
        </p:nvSpPr>
        <p:spPr>
          <a:xfrm>
            <a:off x="737202" y="3679660"/>
            <a:ext cx="2244677" cy="584775"/>
          </a:xfrm>
          <a:prstGeom prst="rect">
            <a:avLst/>
          </a:prstGeom>
          <a:noFill/>
        </p:spPr>
        <p:txBody>
          <a:bodyPr wrap="square" rtlCol="0">
            <a:spAutoFit/>
          </a:bodyPr>
          <a:lstStyle/>
          <a:p>
            <a:r>
              <a:rPr lang="en-US" sz="3200" b="1" dirty="0"/>
              <a:t>GCCAUCAC</a:t>
            </a:r>
          </a:p>
        </p:txBody>
      </p:sp>
      <p:cxnSp>
        <p:nvCxnSpPr>
          <p:cNvPr id="14" name="Straight Arrow Connector 13">
            <a:extLst>
              <a:ext uri="{FF2B5EF4-FFF2-40B4-BE49-F238E27FC236}">
                <a16:creationId xmlns:a16="http://schemas.microsoft.com/office/drawing/2014/main" id="{7D83AFAC-DC0C-45BE-8E5A-70A8C62015DA}"/>
              </a:ext>
            </a:extLst>
          </p:cNvPr>
          <p:cNvCxnSpPr>
            <a:cxnSpLocks/>
          </p:cNvCxnSpPr>
          <p:nvPr/>
        </p:nvCxnSpPr>
        <p:spPr>
          <a:xfrm>
            <a:off x="1765004" y="2806994"/>
            <a:ext cx="0" cy="7728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32E2744-226E-440D-BFF4-DEA16E48AADA}"/>
              </a:ext>
            </a:extLst>
          </p:cNvPr>
          <p:cNvCxnSpPr>
            <a:cxnSpLocks/>
          </p:cNvCxnSpPr>
          <p:nvPr/>
        </p:nvCxnSpPr>
        <p:spPr>
          <a:xfrm flipH="1">
            <a:off x="1786270" y="4299097"/>
            <a:ext cx="3544" cy="8895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240AA12-A9DE-451E-97B9-F88DD3787DD8}"/>
              </a:ext>
            </a:extLst>
          </p:cNvPr>
          <p:cNvSpPr txBox="1"/>
          <p:nvPr/>
        </p:nvSpPr>
        <p:spPr>
          <a:xfrm>
            <a:off x="7177869" y="1609296"/>
            <a:ext cx="2259081" cy="1200329"/>
          </a:xfrm>
          <a:prstGeom prst="rect">
            <a:avLst/>
          </a:prstGeom>
          <a:noFill/>
        </p:spPr>
        <p:txBody>
          <a:bodyPr wrap="square" rtlCol="0">
            <a:spAutoFit/>
          </a:bodyPr>
          <a:lstStyle/>
          <a:p>
            <a:r>
              <a:rPr lang="en-US" sz="2400" dirty="0"/>
              <a:t>3D structure from 6UFM, 2019-12-04</a:t>
            </a:r>
          </a:p>
        </p:txBody>
      </p:sp>
      <p:sp>
        <p:nvSpPr>
          <p:cNvPr id="19" name="TextBox 18">
            <a:extLst>
              <a:ext uri="{FF2B5EF4-FFF2-40B4-BE49-F238E27FC236}">
                <a16:creationId xmlns:a16="http://schemas.microsoft.com/office/drawing/2014/main" id="{414B8A6A-EDCA-4DE5-905F-C8A9D38EA6C1}"/>
              </a:ext>
            </a:extLst>
          </p:cNvPr>
          <p:cNvSpPr txBox="1"/>
          <p:nvPr/>
        </p:nvSpPr>
        <p:spPr>
          <a:xfrm>
            <a:off x="985287" y="5264634"/>
            <a:ext cx="1769763" cy="461665"/>
          </a:xfrm>
          <a:prstGeom prst="rect">
            <a:avLst/>
          </a:prstGeom>
          <a:noFill/>
        </p:spPr>
        <p:txBody>
          <a:bodyPr wrap="square" rtlCol="0">
            <a:spAutoFit/>
          </a:bodyPr>
          <a:lstStyle/>
          <a:p>
            <a:r>
              <a:rPr lang="en-US" sz="2400" b="1" dirty="0">
                <a:hlinkClick r:id="rId4"/>
              </a:rPr>
              <a:t>HL_13145.1</a:t>
            </a:r>
            <a:endParaRPr lang="en-US" sz="2400" b="1" dirty="0"/>
          </a:p>
        </p:txBody>
      </p:sp>
      <p:cxnSp>
        <p:nvCxnSpPr>
          <p:cNvPr id="20" name="Straight Arrow Connector 19">
            <a:extLst>
              <a:ext uri="{FF2B5EF4-FFF2-40B4-BE49-F238E27FC236}">
                <a16:creationId xmlns:a16="http://schemas.microsoft.com/office/drawing/2014/main" id="{3EA35A21-DEA9-46A0-81F1-4672BD500848}"/>
              </a:ext>
            </a:extLst>
          </p:cNvPr>
          <p:cNvCxnSpPr>
            <a:cxnSpLocks/>
          </p:cNvCxnSpPr>
          <p:nvPr/>
        </p:nvCxnSpPr>
        <p:spPr>
          <a:xfrm>
            <a:off x="2941120" y="5495466"/>
            <a:ext cx="85470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8E6BDBE-D309-4EE3-8F03-5717C5353D1B}"/>
              </a:ext>
            </a:extLst>
          </p:cNvPr>
          <p:cNvSpPr txBox="1"/>
          <p:nvPr/>
        </p:nvSpPr>
        <p:spPr>
          <a:xfrm>
            <a:off x="7177869" y="4456701"/>
            <a:ext cx="2743200" cy="1200329"/>
          </a:xfrm>
          <a:prstGeom prst="rect">
            <a:avLst/>
          </a:prstGeom>
          <a:noFill/>
        </p:spPr>
        <p:txBody>
          <a:bodyPr wrap="square" rtlCol="0">
            <a:spAutoFit/>
          </a:bodyPr>
          <a:lstStyle/>
          <a:p>
            <a:r>
              <a:rPr lang="en-US" sz="2400" dirty="0"/>
              <a:t>Instance HL_4Y4O_128 from the motif group</a:t>
            </a:r>
          </a:p>
        </p:txBody>
      </p:sp>
      <p:pic>
        <p:nvPicPr>
          <p:cNvPr id="30" name="Picture 29">
            <a:extLst>
              <a:ext uri="{FF2B5EF4-FFF2-40B4-BE49-F238E27FC236}">
                <a16:creationId xmlns:a16="http://schemas.microsoft.com/office/drawing/2014/main" id="{D423F8CF-EC5C-4A02-8B6A-F1E71F12358D}"/>
              </a:ext>
            </a:extLst>
          </p:cNvPr>
          <p:cNvPicPr>
            <a:picLocks noChangeAspect="1"/>
          </p:cNvPicPr>
          <p:nvPr/>
        </p:nvPicPr>
        <p:blipFill>
          <a:blip r:embed="rId5"/>
          <a:stretch>
            <a:fillRect/>
          </a:stretch>
        </p:blipFill>
        <p:spPr>
          <a:xfrm>
            <a:off x="3893831" y="3587925"/>
            <a:ext cx="2898857" cy="2433853"/>
          </a:xfrm>
          <a:prstGeom prst="rect">
            <a:avLst/>
          </a:prstGeom>
        </p:spPr>
      </p:pic>
      <p:sp>
        <p:nvSpPr>
          <p:cNvPr id="26" name="TextBox 25">
            <a:extLst>
              <a:ext uri="{FF2B5EF4-FFF2-40B4-BE49-F238E27FC236}">
                <a16:creationId xmlns:a16="http://schemas.microsoft.com/office/drawing/2014/main" id="{3F57C77E-2EEA-4A63-9184-463AD86FCE0A}"/>
              </a:ext>
            </a:extLst>
          </p:cNvPr>
          <p:cNvSpPr txBox="1"/>
          <p:nvPr/>
        </p:nvSpPr>
        <p:spPr>
          <a:xfrm>
            <a:off x="2057358" y="4394460"/>
            <a:ext cx="2241133" cy="461665"/>
          </a:xfrm>
          <a:prstGeom prst="rect">
            <a:avLst/>
          </a:prstGeom>
          <a:noFill/>
        </p:spPr>
        <p:txBody>
          <a:bodyPr wrap="square" rtlCol="0">
            <a:spAutoFit/>
          </a:bodyPr>
          <a:lstStyle/>
          <a:p>
            <a:r>
              <a:rPr lang="en-US" sz="2400" dirty="0">
                <a:hlinkClick r:id="rId6"/>
              </a:rPr>
              <a:t>JAR3D</a:t>
            </a:r>
            <a:r>
              <a:rPr lang="en-US" sz="2400" dirty="0"/>
              <a:t> 1.4 or 3.2</a:t>
            </a:r>
          </a:p>
        </p:txBody>
      </p:sp>
    </p:spTree>
    <p:extLst>
      <p:ext uri="{BB962C8B-B14F-4D97-AF65-F5344CB8AC3E}">
        <p14:creationId xmlns:p14="http://schemas.microsoft.com/office/powerpoint/2010/main" val="319871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9"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Update on our work</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14</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JAR3D:  Internal loop from T-box riboswitch</a:t>
            </a:r>
          </a:p>
        </p:txBody>
      </p:sp>
      <p:sp>
        <p:nvSpPr>
          <p:cNvPr id="8" name="TextBox 7">
            <a:extLst>
              <a:ext uri="{FF2B5EF4-FFF2-40B4-BE49-F238E27FC236}">
                <a16:creationId xmlns:a16="http://schemas.microsoft.com/office/drawing/2014/main" id="{3BBD02E0-3719-41EA-B858-C205A4D181E1}"/>
              </a:ext>
            </a:extLst>
          </p:cNvPr>
          <p:cNvSpPr txBox="1"/>
          <p:nvPr/>
        </p:nvSpPr>
        <p:spPr>
          <a:xfrm>
            <a:off x="470768" y="3679660"/>
            <a:ext cx="3325055" cy="584775"/>
          </a:xfrm>
          <a:prstGeom prst="rect">
            <a:avLst/>
          </a:prstGeom>
          <a:noFill/>
        </p:spPr>
        <p:txBody>
          <a:bodyPr wrap="square" rtlCol="0">
            <a:spAutoFit/>
          </a:bodyPr>
          <a:lstStyle/>
          <a:p>
            <a:r>
              <a:rPr lang="en-US" sz="3200" b="1" dirty="0"/>
              <a:t>CGACGAU*GGAG</a:t>
            </a:r>
          </a:p>
        </p:txBody>
      </p:sp>
      <p:cxnSp>
        <p:nvCxnSpPr>
          <p:cNvPr id="17" name="Straight Arrow Connector 16">
            <a:extLst>
              <a:ext uri="{FF2B5EF4-FFF2-40B4-BE49-F238E27FC236}">
                <a16:creationId xmlns:a16="http://schemas.microsoft.com/office/drawing/2014/main" id="{A32E2744-226E-440D-BFF4-DEA16E48AADA}"/>
              </a:ext>
            </a:extLst>
          </p:cNvPr>
          <p:cNvCxnSpPr>
            <a:cxnSpLocks/>
          </p:cNvCxnSpPr>
          <p:nvPr/>
        </p:nvCxnSpPr>
        <p:spPr>
          <a:xfrm flipH="1">
            <a:off x="1786270" y="4299097"/>
            <a:ext cx="3544" cy="8895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240AA12-A9DE-451E-97B9-F88DD3787DD8}"/>
              </a:ext>
            </a:extLst>
          </p:cNvPr>
          <p:cNvSpPr txBox="1"/>
          <p:nvPr/>
        </p:nvSpPr>
        <p:spPr>
          <a:xfrm>
            <a:off x="7177869" y="1474646"/>
            <a:ext cx="2083089" cy="1200329"/>
          </a:xfrm>
          <a:prstGeom prst="rect">
            <a:avLst/>
          </a:prstGeom>
          <a:noFill/>
        </p:spPr>
        <p:txBody>
          <a:bodyPr wrap="square" rtlCol="0">
            <a:spAutoFit/>
          </a:bodyPr>
          <a:lstStyle/>
          <a:p>
            <a:r>
              <a:rPr lang="en-US" sz="2400" dirty="0"/>
              <a:t>3D structure from 6UFM, 2019-12-04</a:t>
            </a:r>
          </a:p>
        </p:txBody>
      </p:sp>
      <p:sp>
        <p:nvSpPr>
          <p:cNvPr id="19" name="TextBox 18">
            <a:extLst>
              <a:ext uri="{FF2B5EF4-FFF2-40B4-BE49-F238E27FC236}">
                <a16:creationId xmlns:a16="http://schemas.microsoft.com/office/drawing/2014/main" id="{414B8A6A-EDCA-4DE5-905F-C8A9D38EA6C1}"/>
              </a:ext>
            </a:extLst>
          </p:cNvPr>
          <p:cNvSpPr txBox="1"/>
          <p:nvPr/>
        </p:nvSpPr>
        <p:spPr>
          <a:xfrm>
            <a:off x="985287" y="5264634"/>
            <a:ext cx="1769763" cy="461665"/>
          </a:xfrm>
          <a:prstGeom prst="rect">
            <a:avLst/>
          </a:prstGeom>
          <a:noFill/>
        </p:spPr>
        <p:txBody>
          <a:bodyPr wrap="square" rtlCol="0">
            <a:spAutoFit/>
          </a:bodyPr>
          <a:lstStyle/>
          <a:p>
            <a:r>
              <a:rPr lang="en-US" sz="2400" b="1" dirty="0">
                <a:hlinkClick r:id="rId2"/>
              </a:rPr>
              <a:t>IL_77263.1</a:t>
            </a:r>
            <a:endParaRPr lang="en-US" sz="2400" b="1" dirty="0"/>
          </a:p>
        </p:txBody>
      </p:sp>
      <p:cxnSp>
        <p:nvCxnSpPr>
          <p:cNvPr id="20" name="Straight Arrow Connector 19">
            <a:extLst>
              <a:ext uri="{FF2B5EF4-FFF2-40B4-BE49-F238E27FC236}">
                <a16:creationId xmlns:a16="http://schemas.microsoft.com/office/drawing/2014/main" id="{3EA35A21-DEA9-46A0-81F1-4672BD500848}"/>
              </a:ext>
            </a:extLst>
          </p:cNvPr>
          <p:cNvCxnSpPr>
            <a:cxnSpLocks/>
          </p:cNvCxnSpPr>
          <p:nvPr/>
        </p:nvCxnSpPr>
        <p:spPr>
          <a:xfrm>
            <a:off x="2941120" y="5495466"/>
            <a:ext cx="85470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8E6BDBE-D309-4EE3-8F03-5717C5353D1B}"/>
              </a:ext>
            </a:extLst>
          </p:cNvPr>
          <p:cNvSpPr txBox="1"/>
          <p:nvPr/>
        </p:nvSpPr>
        <p:spPr>
          <a:xfrm>
            <a:off x="7177869" y="4173957"/>
            <a:ext cx="1987396" cy="1569660"/>
          </a:xfrm>
          <a:prstGeom prst="rect">
            <a:avLst/>
          </a:prstGeom>
          <a:noFill/>
        </p:spPr>
        <p:txBody>
          <a:bodyPr wrap="square" rtlCol="0">
            <a:spAutoFit/>
          </a:bodyPr>
          <a:lstStyle/>
          <a:p>
            <a:r>
              <a:rPr lang="en-US" sz="2400" dirty="0"/>
              <a:t>One instance from motif group IL_77263.1</a:t>
            </a:r>
          </a:p>
        </p:txBody>
      </p:sp>
      <p:sp>
        <p:nvSpPr>
          <p:cNvPr id="26" name="TextBox 25">
            <a:extLst>
              <a:ext uri="{FF2B5EF4-FFF2-40B4-BE49-F238E27FC236}">
                <a16:creationId xmlns:a16="http://schemas.microsoft.com/office/drawing/2014/main" id="{3F57C77E-2EEA-4A63-9184-463AD86FCE0A}"/>
              </a:ext>
            </a:extLst>
          </p:cNvPr>
          <p:cNvSpPr txBox="1"/>
          <p:nvPr/>
        </p:nvSpPr>
        <p:spPr>
          <a:xfrm>
            <a:off x="2094808" y="4299097"/>
            <a:ext cx="1769763" cy="830997"/>
          </a:xfrm>
          <a:prstGeom prst="rect">
            <a:avLst/>
          </a:prstGeom>
          <a:noFill/>
        </p:spPr>
        <p:txBody>
          <a:bodyPr wrap="square" rtlCol="0">
            <a:spAutoFit/>
          </a:bodyPr>
          <a:lstStyle/>
          <a:p>
            <a:r>
              <a:rPr lang="en-US" sz="2400" dirty="0">
                <a:hlinkClick r:id="rId3"/>
              </a:rPr>
              <a:t>JAR3D</a:t>
            </a:r>
            <a:r>
              <a:rPr lang="en-US" sz="2400" dirty="0"/>
              <a:t> 1.4</a:t>
            </a:r>
          </a:p>
          <a:p>
            <a:r>
              <a:rPr lang="en-US" sz="2400" dirty="0"/>
              <a:t>July 1, 2013</a:t>
            </a:r>
          </a:p>
        </p:txBody>
      </p:sp>
      <p:grpSp>
        <p:nvGrpSpPr>
          <p:cNvPr id="21" name="Group 20">
            <a:extLst>
              <a:ext uri="{FF2B5EF4-FFF2-40B4-BE49-F238E27FC236}">
                <a16:creationId xmlns:a16="http://schemas.microsoft.com/office/drawing/2014/main" id="{780E5F1D-6E85-4818-9BC2-AF636054CC5D}"/>
              </a:ext>
            </a:extLst>
          </p:cNvPr>
          <p:cNvGrpSpPr/>
          <p:nvPr/>
        </p:nvGrpSpPr>
        <p:grpSpPr>
          <a:xfrm>
            <a:off x="245158" y="743421"/>
            <a:ext cx="3250020" cy="2595263"/>
            <a:chOff x="258503" y="1795230"/>
            <a:chExt cx="3250020" cy="2595263"/>
          </a:xfrm>
        </p:grpSpPr>
        <p:sp>
          <p:nvSpPr>
            <p:cNvPr id="22" name="TextBox 21">
              <a:extLst>
                <a:ext uri="{FF2B5EF4-FFF2-40B4-BE49-F238E27FC236}">
                  <a16:creationId xmlns:a16="http://schemas.microsoft.com/office/drawing/2014/main" id="{49CB6C77-A058-4FD8-AEDA-91C3B2524839}"/>
                </a:ext>
              </a:extLst>
            </p:cNvPr>
            <p:cNvSpPr txBox="1"/>
            <p:nvPr/>
          </p:nvSpPr>
          <p:spPr>
            <a:xfrm>
              <a:off x="3136383" y="3603520"/>
              <a:ext cx="372140" cy="369332"/>
            </a:xfrm>
            <a:prstGeom prst="rect">
              <a:avLst/>
            </a:prstGeom>
            <a:noFill/>
          </p:spPr>
          <p:txBody>
            <a:bodyPr wrap="square" rtlCol="0">
              <a:spAutoFit/>
            </a:bodyPr>
            <a:lstStyle/>
            <a:p>
              <a:r>
                <a:rPr lang="en-US" dirty="0"/>
                <a:t>5’</a:t>
              </a:r>
            </a:p>
          </p:txBody>
        </p:sp>
        <p:pic>
          <p:nvPicPr>
            <p:cNvPr id="23" name="Picture 22">
              <a:extLst>
                <a:ext uri="{FF2B5EF4-FFF2-40B4-BE49-F238E27FC236}">
                  <a16:creationId xmlns:a16="http://schemas.microsoft.com/office/drawing/2014/main" id="{A8A7684A-01C8-462B-832F-110F86A2AEF9}"/>
                </a:ext>
              </a:extLst>
            </p:cNvPr>
            <p:cNvPicPr>
              <a:picLocks noChangeAspect="1"/>
            </p:cNvPicPr>
            <p:nvPr/>
          </p:nvPicPr>
          <p:blipFill>
            <a:blip r:embed="rId4"/>
            <a:stretch>
              <a:fillRect/>
            </a:stretch>
          </p:blipFill>
          <p:spPr>
            <a:xfrm>
              <a:off x="611704" y="1795230"/>
              <a:ext cx="2505075" cy="2314575"/>
            </a:xfrm>
            <a:prstGeom prst="rect">
              <a:avLst/>
            </a:prstGeom>
          </p:spPr>
        </p:pic>
        <p:sp>
          <p:nvSpPr>
            <p:cNvPr id="24" name="TextBox 23">
              <a:extLst>
                <a:ext uri="{FF2B5EF4-FFF2-40B4-BE49-F238E27FC236}">
                  <a16:creationId xmlns:a16="http://schemas.microsoft.com/office/drawing/2014/main" id="{5DB54458-E5D4-4884-83BA-46B59BCB4E59}"/>
                </a:ext>
              </a:extLst>
            </p:cNvPr>
            <p:cNvSpPr txBox="1"/>
            <p:nvPr/>
          </p:nvSpPr>
          <p:spPr>
            <a:xfrm>
              <a:off x="258503" y="2341789"/>
              <a:ext cx="372140" cy="369332"/>
            </a:xfrm>
            <a:prstGeom prst="rect">
              <a:avLst/>
            </a:prstGeom>
            <a:noFill/>
          </p:spPr>
          <p:txBody>
            <a:bodyPr wrap="square" rtlCol="0">
              <a:spAutoFit/>
            </a:bodyPr>
            <a:lstStyle/>
            <a:p>
              <a:r>
                <a:rPr lang="en-US" dirty="0"/>
                <a:t>5’</a:t>
              </a:r>
            </a:p>
          </p:txBody>
        </p:sp>
        <p:sp>
          <p:nvSpPr>
            <p:cNvPr id="27" name="TextBox 26">
              <a:extLst>
                <a:ext uri="{FF2B5EF4-FFF2-40B4-BE49-F238E27FC236}">
                  <a16:creationId xmlns:a16="http://schemas.microsoft.com/office/drawing/2014/main" id="{BFB6FF4A-6466-4190-8F7C-A2727721F563}"/>
                </a:ext>
              </a:extLst>
            </p:cNvPr>
            <p:cNvSpPr txBox="1"/>
            <p:nvPr/>
          </p:nvSpPr>
          <p:spPr>
            <a:xfrm>
              <a:off x="2930709" y="4021161"/>
              <a:ext cx="372140" cy="369332"/>
            </a:xfrm>
            <a:prstGeom prst="rect">
              <a:avLst/>
            </a:prstGeom>
            <a:noFill/>
          </p:spPr>
          <p:txBody>
            <a:bodyPr wrap="square" rtlCol="0">
              <a:spAutoFit/>
            </a:bodyPr>
            <a:lstStyle/>
            <a:p>
              <a:r>
                <a:rPr lang="en-US" dirty="0"/>
                <a:t>3’</a:t>
              </a:r>
            </a:p>
          </p:txBody>
        </p:sp>
        <p:sp>
          <p:nvSpPr>
            <p:cNvPr id="28" name="TextBox 27">
              <a:extLst>
                <a:ext uri="{FF2B5EF4-FFF2-40B4-BE49-F238E27FC236}">
                  <a16:creationId xmlns:a16="http://schemas.microsoft.com/office/drawing/2014/main" id="{81B50D88-8C74-4CD2-8867-FAC883F5FAB9}"/>
                </a:ext>
              </a:extLst>
            </p:cNvPr>
            <p:cNvSpPr txBox="1"/>
            <p:nvPr/>
          </p:nvSpPr>
          <p:spPr>
            <a:xfrm>
              <a:off x="484113" y="1978041"/>
              <a:ext cx="372140" cy="369332"/>
            </a:xfrm>
            <a:prstGeom prst="rect">
              <a:avLst/>
            </a:prstGeom>
            <a:noFill/>
          </p:spPr>
          <p:txBody>
            <a:bodyPr wrap="square" rtlCol="0">
              <a:spAutoFit/>
            </a:bodyPr>
            <a:lstStyle/>
            <a:p>
              <a:r>
                <a:rPr lang="en-US" dirty="0"/>
                <a:t>3’</a:t>
              </a:r>
            </a:p>
          </p:txBody>
        </p:sp>
      </p:grpSp>
      <p:cxnSp>
        <p:nvCxnSpPr>
          <p:cNvPr id="14" name="Straight Arrow Connector 13">
            <a:extLst>
              <a:ext uri="{FF2B5EF4-FFF2-40B4-BE49-F238E27FC236}">
                <a16:creationId xmlns:a16="http://schemas.microsoft.com/office/drawing/2014/main" id="{7D83AFAC-DC0C-45BE-8E5A-70A8C62015DA}"/>
              </a:ext>
            </a:extLst>
          </p:cNvPr>
          <p:cNvCxnSpPr>
            <a:cxnSpLocks/>
          </p:cNvCxnSpPr>
          <p:nvPr/>
        </p:nvCxnSpPr>
        <p:spPr>
          <a:xfrm>
            <a:off x="1775637" y="2860218"/>
            <a:ext cx="0" cy="7728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FE6AB33-2018-430B-ACD7-2E0239B265BA}"/>
              </a:ext>
            </a:extLst>
          </p:cNvPr>
          <p:cNvPicPr>
            <a:picLocks noChangeAspect="1"/>
          </p:cNvPicPr>
          <p:nvPr/>
        </p:nvPicPr>
        <p:blipFill>
          <a:blip r:embed="rId5"/>
          <a:stretch>
            <a:fillRect/>
          </a:stretch>
        </p:blipFill>
        <p:spPr>
          <a:xfrm>
            <a:off x="4139083" y="954312"/>
            <a:ext cx="2934494" cy="2474688"/>
          </a:xfrm>
          <a:prstGeom prst="rect">
            <a:avLst/>
          </a:prstGeom>
        </p:spPr>
      </p:pic>
      <p:pic>
        <p:nvPicPr>
          <p:cNvPr id="15" name="Picture 14">
            <a:extLst>
              <a:ext uri="{FF2B5EF4-FFF2-40B4-BE49-F238E27FC236}">
                <a16:creationId xmlns:a16="http://schemas.microsoft.com/office/drawing/2014/main" id="{9B113EDC-A297-430E-8EB7-D7D0EFCDFC82}"/>
              </a:ext>
            </a:extLst>
          </p:cNvPr>
          <p:cNvPicPr>
            <a:picLocks noChangeAspect="1"/>
          </p:cNvPicPr>
          <p:nvPr/>
        </p:nvPicPr>
        <p:blipFill>
          <a:blip r:embed="rId6"/>
          <a:stretch>
            <a:fillRect/>
          </a:stretch>
        </p:blipFill>
        <p:spPr>
          <a:xfrm>
            <a:off x="4001980" y="3679660"/>
            <a:ext cx="3105640" cy="2418326"/>
          </a:xfrm>
          <a:prstGeom prst="rect">
            <a:avLst/>
          </a:prstGeom>
        </p:spPr>
      </p:pic>
    </p:spTree>
    <p:extLst>
      <p:ext uri="{BB962C8B-B14F-4D97-AF65-F5344CB8AC3E}">
        <p14:creationId xmlns:p14="http://schemas.microsoft.com/office/powerpoint/2010/main" val="240102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9"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Update on our work</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15</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JAR3D: Internal loop from T-box riboswitch</a:t>
            </a:r>
          </a:p>
        </p:txBody>
      </p:sp>
      <p:sp>
        <p:nvSpPr>
          <p:cNvPr id="8" name="TextBox 7">
            <a:extLst>
              <a:ext uri="{FF2B5EF4-FFF2-40B4-BE49-F238E27FC236}">
                <a16:creationId xmlns:a16="http://schemas.microsoft.com/office/drawing/2014/main" id="{3BBD02E0-3719-41EA-B858-C205A4D181E1}"/>
              </a:ext>
            </a:extLst>
          </p:cNvPr>
          <p:cNvSpPr txBox="1"/>
          <p:nvPr/>
        </p:nvSpPr>
        <p:spPr>
          <a:xfrm>
            <a:off x="245158" y="3679660"/>
            <a:ext cx="3686573" cy="584775"/>
          </a:xfrm>
          <a:prstGeom prst="rect">
            <a:avLst/>
          </a:prstGeom>
          <a:noFill/>
        </p:spPr>
        <p:txBody>
          <a:bodyPr wrap="square" rtlCol="0">
            <a:spAutoFit/>
          </a:bodyPr>
          <a:lstStyle/>
          <a:p>
            <a:r>
              <a:rPr lang="en-US" sz="3200" b="1" dirty="0"/>
              <a:t>CGACGAU</a:t>
            </a:r>
            <a:r>
              <a:rPr lang="en-US" sz="3200" b="1" dirty="0">
                <a:solidFill>
                  <a:srgbClr val="FF0000"/>
                </a:solidFill>
              </a:rPr>
              <a:t>C</a:t>
            </a:r>
            <a:r>
              <a:rPr lang="en-US" sz="3200" b="1" dirty="0"/>
              <a:t>*</a:t>
            </a:r>
            <a:r>
              <a:rPr lang="en-US" sz="3200" b="1" dirty="0">
                <a:solidFill>
                  <a:srgbClr val="FF0000"/>
                </a:solidFill>
              </a:rPr>
              <a:t>G</a:t>
            </a:r>
            <a:r>
              <a:rPr lang="en-US" sz="3200" b="1" dirty="0"/>
              <a:t>GGAG</a:t>
            </a:r>
          </a:p>
        </p:txBody>
      </p:sp>
      <p:cxnSp>
        <p:nvCxnSpPr>
          <p:cNvPr id="17" name="Straight Arrow Connector 16">
            <a:extLst>
              <a:ext uri="{FF2B5EF4-FFF2-40B4-BE49-F238E27FC236}">
                <a16:creationId xmlns:a16="http://schemas.microsoft.com/office/drawing/2014/main" id="{A32E2744-226E-440D-BFF4-DEA16E48AADA}"/>
              </a:ext>
            </a:extLst>
          </p:cNvPr>
          <p:cNvCxnSpPr>
            <a:cxnSpLocks/>
          </p:cNvCxnSpPr>
          <p:nvPr/>
        </p:nvCxnSpPr>
        <p:spPr>
          <a:xfrm flipH="1">
            <a:off x="1786270" y="4299097"/>
            <a:ext cx="3544" cy="8895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240AA12-A9DE-451E-97B9-F88DD3787DD8}"/>
              </a:ext>
            </a:extLst>
          </p:cNvPr>
          <p:cNvSpPr txBox="1"/>
          <p:nvPr/>
        </p:nvSpPr>
        <p:spPr>
          <a:xfrm>
            <a:off x="7177869" y="1474646"/>
            <a:ext cx="2083089" cy="1200329"/>
          </a:xfrm>
          <a:prstGeom prst="rect">
            <a:avLst/>
          </a:prstGeom>
          <a:noFill/>
        </p:spPr>
        <p:txBody>
          <a:bodyPr wrap="square" rtlCol="0">
            <a:spAutoFit/>
          </a:bodyPr>
          <a:lstStyle/>
          <a:p>
            <a:r>
              <a:rPr lang="en-US" sz="2400" dirty="0"/>
              <a:t>3D structure from 6UFM, 2019-12-04</a:t>
            </a:r>
          </a:p>
        </p:txBody>
      </p:sp>
      <p:sp>
        <p:nvSpPr>
          <p:cNvPr id="19" name="TextBox 18">
            <a:extLst>
              <a:ext uri="{FF2B5EF4-FFF2-40B4-BE49-F238E27FC236}">
                <a16:creationId xmlns:a16="http://schemas.microsoft.com/office/drawing/2014/main" id="{414B8A6A-EDCA-4DE5-905F-C8A9D38EA6C1}"/>
              </a:ext>
            </a:extLst>
          </p:cNvPr>
          <p:cNvSpPr txBox="1"/>
          <p:nvPr/>
        </p:nvSpPr>
        <p:spPr>
          <a:xfrm>
            <a:off x="985287" y="5264634"/>
            <a:ext cx="1769763" cy="461665"/>
          </a:xfrm>
          <a:prstGeom prst="rect">
            <a:avLst/>
          </a:prstGeom>
          <a:noFill/>
        </p:spPr>
        <p:txBody>
          <a:bodyPr wrap="square" rtlCol="0">
            <a:spAutoFit/>
          </a:bodyPr>
          <a:lstStyle/>
          <a:p>
            <a:r>
              <a:rPr lang="en-US" sz="2400" b="1" dirty="0">
                <a:hlinkClick r:id="rId3"/>
              </a:rPr>
              <a:t>IL_65553.5</a:t>
            </a:r>
            <a:endParaRPr lang="en-US" sz="2400" b="1" dirty="0"/>
          </a:p>
        </p:txBody>
      </p:sp>
      <p:cxnSp>
        <p:nvCxnSpPr>
          <p:cNvPr id="20" name="Straight Arrow Connector 19">
            <a:extLst>
              <a:ext uri="{FF2B5EF4-FFF2-40B4-BE49-F238E27FC236}">
                <a16:creationId xmlns:a16="http://schemas.microsoft.com/office/drawing/2014/main" id="{3EA35A21-DEA9-46A0-81F1-4672BD500848}"/>
              </a:ext>
            </a:extLst>
          </p:cNvPr>
          <p:cNvCxnSpPr>
            <a:cxnSpLocks/>
          </p:cNvCxnSpPr>
          <p:nvPr/>
        </p:nvCxnSpPr>
        <p:spPr>
          <a:xfrm>
            <a:off x="2626242" y="5495466"/>
            <a:ext cx="130548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8E6BDBE-D309-4EE3-8F03-5717C5353D1B}"/>
              </a:ext>
            </a:extLst>
          </p:cNvPr>
          <p:cNvSpPr txBox="1"/>
          <p:nvPr/>
        </p:nvSpPr>
        <p:spPr>
          <a:xfrm>
            <a:off x="7177869" y="4173957"/>
            <a:ext cx="1987396" cy="1569660"/>
          </a:xfrm>
          <a:prstGeom prst="rect">
            <a:avLst/>
          </a:prstGeom>
          <a:noFill/>
        </p:spPr>
        <p:txBody>
          <a:bodyPr wrap="square" rtlCol="0">
            <a:spAutoFit/>
          </a:bodyPr>
          <a:lstStyle/>
          <a:p>
            <a:r>
              <a:rPr lang="en-US" sz="2400" dirty="0"/>
              <a:t>Instance IL_1T0K_001 from the motif group </a:t>
            </a:r>
          </a:p>
        </p:txBody>
      </p:sp>
      <p:sp>
        <p:nvSpPr>
          <p:cNvPr id="26" name="TextBox 25">
            <a:extLst>
              <a:ext uri="{FF2B5EF4-FFF2-40B4-BE49-F238E27FC236}">
                <a16:creationId xmlns:a16="http://schemas.microsoft.com/office/drawing/2014/main" id="{3F57C77E-2EEA-4A63-9184-463AD86FCE0A}"/>
              </a:ext>
            </a:extLst>
          </p:cNvPr>
          <p:cNvSpPr txBox="1"/>
          <p:nvPr/>
        </p:nvSpPr>
        <p:spPr>
          <a:xfrm>
            <a:off x="2058557" y="4302034"/>
            <a:ext cx="1848975" cy="830997"/>
          </a:xfrm>
          <a:prstGeom prst="rect">
            <a:avLst/>
          </a:prstGeom>
          <a:noFill/>
        </p:spPr>
        <p:txBody>
          <a:bodyPr wrap="square" rtlCol="0">
            <a:spAutoFit/>
          </a:bodyPr>
          <a:lstStyle/>
          <a:p>
            <a:r>
              <a:rPr lang="en-US" sz="2400" dirty="0">
                <a:hlinkClick r:id="rId4"/>
              </a:rPr>
              <a:t>JAR3D</a:t>
            </a:r>
            <a:r>
              <a:rPr lang="en-US" sz="2400" dirty="0"/>
              <a:t> 1.4,</a:t>
            </a:r>
          </a:p>
          <a:p>
            <a:r>
              <a:rPr lang="en-US" sz="2400" dirty="0"/>
              <a:t>July 1, 2013</a:t>
            </a:r>
          </a:p>
        </p:txBody>
      </p:sp>
      <p:grpSp>
        <p:nvGrpSpPr>
          <p:cNvPr id="21" name="Group 20">
            <a:extLst>
              <a:ext uri="{FF2B5EF4-FFF2-40B4-BE49-F238E27FC236}">
                <a16:creationId xmlns:a16="http://schemas.microsoft.com/office/drawing/2014/main" id="{780E5F1D-6E85-4818-9BC2-AF636054CC5D}"/>
              </a:ext>
            </a:extLst>
          </p:cNvPr>
          <p:cNvGrpSpPr/>
          <p:nvPr/>
        </p:nvGrpSpPr>
        <p:grpSpPr>
          <a:xfrm>
            <a:off x="245158" y="743421"/>
            <a:ext cx="3250020" cy="2595263"/>
            <a:chOff x="258503" y="1795230"/>
            <a:chExt cx="3250020" cy="2595263"/>
          </a:xfrm>
        </p:grpSpPr>
        <p:sp>
          <p:nvSpPr>
            <p:cNvPr id="22" name="TextBox 21">
              <a:extLst>
                <a:ext uri="{FF2B5EF4-FFF2-40B4-BE49-F238E27FC236}">
                  <a16:creationId xmlns:a16="http://schemas.microsoft.com/office/drawing/2014/main" id="{49CB6C77-A058-4FD8-AEDA-91C3B2524839}"/>
                </a:ext>
              </a:extLst>
            </p:cNvPr>
            <p:cNvSpPr txBox="1"/>
            <p:nvPr/>
          </p:nvSpPr>
          <p:spPr>
            <a:xfrm>
              <a:off x="3136383" y="3603520"/>
              <a:ext cx="372140" cy="369332"/>
            </a:xfrm>
            <a:prstGeom prst="rect">
              <a:avLst/>
            </a:prstGeom>
            <a:noFill/>
          </p:spPr>
          <p:txBody>
            <a:bodyPr wrap="square" rtlCol="0">
              <a:spAutoFit/>
            </a:bodyPr>
            <a:lstStyle/>
            <a:p>
              <a:r>
                <a:rPr lang="en-US" dirty="0"/>
                <a:t>5’</a:t>
              </a:r>
            </a:p>
          </p:txBody>
        </p:sp>
        <p:pic>
          <p:nvPicPr>
            <p:cNvPr id="23" name="Picture 22">
              <a:extLst>
                <a:ext uri="{FF2B5EF4-FFF2-40B4-BE49-F238E27FC236}">
                  <a16:creationId xmlns:a16="http://schemas.microsoft.com/office/drawing/2014/main" id="{A8A7684A-01C8-462B-832F-110F86A2AEF9}"/>
                </a:ext>
              </a:extLst>
            </p:cNvPr>
            <p:cNvPicPr>
              <a:picLocks noChangeAspect="1"/>
            </p:cNvPicPr>
            <p:nvPr/>
          </p:nvPicPr>
          <p:blipFill>
            <a:blip r:embed="rId5"/>
            <a:stretch>
              <a:fillRect/>
            </a:stretch>
          </p:blipFill>
          <p:spPr>
            <a:xfrm>
              <a:off x="611704" y="1795230"/>
              <a:ext cx="2505075" cy="2314575"/>
            </a:xfrm>
            <a:prstGeom prst="rect">
              <a:avLst/>
            </a:prstGeom>
          </p:spPr>
        </p:pic>
        <p:sp>
          <p:nvSpPr>
            <p:cNvPr id="24" name="TextBox 23">
              <a:extLst>
                <a:ext uri="{FF2B5EF4-FFF2-40B4-BE49-F238E27FC236}">
                  <a16:creationId xmlns:a16="http://schemas.microsoft.com/office/drawing/2014/main" id="{5DB54458-E5D4-4884-83BA-46B59BCB4E59}"/>
                </a:ext>
              </a:extLst>
            </p:cNvPr>
            <p:cNvSpPr txBox="1"/>
            <p:nvPr/>
          </p:nvSpPr>
          <p:spPr>
            <a:xfrm>
              <a:off x="258503" y="2341789"/>
              <a:ext cx="372140" cy="369332"/>
            </a:xfrm>
            <a:prstGeom prst="rect">
              <a:avLst/>
            </a:prstGeom>
            <a:noFill/>
          </p:spPr>
          <p:txBody>
            <a:bodyPr wrap="square" rtlCol="0">
              <a:spAutoFit/>
            </a:bodyPr>
            <a:lstStyle/>
            <a:p>
              <a:r>
                <a:rPr lang="en-US" dirty="0"/>
                <a:t>5’</a:t>
              </a:r>
            </a:p>
          </p:txBody>
        </p:sp>
        <p:sp>
          <p:nvSpPr>
            <p:cNvPr id="27" name="TextBox 26">
              <a:extLst>
                <a:ext uri="{FF2B5EF4-FFF2-40B4-BE49-F238E27FC236}">
                  <a16:creationId xmlns:a16="http://schemas.microsoft.com/office/drawing/2014/main" id="{BFB6FF4A-6466-4190-8F7C-A2727721F563}"/>
                </a:ext>
              </a:extLst>
            </p:cNvPr>
            <p:cNvSpPr txBox="1"/>
            <p:nvPr/>
          </p:nvSpPr>
          <p:spPr>
            <a:xfrm>
              <a:off x="2930709" y="4021161"/>
              <a:ext cx="372140" cy="369332"/>
            </a:xfrm>
            <a:prstGeom prst="rect">
              <a:avLst/>
            </a:prstGeom>
            <a:noFill/>
          </p:spPr>
          <p:txBody>
            <a:bodyPr wrap="square" rtlCol="0">
              <a:spAutoFit/>
            </a:bodyPr>
            <a:lstStyle/>
            <a:p>
              <a:r>
                <a:rPr lang="en-US" dirty="0"/>
                <a:t>3’</a:t>
              </a:r>
            </a:p>
          </p:txBody>
        </p:sp>
        <p:sp>
          <p:nvSpPr>
            <p:cNvPr id="28" name="TextBox 27">
              <a:extLst>
                <a:ext uri="{FF2B5EF4-FFF2-40B4-BE49-F238E27FC236}">
                  <a16:creationId xmlns:a16="http://schemas.microsoft.com/office/drawing/2014/main" id="{81B50D88-8C74-4CD2-8867-FAC883F5FAB9}"/>
                </a:ext>
              </a:extLst>
            </p:cNvPr>
            <p:cNvSpPr txBox="1"/>
            <p:nvPr/>
          </p:nvSpPr>
          <p:spPr>
            <a:xfrm>
              <a:off x="484113" y="1978041"/>
              <a:ext cx="372140" cy="369332"/>
            </a:xfrm>
            <a:prstGeom prst="rect">
              <a:avLst/>
            </a:prstGeom>
            <a:noFill/>
          </p:spPr>
          <p:txBody>
            <a:bodyPr wrap="square" rtlCol="0">
              <a:spAutoFit/>
            </a:bodyPr>
            <a:lstStyle/>
            <a:p>
              <a:r>
                <a:rPr lang="en-US" dirty="0"/>
                <a:t>3’</a:t>
              </a:r>
            </a:p>
          </p:txBody>
        </p:sp>
      </p:grpSp>
      <p:cxnSp>
        <p:nvCxnSpPr>
          <p:cNvPr id="14" name="Straight Arrow Connector 13">
            <a:extLst>
              <a:ext uri="{FF2B5EF4-FFF2-40B4-BE49-F238E27FC236}">
                <a16:creationId xmlns:a16="http://schemas.microsoft.com/office/drawing/2014/main" id="{7D83AFAC-DC0C-45BE-8E5A-70A8C62015DA}"/>
              </a:ext>
            </a:extLst>
          </p:cNvPr>
          <p:cNvCxnSpPr>
            <a:cxnSpLocks/>
          </p:cNvCxnSpPr>
          <p:nvPr/>
        </p:nvCxnSpPr>
        <p:spPr>
          <a:xfrm>
            <a:off x="1775637" y="2860218"/>
            <a:ext cx="0" cy="7728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B44F592-8D91-4874-9CD1-FFD6B35A1D97}"/>
              </a:ext>
            </a:extLst>
          </p:cNvPr>
          <p:cNvPicPr>
            <a:picLocks noChangeAspect="1"/>
          </p:cNvPicPr>
          <p:nvPr/>
        </p:nvPicPr>
        <p:blipFill>
          <a:blip r:embed="rId6"/>
          <a:stretch>
            <a:fillRect/>
          </a:stretch>
        </p:blipFill>
        <p:spPr>
          <a:xfrm>
            <a:off x="4285998" y="3362717"/>
            <a:ext cx="2877696" cy="2786821"/>
          </a:xfrm>
          <a:prstGeom prst="rect">
            <a:avLst/>
          </a:prstGeom>
        </p:spPr>
      </p:pic>
      <p:sp>
        <p:nvSpPr>
          <p:cNvPr id="9" name="Rectangle 8">
            <a:extLst>
              <a:ext uri="{FF2B5EF4-FFF2-40B4-BE49-F238E27FC236}">
                <a16:creationId xmlns:a16="http://schemas.microsoft.com/office/drawing/2014/main" id="{6B0C2F8B-0AC6-4B81-BDF1-0776BD1451EE}"/>
              </a:ext>
            </a:extLst>
          </p:cNvPr>
          <p:cNvSpPr/>
          <p:nvPr/>
        </p:nvSpPr>
        <p:spPr>
          <a:xfrm rot="18017097">
            <a:off x="764909" y="1471116"/>
            <a:ext cx="805140" cy="3637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41ADCB6-FCA8-47D4-B24F-10AAFC740546}"/>
              </a:ext>
            </a:extLst>
          </p:cNvPr>
          <p:cNvPicPr>
            <a:picLocks noChangeAspect="1"/>
          </p:cNvPicPr>
          <p:nvPr/>
        </p:nvPicPr>
        <p:blipFill>
          <a:blip r:embed="rId7"/>
          <a:stretch>
            <a:fillRect/>
          </a:stretch>
        </p:blipFill>
        <p:spPr>
          <a:xfrm>
            <a:off x="4407259" y="1043277"/>
            <a:ext cx="2785209" cy="2447149"/>
          </a:xfrm>
          <a:prstGeom prst="rect">
            <a:avLst/>
          </a:prstGeom>
        </p:spPr>
      </p:pic>
    </p:spTree>
    <p:extLst>
      <p:ext uri="{BB962C8B-B14F-4D97-AF65-F5344CB8AC3E}">
        <p14:creationId xmlns:p14="http://schemas.microsoft.com/office/powerpoint/2010/main" val="144420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9"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extLst>
              <p:ext uri="{D42A27DB-BD31-4B8C-83A1-F6EECF244321}">
                <p14:modId xmlns:p14="http://schemas.microsoft.com/office/powerpoint/2010/main" val="4012722658"/>
              </p:ext>
            </p:extLst>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Update on our work</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16</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Representative sets of RNA 3D structures</a:t>
            </a:r>
          </a:p>
        </p:txBody>
      </p:sp>
      <p:sp>
        <p:nvSpPr>
          <p:cNvPr id="6" name="TextBox 5">
            <a:extLst>
              <a:ext uri="{FF2B5EF4-FFF2-40B4-BE49-F238E27FC236}">
                <a16:creationId xmlns:a16="http://schemas.microsoft.com/office/drawing/2014/main" id="{974AA494-5740-4374-B02F-74BF0A64909C}"/>
              </a:ext>
            </a:extLst>
          </p:cNvPr>
          <p:cNvSpPr txBox="1"/>
          <p:nvPr/>
        </p:nvSpPr>
        <p:spPr>
          <a:xfrm>
            <a:off x="127591" y="1020726"/>
            <a:ext cx="12064409" cy="2062103"/>
          </a:xfrm>
          <a:prstGeom prst="rect">
            <a:avLst/>
          </a:prstGeom>
          <a:noFill/>
        </p:spPr>
        <p:txBody>
          <a:bodyPr wrap="square" rtlCol="0">
            <a:spAutoFit/>
          </a:bodyPr>
          <a:lstStyle/>
          <a:p>
            <a:pPr marL="342900" indent="-342900">
              <a:buFont typeface="Courier New" panose="02070309020205020404" pitchFamily="49" charset="0"/>
              <a:buChar char="o"/>
            </a:pPr>
            <a:r>
              <a:rPr lang="en-US" sz="3200" dirty="0"/>
              <a:t>Redundancy in RNA 3D structures in PDB</a:t>
            </a:r>
          </a:p>
          <a:p>
            <a:pPr marL="342900" indent="-342900">
              <a:buFont typeface="Courier New" panose="02070309020205020404" pitchFamily="49" charset="0"/>
              <a:buChar char="o"/>
            </a:pPr>
            <a:r>
              <a:rPr lang="en-US" sz="3200" dirty="0"/>
              <a:t>Group structures by species, sequence, and geometry</a:t>
            </a:r>
          </a:p>
          <a:p>
            <a:pPr marL="800100" lvl="1" indent="-342900">
              <a:buFont typeface="Courier New" panose="02070309020205020404" pitchFamily="49" charset="0"/>
              <a:buChar char="o"/>
            </a:pPr>
            <a:r>
              <a:rPr lang="en-US" sz="3200" dirty="0"/>
              <a:t>Equivalence class of structures</a:t>
            </a:r>
          </a:p>
          <a:p>
            <a:pPr marL="342900" indent="-342900">
              <a:buFont typeface="Courier New" panose="02070309020205020404" pitchFamily="49" charset="0"/>
              <a:buChar char="o"/>
            </a:pPr>
            <a:endParaRPr lang="en-US" sz="3200" dirty="0"/>
          </a:p>
        </p:txBody>
      </p:sp>
      <p:pic>
        <p:nvPicPr>
          <p:cNvPr id="2" name="Picture 1">
            <a:extLst>
              <a:ext uri="{FF2B5EF4-FFF2-40B4-BE49-F238E27FC236}">
                <a16:creationId xmlns:a16="http://schemas.microsoft.com/office/drawing/2014/main" id="{33051354-8954-482D-80E1-D09D50C2AF99}"/>
              </a:ext>
            </a:extLst>
          </p:cNvPr>
          <p:cNvPicPr>
            <a:picLocks noChangeAspect="1"/>
          </p:cNvPicPr>
          <p:nvPr/>
        </p:nvPicPr>
        <p:blipFill>
          <a:blip r:embed="rId2"/>
          <a:stretch>
            <a:fillRect/>
          </a:stretch>
        </p:blipFill>
        <p:spPr>
          <a:xfrm>
            <a:off x="0" y="2967847"/>
            <a:ext cx="12192000" cy="3389060"/>
          </a:xfrm>
          <a:prstGeom prst="rect">
            <a:avLst/>
          </a:prstGeom>
        </p:spPr>
      </p:pic>
    </p:spTree>
    <p:extLst>
      <p:ext uri="{BB962C8B-B14F-4D97-AF65-F5344CB8AC3E}">
        <p14:creationId xmlns:p14="http://schemas.microsoft.com/office/powerpoint/2010/main" val="33484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Update on our work</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17</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Representative sets of RNA 3D structures</a:t>
            </a:r>
          </a:p>
        </p:txBody>
      </p:sp>
      <p:sp>
        <p:nvSpPr>
          <p:cNvPr id="6" name="TextBox 5">
            <a:extLst>
              <a:ext uri="{FF2B5EF4-FFF2-40B4-BE49-F238E27FC236}">
                <a16:creationId xmlns:a16="http://schemas.microsoft.com/office/drawing/2014/main" id="{974AA494-5740-4374-B02F-74BF0A64909C}"/>
              </a:ext>
            </a:extLst>
          </p:cNvPr>
          <p:cNvSpPr txBox="1"/>
          <p:nvPr/>
        </p:nvSpPr>
        <p:spPr>
          <a:xfrm>
            <a:off x="127591" y="1020725"/>
            <a:ext cx="8361279" cy="4647426"/>
          </a:xfrm>
          <a:prstGeom prst="rect">
            <a:avLst/>
          </a:prstGeom>
          <a:noFill/>
        </p:spPr>
        <p:txBody>
          <a:bodyPr wrap="square" rtlCol="0">
            <a:spAutoFit/>
          </a:bodyPr>
          <a:lstStyle/>
          <a:p>
            <a:pPr marL="342900" indent="-342900">
              <a:buFont typeface="Courier New" panose="02070309020205020404" pitchFamily="49" charset="0"/>
              <a:buChar char="o"/>
            </a:pPr>
            <a:r>
              <a:rPr lang="en-US" sz="3200" dirty="0"/>
              <a:t>Sort members by linear combination of six quality indicators:</a:t>
            </a:r>
          </a:p>
          <a:p>
            <a:pPr marL="742950" lvl="1" indent="-285750" fontAlgn="base">
              <a:buFont typeface="Arial" panose="020B0604020202020204" pitchFamily="34" charset="0"/>
              <a:buChar char="•"/>
            </a:pPr>
            <a:r>
              <a:rPr lang="en-US" sz="2800" dirty="0"/>
              <a:t>Resolution</a:t>
            </a:r>
          </a:p>
          <a:p>
            <a:pPr marL="742950" lvl="1" indent="-285750" fontAlgn="base">
              <a:buFont typeface="Arial" panose="020B0604020202020204" pitchFamily="34" charset="0"/>
              <a:buChar char="•"/>
            </a:pPr>
            <a:r>
              <a:rPr lang="en-US" sz="2800" dirty="0"/>
              <a:t>Percent clash</a:t>
            </a:r>
          </a:p>
          <a:p>
            <a:pPr marL="742950" lvl="1" indent="-285750" fontAlgn="base">
              <a:buFont typeface="Arial" panose="020B0604020202020204" pitchFamily="34" charset="0"/>
              <a:buChar char="•"/>
            </a:pPr>
            <a:r>
              <a:rPr lang="en-US" sz="2800" dirty="0"/>
              <a:t>1 - Fraction of the experimental sequence observed</a:t>
            </a:r>
          </a:p>
          <a:p>
            <a:pPr marL="742950" lvl="1" indent="-285750" fontAlgn="base">
              <a:buFont typeface="Arial" panose="020B0604020202020204" pitchFamily="34" charset="0"/>
              <a:buChar char="•"/>
            </a:pPr>
            <a:r>
              <a:rPr lang="en-US" sz="2800" dirty="0">
                <a:solidFill>
                  <a:srgbClr val="7030A0"/>
                </a:solidFill>
              </a:rPr>
              <a:t>Average RSR</a:t>
            </a:r>
          </a:p>
          <a:p>
            <a:pPr marL="742950" lvl="1" indent="-285750" fontAlgn="base">
              <a:buFont typeface="Arial" panose="020B0604020202020204" pitchFamily="34" charset="0"/>
              <a:buChar char="•"/>
            </a:pPr>
            <a:r>
              <a:rPr lang="en-US" sz="2800" dirty="0">
                <a:solidFill>
                  <a:srgbClr val="7030A0"/>
                </a:solidFill>
              </a:rPr>
              <a:t>1 - Average RSCC</a:t>
            </a:r>
          </a:p>
          <a:p>
            <a:pPr marL="742950" lvl="1" indent="-285750" fontAlgn="base">
              <a:buFont typeface="Arial" panose="020B0604020202020204" pitchFamily="34" charset="0"/>
              <a:buChar char="•"/>
            </a:pPr>
            <a:r>
              <a:rPr lang="en-US" sz="2800" dirty="0" err="1">
                <a:solidFill>
                  <a:srgbClr val="7030A0"/>
                </a:solidFill>
              </a:rPr>
              <a:t>Rfree</a:t>
            </a:r>
            <a:endParaRPr lang="en-US" sz="2800" dirty="0">
              <a:solidFill>
                <a:srgbClr val="7030A0"/>
              </a:solidFill>
            </a:endParaRPr>
          </a:p>
          <a:p>
            <a:pPr marL="342900" indent="-342900">
              <a:buFont typeface="Courier New" panose="02070309020205020404" pitchFamily="49" charset="0"/>
              <a:buChar char="o"/>
            </a:pPr>
            <a:endParaRPr lang="en-US" sz="3200" dirty="0"/>
          </a:p>
          <a:p>
            <a:pPr marL="342900" indent="-342900">
              <a:buFont typeface="Courier New" panose="02070309020205020404" pitchFamily="49" charset="0"/>
              <a:buChar char="o"/>
            </a:pPr>
            <a:endParaRPr lang="en-US" sz="3200" dirty="0"/>
          </a:p>
        </p:txBody>
      </p:sp>
      <p:pic>
        <p:nvPicPr>
          <p:cNvPr id="2" name="Picture 1">
            <a:extLst>
              <a:ext uri="{FF2B5EF4-FFF2-40B4-BE49-F238E27FC236}">
                <a16:creationId xmlns:a16="http://schemas.microsoft.com/office/drawing/2014/main" id="{33051354-8954-482D-80E1-D09D50C2AF99}"/>
              </a:ext>
            </a:extLst>
          </p:cNvPr>
          <p:cNvPicPr>
            <a:picLocks noChangeAspect="1"/>
          </p:cNvPicPr>
          <p:nvPr/>
        </p:nvPicPr>
        <p:blipFill rotWithShape="1">
          <a:blip r:embed="rId3"/>
          <a:srcRect t="48851"/>
          <a:stretch/>
        </p:blipFill>
        <p:spPr>
          <a:xfrm>
            <a:off x="0" y="4623427"/>
            <a:ext cx="12192000" cy="1733480"/>
          </a:xfrm>
          <a:prstGeom prst="rect">
            <a:avLst/>
          </a:prstGeom>
        </p:spPr>
      </p:pic>
      <p:grpSp>
        <p:nvGrpSpPr>
          <p:cNvPr id="9" name="Group 8">
            <a:extLst>
              <a:ext uri="{FF2B5EF4-FFF2-40B4-BE49-F238E27FC236}">
                <a16:creationId xmlns:a16="http://schemas.microsoft.com/office/drawing/2014/main" id="{8989F281-9D60-4CEB-855F-8AA7FDC6A15C}"/>
              </a:ext>
            </a:extLst>
          </p:cNvPr>
          <p:cNvGrpSpPr/>
          <p:nvPr/>
        </p:nvGrpSpPr>
        <p:grpSpPr>
          <a:xfrm>
            <a:off x="8616461" y="1100113"/>
            <a:ext cx="3305636" cy="2268919"/>
            <a:chOff x="8207108" y="631262"/>
            <a:chExt cx="3305636" cy="2268919"/>
          </a:xfrm>
        </p:grpSpPr>
        <p:pic>
          <p:nvPicPr>
            <p:cNvPr id="3" name="Picture 2">
              <a:extLst>
                <a:ext uri="{FF2B5EF4-FFF2-40B4-BE49-F238E27FC236}">
                  <a16:creationId xmlns:a16="http://schemas.microsoft.com/office/drawing/2014/main" id="{FFD50ACE-6DA8-4F9A-B462-8349CE5AB42C}"/>
                </a:ext>
              </a:extLst>
            </p:cNvPr>
            <p:cNvPicPr>
              <a:picLocks noChangeAspect="1"/>
            </p:cNvPicPr>
            <p:nvPr/>
          </p:nvPicPr>
          <p:blipFill>
            <a:blip r:embed="rId4"/>
            <a:stretch>
              <a:fillRect/>
            </a:stretch>
          </p:blipFill>
          <p:spPr>
            <a:xfrm>
              <a:off x="8207108" y="947283"/>
              <a:ext cx="3305636" cy="1952898"/>
            </a:xfrm>
            <a:prstGeom prst="rect">
              <a:avLst/>
            </a:prstGeom>
          </p:spPr>
        </p:pic>
        <p:pic>
          <p:nvPicPr>
            <p:cNvPr id="8" name="Picture 7">
              <a:extLst>
                <a:ext uri="{FF2B5EF4-FFF2-40B4-BE49-F238E27FC236}">
                  <a16:creationId xmlns:a16="http://schemas.microsoft.com/office/drawing/2014/main" id="{D7FC64E2-57EE-40D9-BC77-002D0611E51F}"/>
                </a:ext>
              </a:extLst>
            </p:cNvPr>
            <p:cNvPicPr>
              <a:picLocks noChangeAspect="1"/>
            </p:cNvPicPr>
            <p:nvPr/>
          </p:nvPicPr>
          <p:blipFill>
            <a:blip r:embed="rId5"/>
            <a:stretch>
              <a:fillRect/>
            </a:stretch>
          </p:blipFill>
          <p:spPr>
            <a:xfrm>
              <a:off x="8207108" y="631262"/>
              <a:ext cx="2772162" cy="400106"/>
            </a:xfrm>
            <a:prstGeom prst="rect">
              <a:avLst/>
            </a:prstGeom>
          </p:spPr>
        </p:pic>
      </p:grpSp>
      <p:sp>
        <p:nvSpPr>
          <p:cNvPr id="10" name="Right Brace 9">
            <a:extLst>
              <a:ext uri="{FF2B5EF4-FFF2-40B4-BE49-F238E27FC236}">
                <a16:creationId xmlns:a16="http://schemas.microsoft.com/office/drawing/2014/main" id="{AE1FB74C-3937-4C4F-AB45-EFA6CCF8996A}"/>
              </a:ext>
            </a:extLst>
          </p:cNvPr>
          <p:cNvSpPr/>
          <p:nvPr/>
        </p:nvSpPr>
        <p:spPr>
          <a:xfrm>
            <a:off x="3434317" y="3375837"/>
            <a:ext cx="318976" cy="119442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62BAA85D-9F58-4D13-83B8-399D5E90C48F}"/>
              </a:ext>
            </a:extLst>
          </p:cNvPr>
          <p:cNvSpPr txBox="1"/>
          <p:nvPr/>
        </p:nvSpPr>
        <p:spPr>
          <a:xfrm>
            <a:off x="3902149" y="3730920"/>
            <a:ext cx="3157870" cy="461665"/>
          </a:xfrm>
          <a:prstGeom prst="rect">
            <a:avLst/>
          </a:prstGeom>
          <a:noFill/>
        </p:spPr>
        <p:txBody>
          <a:bodyPr wrap="square" rtlCol="0">
            <a:spAutoFit/>
          </a:bodyPr>
          <a:lstStyle/>
          <a:p>
            <a:r>
              <a:rPr lang="en-US" sz="2400" dirty="0"/>
              <a:t>Available for x-ray only</a:t>
            </a:r>
          </a:p>
        </p:txBody>
      </p:sp>
    </p:spTree>
    <p:extLst>
      <p:ext uri="{BB962C8B-B14F-4D97-AF65-F5344CB8AC3E}">
        <p14:creationId xmlns:p14="http://schemas.microsoft.com/office/powerpoint/2010/main" val="336152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4AA494-5740-4374-B02F-74BF0A64909C}"/>
              </a:ext>
            </a:extLst>
          </p:cNvPr>
          <p:cNvSpPr txBox="1"/>
          <p:nvPr/>
        </p:nvSpPr>
        <p:spPr>
          <a:xfrm>
            <a:off x="221512" y="884712"/>
            <a:ext cx="11748976" cy="6986528"/>
          </a:xfrm>
          <a:prstGeom prst="rect">
            <a:avLst/>
          </a:prstGeom>
          <a:noFill/>
        </p:spPr>
        <p:txBody>
          <a:bodyPr wrap="square" rtlCol="0">
            <a:spAutoFit/>
          </a:bodyPr>
          <a:lstStyle/>
          <a:p>
            <a:pPr marL="342900" indent="-342900">
              <a:buFont typeface="Courier New" panose="02070309020205020404" pitchFamily="49" charset="0"/>
              <a:buChar char="o"/>
            </a:pPr>
            <a:r>
              <a:rPr lang="en-US" sz="3200" dirty="0"/>
              <a:t>FR3D = Find RNA 3D</a:t>
            </a:r>
          </a:p>
          <a:p>
            <a:pPr marL="342900" indent="-342900">
              <a:buFont typeface="Courier New" panose="02070309020205020404" pitchFamily="49" charset="0"/>
              <a:buChar char="o"/>
            </a:pPr>
            <a:r>
              <a:rPr lang="en-US" sz="3200" dirty="0"/>
              <a:t>Search for small RNA motifs on the WebFR3D server</a:t>
            </a:r>
          </a:p>
          <a:p>
            <a:pPr marL="342900" indent="-342900">
              <a:buFont typeface="Courier New" panose="02070309020205020404" pitchFamily="49" charset="0"/>
              <a:buChar char="o"/>
            </a:pPr>
            <a:r>
              <a:rPr lang="en-US" sz="3200" dirty="0"/>
              <a:t>Many recent improvements in the runtime and output</a:t>
            </a:r>
          </a:p>
          <a:p>
            <a:pPr marL="342900" indent="-342900">
              <a:buFont typeface="Courier New" panose="02070309020205020404" pitchFamily="49" charset="0"/>
              <a:buChar char="o"/>
            </a:pPr>
            <a:r>
              <a:rPr lang="en-US" sz="3200" dirty="0"/>
              <a:t>Soon:  Search for DNA and for modified RNA and DNA nucleotides</a:t>
            </a:r>
          </a:p>
          <a:p>
            <a:pPr marL="342900" indent="-342900">
              <a:buFont typeface="Courier New" panose="02070309020205020404" pitchFamily="49" charset="0"/>
              <a:buChar char="o"/>
            </a:pPr>
            <a:r>
              <a:rPr lang="en-US" sz="3200" dirty="0"/>
              <a:t>Soon:  Ability to run locally on </a:t>
            </a:r>
            <a:r>
              <a:rPr lang="en-US" sz="3200" dirty="0" err="1"/>
              <a:t>mmCIF</a:t>
            </a:r>
            <a:r>
              <a:rPr lang="en-US" sz="3200" dirty="0"/>
              <a:t> and PDB files</a:t>
            </a:r>
          </a:p>
          <a:p>
            <a:pPr marL="800100" lvl="1" indent="-342900">
              <a:buFont typeface="Courier New" panose="02070309020205020404" pitchFamily="49" charset="0"/>
              <a:buChar char="o"/>
            </a:pPr>
            <a:r>
              <a:rPr lang="en-US" sz="3200" dirty="0">
                <a:hlinkClick r:id="rId2"/>
              </a:rPr>
              <a:t>https://github.com/BGSU-RNA/fr3d-python</a:t>
            </a:r>
            <a:r>
              <a:rPr lang="en-US" sz="3200" dirty="0"/>
              <a:t>  </a:t>
            </a:r>
          </a:p>
          <a:p>
            <a:pPr marL="342900" indent="-342900">
              <a:buFont typeface="Courier New" panose="02070309020205020404" pitchFamily="49" charset="0"/>
              <a:buChar char="o"/>
            </a:pPr>
            <a:r>
              <a:rPr lang="en-US" sz="3200" dirty="0"/>
              <a:t>Example from the spliceosome structure:</a:t>
            </a:r>
          </a:p>
          <a:p>
            <a:pPr marL="342900" indent="-342900">
              <a:buFont typeface="Courier New" panose="02070309020205020404" pitchFamily="49" charset="0"/>
              <a:buChar char="o"/>
            </a:pPr>
            <a:endParaRPr lang="en-US" sz="3200" dirty="0"/>
          </a:p>
          <a:p>
            <a:pPr marL="342900" indent="-342900">
              <a:buFont typeface="Courier New" panose="02070309020205020404" pitchFamily="49" charset="0"/>
              <a:buChar char="o"/>
            </a:pPr>
            <a:endParaRPr lang="en-US" sz="3200" dirty="0"/>
          </a:p>
          <a:p>
            <a:pPr marL="342900" indent="-342900">
              <a:buFont typeface="Courier New" panose="02070309020205020404" pitchFamily="49" charset="0"/>
              <a:buChar char="o"/>
            </a:pPr>
            <a:endParaRPr lang="en-US" sz="3200" dirty="0"/>
          </a:p>
          <a:p>
            <a:pPr marL="342900" indent="-342900">
              <a:buFont typeface="Courier New" panose="02070309020205020404" pitchFamily="49" charset="0"/>
              <a:buChar char="o"/>
            </a:pPr>
            <a:r>
              <a:rPr lang="en-US" sz="3200" dirty="0"/>
              <a:t>This is a FR3D symbolic query; search the 2.5Å representative set</a:t>
            </a:r>
          </a:p>
          <a:p>
            <a:pPr marL="342900" indent="-342900">
              <a:buFont typeface="Courier New" panose="02070309020205020404" pitchFamily="49" charset="0"/>
              <a:buChar char="o"/>
            </a:pPr>
            <a:endParaRPr lang="en-US" sz="3200" dirty="0"/>
          </a:p>
          <a:p>
            <a:pPr marL="342900" indent="-342900">
              <a:buFont typeface="Courier New" panose="02070309020205020404" pitchFamily="49" charset="0"/>
              <a:buChar char="o"/>
            </a:pPr>
            <a:endParaRPr lang="en-US" sz="3200" dirty="0"/>
          </a:p>
          <a:p>
            <a:pPr marL="342900" indent="-342900">
              <a:buFont typeface="Courier New" panose="02070309020205020404" pitchFamily="49" charset="0"/>
              <a:buChar char="o"/>
            </a:pPr>
            <a:endParaRPr lang="en-US" sz="3200" dirty="0"/>
          </a:p>
        </p:txBody>
      </p:sp>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Update on our work</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18</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FR3D</a:t>
            </a:r>
          </a:p>
        </p:txBody>
      </p:sp>
      <p:grpSp>
        <p:nvGrpSpPr>
          <p:cNvPr id="25" name="Group 24">
            <a:extLst>
              <a:ext uri="{FF2B5EF4-FFF2-40B4-BE49-F238E27FC236}">
                <a16:creationId xmlns:a16="http://schemas.microsoft.com/office/drawing/2014/main" id="{AAEA6623-8E63-4CBE-A084-F843AD92D961}"/>
              </a:ext>
            </a:extLst>
          </p:cNvPr>
          <p:cNvGrpSpPr/>
          <p:nvPr/>
        </p:nvGrpSpPr>
        <p:grpSpPr>
          <a:xfrm>
            <a:off x="1648045" y="4558157"/>
            <a:ext cx="5613991" cy="920843"/>
            <a:chOff x="1562985" y="4131755"/>
            <a:chExt cx="5613991" cy="920843"/>
          </a:xfrm>
        </p:grpSpPr>
        <p:grpSp>
          <p:nvGrpSpPr>
            <p:cNvPr id="14" name="Group 13">
              <a:extLst>
                <a:ext uri="{FF2B5EF4-FFF2-40B4-BE49-F238E27FC236}">
                  <a16:creationId xmlns:a16="http://schemas.microsoft.com/office/drawing/2014/main" id="{C235B267-FE6D-4D33-9C58-92283EC49B43}"/>
                </a:ext>
              </a:extLst>
            </p:cNvPr>
            <p:cNvGrpSpPr/>
            <p:nvPr/>
          </p:nvGrpSpPr>
          <p:grpSpPr>
            <a:xfrm>
              <a:off x="1562985" y="4138198"/>
              <a:ext cx="914400" cy="914400"/>
              <a:chOff x="2594343" y="5295013"/>
              <a:chExt cx="914400" cy="914400"/>
            </a:xfrm>
          </p:grpSpPr>
          <p:sp>
            <p:nvSpPr>
              <p:cNvPr id="12" name="Oval 11">
                <a:extLst>
                  <a:ext uri="{FF2B5EF4-FFF2-40B4-BE49-F238E27FC236}">
                    <a16:creationId xmlns:a16="http://schemas.microsoft.com/office/drawing/2014/main" id="{01B79F6B-314C-4D94-8C03-4530BD53034B}"/>
                  </a:ext>
                </a:extLst>
              </p:cNvPr>
              <p:cNvSpPr/>
              <p:nvPr/>
            </p:nvSpPr>
            <p:spPr>
              <a:xfrm>
                <a:off x="2594343" y="5295013"/>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4054C82-2D51-43CE-A83C-2A48AF9A5E01}"/>
                  </a:ext>
                </a:extLst>
              </p:cNvPr>
              <p:cNvSpPr txBox="1"/>
              <p:nvPr/>
            </p:nvSpPr>
            <p:spPr>
              <a:xfrm>
                <a:off x="2817628" y="5422605"/>
                <a:ext cx="510363" cy="646331"/>
              </a:xfrm>
              <a:prstGeom prst="rect">
                <a:avLst/>
              </a:prstGeom>
              <a:noFill/>
            </p:spPr>
            <p:txBody>
              <a:bodyPr wrap="square" rtlCol="0">
                <a:spAutoFit/>
              </a:bodyPr>
              <a:lstStyle/>
              <a:p>
                <a:pPr algn="ctr"/>
                <a:r>
                  <a:rPr lang="en-US" sz="3600" dirty="0"/>
                  <a:t>1</a:t>
                </a:r>
              </a:p>
            </p:txBody>
          </p:sp>
        </p:grpSp>
        <p:grpSp>
          <p:nvGrpSpPr>
            <p:cNvPr id="15" name="Group 14">
              <a:extLst>
                <a:ext uri="{FF2B5EF4-FFF2-40B4-BE49-F238E27FC236}">
                  <a16:creationId xmlns:a16="http://schemas.microsoft.com/office/drawing/2014/main" id="{74D6892F-5796-42E3-9C7D-70A5441800E5}"/>
                </a:ext>
              </a:extLst>
            </p:cNvPr>
            <p:cNvGrpSpPr/>
            <p:nvPr/>
          </p:nvGrpSpPr>
          <p:grpSpPr>
            <a:xfrm>
              <a:off x="3912779" y="4131755"/>
              <a:ext cx="914400" cy="914400"/>
              <a:chOff x="2594343" y="5295013"/>
              <a:chExt cx="914400" cy="914400"/>
            </a:xfrm>
          </p:grpSpPr>
          <p:sp>
            <p:nvSpPr>
              <p:cNvPr id="16" name="Oval 15">
                <a:extLst>
                  <a:ext uri="{FF2B5EF4-FFF2-40B4-BE49-F238E27FC236}">
                    <a16:creationId xmlns:a16="http://schemas.microsoft.com/office/drawing/2014/main" id="{63801989-2675-452F-A337-13CCCC6B8616}"/>
                  </a:ext>
                </a:extLst>
              </p:cNvPr>
              <p:cNvSpPr/>
              <p:nvPr/>
            </p:nvSpPr>
            <p:spPr>
              <a:xfrm>
                <a:off x="2594343" y="5295013"/>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DAC54CC-6E3F-498D-8B5C-25366E15A085}"/>
                  </a:ext>
                </a:extLst>
              </p:cNvPr>
              <p:cNvSpPr txBox="1"/>
              <p:nvPr/>
            </p:nvSpPr>
            <p:spPr>
              <a:xfrm>
                <a:off x="2817628" y="5422605"/>
                <a:ext cx="510363" cy="646331"/>
              </a:xfrm>
              <a:prstGeom prst="rect">
                <a:avLst/>
              </a:prstGeom>
              <a:noFill/>
            </p:spPr>
            <p:txBody>
              <a:bodyPr wrap="square" rtlCol="0">
                <a:spAutoFit/>
              </a:bodyPr>
              <a:lstStyle/>
              <a:p>
                <a:pPr algn="ctr"/>
                <a:r>
                  <a:rPr lang="en-US" sz="3600" dirty="0"/>
                  <a:t>2</a:t>
                </a:r>
              </a:p>
            </p:txBody>
          </p:sp>
        </p:grpSp>
        <p:grpSp>
          <p:nvGrpSpPr>
            <p:cNvPr id="18" name="Group 17">
              <a:extLst>
                <a:ext uri="{FF2B5EF4-FFF2-40B4-BE49-F238E27FC236}">
                  <a16:creationId xmlns:a16="http://schemas.microsoft.com/office/drawing/2014/main" id="{20C32910-638A-45E3-80F5-1BF98398692B}"/>
                </a:ext>
              </a:extLst>
            </p:cNvPr>
            <p:cNvGrpSpPr/>
            <p:nvPr/>
          </p:nvGrpSpPr>
          <p:grpSpPr>
            <a:xfrm>
              <a:off x="6262576" y="4138198"/>
              <a:ext cx="914400" cy="914400"/>
              <a:chOff x="2594343" y="5295013"/>
              <a:chExt cx="914400" cy="914400"/>
            </a:xfrm>
          </p:grpSpPr>
          <p:sp>
            <p:nvSpPr>
              <p:cNvPr id="19" name="Oval 18">
                <a:extLst>
                  <a:ext uri="{FF2B5EF4-FFF2-40B4-BE49-F238E27FC236}">
                    <a16:creationId xmlns:a16="http://schemas.microsoft.com/office/drawing/2014/main" id="{AD04FA68-9530-4E95-B334-883FE599FE6D}"/>
                  </a:ext>
                </a:extLst>
              </p:cNvPr>
              <p:cNvSpPr/>
              <p:nvPr/>
            </p:nvSpPr>
            <p:spPr>
              <a:xfrm>
                <a:off x="2594343" y="5295013"/>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482B113-1C06-4258-BB78-83F6F1787D5E}"/>
                  </a:ext>
                </a:extLst>
              </p:cNvPr>
              <p:cNvSpPr txBox="1"/>
              <p:nvPr/>
            </p:nvSpPr>
            <p:spPr>
              <a:xfrm>
                <a:off x="2817628" y="5422605"/>
                <a:ext cx="510363" cy="646331"/>
              </a:xfrm>
              <a:prstGeom prst="rect">
                <a:avLst/>
              </a:prstGeom>
              <a:noFill/>
            </p:spPr>
            <p:txBody>
              <a:bodyPr wrap="square" rtlCol="0">
                <a:spAutoFit/>
              </a:bodyPr>
              <a:lstStyle/>
              <a:p>
                <a:pPr algn="ctr"/>
                <a:r>
                  <a:rPr lang="en-US" sz="3600" dirty="0"/>
                  <a:t>3</a:t>
                </a:r>
              </a:p>
            </p:txBody>
          </p:sp>
        </p:grpSp>
        <p:sp>
          <p:nvSpPr>
            <p:cNvPr id="21" name="TextBox 20">
              <a:extLst>
                <a:ext uri="{FF2B5EF4-FFF2-40B4-BE49-F238E27FC236}">
                  <a16:creationId xmlns:a16="http://schemas.microsoft.com/office/drawing/2014/main" id="{7B1C85FF-EB61-404A-A3B7-A04FCDDB9C80}"/>
                </a:ext>
              </a:extLst>
            </p:cNvPr>
            <p:cNvSpPr txBox="1"/>
            <p:nvPr/>
          </p:nvSpPr>
          <p:spPr>
            <a:xfrm>
              <a:off x="2658140" y="4234445"/>
              <a:ext cx="1073887" cy="461665"/>
            </a:xfrm>
            <a:prstGeom prst="rect">
              <a:avLst/>
            </a:prstGeom>
            <a:noFill/>
          </p:spPr>
          <p:txBody>
            <a:bodyPr wrap="square" rtlCol="0">
              <a:spAutoFit/>
            </a:bodyPr>
            <a:lstStyle/>
            <a:p>
              <a:pPr algn="ctr"/>
              <a:r>
                <a:rPr lang="en-US" sz="2400" dirty="0" err="1"/>
                <a:t>cWW</a:t>
              </a:r>
              <a:endParaRPr lang="en-US" sz="2400" dirty="0"/>
            </a:p>
          </p:txBody>
        </p:sp>
        <p:sp>
          <p:nvSpPr>
            <p:cNvPr id="22" name="TextBox 21">
              <a:extLst>
                <a:ext uri="{FF2B5EF4-FFF2-40B4-BE49-F238E27FC236}">
                  <a16:creationId xmlns:a16="http://schemas.microsoft.com/office/drawing/2014/main" id="{A236DA81-845A-4A6E-BD4F-20396D801321}"/>
                </a:ext>
              </a:extLst>
            </p:cNvPr>
            <p:cNvSpPr txBox="1"/>
            <p:nvPr/>
          </p:nvSpPr>
          <p:spPr>
            <a:xfrm>
              <a:off x="5007931" y="4234445"/>
              <a:ext cx="1073887" cy="461665"/>
            </a:xfrm>
            <a:prstGeom prst="rect">
              <a:avLst/>
            </a:prstGeom>
            <a:noFill/>
          </p:spPr>
          <p:txBody>
            <a:bodyPr wrap="square" rtlCol="0">
              <a:spAutoFit/>
            </a:bodyPr>
            <a:lstStyle/>
            <a:p>
              <a:pPr algn="ctr"/>
              <a:r>
                <a:rPr lang="en-US" sz="2400" dirty="0" err="1"/>
                <a:t>cHS</a:t>
              </a:r>
              <a:endParaRPr lang="en-US" sz="2400" dirty="0"/>
            </a:p>
          </p:txBody>
        </p:sp>
        <p:sp>
          <p:nvSpPr>
            <p:cNvPr id="23" name="TextBox 22">
              <a:extLst>
                <a:ext uri="{FF2B5EF4-FFF2-40B4-BE49-F238E27FC236}">
                  <a16:creationId xmlns:a16="http://schemas.microsoft.com/office/drawing/2014/main" id="{222546FF-5643-40FA-B1CA-D6E7E0010DA6}"/>
                </a:ext>
              </a:extLst>
            </p:cNvPr>
            <p:cNvSpPr txBox="1"/>
            <p:nvPr/>
          </p:nvSpPr>
          <p:spPr>
            <a:xfrm>
              <a:off x="2661684" y="4588863"/>
              <a:ext cx="1073887" cy="461665"/>
            </a:xfrm>
            <a:prstGeom prst="rect">
              <a:avLst/>
            </a:prstGeom>
            <a:noFill/>
          </p:spPr>
          <p:txBody>
            <a:bodyPr wrap="square" rtlCol="0">
              <a:spAutoFit/>
            </a:bodyPr>
            <a:lstStyle/>
            <a:p>
              <a:pPr algn="ctr"/>
              <a:r>
                <a:rPr lang="en-US" sz="2400" dirty="0"/>
                <a:t>GC</a:t>
              </a:r>
            </a:p>
          </p:txBody>
        </p:sp>
        <p:sp>
          <p:nvSpPr>
            <p:cNvPr id="24" name="TextBox 23">
              <a:extLst>
                <a:ext uri="{FF2B5EF4-FFF2-40B4-BE49-F238E27FC236}">
                  <a16:creationId xmlns:a16="http://schemas.microsoft.com/office/drawing/2014/main" id="{7E8373EA-AC7A-474C-83E9-DCACF4DE420C}"/>
                </a:ext>
              </a:extLst>
            </p:cNvPr>
            <p:cNvSpPr txBox="1"/>
            <p:nvPr/>
          </p:nvSpPr>
          <p:spPr>
            <a:xfrm>
              <a:off x="5004380" y="4588863"/>
              <a:ext cx="1073887" cy="461665"/>
            </a:xfrm>
            <a:prstGeom prst="rect">
              <a:avLst/>
            </a:prstGeom>
            <a:noFill/>
          </p:spPr>
          <p:txBody>
            <a:bodyPr wrap="square" rtlCol="0">
              <a:spAutoFit/>
            </a:bodyPr>
            <a:lstStyle/>
            <a:p>
              <a:pPr algn="ctr"/>
              <a:r>
                <a:rPr lang="en-US" sz="2400" dirty="0"/>
                <a:t>&gt;4</a:t>
              </a:r>
            </a:p>
          </p:txBody>
        </p:sp>
      </p:grpSp>
    </p:spTree>
    <p:extLst>
      <p:ext uri="{BB962C8B-B14F-4D97-AF65-F5344CB8AC3E}">
        <p14:creationId xmlns:p14="http://schemas.microsoft.com/office/powerpoint/2010/main" val="327228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Update on our work</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19</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WebFR3D</a:t>
            </a:r>
          </a:p>
        </p:txBody>
      </p:sp>
      <p:grpSp>
        <p:nvGrpSpPr>
          <p:cNvPr id="8" name="Group 7">
            <a:extLst>
              <a:ext uri="{FF2B5EF4-FFF2-40B4-BE49-F238E27FC236}">
                <a16:creationId xmlns:a16="http://schemas.microsoft.com/office/drawing/2014/main" id="{537C30F8-3A43-4FBE-AFC7-65E00EF5A8E4}"/>
              </a:ext>
            </a:extLst>
          </p:cNvPr>
          <p:cNvGrpSpPr/>
          <p:nvPr/>
        </p:nvGrpSpPr>
        <p:grpSpPr>
          <a:xfrm>
            <a:off x="4476306" y="187076"/>
            <a:ext cx="5613991" cy="920843"/>
            <a:chOff x="1562985" y="4131755"/>
            <a:chExt cx="5613991" cy="920843"/>
          </a:xfrm>
        </p:grpSpPr>
        <p:grpSp>
          <p:nvGrpSpPr>
            <p:cNvPr id="9" name="Group 8">
              <a:extLst>
                <a:ext uri="{FF2B5EF4-FFF2-40B4-BE49-F238E27FC236}">
                  <a16:creationId xmlns:a16="http://schemas.microsoft.com/office/drawing/2014/main" id="{6A1334F1-15FF-4AEB-BC2D-0EEEBF68F866}"/>
                </a:ext>
              </a:extLst>
            </p:cNvPr>
            <p:cNvGrpSpPr/>
            <p:nvPr/>
          </p:nvGrpSpPr>
          <p:grpSpPr>
            <a:xfrm>
              <a:off x="1562985" y="4138198"/>
              <a:ext cx="914400" cy="914400"/>
              <a:chOff x="2594343" y="5295013"/>
              <a:chExt cx="914400" cy="914400"/>
            </a:xfrm>
          </p:grpSpPr>
          <p:sp>
            <p:nvSpPr>
              <p:cNvPr id="20" name="Oval 19">
                <a:extLst>
                  <a:ext uri="{FF2B5EF4-FFF2-40B4-BE49-F238E27FC236}">
                    <a16:creationId xmlns:a16="http://schemas.microsoft.com/office/drawing/2014/main" id="{7648BFE0-1D6F-45B2-9CC1-81A08607F58F}"/>
                  </a:ext>
                </a:extLst>
              </p:cNvPr>
              <p:cNvSpPr/>
              <p:nvPr/>
            </p:nvSpPr>
            <p:spPr>
              <a:xfrm>
                <a:off x="2594343" y="5295013"/>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7927594-6852-4751-BF35-6D70E3D2A26D}"/>
                  </a:ext>
                </a:extLst>
              </p:cNvPr>
              <p:cNvSpPr txBox="1"/>
              <p:nvPr/>
            </p:nvSpPr>
            <p:spPr>
              <a:xfrm>
                <a:off x="2817628" y="5422605"/>
                <a:ext cx="510363" cy="646331"/>
              </a:xfrm>
              <a:prstGeom prst="rect">
                <a:avLst/>
              </a:prstGeom>
              <a:noFill/>
            </p:spPr>
            <p:txBody>
              <a:bodyPr wrap="square" rtlCol="0">
                <a:spAutoFit/>
              </a:bodyPr>
              <a:lstStyle/>
              <a:p>
                <a:pPr algn="ctr"/>
                <a:r>
                  <a:rPr lang="en-US" sz="3600" dirty="0"/>
                  <a:t>1</a:t>
                </a:r>
              </a:p>
            </p:txBody>
          </p:sp>
        </p:grpSp>
        <p:grpSp>
          <p:nvGrpSpPr>
            <p:cNvPr id="10" name="Group 9">
              <a:extLst>
                <a:ext uri="{FF2B5EF4-FFF2-40B4-BE49-F238E27FC236}">
                  <a16:creationId xmlns:a16="http://schemas.microsoft.com/office/drawing/2014/main" id="{C7F0BAAC-80E3-41DA-B468-3F7ECF991929}"/>
                </a:ext>
              </a:extLst>
            </p:cNvPr>
            <p:cNvGrpSpPr/>
            <p:nvPr/>
          </p:nvGrpSpPr>
          <p:grpSpPr>
            <a:xfrm>
              <a:off x="3912779" y="4131755"/>
              <a:ext cx="914400" cy="914400"/>
              <a:chOff x="2594343" y="5295013"/>
              <a:chExt cx="914400" cy="914400"/>
            </a:xfrm>
          </p:grpSpPr>
          <p:sp>
            <p:nvSpPr>
              <p:cNvPr id="18" name="Oval 17">
                <a:extLst>
                  <a:ext uri="{FF2B5EF4-FFF2-40B4-BE49-F238E27FC236}">
                    <a16:creationId xmlns:a16="http://schemas.microsoft.com/office/drawing/2014/main" id="{218FCA1B-701D-4C9D-B7EE-E8042DA8B667}"/>
                  </a:ext>
                </a:extLst>
              </p:cNvPr>
              <p:cNvSpPr/>
              <p:nvPr/>
            </p:nvSpPr>
            <p:spPr>
              <a:xfrm>
                <a:off x="2594343" y="5295013"/>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DD27532-E0C2-4993-9C14-441DB716DE33}"/>
                  </a:ext>
                </a:extLst>
              </p:cNvPr>
              <p:cNvSpPr txBox="1"/>
              <p:nvPr/>
            </p:nvSpPr>
            <p:spPr>
              <a:xfrm>
                <a:off x="2817628" y="5422605"/>
                <a:ext cx="510363" cy="646331"/>
              </a:xfrm>
              <a:prstGeom prst="rect">
                <a:avLst/>
              </a:prstGeom>
              <a:noFill/>
            </p:spPr>
            <p:txBody>
              <a:bodyPr wrap="square" rtlCol="0">
                <a:spAutoFit/>
              </a:bodyPr>
              <a:lstStyle/>
              <a:p>
                <a:pPr algn="ctr"/>
                <a:r>
                  <a:rPr lang="en-US" sz="3600" dirty="0"/>
                  <a:t>2</a:t>
                </a:r>
              </a:p>
            </p:txBody>
          </p:sp>
        </p:grpSp>
        <p:grpSp>
          <p:nvGrpSpPr>
            <p:cNvPr id="11" name="Group 10">
              <a:extLst>
                <a:ext uri="{FF2B5EF4-FFF2-40B4-BE49-F238E27FC236}">
                  <a16:creationId xmlns:a16="http://schemas.microsoft.com/office/drawing/2014/main" id="{735C5203-BA5D-42ED-AB2A-B926E21B2F33}"/>
                </a:ext>
              </a:extLst>
            </p:cNvPr>
            <p:cNvGrpSpPr/>
            <p:nvPr/>
          </p:nvGrpSpPr>
          <p:grpSpPr>
            <a:xfrm>
              <a:off x="6262576" y="4138198"/>
              <a:ext cx="914400" cy="914400"/>
              <a:chOff x="2594343" y="5295013"/>
              <a:chExt cx="914400" cy="914400"/>
            </a:xfrm>
          </p:grpSpPr>
          <p:sp>
            <p:nvSpPr>
              <p:cNvPr id="16" name="Oval 15">
                <a:extLst>
                  <a:ext uri="{FF2B5EF4-FFF2-40B4-BE49-F238E27FC236}">
                    <a16:creationId xmlns:a16="http://schemas.microsoft.com/office/drawing/2014/main" id="{6086F010-03F6-4683-97AB-AF81A764F6A2}"/>
                  </a:ext>
                </a:extLst>
              </p:cNvPr>
              <p:cNvSpPr/>
              <p:nvPr/>
            </p:nvSpPr>
            <p:spPr>
              <a:xfrm>
                <a:off x="2594343" y="5295013"/>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E282D74-227D-47B7-8965-BD97050B269A}"/>
                  </a:ext>
                </a:extLst>
              </p:cNvPr>
              <p:cNvSpPr txBox="1"/>
              <p:nvPr/>
            </p:nvSpPr>
            <p:spPr>
              <a:xfrm>
                <a:off x="2817628" y="5422605"/>
                <a:ext cx="510363" cy="646331"/>
              </a:xfrm>
              <a:prstGeom prst="rect">
                <a:avLst/>
              </a:prstGeom>
              <a:noFill/>
            </p:spPr>
            <p:txBody>
              <a:bodyPr wrap="square" rtlCol="0">
                <a:spAutoFit/>
              </a:bodyPr>
              <a:lstStyle/>
              <a:p>
                <a:pPr algn="ctr"/>
                <a:r>
                  <a:rPr lang="en-US" sz="3600" dirty="0"/>
                  <a:t>3</a:t>
                </a:r>
              </a:p>
            </p:txBody>
          </p:sp>
        </p:grpSp>
        <p:sp>
          <p:nvSpPr>
            <p:cNvPr id="12" name="TextBox 11">
              <a:extLst>
                <a:ext uri="{FF2B5EF4-FFF2-40B4-BE49-F238E27FC236}">
                  <a16:creationId xmlns:a16="http://schemas.microsoft.com/office/drawing/2014/main" id="{49A4B0D4-9DFE-4E61-AB2C-44F01C18CA94}"/>
                </a:ext>
              </a:extLst>
            </p:cNvPr>
            <p:cNvSpPr txBox="1"/>
            <p:nvPr/>
          </p:nvSpPr>
          <p:spPr>
            <a:xfrm>
              <a:off x="2658140" y="4234445"/>
              <a:ext cx="1073887" cy="461665"/>
            </a:xfrm>
            <a:prstGeom prst="rect">
              <a:avLst/>
            </a:prstGeom>
            <a:noFill/>
          </p:spPr>
          <p:txBody>
            <a:bodyPr wrap="square" rtlCol="0">
              <a:spAutoFit/>
            </a:bodyPr>
            <a:lstStyle/>
            <a:p>
              <a:pPr algn="ctr"/>
              <a:r>
                <a:rPr lang="en-US" sz="2400" dirty="0" err="1"/>
                <a:t>cWW</a:t>
              </a:r>
              <a:endParaRPr lang="en-US" sz="2400" dirty="0"/>
            </a:p>
          </p:txBody>
        </p:sp>
        <p:sp>
          <p:nvSpPr>
            <p:cNvPr id="13" name="TextBox 12">
              <a:extLst>
                <a:ext uri="{FF2B5EF4-FFF2-40B4-BE49-F238E27FC236}">
                  <a16:creationId xmlns:a16="http://schemas.microsoft.com/office/drawing/2014/main" id="{56B6C423-D116-4186-AC1A-9637B19B6684}"/>
                </a:ext>
              </a:extLst>
            </p:cNvPr>
            <p:cNvSpPr txBox="1"/>
            <p:nvPr/>
          </p:nvSpPr>
          <p:spPr>
            <a:xfrm>
              <a:off x="5007931" y="4234445"/>
              <a:ext cx="1073887" cy="461665"/>
            </a:xfrm>
            <a:prstGeom prst="rect">
              <a:avLst/>
            </a:prstGeom>
            <a:noFill/>
          </p:spPr>
          <p:txBody>
            <a:bodyPr wrap="square" rtlCol="0">
              <a:spAutoFit/>
            </a:bodyPr>
            <a:lstStyle/>
            <a:p>
              <a:pPr algn="ctr"/>
              <a:r>
                <a:rPr lang="en-US" sz="2400" dirty="0" err="1"/>
                <a:t>cHS</a:t>
              </a:r>
              <a:endParaRPr lang="en-US" sz="2400" dirty="0"/>
            </a:p>
          </p:txBody>
        </p:sp>
        <p:sp>
          <p:nvSpPr>
            <p:cNvPr id="14" name="TextBox 13">
              <a:extLst>
                <a:ext uri="{FF2B5EF4-FFF2-40B4-BE49-F238E27FC236}">
                  <a16:creationId xmlns:a16="http://schemas.microsoft.com/office/drawing/2014/main" id="{5D9E9087-F968-47F6-B3C0-64A7DEB40713}"/>
                </a:ext>
              </a:extLst>
            </p:cNvPr>
            <p:cNvSpPr txBox="1"/>
            <p:nvPr/>
          </p:nvSpPr>
          <p:spPr>
            <a:xfrm>
              <a:off x="2661684" y="4588863"/>
              <a:ext cx="1073887" cy="461665"/>
            </a:xfrm>
            <a:prstGeom prst="rect">
              <a:avLst/>
            </a:prstGeom>
            <a:noFill/>
          </p:spPr>
          <p:txBody>
            <a:bodyPr wrap="square" rtlCol="0">
              <a:spAutoFit/>
            </a:bodyPr>
            <a:lstStyle/>
            <a:p>
              <a:pPr algn="ctr"/>
              <a:r>
                <a:rPr lang="en-US" sz="2400" dirty="0"/>
                <a:t>GC</a:t>
              </a:r>
            </a:p>
          </p:txBody>
        </p:sp>
        <p:sp>
          <p:nvSpPr>
            <p:cNvPr id="15" name="TextBox 14">
              <a:extLst>
                <a:ext uri="{FF2B5EF4-FFF2-40B4-BE49-F238E27FC236}">
                  <a16:creationId xmlns:a16="http://schemas.microsoft.com/office/drawing/2014/main" id="{A6D1335B-A2B5-4B18-AA37-35A0E5760231}"/>
                </a:ext>
              </a:extLst>
            </p:cNvPr>
            <p:cNvSpPr txBox="1"/>
            <p:nvPr/>
          </p:nvSpPr>
          <p:spPr>
            <a:xfrm>
              <a:off x="5004380" y="4588863"/>
              <a:ext cx="1073887" cy="461665"/>
            </a:xfrm>
            <a:prstGeom prst="rect">
              <a:avLst/>
            </a:prstGeom>
            <a:noFill/>
          </p:spPr>
          <p:txBody>
            <a:bodyPr wrap="square" rtlCol="0">
              <a:spAutoFit/>
            </a:bodyPr>
            <a:lstStyle/>
            <a:p>
              <a:pPr algn="ctr"/>
              <a:r>
                <a:rPr lang="en-US" sz="2400" dirty="0"/>
                <a:t>&gt;4</a:t>
              </a:r>
            </a:p>
          </p:txBody>
        </p:sp>
      </p:grpSp>
      <p:sp>
        <p:nvSpPr>
          <p:cNvPr id="2" name="Rectangle 1">
            <a:extLst>
              <a:ext uri="{FF2B5EF4-FFF2-40B4-BE49-F238E27FC236}">
                <a16:creationId xmlns:a16="http://schemas.microsoft.com/office/drawing/2014/main" id="{65C931A7-3989-43C2-ACFF-5BF7A02C5205}"/>
              </a:ext>
            </a:extLst>
          </p:cNvPr>
          <p:cNvSpPr/>
          <p:nvPr/>
        </p:nvSpPr>
        <p:spPr>
          <a:xfrm>
            <a:off x="155944" y="1149868"/>
            <a:ext cx="11380382" cy="646331"/>
          </a:xfrm>
          <a:prstGeom prst="rect">
            <a:avLst/>
          </a:prstGeom>
        </p:spPr>
        <p:txBody>
          <a:bodyPr wrap="square">
            <a:spAutoFit/>
          </a:bodyPr>
          <a:lstStyle/>
          <a:p>
            <a:r>
              <a:rPr lang="en-US" b="1" dirty="0">
                <a:hlinkClick r:id="rId2"/>
              </a:rPr>
              <a:t>FR3D output</a:t>
            </a:r>
            <a:endParaRPr lang="en-US" b="1" dirty="0"/>
          </a:p>
          <a:p>
            <a:r>
              <a:rPr lang="en-US" dirty="0"/>
              <a:t>Found 21 candidates from 972 of 972 files in 22 seconds. </a:t>
            </a:r>
            <a:r>
              <a:rPr lang="en-US" dirty="0">
                <a:hlinkClick r:id="rId3"/>
              </a:rPr>
              <a:t>See and modify query</a:t>
            </a:r>
            <a:r>
              <a:rPr lang="en-US" dirty="0"/>
              <a:t> | </a:t>
            </a:r>
            <a:r>
              <a:rPr lang="en-US" dirty="0">
                <a:hlinkClick r:id="rId4"/>
              </a:rPr>
              <a:t>See CSV output</a:t>
            </a:r>
            <a:endParaRPr lang="en-US" dirty="0"/>
          </a:p>
        </p:txBody>
      </p:sp>
      <p:pic>
        <p:nvPicPr>
          <p:cNvPr id="22" name="Picture 21">
            <a:extLst>
              <a:ext uri="{FF2B5EF4-FFF2-40B4-BE49-F238E27FC236}">
                <a16:creationId xmlns:a16="http://schemas.microsoft.com/office/drawing/2014/main" id="{D4B95EAA-3F72-484F-A753-6C37D1F4EEB2}"/>
              </a:ext>
            </a:extLst>
          </p:cNvPr>
          <p:cNvPicPr>
            <a:picLocks noChangeAspect="1"/>
          </p:cNvPicPr>
          <p:nvPr/>
        </p:nvPicPr>
        <p:blipFill>
          <a:blip r:embed="rId5"/>
          <a:stretch>
            <a:fillRect/>
          </a:stretch>
        </p:blipFill>
        <p:spPr>
          <a:xfrm>
            <a:off x="299040" y="1953068"/>
            <a:ext cx="10020300" cy="4057650"/>
          </a:xfrm>
          <a:prstGeom prst="rect">
            <a:avLst/>
          </a:prstGeom>
        </p:spPr>
      </p:pic>
    </p:spTree>
    <p:extLst>
      <p:ext uri="{BB962C8B-B14F-4D97-AF65-F5344CB8AC3E}">
        <p14:creationId xmlns:p14="http://schemas.microsoft.com/office/powerpoint/2010/main" val="89841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2843FD-209F-4CCF-8224-3581621153E5}"/>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My time with Neocles Leontis</a:t>
            </a:r>
          </a:p>
        </p:txBody>
      </p:sp>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extLst>
              <p:ext uri="{D42A27DB-BD31-4B8C-83A1-F6EECF244321}">
                <p14:modId xmlns:p14="http://schemas.microsoft.com/office/powerpoint/2010/main" val="1092013394"/>
              </p:ext>
            </p:extLst>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My time with Neocles Leontis</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2</a:t>
            </a:fld>
            <a:endParaRPr lang="en-US" sz="1600" dirty="0">
              <a:solidFill>
                <a:schemeClr val="tx1"/>
              </a:solidFill>
            </a:endParaRPr>
          </a:p>
        </p:txBody>
      </p:sp>
      <p:sp>
        <p:nvSpPr>
          <p:cNvPr id="8" name="TextBox 7">
            <a:extLst>
              <a:ext uri="{FF2B5EF4-FFF2-40B4-BE49-F238E27FC236}">
                <a16:creationId xmlns:a16="http://schemas.microsoft.com/office/drawing/2014/main" id="{B4229A0C-4447-41D3-AAD1-E81AFA6B0ABA}"/>
              </a:ext>
            </a:extLst>
          </p:cNvPr>
          <p:cNvSpPr txBox="1"/>
          <p:nvPr/>
        </p:nvSpPr>
        <p:spPr>
          <a:xfrm>
            <a:off x="127591" y="1020726"/>
            <a:ext cx="11919097" cy="3046988"/>
          </a:xfrm>
          <a:prstGeom prst="rect">
            <a:avLst/>
          </a:prstGeom>
          <a:noFill/>
        </p:spPr>
        <p:txBody>
          <a:bodyPr wrap="square" rtlCol="0">
            <a:spAutoFit/>
          </a:bodyPr>
          <a:lstStyle/>
          <a:p>
            <a:pPr marL="342900" indent="-342900">
              <a:buFont typeface="Courier New" panose="02070309020205020404" pitchFamily="49" charset="0"/>
              <a:buChar char="o"/>
            </a:pPr>
            <a:r>
              <a:rPr lang="en-US" sz="3200" dirty="0"/>
              <a:t>We worked together from 1999 to 2020</a:t>
            </a:r>
          </a:p>
          <a:p>
            <a:pPr marL="342900" indent="-342900">
              <a:buFont typeface="Courier New" panose="02070309020205020404" pitchFamily="49" charset="0"/>
              <a:buChar char="o"/>
            </a:pPr>
            <a:r>
              <a:rPr lang="en-US" sz="3200" dirty="0"/>
              <a:t>Wrote 27 papers together (with many other authors)</a:t>
            </a:r>
          </a:p>
          <a:p>
            <a:pPr marL="342900" indent="-342900">
              <a:buFont typeface="Courier New" panose="02070309020205020404" pitchFamily="49" charset="0"/>
              <a:buChar char="o"/>
            </a:pPr>
            <a:r>
              <a:rPr lang="en-US" sz="3200" dirty="0"/>
              <a:t>Jointly mentored 13 PhD students, 6+ undergraduates, 3+ high school students</a:t>
            </a:r>
          </a:p>
          <a:p>
            <a:pPr marL="342900" indent="-342900">
              <a:buFont typeface="Courier New" panose="02070309020205020404" pitchFamily="49" charset="0"/>
              <a:buChar char="o"/>
            </a:pPr>
            <a:endParaRPr lang="en-US" sz="3200" dirty="0"/>
          </a:p>
          <a:p>
            <a:pPr marL="285750" indent="-285750">
              <a:buFont typeface="Arial" panose="020B0604020202020204" pitchFamily="34" charset="0"/>
              <a:buChar char="•"/>
            </a:pPr>
            <a:endParaRPr lang="en-US" sz="3200" dirty="0"/>
          </a:p>
        </p:txBody>
      </p:sp>
      <p:pic>
        <p:nvPicPr>
          <p:cNvPr id="10" name="Picture 9">
            <a:extLst>
              <a:ext uri="{FF2B5EF4-FFF2-40B4-BE49-F238E27FC236}">
                <a16:creationId xmlns:a16="http://schemas.microsoft.com/office/drawing/2014/main" id="{662B085E-FA06-48C9-813B-05884ACD4BC5}"/>
              </a:ext>
            </a:extLst>
          </p:cNvPr>
          <p:cNvPicPr>
            <a:picLocks noChangeAspect="1"/>
          </p:cNvPicPr>
          <p:nvPr/>
        </p:nvPicPr>
        <p:blipFill rotWithShape="1">
          <a:blip r:embed="rId3">
            <a:extLst>
              <a:ext uri="{28A0092B-C50C-407E-A947-70E740481C1C}">
                <a14:useLocalDpi xmlns:a14="http://schemas.microsoft.com/office/drawing/2010/main" val="0"/>
              </a:ext>
            </a:extLst>
          </a:blip>
          <a:srcRect t="40464" b="14884"/>
          <a:stretch/>
        </p:blipFill>
        <p:spPr>
          <a:xfrm>
            <a:off x="1385777" y="3168503"/>
            <a:ext cx="9144000" cy="3062176"/>
          </a:xfrm>
          <a:prstGeom prst="rect">
            <a:avLst/>
          </a:prstGeom>
        </p:spPr>
      </p:pic>
    </p:spTree>
    <p:extLst>
      <p:ext uri="{BB962C8B-B14F-4D97-AF65-F5344CB8AC3E}">
        <p14:creationId xmlns:p14="http://schemas.microsoft.com/office/powerpoint/2010/main" val="301778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Update on our work</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20</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WebFR3D</a:t>
            </a:r>
          </a:p>
        </p:txBody>
      </p:sp>
      <p:grpSp>
        <p:nvGrpSpPr>
          <p:cNvPr id="8" name="Group 7">
            <a:extLst>
              <a:ext uri="{FF2B5EF4-FFF2-40B4-BE49-F238E27FC236}">
                <a16:creationId xmlns:a16="http://schemas.microsoft.com/office/drawing/2014/main" id="{537C30F8-3A43-4FBE-AFC7-65E00EF5A8E4}"/>
              </a:ext>
            </a:extLst>
          </p:cNvPr>
          <p:cNvGrpSpPr/>
          <p:nvPr/>
        </p:nvGrpSpPr>
        <p:grpSpPr>
          <a:xfrm>
            <a:off x="4476306" y="187076"/>
            <a:ext cx="5613991" cy="920843"/>
            <a:chOff x="1562985" y="4131755"/>
            <a:chExt cx="5613991" cy="920843"/>
          </a:xfrm>
        </p:grpSpPr>
        <p:grpSp>
          <p:nvGrpSpPr>
            <p:cNvPr id="9" name="Group 8">
              <a:extLst>
                <a:ext uri="{FF2B5EF4-FFF2-40B4-BE49-F238E27FC236}">
                  <a16:creationId xmlns:a16="http://schemas.microsoft.com/office/drawing/2014/main" id="{6A1334F1-15FF-4AEB-BC2D-0EEEBF68F866}"/>
                </a:ext>
              </a:extLst>
            </p:cNvPr>
            <p:cNvGrpSpPr/>
            <p:nvPr/>
          </p:nvGrpSpPr>
          <p:grpSpPr>
            <a:xfrm>
              <a:off x="1562985" y="4138198"/>
              <a:ext cx="914400" cy="914400"/>
              <a:chOff x="2594343" y="5295013"/>
              <a:chExt cx="914400" cy="914400"/>
            </a:xfrm>
          </p:grpSpPr>
          <p:sp>
            <p:nvSpPr>
              <p:cNvPr id="20" name="Oval 19">
                <a:extLst>
                  <a:ext uri="{FF2B5EF4-FFF2-40B4-BE49-F238E27FC236}">
                    <a16:creationId xmlns:a16="http://schemas.microsoft.com/office/drawing/2014/main" id="{7648BFE0-1D6F-45B2-9CC1-81A08607F58F}"/>
                  </a:ext>
                </a:extLst>
              </p:cNvPr>
              <p:cNvSpPr/>
              <p:nvPr/>
            </p:nvSpPr>
            <p:spPr>
              <a:xfrm>
                <a:off x="2594343" y="5295013"/>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7927594-6852-4751-BF35-6D70E3D2A26D}"/>
                  </a:ext>
                </a:extLst>
              </p:cNvPr>
              <p:cNvSpPr txBox="1"/>
              <p:nvPr/>
            </p:nvSpPr>
            <p:spPr>
              <a:xfrm>
                <a:off x="2817628" y="5422605"/>
                <a:ext cx="510363" cy="646331"/>
              </a:xfrm>
              <a:prstGeom prst="rect">
                <a:avLst/>
              </a:prstGeom>
              <a:noFill/>
            </p:spPr>
            <p:txBody>
              <a:bodyPr wrap="square" rtlCol="0">
                <a:spAutoFit/>
              </a:bodyPr>
              <a:lstStyle/>
              <a:p>
                <a:pPr algn="ctr"/>
                <a:r>
                  <a:rPr lang="en-US" sz="3600" dirty="0"/>
                  <a:t>1</a:t>
                </a:r>
              </a:p>
            </p:txBody>
          </p:sp>
        </p:grpSp>
        <p:grpSp>
          <p:nvGrpSpPr>
            <p:cNvPr id="10" name="Group 9">
              <a:extLst>
                <a:ext uri="{FF2B5EF4-FFF2-40B4-BE49-F238E27FC236}">
                  <a16:creationId xmlns:a16="http://schemas.microsoft.com/office/drawing/2014/main" id="{C7F0BAAC-80E3-41DA-B468-3F7ECF991929}"/>
                </a:ext>
              </a:extLst>
            </p:cNvPr>
            <p:cNvGrpSpPr/>
            <p:nvPr/>
          </p:nvGrpSpPr>
          <p:grpSpPr>
            <a:xfrm>
              <a:off x="3912779" y="4131755"/>
              <a:ext cx="914400" cy="914400"/>
              <a:chOff x="2594343" y="5295013"/>
              <a:chExt cx="914400" cy="914400"/>
            </a:xfrm>
          </p:grpSpPr>
          <p:sp>
            <p:nvSpPr>
              <p:cNvPr id="18" name="Oval 17">
                <a:extLst>
                  <a:ext uri="{FF2B5EF4-FFF2-40B4-BE49-F238E27FC236}">
                    <a16:creationId xmlns:a16="http://schemas.microsoft.com/office/drawing/2014/main" id="{218FCA1B-701D-4C9D-B7EE-E8042DA8B667}"/>
                  </a:ext>
                </a:extLst>
              </p:cNvPr>
              <p:cNvSpPr/>
              <p:nvPr/>
            </p:nvSpPr>
            <p:spPr>
              <a:xfrm>
                <a:off x="2594343" y="5295013"/>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DD27532-E0C2-4993-9C14-441DB716DE33}"/>
                  </a:ext>
                </a:extLst>
              </p:cNvPr>
              <p:cNvSpPr txBox="1"/>
              <p:nvPr/>
            </p:nvSpPr>
            <p:spPr>
              <a:xfrm>
                <a:off x="2817628" y="5422605"/>
                <a:ext cx="510363" cy="646331"/>
              </a:xfrm>
              <a:prstGeom prst="rect">
                <a:avLst/>
              </a:prstGeom>
              <a:noFill/>
            </p:spPr>
            <p:txBody>
              <a:bodyPr wrap="square" rtlCol="0">
                <a:spAutoFit/>
              </a:bodyPr>
              <a:lstStyle/>
              <a:p>
                <a:pPr algn="ctr"/>
                <a:r>
                  <a:rPr lang="en-US" sz="3600" dirty="0"/>
                  <a:t>2</a:t>
                </a:r>
              </a:p>
            </p:txBody>
          </p:sp>
        </p:grpSp>
        <p:grpSp>
          <p:nvGrpSpPr>
            <p:cNvPr id="11" name="Group 10">
              <a:extLst>
                <a:ext uri="{FF2B5EF4-FFF2-40B4-BE49-F238E27FC236}">
                  <a16:creationId xmlns:a16="http://schemas.microsoft.com/office/drawing/2014/main" id="{735C5203-BA5D-42ED-AB2A-B926E21B2F33}"/>
                </a:ext>
              </a:extLst>
            </p:cNvPr>
            <p:cNvGrpSpPr/>
            <p:nvPr/>
          </p:nvGrpSpPr>
          <p:grpSpPr>
            <a:xfrm>
              <a:off x="6262576" y="4138198"/>
              <a:ext cx="914400" cy="914400"/>
              <a:chOff x="2594343" y="5295013"/>
              <a:chExt cx="914400" cy="914400"/>
            </a:xfrm>
          </p:grpSpPr>
          <p:sp>
            <p:nvSpPr>
              <p:cNvPr id="16" name="Oval 15">
                <a:extLst>
                  <a:ext uri="{FF2B5EF4-FFF2-40B4-BE49-F238E27FC236}">
                    <a16:creationId xmlns:a16="http://schemas.microsoft.com/office/drawing/2014/main" id="{6086F010-03F6-4683-97AB-AF81A764F6A2}"/>
                  </a:ext>
                </a:extLst>
              </p:cNvPr>
              <p:cNvSpPr/>
              <p:nvPr/>
            </p:nvSpPr>
            <p:spPr>
              <a:xfrm>
                <a:off x="2594343" y="5295013"/>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E282D74-227D-47B7-8965-BD97050B269A}"/>
                  </a:ext>
                </a:extLst>
              </p:cNvPr>
              <p:cNvSpPr txBox="1"/>
              <p:nvPr/>
            </p:nvSpPr>
            <p:spPr>
              <a:xfrm>
                <a:off x="2817628" y="5422605"/>
                <a:ext cx="510363" cy="646331"/>
              </a:xfrm>
              <a:prstGeom prst="rect">
                <a:avLst/>
              </a:prstGeom>
              <a:noFill/>
            </p:spPr>
            <p:txBody>
              <a:bodyPr wrap="square" rtlCol="0">
                <a:spAutoFit/>
              </a:bodyPr>
              <a:lstStyle/>
              <a:p>
                <a:pPr algn="ctr"/>
                <a:r>
                  <a:rPr lang="en-US" sz="3600" dirty="0"/>
                  <a:t>3</a:t>
                </a:r>
              </a:p>
            </p:txBody>
          </p:sp>
        </p:grpSp>
        <p:sp>
          <p:nvSpPr>
            <p:cNvPr id="12" name="TextBox 11">
              <a:extLst>
                <a:ext uri="{FF2B5EF4-FFF2-40B4-BE49-F238E27FC236}">
                  <a16:creationId xmlns:a16="http://schemas.microsoft.com/office/drawing/2014/main" id="{49A4B0D4-9DFE-4E61-AB2C-44F01C18CA94}"/>
                </a:ext>
              </a:extLst>
            </p:cNvPr>
            <p:cNvSpPr txBox="1"/>
            <p:nvPr/>
          </p:nvSpPr>
          <p:spPr>
            <a:xfrm>
              <a:off x="2658140" y="4234445"/>
              <a:ext cx="1073887" cy="461665"/>
            </a:xfrm>
            <a:prstGeom prst="rect">
              <a:avLst/>
            </a:prstGeom>
            <a:noFill/>
          </p:spPr>
          <p:txBody>
            <a:bodyPr wrap="square" rtlCol="0">
              <a:spAutoFit/>
            </a:bodyPr>
            <a:lstStyle/>
            <a:p>
              <a:pPr algn="ctr"/>
              <a:r>
                <a:rPr lang="en-US" sz="2400" dirty="0" err="1"/>
                <a:t>cWW</a:t>
              </a:r>
              <a:endParaRPr lang="en-US" sz="2400" dirty="0"/>
            </a:p>
          </p:txBody>
        </p:sp>
        <p:sp>
          <p:nvSpPr>
            <p:cNvPr id="13" name="TextBox 12">
              <a:extLst>
                <a:ext uri="{FF2B5EF4-FFF2-40B4-BE49-F238E27FC236}">
                  <a16:creationId xmlns:a16="http://schemas.microsoft.com/office/drawing/2014/main" id="{56B6C423-D116-4186-AC1A-9637B19B6684}"/>
                </a:ext>
              </a:extLst>
            </p:cNvPr>
            <p:cNvSpPr txBox="1"/>
            <p:nvPr/>
          </p:nvSpPr>
          <p:spPr>
            <a:xfrm>
              <a:off x="5007931" y="4234445"/>
              <a:ext cx="1073887" cy="461665"/>
            </a:xfrm>
            <a:prstGeom prst="rect">
              <a:avLst/>
            </a:prstGeom>
            <a:noFill/>
          </p:spPr>
          <p:txBody>
            <a:bodyPr wrap="square" rtlCol="0">
              <a:spAutoFit/>
            </a:bodyPr>
            <a:lstStyle/>
            <a:p>
              <a:pPr algn="ctr"/>
              <a:r>
                <a:rPr lang="en-US" sz="2400" dirty="0" err="1"/>
                <a:t>cHS</a:t>
              </a:r>
              <a:endParaRPr lang="en-US" sz="2400" dirty="0"/>
            </a:p>
          </p:txBody>
        </p:sp>
        <p:sp>
          <p:nvSpPr>
            <p:cNvPr id="14" name="TextBox 13">
              <a:extLst>
                <a:ext uri="{FF2B5EF4-FFF2-40B4-BE49-F238E27FC236}">
                  <a16:creationId xmlns:a16="http://schemas.microsoft.com/office/drawing/2014/main" id="{5D9E9087-F968-47F6-B3C0-64A7DEB40713}"/>
                </a:ext>
              </a:extLst>
            </p:cNvPr>
            <p:cNvSpPr txBox="1"/>
            <p:nvPr/>
          </p:nvSpPr>
          <p:spPr>
            <a:xfrm>
              <a:off x="2661684" y="4588863"/>
              <a:ext cx="1073887" cy="461665"/>
            </a:xfrm>
            <a:prstGeom prst="rect">
              <a:avLst/>
            </a:prstGeom>
            <a:noFill/>
          </p:spPr>
          <p:txBody>
            <a:bodyPr wrap="square" rtlCol="0">
              <a:spAutoFit/>
            </a:bodyPr>
            <a:lstStyle/>
            <a:p>
              <a:pPr algn="ctr"/>
              <a:r>
                <a:rPr lang="en-US" sz="2400" dirty="0"/>
                <a:t>GC</a:t>
              </a:r>
            </a:p>
          </p:txBody>
        </p:sp>
        <p:sp>
          <p:nvSpPr>
            <p:cNvPr id="15" name="TextBox 14">
              <a:extLst>
                <a:ext uri="{FF2B5EF4-FFF2-40B4-BE49-F238E27FC236}">
                  <a16:creationId xmlns:a16="http://schemas.microsoft.com/office/drawing/2014/main" id="{A6D1335B-A2B5-4B18-AA37-35A0E5760231}"/>
                </a:ext>
              </a:extLst>
            </p:cNvPr>
            <p:cNvSpPr txBox="1"/>
            <p:nvPr/>
          </p:nvSpPr>
          <p:spPr>
            <a:xfrm>
              <a:off x="5004380" y="4588863"/>
              <a:ext cx="1073887" cy="461665"/>
            </a:xfrm>
            <a:prstGeom prst="rect">
              <a:avLst/>
            </a:prstGeom>
            <a:noFill/>
          </p:spPr>
          <p:txBody>
            <a:bodyPr wrap="square" rtlCol="0">
              <a:spAutoFit/>
            </a:bodyPr>
            <a:lstStyle/>
            <a:p>
              <a:pPr algn="ctr"/>
              <a:r>
                <a:rPr lang="en-US" sz="2400" dirty="0"/>
                <a:t>&gt;4</a:t>
              </a:r>
            </a:p>
          </p:txBody>
        </p:sp>
      </p:grpSp>
      <p:sp>
        <p:nvSpPr>
          <p:cNvPr id="2" name="Rectangle 1">
            <a:extLst>
              <a:ext uri="{FF2B5EF4-FFF2-40B4-BE49-F238E27FC236}">
                <a16:creationId xmlns:a16="http://schemas.microsoft.com/office/drawing/2014/main" id="{65C931A7-3989-43C2-ACFF-5BF7A02C5205}"/>
              </a:ext>
            </a:extLst>
          </p:cNvPr>
          <p:cNvSpPr/>
          <p:nvPr/>
        </p:nvSpPr>
        <p:spPr>
          <a:xfrm>
            <a:off x="155944" y="1149868"/>
            <a:ext cx="11380382" cy="646331"/>
          </a:xfrm>
          <a:prstGeom prst="rect">
            <a:avLst/>
          </a:prstGeom>
        </p:spPr>
        <p:txBody>
          <a:bodyPr wrap="square">
            <a:spAutoFit/>
          </a:bodyPr>
          <a:lstStyle/>
          <a:p>
            <a:r>
              <a:rPr lang="en-US" b="1" dirty="0">
                <a:hlinkClick r:id="rId2"/>
              </a:rPr>
              <a:t>FR3D output</a:t>
            </a:r>
            <a:endParaRPr lang="en-US" b="1" dirty="0"/>
          </a:p>
          <a:p>
            <a:r>
              <a:rPr lang="en-US" dirty="0"/>
              <a:t>Found 21 candidates from 972 of 972 files in 22 seconds. </a:t>
            </a:r>
            <a:r>
              <a:rPr lang="en-US" dirty="0">
                <a:hlinkClick r:id="rId3"/>
              </a:rPr>
              <a:t>See and modify query</a:t>
            </a:r>
            <a:r>
              <a:rPr lang="en-US" dirty="0"/>
              <a:t> | </a:t>
            </a:r>
            <a:r>
              <a:rPr lang="en-US" dirty="0">
                <a:hlinkClick r:id="rId4"/>
              </a:rPr>
              <a:t>See CSV output</a:t>
            </a:r>
            <a:endParaRPr lang="en-US" dirty="0"/>
          </a:p>
        </p:txBody>
      </p:sp>
      <p:pic>
        <p:nvPicPr>
          <p:cNvPr id="22" name="Picture 21">
            <a:extLst>
              <a:ext uri="{FF2B5EF4-FFF2-40B4-BE49-F238E27FC236}">
                <a16:creationId xmlns:a16="http://schemas.microsoft.com/office/drawing/2014/main" id="{D4B95EAA-3F72-484F-A753-6C37D1F4EEB2}"/>
              </a:ext>
            </a:extLst>
          </p:cNvPr>
          <p:cNvPicPr>
            <a:picLocks noChangeAspect="1"/>
          </p:cNvPicPr>
          <p:nvPr/>
        </p:nvPicPr>
        <p:blipFill rotWithShape="1">
          <a:blip r:embed="rId5"/>
          <a:srcRect b="21045"/>
          <a:stretch/>
        </p:blipFill>
        <p:spPr>
          <a:xfrm>
            <a:off x="299040" y="1953068"/>
            <a:ext cx="10020300" cy="3203723"/>
          </a:xfrm>
          <a:prstGeom prst="rect">
            <a:avLst/>
          </a:prstGeom>
        </p:spPr>
      </p:pic>
      <p:pic>
        <p:nvPicPr>
          <p:cNvPr id="3" name="Picture 2">
            <a:extLst>
              <a:ext uri="{FF2B5EF4-FFF2-40B4-BE49-F238E27FC236}">
                <a16:creationId xmlns:a16="http://schemas.microsoft.com/office/drawing/2014/main" id="{12CB2260-BE8C-4DB1-9160-DEB9C509BA36}"/>
              </a:ext>
            </a:extLst>
          </p:cNvPr>
          <p:cNvPicPr>
            <a:picLocks noChangeAspect="1"/>
          </p:cNvPicPr>
          <p:nvPr/>
        </p:nvPicPr>
        <p:blipFill>
          <a:blip r:embed="rId6"/>
          <a:stretch>
            <a:fillRect/>
          </a:stretch>
        </p:blipFill>
        <p:spPr>
          <a:xfrm>
            <a:off x="307168" y="2307232"/>
            <a:ext cx="10012172" cy="3400900"/>
          </a:xfrm>
          <a:prstGeom prst="rect">
            <a:avLst/>
          </a:prstGeom>
        </p:spPr>
      </p:pic>
    </p:spTree>
    <p:extLst>
      <p:ext uri="{BB962C8B-B14F-4D97-AF65-F5344CB8AC3E}">
        <p14:creationId xmlns:p14="http://schemas.microsoft.com/office/powerpoint/2010/main" val="3391797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Update on our work</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21</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WebFR3D</a:t>
            </a:r>
          </a:p>
        </p:txBody>
      </p:sp>
      <p:grpSp>
        <p:nvGrpSpPr>
          <p:cNvPr id="8" name="Group 7">
            <a:extLst>
              <a:ext uri="{FF2B5EF4-FFF2-40B4-BE49-F238E27FC236}">
                <a16:creationId xmlns:a16="http://schemas.microsoft.com/office/drawing/2014/main" id="{537C30F8-3A43-4FBE-AFC7-65E00EF5A8E4}"/>
              </a:ext>
            </a:extLst>
          </p:cNvPr>
          <p:cNvGrpSpPr/>
          <p:nvPr/>
        </p:nvGrpSpPr>
        <p:grpSpPr>
          <a:xfrm>
            <a:off x="4476306" y="187076"/>
            <a:ext cx="5613991" cy="920843"/>
            <a:chOff x="1562985" y="4131755"/>
            <a:chExt cx="5613991" cy="920843"/>
          </a:xfrm>
        </p:grpSpPr>
        <p:grpSp>
          <p:nvGrpSpPr>
            <p:cNvPr id="9" name="Group 8">
              <a:extLst>
                <a:ext uri="{FF2B5EF4-FFF2-40B4-BE49-F238E27FC236}">
                  <a16:creationId xmlns:a16="http://schemas.microsoft.com/office/drawing/2014/main" id="{6A1334F1-15FF-4AEB-BC2D-0EEEBF68F866}"/>
                </a:ext>
              </a:extLst>
            </p:cNvPr>
            <p:cNvGrpSpPr/>
            <p:nvPr/>
          </p:nvGrpSpPr>
          <p:grpSpPr>
            <a:xfrm>
              <a:off x="1562985" y="4138198"/>
              <a:ext cx="914400" cy="914400"/>
              <a:chOff x="2594343" y="5295013"/>
              <a:chExt cx="914400" cy="914400"/>
            </a:xfrm>
          </p:grpSpPr>
          <p:sp>
            <p:nvSpPr>
              <p:cNvPr id="20" name="Oval 19">
                <a:extLst>
                  <a:ext uri="{FF2B5EF4-FFF2-40B4-BE49-F238E27FC236}">
                    <a16:creationId xmlns:a16="http://schemas.microsoft.com/office/drawing/2014/main" id="{7648BFE0-1D6F-45B2-9CC1-81A08607F58F}"/>
                  </a:ext>
                </a:extLst>
              </p:cNvPr>
              <p:cNvSpPr/>
              <p:nvPr/>
            </p:nvSpPr>
            <p:spPr>
              <a:xfrm>
                <a:off x="2594343" y="5295013"/>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7927594-6852-4751-BF35-6D70E3D2A26D}"/>
                  </a:ext>
                </a:extLst>
              </p:cNvPr>
              <p:cNvSpPr txBox="1"/>
              <p:nvPr/>
            </p:nvSpPr>
            <p:spPr>
              <a:xfrm>
                <a:off x="2817628" y="5422605"/>
                <a:ext cx="510363" cy="646331"/>
              </a:xfrm>
              <a:prstGeom prst="rect">
                <a:avLst/>
              </a:prstGeom>
              <a:noFill/>
            </p:spPr>
            <p:txBody>
              <a:bodyPr wrap="square" rtlCol="0">
                <a:spAutoFit/>
              </a:bodyPr>
              <a:lstStyle/>
              <a:p>
                <a:pPr algn="ctr"/>
                <a:r>
                  <a:rPr lang="en-US" sz="3600" dirty="0"/>
                  <a:t>1</a:t>
                </a:r>
              </a:p>
            </p:txBody>
          </p:sp>
        </p:grpSp>
        <p:grpSp>
          <p:nvGrpSpPr>
            <p:cNvPr id="10" name="Group 9">
              <a:extLst>
                <a:ext uri="{FF2B5EF4-FFF2-40B4-BE49-F238E27FC236}">
                  <a16:creationId xmlns:a16="http://schemas.microsoft.com/office/drawing/2014/main" id="{C7F0BAAC-80E3-41DA-B468-3F7ECF991929}"/>
                </a:ext>
              </a:extLst>
            </p:cNvPr>
            <p:cNvGrpSpPr/>
            <p:nvPr/>
          </p:nvGrpSpPr>
          <p:grpSpPr>
            <a:xfrm>
              <a:off x="3912779" y="4131755"/>
              <a:ext cx="914400" cy="914400"/>
              <a:chOff x="2594343" y="5295013"/>
              <a:chExt cx="914400" cy="914400"/>
            </a:xfrm>
          </p:grpSpPr>
          <p:sp>
            <p:nvSpPr>
              <p:cNvPr id="18" name="Oval 17">
                <a:extLst>
                  <a:ext uri="{FF2B5EF4-FFF2-40B4-BE49-F238E27FC236}">
                    <a16:creationId xmlns:a16="http://schemas.microsoft.com/office/drawing/2014/main" id="{218FCA1B-701D-4C9D-B7EE-E8042DA8B667}"/>
                  </a:ext>
                </a:extLst>
              </p:cNvPr>
              <p:cNvSpPr/>
              <p:nvPr/>
            </p:nvSpPr>
            <p:spPr>
              <a:xfrm>
                <a:off x="2594343" y="5295013"/>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DD27532-E0C2-4993-9C14-441DB716DE33}"/>
                  </a:ext>
                </a:extLst>
              </p:cNvPr>
              <p:cNvSpPr txBox="1"/>
              <p:nvPr/>
            </p:nvSpPr>
            <p:spPr>
              <a:xfrm>
                <a:off x="2817628" y="5422605"/>
                <a:ext cx="510363" cy="646331"/>
              </a:xfrm>
              <a:prstGeom prst="rect">
                <a:avLst/>
              </a:prstGeom>
              <a:noFill/>
            </p:spPr>
            <p:txBody>
              <a:bodyPr wrap="square" rtlCol="0">
                <a:spAutoFit/>
              </a:bodyPr>
              <a:lstStyle/>
              <a:p>
                <a:pPr algn="ctr"/>
                <a:r>
                  <a:rPr lang="en-US" sz="3600" dirty="0"/>
                  <a:t>2</a:t>
                </a:r>
              </a:p>
            </p:txBody>
          </p:sp>
        </p:grpSp>
        <p:grpSp>
          <p:nvGrpSpPr>
            <p:cNvPr id="11" name="Group 10">
              <a:extLst>
                <a:ext uri="{FF2B5EF4-FFF2-40B4-BE49-F238E27FC236}">
                  <a16:creationId xmlns:a16="http://schemas.microsoft.com/office/drawing/2014/main" id="{735C5203-BA5D-42ED-AB2A-B926E21B2F33}"/>
                </a:ext>
              </a:extLst>
            </p:cNvPr>
            <p:cNvGrpSpPr/>
            <p:nvPr/>
          </p:nvGrpSpPr>
          <p:grpSpPr>
            <a:xfrm>
              <a:off x="6262576" y="4138198"/>
              <a:ext cx="914400" cy="914400"/>
              <a:chOff x="2594343" y="5295013"/>
              <a:chExt cx="914400" cy="914400"/>
            </a:xfrm>
          </p:grpSpPr>
          <p:sp>
            <p:nvSpPr>
              <p:cNvPr id="16" name="Oval 15">
                <a:extLst>
                  <a:ext uri="{FF2B5EF4-FFF2-40B4-BE49-F238E27FC236}">
                    <a16:creationId xmlns:a16="http://schemas.microsoft.com/office/drawing/2014/main" id="{6086F010-03F6-4683-97AB-AF81A764F6A2}"/>
                  </a:ext>
                </a:extLst>
              </p:cNvPr>
              <p:cNvSpPr/>
              <p:nvPr/>
            </p:nvSpPr>
            <p:spPr>
              <a:xfrm>
                <a:off x="2594343" y="5295013"/>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E282D74-227D-47B7-8965-BD97050B269A}"/>
                  </a:ext>
                </a:extLst>
              </p:cNvPr>
              <p:cNvSpPr txBox="1"/>
              <p:nvPr/>
            </p:nvSpPr>
            <p:spPr>
              <a:xfrm>
                <a:off x="2817628" y="5422605"/>
                <a:ext cx="510363" cy="646331"/>
              </a:xfrm>
              <a:prstGeom prst="rect">
                <a:avLst/>
              </a:prstGeom>
              <a:noFill/>
            </p:spPr>
            <p:txBody>
              <a:bodyPr wrap="square" rtlCol="0">
                <a:spAutoFit/>
              </a:bodyPr>
              <a:lstStyle/>
              <a:p>
                <a:pPr algn="ctr"/>
                <a:r>
                  <a:rPr lang="en-US" sz="3600" dirty="0"/>
                  <a:t>3</a:t>
                </a:r>
              </a:p>
            </p:txBody>
          </p:sp>
        </p:grpSp>
        <p:sp>
          <p:nvSpPr>
            <p:cNvPr id="12" name="TextBox 11">
              <a:extLst>
                <a:ext uri="{FF2B5EF4-FFF2-40B4-BE49-F238E27FC236}">
                  <a16:creationId xmlns:a16="http://schemas.microsoft.com/office/drawing/2014/main" id="{49A4B0D4-9DFE-4E61-AB2C-44F01C18CA94}"/>
                </a:ext>
              </a:extLst>
            </p:cNvPr>
            <p:cNvSpPr txBox="1"/>
            <p:nvPr/>
          </p:nvSpPr>
          <p:spPr>
            <a:xfrm>
              <a:off x="2658140" y="4234445"/>
              <a:ext cx="1073887" cy="461665"/>
            </a:xfrm>
            <a:prstGeom prst="rect">
              <a:avLst/>
            </a:prstGeom>
            <a:noFill/>
          </p:spPr>
          <p:txBody>
            <a:bodyPr wrap="square" rtlCol="0">
              <a:spAutoFit/>
            </a:bodyPr>
            <a:lstStyle/>
            <a:p>
              <a:pPr algn="ctr"/>
              <a:r>
                <a:rPr lang="en-US" sz="2400" dirty="0" err="1"/>
                <a:t>cWW</a:t>
              </a:r>
              <a:endParaRPr lang="en-US" sz="2400" dirty="0"/>
            </a:p>
          </p:txBody>
        </p:sp>
        <p:sp>
          <p:nvSpPr>
            <p:cNvPr id="13" name="TextBox 12">
              <a:extLst>
                <a:ext uri="{FF2B5EF4-FFF2-40B4-BE49-F238E27FC236}">
                  <a16:creationId xmlns:a16="http://schemas.microsoft.com/office/drawing/2014/main" id="{56B6C423-D116-4186-AC1A-9637B19B6684}"/>
                </a:ext>
              </a:extLst>
            </p:cNvPr>
            <p:cNvSpPr txBox="1"/>
            <p:nvPr/>
          </p:nvSpPr>
          <p:spPr>
            <a:xfrm>
              <a:off x="5007931" y="4234445"/>
              <a:ext cx="1073887" cy="461665"/>
            </a:xfrm>
            <a:prstGeom prst="rect">
              <a:avLst/>
            </a:prstGeom>
            <a:noFill/>
          </p:spPr>
          <p:txBody>
            <a:bodyPr wrap="square" rtlCol="0">
              <a:spAutoFit/>
            </a:bodyPr>
            <a:lstStyle/>
            <a:p>
              <a:pPr algn="ctr"/>
              <a:r>
                <a:rPr lang="en-US" sz="2400" dirty="0" err="1"/>
                <a:t>cHS</a:t>
              </a:r>
              <a:endParaRPr lang="en-US" sz="2400" dirty="0"/>
            </a:p>
          </p:txBody>
        </p:sp>
        <p:sp>
          <p:nvSpPr>
            <p:cNvPr id="14" name="TextBox 13">
              <a:extLst>
                <a:ext uri="{FF2B5EF4-FFF2-40B4-BE49-F238E27FC236}">
                  <a16:creationId xmlns:a16="http://schemas.microsoft.com/office/drawing/2014/main" id="{5D9E9087-F968-47F6-B3C0-64A7DEB40713}"/>
                </a:ext>
              </a:extLst>
            </p:cNvPr>
            <p:cNvSpPr txBox="1"/>
            <p:nvPr/>
          </p:nvSpPr>
          <p:spPr>
            <a:xfrm>
              <a:off x="2661684" y="4588863"/>
              <a:ext cx="1073887" cy="461665"/>
            </a:xfrm>
            <a:prstGeom prst="rect">
              <a:avLst/>
            </a:prstGeom>
            <a:noFill/>
          </p:spPr>
          <p:txBody>
            <a:bodyPr wrap="square" rtlCol="0">
              <a:spAutoFit/>
            </a:bodyPr>
            <a:lstStyle/>
            <a:p>
              <a:pPr algn="ctr"/>
              <a:r>
                <a:rPr lang="en-US" sz="2400" dirty="0"/>
                <a:t>GC</a:t>
              </a:r>
            </a:p>
          </p:txBody>
        </p:sp>
        <p:sp>
          <p:nvSpPr>
            <p:cNvPr id="15" name="TextBox 14">
              <a:extLst>
                <a:ext uri="{FF2B5EF4-FFF2-40B4-BE49-F238E27FC236}">
                  <a16:creationId xmlns:a16="http://schemas.microsoft.com/office/drawing/2014/main" id="{A6D1335B-A2B5-4B18-AA37-35A0E5760231}"/>
                </a:ext>
              </a:extLst>
            </p:cNvPr>
            <p:cNvSpPr txBox="1"/>
            <p:nvPr/>
          </p:nvSpPr>
          <p:spPr>
            <a:xfrm>
              <a:off x="5004380" y="4588863"/>
              <a:ext cx="1073887" cy="461665"/>
            </a:xfrm>
            <a:prstGeom prst="rect">
              <a:avLst/>
            </a:prstGeom>
            <a:noFill/>
          </p:spPr>
          <p:txBody>
            <a:bodyPr wrap="square" rtlCol="0">
              <a:spAutoFit/>
            </a:bodyPr>
            <a:lstStyle/>
            <a:p>
              <a:pPr algn="ctr"/>
              <a:r>
                <a:rPr lang="en-US" sz="2400" dirty="0"/>
                <a:t>&gt;4</a:t>
              </a:r>
            </a:p>
          </p:txBody>
        </p:sp>
      </p:grpSp>
      <p:sp>
        <p:nvSpPr>
          <p:cNvPr id="2" name="Rectangle 1">
            <a:extLst>
              <a:ext uri="{FF2B5EF4-FFF2-40B4-BE49-F238E27FC236}">
                <a16:creationId xmlns:a16="http://schemas.microsoft.com/office/drawing/2014/main" id="{65C931A7-3989-43C2-ACFF-5BF7A02C5205}"/>
              </a:ext>
            </a:extLst>
          </p:cNvPr>
          <p:cNvSpPr/>
          <p:nvPr/>
        </p:nvSpPr>
        <p:spPr>
          <a:xfrm>
            <a:off x="155944" y="1149868"/>
            <a:ext cx="11380382" cy="646331"/>
          </a:xfrm>
          <a:prstGeom prst="rect">
            <a:avLst/>
          </a:prstGeom>
        </p:spPr>
        <p:txBody>
          <a:bodyPr wrap="square">
            <a:spAutoFit/>
          </a:bodyPr>
          <a:lstStyle/>
          <a:p>
            <a:r>
              <a:rPr lang="en-US" b="1" dirty="0">
                <a:hlinkClick r:id="rId3"/>
              </a:rPr>
              <a:t>FR3D output</a:t>
            </a:r>
            <a:endParaRPr lang="en-US" b="1" dirty="0"/>
          </a:p>
          <a:p>
            <a:r>
              <a:rPr lang="en-US" dirty="0"/>
              <a:t>Found 21 candidates from 972 of 972 files in 22 seconds. </a:t>
            </a:r>
            <a:r>
              <a:rPr lang="en-US" dirty="0">
                <a:hlinkClick r:id="rId4"/>
              </a:rPr>
              <a:t>See and modify query</a:t>
            </a:r>
            <a:r>
              <a:rPr lang="en-US" dirty="0"/>
              <a:t> | </a:t>
            </a:r>
            <a:r>
              <a:rPr lang="en-US" dirty="0">
                <a:hlinkClick r:id="rId5"/>
              </a:rPr>
              <a:t>See CSV output</a:t>
            </a:r>
            <a:endParaRPr lang="en-US" dirty="0"/>
          </a:p>
        </p:txBody>
      </p:sp>
      <p:pic>
        <p:nvPicPr>
          <p:cNvPr id="6" name="Picture 5">
            <a:extLst>
              <a:ext uri="{FF2B5EF4-FFF2-40B4-BE49-F238E27FC236}">
                <a16:creationId xmlns:a16="http://schemas.microsoft.com/office/drawing/2014/main" id="{D0AB8E29-3876-4C27-BD71-567368EE6853}"/>
              </a:ext>
            </a:extLst>
          </p:cNvPr>
          <p:cNvPicPr>
            <a:picLocks noChangeAspect="1"/>
          </p:cNvPicPr>
          <p:nvPr/>
        </p:nvPicPr>
        <p:blipFill>
          <a:blip r:embed="rId6"/>
          <a:stretch>
            <a:fillRect/>
          </a:stretch>
        </p:blipFill>
        <p:spPr>
          <a:xfrm>
            <a:off x="975890" y="2005854"/>
            <a:ext cx="4234064" cy="3311529"/>
          </a:xfrm>
          <a:prstGeom prst="rect">
            <a:avLst/>
          </a:prstGeom>
        </p:spPr>
      </p:pic>
      <p:pic>
        <p:nvPicPr>
          <p:cNvPr id="23" name="Picture 22">
            <a:extLst>
              <a:ext uri="{FF2B5EF4-FFF2-40B4-BE49-F238E27FC236}">
                <a16:creationId xmlns:a16="http://schemas.microsoft.com/office/drawing/2014/main" id="{493E081E-018B-46D6-ADCD-64672E66A636}"/>
              </a:ext>
            </a:extLst>
          </p:cNvPr>
          <p:cNvPicPr>
            <a:picLocks noChangeAspect="1"/>
          </p:cNvPicPr>
          <p:nvPr/>
        </p:nvPicPr>
        <p:blipFill>
          <a:blip r:embed="rId7"/>
          <a:stretch>
            <a:fillRect/>
          </a:stretch>
        </p:blipFill>
        <p:spPr>
          <a:xfrm>
            <a:off x="7113181" y="1972551"/>
            <a:ext cx="3345711" cy="3514580"/>
          </a:xfrm>
          <a:prstGeom prst="rect">
            <a:avLst/>
          </a:prstGeom>
        </p:spPr>
      </p:pic>
      <p:sp>
        <p:nvSpPr>
          <p:cNvPr id="24" name="TextBox 23">
            <a:extLst>
              <a:ext uri="{FF2B5EF4-FFF2-40B4-BE49-F238E27FC236}">
                <a16:creationId xmlns:a16="http://schemas.microsoft.com/office/drawing/2014/main" id="{1C0E663C-C719-414F-9746-EDE2F85A2D14}"/>
              </a:ext>
            </a:extLst>
          </p:cNvPr>
          <p:cNvSpPr txBox="1"/>
          <p:nvPr/>
        </p:nvSpPr>
        <p:spPr>
          <a:xfrm>
            <a:off x="1564769" y="5567484"/>
            <a:ext cx="4281366" cy="830997"/>
          </a:xfrm>
          <a:prstGeom prst="rect">
            <a:avLst/>
          </a:prstGeom>
          <a:noFill/>
        </p:spPr>
        <p:txBody>
          <a:bodyPr wrap="square" rtlCol="0">
            <a:spAutoFit/>
          </a:bodyPr>
          <a:lstStyle/>
          <a:p>
            <a:r>
              <a:rPr lang="en-US" sz="2400" dirty="0"/>
              <a:t>Coordinates of individual instances or superpositions</a:t>
            </a:r>
          </a:p>
        </p:txBody>
      </p:sp>
      <p:sp>
        <p:nvSpPr>
          <p:cNvPr id="25" name="TextBox 24">
            <a:extLst>
              <a:ext uri="{FF2B5EF4-FFF2-40B4-BE49-F238E27FC236}">
                <a16:creationId xmlns:a16="http://schemas.microsoft.com/office/drawing/2014/main" id="{9F6B4254-0C29-46C2-9E80-684D024F7AE2}"/>
              </a:ext>
            </a:extLst>
          </p:cNvPr>
          <p:cNvSpPr txBox="1"/>
          <p:nvPr/>
        </p:nvSpPr>
        <p:spPr>
          <a:xfrm>
            <a:off x="7113181" y="5567485"/>
            <a:ext cx="3345711" cy="830997"/>
          </a:xfrm>
          <a:prstGeom prst="rect">
            <a:avLst/>
          </a:prstGeom>
          <a:noFill/>
        </p:spPr>
        <p:txBody>
          <a:bodyPr wrap="square" rtlCol="0">
            <a:spAutoFit/>
          </a:bodyPr>
          <a:lstStyle/>
          <a:p>
            <a:r>
              <a:rPr lang="en-US" sz="2400" dirty="0"/>
              <a:t>All-versus-all geometric comparison</a:t>
            </a:r>
          </a:p>
        </p:txBody>
      </p:sp>
      <p:sp>
        <p:nvSpPr>
          <p:cNvPr id="27" name="Oval 26">
            <a:extLst>
              <a:ext uri="{FF2B5EF4-FFF2-40B4-BE49-F238E27FC236}">
                <a16:creationId xmlns:a16="http://schemas.microsoft.com/office/drawing/2014/main" id="{25ECA766-A915-411E-8A50-A7F6A3B98388}"/>
              </a:ext>
            </a:extLst>
          </p:cNvPr>
          <p:cNvSpPr/>
          <p:nvPr/>
        </p:nvSpPr>
        <p:spPr>
          <a:xfrm>
            <a:off x="386315" y="4402983"/>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C9B567D-D6A7-4412-94D7-6609176F4325}"/>
              </a:ext>
            </a:extLst>
          </p:cNvPr>
          <p:cNvSpPr txBox="1"/>
          <p:nvPr/>
        </p:nvSpPr>
        <p:spPr>
          <a:xfrm>
            <a:off x="609600" y="4530575"/>
            <a:ext cx="510363" cy="646331"/>
          </a:xfrm>
          <a:prstGeom prst="rect">
            <a:avLst/>
          </a:prstGeom>
          <a:noFill/>
        </p:spPr>
        <p:txBody>
          <a:bodyPr wrap="square" rtlCol="0">
            <a:spAutoFit/>
          </a:bodyPr>
          <a:lstStyle/>
          <a:p>
            <a:pPr algn="ctr"/>
            <a:r>
              <a:rPr lang="en-US" sz="3600" dirty="0"/>
              <a:t>1</a:t>
            </a:r>
          </a:p>
        </p:txBody>
      </p:sp>
      <p:sp>
        <p:nvSpPr>
          <p:cNvPr id="29" name="Oval 28">
            <a:extLst>
              <a:ext uri="{FF2B5EF4-FFF2-40B4-BE49-F238E27FC236}">
                <a16:creationId xmlns:a16="http://schemas.microsoft.com/office/drawing/2014/main" id="{E50DD98B-C148-4770-9A53-CDD1ADDDACDC}"/>
              </a:ext>
            </a:extLst>
          </p:cNvPr>
          <p:cNvSpPr/>
          <p:nvPr/>
        </p:nvSpPr>
        <p:spPr>
          <a:xfrm>
            <a:off x="5078820" y="4281527"/>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500F967-D03E-4843-996F-1E97C7AE6BD2}"/>
              </a:ext>
            </a:extLst>
          </p:cNvPr>
          <p:cNvSpPr txBox="1"/>
          <p:nvPr/>
        </p:nvSpPr>
        <p:spPr>
          <a:xfrm>
            <a:off x="5302105" y="4409119"/>
            <a:ext cx="510363" cy="646331"/>
          </a:xfrm>
          <a:prstGeom prst="rect">
            <a:avLst/>
          </a:prstGeom>
          <a:noFill/>
        </p:spPr>
        <p:txBody>
          <a:bodyPr wrap="square" rtlCol="0">
            <a:spAutoFit/>
          </a:bodyPr>
          <a:lstStyle/>
          <a:p>
            <a:pPr algn="ctr"/>
            <a:r>
              <a:rPr lang="en-US" sz="3600" dirty="0"/>
              <a:t>2</a:t>
            </a:r>
          </a:p>
        </p:txBody>
      </p:sp>
      <p:sp>
        <p:nvSpPr>
          <p:cNvPr id="31" name="Oval 30">
            <a:extLst>
              <a:ext uri="{FF2B5EF4-FFF2-40B4-BE49-F238E27FC236}">
                <a16:creationId xmlns:a16="http://schemas.microsoft.com/office/drawing/2014/main" id="{34CFC3F9-AAF3-416F-BEC6-C295C3799D09}"/>
              </a:ext>
            </a:extLst>
          </p:cNvPr>
          <p:cNvSpPr/>
          <p:nvPr/>
        </p:nvSpPr>
        <p:spPr>
          <a:xfrm>
            <a:off x="4621620" y="2041991"/>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45F1BCF-A850-4FEE-92A9-FC7154B04CCA}"/>
              </a:ext>
            </a:extLst>
          </p:cNvPr>
          <p:cNvSpPr txBox="1"/>
          <p:nvPr/>
        </p:nvSpPr>
        <p:spPr>
          <a:xfrm>
            <a:off x="4844905" y="2169583"/>
            <a:ext cx="510363" cy="646331"/>
          </a:xfrm>
          <a:prstGeom prst="rect">
            <a:avLst/>
          </a:prstGeom>
          <a:noFill/>
        </p:spPr>
        <p:txBody>
          <a:bodyPr wrap="square" rtlCol="0">
            <a:spAutoFit/>
          </a:bodyPr>
          <a:lstStyle/>
          <a:p>
            <a:pPr algn="ctr"/>
            <a:r>
              <a:rPr lang="en-US" sz="3600" dirty="0"/>
              <a:t>3</a:t>
            </a:r>
          </a:p>
        </p:txBody>
      </p:sp>
    </p:spTree>
    <p:extLst>
      <p:ext uri="{BB962C8B-B14F-4D97-AF65-F5344CB8AC3E}">
        <p14:creationId xmlns:p14="http://schemas.microsoft.com/office/powerpoint/2010/main" val="178008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animBg="1"/>
      <p:bldP spid="28" grpId="0"/>
      <p:bldP spid="29" grpId="0" animBg="1"/>
      <p:bldP spid="30" grpId="0"/>
      <p:bldP spid="31" grpId="0" animBg="1"/>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4AA494-5740-4374-B02F-74BF0A64909C}"/>
              </a:ext>
            </a:extLst>
          </p:cNvPr>
          <p:cNvSpPr txBox="1"/>
          <p:nvPr/>
        </p:nvSpPr>
        <p:spPr>
          <a:xfrm>
            <a:off x="221512" y="884712"/>
            <a:ext cx="11748976" cy="2062103"/>
          </a:xfrm>
          <a:prstGeom prst="rect">
            <a:avLst/>
          </a:prstGeom>
          <a:noFill/>
        </p:spPr>
        <p:txBody>
          <a:bodyPr wrap="square" rtlCol="0">
            <a:spAutoFit/>
          </a:bodyPr>
          <a:lstStyle/>
          <a:p>
            <a:pPr marL="342900" indent="-342900">
              <a:buFont typeface="Courier New" panose="02070309020205020404" pitchFamily="49" charset="0"/>
              <a:buChar char="o"/>
            </a:pPr>
            <a:r>
              <a:rPr lang="en-US" sz="3200" dirty="0"/>
              <a:t>Continued example from the spliceosome structure</a:t>
            </a:r>
          </a:p>
          <a:p>
            <a:pPr marL="800100" lvl="1" indent="-342900">
              <a:buFont typeface="Courier New" panose="02070309020205020404" pitchFamily="49" charset="0"/>
              <a:buChar char="o"/>
            </a:pPr>
            <a:r>
              <a:rPr lang="en-US" sz="3200" dirty="0"/>
              <a:t>Search for stacked base triples</a:t>
            </a:r>
          </a:p>
          <a:p>
            <a:pPr marL="342900" indent="-342900">
              <a:buFont typeface="Courier New" panose="02070309020205020404" pitchFamily="49" charset="0"/>
              <a:buChar char="o"/>
            </a:pPr>
            <a:endParaRPr lang="en-US" sz="3200" dirty="0"/>
          </a:p>
          <a:p>
            <a:pPr marL="342900" indent="-342900">
              <a:buFont typeface="Courier New" panose="02070309020205020404" pitchFamily="49" charset="0"/>
              <a:buChar char="o"/>
            </a:pPr>
            <a:endParaRPr lang="en-US" sz="3200" dirty="0"/>
          </a:p>
        </p:txBody>
      </p:sp>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Update on our work</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22</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WebFR3D</a:t>
            </a:r>
          </a:p>
        </p:txBody>
      </p:sp>
      <p:grpSp>
        <p:nvGrpSpPr>
          <p:cNvPr id="25" name="Group 24">
            <a:extLst>
              <a:ext uri="{FF2B5EF4-FFF2-40B4-BE49-F238E27FC236}">
                <a16:creationId xmlns:a16="http://schemas.microsoft.com/office/drawing/2014/main" id="{AAEA6623-8E63-4CBE-A084-F843AD92D961}"/>
              </a:ext>
            </a:extLst>
          </p:cNvPr>
          <p:cNvGrpSpPr/>
          <p:nvPr/>
        </p:nvGrpSpPr>
        <p:grpSpPr>
          <a:xfrm>
            <a:off x="1552353" y="2508157"/>
            <a:ext cx="5613991" cy="920843"/>
            <a:chOff x="1562985" y="4131755"/>
            <a:chExt cx="5613991" cy="920843"/>
          </a:xfrm>
        </p:grpSpPr>
        <p:grpSp>
          <p:nvGrpSpPr>
            <p:cNvPr id="14" name="Group 13">
              <a:extLst>
                <a:ext uri="{FF2B5EF4-FFF2-40B4-BE49-F238E27FC236}">
                  <a16:creationId xmlns:a16="http://schemas.microsoft.com/office/drawing/2014/main" id="{C235B267-FE6D-4D33-9C58-92283EC49B43}"/>
                </a:ext>
              </a:extLst>
            </p:cNvPr>
            <p:cNvGrpSpPr/>
            <p:nvPr/>
          </p:nvGrpSpPr>
          <p:grpSpPr>
            <a:xfrm>
              <a:off x="1562985" y="4138198"/>
              <a:ext cx="914400" cy="914400"/>
              <a:chOff x="2594343" y="5295013"/>
              <a:chExt cx="914400" cy="914400"/>
            </a:xfrm>
          </p:grpSpPr>
          <p:sp>
            <p:nvSpPr>
              <p:cNvPr id="12" name="Oval 11">
                <a:extLst>
                  <a:ext uri="{FF2B5EF4-FFF2-40B4-BE49-F238E27FC236}">
                    <a16:creationId xmlns:a16="http://schemas.microsoft.com/office/drawing/2014/main" id="{01B79F6B-314C-4D94-8C03-4530BD53034B}"/>
                  </a:ext>
                </a:extLst>
              </p:cNvPr>
              <p:cNvSpPr/>
              <p:nvPr/>
            </p:nvSpPr>
            <p:spPr>
              <a:xfrm>
                <a:off x="2594343" y="5295013"/>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4054C82-2D51-43CE-A83C-2A48AF9A5E01}"/>
                  </a:ext>
                </a:extLst>
              </p:cNvPr>
              <p:cNvSpPr txBox="1"/>
              <p:nvPr/>
            </p:nvSpPr>
            <p:spPr>
              <a:xfrm>
                <a:off x="2817628" y="5422605"/>
                <a:ext cx="510363" cy="646331"/>
              </a:xfrm>
              <a:prstGeom prst="rect">
                <a:avLst/>
              </a:prstGeom>
              <a:noFill/>
            </p:spPr>
            <p:txBody>
              <a:bodyPr wrap="square" rtlCol="0">
                <a:spAutoFit/>
              </a:bodyPr>
              <a:lstStyle/>
              <a:p>
                <a:pPr algn="ctr"/>
                <a:r>
                  <a:rPr lang="en-US" sz="3600" dirty="0"/>
                  <a:t>1</a:t>
                </a:r>
              </a:p>
            </p:txBody>
          </p:sp>
        </p:grpSp>
        <p:grpSp>
          <p:nvGrpSpPr>
            <p:cNvPr id="15" name="Group 14">
              <a:extLst>
                <a:ext uri="{FF2B5EF4-FFF2-40B4-BE49-F238E27FC236}">
                  <a16:creationId xmlns:a16="http://schemas.microsoft.com/office/drawing/2014/main" id="{74D6892F-5796-42E3-9C7D-70A5441800E5}"/>
                </a:ext>
              </a:extLst>
            </p:cNvPr>
            <p:cNvGrpSpPr/>
            <p:nvPr/>
          </p:nvGrpSpPr>
          <p:grpSpPr>
            <a:xfrm>
              <a:off x="3912779" y="4131755"/>
              <a:ext cx="914400" cy="914400"/>
              <a:chOff x="2594343" y="5295013"/>
              <a:chExt cx="914400" cy="914400"/>
            </a:xfrm>
          </p:grpSpPr>
          <p:sp>
            <p:nvSpPr>
              <p:cNvPr id="16" name="Oval 15">
                <a:extLst>
                  <a:ext uri="{FF2B5EF4-FFF2-40B4-BE49-F238E27FC236}">
                    <a16:creationId xmlns:a16="http://schemas.microsoft.com/office/drawing/2014/main" id="{63801989-2675-452F-A337-13CCCC6B8616}"/>
                  </a:ext>
                </a:extLst>
              </p:cNvPr>
              <p:cNvSpPr/>
              <p:nvPr/>
            </p:nvSpPr>
            <p:spPr>
              <a:xfrm>
                <a:off x="2594343" y="5295013"/>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DAC54CC-6E3F-498D-8B5C-25366E15A085}"/>
                  </a:ext>
                </a:extLst>
              </p:cNvPr>
              <p:cNvSpPr txBox="1"/>
              <p:nvPr/>
            </p:nvSpPr>
            <p:spPr>
              <a:xfrm>
                <a:off x="2817628" y="5422605"/>
                <a:ext cx="510363" cy="646331"/>
              </a:xfrm>
              <a:prstGeom prst="rect">
                <a:avLst/>
              </a:prstGeom>
              <a:noFill/>
            </p:spPr>
            <p:txBody>
              <a:bodyPr wrap="square" rtlCol="0">
                <a:spAutoFit/>
              </a:bodyPr>
              <a:lstStyle/>
              <a:p>
                <a:pPr algn="ctr"/>
                <a:r>
                  <a:rPr lang="en-US" sz="3600" dirty="0"/>
                  <a:t>2</a:t>
                </a:r>
              </a:p>
            </p:txBody>
          </p:sp>
        </p:grpSp>
        <p:grpSp>
          <p:nvGrpSpPr>
            <p:cNvPr id="18" name="Group 17">
              <a:extLst>
                <a:ext uri="{FF2B5EF4-FFF2-40B4-BE49-F238E27FC236}">
                  <a16:creationId xmlns:a16="http://schemas.microsoft.com/office/drawing/2014/main" id="{20C32910-638A-45E3-80F5-1BF98398692B}"/>
                </a:ext>
              </a:extLst>
            </p:cNvPr>
            <p:cNvGrpSpPr/>
            <p:nvPr/>
          </p:nvGrpSpPr>
          <p:grpSpPr>
            <a:xfrm>
              <a:off x="6262576" y="4138198"/>
              <a:ext cx="914400" cy="914400"/>
              <a:chOff x="2594343" y="5295013"/>
              <a:chExt cx="914400" cy="914400"/>
            </a:xfrm>
          </p:grpSpPr>
          <p:sp>
            <p:nvSpPr>
              <p:cNvPr id="19" name="Oval 18">
                <a:extLst>
                  <a:ext uri="{FF2B5EF4-FFF2-40B4-BE49-F238E27FC236}">
                    <a16:creationId xmlns:a16="http://schemas.microsoft.com/office/drawing/2014/main" id="{AD04FA68-9530-4E95-B334-883FE599FE6D}"/>
                  </a:ext>
                </a:extLst>
              </p:cNvPr>
              <p:cNvSpPr/>
              <p:nvPr/>
            </p:nvSpPr>
            <p:spPr>
              <a:xfrm>
                <a:off x="2594343" y="5295013"/>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482B113-1C06-4258-BB78-83F6F1787D5E}"/>
                  </a:ext>
                </a:extLst>
              </p:cNvPr>
              <p:cNvSpPr txBox="1"/>
              <p:nvPr/>
            </p:nvSpPr>
            <p:spPr>
              <a:xfrm>
                <a:off x="2817628" y="5422605"/>
                <a:ext cx="510363" cy="646331"/>
              </a:xfrm>
              <a:prstGeom prst="rect">
                <a:avLst/>
              </a:prstGeom>
              <a:noFill/>
            </p:spPr>
            <p:txBody>
              <a:bodyPr wrap="square" rtlCol="0">
                <a:spAutoFit/>
              </a:bodyPr>
              <a:lstStyle/>
              <a:p>
                <a:pPr algn="ctr"/>
                <a:r>
                  <a:rPr lang="en-US" sz="3600" dirty="0"/>
                  <a:t>3</a:t>
                </a:r>
              </a:p>
            </p:txBody>
          </p:sp>
        </p:grpSp>
        <p:sp>
          <p:nvSpPr>
            <p:cNvPr id="21" name="TextBox 20">
              <a:extLst>
                <a:ext uri="{FF2B5EF4-FFF2-40B4-BE49-F238E27FC236}">
                  <a16:creationId xmlns:a16="http://schemas.microsoft.com/office/drawing/2014/main" id="{7B1C85FF-EB61-404A-A3B7-A04FCDDB9C80}"/>
                </a:ext>
              </a:extLst>
            </p:cNvPr>
            <p:cNvSpPr txBox="1"/>
            <p:nvPr/>
          </p:nvSpPr>
          <p:spPr>
            <a:xfrm>
              <a:off x="2658140" y="4234445"/>
              <a:ext cx="1073887" cy="461665"/>
            </a:xfrm>
            <a:prstGeom prst="rect">
              <a:avLst/>
            </a:prstGeom>
            <a:noFill/>
          </p:spPr>
          <p:txBody>
            <a:bodyPr wrap="square" rtlCol="0">
              <a:spAutoFit/>
            </a:bodyPr>
            <a:lstStyle/>
            <a:p>
              <a:pPr algn="ctr"/>
              <a:r>
                <a:rPr lang="en-US" sz="2400" dirty="0" err="1"/>
                <a:t>cWW</a:t>
              </a:r>
              <a:endParaRPr lang="en-US" sz="2400" dirty="0"/>
            </a:p>
          </p:txBody>
        </p:sp>
        <p:sp>
          <p:nvSpPr>
            <p:cNvPr id="22" name="TextBox 21">
              <a:extLst>
                <a:ext uri="{FF2B5EF4-FFF2-40B4-BE49-F238E27FC236}">
                  <a16:creationId xmlns:a16="http://schemas.microsoft.com/office/drawing/2014/main" id="{A236DA81-845A-4A6E-BD4F-20396D801321}"/>
                </a:ext>
              </a:extLst>
            </p:cNvPr>
            <p:cNvSpPr txBox="1"/>
            <p:nvPr/>
          </p:nvSpPr>
          <p:spPr>
            <a:xfrm>
              <a:off x="5007931" y="4234445"/>
              <a:ext cx="1073887" cy="461665"/>
            </a:xfrm>
            <a:prstGeom prst="rect">
              <a:avLst/>
            </a:prstGeom>
            <a:noFill/>
          </p:spPr>
          <p:txBody>
            <a:bodyPr wrap="square" rtlCol="0">
              <a:spAutoFit/>
            </a:bodyPr>
            <a:lstStyle/>
            <a:p>
              <a:pPr algn="ctr"/>
              <a:r>
                <a:rPr lang="en-US" sz="2400" dirty="0" err="1"/>
                <a:t>cHS</a:t>
              </a:r>
              <a:endParaRPr lang="en-US" sz="2400" dirty="0"/>
            </a:p>
          </p:txBody>
        </p:sp>
        <p:sp>
          <p:nvSpPr>
            <p:cNvPr id="23" name="TextBox 22">
              <a:extLst>
                <a:ext uri="{FF2B5EF4-FFF2-40B4-BE49-F238E27FC236}">
                  <a16:creationId xmlns:a16="http://schemas.microsoft.com/office/drawing/2014/main" id="{222546FF-5643-40FA-B1CA-D6E7E0010DA6}"/>
                </a:ext>
              </a:extLst>
            </p:cNvPr>
            <p:cNvSpPr txBox="1"/>
            <p:nvPr/>
          </p:nvSpPr>
          <p:spPr>
            <a:xfrm>
              <a:off x="2661684" y="4588863"/>
              <a:ext cx="1073887" cy="461665"/>
            </a:xfrm>
            <a:prstGeom prst="rect">
              <a:avLst/>
            </a:prstGeom>
            <a:noFill/>
          </p:spPr>
          <p:txBody>
            <a:bodyPr wrap="square" rtlCol="0">
              <a:spAutoFit/>
            </a:bodyPr>
            <a:lstStyle/>
            <a:p>
              <a:pPr algn="ctr"/>
              <a:r>
                <a:rPr lang="en-US" sz="2400" dirty="0"/>
                <a:t>GC</a:t>
              </a:r>
            </a:p>
          </p:txBody>
        </p:sp>
        <p:sp>
          <p:nvSpPr>
            <p:cNvPr id="24" name="TextBox 23">
              <a:extLst>
                <a:ext uri="{FF2B5EF4-FFF2-40B4-BE49-F238E27FC236}">
                  <a16:creationId xmlns:a16="http://schemas.microsoft.com/office/drawing/2014/main" id="{7E8373EA-AC7A-474C-83E9-DCACF4DE420C}"/>
                </a:ext>
              </a:extLst>
            </p:cNvPr>
            <p:cNvSpPr txBox="1"/>
            <p:nvPr/>
          </p:nvSpPr>
          <p:spPr>
            <a:xfrm>
              <a:off x="5004380" y="4588863"/>
              <a:ext cx="1073887" cy="461665"/>
            </a:xfrm>
            <a:prstGeom prst="rect">
              <a:avLst/>
            </a:prstGeom>
            <a:noFill/>
          </p:spPr>
          <p:txBody>
            <a:bodyPr wrap="square" rtlCol="0">
              <a:spAutoFit/>
            </a:bodyPr>
            <a:lstStyle/>
            <a:p>
              <a:pPr algn="ctr"/>
              <a:r>
                <a:rPr lang="en-US" sz="2400" dirty="0"/>
                <a:t>&gt;4</a:t>
              </a:r>
            </a:p>
          </p:txBody>
        </p:sp>
      </p:grpSp>
      <p:grpSp>
        <p:nvGrpSpPr>
          <p:cNvPr id="26" name="Group 25">
            <a:extLst>
              <a:ext uri="{FF2B5EF4-FFF2-40B4-BE49-F238E27FC236}">
                <a16:creationId xmlns:a16="http://schemas.microsoft.com/office/drawing/2014/main" id="{40E4AFC5-A4BB-4308-BEC4-80BD0731F927}"/>
              </a:ext>
            </a:extLst>
          </p:cNvPr>
          <p:cNvGrpSpPr/>
          <p:nvPr/>
        </p:nvGrpSpPr>
        <p:grpSpPr>
          <a:xfrm>
            <a:off x="1596644" y="4267296"/>
            <a:ext cx="5613991" cy="920843"/>
            <a:chOff x="1562985" y="4131755"/>
            <a:chExt cx="5613991" cy="920843"/>
          </a:xfrm>
        </p:grpSpPr>
        <p:grpSp>
          <p:nvGrpSpPr>
            <p:cNvPr id="27" name="Group 26">
              <a:extLst>
                <a:ext uri="{FF2B5EF4-FFF2-40B4-BE49-F238E27FC236}">
                  <a16:creationId xmlns:a16="http://schemas.microsoft.com/office/drawing/2014/main" id="{CAD044F8-00FC-482B-92E7-9C77EB49F8F0}"/>
                </a:ext>
              </a:extLst>
            </p:cNvPr>
            <p:cNvGrpSpPr/>
            <p:nvPr/>
          </p:nvGrpSpPr>
          <p:grpSpPr>
            <a:xfrm>
              <a:off x="1562985" y="4138198"/>
              <a:ext cx="914400" cy="914400"/>
              <a:chOff x="2594343" y="5295013"/>
              <a:chExt cx="914400" cy="914400"/>
            </a:xfrm>
          </p:grpSpPr>
          <p:sp>
            <p:nvSpPr>
              <p:cNvPr id="38" name="Oval 37">
                <a:extLst>
                  <a:ext uri="{FF2B5EF4-FFF2-40B4-BE49-F238E27FC236}">
                    <a16:creationId xmlns:a16="http://schemas.microsoft.com/office/drawing/2014/main" id="{1DAC906D-F5BA-4811-BBC3-90BFF2E8EAA0}"/>
                  </a:ext>
                </a:extLst>
              </p:cNvPr>
              <p:cNvSpPr/>
              <p:nvPr/>
            </p:nvSpPr>
            <p:spPr>
              <a:xfrm>
                <a:off x="2594343" y="5295013"/>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835389A3-F975-4D38-9F85-35FE5706A0DA}"/>
                  </a:ext>
                </a:extLst>
              </p:cNvPr>
              <p:cNvSpPr txBox="1"/>
              <p:nvPr/>
            </p:nvSpPr>
            <p:spPr>
              <a:xfrm>
                <a:off x="2817628" y="5422605"/>
                <a:ext cx="510363" cy="646331"/>
              </a:xfrm>
              <a:prstGeom prst="rect">
                <a:avLst/>
              </a:prstGeom>
              <a:noFill/>
            </p:spPr>
            <p:txBody>
              <a:bodyPr wrap="square" rtlCol="0">
                <a:spAutoFit/>
              </a:bodyPr>
              <a:lstStyle/>
              <a:p>
                <a:pPr algn="ctr"/>
                <a:r>
                  <a:rPr lang="en-US" sz="3600" dirty="0"/>
                  <a:t>4</a:t>
                </a:r>
              </a:p>
            </p:txBody>
          </p:sp>
        </p:grpSp>
        <p:grpSp>
          <p:nvGrpSpPr>
            <p:cNvPr id="28" name="Group 27">
              <a:extLst>
                <a:ext uri="{FF2B5EF4-FFF2-40B4-BE49-F238E27FC236}">
                  <a16:creationId xmlns:a16="http://schemas.microsoft.com/office/drawing/2014/main" id="{38F6C5B6-FF36-4418-B342-F289C346D616}"/>
                </a:ext>
              </a:extLst>
            </p:cNvPr>
            <p:cNvGrpSpPr/>
            <p:nvPr/>
          </p:nvGrpSpPr>
          <p:grpSpPr>
            <a:xfrm>
              <a:off x="3912779" y="4131755"/>
              <a:ext cx="914400" cy="914400"/>
              <a:chOff x="2594343" y="5295013"/>
              <a:chExt cx="914400" cy="914400"/>
            </a:xfrm>
          </p:grpSpPr>
          <p:sp>
            <p:nvSpPr>
              <p:cNvPr id="36" name="Oval 35">
                <a:extLst>
                  <a:ext uri="{FF2B5EF4-FFF2-40B4-BE49-F238E27FC236}">
                    <a16:creationId xmlns:a16="http://schemas.microsoft.com/office/drawing/2014/main" id="{F9029B05-B44F-4EDD-B7D1-992F3509FE31}"/>
                  </a:ext>
                </a:extLst>
              </p:cNvPr>
              <p:cNvSpPr/>
              <p:nvPr/>
            </p:nvSpPr>
            <p:spPr>
              <a:xfrm>
                <a:off x="2594343" y="5295013"/>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F3503C7E-99CB-4D05-92A7-BF0D6424143D}"/>
                  </a:ext>
                </a:extLst>
              </p:cNvPr>
              <p:cNvSpPr txBox="1"/>
              <p:nvPr/>
            </p:nvSpPr>
            <p:spPr>
              <a:xfrm>
                <a:off x="2817628" y="5422605"/>
                <a:ext cx="510363" cy="646331"/>
              </a:xfrm>
              <a:prstGeom prst="rect">
                <a:avLst/>
              </a:prstGeom>
              <a:noFill/>
            </p:spPr>
            <p:txBody>
              <a:bodyPr wrap="square" rtlCol="0">
                <a:spAutoFit/>
              </a:bodyPr>
              <a:lstStyle/>
              <a:p>
                <a:pPr algn="ctr"/>
                <a:r>
                  <a:rPr lang="en-US" sz="3600" dirty="0"/>
                  <a:t>5</a:t>
                </a:r>
              </a:p>
            </p:txBody>
          </p:sp>
        </p:grpSp>
        <p:grpSp>
          <p:nvGrpSpPr>
            <p:cNvPr id="29" name="Group 28">
              <a:extLst>
                <a:ext uri="{FF2B5EF4-FFF2-40B4-BE49-F238E27FC236}">
                  <a16:creationId xmlns:a16="http://schemas.microsoft.com/office/drawing/2014/main" id="{05273EBA-2711-4DE4-8D1D-1444A5471586}"/>
                </a:ext>
              </a:extLst>
            </p:cNvPr>
            <p:cNvGrpSpPr/>
            <p:nvPr/>
          </p:nvGrpSpPr>
          <p:grpSpPr>
            <a:xfrm>
              <a:off x="6262576" y="4138198"/>
              <a:ext cx="914400" cy="914400"/>
              <a:chOff x="2594343" y="5295013"/>
              <a:chExt cx="914400" cy="914400"/>
            </a:xfrm>
          </p:grpSpPr>
          <p:sp>
            <p:nvSpPr>
              <p:cNvPr id="34" name="Oval 33">
                <a:extLst>
                  <a:ext uri="{FF2B5EF4-FFF2-40B4-BE49-F238E27FC236}">
                    <a16:creationId xmlns:a16="http://schemas.microsoft.com/office/drawing/2014/main" id="{A8F2EF56-3DA5-40C6-8442-79839914B4D0}"/>
                  </a:ext>
                </a:extLst>
              </p:cNvPr>
              <p:cNvSpPr/>
              <p:nvPr/>
            </p:nvSpPr>
            <p:spPr>
              <a:xfrm>
                <a:off x="2594343" y="5295013"/>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A70CC93-6801-4004-9B86-AB5D2E467CF9}"/>
                  </a:ext>
                </a:extLst>
              </p:cNvPr>
              <p:cNvSpPr txBox="1"/>
              <p:nvPr/>
            </p:nvSpPr>
            <p:spPr>
              <a:xfrm>
                <a:off x="2817628" y="5422605"/>
                <a:ext cx="510363" cy="646331"/>
              </a:xfrm>
              <a:prstGeom prst="rect">
                <a:avLst/>
              </a:prstGeom>
              <a:noFill/>
            </p:spPr>
            <p:txBody>
              <a:bodyPr wrap="square" rtlCol="0">
                <a:spAutoFit/>
              </a:bodyPr>
              <a:lstStyle/>
              <a:p>
                <a:pPr algn="ctr"/>
                <a:r>
                  <a:rPr lang="en-US" sz="3600" dirty="0"/>
                  <a:t>6</a:t>
                </a:r>
              </a:p>
            </p:txBody>
          </p:sp>
        </p:grpSp>
        <p:sp>
          <p:nvSpPr>
            <p:cNvPr id="30" name="TextBox 29">
              <a:extLst>
                <a:ext uri="{FF2B5EF4-FFF2-40B4-BE49-F238E27FC236}">
                  <a16:creationId xmlns:a16="http://schemas.microsoft.com/office/drawing/2014/main" id="{1DAE5680-6D6D-494C-9284-B74DF6221FAB}"/>
                </a:ext>
              </a:extLst>
            </p:cNvPr>
            <p:cNvSpPr txBox="1"/>
            <p:nvPr/>
          </p:nvSpPr>
          <p:spPr>
            <a:xfrm>
              <a:off x="2679402" y="4332668"/>
              <a:ext cx="1073887" cy="461665"/>
            </a:xfrm>
            <a:prstGeom prst="rect">
              <a:avLst/>
            </a:prstGeom>
            <a:noFill/>
          </p:spPr>
          <p:txBody>
            <a:bodyPr wrap="square" rtlCol="0">
              <a:spAutoFit/>
            </a:bodyPr>
            <a:lstStyle/>
            <a:p>
              <a:pPr algn="ctr"/>
              <a:r>
                <a:rPr lang="en-US" sz="2400" dirty="0" err="1"/>
                <a:t>cWW</a:t>
              </a:r>
              <a:endParaRPr lang="en-US" sz="2400" dirty="0"/>
            </a:p>
          </p:txBody>
        </p:sp>
        <p:sp>
          <p:nvSpPr>
            <p:cNvPr id="31" name="TextBox 30">
              <a:extLst>
                <a:ext uri="{FF2B5EF4-FFF2-40B4-BE49-F238E27FC236}">
                  <a16:creationId xmlns:a16="http://schemas.microsoft.com/office/drawing/2014/main" id="{B1401592-1ACC-4A2E-B9BA-20D1880EE622}"/>
                </a:ext>
              </a:extLst>
            </p:cNvPr>
            <p:cNvSpPr txBox="1"/>
            <p:nvPr/>
          </p:nvSpPr>
          <p:spPr>
            <a:xfrm>
              <a:off x="5004379" y="4351679"/>
              <a:ext cx="1073887" cy="461665"/>
            </a:xfrm>
            <a:prstGeom prst="rect">
              <a:avLst/>
            </a:prstGeom>
            <a:noFill/>
          </p:spPr>
          <p:txBody>
            <a:bodyPr wrap="square" rtlCol="0">
              <a:spAutoFit/>
            </a:bodyPr>
            <a:lstStyle/>
            <a:p>
              <a:pPr algn="ctr"/>
              <a:r>
                <a:rPr lang="en-US" sz="2400" dirty="0"/>
                <a:t>pair</a:t>
              </a:r>
            </a:p>
          </p:txBody>
        </p:sp>
        <p:sp>
          <p:nvSpPr>
            <p:cNvPr id="32" name="TextBox 31">
              <a:extLst>
                <a:ext uri="{FF2B5EF4-FFF2-40B4-BE49-F238E27FC236}">
                  <a16:creationId xmlns:a16="http://schemas.microsoft.com/office/drawing/2014/main" id="{B12916E1-78EE-44A5-8D49-89F46C37AF6B}"/>
                </a:ext>
              </a:extLst>
            </p:cNvPr>
            <p:cNvSpPr txBox="1"/>
            <p:nvPr/>
          </p:nvSpPr>
          <p:spPr>
            <a:xfrm>
              <a:off x="2661684" y="4588863"/>
              <a:ext cx="1073887" cy="461665"/>
            </a:xfrm>
            <a:prstGeom prst="rect">
              <a:avLst/>
            </a:prstGeom>
            <a:noFill/>
          </p:spPr>
          <p:txBody>
            <a:bodyPr wrap="square" rtlCol="0">
              <a:spAutoFit/>
            </a:bodyPr>
            <a:lstStyle/>
            <a:p>
              <a:pPr algn="ctr"/>
              <a:endParaRPr lang="en-US" sz="2400" dirty="0"/>
            </a:p>
          </p:txBody>
        </p:sp>
        <p:sp>
          <p:nvSpPr>
            <p:cNvPr id="33" name="TextBox 32">
              <a:extLst>
                <a:ext uri="{FF2B5EF4-FFF2-40B4-BE49-F238E27FC236}">
                  <a16:creationId xmlns:a16="http://schemas.microsoft.com/office/drawing/2014/main" id="{E23931E9-F9AB-499C-8885-A5868ED704AA}"/>
                </a:ext>
              </a:extLst>
            </p:cNvPr>
            <p:cNvSpPr txBox="1"/>
            <p:nvPr/>
          </p:nvSpPr>
          <p:spPr>
            <a:xfrm>
              <a:off x="5004380" y="4588863"/>
              <a:ext cx="1073887" cy="461665"/>
            </a:xfrm>
            <a:prstGeom prst="rect">
              <a:avLst/>
            </a:prstGeom>
            <a:noFill/>
          </p:spPr>
          <p:txBody>
            <a:bodyPr wrap="square" rtlCol="0">
              <a:spAutoFit/>
            </a:bodyPr>
            <a:lstStyle/>
            <a:p>
              <a:pPr algn="ctr"/>
              <a:endParaRPr lang="en-US" sz="2400" dirty="0"/>
            </a:p>
          </p:txBody>
        </p:sp>
      </p:grpSp>
      <p:sp>
        <p:nvSpPr>
          <p:cNvPr id="40" name="TextBox 39">
            <a:extLst>
              <a:ext uri="{FF2B5EF4-FFF2-40B4-BE49-F238E27FC236}">
                <a16:creationId xmlns:a16="http://schemas.microsoft.com/office/drawing/2014/main" id="{918742E8-6BA1-4211-811A-785A19CEA734}"/>
              </a:ext>
            </a:extLst>
          </p:cNvPr>
          <p:cNvSpPr txBox="1"/>
          <p:nvPr/>
        </p:nvSpPr>
        <p:spPr>
          <a:xfrm>
            <a:off x="1516900" y="3784342"/>
            <a:ext cx="1073887" cy="461665"/>
          </a:xfrm>
          <a:prstGeom prst="rect">
            <a:avLst/>
          </a:prstGeom>
          <a:noFill/>
        </p:spPr>
        <p:txBody>
          <a:bodyPr wrap="square" rtlCol="0">
            <a:spAutoFit/>
          </a:bodyPr>
          <a:lstStyle/>
          <a:p>
            <a:pPr algn="ctr"/>
            <a:r>
              <a:rPr lang="en-US" sz="2400" dirty="0"/>
              <a:t>=1</a:t>
            </a:r>
          </a:p>
        </p:txBody>
      </p:sp>
      <p:sp>
        <p:nvSpPr>
          <p:cNvPr id="41" name="TextBox 40">
            <a:extLst>
              <a:ext uri="{FF2B5EF4-FFF2-40B4-BE49-F238E27FC236}">
                <a16:creationId xmlns:a16="http://schemas.microsoft.com/office/drawing/2014/main" id="{EC94DE1F-64B9-459F-8AC3-F00AB328430B}"/>
              </a:ext>
            </a:extLst>
          </p:cNvPr>
          <p:cNvSpPr txBox="1"/>
          <p:nvPr/>
        </p:nvSpPr>
        <p:spPr>
          <a:xfrm>
            <a:off x="3843669" y="3784341"/>
            <a:ext cx="1073887" cy="461665"/>
          </a:xfrm>
          <a:prstGeom prst="rect">
            <a:avLst/>
          </a:prstGeom>
          <a:noFill/>
        </p:spPr>
        <p:txBody>
          <a:bodyPr wrap="square" rtlCol="0">
            <a:spAutoFit/>
          </a:bodyPr>
          <a:lstStyle/>
          <a:p>
            <a:pPr algn="ctr"/>
            <a:r>
              <a:rPr lang="en-US" sz="2400" dirty="0"/>
              <a:t>=1</a:t>
            </a:r>
          </a:p>
        </p:txBody>
      </p:sp>
      <p:sp>
        <p:nvSpPr>
          <p:cNvPr id="42" name="TextBox 41">
            <a:extLst>
              <a:ext uri="{FF2B5EF4-FFF2-40B4-BE49-F238E27FC236}">
                <a16:creationId xmlns:a16="http://schemas.microsoft.com/office/drawing/2014/main" id="{CA8CD2E8-0BAB-4BD5-86DC-2E1AF8FAE999}"/>
              </a:ext>
            </a:extLst>
          </p:cNvPr>
          <p:cNvSpPr txBox="1"/>
          <p:nvPr/>
        </p:nvSpPr>
        <p:spPr>
          <a:xfrm>
            <a:off x="1516900" y="3449521"/>
            <a:ext cx="1073887" cy="461665"/>
          </a:xfrm>
          <a:prstGeom prst="rect">
            <a:avLst/>
          </a:prstGeom>
          <a:noFill/>
        </p:spPr>
        <p:txBody>
          <a:bodyPr wrap="square" rtlCol="0">
            <a:spAutoFit/>
          </a:bodyPr>
          <a:lstStyle/>
          <a:p>
            <a:pPr algn="ctr"/>
            <a:r>
              <a:rPr lang="en-US" sz="2400" dirty="0"/>
              <a:t>stack</a:t>
            </a:r>
          </a:p>
        </p:txBody>
      </p:sp>
      <p:sp>
        <p:nvSpPr>
          <p:cNvPr id="43" name="TextBox 42">
            <a:extLst>
              <a:ext uri="{FF2B5EF4-FFF2-40B4-BE49-F238E27FC236}">
                <a16:creationId xmlns:a16="http://schemas.microsoft.com/office/drawing/2014/main" id="{2CC8785F-0A86-4DFD-91EB-93CCB1BEEB99}"/>
              </a:ext>
            </a:extLst>
          </p:cNvPr>
          <p:cNvSpPr txBox="1"/>
          <p:nvPr/>
        </p:nvSpPr>
        <p:spPr>
          <a:xfrm>
            <a:off x="3840118" y="3443847"/>
            <a:ext cx="1073887" cy="461665"/>
          </a:xfrm>
          <a:prstGeom prst="rect">
            <a:avLst/>
          </a:prstGeom>
          <a:noFill/>
        </p:spPr>
        <p:txBody>
          <a:bodyPr wrap="square" rtlCol="0">
            <a:spAutoFit/>
          </a:bodyPr>
          <a:lstStyle/>
          <a:p>
            <a:pPr algn="ctr"/>
            <a:r>
              <a:rPr lang="en-US" sz="2400" dirty="0"/>
              <a:t>stack</a:t>
            </a:r>
          </a:p>
        </p:txBody>
      </p:sp>
    </p:spTree>
    <p:extLst>
      <p:ext uri="{BB962C8B-B14F-4D97-AF65-F5344CB8AC3E}">
        <p14:creationId xmlns:p14="http://schemas.microsoft.com/office/powerpoint/2010/main" val="4086442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Update on our work</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23</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FR3D annotations</a:t>
            </a:r>
          </a:p>
        </p:txBody>
      </p:sp>
      <p:sp>
        <p:nvSpPr>
          <p:cNvPr id="6" name="TextBox 5">
            <a:extLst>
              <a:ext uri="{FF2B5EF4-FFF2-40B4-BE49-F238E27FC236}">
                <a16:creationId xmlns:a16="http://schemas.microsoft.com/office/drawing/2014/main" id="{974AA494-5740-4374-B02F-74BF0A64909C}"/>
              </a:ext>
            </a:extLst>
          </p:cNvPr>
          <p:cNvSpPr txBox="1"/>
          <p:nvPr/>
        </p:nvSpPr>
        <p:spPr>
          <a:xfrm>
            <a:off x="127591" y="1020725"/>
            <a:ext cx="8361279" cy="1569660"/>
          </a:xfrm>
          <a:prstGeom prst="rect">
            <a:avLst/>
          </a:prstGeom>
          <a:noFill/>
        </p:spPr>
        <p:txBody>
          <a:bodyPr wrap="square" rtlCol="0">
            <a:spAutoFit/>
          </a:bodyPr>
          <a:lstStyle/>
          <a:p>
            <a:pPr marL="342900" indent="-342900">
              <a:buFont typeface="Courier New" panose="02070309020205020404" pitchFamily="49" charset="0"/>
              <a:buChar char="o"/>
            </a:pPr>
            <a:endParaRPr lang="en-US" sz="3200" dirty="0"/>
          </a:p>
          <a:p>
            <a:pPr marL="342900" indent="-342900">
              <a:buFont typeface="Courier New" panose="02070309020205020404" pitchFamily="49" charset="0"/>
              <a:buChar char="o"/>
            </a:pPr>
            <a:endParaRPr lang="en-US" sz="3200" dirty="0"/>
          </a:p>
          <a:p>
            <a:pPr marL="342900" indent="-342900">
              <a:buFont typeface="Courier New" panose="02070309020205020404" pitchFamily="49" charset="0"/>
              <a:buChar char="o"/>
            </a:pPr>
            <a:endParaRPr lang="en-US" sz="3200" dirty="0"/>
          </a:p>
        </p:txBody>
      </p:sp>
      <p:sp>
        <p:nvSpPr>
          <p:cNvPr id="8" name="TextBox 7">
            <a:extLst>
              <a:ext uri="{FF2B5EF4-FFF2-40B4-BE49-F238E27FC236}">
                <a16:creationId xmlns:a16="http://schemas.microsoft.com/office/drawing/2014/main" id="{02BA5217-D1B1-43B1-B94E-B521FE4C0BBA}"/>
              </a:ext>
            </a:extLst>
          </p:cNvPr>
          <p:cNvSpPr txBox="1"/>
          <p:nvPr/>
        </p:nvSpPr>
        <p:spPr>
          <a:xfrm>
            <a:off x="221512" y="884712"/>
            <a:ext cx="11748976" cy="5509200"/>
          </a:xfrm>
          <a:prstGeom prst="rect">
            <a:avLst/>
          </a:prstGeom>
          <a:noFill/>
        </p:spPr>
        <p:txBody>
          <a:bodyPr wrap="square" rtlCol="0">
            <a:spAutoFit/>
          </a:bodyPr>
          <a:lstStyle/>
          <a:p>
            <a:pPr marL="342900" indent="-342900">
              <a:buFont typeface="Courier New" panose="02070309020205020404" pitchFamily="49" charset="0"/>
              <a:buChar char="o"/>
            </a:pPr>
            <a:r>
              <a:rPr lang="en-US" sz="3200" dirty="0"/>
              <a:t>Available for all RNA-containing 3D structures at </a:t>
            </a:r>
            <a:r>
              <a:rPr lang="en-US" sz="3200" dirty="0">
                <a:hlinkClick r:id="rId3"/>
              </a:rPr>
              <a:t>rna.bgsu.edu</a:t>
            </a:r>
            <a:endParaRPr lang="en-US" sz="3200" dirty="0"/>
          </a:p>
          <a:p>
            <a:pPr marL="342900" indent="-342900">
              <a:buFont typeface="Courier New" panose="02070309020205020404" pitchFamily="49" charset="0"/>
              <a:buChar char="o"/>
            </a:pPr>
            <a:r>
              <a:rPr lang="en-US" sz="3200" dirty="0"/>
              <a:t>Now:  being ported to Python</a:t>
            </a:r>
          </a:p>
          <a:p>
            <a:pPr marL="342900" indent="-342900">
              <a:buFont typeface="Courier New" panose="02070309020205020404" pitchFamily="49" charset="0"/>
              <a:buChar char="o"/>
            </a:pPr>
            <a:r>
              <a:rPr lang="en-US" sz="3200" dirty="0"/>
              <a:t>Soon:  run FR3D locally to annotate </a:t>
            </a:r>
            <a:r>
              <a:rPr lang="en-US" sz="3200" dirty="0" err="1"/>
              <a:t>mmCIF</a:t>
            </a:r>
            <a:r>
              <a:rPr lang="en-US" sz="3200" dirty="0"/>
              <a:t> or PDB files with:</a:t>
            </a:r>
          </a:p>
          <a:p>
            <a:pPr marL="800100" lvl="1" indent="-342900">
              <a:buFont typeface="Courier New" panose="02070309020205020404" pitchFamily="49" charset="0"/>
              <a:buChar char="o"/>
            </a:pPr>
            <a:r>
              <a:rPr lang="en-US" sz="3200" dirty="0"/>
              <a:t>Basepairs using Leontis-Westhof symbols</a:t>
            </a:r>
          </a:p>
          <a:p>
            <a:pPr marL="800100" lvl="1" indent="-342900">
              <a:buFont typeface="Courier New" panose="02070309020205020404" pitchFamily="49" charset="0"/>
              <a:buChar char="o"/>
            </a:pPr>
            <a:r>
              <a:rPr lang="en-US" sz="3200" dirty="0"/>
              <a:t>Base stacking</a:t>
            </a:r>
          </a:p>
          <a:p>
            <a:pPr marL="800100" lvl="1" indent="-342900">
              <a:buFont typeface="Courier New" panose="02070309020205020404" pitchFamily="49" charset="0"/>
              <a:buChar char="o"/>
            </a:pPr>
            <a:r>
              <a:rPr lang="en-US" sz="3200" dirty="0"/>
              <a:t>Base-phosphate and base-ribose interactions</a:t>
            </a:r>
          </a:p>
          <a:p>
            <a:pPr marL="800100" lvl="1" indent="-342900">
              <a:buFont typeface="Courier New" panose="02070309020205020404" pitchFamily="49" charset="0"/>
              <a:buChar char="o"/>
            </a:pPr>
            <a:r>
              <a:rPr lang="en-US" sz="3200" dirty="0"/>
              <a:t>Backbone oxygens stacking on bases</a:t>
            </a:r>
          </a:p>
          <a:p>
            <a:pPr marL="800100" lvl="1" indent="-342900">
              <a:buFont typeface="Courier New" panose="02070309020205020404" pitchFamily="49" charset="0"/>
              <a:buChar char="o"/>
            </a:pPr>
            <a:r>
              <a:rPr lang="en-US" sz="3200" dirty="0"/>
              <a:t>RNA including modified nucleotides</a:t>
            </a:r>
          </a:p>
          <a:p>
            <a:pPr marL="800100" lvl="1" indent="-342900">
              <a:buFont typeface="Courier New" panose="02070309020205020404" pitchFamily="49" charset="0"/>
              <a:buChar char="o"/>
            </a:pPr>
            <a:r>
              <a:rPr lang="en-US" sz="3200" dirty="0"/>
              <a:t>DNA including modified nucleotides</a:t>
            </a:r>
          </a:p>
          <a:p>
            <a:pPr marL="800100" lvl="1" indent="-342900">
              <a:buFont typeface="Courier New" panose="02070309020205020404" pitchFamily="49" charset="0"/>
              <a:buChar char="o"/>
            </a:pPr>
            <a:r>
              <a:rPr lang="en-US" sz="3200" dirty="0">
                <a:hlinkClick r:id="rId4"/>
              </a:rPr>
              <a:t>https://github.com/BGSU-RNA/fr3d-python</a:t>
            </a:r>
            <a:r>
              <a:rPr lang="en-US" sz="3200" dirty="0"/>
              <a:t> </a:t>
            </a:r>
          </a:p>
          <a:p>
            <a:pPr marL="800100" lvl="1" indent="-342900">
              <a:buFont typeface="Courier New" panose="02070309020205020404" pitchFamily="49" charset="0"/>
              <a:buChar char="o"/>
            </a:pPr>
            <a:endParaRPr lang="en-US" sz="3200" dirty="0"/>
          </a:p>
        </p:txBody>
      </p:sp>
    </p:spTree>
    <p:extLst>
      <p:ext uri="{BB962C8B-B14F-4D97-AF65-F5344CB8AC3E}">
        <p14:creationId xmlns:p14="http://schemas.microsoft.com/office/powerpoint/2010/main" val="369256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Update on our work</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24</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Nucleic Acid Knowledgebase (NAKB)</a:t>
            </a:r>
          </a:p>
        </p:txBody>
      </p:sp>
      <p:sp>
        <p:nvSpPr>
          <p:cNvPr id="6" name="TextBox 5">
            <a:extLst>
              <a:ext uri="{FF2B5EF4-FFF2-40B4-BE49-F238E27FC236}">
                <a16:creationId xmlns:a16="http://schemas.microsoft.com/office/drawing/2014/main" id="{974AA494-5740-4374-B02F-74BF0A64909C}"/>
              </a:ext>
            </a:extLst>
          </p:cNvPr>
          <p:cNvSpPr txBox="1"/>
          <p:nvPr/>
        </p:nvSpPr>
        <p:spPr>
          <a:xfrm>
            <a:off x="127591" y="1020725"/>
            <a:ext cx="11215577" cy="5509200"/>
          </a:xfrm>
          <a:prstGeom prst="rect">
            <a:avLst/>
          </a:prstGeom>
          <a:noFill/>
        </p:spPr>
        <p:txBody>
          <a:bodyPr wrap="square" rtlCol="0">
            <a:spAutoFit/>
          </a:bodyPr>
          <a:lstStyle/>
          <a:p>
            <a:pPr marL="342900" indent="-342900">
              <a:buFont typeface="Courier New" panose="02070309020205020404" pitchFamily="49" charset="0"/>
              <a:buChar char="o"/>
            </a:pPr>
            <a:r>
              <a:rPr lang="en-US" sz="3200" dirty="0"/>
              <a:t>Collaboration with Helen Berman and Cathy Lawson at NDB</a:t>
            </a:r>
          </a:p>
          <a:p>
            <a:pPr marL="342900" indent="-342900">
              <a:buFont typeface="Courier New" panose="02070309020205020404" pitchFamily="49" charset="0"/>
              <a:buChar char="o"/>
            </a:pPr>
            <a:r>
              <a:rPr lang="en-US" sz="3200" dirty="0"/>
              <a:t>NAKB is designed to be a one-stop-shop for RNA and DNA 3D structure information, and will replace NDB</a:t>
            </a:r>
          </a:p>
          <a:p>
            <a:pPr marL="342900" indent="-342900">
              <a:buFont typeface="Courier New" panose="02070309020205020404" pitchFamily="49" charset="0"/>
              <a:buChar char="o"/>
            </a:pPr>
            <a:r>
              <a:rPr lang="en-US" sz="3200" dirty="0"/>
              <a:t>New search that is tuned to nucleic acids</a:t>
            </a:r>
          </a:p>
          <a:p>
            <a:pPr marL="342900" indent="-342900">
              <a:buFont typeface="Courier New" panose="02070309020205020404" pitchFamily="49" charset="0"/>
              <a:buChar char="o"/>
            </a:pPr>
            <a:r>
              <a:rPr lang="en-US" sz="3200" dirty="0"/>
              <a:t>Links out to RNA and DNA-specific annotation resources</a:t>
            </a:r>
          </a:p>
          <a:p>
            <a:pPr marL="800100" lvl="1" indent="-342900">
              <a:buFont typeface="Courier New" panose="02070309020205020404" pitchFamily="49" charset="0"/>
              <a:buChar char="o"/>
            </a:pPr>
            <a:r>
              <a:rPr lang="en-US" sz="3200" dirty="0"/>
              <a:t>Look for ways to link to and from your site</a:t>
            </a:r>
          </a:p>
          <a:p>
            <a:pPr marL="342900" indent="-342900">
              <a:buFont typeface="Courier New" panose="02070309020205020404" pitchFamily="49" charset="0"/>
              <a:buChar char="o"/>
            </a:pPr>
            <a:r>
              <a:rPr lang="en-US" sz="3200" dirty="0"/>
              <a:t>Try it and send Cathy feedback</a:t>
            </a:r>
          </a:p>
          <a:p>
            <a:pPr marL="342900" indent="-342900">
              <a:buFont typeface="Courier New" panose="02070309020205020404" pitchFamily="49" charset="0"/>
              <a:buChar char="o"/>
            </a:pPr>
            <a:r>
              <a:rPr lang="en-US" sz="3200" dirty="0">
                <a:hlinkClick r:id="rId3"/>
              </a:rPr>
              <a:t>http://www-dev-2.nakb.org/</a:t>
            </a:r>
            <a:r>
              <a:rPr lang="en-US" sz="3200" dirty="0"/>
              <a:t> </a:t>
            </a:r>
          </a:p>
          <a:p>
            <a:pPr marL="342900" indent="-342900">
              <a:buFont typeface="Courier New" panose="02070309020205020404" pitchFamily="49" charset="0"/>
              <a:buChar char="o"/>
            </a:pPr>
            <a:r>
              <a:rPr lang="en-US" sz="3200" dirty="0"/>
              <a:t>Funding from NIH</a:t>
            </a:r>
          </a:p>
          <a:p>
            <a:pPr marL="342900" indent="-342900">
              <a:buFont typeface="Courier New" panose="02070309020205020404" pitchFamily="49" charset="0"/>
              <a:buChar char="o"/>
            </a:pPr>
            <a:endParaRPr lang="en-US" sz="3200" dirty="0"/>
          </a:p>
          <a:p>
            <a:pPr marL="342900" indent="-342900">
              <a:buFont typeface="Courier New" panose="02070309020205020404" pitchFamily="49" charset="0"/>
              <a:buChar char="o"/>
            </a:pPr>
            <a:endParaRPr lang="en-US" sz="3200" dirty="0"/>
          </a:p>
        </p:txBody>
      </p:sp>
      <p:pic>
        <p:nvPicPr>
          <p:cNvPr id="3" name="Picture 2">
            <a:extLst>
              <a:ext uri="{FF2B5EF4-FFF2-40B4-BE49-F238E27FC236}">
                <a16:creationId xmlns:a16="http://schemas.microsoft.com/office/drawing/2014/main" id="{8E7DD1AC-9466-4F3E-A0F8-D143F316101C}"/>
              </a:ext>
            </a:extLst>
          </p:cNvPr>
          <p:cNvPicPr>
            <a:picLocks noChangeAspect="1"/>
          </p:cNvPicPr>
          <p:nvPr/>
        </p:nvPicPr>
        <p:blipFill>
          <a:blip r:embed="rId4"/>
          <a:stretch>
            <a:fillRect/>
          </a:stretch>
        </p:blipFill>
        <p:spPr>
          <a:xfrm>
            <a:off x="5656522" y="4232452"/>
            <a:ext cx="6535478" cy="2070060"/>
          </a:xfrm>
          <a:prstGeom prst="rect">
            <a:avLst/>
          </a:prstGeom>
        </p:spPr>
      </p:pic>
    </p:spTree>
    <p:extLst>
      <p:ext uri="{BB962C8B-B14F-4D97-AF65-F5344CB8AC3E}">
        <p14:creationId xmlns:p14="http://schemas.microsoft.com/office/powerpoint/2010/main" val="279305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Update on our work</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25</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Contributors</a:t>
            </a:r>
          </a:p>
        </p:txBody>
      </p:sp>
      <p:sp>
        <p:nvSpPr>
          <p:cNvPr id="6" name="TextBox 5">
            <a:extLst>
              <a:ext uri="{FF2B5EF4-FFF2-40B4-BE49-F238E27FC236}">
                <a16:creationId xmlns:a16="http://schemas.microsoft.com/office/drawing/2014/main" id="{974AA494-5740-4374-B02F-74BF0A64909C}"/>
              </a:ext>
            </a:extLst>
          </p:cNvPr>
          <p:cNvSpPr txBox="1"/>
          <p:nvPr/>
        </p:nvSpPr>
        <p:spPr>
          <a:xfrm>
            <a:off x="127592" y="830997"/>
            <a:ext cx="6071190" cy="7109639"/>
          </a:xfrm>
          <a:prstGeom prst="rect">
            <a:avLst/>
          </a:prstGeom>
          <a:noFill/>
        </p:spPr>
        <p:txBody>
          <a:bodyPr wrap="square" rtlCol="0">
            <a:spAutoFit/>
          </a:bodyPr>
          <a:lstStyle/>
          <a:p>
            <a:pPr marL="342900" indent="-342900">
              <a:buFont typeface="Courier New" panose="02070309020205020404" pitchFamily="49" charset="0"/>
              <a:buChar char="o"/>
            </a:pPr>
            <a:r>
              <a:rPr lang="en-US" sz="3200" dirty="0"/>
              <a:t>RNA 3D Motif Atlas</a:t>
            </a:r>
          </a:p>
          <a:p>
            <a:pPr marL="800100" lvl="1" indent="-342900">
              <a:buFont typeface="Courier New" panose="02070309020205020404" pitchFamily="49" charset="0"/>
              <a:buChar char="o"/>
            </a:pPr>
            <a:r>
              <a:rPr lang="en-US" sz="2400" dirty="0"/>
              <a:t>Anton Petrov</a:t>
            </a:r>
          </a:p>
          <a:p>
            <a:pPr marL="800100" lvl="1" indent="-342900">
              <a:buFont typeface="Courier New" panose="02070309020205020404" pitchFamily="49" charset="0"/>
              <a:buChar char="o"/>
            </a:pPr>
            <a:r>
              <a:rPr lang="en-US" sz="2400" dirty="0"/>
              <a:t>Seyoung Ree</a:t>
            </a:r>
          </a:p>
          <a:p>
            <a:pPr marL="800100" lvl="1" indent="-342900">
              <a:buFont typeface="Courier New" panose="02070309020205020404" pitchFamily="49" charset="0"/>
              <a:buChar char="o"/>
            </a:pPr>
            <a:r>
              <a:rPr lang="en-US" sz="2400" dirty="0"/>
              <a:t>Adam Coger</a:t>
            </a:r>
          </a:p>
          <a:p>
            <a:pPr marL="800100" lvl="1" indent="-342900">
              <a:buFont typeface="Courier New" panose="02070309020205020404" pitchFamily="49" charset="0"/>
              <a:buChar char="o"/>
            </a:pPr>
            <a:r>
              <a:rPr lang="en-US" sz="2400" dirty="0"/>
              <a:t>Vy Nguyen</a:t>
            </a:r>
          </a:p>
          <a:p>
            <a:pPr marL="342900" indent="-342900">
              <a:buFont typeface="Courier New" panose="02070309020205020404" pitchFamily="49" charset="0"/>
              <a:buChar char="o"/>
            </a:pPr>
            <a:r>
              <a:rPr lang="en-US" sz="3200" dirty="0"/>
              <a:t>JAR3D</a:t>
            </a:r>
          </a:p>
          <a:p>
            <a:pPr marL="800100" lvl="1" indent="-342900">
              <a:buFont typeface="Courier New" panose="02070309020205020404" pitchFamily="49" charset="0"/>
              <a:buChar char="o"/>
            </a:pPr>
            <a:r>
              <a:rPr lang="en-US" sz="2400" dirty="0"/>
              <a:t>Michael Sarver</a:t>
            </a:r>
          </a:p>
          <a:p>
            <a:pPr marL="800100" lvl="1" indent="-342900">
              <a:buFont typeface="Courier New" panose="02070309020205020404" pitchFamily="49" charset="0"/>
              <a:buChar char="o"/>
            </a:pPr>
            <a:r>
              <a:rPr lang="en-US" sz="2400" dirty="0"/>
              <a:t>Meg Pirrung</a:t>
            </a:r>
          </a:p>
          <a:p>
            <a:pPr marL="800100" lvl="1" indent="-342900">
              <a:buFont typeface="Courier New" panose="02070309020205020404" pitchFamily="49" charset="0"/>
              <a:buChar char="o"/>
            </a:pPr>
            <a:r>
              <a:rPr lang="en-US" sz="2400" dirty="0"/>
              <a:t>James Roll</a:t>
            </a:r>
          </a:p>
          <a:p>
            <a:pPr marL="800100" lvl="1" indent="-342900">
              <a:buFont typeface="Courier New" panose="02070309020205020404" pitchFamily="49" charset="0"/>
              <a:buChar char="o"/>
            </a:pPr>
            <a:r>
              <a:rPr lang="en-US" sz="2400" dirty="0"/>
              <a:t>Anton Petrov</a:t>
            </a:r>
            <a:endParaRPr lang="en-US" sz="3200" dirty="0"/>
          </a:p>
          <a:p>
            <a:pPr marL="342900" indent="-342900">
              <a:buFont typeface="Courier New" panose="02070309020205020404" pitchFamily="49" charset="0"/>
              <a:buChar char="o"/>
            </a:pPr>
            <a:r>
              <a:rPr lang="en-US" sz="3200" dirty="0"/>
              <a:t> Representative sets</a:t>
            </a:r>
          </a:p>
          <a:p>
            <a:pPr marL="800100" lvl="1" indent="-342900">
              <a:buFont typeface="Courier New" panose="02070309020205020404" pitchFamily="49" charset="0"/>
              <a:buChar char="o"/>
            </a:pPr>
            <a:r>
              <a:rPr lang="en-US" sz="2400" dirty="0"/>
              <a:t>Anton Petrov</a:t>
            </a:r>
          </a:p>
          <a:p>
            <a:pPr marL="800100" lvl="1" indent="-342900">
              <a:buFont typeface="Courier New" panose="02070309020205020404" pitchFamily="49" charset="0"/>
              <a:buChar char="o"/>
            </a:pPr>
            <a:r>
              <a:rPr lang="en-US" sz="2400" dirty="0"/>
              <a:t>Blake Sweeney</a:t>
            </a:r>
          </a:p>
          <a:p>
            <a:pPr marL="800100" lvl="1" indent="-342900">
              <a:buFont typeface="Courier New" panose="02070309020205020404" pitchFamily="49" charset="0"/>
              <a:buChar char="o"/>
            </a:pPr>
            <a:r>
              <a:rPr lang="en-US" sz="2400" dirty="0"/>
              <a:t>Jamie Cannone</a:t>
            </a:r>
          </a:p>
          <a:p>
            <a:pPr marL="342900" indent="-342900">
              <a:buFont typeface="Courier New" panose="02070309020205020404" pitchFamily="49" charset="0"/>
              <a:buChar char="o"/>
            </a:pPr>
            <a:endParaRPr lang="en-US" sz="3200" dirty="0"/>
          </a:p>
          <a:p>
            <a:pPr marL="342900" indent="-342900">
              <a:buFont typeface="Courier New" panose="02070309020205020404" pitchFamily="49" charset="0"/>
              <a:buChar char="o"/>
            </a:pPr>
            <a:endParaRPr lang="en-US" sz="3200" dirty="0"/>
          </a:p>
          <a:p>
            <a:pPr marL="342900" indent="-342900">
              <a:buFont typeface="Courier New" panose="02070309020205020404" pitchFamily="49" charset="0"/>
              <a:buChar char="o"/>
            </a:pPr>
            <a:endParaRPr lang="en-US" sz="3200" dirty="0"/>
          </a:p>
        </p:txBody>
      </p:sp>
      <p:sp>
        <p:nvSpPr>
          <p:cNvPr id="8" name="TextBox 7">
            <a:extLst>
              <a:ext uri="{FF2B5EF4-FFF2-40B4-BE49-F238E27FC236}">
                <a16:creationId xmlns:a16="http://schemas.microsoft.com/office/drawing/2014/main" id="{DA18C8E1-B47D-4645-9333-AD7054CAA52A}"/>
              </a:ext>
            </a:extLst>
          </p:cNvPr>
          <p:cNvSpPr txBox="1"/>
          <p:nvPr/>
        </p:nvSpPr>
        <p:spPr>
          <a:xfrm>
            <a:off x="6002079" y="863723"/>
            <a:ext cx="6071190" cy="5262979"/>
          </a:xfrm>
          <a:prstGeom prst="rect">
            <a:avLst/>
          </a:prstGeom>
          <a:noFill/>
        </p:spPr>
        <p:txBody>
          <a:bodyPr wrap="square" rtlCol="0">
            <a:spAutoFit/>
          </a:bodyPr>
          <a:lstStyle/>
          <a:p>
            <a:pPr marL="342900" indent="-342900">
              <a:buFont typeface="Courier New" panose="02070309020205020404" pitchFamily="49" charset="0"/>
              <a:buChar char="o"/>
            </a:pPr>
            <a:r>
              <a:rPr lang="en-US" sz="3200" dirty="0"/>
              <a:t>FR3D and WebFR3D</a:t>
            </a:r>
          </a:p>
          <a:p>
            <a:pPr marL="800100" lvl="1" indent="-342900">
              <a:buFont typeface="Courier New" panose="02070309020205020404" pitchFamily="49" charset="0"/>
              <a:buChar char="o"/>
            </a:pPr>
            <a:r>
              <a:rPr lang="en-US" sz="2400" dirty="0"/>
              <a:t>Jesse Stombaugh</a:t>
            </a:r>
          </a:p>
          <a:p>
            <a:pPr marL="800100" lvl="1" indent="-342900">
              <a:buFont typeface="Courier New" panose="02070309020205020404" pitchFamily="49" charset="0"/>
              <a:buChar char="o"/>
            </a:pPr>
            <a:r>
              <a:rPr lang="en-US" sz="2400" dirty="0"/>
              <a:t>Michael Sarver</a:t>
            </a:r>
          </a:p>
          <a:p>
            <a:pPr marL="800100" lvl="1" indent="-342900">
              <a:buFont typeface="Courier New" panose="02070309020205020404" pitchFamily="49" charset="0"/>
              <a:buChar char="o"/>
            </a:pPr>
            <a:r>
              <a:rPr lang="en-US" sz="2400" dirty="0"/>
              <a:t>William Xi</a:t>
            </a:r>
          </a:p>
          <a:p>
            <a:pPr marL="800100" lvl="1" indent="-342900">
              <a:buFont typeface="Courier New" panose="02070309020205020404" pitchFamily="49" charset="0"/>
              <a:buChar char="o"/>
            </a:pPr>
            <a:r>
              <a:rPr lang="en-US" sz="2400" dirty="0"/>
              <a:t>Jacob Mitchell</a:t>
            </a:r>
          </a:p>
          <a:p>
            <a:pPr marL="342900" indent="-342900">
              <a:buFont typeface="Courier New" panose="02070309020205020404" pitchFamily="49" charset="0"/>
              <a:buChar char="o"/>
            </a:pPr>
            <a:r>
              <a:rPr lang="en-US" sz="3200" dirty="0"/>
              <a:t>NAKB</a:t>
            </a:r>
          </a:p>
          <a:p>
            <a:pPr marL="800100" lvl="1" indent="-342900">
              <a:buFont typeface="Courier New" panose="02070309020205020404" pitchFamily="49" charset="0"/>
              <a:buChar char="o"/>
            </a:pPr>
            <a:r>
              <a:rPr lang="en-US" sz="2400" dirty="0"/>
              <a:t>Cathy Lawson</a:t>
            </a:r>
          </a:p>
          <a:p>
            <a:pPr marL="800100" lvl="1" indent="-342900">
              <a:buFont typeface="Courier New" panose="02070309020205020404" pitchFamily="49" charset="0"/>
              <a:buChar char="o"/>
            </a:pPr>
            <a:r>
              <a:rPr lang="en-US" sz="2400" dirty="0"/>
              <a:t>Helen Berman</a:t>
            </a:r>
          </a:p>
          <a:p>
            <a:pPr marL="342900" indent="-342900">
              <a:buFont typeface="Courier New" panose="02070309020205020404" pitchFamily="49" charset="0"/>
              <a:buChar char="o"/>
            </a:pPr>
            <a:r>
              <a:rPr lang="en-US" sz="3200" dirty="0"/>
              <a:t>Funding</a:t>
            </a:r>
          </a:p>
          <a:p>
            <a:pPr marL="800100" lvl="1" indent="-342900">
              <a:buFont typeface="Courier New" panose="02070309020205020404" pitchFamily="49" charset="0"/>
              <a:buChar char="o"/>
            </a:pPr>
            <a:r>
              <a:rPr lang="en-US" sz="2400" dirty="0"/>
              <a:t>NIH R01GM085328</a:t>
            </a:r>
          </a:p>
          <a:p>
            <a:pPr marL="342900" indent="-342900">
              <a:buFont typeface="Courier New" panose="02070309020205020404" pitchFamily="49" charset="0"/>
              <a:buChar char="o"/>
            </a:pPr>
            <a:endParaRPr lang="en-US" sz="3200" dirty="0"/>
          </a:p>
          <a:p>
            <a:pPr marL="342900" indent="-342900">
              <a:buFont typeface="Courier New" panose="02070309020205020404" pitchFamily="49" charset="0"/>
              <a:buChar char="o"/>
            </a:pPr>
            <a:endParaRPr lang="en-US" sz="3200" dirty="0"/>
          </a:p>
        </p:txBody>
      </p:sp>
    </p:spTree>
    <p:extLst>
      <p:ext uri="{BB962C8B-B14F-4D97-AF65-F5344CB8AC3E}">
        <p14:creationId xmlns:p14="http://schemas.microsoft.com/office/powerpoint/2010/main" val="1000830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extLst>
              <p:ext uri="{D42A27DB-BD31-4B8C-83A1-F6EECF244321}">
                <p14:modId xmlns:p14="http://schemas.microsoft.com/office/powerpoint/2010/main" val="3855053918"/>
              </p:ext>
            </p:extLst>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Update on our work</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26</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Thank you!</a:t>
            </a:r>
          </a:p>
        </p:txBody>
      </p:sp>
      <p:sp>
        <p:nvSpPr>
          <p:cNvPr id="8" name="TextBox 7">
            <a:extLst>
              <a:ext uri="{FF2B5EF4-FFF2-40B4-BE49-F238E27FC236}">
                <a16:creationId xmlns:a16="http://schemas.microsoft.com/office/drawing/2014/main" id="{EED615D2-8753-47AC-A5E2-27FE947845B3}"/>
              </a:ext>
            </a:extLst>
          </p:cNvPr>
          <p:cNvSpPr txBox="1"/>
          <p:nvPr/>
        </p:nvSpPr>
        <p:spPr>
          <a:xfrm>
            <a:off x="127592" y="830997"/>
            <a:ext cx="6071190" cy="1569660"/>
          </a:xfrm>
          <a:prstGeom prst="rect">
            <a:avLst/>
          </a:prstGeom>
          <a:noFill/>
        </p:spPr>
        <p:txBody>
          <a:bodyPr wrap="square" rtlCol="0">
            <a:spAutoFit/>
          </a:bodyPr>
          <a:lstStyle/>
          <a:p>
            <a:pPr marL="342900" indent="-342900">
              <a:buFont typeface="Courier New" panose="02070309020205020404" pitchFamily="49" charset="0"/>
              <a:buChar char="o"/>
            </a:pPr>
            <a:r>
              <a:rPr lang="en-US" sz="3200" dirty="0"/>
              <a:t>To Neocles</a:t>
            </a:r>
          </a:p>
          <a:p>
            <a:pPr marL="342900" indent="-342900">
              <a:buFont typeface="Courier New" panose="02070309020205020404" pitchFamily="49" charset="0"/>
              <a:buChar char="o"/>
            </a:pPr>
            <a:r>
              <a:rPr lang="en-US" sz="3200" dirty="0"/>
              <a:t>To Elena and Eric</a:t>
            </a:r>
          </a:p>
          <a:p>
            <a:pPr marL="342900" indent="-342900">
              <a:buFont typeface="Courier New" panose="02070309020205020404" pitchFamily="49" charset="0"/>
              <a:buChar char="o"/>
            </a:pPr>
            <a:r>
              <a:rPr lang="en-US" sz="3200" dirty="0"/>
              <a:t>To all of you</a:t>
            </a:r>
          </a:p>
        </p:txBody>
      </p:sp>
      <p:pic>
        <p:nvPicPr>
          <p:cNvPr id="12" name="Picture 11">
            <a:extLst>
              <a:ext uri="{FF2B5EF4-FFF2-40B4-BE49-F238E27FC236}">
                <a16:creationId xmlns:a16="http://schemas.microsoft.com/office/drawing/2014/main" id="{AF641AFD-D7C8-4DB4-AD5B-0CA34C0D88F9}"/>
              </a:ext>
            </a:extLst>
          </p:cNvPr>
          <p:cNvPicPr>
            <a:picLocks noChangeAspect="1"/>
          </p:cNvPicPr>
          <p:nvPr/>
        </p:nvPicPr>
        <p:blipFill>
          <a:blip r:embed="rId3"/>
          <a:stretch>
            <a:fillRect/>
          </a:stretch>
        </p:blipFill>
        <p:spPr>
          <a:xfrm>
            <a:off x="3730762" y="127351"/>
            <a:ext cx="6207895" cy="6307774"/>
          </a:xfrm>
          <a:prstGeom prst="rect">
            <a:avLst/>
          </a:prstGeom>
        </p:spPr>
      </p:pic>
    </p:spTree>
    <p:extLst>
      <p:ext uri="{BB962C8B-B14F-4D97-AF65-F5344CB8AC3E}">
        <p14:creationId xmlns:p14="http://schemas.microsoft.com/office/powerpoint/2010/main" val="362832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My time with Neocles Leontis</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3</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Teaching</a:t>
            </a:r>
          </a:p>
        </p:txBody>
      </p:sp>
      <p:sp>
        <p:nvSpPr>
          <p:cNvPr id="8" name="TextBox 7">
            <a:extLst>
              <a:ext uri="{FF2B5EF4-FFF2-40B4-BE49-F238E27FC236}">
                <a16:creationId xmlns:a16="http://schemas.microsoft.com/office/drawing/2014/main" id="{77B4A1AD-1A48-44AE-A738-2B1165AE0AED}"/>
              </a:ext>
            </a:extLst>
          </p:cNvPr>
          <p:cNvSpPr txBox="1"/>
          <p:nvPr/>
        </p:nvSpPr>
        <p:spPr>
          <a:xfrm>
            <a:off x="127592" y="1020726"/>
            <a:ext cx="6826102" cy="5016758"/>
          </a:xfrm>
          <a:prstGeom prst="rect">
            <a:avLst/>
          </a:prstGeom>
          <a:noFill/>
        </p:spPr>
        <p:txBody>
          <a:bodyPr wrap="square" rtlCol="0">
            <a:spAutoFit/>
          </a:bodyPr>
          <a:lstStyle/>
          <a:p>
            <a:pPr marL="342900" indent="-342900">
              <a:buFont typeface="Courier New" panose="02070309020205020404" pitchFamily="49" charset="0"/>
              <a:buChar char="o"/>
            </a:pPr>
            <a:r>
              <a:rPr lang="en-US" sz="3200" dirty="0"/>
              <a:t>Neocles loved working with and encouraging students</a:t>
            </a:r>
          </a:p>
          <a:p>
            <a:pPr marL="342900" indent="-342900">
              <a:buFont typeface="Courier New" panose="02070309020205020404" pitchFamily="49" charset="0"/>
              <a:buChar char="o"/>
            </a:pPr>
            <a:r>
              <a:rPr lang="en-US" sz="3200" dirty="0"/>
              <a:t>The last text he wrote to a student and me (about KV to PP):</a:t>
            </a:r>
          </a:p>
          <a:p>
            <a:pPr marL="800100" lvl="1" indent="-342900">
              <a:buFont typeface="Courier New" panose="02070309020205020404" pitchFamily="49" charset="0"/>
              <a:buChar char="o"/>
            </a:pPr>
            <a:r>
              <a:rPr lang="en-US" sz="3200" dirty="0">
                <a:solidFill>
                  <a:srgbClr val="000000"/>
                </a:solidFill>
                <a:latin typeface="Calibri" panose="020F0502020204030204" pitchFamily="34" charset="0"/>
              </a:rPr>
              <a:t>Next week I’ll show you the key role played by proline mutations in production of new vaccines! Very cool. Thanks to NIH research American socialist state rises to the rescue once again!</a:t>
            </a:r>
            <a:endParaRPr lang="en-US" sz="3200" dirty="0"/>
          </a:p>
        </p:txBody>
      </p:sp>
      <p:pic>
        <p:nvPicPr>
          <p:cNvPr id="11" name="Picture 10">
            <a:extLst>
              <a:ext uri="{FF2B5EF4-FFF2-40B4-BE49-F238E27FC236}">
                <a16:creationId xmlns:a16="http://schemas.microsoft.com/office/drawing/2014/main" id="{4476E102-952C-4315-92A7-9EFF8B160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069" y="543918"/>
            <a:ext cx="4838700" cy="4838700"/>
          </a:xfrm>
          <a:prstGeom prst="rect">
            <a:avLst/>
          </a:prstGeom>
        </p:spPr>
      </p:pic>
      <p:sp>
        <p:nvSpPr>
          <p:cNvPr id="13" name="TextBox 12">
            <a:extLst>
              <a:ext uri="{FF2B5EF4-FFF2-40B4-BE49-F238E27FC236}">
                <a16:creationId xmlns:a16="http://schemas.microsoft.com/office/drawing/2014/main" id="{A852DED6-009E-419F-8D05-0CCD67C2842C}"/>
              </a:ext>
            </a:extLst>
          </p:cNvPr>
          <p:cNvSpPr txBox="1"/>
          <p:nvPr/>
        </p:nvSpPr>
        <p:spPr>
          <a:xfrm>
            <a:off x="7079069" y="5473749"/>
            <a:ext cx="4838700" cy="430887"/>
          </a:xfrm>
          <a:prstGeom prst="rect">
            <a:avLst/>
          </a:prstGeom>
          <a:noFill/>
        </p:spPr>
        <p:txBody>
          <a:bodyPr wrap="square" rtlCol="0">
            <a:spAutoFit/>
          </a:bodyPr>
          <a:lstStyle/>
          <a:p>
            <a:r>
              <a:rPr lang="en-US" sz="2200" dirty="0"/>
              <a:t>Redwood stand near Stanford, June 2013</a:t>
            </a:r>
          </a:p>
        </p:txBody>
      </p:sp>
    </p:spTree>
    <p:extLst>
      <p:ext uri="{BB962C8B-B14F-4D97-AF65-F5344CB8AC3E}">
        <p14:creationId xmlns:p14="http://schemas.microsoft.com/office/powerpoint/2010/main" val="15258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My time with Neocles Leontis</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4</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RNA Ontology Consortium</a:t>
            </a:r>
          </a:p>
        </p:txBody>
      </p:sp>
      <p:sp>
        <p:nvSpPr>
          <p:cNvPr id="8" name="TextBox 7">
            <a:extLst>
              <a:ext uri="{FF2B5EF4-FFF2-40B4-BE49-F238E27FC236}">
                <a16:creationId xmlns:a16="http://schemas.microsoft.com/office/drawing/2014/main" id="{77B4A1AD-1A48-44AE-A738-2B1165AE0AED}"/>
              </a:ext>
            </a:extLst>
          </p:cNvPr>
          <p:cNvSpPr txBox="1"/>
          <p:nvPr/>
        </p:nvSpPr>
        <p:spPr>
          <a:xfrm>
            <a:off x="127591" y="1020725"/>
            <a:ext cx="3441223" cy="6863417"/>
          </a:xfrm>
          <a:prstGeom prst="rect">
            <a:avLst/>
          </a:prstGeom>
          <a:noFill/>
        </p:spPr>
        <p:txBody>
          <a:bodyPr wrap="square" rtlCol="0">
            <a:spAutoFit/>
          </a:bodyPr>
          <a:lstStyle/>
          <a:p>
            <a:pPr marL="342900" indent="-342900">
              <a:buFont typeface="Courier New" panose="02070309020205020404" pitchFamily="49" charset="0"/>
              <a:buChar char="o"/>
            </a:pPr>
            <a:r>
              <a:rPr lang="en-US" sz="3200" dirty="0"/>
              <a:t>NSF Research Coordination Grant from 2004</a:t>
            </a:r>
          </a:p>
          <a:p>
            <a:pPr marL="342900" indent="-342900">
              <a:buFont typeface="Courier New" panose="02070309020205020404" pitchFamily="49" charset="0"/>
              <a:buChar char="o"/>
            </a:pPr>
            <a:r>
              <a:rPr lang="en-US" sz="3200" dirty="0"/>
              <a:t>2006 invitation</a:t>
            </a:r>
          </a:p>
          <a:p>
            <a:pPr marL="800100" lvl="1" indent="-342900">
              <a:buFont typeface="Courier New" panose="02070309020205020404" pitchFamily="49" charset="0"/>
              <a:buChar char="o"/>
            </a:pPr>
            <a:r>
              <a:rPr lang="en-US" sz="2400" dirty="0"/>
              <a:t>2009 Cambridge</a:t>
            </a:r>
          </a:p>
          <a:p>
            <a:pPr marL="800100" lvl="1" indent="-342900">
              <a:buFont typeface="Courier New" panose="02070309020205020404" pitchFamily="49" charset="0"/>
              <a:buChar char="o"/>
            </a:pPr>
            <a:r>
              <a:rPr lang="en-US" sz="2400" dirty="0"/>
              <a:t>2009 Madison</a:t>
            </a:r>
          </a:p>
          <a:p>
            <a:pPr marL="800100" lvl="1" indent="-342900">
              <a:buFont typeface="Courier New" panose="02070309020205020404" pitchFamily="49" charset="0"/>
              <a:buChar char="o"/>
            </a:pPr>
            <a:r>
              <a:rPr lang="en-US" sz="2400" dirty="0"/>
              <a:t>2010 Cambridge</a:t>
            </a:r>
          </a:p>
          <a:p>
            <a:pPr marL="800100" lvl="1" indent="-342900">
              <a:buFont typeface="Courier New" panose="02070309020205020404" pitchFamily="49" charset="0"/>
              <a:buChar char="o"/>
            </a:pPr>
            <a:r>
              <a:rPr lang="en-US" sz="2400" dirty="0"/>
              <a:t>2010 Seattle</a:t>
            </a:r>
          </a:p>
          <a:p>
            <a:pPr marL="800100" lvl="1" indent="-342900">
              <a:buFont typeface="Courier New" panose="02070309020205020404" pitchFamily="49" charset="0"/>
              <a:buChar char="o"/>
            </a:pPr>
            <a:r>
              <a:rPr lang="en-US" sz="2400" dirty="0"/>
              <a:t>2010 Strasbourg</a:t>
            </a:r>
          </a:p>
          <a:p>
            <a:pPr marL="342900" indent="-342900">
              <a:buFont typeface="Courier New" panose="02070309020205020404" pitchFamily="49" charset="0"/>
              <a:buChar char="o"/>
            </a:pPr>
            <a:r>
              <a:rPr lang="en-US" sz="3200" dirty="0"/>
              <a:t>2011 Ontology paper</a:t>
            </a:r>
          </a:p>
          <a:p>
            <a:pPr marL="342900" indent="-342900">
              <a:buFont typeface="Courier New" panose="02070309020205020404" pitchFamily="49" charset="0"/>
              <a:buChar char="o"/>
            </a:pPr>
            <a:endParaRPr lang="en-US" sz="3200" dirty="0"/>
          </a:p>
          <a:p>
            <a:pPr marL="342900" indent="-342900">
              <a:buFont typeface="Courier New" panose="02070309020205020404" pitchFamily="49" charset="0"/>
              <a:buChar char="o"/>
            </a:pPr>
            <a:endParaRPr lang="en-US" sz="3200" dirty="0"/>
          </a:p>
          <a:p>
            <a:pPr marL="342900" indent="-342900">
              <a:buFont typeface="Courier New" panose="02070309020205020404" pitchFamily="49" charset="0"/>
              <a:buChar char="o"/>
            </a:pPr>
            <a:endParaRPr lang="en-US" sz="3200" dirty="0"/>
          </a:p>
          <a:p>
            <a:pPr marL="342900" indent="-342900">
              <a:buFont typeface="Courier New" panose="02070309020205020404" pitchFamily="49" charset="0"/>
              <a:buChar char="o"/>
            </a:pPr>
            <a:endParaRPr lang="en-US" sz="3200" dirty="0"/>
          </a:p>
        </p:txBody>
      </p:sp>
      <p:grpSp>
        <p:nvGrpSpPr>
          <p:cNvPr id="11" name="Group 10">
            <a:extLst>
              <a:ext uri="{FF2B5EF4-FFF2-40B4-BE49-F238E27FC236}">
                <a16:creationId xmlns:a16="http://schemas.microsoft.com/office/drawing/2014/main" id="{3894EA79-35CD-4F2C-8875-DD3D351151D9}"/>
              </a:ext>
            </a:extLst>
          </p:cNvPr>
          <p:cNvGrpSpPr/>
          <p:nvPr/>
        </p:nvGrpSpPr>
        <p:grpSpPr>
          <a:xfrm>
            <a:off x="3568814" y="956700"/>
            <a:ext cx="8341655" cy="2498881"/>
            <a:chOff x="3568814" y="956700"/>
            <a:chExt cx="8341655" cy="2498881"/>
          </a:xfrm>
        </p:grpSpPr>
        <p:grpSp>
          <p:nvGrpSpPr>
            <p:cNvPr id="9" name="Group 8">
              <a:extLst>
                <a:ext uri="{FF2B5EF4-FFF2-40B4-BE49-F238E27FC236}">
                  <a16:creationId xmlns:a16="http://schemas.microsoft.com/office/drawing/2014/main" id="{99E808B6-EB6A-4814-9530-CD3AC3626861}"/>
                </a:ext>
              </a:extLst>
            </p:cNvPr>
            <p:cNvGrpSpPr/>
            <p:nvPr/>
          </p:nvGrpSpPr>
          <p:grpSpPr>
            <a:xfrm>
              <a:off x="3661412" y="956700"/>
              <a:ext cx="8249057" cy="2498881"/>
              <a:chOff x="2311077" y="2983374"/>
              <a:chExt cx="8249057" cy="2498881"/>
            </a:xfrm>
          </p:grpSpPr>
          <p:pic>
            <p:nvPicPr>
              <p:cNvPr id="2" name="Picture 1">
                <a:extLst>
                  <a:ext uri="{FF2B5EF4-FFF2-40B4-BE49-F238E27FC236}">
                    <a16:creationId xmlns:a16="http://schemas.microsoft.com/office/drawing/2014/main" id="{3F8287C6-E2D1-43B8-8E0A-ABBB653A520D}"/>
                  </a:ext>
                </a:extLst>
              </p:cNvPr>
              <p:cNvPicPr>
                <a:picLocks noChangeAspect="1"/>
              </p:cNvPicPr>
              <p:nvPr/>
            </p:nvPicPr>
            <p:blipFill>
              <a:blip r:embed="rId3"/>
              <a:stretch>
                <a:fillRect/>
              </a:stretch>
            </p:blipFill>
            <p:spPr>
              <a:xfrm>
                <a:off x="2311078" y="2983374"/>
                <a:ext cx="7569843" cy="891251"/>
              </a:xfrm>
              <a:prstGeom prst="rect">
                <a:avLst/>
              </a:prstGeom>
            </p:spPr>
          </p:pic>
          <p:pic>
            <p:nvPicPr>
              <p:cNvPr id="3" name="Picture 2">
                <a:extLst>
                  <a:ext uri="{FF2B5EF4-FFF2-40B4-BE49-F238E27FC236}">
                    <a16:creationId xmlns:a16="http://schemas.microsoft.com/office/drawing/2014/main" id="{AF1962C6-FE38-4F7E-A3EC-86D461903F8D}"/>
                  </a:ext>
                </a:extLst>
              </p:cNvPr>
              <p:cNvPicPr>
                <a:picLocks noChangeAspect="1"/>
              </p:cNvPicPr>
              <p:nvPr/>
            </p:nvPicPr>
            <p:blipFill>
              <a:blip r:embed="rId4"/>
              <a:stretch>
                <a:fillRect/>
              </a:stretch>
            </p:blipFill>
            <p:spPr>
              <a:xfrm>
                <a:off x="2311078" y="3874625"/>
                <a:ext cx="7662441" cy="1116957"/>
              </a:xfrm>
              <a:prstGeom prst="rect">
                <a:avLst/>
              </a:prstGeom>
            </p:spPr>
          </p:pic>
          <p:pic>
            <p:nvPicPr>
              <p:cNvPr id="6" name="Picture 5">
                <a:extLst>
                  <a:ext uri="{FF2B5EF4-FFF2-40B4-BE49-F238E27FC236}">
                    <a16:creationId xmlns:a16="http://schemas.microsoft.com/office/drawing/2014/main" id="{3FF26BFC-70FC-44D1-87AA-5819C534AC03}"/>
                  </a:ext>
                </a:extLst>
              </p:cNvPr>
              <p:cNvPicPr>
                <a:picLocks noChangeAspect="1"/>
              </p:cNvPicPr>
              <p:nvPr/>
            </p:nvPicPr>
            <p:blipFill>
              <a:blip r:embed="rId5"/>
              <a:stretch>
                <a:fillRect/>
              </a:stretch>
            </p:blipFill>
            <p:spPr>
              <a:xfrm>
                <a:off x="2311077" y="5116495"/>
                <a:ext cx="8249057" cy="365760"/>
              </a:xfrm>
              <a:prstGeom prst="rect">
                <a:avLst/>
              </a:prstGeom>
            </p:spPr>
          </p:pic>
        </p:grpSp>
        <p:sp>
          <p:nvSpPr>
            <p:cNvPr id="10" name="Rectangle 9">
              <a:extLst>
                <a:ext uri="{FF2B5EF4-FFF2-40B4-BE49-F238E27FC236}">
                  <a16:creationId xmlns:a16="http://schemas.microsoft.com/office/drawing/2014/main" id="{C28F6ED0-405E-44FA-8D48-F595BA23A411}"/>
                </a:ext>
              </a:extLst>
            </p:cNvPr>
            <p:cNvSpPr/>
            <p:nvPr/>
          </p:nvSpPr>
          <p:spPr>
            <a:xfrm>
              <a:off x="3568814" y="956700"/>
              <a:ext cx="8341655" cy="24988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A0354991-9BB7-469B-B2B1-C7C7DEB72689}"/>
              </a:ext>
            </a:extLst>
          </p:cNvPr>
          <p:cNvPicPr>
            <a:picLocks noChangeAspect="1"/>
          </p:cNvPicPr>
          <p:nvPr/>
        </p:nvPicPr>
        <p:blipFill>
          <a:blip r:embed="rId6"/>
          <a:stretch>
            <a:fillRect/>
          </a:stretch>
        </p:blipFill>
        <p:spPr>
          <a:xfrm>
            <a:off x="3869279" y="3563467"/>
            <a:ext cx="7740724" cy="2820886"/>
          </a:xfrm>
          <a:prstGeom prst="rect">
            <a:avLst/>
          </a:prstGeom>
          <a:ln>
            <a:solidFill>
              <a:schemeClr val="accent1">
                <a:shade val="50000"/>
              </a:schemeClr>
            </a:solidFill>
          </a:ln>
        </p:spPr>
      </p:pic>
    </p:spTree>
    <p:extLst>
      <p:ext uri="{BB962C8B-B14F-4D97-AF65-F5344CB8AC3E}">
        <p14:creationId xmlns:p14="http://schemas.microsoft.com/office/powerpoint/2010/main" val="378041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My time with Neocles Leontis</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5</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769441"/>
          </a:xfrm>
          <a:prstGeom prst="rect">
            <a:avLst/>
          </a:prstGeom>
          <a:noFill/>
        </p:spPr>
        <p:txBody>
          <a:bodyPr wrap="square" rtlCol="0">
            <a:spAutoFit/>
          </a:bodyPr>
          <a:lstStyle/>
          <a:p>
            <a:r>
              <a:rPr lang="en-US" sz="4400" dirty="0">
                <a:solidFill>
                  <a:srgbClr val="00B050"/>
                </a:solidFill>
              </a:rPr>
              <a:t>2009 RNA Ontology meetings in Cambridge</a:t>
            </a:r>
          </a:p>
        </p:txBody>
      </p:sp>
      <p:pic>
        <p:nvPicPr>
          <p:cNvPr id="3" name="Picture 2">
            <a:extLst>
              <a:ext uri="{FF2B5EF4-FFF2-40B4-BE49-F238E27FC236}">
                <a16:creationId xmlns:a16="http://schemas.microsoft.com/office/drawing/2014/main" id="{6412846D-0D0C-41CF-A2D6-F0104755A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62" y="769441"/>
            <a:ext cx="4037515" cy="5383353"/>
          </a:xfrm>
          <a:prstGeom prst="rect">
            <a:avLst/>
          </a:prstGeom>
        </p:spPr>
      </p:pic>
      <p:pic>
        <p:nvPicPr>
          <p:cNvPr id="8" name="Picture 7">
            <a:extLst>
              <a:ext uri="{FF2B5EF4-FFF2-40B4-BE49-F238E27FC236}">
                <a16:creationId xmlns:a16="http://schemas.microsoft.com/office/drawing/2014/main" id="{B7581C59-B322-49F5-95A1-97276584DC54}"/>
              </a:ext>
            </a:extLst>
          </p:cNvPr>
          <p:cNvPicPr>
            <a:picLocks noChangeAspect="1"/>
          </p:cNvPicPr>
          <p:nvPr/>
        </p:nvPicPr>
        <p:blipFill rotWithShape="1">
          <a:blip r:embed="rId3">
            <a:extLst>
              <a:ext uri="{28A0092B-C50C-407E-A947-70E740481C1C}">
                <a14:useLocalDpi xmlns:a14="http://schemas.microsoft.com/office/drawing/2010/main" val="0"/>
              </a:ext>
            </a:extLst>
          </a:blip>
          <a:srcRect l="18476" r="14288" b="13986"/>
          <a:stretch/>
        </p:blipFill>
        <p:spPr>
          <a:xfrm>
            <a:off x="4256299" y="769441"/>
            <a:ext cx="4750095" cy="4557471"/>
          </a:xfrm>
          <a:prstGeom prst="rect">
            <a:avLst/>
          </a:prstGeom>
        </p:spPr>
      </p:pic>
      <p:pic>
        <p:nvPicPr>
          <p:cNvPr id="10" name="Picture 9">
            <a:extLst>
              <a:ext uri="{FF2B5EF4-FFF2-40B4-BE49-F238E27FC236}">
                <a16:creationId xmlns:a16="http://schemas.microsoft.com/office/drawing/2014/main" id="{0C66E3EF-87C4-4D5D-B7D5-0A961172FAA7}"/>
              </a:ext>
            </a:extLst>
          </p:cNvPr>
          <p:cNvPicPr>
            <a:picLocks noChangeAspect="1"/>
          </p:cNvPicPr>
          <p:nvPr/>
        </p:nvPicPr>
        <p:blipFill rotWithShape="1">
          <a:blip r:embed="rId4">
            <a:extLst>
              <a:ext uri="{28A0092B-C50C-407E-A947-70E740481C1C}">
                <a14:useLocalDpi xmlns:a14="http://schemas.microsoft.com/office/drawing/2010/main" val="0"/>
              </a:ext>
            </a:extLst>
          </a:blip>
          <a:srcRect l="19129" r="9597"/>
          <a:stretch/>
        </p:blipFill>
        <p:spPr>
          <a:xfrm>
            <a:off x="9098816" y="705206"/>
            <a:ext cx="3093184" cy="5786399"/>
          </a:xfrm>
          <a:prstGeom prst="rect">
            <a:avLst/>
          </a:prstGeom>
        </p:spPr>
      </p:pic>
      <p:sp>
        <p:nvSpPr>
          <p:cNvPr id="11" name="TextBox 10">
            <a:extLst>
              <a:ext uri="{FF2B5EF4-FFF2-40B4-BE49-F238E27FC236}">
                <a16:creationId xmlns:a16="http://schemas.microsoft.com/office/drawing/2014/main" id="{D5112F31-8EDB-42DB-9D80-B58FD1AB44AE}"/>
              </a:ext>
            </a:extLst>
          </p:cNvPr>
          <p:cNvSpPr txBox="1"/>
          <p:nvPr/>
        </p:nvSpPr>
        <p:spPr>
          <a:xfrm>
            <a:off x="4256299" y="5524856"/>
            <a:ext cx="4750095" cy="707886"/>
          </a:xfrm>
          <a:prstGeom prst="rect">
            <a:avLst/>
          </a:prstGeom>
          <a:noFill/>
        </p:spPr>
        <p:txBody>
          <a:bodyPr wrap="square" rtlCol="0">
            <a:spAutoFit/>
          </a:bodyPr>
          <a:lstStyle/>
          <a:p>
            <a:r>
              <a:rPr lang="en-US" sz="2000" dirty="0"/>
              <a:t>Neocles with PhD student Jesse Stombaugh at The Eagle in January 2009</a:t>
            </a:r>
          </a:p>
        </p:txBody>
      </p:sp>
    </p:spTree>
    <p:extLst>
      <p:ext uri="{BB962C8B-B14F-4D97-AF65-F5344CB8AC3E}">
        <p14:creationId xmlns:p14="http://schemas.microsoft.com/office/powerpoint/2010/main" val="673193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2843FD-209F-4CCF-8224-3581621153E5}"/>
              </a:ext>
            </a:extLst>
          </p:cNvPr>
          <p:cNvSpPr txBox="1"/>
          <p:nvPr/>
        </p:nvSpPr>
        <p:spPr>
          <a:xfrm>
            <a:off x="0" y="0"/>
            <a:ext cx="12192000" cy="769441"/>
          </a:xfrm>
          <a:prstGeom prst="rect">
            <a:avLst/>
          </a:prstGeom>
          <a:noFill/>
        </p:spPr>
        <p:txBody>
          <a:bodyPr wrap="square" rtlCol="0">
            <a:spAutoFit/>
          </a:bodyPr>
          <a:lstStyle/>
          <a:p>
            <a:r>
              <a:rPr lang="en-US" sz="4400" dirty="0">
                <a:solidFill>
                  <a:srgbClr val="00B050"/>
                </a:solidFill>
              </a:rPr>
              <a:t>A few more things that Neocles led the way on …</a:t>
            </a:r>
          </a:p>
        </p:txBody>
      </p:sp>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My time with Neocles Leontis</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6</a:t>
            </a:fld>
            <a:endParaRPr lang="en-US" sz="1600" dirty="0">
              <a:solidFill>
                <a:schemeClr val="tx1"/>
              </a:solidFill>
            </a:endParaRPr>
          </a:p>
        </p:txBody>
      </p:sp>
      <p:sp>
        <p:nvSpPr>
          <p:cNvPr id="6" name="TextBox 5">
            <a:extLst>
              <a:ext uri="{FF2B5EF4-FFF2-40B4-BE49-F238E27FC236}">
                <a16:creationId xmlns:a16="http://schemas.microsoft.com/office/drawing/2014/main" id="{26059E1D-1772-402B-B416-9481304B24B5}"/>
              </a:ext>
            </a:extLst>
          </p:cNvPr>
          <p:cNvSpPr txBox="1"/>
          <p:nvPr/>
        </p:nvSpPr>
        <p:spPr>
          <a:xfrm>
            <a:off x="127591" y="1020726"/>
            <a:ext cx="7285505" cy="6494085"/>
          </a:xfrm>
          <a:prstGeom prst="rect">
            <a:avLst/>
          </a:prstGeom>
          <a:noFill/>
        </p:spPr>
        <p:txBody>
          <a:bodyPr wrap="square" rtlCol="0">
            <a:spAutoFit/>
          </a:bodyPr>
          <a:lstStyle/>
          <a:p>
            <a:pPr marL="342900" indent="-342900">
              <a:buFont typeface="Courier New" panose="02070309020205020404" pitchFamily="49" charset="0"/>
              <a:buChar char="o"/>
            </a:pPr>
            <a:r>
              <a:rPr lang="en-US" sz="3200" dirty="0"/>
              <a:t>Faculty Senate Chair</a:t>
            </a:r>
          </a:p>
          <a:p>
            <a:pPr marL="342900" indent="-342900">
              <a:buFont typeface="Courier New" panose="02070309020205020404" pitchFamily="49" charset="0"/>
              <a:buChar char="o"/>
            </a:pPr>
            <a:r>
              <a:rPr lang="en-US" sz="3200" dirty="0"/>
              <a:t>Innovative Teaching Group</a:t>
            </a:r>
          </a:p>
          <a:p>
            <a:pPr marL="342900" indent="-342900">
              <a:buFont typeface="Courier New" panose="02070309020205020404" pitchFamily="49" charset="0"/>
              <a:buChar char="o"/>
            </a:pPr>
            <a:r>
              <a:rPr lang="en-US" sz="3200" dirty="0"/>
              <a:t>Diet and health interest and support group</a:t>
            </a:r>
          </a:p>
          <a:p>
            <a:pPr marL="342900" indent="-342900">
              <a:buFont typeface="Courier New" panose="02070309020205020404" pitchFamily="49" charset="0"/>
              <a:buChar char="o"/>
            </a:pPr>
            <a:r>
              <a:rPr lang="en-US" sz="3200" dirty="0"/>
              <a:t>Home energy audits for homes in Bowling Green</a:t>
            </a:r>
          </a:p>
          <a:p>
            <a:pPr marL="800100" lvl="1" indent="-342900">
              <a:buFont typeface="Courier New" panose="02070309020205020404" pitchFamily="49" charset="0"/>
              <a:buChar char="o"/>
            </a:pPr>
            <a:r>
              <a:rPr lang="en-US" sz="3200" dirty="0"/>
              <a:t>and for people renting apartments!</a:t>
            </a:r>
          </a:p>
          <a:p>
            <a:pPr marL="342900" indent="-342900">
              <a:buFont typeface="Courier New" panose="02070309020205020404" pitchFamily="49" charset="0"/>
              <a:buChar char="o"/>
            </a:pPr>
            <a:r>
              <a:rPr lang="en-US" sz="3200" dirty="0"/>
              <a:t>President’s Council on Sustainability</a:t>
            </a:r>
          </a:p>
          <a:p>
            <a:pPr marL="800100" lvl="1" indent="-342900">
              <a:buFont typeface="Courier New" panose="02070309020205020404" pitchFamily="49" charset="0"/>
              <a:buChar char="o"/>
            </a:pPr>
            <a:r>
              <a:rPr lang="en-US" sz="3200" dirty="0"/>
              <a:t>BGSU carbon neutrality pledge</a:t>
            </a:r>
          </a:p>
          <a:p>
            <a:pPr marL="800100" lvl="1" indent="-342900">
              <a:buFont typeface="Courier New" panose="02070309020205020404" pitchFamily="49" charset="0"/>
              <a:buChar char="o"/>
            </a:pPr>
            <a:r>
              <a:rPr lang="en-US" sz="3200" dirty="0"/>
              <a:t>Investigating geothermal heating for BGSU, long before it was cool</a:t>
            </a:r>
          </a:p>
          <a:p>
            <a:pPr marL="342900" indent="-342900">
              <a:buFont typeface="Courier New" panose="02070309020205020404" pitchFamily="49" charset="0"/>
              <a:buChar char="o"/>
            </a:pPr>
            <a:endParaRPr lang="en-US" sz="3200" dirty="0"/>
          </a:p>
          <a:p>
            <a:pPr marL="285750" indent="-285750">
              <a:buFont typeface="Arial" panose="020B0604020202020204" pitchFamily="34" charset="0"/>
              <a:buChar char="•"/>
            </a:pPr>
            <a:endParaRPr lang="en-US" sz="3200" dirty="0"/>
          </a:p>
        </p:txBody>
      </p:sp>
      <p:pic>
        <p:nvPicPr>
          <p:cNvPr id="5" name="Picture 4">
            <a:extLst>
              <a:ext uri="{FF2B5EF4-FFF2-40B4-BE49-F238E27FC236}">
                <a16:creationId xmlns:a16="http://schemas.microsoft.com/office/drawing/2014/main" id="{1C242C70-5909-471D-A8F8-17E8B552D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240" y="1020726"/>
            <a:ext cx="4633592" cy="3429000"/>
          </a:xfrm>
          <a:prstGeom prst="rect">
            <a:avLst/>
          </a:prstGeom>
        </p:spPr>
      </p:pic>
      <p:sp>
        <p:nvSpPr>
          <p:cNvPr id="9" name="TextBox 8">
            <a:extLst>
              <a:ext uri="{FF2B5EF4-FFF2-40B4-BE49-F238E27FC236}">
                <a16:creationId xmlns:a16="http://schemas.microsoft.com/office/drawing/2014/main" id="{1483EFFA-10C7-48D6-BCF8-F746445A44E2}"/>
              </a:ext>
            </a:extLst>
          </p:cNvPr>
          <p:cNvSpPr txBox="1"/>
          <p:nvPr/>
        </p:nvSpPr>
        <p:spPr>
          <a:xfrm>
            <a:off x="7264240" y="4720856"/>
            <a:ext cx="4633592" cy="923330"/>
          </a:xfrm>
          <a:prstGeom prst="rect">
            <a:avLst/>
          </a:prstGeom>
          <a:noFill/>
        </p:spPr>
        <p:txBody>
          <a:bodyPr wrap="square" rtlCol="0">
            <a:spAutoFit/>
          </a:bodyPr>
          <a:lstStyle/>
          <a:p>
            <a:r>
              <a:rPr lang="en-US" dirty="0"/>
              <a:t>Neocles, his wife Vassiliki, and his campaign manager after winning the Democratic primary for Bowling Green City Council in May 2019.</a:t>
            </a:r>
          </a:p>
        </p:txBody>
      </p:sp>
    </p:spTree>
    <p:extLst>
      <p:ext uri="{BB962C8B-B14F-4D97-AF65-F5344CB8AC3E}">
        <p14:creationId xmlns:p14="http://schemas.microsoft.com/office/powerpoint/2010/main" val="376812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2843FD-209F-4CCF-8224-3581621153E5}"/>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Energy and climate</a:t>
            </a:r>
          </a:p>
        </p:txBody>
      </p:sp>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My time with Neocles Leontis</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7</a:t>
            </a:fld>
            <a:endParaRPr lang="en-US" sz="1600" dirty="0">
              <a:solidFill>
                <a:schemeClr val="tx1"/>
              </a:solidFill>
            </a:endParaRPr>
          </a:p>
        </p:txBody>
      </p:sp>
      <p:pic>
        <p:nvPicPr>
          <p:cNvPr id="6" name="Picture 5">
            <a:extLst>
              <a:ext uri="{FF2B5EF4-FFF2-40B4-BE49-F238E27FC236}">
                <a16:creationId xmlns:a16="http://schemas.microsoft.com/office/drawing/2014/main" id="{827465AA-067D-4EFA-BF47-92C1C3B96E36}"/>
              </a:ext>
            </a:extLst>
          </p:cNvPr>
          <p:cNvPicPr>
            <a:picLocks noChangeAspect="1"/>
          </p:cNvPicPr>
          <p:nvPr/>
        </p:nvPicPr>
        <p:blipFill rotWithShape="1">
          <a:blip r:embed="rId3">
            <a:extLst>
              <a:ext uri="{28A0092B-C50C-407E-A947-70E740481C1C}">
                <a14:useLocalDpi xmlns:a14="http://schemas.microsoft.com/office/drawing/2010/main" val="0"/>
              </a:ext>
            </a:extLst>
          </a:blip>
          <a:srcRect l="9599" r="24742"/>
          <a:stretch/>
        </p:blipFill>
        <p:spPr bwMode="auto">
          <a:xfrm>
            <a:off x="106326" y="962879"/>
            <a:ext cx="7315200" cy="5397478"/>
          </a:xfrm>
          <a:prstGeom prst="rect">
            <a:avLst/>
          </a:prstGeom>
          <a:noFill/>
          <a:ln>
            <a:noFill/>
          </a:ln>
        </p:spPr>
      </p:pic>
      <p:pic>
        <p:nvPicPr>
          <p:cNvPr id="8" name="Picture 7">
            <a:extLst>
              <a:ext uri="{FF2B5EF4-FFF2-40B4-BE49-F238E27FC236}">
                <a16:creationId xmlns:a16="http://schemas.microsoft.com/office/drawing/2014/main" id="{D7AFAA0A-1267-4F61-9560-EE9AF1FE6D8B}"/>
              </a:ext>
            </a:extLst>
          </p:cNvPr>
          <p:cNvPicPr>
            <a:picLocks noChangeAspect="1"/>
          </p:cNvPicPr>
          <p:nvPr/>
        </p:nvPicPr>
        <p:blipFill rotWithShape="1">
          <a:blip r:embed="rId4">
            <a:extLst>
              <a:ext uri="{28A0092B-C50C-407E-A947-70E740481C1C}">
                <a14:useLocalDpi xmlns:a14="http://schemas.microsoft.com/office/drawing/2010/main" val="0"/>
              </a:ext>
            </a:extLst>
          </a:blip>
          <a:srcRect l="40426" t="24651" r="37016" b="30698"/>
          <a:stretch/>
        </p:blipFill>
        <p:spPr>
          <a:xfrm>
            <a:off x="7743752" y="233916"/>
            <a:ext cx="4154081" cy="6166884"/>
          </a:xfrm>
          <a:prstGeom prst="rect">
            <a:avLst/>
          </a:prstGeom>
        </p:spPr>
      </p:pic>
    </p:spTree>
    <p:extLst>
      <p:ext uri="{BB962C8B-B14F-4D97-AF65-F5344CB8AC3E}">
        <p14:creationId xmlns:p14="http://schemas.microsoft.com/office/powerpoint/2010/main" val="3326468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extLst>
              <p:ext uri="{D42A27DB-BD31-4B8C-83A1-F6EECF244321}">
                <p14:modId xmlns:p14="http://schemas.microsoft.com/office/powerpoint/2010/main" val="3069014080"/>
              </p:ext>
            </p:extLst>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Update on our work</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8</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Overview of our work together</a:t>
            </a:r>
          </a:p>
        </p:txBody>
      </p:sp>
      <p:sp>
        <p:nvSpPr>
          <p:cNvPr id="8" name="TextBox 7">
            <a:extLst>
              <a:ext uri="{FF2B5EF4-FFF2-40B4-BE49-F238E27FC236}">
                <a16:creationId xmlns:a16="http://schemas.microsoft.com/office/drawing/2014/main" id="{77B4A1AD-1A48-44AE-A738-2B1165AE0AED}"/>
              </a:ext>
            </a:extLst>
          </p:cNvPr>
          <p:cNvSpPr txBox="1"/>
          <p:nvPr/>
        </p:nvSpPr>
        <p:spPr>
          <a:xfrm>
            <a:off x="127591" y="1020726"/>
            <a:ext cx="11919097" cy="3046988"/>
          </a:xfrm>
          <a:prstGeom prst="rect">
            <a:avLst/>
          </a:prstGeom>
          <a:noFill/>
        </p:spPr>
        <p:txBody>
          <a:bodyPr wrap="square" rtlCol="0">
            <a:spAutoFit/>
          </a:bodyPr>
          <a:lstStyle/>
          <a:p>
            <a:pPr marL="342900" indent="-342900">
              <a:buFont typeface="Courier New" panose="02070309020205020404" pitchFamily="49" charset="0"/>
              <a:buChar char="o"/>
            </a:pPr>
            <a:r>
              <a:rPr lang="en-US" sz="3200" dirty="0"/>
              <a:t>RNA 3D structure and the sequence-structure relationship</a:t>
            </a:r>
          </a:p>
          <a:p>
            <a:pPr marL="800100" lvl="1" indent="-342900">
              <a:buFont typeface="Courier New" panose="02070309020205020404" pitchFamily="49" charset="0"/>
              <a:buChar char="o"/>
            </a:pPr>
            <a:r>
              <a:rPr lang="en-US" sz="3200" dirty="0"/>
              <a:t>Special focus on non-Watson-Crick basepairs</a:t>
            </a:r>
          </a:p>
          <a:p>
            <a:pPr marL="800100" lvl="1" indent="-342900">
              <a:buFont typeface="Courier New" panose="02070309020205020404" pitchFamily="49" charset="0"/>
              <a:buChar char="o"/>
            </a:pPr>
            <a:r>
              <a:rPr lang="en-US" sz="3200" dirty="0"/>
              <a:t>and other base-specific interactions like base-phosphate, -ribose</a:t>
            </a:r>
          </a:p>
          <a:p>
            <a:pPr marL="342900" indent="-342900">
              <a:buFont typeface="Courier New" panose="02070309020205020404" pitchFamily="49" charset="0"/>
              <a:buChar char="o"/>
            </a:pPr>
            <a:r>
              <a:rPr lang="en-US" sz="3200" dirty="0"/>
              <a:t>Build tools for people to learn about and use 3D structures</a:t>
            </a:r>
          </a:p>
          <a:p>
            <a:pPr marL="342900" indent="-342900">
              <a:buFont typeface="Courier New" panose="02070309020205020404" pitchFamily="49" charset="0"/>
              <a:buChar char="o"/>
            </a:pPr>
            <a:r>
              <a:rPr lang="en-US" sz="3200" dirty="0"/>
              <a:t>The tools mine the 3D structure database</a:t>
            </a:r>
          </a:p>
          <a:p>
            <a:pPr marL="800100" lvl="1" indent="-342900">
              <a:buFont typeface="Courier New" panose="02070309020205020404" pitchFamily="49" charset="0"/>
              <a:buChar char="o"/>
            </a:pPr>
            <a:r>
              <a:rPr lang="en-US" sz="3200" dirty="0"/>
              <a:t>… so they get stronger as more 3D structures are solved</a:t>
            </a:r>
          </a:p>
        </p:txBody>
      </p:sp>
    </p:spTree>
    <p:extLst>
      <p:ext uri="{BB962C8B-B14F-4D97-AF65-F5344CB8AC3E}">
        <p14:creationId xmlns:p14="http://schemas.microsoft.com/office/powerpoint/2010/main" val="312591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FCDF19-555B-435C-8D79-9863203D1C61}"/>
              </a:ext>
            </a:extLst>
          </p:cNvPr>
          <p:cNvGraphicFramePr>
            <a:graphicFrameLocks noGrp="1"/>
          </p:cNvGraphicFramePr>
          <p:nvPr>
            <p:extLst>
              <p:ext uri="{D42A27DB-BD31-4B8C-83A1-F6EECF244321}">
                <p14:modId xmlns:p14="http://schemas.microsoft.com/office/powerpoint/2010/main" val="192149240"/>
              </p:ext>
            </p:extLst>
          </p:nvPr>
        </p:nvGraphicFramePr>
        <p:xfrm>
          <a:off x="0" y="6492240"/>
          <a:ext cx="12192000" cy="365760"/>
        </p:xfrm>
        <a:graphic>
          <a:graphicData uri="http://schemas.openxmlformats.org/drawingml/2006/table">
            <a:tbl>
              <a:tblPr firstRow="1" bandRow="1">
                <a:tableStyleId>{5C22544A-7EE6-4342-B048-85BDC9FD1C3A}</a:tableStyleId>
              </a:tblPr>
              <a:tblGrid>
                <a:gridCol w="2445488">
                  <a:extLst>
                    <a:ext uri="{9D8B030D-6E8A-4147-A177-3AD203B41FA5}">
                      <a16:colId xmlns:a16="http://schemas.microsoft.com/office/drawing/2014/main" val="3011067816"/>
                    </a:ext>
                  </a:extLst>
                </a:gridCol>
                <a:gridCol w="4944140">
                  <a:extLst>
                    <a:ext uri="{9D8B030D-6E8A-4147-A177-3AD203B41FA5}">
                      <a16:colId xmlns:a16="http://schemas.microsoft.com/office/drawing/2014/main" val="1156726322"/>
                    </a:ext>
                  </a:extLst>
                </a:gridCol>
                <a:gridCol w="2668772">
                  <a:extLst>
                    <a:ext uri="{9D8B030D-6E8A-4147-A177-3AD203B41FA5}">
                      <a16:colId xmlns:a16="http://schemas.microsoft.com/office/drawing/2014/main" val="2798397241"/>
                    </a:ext>
                  </a:extLst>
                </a:gridCol>
                <a:gridCol w="2133600">
                  <a:extLst>
                    <a:ext uri="{9D8B030D-6E8A-4147-A177-3AD203B41FA5}">
                      <a16:colId xmlns:a16="http://schemas.microsoft.com/office/drawing/2014/main" val="1993446393"/>
                    </a:ext>
                  </a:extLst>
                </a:gridCol>
              </a:tblGrid>
              <a:tr h="0">
                <a:tc>
                  <a:txBody>
                    <a:bodyPr/>
                    <a:lstStyle/>
                    <a:p>
                      <a:pPr algn="ctr"/>
                      <a:r>
                        <a:rPr lang="en-US" dirty="0"/>
                        <a:t>Craig L. Zirbel</a:t>
                      </a:r>
                    </a:p>
                  </a:txBody>
                  <a:tcPr>
                    <a:solidFill>
                      <a:schemeClr val="accent6">
                        <a:lumMod val="75000"/>
                      </a:schemeClr>
                    </a:solidFill>
                  </a:tcPr>
                </a:tc>
                <a:tc>
                  <a:txBody>
                    <a:bodyPr/>
                    <a:lstStyle/>
                    <a:p>
                      <a:pPr algn="ctr"/>
                      <a:r>
                        <a:rPr lang="en-US" dirty="0">
                          <a:solidFill>
                            <a:schemeClr val="tx1"/>
                          </a:solidFill>
                        </a:rPr>
                        <a:t>Update on our work</a:t>
                      </a:r>
                    </a:p>
                  </a:txBody>
                  <a:tcPr>
                    <a:solidFill>
                      <a:schemeClr val="accent6">
                        <a:lumMod val="60000"/>
                        <a:lumOff val="40000"/>
                      </a:schemeClr>
                    </a:solidFill>
                  </a:tcPr>
                </a:tc>
                <a:tc>
                  <a:txBody>
                    <a:bodyPr/>
                    <a:lstStyle/>
                    <a:p>
                      <a:pPr algn="ctr"/>
                      <a:r>
                        <a:rPr lang="en-US" dirty="0">
                          <a:solidFill>
                            <a:schemeClr val="tx1"/>
                          </a:solidFill>
                        </a:rPr>
                        <a:t>Benasque 2022-08-18</a:t>
                      </a:r>
                    </a:p>
                  </a:txBody>
                  <a:tcPr>
                    <a:solidFill>
                      <a:schemeClr val="accent6">
                        <a:lumMod val="40000"/>
                        <a:lumOff val="60000"/>
                      </a:schemeClr>
                    </a:solidFill>
                  </a:tcPr>
                </a:tc>
                <a:tc>
                  <a:txBody>
                    <a:bodyPr/>
                    <a:lstStyle/>
                    <a:p>
                      <a:pPr algn="ctr"/>
                      <a:endParaRPr lang="en-US" dirty="0"/>
                    </a:p>
                  </a:txBody>
                  <a:tcPr>
                    <a:solidFill>
                      <a:schemeClr val="accent6">
                        <a:lumMod val="20000"/>
                        <a:lumOff val="80000"/>
                      </a:schemeClr>
                    </a:solidFill>
                  </a:tcPr>
                </a:tc>
                <a:extLst>
                  <a:ext uri="{0D108BD9-81ED-4DB2-BD59-A6C34878D82A}">
                    <a16:rowId xmlns:a16="http://schemas.microsoft.com/office/drawing/2014/main" val="515479430"/>
                  </a:ext>
                </a:extLst>
              </a:tr>
            </a:tbl>
          </a:graphicData>
        </a:graphic>
      </p:graphicFrame>
      <p:sp>
        <p:nvSpPr>
          <p:cNvPr id="7" name="Slide Number Placeholder 6">
            <a:extLst>
              <a:ext uri="{FF2B5EF4-FFF2-40B4-BE49-F238E27FC236}">
                <a16:creationId xmlns:a16="http://schemas.microsoft.com/office/drawing/2014/main" id="{7677F316-31C5-4BD2-8999-4C3C5B61FD7B}"/>
              </a:ext>
            </a:extLst>
          </p:cNvPr>
          <p:cNvSpPr>
            <a:spLocks noGrp="1"/>
          </p:cNvSpPr>
          <p:nvPr>
            <p:ph type="sldNum" sz="quarter" idx="12"/>
          </p:nvPr>
        </p:nvSpPr>
        <p:spPr>
          <a:xfrm>
            <a:off x="8599968" y="6492240"/>
            <a:ext cx="2743200" cy="365125"/>
          </a:xfrm>
        </p:spPr>
        <p:txBody>
          <a:bodyPr/>
          <a:lstStyle/>
          <a:p>
            <a:fld id="{754BA93C-B6D6-4CF4-8399-3A7B4DD5CE1F}" type="slidenum">
              <a:rPr lang="en-US" sz="1600" smtClean="0">
                <a:solidFill>
                  <a:schemeClr val="tx1"/>
                </a:solidFill>
              </a:rPr>
              <a:t>9</a:t>
            </a:fld>
            <a:endParaRPr lang="en-US" sz="1600" dirty="0">
              <a:solidFill>
                <a:schemeClr val="tx1"/>
              </a:solidFill>
            </a:endParaRPr>
          </a:p>
        </p:txBody>
      </p:sp>
      <p:sp>
        <p:nvSpPr>
          <p:cNvPr id="5" name="TextBox 4">
            <a:extLst>
              <a:ext uri="{FF2B5EF4-FFF2-40B4-BE49-F238E27FC236}">
                <a16:creationId xmlns:a16="http://schemas.microsoft.com/office/drawing/2014/main" id="{D68A7634-D719-4179-A939-D7C9B79ACCB6}"/>
              </a:ext>
            </a:extLst>
          </p:cNvPr>
          <p:cNvSpPr txBox="1"/>
          <p:nvPr/>
        </p:nvSpPr>
        <p:spPr>
          <a:xfrm>
            <a:off x="0" y="0"/>
            <a:ext cx="12192000" cy="830997"/>
          </a:xfrm>
          <a:prstGeom prst="rect">
            <a:avLst/>
          </a:prstGeom>
          <a:noFill/>
        </p:spPr>
        <p:txBody>
          <a:bodyPr wrap="square" rtlCol="0">
            <a:spAutoFit/>
          </a:bodyPr>
          <a:lstStyle/>
          <a:p>
            <a:r>
              <a:rPr lang="en-US" sz="4800" dirty="0">
                <a:solidFill>
                  <a:srgbClr val="00B050"/>
                </a:solidFill>
              </a:rPr>
              <a:t>Hairpin loop</a:t>
            </a:r>
          </a:p>
        </p:txBody>
      </p:sp>
      <p:pic>
        <p:nvPicPr>
          <p:cNvPr id="2" name="Picture 1">
            <a:extLst>
              <a:ext uri="{FF2B5EF4-FFF2-40B4-BE49-F238E27FC236}">
                <a16:creationId xmlns:a16="http://schemas.microsoft.com/office/drawing/2014/main" id="{FD97F0D9-3B76-4627-8F57-DD30B0943A33}"/>
              </a:ext>
            </a:extLst>
          </p:cNvPr>
          <p:cNvPicPr>
            <a:picLocks noChangeAspect="1"/>
          </p:cNvPicPr>
          <p:nvPr/>
        </p:nvPicPr>
        <p:blipFill>
          <a:blip r:embed="rId3"/>
          <a:stretch>
            <a:fillRect/>
          </a:stretch>
        </p:blipFill>
        <p:spPr>
          <a:xfrm>
            <a:off x="580028" y="1945979"/>
            <a:ext cx="2143125" cy="1924050"/>
          </a:xfrm>
          <a:prstGeom prst="rect">
            <a:avLst/>
          </a:prstGeom>
        </p:spPr>
      </p:pic>
      <p:sp>
        <p:nvSpPr>
          <p:cNvPr id="3" name="TextBox 2">
            <a:extLst>
              <a:ext uri="{FF2B5EF4-FFF2-40B4-BE49-F238E27FC236}">
                <a16:creationId xmlns:a16="http://schemas.microsoft.com/office/drawing/2014/main" id="{0B7F94DA-3702-44A9-827A-A28511ED312D}"/>
              </a:ext>
            </a:extLst>
          </p:cNvPr>
          <p:cNvSpPr txBox="1"/>
          <p:nvPr/>
        </p:nvSpPr>
        <p:spPr>
          <a:xfrm>
            <a:off x="2723153" y="3094509"/>
            <a:ext cx="372140" cy="369332"/>
          </a:xfrm>
          <a:prstGeom prst="rect">
            <a:avLst/>
          </a:prstGeom>
          <a:noFill/>
        </p:spPr>
        <p:txBody>
          <a:bodyPr wrap="square" rtlCol="0">
            <a:spAutoFit/>
          </a:bodyPr>
          <a:lstStyle/>
          <a:p>
            <a:r>
              <a:rPr lang="en-US" dirty="0"/>
              <a:t>5’</a:t>
            </a:r>
          </a:p>
        </p:txBody>
      </p:sp>
      <p:sp>
        <p:nvSpPr>
          <p:cNvPr id="9" name="TextBox 8">
            <a:extLst>
              <a:ext uri="{FF2B5EF4-FFF2-40B4-BE49-F238E27FC236}">
                <a16:creationId xmlns:a16="http://schemas.microsoft.com/office/drawing/2014/main" id="{257471F7-EC4D-4566-B9D9-2F0B525DF321}"/>
              </a:ext>
            </a:extLst>
          </p:cNvPr>
          <p:cNvSpPr txBox="1"/>
          <p:nvPr/>
        </p:nvSpPr>
        <p:spPr>
          <a:xfrm>
            <a:off x="2577842" y="3502091"/>
            <a:ext cx="372140" cy="369332"/>
          </a:xfrm>
          <a:prstGeom prst="rect">
            <a:avLst/>
          </a:prstGeom>
          <a:noFill/>
        </p:spPr>
        <p:txBody>
          <a:bodyPr wrap="square" rtlCol="0">
            <a:spAutoFit/>
          </a:bodyPr>
          <a:lstStyle/>
          <a:p>
            <a:r>
              <a:rPr lang="en-US" dirty="0"/>
              <a:t>3’</a:t>
            </a:r>
          </a:p>
        </p:txBody>
      </p:sp>
      <p:pic>
        <p:nvPicPr>
          <p:cNvPr id="11" name="Picture 10">
            <a:extLst>
              <a:ext uri="{FF2B5EF4-FFF2-40B4-BE49-F238E27FC236}">
                <a16:creationId xmlns:a16="http://schemas.microsoft.com/office/drawing/2014/main" id="{062EAD80-40FF-44F0-9034-620D07269AFC}"/>
              </a:ext>
            </a:extLst>
          </p:cNvPr>
          <p:cNvPicPr>
            <a:picLocks noChangeAspect="1"/>
          </p:cNvPicPr>
          <p:nvPr/>
        </p:nvPicPr>
        <p:blipFill rotWithShape="1">
          <a:blip r:embed="rId4"/>
          <a:srcRect t="3247"/>
          <a:stretch/>
        </p:blipFill>
        <p:spPr>
          <a:xfrm>
            <a:off x="8139314" y="1589016"/>
            <a:ext cx="3737562" cy="3302292"/>
          </a:xfrm>
          <a:prstGeom prst="rect">
            <a:avLst/>
          </a:prstGeom>
        </p:spPr>
      </p:pic>
      <p:pic>
        <p:nvPicPr>
          <p:cNvPr id="12" name="Picture 11">
            <a:extLst>
              <a:ext uri="{FF2B5EF4-FFF2-40B4-BE49-F238E27FC236}">
                <a16:creationId xmlns:a16="http://schemas.microsoft.com/office/drawing/2014/main" id="{EE71B21A-2F72-4F12-8635-119B063A788E}"/>
              </a:ext>
            </a:extLst>
          </p:cNvPr>
          <p:cNvPicPr>
            <a:picLocks noChangeAspect="1"/>
          </p:cNvPicPr>
          <p:nvPr/>
        </p:nvPicPr>
        <p:blipFill>
          <a:blip r:embed="rId5"/>
          <a:stretch>
            <a:fillRect/>
          </a:stretch>
        </p:blipFill>
        <p:spPr>
          <a:xfrm>
            <a:off x="3829829" y="1324974"/>
            <a:ext cx="3786289" cy="3762917"/>
          </a:xfrm>
          <a:prstGeom prst="rect">
            <a:avLst/>
          </a:prstGeom>
        </p:spPr>
      </p:pic>
      <p:sp>
        <p:nvSpPr>
          <p:cNvPr id="13" name="TextBox 12">
            <a:extLst>
              <a:ext uri="{FF2B5EF4-FFF2-40B4-BE49-F238E27FC236}">
                <a16:creationId xmlns:a16="http://schemas.microsoft.com/office/drawing/2014/main" id="{2BCBE7B6-DDD3-4848-987A-AD77D80023B2}"/>
              </a:ext>
            </a:extLst>
          </p:cNvPr>
          <p:cNvSpPr txBox="1"/>
          <p:nvPr/>
        </p:nvSpPr>
        <p:spPr>
          <a:xfrm>
            <a:off x="8495964" y="5087890"/>
            <a:ext cx="3221115" cy="646331"/>
          </a:xfrm>
          <a:prstGeom prst="rect">
            <a:avLst/>
          </a:prstGeom>
          <a:noFill/>
        </p:spPr>
        <p:txBody>
          <a:bodyPr wrap="square" rtlCol="0">
            <a:spAutoFit/>
          </a:bodyPr>
          <a:lstStyle/>
          <a:p>
            <a:r>
              <a:rPr lang="en-US" dirty="0"/>
              <a:t>Selected instances from hairpin loop motif group </a:t>
            </a:r>
            <a:r>
              <a:rPr lang="en-US" dirty="0">
                <a:hlinkClick r:id="rId6"/>
              </a:rPr>
              <a:t>HL_93727.4</a:t>
            </a:r>
            <a:endParaRPr lang="en-US" dirty="0"/>
          </a:p>
        </p:txBody>
      </p:sp>
      <p:sp>
        <p:nvSpPr>
          <p:cNvPr id="14" name="TextBox 13">
            <a:extLst>
              <a:ext uri="{FF2B5EF4-FFF2-40B4-BE49-F238E27FC236}">
                <a16:creationId xmlns:a16="http://schemas.microsoft.com/office/drawing/2014/main" id="{E9135279-5E9C-455A-B804-D8731343E56C}"/>
              </a:ext>
            </a:extLst>
          </p:cNvPr>
          <p:cNvSpPr txBox="1"/>
          <p:nvPr/>
        </p:nvSpPr>
        <p:spPr>
          <a:xfrm>
            <a:off x="4203955" y="5212536"/>
            <a:ext cx="3221115" cy="369332"/>
          </a:xfrm>
          <a:prstGeom prst="rect">
            <a:avLst/>
          </a:prstGeom>
          <a:noFill/>
        </p:spPr>
        <p:txBody>
          <a:bodyPr wrap="square" rtlCol="0">
            <a:spAutoFit/>
          </a:bodyPr>
          <a:lstStyle/>
          <a:p>
            <a:pPr algn="ctr"/>
            <a:r>
              <a:rPr lang="en-US" dirty="0">
                <a:hlinkClick r:id="rId7"/>
              </a:rPr>
              <a:t>HL_6UFM_004</a:t>
            </a:r>
            <a:endParaRPr lang="en-US" dirty="0"/>
          </a:p>
        </p:txBody>
      </p:sp>
    </p:spTree>
    <p:extLst>
      <p:ext uri="{BB962C8B-B14F-4D97-AF65-F5344CB8AC3E}">
        <p14:creationId xmlns:p14="http://schemas.microsoft.com/office/powerpoint/2010/main" val="173201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2426</TotalTime>
  <Words>1420</Words>
  <Application>Microsoft Office PowerPoint</Application>
  <PresentationFormat>Widescreen</PresentationFormat>
  <Paragraphs>374</Paragraphs>
  <Slides>26</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Courier New</vt:lpstr>
      <vt:lpstr>Office Theme</vt:lpstr>
      <vt:lpstr>My time with Neocles Leontis and updates on our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L. Zirbel</dc:creator>
  <cp:lastModifiedBy>Craig L. Zirbel</cp:lastModifiedBy>
  <cp:revision>115</cp:revision>
  <dcterms:created xsi:type="dcterms:W3CDTF">2022-08-16T22:12:05Z</dcterms:created>
  <dcterms:modified xsi:type="dcterms:W3CDTF">2022-08-19T13:30:08Z</dcterms:modified>
</cp:coreProperties>
</file>