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257" r:id="rId4"/>
    <p:sldId id="264" r:id="rId5"/>
    <p:sldId id="259" r:id="rId6"/>
    <p:sldId id="260" r:id="rId7"/>
    <p:sldId id="262" r:id="rId8"/>
    <p:sldId id="344" r:id="rId9"/>
    <p:sldId id="346" r:id="rId10"/>
    <p:sldId id="348" r:id="rId11"/>
    <p:sldId id="343" r:id="rId12"/>
    <p:sldId id="368" r:id="rId13"/>
    <p:sldId id="347" r:id="rId14"/>
    <p:sldId id="320" r:id="rId15"/>
    <p:sldId id="321" r:id="rId16"/>
    <p:sldId id="352" r:id="rId17"/>
    <p:sldId id="323" r:id="rId18"/>
    <p:sldId id="26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56357-4C69-9F45-9A86-A65DF41643A3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66AC4-6BF3-434D-AE03-82C8CC741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50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CF692CF-5D9C-E840-8880-525F55B48C80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481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9" tIns="45714" rIns="91429" bIns="45714"/>
          <a:lstStyle/>
          <a:p>
            <a:pPr eaLnBrk="1" hangingPunct="1"/>
            <a:endParaRPr kumimoji="1" lang="fr-FR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3CA9D-6A84-404E-A759-7D229A2F6F69}" type="slidenum">
              <a:rPr lang="fr-FR"/>
              <a:pPr/>
              <a:t>10</a:t>
            </a:fld>
            <a:endParaRPr lang="fr-FR"/>
          </a:p>
        </p:txBody>
      </p:sp>
      <p:sp>
        <p:nvSpPr>
          <p:cNvPr id="772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6449" y="685396"/>
            <a:ext cx="5025104" cy="34299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32" y="4343290"/>
            <a:ext cx="5028338" cy="411531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1" lang="fr-FR" sz="18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38FBA1E-5720-2448-90A3-7F3DBC5A1B77}" type="slidenum">
              <a:rPr lang="fr-FR" sz="1200"/>
              <a:pPr/>
              <a:t>11</a:t>
            </a:fld>
            <a:endParaRPr lang="fr-FR" sz="1200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9" tIns="45714" rIns="91429" bIns="45714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C723E5D-D091-9B4D-B3D1-FBA7E5CE7031}" type="slidenum">
              <a:rPr lang="fr-FR" sz="1200"/>
              <a:pPr/>
              <a:t>13</a:t>
            </a:fld>
            <a:endParaRPr lang="fr-F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C41BC03-1F15-3547-AB11-E75FAA29E021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9" tIns="45714" rIns="91429" bIns="45714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endParaRPr lang="fr-FR" sz="24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9E57E-D031-CF4E-B586-47A0F30C49DB}" type="slidenum">
              <a:rPr lang="fr-FR"/>
              <a:pPr/>
              <a:t>16</a:t>
            </a:fld>
            <a:endParaRPr lang="fr-FR"/>
          </a:p>
        </p:txBody>
      </p:sp>
      <p:sp>
        <p:nvSpPr>
          <p:cNvPr id="2204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A17F8E2-6EAB-7444-A058-8E40B3466EEB}" type="slidenum">
              <a:rPr lang="fr-FR" sz="1200"/>
              <a:pPr/>
              <a:t>17</a:t>
            </a:fld>
            <a:endParaRPr lang="fr-FR" sz="12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28108-7E6F-51CC-BF5C-4F8966FB3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CF87C6-79DB-592C-1CD0-D1F88301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4FC710-7051-AD8C-5306-E4BEB677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592C58-C804-C271-BAF6-92EBB804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AB465-0A3D-5993-24A8-88CF1EFC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46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41580-0C63-548D-C59F-1CCE3F86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4776A0-9AA0-890E-BD74-CB01C8D2E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FC27AD-0980-93D8-0588-C195215B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05ACFB-4525-87EE-BAA2-D54E1F96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C2F4D1-A373-ACEE-9AF3-E6F87A4B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1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B9E77D-35BE-83AD-211D-5B51A2596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05D8E7-C3B4-2FBA-964E-3E4A566A0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47E45-09A0-D0D2-5D3B-E3C47DC3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8E6279-149B-25B7-1B70-2681B7A4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2F776-037F-EAD6-5E9B-238196F4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1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AFDF8E-DD65-3606-7128-81C8608C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B209EF-B892-78C5-39AC-A9C66003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42410-C618-665A-6AE3-AC0396E3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83FA0B-DA55-E604-542B-415CE2A7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FBFB3-2F99-CF52-4CF7-F8F0F06B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0C85B-C172-013D-7D57-E8E36079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C2F34-1636-B7C1-9CCD-62FA798B0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40249-98C1-D6A2-3036-EBB59DF4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C1A769-4B94-1A5F-4FC6-F3A4F1A8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240BDB-B628-6261-8C8E-8893AF13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9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78DB0-4F09-CDAF-DDC1-49051B17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B5FB5F-636C-122F-B745-D7B68BA0B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4A5907-00CF-8417-3BF2-E8208A8A5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61354D-26B8-7A16-ECDD-56005639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3F117C-9601-B35F-A81A-8F75541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FAA15A-2243-A9B3-D44B-C528E33D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8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B79F7-FB10-5D87-9B92-C02908BA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2316B6-3B2A-5397-0308-5FC7EB9F2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F51F22-76C8-D5AA-4D7B-5C7F9F503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855AFD-10AF-4FCA-5E14-053BD9CE1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BC12D0-A141-02E4-5ED3-819C9532C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E88750-87EF-C453-ECDF-4908B93D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CB1C49-9655-88AA-CC4F-305799A8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C4FB29-B3DC-CF62-918C-4FB37DC2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2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CA7C5-070D-0810-CF7A-07783AE1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7768DB-1AC0-4B98-F8BA-9C01F515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DE9EA-0B0C-1729-30DB-B487C094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B25BA8-EEF2-BDA2-C910-30FD4A27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87FD51-D733-9471-B0B3-538A44C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C3185B-C134-3F49-5A65-70F600FA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D69E9-2746-1BE9-D998-CF7D4043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B7657-822C-FE77-342E-A5E5FC18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A10EA4-3D4A-7FD8-2E4C-D0E9FD3F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BFD09A-65A5-D077-22BE-C96368144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E66142-59BD-D2E8-86FC-6DBEEEBE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8EBFC1-0F4F-C902-9028-FCFF4B05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8D257B-9AFA-AA1A-A1C7-B0067F44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91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0EB25-BEB6-0EFD-43BD-1C6340B1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E10DDF-58A9-3452-A369-8C40212BE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BB9680-C9AA-93D2-54DD-4E7ED8388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67F111-B678-9129-D7D2-EB7B163D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09EFF7-59D8-AD73-1B66-884AFA4B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9A6242-9D0F-5905-562B-E8F4F479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357474-9118-EBA0-AE94-326DAE5B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A5A037-8447-929E-FC45-7B692082F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1D0B07-8A15-7F27-C4B0-B7B51F11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A37E-1390-5C49-9D01-3761DB4115BF}" type="datetimeFigureOut">
              <a:rPr lang="fr-FR" smtClean="0"/>
              <a:t>16/08/2022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88E87-B6A2-A4BC-6C52-BB99FF2E8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18CCFF-E595-A496-D1B6-C3A1A92E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A71F-2293-AB47-B2A5-221F23245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8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package" Target="../embeddings/Document_Microsoft_Word.docx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Image 2" descr="Une image contenant homme&#10;&#10;Description générée automatiquement">
            <a:extLst>
              <a:ext uri="{FF2B5EF4-FFF2-40B4-BE49-F238E27FC236}">
                <a16:creationId xmlns:a16="http://schemas.microsoft.com/office/drawing/2014/main" id="{A770BE79-36D9-580E-18FD-58A597F1A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0"/>
          <a:stretch/>
        </p:blipFill>
        <p:spPr>
          <a:xfrm>
            <a:off x="0" y="1416656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56C30A2-BFC1-13BB-A44C-80C05F0418DE}"/>
              </a:ext>
            </a:extLst>
          </p:cNvPr>
          <p:cNvSpPr txBox="1">
            <a:spLocks/>
          </p:cNvSpPr>
          <p:nvPr/>
        </p:nvSpPr>
        <p:spPr>
          <a:xfrm>
            <a:off x="7924800" y="72035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Neocles LEONTIS</a:t>
            </a:r>
            <a:br>
              <a:rPr lang="fr-FR"/>
            </a:br>
            <a:br>
              <a:rPr lang="fr-FR"/>
            </a:b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877CA39-01A0-A0B1-A125-35F0CA89F519}"/>
              </a:ext>
            </a:extLst>
          </p:cNvPr>
          <p:cNvSpPr txBox="1">
            <a:spLocks/>
          </p:cNvSpPr>
          <p:nvPr/>
        </p:nvSpPr>
        <p:spPr>
          <a:xfrm>
            <a:off x="7924800" y="320003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1955 - 2020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E57944-657E-5A46-F5C3-0EA06461FBD5}"/>
              </a:ext>
            </a:extLst>
          </p:cNvPr>
          <p:cNvSpPr txBox="1"/>
          <p:nvPr/>
        </p:nvSpPr>
        <p:spPr>
          <a:xfrm>
            <a:off x="9088804" y="6488668"/>
            <a:ext cx="3184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doi:</a:t>
            </a:r>
            <a:r>
              <a:rPr lang="fr-FR" dirty="0">
                <a:solidFill>
                  <a:srgbClr val="0000FF"/>
                </a:solidFill>
                <a:effectLst/>
                <a:latin typeface="Helvetica" pitchFamily="2" charset="0"/>
              </a:rPr>
              <a:t>10.1261/rna.078673.121</a:t>
            </a:r>
          </a:p>
        </p:txBody>
      </p:sp>
    </p:spTree>
    <p:extLst>
      <p:ext uri="{BB962C8B-B14F-4D97-AF65-F5344CB8AC3E}">
        <p14:creationId xmlns:p14="http://schemas.microsoft.com/office/powerpoint/2010/main" val="74160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7764"/>
            <a:ext cx="7620000" cy="571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3581401" y="0"/>
            <a:ext cx="50466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1500" defTabSz="7620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defTabSz="7620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defTabSz="7620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defTabSz="76200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kumimoji="0" lang="en-US" sz="4400">
                <a:solidFill>
                  <a:srgbClr val="000000"/>
                </a:solidFill>
                <a:latin typeface="Comic Sans MS" charset="0"/>
              </a:rPr>
              <a:t>How to Annotate ?</a:t>
            </a:r>
            <a:endParaRPr kumimoji="0" lang="fr-FR" sz="4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7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1" y="0"/>
            <a:ext cx="95050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981200" y="685800"/>
            <a:ext cx="2057400" cy="2514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743200" y="228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2D</a:t>
            </a: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001000" y="1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4000" b="1" dirty="0">
                <a:solidFill>
                  <a:srgbClr val="00B0F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3D</a:t>
            </a:r>
            <a:endParaRPr lang="fr-FR" b="1" dirty="0">
              <a:solidFill>
                <a:srgbClr val="00B0F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895601" y="5257801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B0F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3D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077201" y="5181601"/>
            <a:ext cx="86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B0F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60264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t 1"/>
          <p:cNvGraphicFramePr>
            <a:graphicFrameLocks noChangeAspect="1"/>
          </p:cNvGraphicFramePr>
          <p:nvPr/>
        </p:nvGraphicFramePr>
        <p:xfrm>
          <a:off x="2368551" y="406400"/>
          <a:ext cx="7439025" cy="5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025752" imgH="3212982" progId="Word.Document.12">
                  <p:embed/>
                </p:oleObj>
              </mc:Choice>
              <mc:Fallback>
                <p:oleObj name="Document" r:id="rId2" imgW="4025752" imgH="3212982" progId="Word.Document.12">
                  <p:embed/>
                  <p:pic>
                    <p:nvPicPr>
                      <p:cNvPr id="36865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1" y="406400"/>
                        <a:ext cx="7439025" cy="59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3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4" y="6167439"/>
            <a:ext cx="20669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671639" y="6532563"/>
            <a:ext cx="250348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100">
                <a:solidFill>
                  <a:srgbClr val="000000"/>
                </a:solidFill>
              </a:rPr>
              <a:t>Copyright restrictions may apply.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69850"/>
            <a:ext cx="4233862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030414" y="5945189"/>
            <a:ext cx="6613525" cy="1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b="1">
                <a:solidFill>
                  <a:srgbClr val="000000"/>
                </a:solidFill>
              </a:rPr>
              <a:t>Nucl. Acids Res. 2002 30:3497-3531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687514" y="163513"/>
            <a:ext cx="88169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fr-FR"/>
          </a:p>
        </p:txBody>
      </p:sp>
      <p:pic>
        <p:nvPicPr>
          <p:cNvPr id="37894" name="Picture 7" descr="gkf481f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3307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306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1524000" y="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648200" y="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524000" y="6461126"/>
            <a:ext cx="937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>
                <a:latin typeface="Comic Sans MS" charset="0"/>
              </a:rPr>
              <a:t>Gilbert, Rambo, Van Tyne, &amp; Batey, Nature Struct &amp; Mol Biol 15, 177 (2008)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7315200" y="47244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7010400" y="3276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2362200" y="5562601"/>
            <a:ext cx="7315200" cy="646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fr-FR">
                <a:latin typeface="Comic Sans MS" charset="0"/>
              </a:rPr>
              <a:t>Structure of the SAM-II riboswitch bound to </a:t>
            </a:r>
          </a:p>
          <a:p>
            <a:r>
              <a:rPr lang="fr-FR">
                <a:latin typeface="Comic Sans MS" charset="0"/>
              </a:rPr>
              <a:t>S-adenosylmethionine</a:t>
            </a:r>
            <a:endParaRPr lang="fr-FR">
              <a:latin typeface="Times New Roman" charset="0"/>
            </a:endParaRPr>
          </a:p>
        </p:txBody>
      </p:sp>
      <p:pic>
        <p:nvPicPr>
          <p:cNvPr id="512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29532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04318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709" y="0"/>
            <a:ext cx="270529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Rectangle 11"/>
          <p:cNvSpPr>
            <a:spLocks noChangeArrowheads="1"/>
          </p:cNvSpPr>
          <p:nvPr/>
        </p:nvSpPr>
        <p:spPr bwMode="auto">
          <a:xfrm>
            <a:off x="7848600" y="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760296" y="3501008"/>
            <a:ext cx="864096" cy="7200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3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/>
          <a:stretch>
            <a:fillRect/>
          </a:stretch>
        </p:blipFill>
        <p:spPr bwMode="auto">
          <a:xfrm>
            <a:off x="2286000" y="3687764"/>
            <a:ext cx="12700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4114800" y="24257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6205538" y="39497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"/>
          <a:stretch>
            <a:fillRect/>
          </a:stretch>
        </p:blipFill>
        <p:spPr bwMode="auto">
          <a:xfrm>
            <a:off x="6324601" y="4075114"/>
            <a:ext cx="1801813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>
            <a:fillRect/>
          </a:stretch>
        </p:blipFill>
        <p:spPr bwMode="auto">
          <a:xfrm>
            <a:off x="8686801" y="3235326"/>
            <a:ext cx="12985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5600700" y="44069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2390776" y="3140076"/>
            <a:ext cx="1115971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b="1" dirty="0">
                <a:latin typeface="Comic Sans MS" charset="0"/>
              </a:rPr>
              <a:t>K-</a:t>
            </a:r>
            <a:r>
              <a:rPr lang="fr-FR" b="1" dirty="0" err="1">
                <a:latin typeface="Comic Sans MS" charset="0"/>
              </a:rPr>
              <a:t>turn</a:t>
            </a:r>
            <a:endParaRPr lang="fr-FR" b="1" dirty="0">
              <a:latin typeface="Comic Sans MS" charset="0"/>
            </a:endParaRP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297364" y="3352801"/>
            <a:ext cx="1494279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b="1" dirty="0">
                <a:latin typeface="Comic Sans MS" charset="0"/>
              </a:rPr>
              <a:t>C-module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693520" y="3513855"/>
            <a:ext cx="1293904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b="1" dirty="0">
                <a:latin typeface="Comic Sans MS" charset="0"/>
              </a:rPr>
              <a:t>G-Bulge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8670320" y="2891154"/>
            <a:ext cx="125543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b="1" dirty="0" err="1">
                <a:latin typeface="Comic Sans MS" charset="0"/>
              </a:rPr>
              <a:t>Loop</a:t>
            </a:r>
            <a:r>
              <a:rPr lang="fr-FR" b="1" dirty="0">
                <a:latin typeface="Comic Sans MS" charset="0"/>
              </a:rPr>
              <a:t>-E 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1524000" y="1"/>
            <a:ext cx="9144000" cy="132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r>
              <a:rPr lang="fr-FR" sz="4000" dirty="0">
                <a:solidFill>
                  <a:schemeClr val="tx2"/>
                </a:solidFill>
                <a:latin typeface="Comic Sans MS" charset="0"/>
              </a:rPr>
              <a:t>            </a:t>
            </a:r>
            <a:r>
              <a:rPr lang="fr-FR" sz="4000" dirty="0">
                <a:latin typeface="Comic Sans MS" charset="0"/>
              </a:rPr>
              <a:t>A MODULE </a:t>
            </a:r>
            <a:r>
              <a:rPr lang="fr-FR" sz="4000" dirty="0" err="1">
                <a:latin typeface="Comic Sans MS" charset="0"/>
              </a:rPr>
              <a:t>is</a:t>
            </a:r>
            <a:r>
              <a:rPr lang="fr-FR" sz="4000" dirty="0">
                <a:latin typeface="Comic Sans MS" charset="0"/>
              </a:rPr>
              <a:t> an ensemble of </a:t>
            </a:r>
            <a:r>
              <a:rPr lang="fr-FR" sz="4000" dirty="0" err="1">
                <a:latin typeface="Comic Sans MS" charset="0"/>
              </a:rPr>
              <a:t>ordered</a:t>
            </a:r>
            <a:r>
              <a:rPr lang="fr-FR" sz="4000" dirty="0">
                <a:latin typeface="Comic Sans MS" charset="0"/>
              </a:rPr>
              <a:t> non-Watson-Crick </a:t>
            </a:r>
            <a:r>
              <a:rPr lang="fr-FR" sz="4000" dirty="0" err="1">
                <a:latin typeface="Comic Sans MS" charset="0"/>
              </a:rPr>
              <a:t>basepairs</a:t>
            </a:r>
            <a:r>
              <a:rPr lang="fr-FR" sz="4000" dirty="0">
                <a:latin typeface="Comic Sans MS" charset="0"/>
              </a:rPr>
              <a:t>.</a:t>
            </a:r>
            <a:endParaRPr lang="fr-FR" sz="4400" b="1" dirty="0">
              <a:latin typeface="Comic Sans MS" charset="0"/>
            </a:endParaRPr>
          </a:p>
        </p:txBody>
      </p:sp>
      <p:grpSp>
        <p:nvGrpSpPr>
          <p:cNvPr id="32780" name="Group 13"/>
          <p:cNvGrpSpPr>
            <a:grpSpLocks/>
          </p:cNvGrpSpPr>
          <p:nvPr/>
        </p:nvGrpSpPr>
        <p:grpSpPr bwMode="auto">
          <a:xfrm>
            <a:off x="4114800" y="3924300"/>
            <a:ext cx="2057400" cy="2933700"/>
            <a:chOff x="1632" y="2232"/>
            <a:chExt cx="1296" cy="1848"/>
          </a:xfrm>
        </p:grpSpPr>
        <p:pic>
          <p:nvPicPr>
            <p:cNvPr id="3278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69"/>
            <a:stretch>
              <a:fillRect/>
            </a:stretch>
          </p:blipFill>
          <p:spPr bwMode="auto">
            <a:xfrm>
              <a:off x="1632" y="2232"/>
              <a:ext cx="122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1183" name="Rectangle 15"/>
            <p:cNvSpPr>
              <a:spLocks noChangeArrowheads="1"/>
            </p:cNvSpPr>
            <p:nvPr/>
          </p:nvSpPr>
          <p:spPr bwMode="auto">
            <a:xfrm>
              <a:off x="1632" y="2448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91401" tIns="45702" rIns="91401" bIns="45702" anchor="ctr"/>
            <a:lstStyle/>
            <a:p>
              <a:pPr algn="ctr" eaLnBrk="0" hangingPunct="0">
                <a:defRPr/>
              </a:pPr>
              <a:endParaRPr lang="fr-FR">
                <a:latin typeface="Times" charset="0"/>
              </a:endParaRPr>
            </a:p>
          </p:txBody>
        </p:sp>
        <p:sp>
          <p:nvSpPr>
            <p:cNvPr id="391184" name="Rectangle 16"/>
            <p:cNvSpPr>
              <a:spLocks noChangeArrowheads="1"/>
            </p:cNvSpPr>
            <p:nvPr/>
          </p:nvSpPr>
          <p:spPr bwMode="auto">
            <a:xfrm>
              <a:off x="2544" y="3648"/>
              <a:ext cx="3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91401" tIns="45702" rIns="91401" bIns="45702" anchor="ctr"/>
            <a:lstStyle/>
            <a:p>
              <a:pPr algn="ctr" eaLnBrk="0" hangingPunct="0">
                <a:defRPr/>
              </a:pPr>
              <a:endParaRPr lang="fr-FR">
                <a:latin typeface="Times" charset="0"/>
              </a:endParaRPr>
            </a:p>
          </p:txBody>
        </p:sp>
      </p:grpSp>
      <p:sp>
        <p:nvSpPr>
          <p:cNvPr id="32781" name="Text Box 17"/>
          <p:cNvSpPr txBox="1">
            <a:spLocks noChangeArrowheads="1"/>
          </p:cNvSpPr>
          <p:nvPr/>
        </p:nvSpPr>
        <p:spPr bwMode="auto">
          <a:xfrm>
            <a:off x="1524000" y="1905001"/>
            <a:ext cx="9144000" cy="132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Times" charset="0"/>
              <a:buNone/>
            </a:pPr>
            <a:endParaRPr lang="fr-FR" sz="4400" b="1">
              <a:latin typeface="Comic Sans MS" charset="0"/>
            </a:endParaRPr>
          </a:p>
          <a:p>
            <a:pPr>
              <a:spcBef>
                <a:spcPct val="50000"/>
              </a:spcBef>
            </a:pPr>
            <a:endParaRPr lang="fr-FR">
              <a:latin typeface="Arial" charset="0"/>
            </a:endParaRPr>
          </a:p>
        </p:txBody>
      </p:sp>
      <p:pic>
        <p:nvPicPr>
          <p:cNvPr id="3278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852614"/>
            <a:ext cx="18224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687514"/>
            <a:ext cx="17573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73175"/>
            <a:ext cx="1438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4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650" name="Text Box 2"/>
          <p:cNvSpPr txBox="1">
            <a:spLocks noChangeArrowheads="1"/>
          </p:cNvSpPr>
          <p:nvPr/>
        </p:nvSpPr>
        <p:spPr bwMode="auto">
          <a:xfrm>
            <a:off x="1752600" y="431800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Definition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of a module</a:t>
            </a:r>
          </a:p>
          <a:p>
            <a:endParaRPr lang="fr-FR" sz="4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r>
              <a:rPr lang="fr-F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structutrally</a:t>
            </a:r>
            <a:r>
              <a:rPr lang="fr-FR" sz="4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functional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unit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that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is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capable of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maintaining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its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intrinsic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properties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irrespective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of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what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it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is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connected</a:t>
            </a:r>
            <a:r>
              <a:rPr lang="fr-F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to.</a:t>
            </a:r>
            <a:r>
              <a:rPr lang="fr-FR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</a:t>
            </a:r>
            <a:endParaRPr lang="fr-FR" sz="4000" dirty="0"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  <a:p>
            <a:endParaRPr lang="fr-FR" dirty="0">
              <a:effectLst>
                <a:outerShdw blurRad="38100" dist="38100" dir="2700000" algn="tl">
                  <a:srgbClr val="DDDDDD"/>
                </a:outerShdw>
              </a:effectLst>
              <a:latin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1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6528048" y="1"/>
            <a:ext cx="4139952" cy="5478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dirty="0">
                <a:latin typeface="Comic Sans MS" charset="0"/>
              </a:rPr>
              <a:t>Limited </a:t>
            </a:r>
            <a:r>
              <a:rPr lang="fr-FR" sz="2800" dirty="0" err="1">
                <a:latin typeface="Comic Sans MS" charset="0"/>
              </a:rPr>
              <a:t>number</a:t>
            </a:r>
            <a:r>
              <a:rPr lang="fr-FR" sz="2800" dirty="0">
                <a:latin typeface="Comic Sans MS" charset="0"/>
              </a:rPr>
              <a:t> of </a:t>
            </a:r>
            <a:r>
              <a:rPr lang="fr-FR" sz="2800" dirty="0" err="1">
                <a:latin typeface="Comic Sans MS" charset="0"/>
              </a:rPr>
              <a:t>identical</a:t>
            </a:r>
            <a:r>
              <a:rPr lang="fr-FR" sz="2800" dirty="0">
                <a:latin typeface="Comic Sans MS" charset="0"/>
              </a:rPr>
              <a:t> modules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dirty="0">
                <a:latin typeface="Comic Sans MS" charset="0"/>
              </a:rPr>
              <a:t> Occurrence in all types of </a:t>
            </a:r>
            <a:r>
              <a:rPr lang="fr-FR" sz="2800" dirty="0" err="1">
                <a:latin typeface="Comic Sans MS" charset="0"/>
              </a:rPr>
              <a:t>RNAs</a:t>
            </a:r>
            <a:r>
              <a:rPr lang="fr-FR" sz="2800" dirty="0">
                <a:latin typeface="Comic Sans MS" charset="0"/>
              </a:rPr>
              <a:t> </a:t>
            </a:r>
            <a:r>
              <a:rPr lang="fr-FR" sz="2800" dirty="0" err="1">
                <a:latin typeface="Comic Sans MS" charset="0"/>
              </a:rPr>
              <a:t>across</a:t>
            </a:r>
            <a:r>
              <a:rPr lang="fr-FR" sz="2800" dirty="0">
                <a:latin typeface="Comic Sans MS" charset="0"/>
              </a:rPr>
              <a:t> all </a:t>
            </a:r>
            <a:r>
              <a:rPr lang="fr-FR" sz="2800" dirty="0" err="1">
                <a:latin typeface="Comic Sans MS" charset="0"/>
              </a:rPr>
              <a:t>kingdoms</a:t>
            </a:r>
            <a:r>
              <a:rPr lang="fr-FR" sz="2800" dirty="0">
                <a:latin typeface="Comic Sans MS" charset="0"/>
              </a:rPr>
              <a:t> of life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dirty="0">
                <a:latin typeface="Comic Sans MS" charset="0"/>
              </a:rPr>
              <a:t> Modules </a:t>
            </a:r>
            <a:r>
              <a:rPr lang="fr-FR" sz="2800" dirty="0" err="1">
                <a:latin typeface="Comic Sans MS" charset="0"/>
              </a:rPr>
              <a:t>organize</a:t>
            </a:r>
            <a:r>
              <a:rPr lang="fr-FR" sz="2800" dirty="0">
                <a:latin typeface="Comic Sans MS" charset="0"/>
              </a:rPr>
              <a:t> </a:t>
            </a:r>
            <a:r>
              <a:rPr lang="fr-FR" sz="2800" dirty="0" err="1">
                <a:latin typeface="Comic Sans MS" charset="0"/>
              </a:rPr>
              <a:t>internal</a:t>
            </a:r>
            <a:r>
              <a:rPr lang="fr-FR" sz="2800" dirty="0">
                <a:latin typeface="Comic Sans MS" charset="0"/>
              </a:rPr>
              <a:t> </a:t>
            </a:r>
            <a:r>
              <a:rPr lang="fr-FR" sz="2800" dirty="0" err="1">
                <a:latin typeface="Comic Sans MS" charset="0"/>
              </a:rPr>
              <a:t>loops</a:t>
            </a:r>
            <a:r>
              <a:rPr lang="fr-FR" sz="2800" dirty="0">
                <a:latin typeface="Comic Sans MS" charset="0"/>
              </a:rPr>
              <a:t>, </a:t>
            </a:r>
            <a:r>
              <a:rPr lang="fr-FR" sz="2800" dirty="0" err="1">
                <a:latin typeface="Comic Sans MS" charset="0"/>
              </a:rPr>
              <a:t>junctions</a:t>
            </a:r>
            <a:r>
              <a:rPr lang="fr-FR" sz="2800" dirty="0">
                <a:latin typeface="Comic Sans MS" charset="0"/>
              </a:rPr>
              <a:t>, </a:t>
            </a:r>
            <a:r>
              <a:rPr lang="fr-FR" sz="2800" dirty="0" err="1">
                <a:latin typeface="Comic Sans MS" charset="0"/>
              </a:rPr>
              <a:t>bind</a:t>
            </a:r>
            <a:r>
              <a:rPr lang="fr-FR" sz="2800" dirty="0">
                <a:latin typeface="Comic Sans MS" charset="0"/>
              </a:rPr>
              <a:t> ligands and </a:t>
            </a:r>
            <a:r>
              <a:rPr lang="fr-FR" sz="2800" dirty="0" err="1">
                <a:latin typeface="Comic Sans MS" charset="0"/>
              </a:rPr>
              <a:t>proteins</a:t>
            </a:r>
            <a:endParaRPr lang="fr-FR" sz="2800" dirty="0">
              <a:latin typeface="Comic Sans MS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dirty="0">
                <a:latin typeface="Comic Sans MS" charset="0"/>
              </a:rPr>
              <a:t> Modules are </a:t>
            </a:r>
            <a:r>
              <a:rPr lang="fr-FR" sz="2800" dirty="0" err="1">
                <a:latin typeface="Comic Sans MS" charset="0"/>
              </a:rPr>
              <a:t>key</a:t>
            </a:r>
            <a:r>
              <a:rPr lang="fr-FR" sz="2800" dirty="0">
                <a:latin typeface="Comic Sans MS" charset="0"/>
              </a:rPr>
              <a:t> to RNA self-</a:t>
            </a:r>
            <a:r>
              <a:rPr lang="fr-FR" sz="2800" dirty="0" err="1">
                <a:latin typeface="Comic Sans MS" charset="0"/>
              </a:rPr>
              <a:t>assembly</a:t>
            </a:r>
            <a:endParaRPr lang="fr-FR" sz="2500" dirty="0">
              <a:latin typeface="Comic Sans MS" charset="0"/>
            </a:endParaRPr>
          </a:p>
        </p:txBody>
      </p:sp>
      <p:pic>
        <p:nvPicPr>
          <p:cNvPr id="33794" name="Picture 3" descr="SRL_11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91480"/>
            <a:ext cx="5004048" cy="50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3763677"/>
            <a:ext cx="3395743" cy="2947624"/>
          </a:xfrm>
          <a:prstGeom prst="rect">
            <a:avLst/>
          </a:prstGeom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23" y="3564784"/>
            <a:ext cx="1686440" cy="281291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2309" y="4329761"/>
            <a:ext cx="826230" cy="488842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43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76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18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Image 2" descr="Une image contenant texte, personne, intérieur, groupe&#10;&#10;Description générée automatiquement">
            <a:extLst>
              <a:ext uri="{FF2B5EF4-FFF2-40B4-BE49-F238E27FC236}">
                <a16:creationId xmlns:a16="http://schemas.microsoft.com/office/drawing/2014/main" id="{CA2EE8F9-8EF1-90F8-56F5-00A9767A2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"/>
          <a:stretch/>
        </p:blipFill>
        <p:spPr>
          <a:xfrm>
            <a:off x="2184161" y="541784"/>
            <a:ext cx="8388589" cy="5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5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roche, montagne, extérieur, personne&#10;&#10;Description générée automatiquement">
            <a:extLst>
              <a:ext uri="{FF2B5EF4-FFF2-40B4-BE49-F238E27FC236}">
                <a16:creationId xmlns:a16="http://schemas.microsoft.com/office/drawing/2014/main" id="{5250E7F8-E33E-817D-0328-91D26A890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1" r="1" b="4181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BA9864-5CBA-69C5-3E33-7266B1DBA041}"/>
              </a:ext>
            </a:extLst>
          </p:cNvPr>
          <p:cNvSpPr txBox="1"/>
          <p:nvPr/>
        </p:nvSpPr>
        <p:spPr>
          <a:xfrm>
            <a:off x="0" y="5780772"/>
            <a:ext cx="1985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omic Sans MS" panose="030F0902030302020204" pitchFamily="66" charset="0"/>
              </a:rPr>
              <a:t>July 22, 2006</a:t>
            </a:r>
          </a:p>
        </p:txBody>
      </p:sp>
    </p:spTree>
    <p:extLst>
      <p:ext uri="{BB962C8B-B14F-4D97-AF65-F5344CB8AC3E}">
        <p14:creationId xmlns:p14="http://schemas.microsoft.com/office/powerpoint/2010/main" val="96711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ortable, personne, ordinateur, intérieur&#10;&#10;Description générée automatiquement">
            <a:extLst>
              <a:ext uri="{FF2B5EF4-FFF2-40B4-BE49-F238E27FC236}">
                <a16:creationId xmlns:a16="http://schemas.microsoft.com/office/drawing/2014/main" id="{C1DD80C2-856E-A2F5-93F9-5667B830D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5397"/>
            <a:ext cx="5643562" cy="5127205"/>
          </a:xfrm>
        </p:spPr>
      </p:pic>
      <p:pic>
        <p:nvPicPr>
          <p:cNvPr id="7" name="Image 6" descr="Une image contenant texte, mur, intérieur, rouge&#10;&#10;Description générée automatiquement">
            <a:extLst>
              <a:ext uri="{FF2B5EF4-FFF2-40B4-BE49-F238E27FC236}">
                <a16:creationId xmlns:a16="http://schemas.microsoft.com/office/drawing/2014/main" id="{D2326869-68A9-B26E-D02B-7DF400C1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62" y="857249"/>
            <a:ext cx="6858000" cy="5143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FDA049-AE5A-94C3-7A49-27C3259AB78A}"/>
              </a:ext>
            </a:extLst>
          </p:cNvPr>
          <p:cNvSpPr txBox="1"/>
          <p:nvPr/>
        </p:nvSpPr>
        <p:spPr>
          <a:xfrm>
            <a:off x="0" y="6178441"/>
            <a:ext cx="358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Comic Sans MS" panose="030F0902030302020204" pitchFamily="66" charset="0"/>
              </a:rPr>
              <a:t>Benasque</a:t>
            </a:r>
            <a:r>
              <a:rPr lang="fr-FR" sz="3200" dirty="0">
                <a:latin typeface="Comic Sans MS" panose="030F0902030302020204" pitchFamily="66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74567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038DFF-F660-A25D-CAF9-814D01B94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21" y="742950"/>
            <a:ext cx="10128817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2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Image 2" descr="Une image contenant texte, personne, intérieur, groupe&#10;&#10;Description générée automatiquement">
            <a:extLst>
              <a:ext uri="{FF2B5EF4-FFF2-40B4-BE49-F238E27FC236}">
                <a16:creationId xmlns:a16="http://schemas.microsoft.com/office/drawing/2014/main" id="{E63BBA87-A2AB-48C2-C88A-B8C62D02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0" r="1" b="3320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DBCEAD-CD6B-2E8C-148D-A2AD03209CC9}"/>
              </a:ext>
            </a:extLst>
          </p:cNvPr>
          <p:cNvSpPr txBox="1"/>
          <p:nvPr/>
        </p:nvSpPr>
        <p:spPr>
          <a:xfrm>
            <a:off x="0" y="6313703"/>
            <a:ext cx="864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omic Sans MS" panose="030F0902030302020204" pitchFamily="66" charset="0"/>
              </a:rPr>
              <a:t>Bowling Green City Council</a:t>
            </a:r>
          </a:p>
        </p:txBody>
      </p:sp>
    </p:spTree>
    <p:extLst>
      <p:ext uri="{BB962C8B-B14F-4D97-AF65-F5344CB8AC3E}">
        <p14:creationId xmlns:p14="http://schemas.microsoft.com/office/powerpoint/2010/main" val="251384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239B7B-5AD3-D2F8-766F-EF3BFBC6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3" y="4543537"/>
            <a:ext cx="6586538" cy="2241326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BA5E7A-8E56-BD2C-0F37-1021619D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6600" cy="2832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78D8FD-3C7D-D29A-6039-AC383606C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464" y="2832100"/>
            <a:ext cx="6787473" cy="21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5011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err="1">
                <a:latin typeface="Comic Sans MS"/>
                <a:cs typeface="Comic Sans MS"/>
              </a:rPr>
              <a:t>Each</a:t>
            </a:r>
            <a:r>
              <a:rPr lang="fr-FR" sz="3200" dirty="0">
                <a:latin typeface="Comic Sans MS"/>
                <a:cs typeface="Comic Sans MS"/>
              </a:rPr>
              <a:t> base has </a:t>
            </a:r>
            <a:r>
              <a:rPr lang="fr-FR" sz="3200" dirty="0" err="1">
                <a:latin typeface="Comic Sans MS"/>
                <a:cs typeface="Comic Sans MS"/>
              </a:rPr>
              <a:t>three</a:t>
            </a:r>
            <a:r>
              <a:rPr lang="fr-FR" sz="3200" dirty="0">
                <a:latin typeface="Comic Sans MS"/>
                <a:cs typeface="Comic Sans MS"/>
              </a:rPr>
              <a:t> </a:t>
            </a:r>
            <a:r>
              <a:rPr lang="fr-FR" sz="3200" dirty="0" err="1">
                <a:latin typeface="Comic Sans MS"/>
                <a:cs typeface="Comic Sans MS"/>
              </a:rPr>
              <a:t>edges</a:t>
            </a:r>
            <a:r>
              <a:rPr lang="fr-FR" sz="3200" dirty="0">
                <a:latin typeface="Comic Sans MS"/>
                <a:cs typeface="Comic Sans MS"/>
              </a:rPr>
              <a:t> </a:t>
            </a:r>
            <a:r>
              <a:rPr lang="fr-FR" sz="3200" dirty="0" err="1">
                <a:latin typeface="Comic Sans MS"/>
                <a:cs typeface="Comic Sans MS"/>
              </a:rPr>
              <a:t>available</a:t>
            </a:r>
            <a:r>
              <a:rPr lang="fr-FR" sz="3200" dirty="0">
                <a:latin typeface="Comic Sans MS"/>
                <a:cs typeface="Comic Sans MS"/>
              </a:rPr>
              <a:t> for H-</a:t>
            </a:r>
            <a:r>
              <a:rPr lang="fr-FR" sz="3200" dirty="0" err="1">
                <a:latin typeface="Comic Sans MS"/>
                <a:cs typeface="Comic Sans MS"/>
              </a:rPr>
              <a:t>bonding</a:t>
            </a:r>
            <a:endParaRPr lang="fr-FR" sz="3200" dirty="0">
              <a:latin typeface="Comic Sans MS"/>
              <a:cs typeface="Comic Sans MS"/>
            </a:endParaRPr>
          </a:p>
        </p:txBody>
      </p:sp>
      <p:pic>
        <p:nvPicPr>
          <p:cNvPr id="4" name="Image 3" descr="base_ed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64" y="3622752"/>
            <a:ext cx="8120636" cy="3235248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1508260" y="1140398"/>
            <a:ext cx="9159740" cy="2827572"/>
            <a:chOff x="0" y="3371945"/>
            <a:chExt cx="9159740" cy="2827572"/>
          </a:xfrm>
        </p:grpSpPr>
        <p:pic>
          <p:nvPicPr>
            <p:cNvPr id="6" name="Image 5" descr="py-edge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1946"/>
              <a:ext cx="4253738" cy="2827571"/>
            </a:xfrm>
            <a:prstGeom prst="rect">
              <a:avLst/>
            </a:prstGeom>
          </p:spPr>
        </p:pic>
        <p:pic>
          <p:nvPicPr>
            <p:cNvPr id="7" name="Image 6" descr="pu-edge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954" y="3371945"/>
              <a:ext cx="4962786" cy="2827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28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5100638" y="2044701"/>
            <a:ext cx="965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2800">
                <a:solidFill>
                  <a:srgbClr val="000000"/>
                </a:solidFill>
                <a:latin typeface="Symbol" charset="0"/>
              </a:rPr>
              <a:t>{</a:t>
            </a:r>
            <a:endParaRPr lang="en-US" sz="7200">
              <a:solidFill>
                <a:srgbClr val="000000"/>
              </a:solidFill>
              <a:latin typeface="Symbol" charset="0"/>
            </a:endParaRPr>
          </a:p>
        </p:txBody>
      </p:sp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4441825" y="1995488"/>
            <a:ext cx="9652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2800">
                <a:solidFill>
                  <a:srgbClr val="000000"/>
                </a:solidFill>
                <a:latin typeface="Symbol" charset="0"/>
              </a:rPr>
              <a:t>}</a:t>
            </a:r>
            <a:endParaRPr lang="en-US" sz="7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08" name="Rectangle 1028"/>
          <p:cNvSpPr>
            <a:spLocks noChangeArrowheads="1"/>
          </p:cNvSpPr>
          <p:nvPr/>
        </p:nvSpPr>
        <p:spPr bwMode="auto">
          <a:xfrm>
            <a:off x="1752600" y="1524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 anchor="ctr"/>
          <a:lstStyle/>
          <a:p>
            <a:pPr algn="ctr" defTabSz="839788"/>
            <a:r>
              <a:rPr lang="en-US" sz="4300">
                <a:solidFill>
                  <a:srgbClr val="000000"/>
                </a:solidFill>
                <a:latin typeface="Comic Sans MS" charset="0"/>
              </a:rPr>
              <a:t>Edge-to-Edge Pairing Families</a:t>
            </a:r>
            <a:endParaRPr lang="en-US" sz="4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09" name="Text Box 1029"/>
          <p:cNvSpPr txBox="1">
            <a:spLocks noChangeArrowheads="1"/>
          </p:cNvSpPr>
          <p:nvPr/>
        </p:nvSpPr>
        <p:spPr bwMode="auto">
          <a:xfrm>
            <a:off x="1714255" y="2078038"/>
            <a:ext cx="2810366" cy="1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  <a:latin typeface="Comic Sans MS" charset="0"/>
              </a:rPr>
              <a:t>Watson-Crick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Comic Sans MS" charset="0"/>
              </a:rPr>
              <a:t>Hoogsteen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Comic Sans MS" charset="0"/>
              </a:rPr>
              <a:t>Sugar-edge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10" name="Text Box 1030"/>
          <p:cNvSpPr txBox="1">
            <a:spLocks noChangeArrowheads="1"/>
          </p:cNvSpPr>
          <p:nvPr/>
        </p:nvSpPr>
        <p:spPr bwMode="auto">
          <a:xfrm>
            <a:off x="5676655" y="2057400"/>
            <a:ext cx="2810366" cy="1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200">
                <a:solidFill>
                  <a:srgbClr val="000000"/>
                </a:solidFill>
                <a:latin typeface="Comic Sans MS" charset="0"/>
              </a:rPr>
              <a:t>Watson-Crick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Comic Sans MS" charset="0"/>
              </a:rPr>
              <a:t>Hoogsteen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Comic Sans MS" charset="0"/>
              </a:rPr>
              <a:t>Sugar-edge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11" name="Text Box 1031"/>
          <p:cNvSpPr txBox="1">
            <a:spLocks noChangeArrowheads="1"/>
          </p:cNvSpPr>
          <p:nvPr/>
        </p:nvSpPr>
        <p:spPr bwMode="auto">
          <a:xfrm>
            <a:off x="8821739" y="2101850"/>
            <a:ext cx="769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9600">
                <a:solidFill>
                  <a:srgbClr val="000000"/>
                </a:solidFill>
                <a:latin typeface="Times New Roman" charset="0"/>
              </a:rPr>
              <a:t>{</a:t>
            </a:r>
            <a:endParaRPr lang="en-US" sz="7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12" name="Rectangle 1032"/>
          <p:cNvSpPr>
            <a:spLocks noChangeArrowheads="1"/>
          </p:cNvSpPr>
          <p:nvPr/>
        </p:nvSpPr>
        <p:spPr bwMode="auto">
          <a:xfrm>
            <a:off x="9369426" y="2362200"/>
            <a:ext cx="1274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defTabSz="762000"/>
            <a:r>
              <a:rPr lang="en-US" sz="3200">
                <a:solidFill>
                  <a:srgbClr val="000000"/>
                </a:solidFill>
                <a:latin typeface="Comic Sans MS" charset="0"/>
              </a:rPr>
              <a:t>Cis</a:t>
            </a:r>
          </a:p>
          <a:p>
            <a:pPr defTabSz="762000"/>
            <a:r>
              <a:rPr lang="en-US" sz="3200">
                <a:solidFill>
                  <a:srgbClr val="000000"/>
                </a:solidFill>
                <a:latin typeface="Comic Sans MS" charset="0"/>
              </a:rPr>
              <a:t>Trans</a:t>
            </a:r>
            <a:endParaRPr lang="en-US" sz="3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13" name="Rectangle 1033"/>
          <p:cNvSpPr>
            <a:spLocks noChangeArrowheads="1"/>
          </p:cNvSpPr>
          <p:nvPr/>
        </p:nvSpPr>
        <p:spPr bwMode="auto">
          <a:xfrm>
            <a:off x="3635375" y="4075113"/>
            <a:ext cx="8715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defTabSz="762000"/>
            <a:r>
              <a:rPr lang="en-US" sz="9600">
                <a:solidFill>
                  <a:srgbClr val="000000"/>
                </a:solidFill>
                <a:latin typeface="Times New Roman" charset="0"/>
              </a:rPr>
              <a:t>=</a:t>
            </a:r>
            <a:endParaRPr lang="en-US" sz="3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14" name="Rectangle 1034"/>
          <p:cNvSpPr>
            <a:spLocks noChangeArrowheads="1"/>
          </p:cNvSpPr>
          <p:nvPr/>
        </p:nvSpPr>
        <p:spPr bwMode="auto">
          <a:xfrm>
            <a:off x="4616451" y="4340226"/>
            <a:ext cx="5016097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defTabSz="762000"/>
            <a:r>
              <a:rPr lang="en-US" sz="4800">
                <a:solidFill>
                  <a:srgbClr val="000000"/>
                </a:solidFill>
                <a:latin typeface="Comic Sans MS" charset="0"/>
              </a:rPr>
              <a:t>12 Basic Families</a:t>
            </a:r>
            <a:endParaRPr lang="en-US" sz="4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15" name="Rectangle 1035"/>
          <p:cNvSpPr>
            <a:spLocks noChangeArrowheads="1"/>
          </p:cNvSpPr>
          <p:nvPr/>
        </p:nvSpPr>
        <p:spPr bwMode="auto">
          <a:xfrm>
            <a:off x="8229600" y="1954213"/>
            <a:ext cx="9652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defTabSz="762000"/>
            <a:r>
              <a:rPr lang="en-US" sz="12800">
                <a:solidFill>
                  <a:srgbClr val="000000"/>
                </a:solidFill>
                <a:latin typeface="Symbol" charset="0"/>
              </a:rPr>
              <a:t>}</a:t>
            </a:r>
            <a:endParaRPr lang="fr-FR" sz="128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16" name="Rectangle 1036"/>
          <p:cNvSpPr>
            <a:spLocks noChangeArrowheads="1"/>
          </p:cNvSpPr>
          <p:nvPr/>
        </p:nvSpPr>
        <p:spPr bwMode="auto">
          <a:xfrm>
            <a:off x="5334001" y="5867401"/>
            <a:ext cx="4646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defTabSz="762000"/>
            <a:r>
              <a:rPr lang="fr-FR" sz="4000">
                <a:solidFill>
                  <a:srgbClr val="000000"/>
                </a:solidFill>
                <a:latin typeface="Comic Sans MS" charset="0"/>
              </a:rPr>
              <a:t>RNA </a:t>
            </a:r>
            <a:r>
              <a:rPr lang="fr-FR" sz="4000" b="1">
                <a:solidFill>
                  <a:srgbClr val="000000"/>
                </a:solidFill>
                <a:latin typeface="Comic Sans MS" charset="0"/>
              </a:rPr>
              <a:t>7</a:t>
            </a:r>
            <a:r>
              <a:rPr lang="fr-FR" sz="4000">
                <a:solidFill>
                  <a:srgbClr val="000000"/>
                </a:solidFill>
                <a:latin typeface="Comic Sans MS" charset="0"/>
              </a:rPr>
              <a:t>, 499 (2001)</a:t>
            </a:r>
          </a:p>
        </p:txBody>
      </p:sp>
    </p:spTree>
    <p:extLst>
      <p:ext uri="{BB962C8B-B14F-4D97-AF65-F5344CB8AC3E}">
        <p14:creationId xmlns:p14="http://schemas.microsoft.com/office/powerpoint/2010/main" val="379273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189</Words>
  <Application>Microsoft Macintosh PowerPoint</Application>
  <PresentationFormat>Grand écran</PresentationFormat>
  <Paragraphs>52</Paragraphs>
  <Slides>18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2" baseType="lpstr">
      <vt:lpstr>Meiryo</vt:lpstr>
      <vt:lpstr>Arial</vt:lpstr>
      <vt:lpstr>Calibri</vt:lpstr>
      <vt:lpstr>Calibri Light</vt:lpstr>
      <vt:lpstr>Comic Sans MS</vt:lpstr>
      <vt:lpstr>Helvetica</vt:lpstr>
      <vt:lpstr>Palatino</vt:lpstr>
      <vt:lpstr>Rockwell</vt:lpstr>
      <vt:lpstr>StarSymbol</vt:lpstr>
      <vt:lpstr>Symbol</vt:lpstr>
      <vt:lpstr>Times</vt:lpstr>
      <vt:lpstr>Times New Roman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Each base has three edges available for H-bonding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Neocles LEONTIS  </dc:title>
  <dc:creator>Eric Westhof</dc:creator>
  <cp:lastModifiedBy>Eric Westhof</cp:lastModifiedBy>
  <cp:revision>7</cp:revision>
  <dcterms:created xsi:type="dcterms:W3CDTF">2022-08-14T14:33:56Z</dcterms:created>
  <dcterms:modified xsi:type="dcterms:W3CDTF">2022-08-16T15:32:53Z</dcterms:modified>
</cp:coreProperties>
</file>