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600" r:id="rId2"/>
    <p:sldId id="662" r:id="rId3"/>
    <p:sldId id="601" r:id="rId4"/>
    <p:sldId id="602" r:id="rId5"/>
    <p:sldId id="734" r:id="rId6"/>
    <p:sldId id="604" r:id="rId7"/>
    <p:sldId id="611" r:id="rId8"/>
    <p:sldId id="612" r:id="rId9"/>
    <p:sldId id="735" r:id="rId10"/>
    <p:sldId id="663" r:id="rId11"/>
    <p:sldId id="664" r:id="rId12"/>
    <p:sldId id="665" r:id="rId13"/>
    <p:sldId id="694" r:id="rId14"/>
    <p:sldId id="666" r:id="rId15"/>
    <p:sldId id="736" r:id="rId16"/>
    <p:sldId id="737" r:id="rId17"/>
    <p:sldId id="668" r:id="rId18"/>
    <p:sldId id="1051" r:id="rId19"/>
    <p:sldId id="669" r:id="rId20"/>
    <p:sldId id="670" r:id="rId21"/>
    <p:sldId id="671" r:id="rId22"/>
    <p:sldId id="672" r:id="rId23"/>
    <p:sldId id="673" r:id="rId24"/>
    <p:sldId id="674" r:id="rId25"/>
    <p:sldId id="675" r:id="rId26"/>
    <p:sldId id="692" r:id="rId27"/>
    <p:sldId id="676" r:id="rId28"/>
    <p:sldId id="693" r:id="rId29"/>
    <p:sldId id="620" r:id="rId30"/>
    <p:sldId id="621" r:id="rId31"/>
    <p:sldId id="677" r:id="rId32"/>
    <p:sldId id="678" r:id="rId33"/>
    <p:sldId id="661" r:id="rId34"/>
    <p:sldId id="622" r:id="rId35"/>
    <p:sldId id="623" r:id="rId36"/>
    <p:sldId id="624" r:id="rId37"/>
    <p:sldId id="625" r:id="rId38"/>
    <p:sldId id="659" r:id="rId39"/>
    <p:sldId id="627" r:id="rId40"/>
    <p:sldId id="628" r:id="rId41"/>
    <p:sldId id="629" r:id="rId42"/>
    <p:sldId id="630" r:id="rId43"/>
    <p:sldId id="631" r:id="rId44"/>
    <p:sldId id="632" r:id="rId45"/>
    <p:sldId id="633" r:id="rId46"/>
    <p:sldId id="861" r:id="rId47"/>
    <p:sldId id="862" r:id="rId48"/>
    <p:sldId id="865" r:id="rId49"/>
    <p:sldId id="866" r:id="rId50"/>
    <p:sldId id="867" r:id="rId51"/>
    <p:sldId id="1045" r:id="rId52"/>
    <p:sldId id="1046" r:id="rId53"/>
    <p:sldId id="1047" r:id="rId54"/>
    <p:sldId id="1043" r:id="rId55"/>
    <p:sldId id="1048" r:id="rId56"/>
    <p:sldId id="1049" r:id="rId57"/>
    <p:sldId id="868" r:id="rId58"/>
    <p:sldId id="641" r:id="rId59"/>
    <p:sldId id="1050" r:id="rId60"/>
    <p:sldId id="874" r:id="rId61"/>
    <p:sldId id="938" r:id="rId62"/>
    <p:sldId id="939" r:id="rId63"/>
    <p:sldId id="940" r:id="rId64"/>
    <p:sldId id="950" r:id="rId65"/>
    <p:sldId id="895" r:id="rId66"/>
    <p:sldId id="896" r:id="rId67"/>
    <p:sldId id="897" r:id="rId68"/>
    <p:sldId id="898" r:id="rId69"/>
    <p:sldId id="899" r:id="rId70"/>
    <p:sldId id="948" r:id="rId71"/>
    <p:sldId id="961" r:id="rId72"/>
    <p:sldId id="738" r:id="rId73"/>
    <p:sldId id="739" r:id="rId74"/>
    <p:sldId id="740" r:id="rId75"/>
    <p:sldId id="741" r:id="rId76"/>
    <p:sldId id="742" r:id="rId77"/>
    <p:sldId id="743" r:id="rId78"/>
    <p:sldId id="744" r:id="rId79"/>
    <p:sldId id="745" r:id="rId80"/>
    <p:sldId id="746" r:id="rId81"/>
    <p:sldId id="747" r:id="rId82"/>
    <p:sldId id="732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F029A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84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B3F67-8ECC-4091-BD7A-F21F44E93A0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28D8-767A-4A23-8475-0C213FE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89">
              <a:defRPr sz="2200">
                <a:solidFill>
                  <a:schemeClr val="tx1"/>
                </a:solidFill>
                <a:latin typeface="Times" charset="0"/>
              </a:defRPr>
            </a:lvl1pPr>
            <a:lvl2pPr marL="685817" indent="-263776" defTabSz="915889">
              <a:defRPr sz="2200">
                <a:solidFill>
                  <a:schemeClr val="tx1"/>
                </a:solidFill>
                <a:latin typeface="Times" charset="0"/>
              </a:defRPr>
            </a:lvl2pPr>
            <a:lvl3pPr marL="1055103" indent="-211021" defTabSz="915889">
              <a:defRPr sz="2200">
                <a:solidFill>
                  <a:schemeClr val="tx1"/>
                </a:solidFill>
                <a:latin typeface="Times" charset="0"/>
              </a:defRPr>
            </a:lvl3pPr>
            <a:lvl4pPr marL="1477145" indent="-211021" defTabSz="915889">
              <a:defRPr sz="2200">
                <a:solidFill>
                  <a:schemeClr val="tx1"/>
                </a:solidFill>
                <a:latin typeface="Times" charset="0"/>
              </a:defRPr>
            </a:lvl4pPr>
            <a:lvl5pPr marL="1899186" indent="-211021" defTabSz="915889">
              <a:defRPr sz="2200">
                <a:solidFill>
                  <a:schemeClr val="tx1"/>
                </a:solidFill>
                <a:latin typeface="Times" charset="0"/>
              </a:defRPr>
            </a:lvl5pPr>
            <a:lvl6pPr marL="2321227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6pPr>
            <a:lvl7pPr marL="2743269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7pPr>
            <a:lvl8pPr marL="3165310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8pPr>
            <a:lvl9pPr marL="3587351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FFDE340-B674-4FD9-9A9A-691A26AD2A19}" type="slidenum">
              <a:rPr lang="es-ES_tradnl" altLang="en-US" sz="1100"/>
              <a:pPr/>
              <a:t>1</a:t>
            </a:fld>
            <a:endParaRPr lang="es-ES_tradnl" altLang="en-US" sz="11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3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6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BA6FE4-E740-4FC4-81B0-7ED57B47CF52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982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8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4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5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56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5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3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5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5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4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1AAD9-DFF8-41A5-BD0B-BE4502DF6A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4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32.wmf"/><Relationship Id="rId7" Type="http://schemas.openxmlformats.org/officeDocument/2006/relationships/image" Target="../media/image34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41.emf"/><Relationship Id="rId18" Type="http://schemas.openxmlformats.org/officeDocument/2006/relationships/oleObject" Target="../embeddings/oleObject44.bin"/><Relationship Id="rId3" Type="http://schemas.openxmlformats.org/officeDocument/2006/relationships/image" Target="../media/image36.emf"/><Relationship Id="rId21" Type="http://schemas.openxmlformats.org/officeDocument/2006/relationships/image" Target="../media/image45.emf"/><Relationship Id="rId7" Type="http://schemas.openxmlformats.org/officeDocument/2006/relationships/image" Target="../media/image38.emf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43.emf"/><Relationship Id="rId2" Type="http://schemas.openxmlformats.org/officeDocument/2006/relationships/oleObject" Target="../embeddings/oleObject36.bin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40.emf"/><Relationship Id="rId5" Type="http://schemas.openxmlformats.org/officeDocument/2006/relationships/image" Target="../media/image37.e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40.bin"/><Relationship Id="rId19" Type="http://schemas.openxmlformats.org/officeDocument/2006/relationships/image" Target="../media/image44.e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39.emf"/><Relationship Id="rId14" Type="http://schemas.openxmlformats.org/officeDocument/2006/relationships/oleObject" Target="../embeddings/oleObject4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8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53.wmf"/><Relationship Id="rId7" Type="http://schemas.openxmlformats.org/officeDocument/2006/relationships/image" Target="../media/image55.w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5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53.wmf"/><Relationship Id="rId7" Type="http://schemas.openxmlformats.org/officeDocument/2006/relationships/image" Target="../media/image55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4.bin"/><Relationship Id="rId9" Type="http://schemas.openxmlformats.org/officeDocument/2006/relationships/image" Target="../media/image5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59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6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70.bin"/><Relationship Id="rId2" Type="http://schemas.openxmlformats.org/officeDocument/2006/relationships/oleObject" Target="../embeddings/oleObject6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6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76.bin"/><Relationship Id="rId2" Type="http://schemas.openxmlformats.org/officeDocument/2006/relationships/oleObject" Target="../embeddings/oleObject7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6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82.bin"/><Relationship Id="rId2" Type="http://schemas.openxmlformats.org/officeDocument/2006/relationships/oleObject" Target="../embeddings/oleObject7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8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67.emf"/><Relationship Id="rId2" Type="http://schemas.openxmlformats.org/officeDocument/2006/relationships/oleObject" Target="../embeddings/oleObject8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8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image" Target="../media/image74.wmf"/><Relationship Id="rId3" Type="http://schemas.openxmlformats.org/officeDocument/2006/relationships/image" Target="../media/image69.wmf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92.bin"/><Relationship Id="rId2" Type="http://schemas.openxmlformats.org/officeDocument/2006/relationships/oleObject" Target="../embeddings/oleObject8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91.bin"/><Relationship Id="rId4" Type="http://schemas.openxmlformats.org/officeDocument/2006/relationships/oleObject" Target="../embeddings/oleObject88.bin"/><Relationship Id="rId9" Type="http://schemas.openxmlformats.org/officeDocument/2006/relationships/image" Target="../media/image7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oleObject" Target="../embeddings/oleObject93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2" Type="http://schemas.openxmlformats.org/officeDocument/2006/relationships/oleObject" Target="../embeddings/oleObject9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6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9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98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image" Target="../media/image88.wmf"/><Relationship Id="rId7" Type="http://schemas.openxmlformats.org/officeDocument/2006/relationships/image" Target="../media/image90.wmf"/><Relationship Id="rId2" Type="http://schemas.openxmlformats.org/officeDocument/2006/relationships/oleObject" Target="../embeddings/oleObject100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02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101.bin"/><Relationship Id="rId9" Type="http://schemas.openxmlformats.org/officeDocument/2006/relationships/image" Target="../media/image9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image" Target="../media/image88.wmf"/><Relationship Id="rId7" Type="http://schemas.openxmlformats.org/officeDocument/2006/relationships/image" Target="../media/image90.wmf"/><Relationship Id="rId2" Type="http://schemas.openxmlformats.org/officeDocument/2006/relationships/oleObject" Target="../embeddings/oleObject104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9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10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109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4.wmf"/><Relationship Id="rId7" Type="http://schemas.openxmlformats.org/officeDocument/2006/relationships/image" Target="../media/image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99.wmf"/><Relationship Id="rId2" Type="http://schemas.openxmlformats.org/officeDocument/2006/relationships/oleObject" Target="../embeddings/oleObject11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2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11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99.wmf"/><Relationship Id="rId2" Type="http://schemas.openxmlformats.org/officeDocument/2006/relationships/oleObject" Target="../embeddings/oleObject11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4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11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99.wmf"/><Relationship Id="rId2" Type="http://schemas.openxmlformats.org/officeDocument/2006/relationships/oleObject" Target="../embeddings/oleObject115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6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11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7" Type="http://schemas.openxmlformats.org/officeDocument/2006/relationships/image" Target="../media/image99.wmf"/><Relationship Id="rId2" Type="http://schemas.openxmlformats.org/officeDocument/2006/relationships/oleObject" Target="../embeddings/oleObject11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118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7" Type="http://schemas.openxmlformats.org/officeDocument/2006/relationships/image" Target="../media/image99.wmf"/><Relationship Id="rId2" Type="http://schemas.openxmlformats.org/officeDocument/2006/relationships/oleObject" Target="../embeddings/oleObject11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11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7" Type="http://schemas.openxmlformats.org/officeDocument/2006/relationships/image" Target="../media/image99.wmf"/><Relationship Id="rId2" Type="http://schemas.openxmlformats.org/officeDocument/2006/relationships/oleObject" Target="../embeddings/oleObject11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118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2.e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1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oleObject" Target="../embeddings/oleObject120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121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oleObject" Target="../embeddings/oleObject122.bin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18.wmf"/><Relationship Id="rId2" Type="http://schemas.openxmlformats.org/officeDocument/2006/relationships/oleObject" Target="../embeddings/oleObject12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5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124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2.e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8.wmf"/><Relationship Id="rId18" Type="http://schemas.openxmlformats.org/officeDocument/2006/relationships/oleObject" Target="../embeddings/oleObject21.bin"/><Relationship Id="rId26" Type="http://schemas.openxmlformats.org/officeDocument/2006/relationships/oleObject" Target="../embeddings/oleObject25.bin"/><Relationship Id="rId3" Type="http://schemas.openxmlformats.org/officeDocument/2006/relationships/image" Target="../media/image13.wmf"/><Relationship Id="rId21" Type="http://schemas.openxmlformats.org/officeDocument/2006/relationships/image" Target="../media/image22.w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20.wmf"/><Relationship Id="rId25" Type="http://schemas.openxmlformats.org/officeDocument/2006/relationships/image" Target="../media/image24.wmf"/><Relationship Id="rId2" Type="http://schemas.openxmlformats.org/officeDocument/2006/relationships/oleObject" Target="../embeddings/oleObject13.bin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7.wmf"/><Relationship Id="rId24" Type="http://schemas.openxmlformats.org/officeDocument/2006/relationships/oleObject" Target="../embeddings/oleObject24.bin"/><Relationship Id="rId5" Type="http://schemas.openxmlformats.org/officeDocument/2006/relationships/image" Target="../media/image14.wmf"/><Relationship Id="rId15" Type="http://schemas.openxmlformats.org/officeDocument/2006/relationships/image" Target="../media/image19.wmf"/><Relationship Id="rId23" Type="http://schemas.openxmlformats.org/officeDocument/2006/relationships/image" Target="../media/image23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21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3.bin"/><Relationship Id="rId27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9512" y="620689"/>
            <a:ext cx="8712968" cy="1224136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-108570" y="764704"/>
            <a:ext cx="93610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sz="2800" b="1" dirty="0"/>
              <a:t>Time-dependent density functional theory 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/>
              <a:t>(TDDFT)</a:t>
            </a:r>
          </a:p>
        </p:txBody>
      </p:sp>
    </p:spTree>
    <p:extLst>
      <p:ext uri="{BB962C8B-B14F-4D97-AF65-F5344CB8AC3E}">
        <p14:creationId xmlns:p14="http://schemas.microsoft.com/office/powerpoint/2010/main" val="393569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99592" y="3547864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proof (basic idea):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39850" y="2348533"/>
            <a:ext cx="6240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i.e. 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en-US" sz="2400" b="1" dirty="0">
                <a:solidFill>
                  <a:srgbClr val="FF0000"/>
                </a:solidFill>
              </a:rPr>
              <a:t>(r t) ≠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en-US" sz="2400" b="1" dirty="0">
                <a:solidFill>
                  <a:srgbClr val="FF0000"/>
                </a:solidFill>
              </a:rPr>
              <a:t>’(r t) + c(t)   </a:t>
            </a:r>
            <a:r>
              <a:rPr lang="en-US" altLang="en-US" sz="2400" b="1" dirty="0">
                <a:solidFill>
                  <a:srgbClr val="FF0000"/>
                </a:solidFill>
                <a:sym typeface="Symbol" pitchFamily="18" charset="2"/>
              </a:rPr>
              <a:t>   (r t) </a:t>
            </a:r>
            <a:r>
              <a:rPr lang="en-US" altLang="en-US" sz="2400" b="1" dirty="0">
                <a:solidFill>
                  <a:srgbClr val="FF0000"/>
                </a:solidFill>
              </a:rPr>
              <a:t>≠ </a:t>
            </a:r>
            <a:r>
              <a:rPr lang="en-US" altLang="en-US" sz="2400" b="1" dirty="0">
                <a:solidFill>
                  <a:srgbClr val="FF0000"/>
                </a:solidFill>
                <a:sym typeface="Symbol" pitchFamily="18" charset="2"/>
              </a:rPr>
              <a:t>’(r t)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51500" y="2379638"/>
            <a:ext cx="16986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7088" y="1247751"/>
            <a:ext cx="68976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 dirty="0">
                <a:solidFill>
                  <a:srgbClr val="FF0000"/>
                </a:solidFill>
              </a:rPr>
              <a:t>to be shown that</a:t>
            </a:r>
            <a:r>
              <a:rPr lang="en-US" altLang="en-US" sz="2200" b="1" dirty="0">
                <a:solidFill>
                  <a:srgbClr val="FF0000"/>
                </a:solidFill>
              </a:rPr>
              <a:t>			         is impossible</a:t>
            </a:r>
            <a:endParaRPr lang="en-US" altLang="en-US" sz="22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491102"/>
              </p:ext>
            </p:extLst>
          </p:nvPr>
        </p:nvGraphicFramePr>
        <p:xfrm>
          <a:off x="3276600" y="871513"/>
          <a:ext cx="9366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2391" imgH="241195" progId="Equation.DSMT4">
                  <p:embed/>
                </p:oleObj>
              </mc:Choice>
              <mc:Fallback>
                <p:oleObj name="Equation" r:id="rId2" imgW="482391" imgH="241195" progId="Equation.DSMT4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871513"/>
                        <a:ext cx="93662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978054"/>
              </p:ext>
            </p:extLst>
          </p:nvPr>
        </p:nvGraphicFramePr>
        <p:xfrm>
          <a:off x="3276600" y="1412851"/>
          <a:ext cx="100647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9" imgH="241195" progId="Equation.DSMT4">
                  <p:embed/>
                </p:oleObj>
              </mc:Choice>
              <mc:Fallback>
                <p:oleObj name="Equation" r:id="rId4" imgW="533169" imgH="241195" progId="Equation.DSMT4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412851"/>
                        <a:ext cx="1006475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237856" y="1117576"/>
            <a:ext cx="838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4237856" y="1498576"/>
            <a:ext cx="838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778625" y="2362176"/>
            <a:ext cx="169863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116013" y="3946525"/>
            <a:ext cx="5994400" cy="1282700"/>
            <a:chOff x="782" y="2531"/>
            <a:chExt cx="3776" cy="808"/>
          </a:xfrm>
        </p:grpSpPr>
        <p:graphicFrame>
          <p:nvGraphicFramePr>
            <p:cNvPr id="15" name="Object 15"/>
            <p:cNvGraphicFramePr>
              <a:graphicFrameLocks noChangeAspect="1"/>
            </p:cNvGraphicFramePr>
            <p:nvPr/>
          </p:nvGraphicFramePr>
          <p:xfrm>
            <a:off x="782" y="2531"/>
            <a:ext cx="3776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844800" imgH="609600" progId="Equation.DSMT4">
                    <p:embed/>
                  </p:oleObj>
                </mc:Choice>
                <mc:Fallback>
                  <p:oleObj name="Equation" r:id="rId6" imgW="2844800" imgH="609600" progId="Equation.DSMT4">
                    <p:embed/>
                    <p:pic>
                      <p:nvPicPr>
                        <p:cNvPr id="15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" y="2531"/>
                          <a:ext cx="3776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621" y="3158"/>
              <a:ext cx="62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621" y="2750"/>
              <a:ext cx="62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3163" y="3203"/>
              <a:ext cx="624" cy="0"/>
            </a:xfrm>
            <a:prstGeom prst="line">
              <a:avLst/>
            </a:prstGeom>
            <a:noFill/>
            <a:ln w="28575">
              <a:solidFill>
                <a:srgbClr val="007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163" y="2750"/>
              <a:ext cx="624" cy="0"/>
            </a:xfrm>
            <a:prstGeom prst="line">
              <a:avLst/>
            </a:prstGeom>
            <a:noFill/>
            <a:ln w="28575">
              <a:solidFill>
                <a:srgbClr val="007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386013" y="2379638"/>
            <a:ext cx="169862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465513" y="2365351"/>
            <a:ext cx="16986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990727" y="1177241"/>
            <a:ext cx="1021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ym typeface="Symbol" pitchFamily="18" charset="2"/>
              </a:rPr>
              <a:t>(r t) </a:t>
            </a:r>
          </a:p>
        </p:txBody>
      </p:sp>
    </p:spTree>
    <p:extLst>
      <p:ext uri="{BB962C8B-B14F-4D97-AF65-F5344CB8AC3E}">
        <p14:creationId xmlns:p14="http://schemas.microsoft.com/office/powerpoint/2010/main" val="137580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07613"/>
              </p:ext>
            </p:extLst>
          </p:nvPr>
        </p:nvGraphicFramePr>
        <p:xfrm>
          <a:off x="176213" y="946579"/>
          <a:ext cx="5009412" cy="75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81000" imgH="419040" progId="Equation.DSMT4">
                  <p:embed/>
                </p:oleObj>
              </mc:Choice>
              <mc:Fallback>
                <p:oleObj name="Equation" r:id="rId2" imgW="2781000" imgH="419040" progId="Equation.DSMT4">
                  <p:embed/>
                  <p:pic>
                    <p:nvPicPr>
                      <p:cNvPr id="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946579"/>
                        <a:ext cx="5009412" cy="754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957263" y="1595438"/>
            <a:ext cx="2762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equation of motion for j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549650" y="1546225"/>
            <a:ext cx="16986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07950" y="836613"/>
            <a:ext cx="5111750" cy="12239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332413" y="1082675"/>
            <a:ext cx="593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</a:p>
        </p:txBody>
      </p:sp>
      <p:grpSp>
        <p:nvGrpSpPr>
          <p:cNvPr id="32" name="Group 7"/>
          <p:cNvGrpSpPr>
            <a:grpSpLocks/>
          </p:cNvGrpSpPr>
          <p:nvPr/>
        </p:nvGrpSpPr>
        <p:grpSpPr bwMode="auto">
          <a:xfrm>
            <a:off x="5940425" y="764704"/>
            <a:ext cx="3044825" cy="1223962"/>
            <a:chOff x="2980" y="3430"/>
            <a:chExt cx="1760" cy="720"/>
          </a:xfrm>
        </p:grpSpPr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3257" y="3874"/>
              <a:ext cx="132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continuity equation</a:t>
              </a: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2980" y="3430"/>
              <a:ext cx="1760" cy="720"/>
            </a:xfrm>
            <a:prstGeom prst="rect">
              <a:avLst/>
            </a:prstGeom>
            <a:noFill/>
            <a:ln w="38100">
              <a:solidFill>
                <a:srgbClr val="007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80973" y="2670468"/>
            <a:ext cx="55871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to show that there exists an integer k&gt;0 such that </a:t>
            </a:r>
          </a:p>
        </p:txBody>
      </p:sp>
      <p:graphicFrame>
        <p:nvGraphicFramePr>
          <p:cNvPr id="3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770894"/>
              </p:ext>
            </p:extLst>
          </p:nvPr>
        </p:nvGraphicFramePr>
        <p:xfrm>
          <a:off x="6545263" y="2463800"/>
          <a:ext cx="201453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760" imgH="507960" progId="Equation.DSMT4">
                  <p:embed/>
                </p:oleObj>
              </mc:Choice>
              <mc:Fallback>
                <p:oleObj name="Equation" r:id="rId4" imgW="1193760" imgH="507960" progId="Equation.DSMT4">
                  <p:embed/>
                  <p:pic>
                    <p:nvPicPr>
                      <p:cNvPr id="3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263" y="2463800"/>
                        <a:ext cx="2014537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63500" y="260350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use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015107" y="4797152"/>
            <a:ext cx="3844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  and ’ will become different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from each other infinitesimally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later than t</a:t>
            </a:r>
            <a:r>
              <a:rPr lang="en-US" alt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16"/>
          <p:cNvGrpSpPr>
            <a:grpSpLocks/>
          </p:cNvGrpSpPr>
          <p:nvPr/>
        </p:nvGrpSpPr>
        <p:grpSpPr bwMode="auto">
          <a:xfrm>
            <a:off x="5165725" y="4214813"/>
            <a:ext cx="2790825" cy="2238375"/>
            <a:chOff x="2385" y="4700"/>
            <a:chExt cx="1912" cy="1458"/>
          </a:xfrm>
        </p:grpSpPr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2592" y="4944"/>
              <a:ext cx="0" cy="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2544" y="5904"/>
              <a:ext cx="15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utoShape 19"/>
            <p:cNvSpPr>
              <a:spLocks/>
            </p:cNvSpPr>
            <p:nvPr/>
          </p:nvSpPr>
          <p:spPr bwMode="auto">
            <a:xfrm>
              <a:off x="2976" y="5088"/>
              <a:ext cx="528" cy="624"/>
            </a:xfrm>
            <a:prstGeom prst="leftBrace">
              <a:avLst>
                <a:gd name="adj1" fmla="val 22537"/>
                <a:gd name="adj2" fmla="val 4647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45" name="Oval 20"/>
            <p:cNvSpPr>
              <a:spLocks noChangeArrowheads="1"/>
            </p:cNvSpPr>
            <p:nvPr/>
          </p:nvSpPr>
          <p:spPr bwMode="auto">
            <a:xfrm>
              <a:off x="2976" y="5355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3486" y="4959"/>
              <a:ext cx="45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ym typeface="Symbol" pitchFamily="18" charset="2"/>
                </a:rPr>
                <a:t>’(t)</a:t>
              </a:r>
              <a:endParaRPr lang="en-US" altLang="en-US" sz="2000" b="1"/>
            </a:p>
          </p:txBody>
        </p:sp>
        <p:sp>
          <p:nvSpPr>
            <p:cNvPr id="47" name="Text Box 22"/>
            <p:cNvSpPr txBox="1">
              <a:spLocks noChangeArrowheads="1"/>
            </p:cNvSpPr>
            <p:nvPr/>
          </p:nvSpPr>
          <p:spPr bwMode="auto">
            <a:xfrm>
              <a:off x="3488" y="5554"/>
              <a:ext cx="39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ym typeface="Symbol" pitchFamily="18" charset="2"/>
                </a:rPr>
                <a:t>(t)</a:t>
              </a:r>
              <a:endParaRPr lang="en-US" altLang="en-US" sz="2000" b="1"/>
            </a:p>
          </p:txBody>
        </p:sp>
        <p:sp>
          <p:nvSpPr>
            <p:cNvPr id="48" name="Text Box 23"/>
            <p:cNvSpPr txBox="1">
              <a:spLocks noChangeArrowheads="1"/>
            </p:cNvSpPr>
            <p:nvPr/>
          </p:nvSpPr>
          <p:spPr bwMode="auto">
            <a:xfrm>
              <a:off x="2860" y="5900"/>
              <a:ext cx="143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t</a:t>
              </a:r>
              <a:r>
                <a:rPr lang="en-US" altLang="en-US" sz="2000" b="1" baseline="-25000" dirty="0"/>
                <a:t>0</a:t>
              </a:r>
              <a:r>
                <a:rPr lang="en-US" altLang="en-US" sz="2000" b="1" dirty="0"/>
                <a:t>		t</a:t>
              </a:r>
            </a:p>
          </p:txBody>
        </p:sp>
        <p:sp>
          <p:nvSpPr>
            <p:cNvPr id="49" name="Line 24"/>
            <p:cNvSpPr>
              <a:spLocks noChangeShapeType="1"/>
            </p:cNvSpPr>
            <p:nvPr/>
          </p:nvSpPr>
          <p:spPr bwMode="auto">
            <a:xfrm>
              <a:off x="2976" y="5838"/>
              <a:ext cx="0" cy="1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25"/>
            <p:cNvSpPr txBox="1">
              <a:spLocks noChangeArrowheads="1"/>
            </p:cNvSpPr>
            <p:nvPr/>
          </p:nvSpPr>
          <p:spPr bwMode="auto">
            <a:xfrm>
              <a:off x="2385" y="4700"/>
              <a:ext cx="39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ym typeface="Symbol" pitchFamily="18" charset="2"/>
                </a:rPr>
                <a:t>(t)</a:t>
              </a:r>
              <a:endParaRPr lang="en-US" altLang="en-US" sz="2000" b="1"/>
            </a:p>
          </p:txBody>
        </p:sp>
      </p:grpSp>
      <p:graphicFrame>
        <p:nvGraphicFramePr>
          <p:cNvPr id="2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924494"/>
              </p:ext>
            </p:extLst>
          </p:nvPr>
        </p:nvGraphicFramePr>
        <p:xfrm>
          <a:off x="6228184" y="904552"/>
          <a:ext cx="2526205" cy="724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393480" progId="Equation.DSMT4">
                  <p:embed/>
                </p:oleObj>
              </mc:Choice>
              <mc:Fallback>
                <p:oleObj name="Equation" r:id="rId6" imgW="1371600" imgH="393480" progId="Equation.DSMT4">
                  <p:embed/>
                  <p:pic>
                    <p:nvPicPr>
                      <p:cNvPr id="3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904552"/>
                        <a:ext cx="2526205" cy="724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8593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6551613" cy="5905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8000" tIns="108000" rIns="108000" bIns="108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  Simplest possible approximation for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081713" y="673100"/>
          <a:ext cx="129381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596900" imgH="228600" progId="Equation.3">
                  <p:embed/>
                </p:oleObj>
              </mc:Choice>
              <mc:Fallback>
                <p:oleObj name="Formel" r:id="rId2" imgW="596900" imgH="22860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673100"/>
                        <a:ext cx="1293812" cy="4953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04913" y="1555750"/>
            <a:ext cx="6007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/>
              <a:t>Adiabatic Local Density Approximation (ALDA)</a:t>
            </a: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084388" y="2182813"/>
          <a:ext cx="560070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803400" imgH="342900" progId="Equation.3">
                  <p:embed/>
                </p:oleObj>
              </mc:Choice>
              <mc:Fallback>
                <p:oleObj name="Formel" r:id="rId4" imgW="1803400" imgH="342900" progId="Equation.3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2182813"/>
                        <a:ext cx="560070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1171575" y="3213100"/>
          <a:ext cx="9890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380835" imgH="253890" progId="Equation.3">
                  <p:embed/>
                </p:oleObj>
              </mc:Choice>
              <mc:Fallback>
                <p:oleObj name="Formel" r:id="rId6" imgW="380835" imgH="25389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3213100"/>
                        <a:ext cx="989013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82813" y="3303588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= xc potential of static homogeneous e-gas</a:t>
            </a:r>
          </a:p>
        </p:txBody>
      </p:sp>
    </p:spTree>
    <p:extLst>
      <p:ext uri="{BB962C8B-B14F-4D97-AF65-F5344CB8AC3E}">
        <p14:creationId xmlns:p14="http://schemas.microsoft.com/office/powerpoint/2010/main" val="105881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6551613" cy="5905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8000" tIns="108000" rIns="108000" bIns="108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  Simplest possible approximation for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081713" y="673100"/>
          <a:ext cx="129381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596900" imgH="228600" progId="Equation.3">
                  <p:embed/>
                </p:oleObj>
              </mc:Choice>
              <mc:Fallback>
                <p:oleObj name="Formel" r:id="rId2" imgW="596900" imgH="22860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673100"/>
                        <a:ext cx="1293812" cy="4953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04913" y="1555750"/>
            <a:ext cx="6007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/>
              <a:t>Adiabatic Local Density Approximation (ALDA)</a:t>
            </a: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084388" y="2182813"/>
          <a:ext cx="560070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803400" imgH="342900" progId="Equation.3">
                  <p:embed/>
                </p:oleObj>
              </mc:Choice>
              <mc:Fallback>
                <p:oleObj name="Formel" r:id="rId4" imgW="1803400" imgH="342900" progId="Equation.3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2182813"/>
                        <a:ext cx="560070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1171575" y="3213100"/>
          <a:ext cx="9890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380835" imgH="253890" progId="Equation.3">
                  <p:embed/>
                </p:oleObj>
              </mc:Choice>
              <mc:Fallback>
                <p:oleObj name="Formel" r:id="rId6" imgW="380835" imgH="25389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3213100"/>
                        <a:ext cx="989013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82813" y="3303588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= xc potential of static homogeneous e-gas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43608" y="4797152"/>
            <a:ext cx="723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3333CC"/>
                </a:solidFill>
              </a:rPr>
              <a:t>Any approximate ground-state-DFT xc functional can be used to generate an adiabatic approximation for TDDFT </a:t>
            </a:r>
          </a:p>
        </p:txBody>
      </p:sp>
      <p:graphicFrame>
        <p:nvGraphicFramePr>
          <p:cNvPr id="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543050"/>
              </p:ext>
            </p:extLst>
          </p:nvPr>
        </p:nvGraphicFramePr>
        <p:xfrm>
          <a:off x="1801813" y="5689600"/>
          <a:ext cx="5954712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17360" imgH="342720" progId="Equation.DSMT4">
                  <p:embed/>
                </p:oleObj>
              </mc:Choice>
              <mc:Fallback>
                <p:oleObj name="Equation" r:id="rId8" imgW="1917360" imgH="342720" progId="Equation.DSMT4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813" y="5689600"/>
                        <a:ext cx="5954712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694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57400" y="371128"/>
            <a:ext cx="4648200" cy="6096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54238" y="457200"/>
            <a:ext cx="445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LINEAR RESPONSE THEORY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4475" y="1174750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 = t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:	Interacting system in ground state of potential v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(r) with density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 &gt; t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:	Switch on perturbation </a:t>
            </a:r>
            <a:r>
              <a:rPr lang="en-GB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lang="en-GB" alt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GB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 t)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(with v</a:t>
            </a:r>
            <a:r>
              <a:rPr lang="en-GB" altLang="en-US" sz="18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 t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)=0).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Density: (r t) = 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(r) + </a:t>
            </a:r>
            <a:r>
              <a:rPr lang="en-GB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(r t)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2574925"/>
            <a:ext cx="7864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Consider functional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[v](r t) defined by solution of interacting TDSE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44475" y="3124200"/>
            <a:ext cx="541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Functional Taylor expansion of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[v] around </a:t>
            </a:r>
            <a:r>
              <a:rPr lang="en-GB" alt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lang="en-GB" altLang="en-US" sz="2000" b="1" baseline="-250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323528" y="3701876"/>
            <a:ext cx="8374062" cy="3111500"/>
            <a:chOff x="265" y="2312"/>
            <a:chExt cx="5275" cy="1960"/>
          </a:xfrm>
        </p:grpSpPr>
        <p:grpSp>
          <p:nvGrpSpPr>
            <p:cNvPr id="29" name="Group 8"/>
            <p:cNvGrpSpPr>
              <a:grpSpLocks/>
            </p:cNvGrpSpPr>
            <p:nvPr/>
          </p:nvGrpSpPr>
          <p:grpSpPr bwMode="auto">
            <a:xfrm>
              <a:off x="265" y="2312"/>
              <a:ext cx="1670" cy="250"/>
              <a:chOff x="265" y="2312"/>
              <a:chExt cx="1670" cy="250"/>
            </a:xfrm>
          </p:grpSpPr>
          <p:graphicFrame>
            <p:nvGraphicFramePr>
              <p:cNvPr id="47" name="Object 9"/>
              <p:cNvGraphicFramePr>
                <a:graphicFrameLocks noChangeAspect="1"/>
              </p:cNvGraphicFramePr>
              <p:nvPr/>
            </p:nvGraphicFramePr>
            <p:xfrm>
              <a:off x="265" y="2314"/>
              <a:ext cx="1670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1428797" imgH="123900" progId="Equation.3">
                      <p:embed/>
                    </p:oleObj>
                  </mc:Choice>
                  <mc:Fallback>
                    <p:oleObj name="Equation" r:id="rId2" imgW="1428797" imgH="123900" progId="Equation.3">
                      <p:embed/>
                      <p:pic>
                        <p:nvPicPr>
                          <p:cNvPr id="26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" y="2314"/>
                            <a:ext cx="1670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" name="Object 10"/>
              <p:cNvGraphicFramePr>
                <a:graphicFrameLocks noChangeAspect="1"/>
              </p:cNvGraphicFramePr>
              <p:nvPr/>
            </p:nvGraphicFramePr>
            <p:xfrm>
              <a:off x="1404" y="2312"/>
              <a:ext cx="180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57227" imgH="114182" progId="Equation.3">
                      <p:embed/>
                    </p:oleObj>
                  </mc:Choice>
                  <mc:Fallback>
                    <p:oleObj name="Equation" r:id="rId4" imgW="57227" imgH="114182" progId="Equation.3">
                      <p:embed/>
                      <p:pic>
                        <p:nvPicPr>
                          <p:cNvPr id="2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4" y="2312"/>
                            <a:ext cx="180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0" name="Group 11"/>
            <p:cNvGrpSpPr>
              <a:grpSpLocks/>
            </p:cNvGrpSpPr>
            <p:nvPr/>
          </p:nvGrpSpPr>
          <p:grpSpPr bwMode="auto">
            <a:xfrm>
              <a:off x="953" y="2928"/>
              <a:ext cx="1862" cy="538"/>
              <a:chOff x="953" y="2928"/>
              <a:chExt cx="1862" cy="538"/>
            </a:xfrm>
          </p:grpSpPr>
          <p:graphicFrame>
            <p:nvGraphicFramePr>
              <p:cNvPr id="45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3609696"/>
                  </p:ext>
                </p:extLst>
              </p:nvPr>
            </p:nvGraphicFramePr>
            <p:xfrm>
              <a:off x="953" y="2928"/>
              <a:ext cx="1862" cy="5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609657" imgH="390594" progId="Equation.DSMT4">
                      <p:embed/>
                    </p:oleObj>
                  </mc:Choice>
                  <mc:Fallback>
                    <p:oleObj name="Equation" r:id="rId6" imgW="1609657" imgH="390594" progId="Equation.DSMT4">
                      <p:embed/>
                      <p:pic>
                        <p:nvPicPr>
                          <p:cNvPr id="24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53" y="2928"/>
                            <a:ext cx="1862" cy="5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ct 13"/>
              <p:cNvGraphicFramePr>
                <a:graphicFrameLocks noChangeAspect="1"/>
              </p:cNvGraphicFramePr>
              <p:nvPr/>
            </p:nvGraphicFramePr>
            <p:xfrm>
              <a:off x="1908" y="3063"/>
              <a:ext cx="483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342825" imgH="114182" progId="Equation.3">
                      <p:embed/>
                    </p:oleObj>
                  </mc:Choice>
                  <mc:Fallback>
                    <p:oleObj name="Equation" r:id="rId8" imgW="342825" imgH="114182" progId="Equation.3">
                      <p:embed/>
                      <p:pic>
                        <p:nvPicPr>
                          <p:cNvPr id="25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8" y="3063"/>
                            <a:ext cx="483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14"/>
            <p:cNvGraphicFramePr>
              <a:graphicFrameLocks noChangeAspect="1"/>
            </p:cNvGraphicFramePr>
            <p:nvPr/>
          </p:nvGraphicFramePr>
          <p:xfrm>
            <a:off x="855" y="2642"/>
            <a:ext cx="78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19244" imgH="123900" progId="Equation.3">
                    <p:embed/>
                  </p:oleObj>
                </mc:Choice>
                <mc:Fallback>
                  <p:oleObj name="Equation" r:id="rId10" imgW="619244" imgH="123900" progId="Equation.3">
                    <p:embed/>
                    <p:pic>
                      <p:nvPicPr>
                        <p:cNvPr id="1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5" y="2642"/>
                          <a:ext cx="78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967" y="3539"/>
              <a:ext cx="3572" cy="551"/>
              <a:chOff x="967" y="3539"/>
              <a:chExt cx="3572" cy="551"/>
            </a:xfrm>
          </p:grpSpPr>
          <p:graphicFrame>
            <p:nvGraphicFramePr>
              <p:cNvPr id="43" name="Object 16"/>
              <p:cNvGraphicFramePr>
                <a:graphicFrameLocks noChangeAspect="1"/>
              </p:cNvGraphicFramePr>
              <p:nvPr/>
            </p:nvGraphicFramePr>
            <p:xfrm>
              <a:off x="967" y="3539"/>
              <a:ext cx="3572" cy="5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3181253" imgH="400042" progId="Equation.3">
                      <p:embed/>
                    </p:oleObj>
                  </mc:Choice>
                  <mc:Fallback>
                    <p:oleObj name="Equation" r:id="rId12" imgW="3181253" imgH="400042" progId="Equation.3">
                      <p:embed/>
                      <p:pic>
                        <p:nvPicPr>
                          <p:cNvPr id="22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7" y="3539"/>
                            <a:ext cx="3572" cy="5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" name="Object 17"/>
              <p:cNvGraphicFramePr>
                <a:graphicFrameLocks noChangeAspect="1"/>
              </p:cNvGraphicFramePr>
              <p:nvPr/>
            </p:nvGraphicFramePr>
            <p:xfrm>
              <a:off x="2542" y="3681"/>
              <a:ext cx="1093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895394" imgH="114182" progId="Equation.3">
                      <p:embed/>
                    </p:oleObj>
                  </mc:Choice>
                  <mc:Fallback>
                    <p:oleObj name="Equation" r:id="rId14" imgW="895394" imgH="114182" progId="Equation.3">
                      <p:embed/>
                      <p:pic>
                        <p:nvPicPr>
                          <p:cNvPr id="23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42" y="3681"/>
                            <a:ext cx="1093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3" name="Group 18"/>
            <p:cNvGrpSpPr>
              <a:grpSpLocks/>
            </p:cNvGrpSpPr>
            <p:nvPr/>
          </p:nvGrpSpPr>
          <p:grpSpPr bwMode="auto">
            <a:xfrm>
              <a:off x="4752" y="3681"/>
              <a:ext cx="788" cy="233"/>
              <a:chOff x="4752" y="3433"/>
              <a:chExt cx="788" cy="233"/>
            </a:xfrm>
          </p:grpSpPr>
          <p:graphicFrame>
            <p:nvGraphicFramePr>
              <p:cNvPr id="41" name="Object 40"/>
              <p:cNvGraphicFramePr>
                <a:graphicFrameLocks noChangeAspect="1"/>
              </p:cNvGraphicFramePr>
              <p:nvPr/>
            </p:nvGraphicFramePr>
            <p:xfrm>
              <a:off x="5085" y="3433"/>
              <a:ext cx="455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14211" imgH="114182" progId="Equation.3">
                      <p:embed/>
                    </p:oleObj>
                  </mc:Choice>
                  <mc:Fallback>
                    <p:oleObj name="Equation" r:id="rId16" imgW="314211" imgH="114182" progId="Equation.3">
                      <p:embed/>
                      <p:pic>
                        <p:nvPicPr>
                          <p:cNvPr id="2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85" y="3433"/>
                            <a:ext cx="455" cy="23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4752" y="3550"/>
                <a:ext cx="240" cy="0"/>
              </a:xfrm>
              <a:prstGeom prst="line">
                <a:avLst/>
              </a:prstGeom>
              <a:noFill/>
              <a:ln w="22225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21"/>
            <p:cNvGrpSpPr>
              <a:grpSpLocks/>
            </p:cNvGrpSpPr>
            <p:nvPr/>
          </p:nvGrpSpPr>
          <p:grpSpPr bwMode="auto">
            <a:xfrm>
              <a:off x="4752" y="3063"/>
              <a:ext cx="767" cy="233"/>
              <a:chOff x="4752" y="2829"/>
              <a:chExt cx="767" cy="233"/>
            </a:xfrm>
          </p:grpSpPr>
          <p:graphicFrame>
            <p:nvGraphicFramePr>
              <p:cNvPr id="39" name="Object 22"/>
              <p:cNvGraphicFramePr>
                <a:graphicFrameLocks noChangeAspect="1"/>
              </p:cNvGraphicFramePr>
              <p:nvPr/>
            </p:nvGraphicFramePr>
            <p:xfrm>
              <a:off x="5077" y="2829"/>
              <a:ext cx="442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304763" imgH="114182" progId="Equation.3">
                      <p:embed/>
                    </p:oleObj>
                  </mc:Choice>
                  <mc:Fallback>
                    <p:oleObj name="Equation" r:id="rId18" imgW="304763" imgH="114182" progId="Equation.3">
                      <p:embed/>
                      <p:pic>
                        <p:nvPicPr>
                          <p:cNvPr id="18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7" y="2829"/>
                            <a:ext cx="442" cy="23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" name="Line 23"/>
              <p:cNvSpPr>
                <a:spLocks noChangeShapeType="1"/>
              </p:cNvSpPr>
              <p:nvPr/>
            </p:nvSpPr>
            <p:spPr bwMode="auto">
              <a:xfrm>
                <a:off x="4752" y="2946"/>
                <a:ext cx="240" cy="0"/>
              </a:xfrm>
              <a:prstGeom prst="line">
                <a:avLst/>
              </a:prstGeom>
              <a:noFill/>
              <a:ln w="22225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4752" y="2642"/>
              <a:ext cx="691" cy="247"/>
              <a:chOff x="4752" y="2392"/>
              <a:chExt cx="691" cy="247"/>
            </a:xfrm>
          </p:grpSpPr>
          <p:graphicFrame>
            <p:nvGraphicFramePr>
              <p:cNvPr id="37" name="Object 25"/>
              <p:cNvGraphicFramePr>
                <a:graphicFrameLocks noChangeAspect="1"/>
              </p:cNvGraphicFramePr>
              <p:nvPr/>
            </p:nvGraphicFramePr>
            <p:xfrm>
              <a:off x="5071" y="2392"/>
              <a:ext cx="372" cy="2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238088" imgH="123900" progId="Equation.3">
                      <p:embed/>
                    </p:oleObj>
                  </mc:Choice>
                  <mc:Fallback>
                    <p:oleObj name="Equation" r:id="rId20" imgW="238088" imgH="123900" progId="Equation.3">
                      <p:embed/>
                      <p:pic>
                        <p:nvPicPr>
                          <p:cNvPr id="16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1" y="2392"/>
                            <a:ext cx="372" cy="2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Line 26"/>
              <p:cNvSpPr>
                <a:spLocks noChangeShapeType="1"/>
              </p:cNvSpPr>
              <p:nvPr/>
            </p:nvSpPr>
            <p:spPr bwMode="auto">
              <a:xfrm>
                <a:off x="4752" y="2516"/>
                <a:ext cx="240" cy="0"/>
              </a:xfrm>
              <a:prstGeom prst="line">
                <a:avLst/>
              </a:prstGeom>
              <a:noFill/>
              <a:ln w="22225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Text Box 27"/>
            <p:cNvSpPr txBox="1">
              <a:spLocks noChangeArrowheads="1"/>
            </p:cNvSpPr>
            <p:nvPr/>
          </p:nvSpPr>
          <p:spPr bwMode="auto">
            <a:xfrm rot="5400000">
              <a:off x="947" y="4009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967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43608" y="116632"/>
            <a:ext cx="7010400" cy="1905000"/>
            <a:chOff x="384" y="384"/>
            <a:chExt cx="4416" cy="120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80" y="528"/>
              <a:ext cx="4320" cy="912"/>
              <a:chOff x="528" y="528"/>
              <a:chExt cx="4320" cy="912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528" y="528"/>
                <a:ext cx="36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</a:t>
                </a:r>
                <a:r>
                  <a:rPr lang="en-GB" altLang="en-US" sz="1700" b="1" baseline="-2500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1</a:t>
                </a: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(r,t) = linear density response of interacting system</a:t>
                </a:r>
              </a:p>
            </p:txBody>
          </p:sp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561" y="902"/>
                <a:ext cx="4287" cy="538"/>
                <a:chOff x="561" y="902"/>
                <a:chExt cx="4287" cy="538"/>
              </a:xfrm>
            </p:grpSpPr>
            <p:graphicFrame>
              <p:nvGraphicFramePr>
                <p:cNvPr id="7" name="Object 6"/>
                <p:cNvGraphicFramePr>
                  <a:graphicFrameLocks noChangeAspect="1"/>
                </p:cNvGraphicFramePr>
                <p:nvPr/>
              </p:nvGraphicFramePr>
              <p:xfrm>
                <a:off x="561" y="902"/>
                <a:ext cx="1599" cy="5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" imgW="1371570" imgH="390594" progId="Equation.3">
                        <p:embed/>
                      </p:oleObj>
                    </mc:Choice>
                    <mc:Fallback>
                      <p:oleObj name="Equation" r:id="rId2" imgW="1371570" imgH="390594" progId="Equation.3">
                        <p:embed/>
                        <p:pic>
                          <p:nvPicPr>
                            <p:cNvPr id="7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1" y="902"/>
                              <a:ext cx="1599" cy="5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160" y="1008"/>
                  <a:ext cx="2688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268288" indent="-26828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900" b="1">
                      <a:solidFill>
                        <a:srgbClr val="3333CC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=	density-density response function of interacting system</a:t>
                  </a:r>
                </a:p>
              </p:txBody>
            </p:sp>
          </p:grpSp>
        </p:grp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384" y="384"/>
              <a:ext cx="4416" cy="1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07504" y="2276872"/>
            <a:ext cx="66536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 dirty="0"/>
              <a:t>Lehmann representation of the full response function</a:t>
            </a:r>
            <a:r>
              <a:rPr lang="en-US" altLang="en-US" sz="2200" b="1" dirty="0"/>
              <a:t> </a:t>
            </a:r>
          </a:p>
        </p:txBody>
      </p:sp>
      <p:graphicFrame>
        <p:nvGraphicFramePr>
          <p:cNvPr id="20" name="Object 11"/>
          <p:cNvGraphicFramePr>
            <a:graphicFrameLocks noChangeAspect="1"/>
          </p:cNvGraphicFramePr>
          <p:nvPr/>
        </p:nvGraphicFramePr>
        <p:xfrm>
          <a:off x="224855" y="2851329"/>
          <a:ext cx="8739187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84700" imgH="508000" progId="Equation.DSMT4">
                  <p:embed/>
                </p:oleObj>
              </mc:Choice>
              <mc:Fallback>
                <p:oleObj name="Equation" r:id="rId4" imgW="4584700" imgH="508000" progId="Equation.DSMT4">
                  <p:embed/>
                  <p:pic>
                    <p:nvPicPr>
                      <p:cNvPr id="2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855" y="2851329"/>
                        <a:ext cx="8739187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48692" y="3999240"/>
            <a:ext cx="8155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dirty="0"/>
              <a:t>with the exact many-body </a:t>
            </a:r>
            <a:r>
              <a:rPr lang="en-US" altLang="en-US" sz="2200" b="1" dirty="0" err="1"/>
              <a:t>eigenfunctions</a:t>
            </a:r>
            <a:r>
              <a:rPr lang="en-US" altLang="en-US" sz="2200" b="1" dirty="0"/>
              <a:t> and energies of the initial unperturbed interacting system </a:t>
            </a:r>
            <a:r>
              <a:rPr lang="en-US" altLang="en-US" sz="2200" b="1" dirty="0" err="1"/>
              <a:t>Hamiltnian</a:t>
            </a:r>
            <a:r>
              <a:rPr lang="en-US" altLang="en-US" sz="2200" b="1" dirty="0"/>
              <a:t> </a:t>
            </a:r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/>
        </p:nvGraphicFramePr>
        <p:xfrm>
          <a:off x="6012160" y="4336186"/>
          <a:ext cx="2551113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8671" imgH="253890" progId="Equation.DSMT4">
                  <p:embed/>
                </p:oleObj>
              </mc:Choice>
              <mc:Fallback>
                <p:oleObj name="Equation" r:id="rId6" imgW="1218671" imgH="253890" progId="Equation.DSMT4">
                  <p:embed/>
                  <p:pic>
                    <p:nvPicPr>
                      <p:cNvPr id="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336186"/>
                        <a:ext cx="2551113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295400" y="5085184"/>
            <a:ext cx="74676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 The exact linear density response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accent2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chemeClr val="accent2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     has poles at the exact excitation energies   = E</a:t>
            </a:r>
            <a:r>
              <a:rPr lang="en-US" altLang="en-US" sz="2400" b="1" baseline="-25000">
                <a:solidFill>
                  <a:schemeClr val="accent2"/>
                </a:solidFill>
                <a:sym typeface="Symbol" panose="05050102010706020507" pitchFamily="18" charset="2"/>
              </a:rPr>
              <a:t>m</a:t>
            </a: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 - E</a:t>
            </a:r>
            <a:r>
              <a:rPr lang="en-US" altLang="en-US" sz="2400" b="1" baseline="-25000">
                <a:solidFill>
                  <a:schemeClr val="accent2"/>
                </a:solidFill>
                <a:sym typeface="Symbol" panose="05050102010706020507" pitchFamily="18" charset="2"/>
              </a:rPr>
              <a:t>0</a:t>
            </a: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  </a:t>
            </a:r>
            <a:endParaRPr lang="en-US" altLang="en-US" sz="2400" b="1">
              <a:solidFill>
                <a:schemeClr val="accent2"/>
              </a:solidFill>
            </a:endParaRPr>
          </a:p>
        </p:txBody>
      </p: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3132138" y="5411912"/>
            <a:ext cx="2252662" cy="609600"/>
            <a:chOff x="1114" y="3840"/>
            <a:chExt cx="1419" cy="384"/>
          </a:xfrm>
        </p:grpSpPr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1114" y="3936"/>
              <a:ext cx="14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accent2"/>
                  </a:solidFill>
                  <a:sym typeface="Symbol" panose="05050102010706020507" pitchFamily="18" charset="2"/>
                </a:rPr>
                <a:t></a:t>
              </a:r>
              <a:r>
                <a:rPr lang="en-US" altLang="en-US" sz="2400" b="1" baseline="-25000">
                  <a:solidFill>
                    <a:schemeClr val="accent2"/>
                  </a:solidFill>
                  <a:sym typeface="Symbol" panose="05050102010706020507" pitchFamily="18" charset="2"/>
                </a:rPr>
                <a:t>1</a:t>
              </a:r>
              <a:r>
                <a:rPr lang="en-US" altLang="en-US" sz="2400" b="1">
                  <a:solidFill>
                    <a:schemeClr val="accent2"/>
                  </a:solidFill>
                  <a:sym typeface="Symbol" panose="05050102010706020507" pitchFamily="18" charset="2"/>
                </a:rPr>
                <a:t> () =  () v</a:t>
              </a:r>
              <a:r>
                <a:rPr lang="en-US" altLang="en-US" sz="2400" b="1" baseline="-25000">
                  <a:solidFill>
                    <a:schemeClr val="accent2"/>
                  </a:solidFill>
                  <a:sym typeface="Symbol" panose="05050102010706020507" pitchFamily="18" charset="2"/>
                </a:rPr>
                <a:t>1</a:t>
              </a:r>
              <a:endParaRPr lang="en-US" altLang="en-US" sz="2400" b="1">
                <a:solidFill>
                  <a:schemeClr val="accent2"/>
                </a:solidFill>
              </a:endParaRP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711" y="3840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240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5800" y="260648"/>
            <a:ext cx="626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Analogous function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[v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](r t) for </a:t>
            </a:r>
            <a:r>
              <a:rPr lang="en-GB" altLang="en-US" sz="2000" b="1" u="sng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non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-interacting system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57200" y="1019895"/>
            <a:ext cx="8367713" cy="896937"/>
            <a:chOff x="324" y="2208"/>
            <a:chExt cx="5271" cy="565"/>
          </a:xfrm>
        </p:grpSpPr>
        <p:graphicFrame>
          <p:nvGraphicFramePr>
            <p:cNvPr id="11" name="Object 11"/>
            <p:cNvGraphicFramePr>
              <a:graphicFrameLocks noChangeAspect="1"/>
            </p:cNvGraphicFramePr>
            <p:nvPr/>
          </p:nvGraphicFramePr>
          <p:xfrm>
            <a:off x="324" y="2208"/>
            <a:ext cx="5271" cy="5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743401" imgH="419207" progId="Equation.3">
                    <p:embed/>
                  </p:oleObj>
                </mc:Choice>
                <mc:Fallback>
                  <p:oleObj name="Equation" r:id="rId2" imgW="4743401" imgH="419207" progId="Equation.3">
                    <p:embed/>
                    <p:pic>
                      <p:nvPicPr>
                        <p:cNvPr id="1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" y="2208"/>
                          <a:ext cx="5271" cy="5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2"/>
            <p:cNvGraphicFramePr>
              <a:graphicFrameLocks noChangeAspect="1"/>
            </p:cNvGraphicFramePr>
            <p:nvPr/>
          </p:nvGraphicFramePr>
          <p:xfrm>
            <a:off x="1728" y="2339"/>
            <a:ext cx="263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3351" imgH="133347" progId="Equation.3">
                    <p:embed/>
                  </p:oleObj>
                </mc:Choice>
                <mc:Fallback>
                  <p:oleObj name="Equation" r:id="rId4" imgW="133351" imgH="133347" progId="Equation.3">
                    <p:embed/>
                    <p:pic>
                      <p:nvPicPr>
                        <p:cNvPr id="1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339"/>
                          <a:ext cx="263" cy="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3"/>
            <p:cNvGraphicFramePr>
              <a:graphicFrameLocks noChangeAspect="1"/>
            </p:cNvGraphicFramePr>
            <p:nvPr/>
          </p:nvGraphicFramePr>
          <p:xfrm>
            <a:off x="4296" y="2339"/>
            <a:ext cx="552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0052" imgH="133347" progId="Equation.3">
                    <p:embed/>
                  </p:oleObj>
                </mc:Choice>
                <mc:Fallback>
                  <p:oleObj name="Equation" r:id="rId6" imgW="400052" imgH="133347" progId="Equation.3">
                    <p:embed/>
                    <p:pic>
                      <p:nvPicPr>
                        <p:cNvPr id="13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6" y="2339"/>
                          <a:ext cx="552" cy="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685800" y="2349624"/>
            <a:ext cx="7391400" cy="1295400"/>
            <a:chOff x="432" y="3072"/>
            <a:chExt cx="4656" cy="816"/>
          </a:xfrm>
        </p:grpSpPr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568" y="3197"/>
              <a:ext cx="4472" cy="566"/>
              <a:chOff x="568" y="3197"/>
              <a:chExt cx="4472" cy="566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568" y="3197"/>
              <a:ext cx="1874" cy="5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619375" imgH="419207" progId="Equation.3">
                      <p:embed/>
                    </p:oleObj>
                  </mc:Choice>
                  <mc:Fallback>
                    <p:oleObj name="Equation" r:id="rId8" imgW="1619375" imgH="419207" progId="Equation.3">
                      <p:embed/>
                      <p:pic>
                        <p:nvPicPr>
                          <p:cNvPr id="17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8" y="3197"/>
                            <a:ext cx="1874" cy="5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2400" y="3317"/>
                <a:ext cx="264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8288" indent="-26828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=	density-density response function of </a:t>
                </a:r>
                <a:r>
                  <a:rPr lang="en-GB" altLang="en-US" sz="1900" b="1" u="sng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non</a:t>
                </a: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-interacting system</a:t>
                </a:r>
              </a:p>
            </p:txBody>
          </p:sp>
        </p:grp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432" y="3072"/>
              <a:ext cx="4656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89555" y="4305290"/>
            <a:ext cx="7582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χ</a:t>
            </a:r>
            <a:r>
              <a:rPr lang="en-GB" altLang="en-US" sz="2000" b="1" baseline="-250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</a:t>
            </a:r>
            <a:r>
              <a:rPr lang="en-GB" alt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r,r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’,</a:t>
            </a:r>
            <a:r>
              <a:rPr lang="el-GR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ω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has also poles as function of </a:t>
            </a:r>
            <a:r>
              <a:rPr lang="el-GR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ω</a:t>
            </a:r>
            <a:r>
              <a:rPr lang="en-US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but at the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non-interacting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single-particle (KS) excitation energies.</a:t>
            </a:r>
          </a:p>
        </p:txBody>
      </p:sp>
    </p:spTree>
    <p:extLst>
      <p:ext uri="{BB962C8B-B14F-4D97-AF65-F5344CB8AC3E}">
        <p14:creationId xmlns:p14="http://schemas.microsoft.com/office/powerpoint/2010/main" val="4101407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9925" y="116632"/>
            <a:ext cx="7864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90600" indent="-990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GOAL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	Find a way to calculate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lang="en-US" alt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 t) without explicitly evaluating (r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t,r't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') of the 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interacting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system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1350789"/>
            <a:ext cx="4676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>
                <a:latin typeface="Times New Roman" pitchFamily="18" charset="0"/>
                <a:cs typeface="Times New Roman" pitchFamily="18" charset="0"/>
              </a:rPr>
              <a:t>starting point</a:t>
            </a:r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:    Definition of xc potential</a:t>
            </a:r>
            <a:endParaRPr lang="en-GB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353782"/>
              </p:ext>
            </p:extLst>
          </p:nvPr>
        </p:nvGraphicFramePr>
        <p:xfrm>
          <a:off x="2409825" y="2036589"/>
          <a:ext cx="58991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32100" imgH="228600" progId="Equation.3">
                  <p:embed/>
                </p:oleObj>
              </mc:Choice>
              <mc:Fallback>
                <p:oleObj name="Equation" r:id="rId2" imgW="2832100" imgH="2286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2036589"/>
                        <a:ext cx="589915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266" y="3183359"/>
            <a:ext cx="10451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 sz="2000" b="1" baseline="-25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xc</a:t>
            </a:r>
            <a:r>
              <a:rPr lang="en-US" alt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is well-defined through the non-interacting and the interacting 1-1 mapping.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64933" y="3891285"/>
            <a:ext cx="8699306" cy="1782763"/>
            <a:chOff x="259" y="192"/>
            <a:chExt cx="5367" cy="1123"/>
          </a:xfrm>
        </p:grpSpPr>
        <p:graphicFrame>
          <p:nvGraphicFramePr>
            <p:cNvPr id="9" name="Object 3"/>
            <p:cNvGraphicFramePr>
              <a:graphicFrameLocks noChangeAspect="1"/>
            </p:cNvGraphicFramePr>
            <p:nvPr/>
          </p:nvGraphicFramePr>
          <p:xfrm>
            <a:off x="259" y="942"/>
            <a:ext cx="1076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61760" imgH="253800" progId="Equation.DSMT4">
                    <p:embed/>
                  </p:oleObj>
                </mc:Choice>
                <mc:Fallback>
                  <p:oleObj name="Equation" r:id="rId4" imgW="761760" imgH="253800" progId="Equation.DSMT4">
                    <p:embed/>
                    <p:pic>
                      <p:nvPicPr>
                        <p:cNvPr id="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" y="942"/>
                          <a:ext cx="1076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2656" y="942"/>
            <a:ext cx="61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31640" imgH="253800" progId="Equation.DSMT4">
                    <p:embed/>
                  </p:oleObj>
                </mc:Choice>
                <mc:Fallback>
                  <p:oleObj name="Equation" r:id="rId6" imgW="431640" imgH="253800" progId="Equation.DSMT4">
                    <p:embed/>
                    <p:pic>
                      <p:nvPicPr>
                        <p:cNvPr id="1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6" y="942"/>
                          <a:ext cx="61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5"/>
            <p:cNvGraphicFramePr>
              <a:graphicFrameLocks noChangeAspect="1"/>
            </p:cNvGraphicFramePr>
            <p:nvPr/>
          </p:nvGraphicFramePr>
          <p:xfrm>
            <a:off x="4655" y="942"/>
            <a:ext cx="97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85800" imgH="253800" progId="Equation.DSMT4">
                    <p:embed/>
                  </p:oleObj>
                </mc:Choice>
                <mc:Fallback>
                  <p:oleObj name="Equation" r:id="rId8" imgW="685800" imgH="253800" progId="Equation.DSMT4">
                    <p:embed/>
                    <p:pic>
                      <p:nvPicPr>
                        <p:cNvPr id="1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5" y="942"/>
                          <a:ext cx="97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335" y="1128"/>
              <a:ext cx="1353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3255" y="1128"/>
              <a:ext cx="141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339" y="230"/>
              <a:ext cx="135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latin typeface="Times New Roman" panose="02020603050405020304" pitchFamily="18" charset="0"/>
                </a:rPr>
                <a:t>1-1 mapping for interacting particles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296" y="192"/>
              <a:ext cx="1440" cy="48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163" y="230"/>
              <a:ext cx="15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latin typeface="Times New Roman" panose="02020603050405020304" pitchFamily="18" charset="0"/>
                </a:rPr>
                <a:t>1-1 mapping for non-interacting particles</a:t>
              </a: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165" y="192"/>
              <a:ext cx="1584" cy="480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" name="AutoShape 12"/>
            <p:cNvSpPr>
              <a:spLocks/>
            </p:cNvSpPr>
            <p:nvPr/>
          </p:nvSpPr>
          <p:spPr bwMode="auto">
            <a:xfrm rot="-5400000">
              <a:off x="1896" y="24"/>
              <a:ext cx="240" cy="1632"/>
            </a:xfrm>
            <a:prstGeom prst="leftBrace">
              <a:avLst>
                <a:gd name="adj1" fmla="val 56667"/>
                <a:gd name="adj2" fmla="val 50000"/>
              </a:avLst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" name="AutoShape 13"/>
            <p:cNvSpPr>
              <a:spLocks/>
            </p:cNvSpPr>
            <p:nvPr/>
          </p:nvSpPr>
          <p:spPr bwMode="auto">
            <a:xfrm rot="-5400000">
              <a:off x="3840" y="0"/>
              <a:ext cx="240" cy="1680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1687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9925" y="116632"/>
            <a:ext cx="7864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90600" indent="-990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GOAL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	Find a way to calculate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lang="en-US" alt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 t) without explicitly evaluating (r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t,r't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') of the 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interacting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system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CD2AFC-5862-CE98-AF67-21DA30BBAF76}"/>
              </a:ext>
            </a:extLst>
          </p:cNvPr>
          <p:cNvSpPr/>
          <p:nvPr/>
        </p:nvSpPr>
        <p:spPr>
          <a:xfrm>
            <a:off x="2699792" y="6021288"/>
            <a:ext cx="4104456" cy="7266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1350789"/>
            <a:ext cx="4676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>
                <a:latin typeface="Times New Roman" pitchFamily="18" charset="0"/>
                <a:cs typeface="Times New Roman" pitchFamily="18" charset="0"/>
              </a:rPr>
              <a:t>starting point</a:t>
            </a:r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:    Definition of xc potential</a:t>
            </a:r>
            <a:endParaRPr lang="en-GB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587531"/>
              </p:ext>
            </p:extLst>
          </p:nvPr>
        </p:nvGraphicFramePr>
        <p:xfrm>
          <a:off x="2409825" y="1988840"/>
          <a:ext cx="58991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32100" imgH="228600" progId="Equation.DSMT4">
                  <p:embed/>
                </p:oleObj>
              </mc:Choice>
              <mc:Fallback>
                <p:oleObj name="Equation" r:id="rId2" imgW="2832100" imgH="228600" progId="Equation.DSMT4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1988840"/>
                        <a:ext cx="589915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266" y="3183359"/>
            <a:ext cx="10451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 sz="2000" b="1" baseline="-25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xc</a:t>
            </a:r>
            <a:r>
              <a:rPr lang="en-US" alt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is well-defined through the non-interacting and the interacting 1-1 mapping.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64933" y="3891285"/>
            <a:ext cx="8699306" cy="1782763"/>
            <a:chOff x="259" y="192"/>
            <a:chExt cx="5367" cy="1123"/>
          </a:xfrm>
        </p:grpSpPr>
        <p:graphicFrame>
          <p:nvGraphicFramePr>
            <p:cNvPr id="9" name="Object 3"/>
            <p:cNvGraphicFramePr>
              <a:graphicFrameLocks noChangeAspect="1"/>
            </p:cNvGraphicFramePr>
            <p:nvPr/>
          </p:nvGraphicFramePr>
          <p:xfrm>
            <a:off x="259" y="942"/>
            <a:ext cx="1076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61760" imgH="253800" progId="Equation.DSMT4">
                    <p:embed/>
                  </p:oleObj>
                </mc:Choice>
                <mc:Fallback>
                  <p:oleObj name="Equation" r:id="rId4" imgW="761760" imgH="253800" progId="Equation.DSMT4">
                    <p:embed/>
                    <p:pic>
                      <p:nvPicPr>
                        <p:cNvPr id="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" y="942"/>
                          <a:ext cx="1076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2656" y="942"/>
            <a:ext cx="61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31640" imgH="253800" progId="Equation.DSMT4">
                    <p:embed/>
                  </p:oleObj>
                </mc:Choice>
                <mc:Fallback>
                  <p:oleObj name="Equation" r:id="rId6" imgW="431640" imgH="253800" progId="Equation.DSMT4">
                    <p:embed/>
                    <p:pic>
                      <p:nvPicPr>
                        <p:cNvPr id="1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6" y="942"/>
                          <a:ext cx="61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5"/>
            <p:cNvGraphicFramePr>
              <a:graphicFrameLocks noChangeAspect="1"/>
            </p:cNvGraphicFramePr>
            <p:nvPr/>
          </p:nvGraphicFramePr>
          <p:xfrm>
            <a:off x="4655" y="942"/>
            <a:ext cx="97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85800" imgH="253800" progId="Equation.DSMT4">
                    <p:embed/>
                  </p:oleObj>
                </mc:Choice>
                <mc:Fallback>
                  <p:oleObj name="Equation" r:id="rId8" imgW="685800" imgH="253800" progId="Equation.DSMT4">
                    <p:embed/>
                    <p:pic>
                      <p:nvPicPr>
                        <p:cNvPr id="1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5" y="942"/>
                          <a:ext cx="97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335" y="1128"/>
              <a:ext cx="1353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3255" y="1128"/>
              <a:ext cx="141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339" y="230"/>
              <a:ext cx="135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latin typeface="Times New Roman" panose="02020603050405020304" pitchFamily="18" charset="0"/>
                </a:rPr>
                <a:t>1-1 mapping for interacting particles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296" y="192"/>
              <a:ext cx="1440" cy="48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163" y="230"/>
              <a:ext cx="15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latin typeface="Times New Roman" panose="02020603050405020304" pitchFamily="18" charset="0"/>
                </a:rPr>
                <a:t>1-1 mapping for non-interacting particles</a:t>
              </a: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165" y="192"/>
              <a:ext cx="1584" cy="480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" name="AutoShape 12"/>
            <p:cNvSpPr>
              <a:spLocks/>
            </p:cNvSpPr>
            <p:nvPr/>
          </p:nvSpPr>
          <p:spPr bwMode="auto">
            <a:xfrm rot="-5400000">
              <a:off x="1896" y="24"/>
              <a:ext cx="240" cy="1632"/>
            </a:xfrm>
            <a:prstGeom prst="leftBrace">
              <a:avLst>
                <a:gd name="adj1" fmla="val 56667"/>
                <a:gd name="adj2" fmla="val 50000"/>
              </a:avLst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" name="AutoShape 13"/>
            <p:cNvSpPr>
              <a:spLocks/>
            </p:cNvSpPr>
            <p:nvPr/>
          </p:nvSpPr>
          <p:spPr bwMode="auto">
            <a:xfrm rot="-5400000">
              <a:off x="3840" y="0"/>
              <a:ext cx="240" cy="1680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F1A825D7-77B1-27E1-6B10-433857F6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898" y="5517233"/>
            <a:ext cx="1514038" cy="4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for fixed </a:t>
            </a:r>
            <a:r>
              <a:rPr lang="el-GR" altLang="en-US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altLang="en-US" sz="2000" b="1" baseline="-25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484EDB71-545C-78C6-D037-FD4861C28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242" y="5519867"/>
            <a:ext cx="1514038" cy="4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 fixed </a:t>
            </a:r>
            <a:r>
              <a:rPr lang="el-GR" alt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5B61712D-5E5C-EF95-1162-AF998D6854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869980"/>
              </p:ext>
            </p:extLst>
          </p:nvPr>
        </p:nvGraphicFramePr>
        <p:xfrm>
          <a:off x="2758164" y="6127406"/>
          <a:ext cx="3902068" cy="54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28800" imgH="253800" progId="Equation.DSMT4">
                  <p:embed/>
                </p:oleObj>
              </mc:Choice>
              <mc:Fallback>
                <p:oleObj name="Equation" r:id="rId10" imgW="1828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58164" y="6127406"/>
                        <a:ext cx="3902068" cy="541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8334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4100" imgH="495300" progId="Equation.3">
                  <p:embed/>
                </p:oleObj>
              </mc:Choice>
              <mc:Fallback>
                <p:oleObj name="Equation" r:id="rId2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0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00113" y="188913"/>
            <a:ext cx="1708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GB" sz="2600" b="1" u="sng">
                <a:solidFill>
                  <a:srgbClr val="000066"/>
                </a:solidFill>
              </a:rPr>
              <a:t>OUTLINE</a:t>
            </a:r>
            <a:endParaRPr lang="en-GB" altLang="en-US" sz="2600" b="1" u="sng">
              <a:solidFill>
                <a:srgbClr val="000066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552" y="188913"/>
            <a:ext cx="828092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2500" b="1" u="sng" dirty="0">
                <a:solidFill>
                  <a:srgbClr val="000066"/>
                </a:solidFill>
              </a:rPr>
              <a:t>Basic theorems of TDDFT</a:t>
            </a:r>
            <a:r>
              <a:rPr lang="en-GB" altLang="en-US" sz="2500" b="1" dirty="0">
                <a:solidFill>
                  <a:srgbClr val="000066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</a:t>
            </a:r>
          </a:p>
          <a:p>
            <a:pPr>
              <a:spcBef>
                <a:spcPct val="0"/>
              </a:spcBef>
            </a:pPr>
            <a:r>
              <a:rPr lang="en-GB" altLang="en-US" sz="2500" b="1" u="sng" dirty="0">
                <a:solidFill>
                  <a:srgbClr val="000066"/>
                </a:solidFill>
              </a:rPr>
              <a:t>Linear response regime: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-- Calculation of photo-absorption spectra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2500" b="1" u="sng" dirty="0">
                <a:solidFill>
                  <a:srgbClr val="000066"/>
                </a:solidFill>
              </a:rPr>
              <a:t>Beyond the linear regime:    </a:t>
            </a: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-- Laser-driven spin dynamics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-- Time-dependent transport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5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79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4100" imgH="495300" progId="Equation.3">
                  <p:embed/>
                </p:oleObj>
              </mc:Choice>
              <mc:Fallback>
                <p:oleObj name="Equation" r:id="rId2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47700" imgH="228600" progId="Equation.3">
                    <p:embed/>
                  </p:oleObj>
                </mc:Choice>
                <mc:Fallback>
                  <p:oleObj name="Equation" r:id="rId4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85800" imgH="241300" progId="Equation.3">
                    <p:embed/>
                  </p:oleObj>
                </mc:Choice>
                <mc:Fallback>
                  <p:oleObj name="Equation" r:id="rId6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85800" imgH="254000" progId="Equation.3">
                    <p:embed/>
                  </p:oleObj>
                </mc:Choice>
                <mc:Fallback>
                  <p:oleObj name="Equation" r:id="rId8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98500" imgH="241300" progId="Equation.3">
                    <p:embed/>
                  </p:oleObj>
                </mc:Choice>
                <mc:Fallback>
                  <p:oleObj name="Equation" r:id="rId10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90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4100" imgH="495300" progId="Equation.3">
                  <p:embed/>
                </p:oleObj>
              </mc:Choice>
              <mc:Fallback>
                <p:oleObj name="Equation" r:id="rId2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47700" imgH="228600" progId="Equation.3">
                    <p:embed/>
                  </p:oleObj>
                </mc:Choice>
                <mc:Fallback>
                  <p:oleObj name="Equation" r:id="rId4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85800" imgH="241300" progId="Equation.3">
                    <p:embed/>
                  </p:oleObj>
                </mc:Choice>
                <mc:Fallback>
                  <p:oleObj name="Equation" r:id="rId6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85800" imgH="254000" progId="Equation.3">
                    <p:embed/>
                  </p:oleObj>
                </mc:Choice>
                <mc:Fallback>
                  <p:oleObj name="Equation" r:id="rId8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98500" imgH="241300" progId="Equation.3">
                    <p:embed/>
                  </p:oleObj>
                </mc:Choice>
                <mc:Fallback>
                  <p:oleObj name="Equation" r:id="rId10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2819400" y="3898900"/>
          <a:ext cx="349091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18671" imgH="253890" progId="Equation.3">
                  <p:embed/>
                </p:oleObj>
              </mc:Choice>
              <mc:Fallback>
                <p:oleObj name="Equation" r:id="rId12" imgW="1218671" imgH="25389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98900"/>
                        <a:ext cx="3490913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943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4100" imgH="495300" progId="Equation.3">
                  <p:embed/>
                </p:oleObj>
              </mc:Choice>
              <mc:Fallback>
                <p:oleObj name="Equation" r:id="rId2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47700" imgH="228600" progId="Equation.3">
                    <p:embed/>
                  </p:oleObj>
                </mc:Choice>
                <mc:Fallback>
                  <p:oleObj name="Equation" r:id="rId4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85800" imgH="241300" progId="Equation.3">
                    <p:embed/>
                  </p:oleObj>
                </mc:Choice>
                <mc:Fallback>
                  <p:oleObj name="Equation" r:id="rId6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85800" imgH="254000" progId="Equation.3">
                    <p:embed/>
                  </p:oleObj>
                </mc:Choice>
                <mc:Fallback>
                  <p:oleObj name="Equation" r:id="rId8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98500" imgH="241300" progId="Equation.3">
                    <p:embed/>
                  </p:oleObj>
                </mc:Choice>
                <mc:Fallback>
                  <p:oleObj name="Equation" r:id="rId10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2819400" y="3898900"/>
          <a:ext cx="349091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18671" imgH="253890" progId="Equation.3">
                  <p:embed/>
                </p:oleObj>
              </mc:Choice>
              <mc:Fallback>
                <p:oleObj name="Equation" r:id="rId12" imgW="1218671" imgH="25389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98900"/>
                        <a:ext cx="3490913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905000" y="3886200"/>
            <a:ext cx="5159375" cy="719138"/>
            <a:chOff x="1200" y="2448"/>
            <a:chExt cx="3250" cy="453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032" y="2448"/>
              <a:ext cx="41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r>
                <a:rPr lang="en-GB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200" y="2448"/>
              <a:ext cx="52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  <a:r>
                <a:rPr lang="en-GB" altLang="en-US" sz="36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en-GB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endParaRPr lang="en-GB" altLang="en-US" sz="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728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4032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061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4100" imgH="495300" progId="Equation.3">
                  <p:embed/>
                </p:oleObj>
              </mc:Choice>
              <mc:Fallback>
                <p:oleObj name="Equation" r:id="rId2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47700" imgH="228600" progId="Equation.3">
                    <p:embed/>
                  </p:oleObj>
                </mc:Choice>
                <mc:Fallback>
                  <p:oleObj name="Equation" r:id="rId4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85800" imgH="241300" progId="Equation.3">
                    <p:embed/>
                  </p:oleObj>
                </mc:Choice>
                <mc:Fallback>
                  <p:oleObj name="Equation" r:id="rId6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85800" imgH="254000" progId="Equation.3">
                    <p:embed/>
                  </p:oleObj>
                </mc:Choice>
                <mc:Fallback>
                  <p:oleObj name="Equation" r:id="rId8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98500" imgH="241300" progId="Equation.3">
                    <p:embed/>
                  </p:oleObj>
                </mc:Choice>
                <mc:Fallback>
                  <p:oleObj name="Equation" r:id="rId10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2819400" y="3898900"/>
          <a:ext cx="349091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18671" imgH="253890" progId="Equation.3">
                  <p:embed/>
                </p:oleObj>
              </mc:Choice>
              <mc:Fallback>
                <p:oleObj name="Equation" r:id="rId12" imgW="1218671" imgH="25389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98900"/>
                        <a:ext cx="3490913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905000" y="3886200"/>
            <a:ext cx="5159375" cy="719138"/>
            <a:chOff x="1200" y="2448"/>
            <a:chExt cx="3250" cy="453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032" y="2448"/>
              <a:ext cx="41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r>
                <a:rPr lang="en-GB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200" y="2448"/>
              <a:ext cx="52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  <a:r>
                <a:rPr lang="en-GB" altLang="en-US" sz="36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en-GB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endParaRPr lang="en-GB" altLang="en-US" sz="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728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4032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8" name="Object 18"/>
          <p:cNvGraphicFramePr>
            <a:graphicFrameLocks noChangeAspect="1"/>
          </p:cNvGraphicFramePr>
          <p:nvPr/>
        </p:nvGraphicFramePr>
        <p:xfrm>
          <a:off x="2438400" y="5257800"/>
          <a:ext cx="399891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97000" imgH="241300" progId="Equation.3">
                  <p:embed/>
                </p:oleObj>
              </mc:Choice>
              <mc:Fallback>
                <p:oleObj name="Equation" r:id="rId14" imgW="1397000" imgH="241300" progId="Equation.3">
                  <p:embed/>
                  <p:pic>
                    <p:nvPicPr>
                      <p:cNvPr id="1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257800"/>
                        <a:ext cx="3998913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540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986880" y="630710"/>
          <a:ext cx="5105400" cy="76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5300" imgH="279400" progId="Equation.DSMT4">
                  <p:embed/>
                </p:oleObj>
              </mc:Choice>
              <mc:Fallback>
                <p:oleObj name="Equation" r:id="rId2" imgW="1765300" imgH="279400" progId="Equation.DSMT4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880" y="630710"/>
                        <a:ext cx="5105400" cy="762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778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cs typeface="Times New Roman" pitchFamily="18" charset="0"/>
              </a:rPr>
              <a:t>Act with this operator equation on arbitrary v</a:t>
            </a:r>
            <a:r>
              <a:rPr lang="en-US" altLang="en-US" sz="2000" b="1" baseline="-25000">
                <a:cs typeface="Times New Roman" pitchFamily="18" charset="0"/>
              </a:rPr>
              <a:t>1</a:t>
            </a:r>
            <a:r>
              <a:rPr lang="en-US" altLang="en-US" sz="2000" b="1">
                <a:cs typeface="Times New Roman" pitchFamily="18" charset="0"/>
              </a:rPr>
              <a:t>(r t) and use </a:t>
            </a:r>
            <a:r>
              <a:rPr lang="en-US" altLang="en-US" sz="2400" b="1">
                <a:cs typeface="Times New Roman" pitchFamily="18" charset="0"/>
                <a:sym typeface="Symbol" pitchFamily="18" charset="2"/>
              </a:rPr>
              <a:t></a:t>
            </a:r>
            <a:r>
              <a:rPr lang="en-US" altLang="en-US" sz="2000" b="1">
                <a:cs typeface="Times New Roman" pitchFamily="18" charset="0"/>
                <a:sym typeface="Symbol" pitchFamily="18" charset="2"/>
              </a:rPr>
              <a:t> v</a:t>
            </a:r>
            <a:r>
              <a:rPr lang="en-US" altLang="en-US" sz="2000" b="1" baseline="-25000">
                <a:cs typeface="Times New Roman" pitchFamily="18" charset="0"/>
                <a:sym typeface="Symbol" pitchFamily="18" charset="2"/>
              </a:rPr>
              <a:t>1 </a:t>
            </a:r>
            <a:r>
              <a:rPr lang="en-US" altLang="en-US" sz="2000" b="1">
                <a:cs typeface="Times New Roman" pitchFamily="18" charset="0"/>
                <a:sym typeface="Symbol" pitchFamily="18" charset="2"/>
              </a:rPr>
              <a:t>= </a:t>
            </a:r>
            <a:r>
              <a:rPr lang="en-US" altLang="en-US" sz="2000" b="1" baseline="-25000">
                <a:cs typeface="Times New Roman" pitchFamily="18" charset="0"/>
                <a:sym typeface="Symbol" pitchFamily="18" charset="2"/>
              </a:rPr>
              <a:t>1 </a:t>
            </a:r>
            <a:r>
              <a:rPr lang="en-US" altLang="en-US" sz="2000" b="1"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2913" y="4159250"/>
            <a:ext cx="61864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</a:rPr>
              <a:t>Exact integral equation for 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</a:t>
            </a:r>
            <a:r>
              <a:rPr lang="en-US" altLang="en-US" sz="2000" baseline="-25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(r t), to be solved iteratively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2913" y="4852988"/>
            <a:ext cx="35861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Need approximation for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	(either for f</a:t>
            </a:r>
            <a:r>
              <a:rPr lang="en-US" altLang="en-US" sz="2000" baseline="-25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xc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 directly or for v</a:t>
            </a:r>
            <a:r>
              <a:rPr lang="en-US" altLang="en-US" sz="2000" baseline="-25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xc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)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107504" y="2749550"/>
          <a:ext cx="8856984" cy="627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5000" imgH="495300" progId="Equation.DSMT4">
                  <p:embed/>
                </p:oleObj>
              </mc:Choice>
              <mc:Fallback>
                <p:oleObj name="Equation" r:id="rId4" imgW="6985000" imgH="495300" progId="Equation.DSMT4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749550"/>
                        <a:ext cx="8856984" cy="627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496" y="2667000"/>
            <a:ext cx="9036496" cy="777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3338513" y="4803775"/>
          <a:ext cx="28956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09657" imgH="390594" progId="Equation.3">
                  <p:embed/>
                </p:oleObj>
              </mc:Choice>
              <mc:Fallback>
                <p:oleObj name="Equation" r:id="rId6" imgW="1609657" imgH="390594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3" y="4803775"/>
                        <a:ext cx="28956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911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73" y="1063625"/>
            <a:ext cx="604202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7898" y="152400"/>
            <a:ext cx="77803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  <a:cs typeface="Times New Roman" pitchFamily="18" charset="0"/>
              </a:rPr>
              <a:t>Total photoabsorption cross section of the Xe atom versus photon energy in the vicinity of the 4d threshold.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3098" y="5789613"/>
            <a:ext cx="8261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Times New Roman" pitchFamily="18" charset="0"/>
                <a:cs typeface="Times New Roman" pitchFamily="18" charset="0"/>
              </a:rPr>
              <a:t>Solid line: self-consistent time-dependent KS calculation [</a:t>
            </a:r>
            <a:r>
              <a:rPr lang="en-GB" altLang="en-US" sz="1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A. Zangwill and P. Soven, Phys. Rev. A 21, 1561 (1980)</a:t>
            </a:r>
            <a:r>
              <a:rPr lang="en-GB" altLang="en-US" sz="1800" b="1">
                <a:latin typeface="Times New Roman" pitchFamily="18" charset="0"/>
                <a:cs typeface="Times New Roman" pitchFamily="18" charset="0"/>
              </a:rPr>
              <a:t>]; crosses: experimental data [</a:t>
            </a:r>
            <a:r>
              <a:rPr lang="en-GB" altLang="en-US" sz="1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R. Haensel, G. Keitel, P. Schreiber, and C. Kunz, Phys. Rev. 188, 1375 (1969)</a:t>
            </a:r>
            <a:r>
              <a:rPr lang="en-GB" altLang="en-US" sz="1800" b="1">
                <a:latin typeface="Times New Roman" pitchFamily="18" charset="0"/>
                <a:cs typeface="Times New Roman" pitchFamily="18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643293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46672" y="730250"/>
            <a:ext cx="5486400" cy="6826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000066"/>
                </a:solidFill>
              </a:rPr>
              <a:t>Photo-absorption in weak lasers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11560" y="1989138"/>
            <a:ext cx="3200400" cy="3124200"/>
            <a:chOff x="521" y="1253"/>
            <a:chExt cx="2016" cy="196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01" y="1340"/>
              <a:ext cx="74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continuum states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673" y="1919"/>
              <a:ext cx="86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unoccupied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2" y="2751"/>
              <a:ext cx="8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521" y="1253"/>
              <a:ext cx="1250" cy="1968"/>
              <a:chOff x="521" y="1253"/>
              <a:chExt cx="1250" cy="1968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521" y="1253"/>
                <a:ext cx="1157" cy="1968"/>
                <a:chOff x="521" y="1253"/>
                <a:chExt cx="1157" cy="1968"/>
              </a:xfrm>
            </p:grpSpPr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918" y="1253"/>
                  <a:ext cx="760" cy="1968"/>
                  <a:chOff x="692" y="662"/>
                  <a:chExt cx="1180" cy="2746"/>
                </a:xfrm>
              </p:grpSpPr>
              <p:sp>
                <p:nvSpPr>
                  <p:cNvPr id="3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92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68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58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AutoShape 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2" y="662"/>
                    <a:ext cx="1180" cy="864"/>
                  </a:xfrm>
                  <a:prstGeom prst="flowChartDocumen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grpSp>
                <p:nvGrpSpPr>
                  <p:cNvPr id="41" name="Group 1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710" y="1630"/>
                    <a:ext cx="0" cy="1727"/>
                    <a:chOff x="2544" y="1440"/>
                    <a:chExt cx="0" cy="2880"/>
                  </a:xfrm>
                </p:grpSpPr>
                <p:sp>
                  <p:nvSpPr>
                    <p:cNvPr id="127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2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596" y="1719"/>
                    <a:ext cx="0" cy="1635"/>
                    <a:chOff x="2544" y="1440"/>
                    <a:chExt cx="0" cy="2880"/>
                  </a:xfrm>
                </p:grpSpPr>
                <p:sp>
                  <p:nvSpPr>
                    <p:cNvPr id="117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465" y="1947"/>
                    <a:ext cx="0" cy="1411"/>
                    <a:chOff x="2544" y="1440"/>
                    <a:chExt cx="0" cy="2880"/>
                  </a:xfrm>
                </p:grpSpPr>
                <p:sp>
                  <p:nvSpPr>
                    <p:cNvPr id="10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47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082" y="1611"/>
                    <a:ext cx="0" cy="927"/>
                    <a:chOff x="2544" y="1440"/>
                    <a:chExt cx="0" cy="2880"/>
                  </a:xfrm>
                </p:grpSpPr>
                <p:sp>
                  <p:nvSpPr>
                    <p:cNvPr id="9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965" y="1716"/>
                    <a:ext cx="0" cy="818"/>
                    <a:chOff x="2544" y="1440"/>
                    <a:chExt cx="0" cy="2880"/>
                  </a:xfrm>
                </p:grpSpPr>
                <p:sp>
                  <p:nvSpPr>
                    <p:cNvPr id="8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6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840" y="1937"/>
                    <a:ext cx="0" cy="605"/>
                    <a:chOff x="2544" y="1440"/>
                    <a:chExt cx="0" cy="2880"/>
                  </a:xfrm>
                </p:grpSpPr>
                <p:sp>
                  <p:nvSpPr>
                    <p:cNvPr id="77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8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202" y="1269"/>
                    <a:ext cx="0" cy="1267"/>
                    <a:chOff x="2544" y="1440"/>
                    <a:chExt cx="0" cy="2880"/>
                  </a:xfrm>
                </p:grpSpPr>
                <p:sp>
                  <p:nvSpPr>
                    <p:cNvPr id="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324" y="2247"/>
                    <a:ext cx="0" cy="288"/>
                    <a:chOff x="2544" y="1440"/>
                    <a:chExt cx="0" cy="2880"/>
                  </a:xfrm>
                </p:grpSpPr>
                <p:sp>
                  <p:nvSpPr>
                    <p:cNvPr id="57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2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336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254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</p:grpSp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719" y="1877"/>
                  <a:ext cx="1" cy="1296"/>
                  <a:chOff x="239" y="1610"/>
                  <a:chExt cx="1" cy="1727"/>
                </a:xfrm>
              </p:grpSpPr>
              <p:sp>
                <p:nvSpPr>
                  <p:cNvPr id="27" name="Line 11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610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1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784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1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955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11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128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11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302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1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473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11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646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11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819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11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993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Line 12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3164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121"/>
                <p:cNvGrpSpPr>
                  <a:grpSpLocks/>
                </p:cNvGrpSpPr>
                <p:nvPr/>
              </p:nvGrpSpPr>
              <p:grpSpPr bwMode="auto">
                <a:xfrm>
                  <a:off x="874" y="1877"/>
                  <a:ext cx="1" cy="720"/>
                  <a:chOff x="383" y="1610"/>
                  <a:chExt cx="1" cy="927"/>
                </a:xfrm>
              </p:grpSpPr>
              <p:sp>
                <p:nvSpPr>
                  <p:cNvPr id="17" name="Line 12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610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Line 12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04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Line 12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95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Line 12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888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Line 12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982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Line 12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073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Line 12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166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Line 12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259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13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353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13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444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76" y="2079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1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  <p:sp>
              <p:nvSpPr>
                <p:cNvPr id="16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521" y="2532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2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</p:grpSp>
          <p:sp>
            <p:nvSpPr>
              <p:cNvPr id="9" name="AutoShape 134"/>
              <p:cNvSpPr>
                <a:spLocks/>
              </p:cNvSpPr>
              <p:nvPr/>
            </p:nvSpPr>
            <p:spPr bwMode="auto">
              <a:xfrm>
                <a:off x="1709" y="1260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0" name="AutoShape 135"/>
              <p:cNvSpPr>
                <a:spLocks/>
              </p:cNvSpPr>
              <p:nvPr/>
            </p:nvSpPr>
            <p:spPr bwMode="auto">
              <a:xfrm>
                <a:off x="1709" y="2586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1" name="AutoShape 136"/>
              <p:cNvSpPr>
                <a:spLocks/>
              </p:cNvSpPr>
              <p:nvPr/>
            </p:nvSpPr>
            <p:spPr bwMode="auto">
              <a:xfrm>
                <a:off x="1709" y="1914"/>
                <a:ext cx="31" cy="309"/>
              </a:xfrm>
              <a:prstGeom prst="rightBrace">
                <a:avLst>
                  <a:gd name="adj1" fmla="val 83065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</p:grpSp>
      <p:grpSp>
        <p:nvGrpSpPr>
          <p:cNvPr id="137" name="Group 138"/>
          <p:cNvGrpSpPr>
            <a:grpSpLocks/>
          </p:cNvGrpSpPr>
          <p:nvPr/>
        </p:nvGrpSpPr>
        <p:grpSpPr bwMode="auto">
          <a:xfrm>
            <a:off x="4278685" y="2355850"/>
            <a:ext cx="4181475" cy="2873375"/>
            <a:chOff x="2699" y="1484"/>
            <a:chExt cx="2634" cy="1810"/>
          </a:xfrm>
        </p:grpSpPr>
        <p:grpSp>
          <p:nvGrpSpPr>
            <p:cNvPr id="138" name="Group 139"/>
            <p:cNvGrpSpPr>
              <a:grpSpLocks/>
            </p:cNvGrpSpPr>
            <p:nvPr/>
          </p:nvGrpSpPr>
          <p:grpSpPr bwMode="auto">
            <a:xfrm>
              <a:off x="2699" y="1612"/>
              <a:ext cx="2634" cy="1682"/>
              <a:chOff x="2650" y="1612"/>
              <a:chExt cx="2634" cy="1682"/>
            </a:xfrm>
          </p:grpSpPr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3424" y="3082"/>
                <a:ext cx="1161" cy="212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333333"/>
                    </a:solidFill>
                  </a:rPr>
                  <a:t>Laser frequency  </a:t>
                </a:r>
                <a:r>
                  <a:rPr lang="en-US" altLang="en-US" sz="1600" b="1">
                    <a:solidFill>
                      <a:srgbClr val="333333"/>
                    </a:solidFill>
                    <a:sym typeface="Symbol" pitchFamily="18" charset="2"/>
                  </a:rPr>
                  <a:t></a:t>
                </a:r>
                <a:endParaRPr lang="en-US" altLang="en-US" sz="1600" b="1">
                  <a:solidFill>
                    <a:srgbClr val="333333"/>
                  </a:solidFill>
                </a:endParaRPr>
              </a:p>
            </p:txBody>
          </p:sp>
          <p:grpSp>
            <p:nvGrpSpPr>
              <p:cNvPr id="144" name="Group 141"/>
              <p:cNvGrpSpPr>
                <a:grpSpLocks/>
              </p:cNvGrpSpPr>
              <p:nvPr/>
            </p:nvGrpSpPr>
            <p:grpSpPr bwMode="auto">
              <a:xfrm>
                <a:off x="2650" y="1612"/>
                <a:ext cx="2634" cy="1546"/>
                <a:chOff x="2650" y="1574"/>
                <a:chExt cx="2634" cy="1546"/>
              </a:xfrm>
            </p:grpSpPr>
            <p:pic>
              <p:nvPicPr>
                <p:cNvPr id="145" name="Picture 14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97" t="58937" r="8141" b="8372"/>
                <a:stretch>
                  <a:fillRect/>
                </a:stretch>
              </p:blipFill>
              <p:spPr bwMode="auto">
                <a:xfrm>
                  <a:off x="2650" y="1590"/>
                  <a:ext cx="2610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Text Box 1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523" y="2549"/>
                  <a:ext cx="192" cy="346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tIns="457200" rIns="0" bIns="9144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GB" altLang="en-US" sz="14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7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2966" y="1574"/>
                  <a:ext cx="34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(</a:t>
                  </a:r>
                  <a:r>
                    <a:rPr lang="el-GR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ω</a:t>
                  </a: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)</a:t>
                  </a:r>
                  <a:endParaRPr lang="en-GB" altLang="en-US" sz="16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8" name="Rectangle 145"/>
                <p:cNvSpPr>
                  <a:spLocks noChangeArrowheads="1"/>
                </p:cNvSpPr>
                <p:nvPr/>
              </p:nvSpPr>
              <p:spPr bwMode="auto">
                <a:xfrm>
                  <a:off x="4468" y="2976"/>
                  <a:ext cx="816" cy="1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  <p:sp>
              <p:nvSpPr>
                <p:cNvPr id="149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50" y="2938"/>
                  <a:ext cx="317" cy="1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</p:grpSp>
        </p:grpSp>
        <p:sp>
          <p:nvSpPr>
            <p:cNvPr id="139" name="Rectangle 147"/>
            <p:cNvSpPr>
              <a:spLocks noChangeArrowheads="1"/>
            </p:cNvSpPr>
            <p:nvPr/>
          </p:nvSpPr>
          <p:spPr bwMode="auto">
            <a:xfrm>
              <a:off x="2699" y="1706"/>
              <a:ext cx="226" cy="1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0" name="Rectangle 148"/>
            <p:cNvSpPr>
              <a:spLocks noChangeArrowheads="1"/>
            </p:cNvSpPr>
            <p:nvPr/>
          </p:nvSpPr>
          <p:spPr bwMode="auto">
            <a:xfrm>
              <a:off x="2872" y="1790"/>
              <a:ext cx="90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1" name="Rectangle 149"/>
            <p:cNvSpPr>
              <a:spLocks noChangeArrowheads="1"/>
            </p:cNvSpPr>
            <p:nvPr/>
          </p:nvSpPr>
          <p:spPr bwMode="auto">
            <a:xfrm>
              <a:off x="2835" y="1661"/>
              <a:ext cx="136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2" name="Text Box 150"/>
            <p:cNvSpPr txBox="1">
              <a:spLocks noChangeArrowheads="1"/>
            </p:cNvSpPr>
            <p:nvPr/>
          </p:nvSpPr>
          <p:spPr bwMode="auto">
            <a:xfrm rot="-5400000">
              <a:off x="2044" y="2186"/>
              <a:ext cx="1537" cy="134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333333"/>
                  </a:solidFill>
                </a:rPr>
                <a:t>photo-absorption cross section</a:t>
              </a:r>
            </a:p>
          </p:txBody>
        </p:sp>
      </p:grpSp>
      <p:sp>
        <p:nvSpPr>
          <p:cNvPr id="150" name="Down Arrow 150"/>
          <p:cNvSpPr>
            <a:spLocks noChangeArrowheads="1"/>
          </p:cNvSpPr>
          <p:nvPr/>
        </p:nvSpPr>
        <p:spPr bwMode="auto">
          <a:xfrm>
            <a:off x="5959847" y="2420938"/>
            <a:ext cx="412750" cy="546100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1" name="TextBox 150"/>
          <p:cNvSpPr txBox="1"/>
          <p:nvPr/>
        </p:nvSpPr>
        <p:spPr>
          <a:xfrm>
            <a:off x="5466135" y="2092325"/>
            <a:ext cx="16938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Previous slide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49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46672" y="730250"/>
            <a:ext cx="5486400" cy="6826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000066"/>
                </a:solidFill>
              </a:rPr>
              <a:t>Photo-absorption in weak lasers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11560" y="1989138"/>
            <a:ext cx="3200400" cy="3124200"/>
            <a:chOff x="521" y="1253"/>
            <a:chExt cx="2016" cy="196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01" y="1340"/>
              <a:ext cx="74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continuum states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673" y="1919"/>
              <a:ext cx="86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unoccupied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2" y="2751"/>
              <a:ext cx="8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521" y="1253"/>
              <a:ext cx="1250" cy="1968"/>
              <a:chOff x="521" y="1253"/>
              <a:chExt cx="1250" cy="1968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521" y="1253"/>
                <a:ext cx="1157" cy="1968"/>
                <a:chOff x="521" y="1253"/>
                <a:chExt cx="1157" cy="1968"/>
              </a:xfrm>
            </p:grpSpPr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918" y="1253"/>
                  <a:ext cx="760" cy="1968"/>
                  <a:chOff x="692" y="662"/>
                  <a:chExt cx="1180" cy="2746"/>
                </a:xfrm>
              </p:grpSpPr>
              <p:sp>
                <p:nvSpPr>
                  <p:cNvPr id="3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92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68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58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AutoShape 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2" y="662"/>
                    <a:ext cx="1180" cy="864"/>
                  </a:xfrm>
                  <a:prstGeom prst="flowChartDocumen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grpSp>
                <p:nvGrpSpPr>
                  <p:cNvPr id="41" name="Group 1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710" y="1630"/>
                    <a:ext cx="0" cy="1727"/>
                    <a:chOff x="2544" y="1440"/>
                    <a:chExt cx="0" cy="2880"/>
                  </a:xfrm>
                </p:grpSpPr>
                <p:sp>
                  <p:nvSpPr>
                    <p:cNvPr id="127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2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596" y="1719"/>
                    <a:ext cx="0" cy="1635"/>
                    <a:chOff x="2544" y="1440"/>
                    <a:chExt cx="0" cy="2880"/>
                  </a:xfrm>
                </p:grpSpPr>
                <p:sp>
                  <p:nvSpPr>
                    <p:cNvPr id="117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465" y="1947"/>
                    <a:ext cx="0" cy="1411"/>
                    <a:chOff x="2544" y="1440"/>
                    <a:chExt cx="0" cy="2880"/>
                  </a:xfrm>
                </p:grpSpPr>
                <p:sp>
                  <p:nvSpPr>
                    <p:cNvPr id="10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47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082" y="1611"/>
                    <a:ext cx="0" cy="927"/>
                    <a:chOff x="2544" y="1440"/>
                    <a:chExt cx="0" cy="2880"/>
                  </a:xfrm>
                </p:grpSpPr>
                <p:sp>
                  <p:nvSpPr>
                    <p:cNvPr id="9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965" y="1716"/>
                    <a:ext cx="0" cy="818"/>
                    <a:chOff x="2544" y="1440"/>
                    <a:chExt cx="0" cy="2880"/>
                  </a:xfrm>
                </p:grpSpPr>
                <p:sp>
                  <p:nvSpPr>
                    <p:cNvPr id="8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6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840" y="1937"/>
                    <a:ext cx="0" cy="605"/>
                    <a:chOff x="2544" y="1440"/>
                    <a:chExt cx="0" cy="2880"/>
                  </a:xfrm>
                </p:grpSpPr>
                <p:sp>
                  <p:nvSpPr>
                    <p:cNvPr id="77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8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202" y="1269"/>
                    <a:ext cx="0" cy="1267"/>
                    <a:chOff x="2544" y="1440"/>
                    <a:chExt cx="0" cy="2880"/>
                  </a:xfrm>
                </p:grpSpPr>
                <p:sp>
                  <p:nvSpPr>
                    <p:cNvPr id="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324" y="2247"/>
                    <a:ext cx="0" cy="288"/>
                    <a:chOff x="2544" y="1440"/>
                    <a:chExt cx="0" cy="2880"/>
                  </a:xfrm>
                </p:grpSpPr>
                <p:sp>
                  <p:nvSpPr>
                    <p:cNvPr id="57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2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336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254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</p:grpSp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719" y="1877"/>
                  <a:ext cx="1" cy="1296"/>
                  <a:chOff x="239" y="1610"/>
                  <a:chExt cx="1" cy="1727"/>
                </a:xfrm>
              </p:grpSpPr>
              <p:sp>
                <p:nvSpPr>
                  <p:cNvPr id="27" name="Line 11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610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1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784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1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955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11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128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11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302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1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473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11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646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11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819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11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993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Line 12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3164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121"/>
                <p:cNvGrpSpPr>
                  <a:grpSpLocks/>
                </p:cNvGrpSpPr>
                <p:nvPr/>
              </p:nvGrpSpPr>
              <p:grpSpPr bwMode="auto">
                <a:xfrm>
                  <a:off x="874" y="1877"/>
                  <a:ext cx="1" cy="720"/>
                  <a:chOff x="383" y="1610"/>
                  <a:chExt cx="1" cy="927"/>
                </a:xfrm>
              </p:grpSpPr>
              <p:sp>
                <p:nvSpPr>
                  <p:cNvPr id="17" name="Line 12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610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Line 12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04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Line 12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95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Line 12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888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Line 12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982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Line 12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073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Line 12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166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Line 12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259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13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353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13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444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76" y="2079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1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  <p:sp>
              <p:nvSpPr>
                <p:cNvPr id="16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521" y="2532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2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</p:grpSp>
          <p:sp>
            <p:nvSpPr>
              <p:cNvPr id="9" name="AutoShape 134"/>
              <p:cNvSpPr>
                <a:spLocks/>
              </p:cNvSpPr>
              <p:nvPr/>
            </p:nvSpPr>
            <p:spPr bwMode="auto">
              <a:xfrm>
                <a:off x="1709" y="1260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0" name="AutoShape 135"/>
              <p:cNvSpPr>
                <a:spLocks/>
              </p:cNvSpPr>
              <p:nvPr/>
            </p:nvSpPr>
            <p:spPr bwMode="auto">
              <a:xfrm>
                <a:off x="1709" y="2586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1" name="AutoShape 136"/>
              <p:cNvSpPr>
                <a:spLocks/>
              </p:cNvSpPr>
              <p:nvPr/>
            </p:nvSpPr>
            <p:spPr bwMode="auto">
              <a:xfrm>
                <a:off x="1709" y="1914"/>
                <a:ext cx="31" cy="309"/>
              </a:xfrm>
              <a:prstGeom prst="rightBrace">
                <a:avLst>
                  <a:gd name="adj1" fmla="val 83065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</p:grpSp>
      <p:grpSp>
        <p:nvGrpSpPr>
          <p:cNvPr id="137" name="Group 138"/>
          <p:cNvGrpSpPr>
            <a:grpSpLocks/>
          </p:cNvGrpSpPr>
          <p:nvPr/>
        </p:nvGrpSpPr>
        <p:grpSpPr bwMode="auto">
          <a:xfrm>
            <a:off x="4278685" y="2355850"/>
            <a:ext cx="4181475" cy="2873375"/>
            <a:chOff x="2699" y="1484"/>
            <a:chExt cx="2634" cy="1810"/>
          </a:xfrm>
        </p:grpSpPr>
        <p:grpSp>
          <p:nvGrpSpPr>
            <p:cNvPr id="138" name="Group 139"/>
            <p:cNvGrpSpPr>
              <a:grpSpLocks/>
            </p:cNvGrpSpPr>
            <p:nvPr/>
          </p:nvGrpSpPr>
          <p:grpSpPr bwMode="auto">
            <a:xfrm>
              <a:off x="2699" y="1612"/>
              <a:ext cx="2634" cy="1682"/>
              <a:chOff x="2650" y="1612"/>
              <a:chExt cx="2634" cy="1682"/>
            </a:xfrm>
          </p:grpSpPr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3424" y="3082"/>
                <a:ext cx="1161" cy="212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333333"/>
                    </a:solidFill>
                  </a:rPr>
                  <a:t>Laser frequency  </a:t>
                </a:r>
                <a:r>
                  <a:rPr lang="en-US" altLang="en-US" sz="1600" b="1">
                    <a:solidFill>
                      <a:srgbClr val="333333"/>
                    </a:solidFill>
                    <a:sym typeface="Symbol" pitchFamily="18" charset="2"/>
                  </a:rPr>
                  <a:t></a:t>
                </a:r>
                <a:endParaRPr lang="en-US" altLang="en-US" sz="1600" b="1">
                  <a:solidFill>
                    <a:srgbClr val="333333"/>
                  </a:solidFill>
                </a:endParaRPr>
              </a:p>
            </p:txBody>
          </p:sp>
          <p:grpSp>
            <p:nvGrpSpPr>
              <p:cNvPr id="144" name="Group 141"/>
              <p:cNvGrpSpPr>
                <a:grpSpLocks/>
              </p:cNvGrpSpPr>
              <p:nvPr/>
            </p:nvGrpSpPr>
            <p:grpSpPr bwMode="auto">
              <a:xfrm>
                <a:off x="2650" y="1612"/>
                <a:ext cx="2634" cy="1546"/>
                <a:chOff x="2650" y="1574"/>
                <a:chExt cx="2634" cy="1546"/>
              </a:xfrm>
            </p:grpSpPr>
            <p:pic>
              <p:nvPicPr>
                <p:cNvPr id="145" name="Picture 14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97" t="58937" r="8141" b="8372"/>
                <a:stretch>
                  <a:fillRect/>
                </a:stretch>
              </p:blipFill>
              <p:spPr bwMode="auto">
                <a:xfrm>
                  <a:off x="2650" y="1590"/>
                  <a:ext cx="2610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Text Box 1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523" y="2549"/>
                  <a:ext cx="192" cy="346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tIns="457200" rIns="0" bIns="9144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GB" altLang="en-US" sz="14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7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2966" y="1574"/>
                  <a:ext cx="34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(</a:t>
                  </a:r>
                  <a:r>
                    <a:rPr lang="el-GR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ω</a:t>
                  </a: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)</a:t>
                  </a:r>
                  <a:endParaRPr lang="en-GB" altLang="en-US" sz="16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8" name="Rectangle 145"/>
                <p:cNvSpPr>
                  <a:spLocks noChangeArrowheads="1"/>
                </p:cNvSpPr>
                <p:nvPr/>
              </p:nvSpPr>
              <p:spPr bwMode="auto">
                <a:xfrm>
                  <a:off x="4468" y="2976"/>
                  <a:ext cx="816" cy="1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  <p:sp>
              <p:nvSpPr>
                <p:cNvPr id="149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50" y="2938"/>
                  <a:ext cx="317" cy="1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</p:grpSp>
        </p:grpSp>
        <p:sp>
          <p:nvSpPr>
            <p:cNvPr id="139" name="Rectangle 147"/>
            <p:cNvSpPr>
              <a:spLocks noChangeArrowheads="1"/>
            </p:cNvSpPr>
            <p:nvPr/>
          </p:nvSpPr>
          <p:spPr bwMode="auto">
            <a:xfrm>
              <a:off x="2699" y="1706"/>
              <a:ext cx="226" cy="1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0" name="Rectangle 148"/>
            <p:cNvSpPr>
              <a:spLocks noChangeArrowheads="1"/>
            </p:cNvSpPr>
            <p:nvPr/>
          </p:nvSpPr>
          <p:spPr bwMode="auto">
            <a:xfrm>
              <a:off x="2872" y="1790"/>
              <a:ext cx="90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1" name="Rectangle 149"/>
            <p:cNvSpPr>
              <a:spLocks noChangeArrowheads="1"/>
            </p:cNvSpPr>
            <p:nvPr/>
          </p:nvSpPr>
          <p:spPr bwMode="auto">
            <a:xfrm>
              <a:off x="2835" y="1661"/>
              <a:ext cx="136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2" name="Text Box 150"/>
            <p:cNvSpPr txBox="1">
              <a:spLocks noChangeArrowheads="1"/>
            </p:cNvSpPr>
            <p:nvPr/>
          </p:nvSpPr>
          <p:spPr bwMode="auto">
            <a:xfrm rot="-5400000">
              <a:off x="2044" y="2186"/>
              <a:ext cx="1537" cy="134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333333"/>
                  </a:solidFill>
                </a:rPr>
                <a:t>photo-absorption cross section</a:t>
              </a:r>
            </a:p>
          </p:txBody>
        </p:sp>
      </p:grpSp>
      <p:sp>
        <p:nvSpPr>
          <p:cNvPr id="152" name="Down Arrow 150"/>
          <p:cNvSpPr>
            <a:spLocks noChangeArrowheads="1"/>
          </p:cNvSpPr>
          <p:nvPr/>
        </p:nvSpPr>
        <p:spPr bwMode="auto">
          <a:xfrm>
            <a:off x="5292080" y="2298452"/>
            <a:ext cx="412750" cy="546100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3" name="TextBox 152"/>
          <p:cNvSpPr txBox="1"/>
          <p:nvPr/>
        </p:nvSpPr>
        <p:spPr>
          <a:xfrm>
            <a:off x="4860032" y="1929120"/>
            <a:ext cx="15225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Discrete poles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4" name="Down Arrow 150"/>
          <p:cNvSpPr>
            <a:spLocks noChangeArrowheads="1"/>
          </p:cNvSpPr>
          <p:nvPr/>
        </p:nvSpPr>
        <p:spPr bwMode="auto">
          <a:xfrm>
            <a:off x="5671418" y="2450852"/>
            <a:ext cx="412750" cy="546100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141354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8313" y="116632"/>
            <a:ext cx="7872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B66"/>
                </a:solidFill>
              </a:rPr>
              <a:t>Looking at those frequencies, </a:t>
            </a:r>
            <a:r>
              <a:rPr lang="el-GR" altLang="en-US" sz="2400" b="1" dirty="0">
                <a:solidFill>
                  <a:srgbClr val="000B66"/>
                </a:solidFill>
              </a:rPr>
              <a:t>Ω</a:t>
            </a:r>
            <a:r>
              <a:rPr lang="en-US" altLang="en-US" sz="2400" b="1" dirty="0">
                <a:solidFill>
                  <a:srgbClr val="000B66"/>
                </a:solidFill>
              </a:rPr>
              <a:t>, for which </a:t>
            </a:r>
            <a:r>
              <a:rPr lang="el-GR" altLang="en-US" sz="2400" b="1" dirty="0">
                <a:solidFill>
                  <a:srgbClr val="000B66"/>
                </a:solidFill>
              </a:rPr>
              <a:t>ρ</a:t>
            </a:r>
            <a:r>
              <a:rPr lang="en-US" altLang="en-US" sz="2400" b="1" baseline="-25000" dirty="0">
                <a:solidFill>
                  <a:srgbClr val="000B66"/>
                </a:solidFill>
              </a:rPr>
              <a:t>1</a:t>
            </a:r>
            <a:r>
              <a:rPr lang="en-US" altLang="en-US" sz="2400" b="1" dirty="0">
                <a:solidFill>
                  <a:srgbClr val="000B66"/>
                </a:solidFill>
              </a:rPr>
              <a:t>(</a:t>
            </a:r>
            <a:r>
              <a:rPr lang="el-GR" altLang="en-US" sz="2400" b="1" dirty="0">
                <a:solidFill>
                  <a:srgbClr val="000B66"/>
                </a:solidFill>
              </a:rPr>
              <a:t>ω</a:t>
            </a:r>
            <a:r>
              <a:rPr lang="en-US" altLang="en-US" sz="2400" b="1" dirty="0">
                <a:solidFill>
                  <a:srgbClr val="000B66"/>
                </a:solidFill>
              </a:rPr>
              <a:t>) has poles,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B66"/>
                </a:solidFill>
              </a:rPr>
              <a:t>leads to a (non-linear) eigenvalue equation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639949"/>
              </p:ext>
            </p:extLst>
          </p:nvPr>
        </p:nvGraphicFramePr>
        <p:xfrm>
          <a:off x="1581150" y="2393479"/>
          <a:ext cx="5827713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174" imgH="355446" progId="Equation.3">
                  <p:embed/>
                </p:oleObj>
              </mc:Choice>
              <mc:Fallback>
                <p:oleObj name="Equation" r:id="rId2" imgW="1904174" imgH="355446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2393479"/>
                        <a:ext cx="5827713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03350" y="2204864"/>
            <a:ext cx="6172200" cy="1373188"/>
          </a:xfrm>
          <a:prstGeom prst="rect">
            <a:avLst/>
          </a:prstGeom>
          <a:noFill/>
          <a:ln w="38100">
            <a:solidFill>
              <a:srgbClr val="B800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288" y="3663777"/>
            <a:ext cx="976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B66"/>
                </a:solidFill>
              </a:rPr>
              <a:t>where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466677"/>
              </p:ext>
            </p:extLst>
          </p:nvPr>
        </p:nvGraphicFramePr>
        <p:xfrm>
          <a:off x="393700" y="4049539"/>
          <a:ext cx="864235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89300" imgH="508000" progId="Equation.3">
                  <p:embed/>
                </p:oleObj>
              </mc:Choice>
              <mc:Fallback>
                <p:oleObj name="Equation" r:id="rId4" imgW="3289300" imgH="508000" progId="Equation.3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4049539"/>
                        <a:ext cx="864235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38646"/>
              </p:ext>
            </p:extLst>
          </p:nvPr>
        </p:nvGraphicFramePr>
        <p:xfrm>
          <a:off x="1414463" y="5248102"/>
          <a:ext cx="12922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558" imgH="215806" progId="Equation.3">
                  <p:embed/>
                </p:oleObj>
              </mc:Choice>
              <mc:Fallback>
                <p:oleObj name="Equation" r:id="rId6" imgW="558558" imgH="215806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5248102"/>
                        <a:ext cx="12922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237665"/>
              </p:ext>
            </p:extLst>
          </p:nvPr>
        </p:nvGraphicFramePr>
        <p:xfrm>
          <a:off x="1403350" y="6045027"/>
          <a:ext cx="2846388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7893" imgH="253890" progId="Equation.3">
                  <p:embed/>
                </p:oleObj>
              </mc:Choice>
              <mc:Fallback>
                <p:oleObj name="Equation" r:id="rId8" imgW="1167893" imgH="25389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6045027"/>
                        <a:ext cx="2846388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045261"/>
              </p:ext>
            </p:extLst>
          </p:nvPr>
        </p:nvGraphicFramePr>
        <p:xfrm>
          <a:off x="5519738" y="5205239"/>
          <a:ext cx="19177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87058" imgH="253890" progId="Equation.3">
                  <p:embed/>
                </p:oleObj>
              </mc:Choice>
              <mc:Fallback>
                <p:oleObj name="Equation" r:id="rId10" imgW="787058" imgH="253890" progId="Equation.3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5205239"/>
                        <a:ext cx="19177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934485"/>
              </p:ext>
            </p:extLst>
          </p:nvPr>
        </p:nvGraphicFramePr>
        <p:xfrm>
          <a:off x="5530850" y="6024414"/>
          <a:ext cx="1893888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4" imgH="253890" progId="Equation.3">
                  <p:embed/>
                </p:oleObj>
              </mc:Choice>
              <mc:Fallback>
                <p:oleObj name="Equation" r:id="rId12" imgW="774364" imgH="253890" progId="Equation.3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850" y="6024414"/>
                        <a:ext cx="1893888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19388" y="5208414"/>
            <a:ext cx="176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double index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971600" y="377949"/>
            <a:ext cx="757938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66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M. </a:t>
            </a:r>
            <a:r>
              <a:rPr lang="en-US" altLang="en-US" sz="1800" b="1" dirty="0" err="1">
                <a:solidFill>
                  <a:srgbClr val="006600"/>
                </a:solidFill>
              </a:rPr>
              <a:t>Petersilka</a:t>
            </a:r>
            <a:r>
              <a:rPr lang="en-US" altLang="en-US" sz="1800" b="1" dirty="0">
                <a:solidFill>
                  <a:srgbClr val="006600"/>
                </a:solidFill>
              </a:rPr>
              <a:t>, U. J. </a:t>
            </a:r>
            <a:r>
              <a:rPr lang="en-US" altLang="en-US" sz="1800" b="1" dirty="0" err="1">
                <a:solidFill>
                  <a:srgbClr val="006600"/>
                </a:solidFill>
              </a:rPr>
              <a:t>Gossmann</a:t>
            </a:r>
            <a:r>
              <a:rPr lang="en-US" altLang="en-US" sz="18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1800" b="1" u="sng" dirty="0">
                <a:solidFill>
                  <a:srgbClr val="006600"/>
                </a:solidFill>
              </a:rPr>
              <a:t>76</a:t>
            </a:r>
            <a:r>
              <a:rPr lang="en-US" altLang="en-US" sz="1800" b="1" dirty="0">
                <a:solidFill>
                  <a:srgbClr val="006600"/>
                </a:solidFill>
              </a:rPr>
              <a:t>, 1212 (1996)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600"/>
                </a:solidFill>
              </a:rPr>
              <a:t>T. </a:t>
            </a:r>
            <a:r>
              <a:rPr lang="en-US" altLang="en-US" sz="1800" b="1" dirty="0" err="1">
                <a:solidFill>
                  <a:srgbClr val="007600"/>
                </a:solidFill>
              </a:rPr>
              <a:t>Grabo</a:t>
            </a:r>
            <a:r>
              <a:rPr lang="en-US" altLang="en-US" sz="1800" b="1" dirty="0">
                <a:solidFill>
                  <a:srgbClr val="007600"/>
                </a:solidFill>
              </a:rPr>
              <a:t>, M. </a:t>
            </a:r>
            <a:r>
              <a:rPr lang="en-US" altLang="en-US" sz="1800" b="1" dirty="0" err="1">
                <a:solidFill>
                  <a:srgbClr val="007600"/>
                </a:solidFill>
              </a:rPr>
              <a:t>Petersilka</a:t>
            </a:r>
            <a:r>
              <a:rPr lang="en-US" altLang="en-US" sz="1800" b="1" dirty="0">
                <a:solidFill>
                  <a:srgbClr val="007600"/>
                </a:solidFill>
              </a:rPr>
              <a:t>, EKUG, J. Mol. </a:t>
            </a:r>
            <a:r>
              <a:rPr lang="en-US" altLang="en-US" sz="1800" b="1" dirty="0" err="1">
                <a:solidFill>
                  <a:srgbClr val="007600"/>
                </a:solidFill>
              </a:rPr>
              <a:t>Struc</a:t>
            </a:r>
            <a:r>
              <a:rPr lang="en-US" altLang="en-US" sz="1800" b="1" dirty="0">
                <a:solidFill>
                  <a:srgbClr val="007600"/>
                </a:solidFill>
              </a:rPr>
              <a:t>. (</a:t>
            </a:r>
            <a:r>
              <a:rPr lang="en-US" altLang="en-US" sz="1800" b="1" dirty="0" err="1">
                <a:solidFill>
                  <a:srgbClr val="007600"/>
                </a:solidFill>
              </a:rPr>
              <a:t>Theochem</a:t>
            </a:r>
            <a:r>
              <a:rPr lang="en-US" altLang="en-US" sz="1800" b="1" dirty="0">
                <a:solidFill>
                  <a:srgbClr val="007600"/>
                </a:solidFill>
              </a:rPr>
              <a:t>) </a:t>
            </a:r>
            <a:r>
              <a:rPr lang="en-US" altLang="en-US" sz="1800" b="1" u="sng" dirty="0">
                <a:solidFill>
                  <a:srgbClr val="007600"/>
                </a:solidFill>
              </a:rPr>
              <a:t>501</a:t>
            </a:r>
            <a:r>
              <a:rPr lang="en-US" altLang="en-US" sz="1800" b="1" dirty="0">
                <a:solidFill>
                  <a:srgbClr val="007600"/>
                </a:solidFill>
              </a:rPr>
              <a:t>, 353 (2000)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600"/>
                </a:solidFill>
              </a:rPr>
              <a:t>M.E. </a:t>
            </a:r>
            <a:r>
              <a:rPr lang="en-US" altLang="en-US" sz="1800" b="1" dirty="0" err="1">
                <a:solidFill>
                  <a:srgbClr val="007600"/>
                </a:solidFill>
              </a:rPr>
              <a:t>Casida</a:t>
            </a:r>
            <a:r>
              <a:rPr lang="en-US" altLang="en-US" sz="1800" b="1" dirty="0">
                <a:solidFill>
                  <a:srgbClr val="007600"/>
                </a:solidFill>
              </a:rPr>
              <a:t>, Recent Advances in Density Functional Methods I, 155 (1996</a:t>
            </a:r>
            <a:r>
              <a:rPr lang="en-US" altLang="en-US" sz="2000" b="1" dirty="0">
                <a:solidFill>
                  <a:srgbClr val="007600"/>
                </a:solidFill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5470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03225" y="476250"/>
          <a:ext cx="8353425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54452" imgH="2303142" progId="Word.Document.8">
                  <p:embed/>
                </p:oleObj>
              </mc:Choice>
              <mc:Fallback>
                <p:oleObj name="Document" r:id="rId2" imgW="5654452" imgH="2303142" progId="Word.Document.8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1" r="5214"/>
                      <a:stretch>
                        <a:fillRect/>
                      </a:stretch>
                    </p:blipFill>
                    <p:spPr bwMode="auto">
                      <a:xfrm>
                        <a:off x="403225" y="476250"/>
                        <a:ext cx="8353425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8975" y="4293096"/>
            <a:ext cx="766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</a:rPr>
              <a:t>from: M. </a:t>
            </a:r>
            <a:r>
              <a:rPr lang="en-US" altLang="en-US" sz="2000" b="1" dirty="0" err="1">
                <a:solidFill>
                  <a:srgbClr val="006600"/>
                </a:solidFill>
              </a:rPr>
              <a:t>Petersilka</a:t>
            </a:r>
            <a:r>
              <a:rPr lang="en-US" altLang="en-US" sz="2000" b="1" dirty="0">
                <a:solidFill>
                  <a:srgbClr val="006600"/>
                </a:solidFill>
              </a:rPr>
              <a:t>, U. J. </a:t>
            </a:r>
            <a:r>
              <a:rPr lang="en-US" altLang="en-US" sz="2000" b="1" dirty="0" err="1">
                <a:solidFill>
                  <a:srgbClr val="006600"/>
                </a:solidFill>
              </a:rPr>
              <a:t>Gossmann</a:t>
            </a:r>
            <a:r>
              <a:rPr lang="en-US" altLang="en-US" sz="20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2000" b="1" u="sng" dirty="0">
                <a:solidFill>
                  <a:srgbClr val="006600"/>
                </a:solidFill>
              </a:rPr>
              <a:t>76</a:t>
            </a:r>
            <a:r>
              <a:rPr lang="en-US" altLang="en-US" sz="2000" b="1" dirty="0">
                <a:solidFill>
                  <a:srgbClr val="006600"/>
                </a:solidFill>
              </a:rPr>
              <a:t>, 1212 (1996)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236594" y="404664"/>
            <a:ext cx="1439862" cy="914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US" sz="2200" b="1" dirty="0"/>
              <a:t>   </a:t>
            </a:r>
          </a:p>
          <a:p>
            <a:pPr algn="ctr">
              <a:defRPr/>
            </a:pPr>
            <a:r>
              <a:rPr lang="en-US" sz="2200" b="1" dirty="0"/>
              <a:t> TDDFT</a:t>
            </a:r>
          </a:p>
        </p:txBody>
      </p:sp>
    </p:spTree>
    <p:extLst>
      <p:ext uri="{BB962C8B-B14F-4D97-AF65-F5344CB8AC3E}">
        <p14:creationId xmlns:p14="http://schemas.microsoft.com/office/powerpoint/2010/main" val="271244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908175" y="144463"/>
            <a:ext cx="5113338" cy="620712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66"/>
                </a:solidFill>
              </a:rPr>
              <a:t>What do we want to describe?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303338" y="1384300"/>
            <a:ext cx="2695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System in laser field: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Generic situation</a:t>
            </a:r>
          </a:p>
        </p:txBody>
      </p:sp>
      <p:pic>
        <p:nvPicPr>
          <p:cNvPr id="39" name="Picture 15" descr="b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3261" r="4800" b="4347"/>
          <a:stretch>
            <a:fillRect/>
          </a:stretch>
        </p:blipFill>
        <p:spPr bwMode="auto">
          <a:xfrm>
            <a:off x="4576763" y="1093788"/>
            <a:ext cx="114776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6057900" y="1377950"/>
            <a:ext cx="1219200" cy="685800"/>
            <a:chOff x="4224" y="1152"/>
            <a:chExt cx="768" cy="432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4224" y="1152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H="1">
              <a:off x="4224" y="1296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 flipH="1">
              <a:off x="4224" y="1440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H="1">
              <a:off x="4224" y="1584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5" name="Object 21"/>
          <p:cNvGraphicFramePr>
            <a:graphicFrameLocks noChangeAspect="1"/>
          </p:cNvGraphicFramePr>
          <p:nvPr/>
        </p:nvGraphicFramePr>
        <p:xfrm>
          <a:off x="827584" y="2433638"/>
          <a:ext cx="39068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0000" imgH="444240" progId="Equation.DSMT4">
                  <p:embed/>
                </p:oleObj>
              </mc:Choice>
              <mc:Fallback>
                <p:oleObj name="Equation" r:id="rId3" imgW="2070000" imgH="444240" progId="Equation.DSMT4">
                  <p:embed/>
                  <p:pic>
                    <p:nvPicPr>
                      <p:cNvPr id="4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433638"/>
                        <a:ext cx="390683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15616" y="2610922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E20000"/>
                </a:solidFill>
              </a:rPr>
              <a:t>(t)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5757392" y="2637115"/>
            <a:ext cx="1902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+  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en-US" altLang="en-US" sz="2400" baseline="-25000" dirty="0" err="1">
                <a:solidFill>
                  <a:srgbClr val="FF0000"/>
                </a:solidFill>
                <a:sym typeface="Symbol" pitchFamily="18" charset="2"/>
              </a:rPr>
              <a:t>j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·E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(t)·sin t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6300788" y="2498725"/>
            <a:ext cx="1698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057900" y="2574925"/>
            <a:ext cx="16986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765478" y="2492896"/>
            <a:ext cx="6973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Z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 e</a:t>
            </a:r>
            <a:r>
              <a:rPr lang="en-US" altLang="en-US" sz="2400" baseline="30000" dirty="0">
                <a:solidFill>
                  <a:srgbClr val="3333CC"/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r>
              <a:rPr lang="en-US" altLang="en-US" sz="2400" dirty="0" err="1">
                <a:solidFill>
                  <a:srgbClr val="3333CC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3333CC"/>
                </a:solidFill>
              </a:rPr>
              <a:t>j</a:t>
            </a:r>
            <a:r>
              <a:rPr lang="en-US" altLang="en-US" sz="2400" dirty="0">
                <a:solidFill>
                  <a:srgbClr val="3333CC"/>
                </a:solidFill>
              </a:rPr>
              <a:t>-R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endParaRPr lang="el-GR" altLang="en-US" sz="2400" dirty="0">
              <a:solidFill>
                <a:srgbClr val="3333CC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4816475" y="2879725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4587875" y="2879725"/>
            <a:ext cx="92075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graphicFrame>
        <p:nvGraphicFramePr>
          <p:cNvPr id="53" name="Object 29"/>
          <p:cNvGraphicFramePr>
            <a:graphicFrameLocks noChangeAspect="1"/>
          </p:cNvGraphicFramePr>
          <p:nvPr/>
        </p:nvGraphicFramePr>
        <p:xfrm>
          <a:off x="4832350" y="2471738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835" imgH="253670" progId="Equation.3">
                  <p:embed/>
                </p:oleObj>
              </mc:Choice>
              <mc:Fallback>
                <p:oleObj name="Equation" r:id="rId5" imgW="126835" imgH="253670" progId="Equation.3">
                  <p:embed/>
                  <p:pic>
                    <p:nvPicPr>
                      <p:cNvPr id="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71738"/>
                        <a:ext cx="12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0657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14401" y="1219201"/>
          <a:ext cx="7566992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0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26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de-DE" sz="2400" b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expt</a:t>
                      </a:r>
                      <a:r>
                        <a:rPr lang="de-DE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KS-transition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Δϵ</a:t>
                      </a:r>
                      <a:r>
                        <a:rPr lang="de-DE" sz="2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</a:t>
                      </a:r>
                      <a:r>
                        <a:rPr lang="de-DE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TDDFT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9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312.7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l-GR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σ→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252.3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310.2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01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232.3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221.4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9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363.1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π→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362.6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362.6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363.1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362.6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a’ 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312.7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314.9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375.9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380.7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89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US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344.0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339.6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1" y="516836"/>
            <a:ext cx="742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energies of CO molecule [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1316" y="5877272"/>
            <a:ext cx="6929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excitation energies from time-dependent density-functional theory</a:t>
            </a: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Grabo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Petersilka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EKU Gross, J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Struc-Theochem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501, 353 (2000).</a:t>
            </a:r>
          </a:p>
        </p:txBody>
      </p:sp>
    </p:spTree>
    <p:extLst>
      <p:ext uri="{BB962C8B-B14F-4D97-AF65-F5344CB8AC3E}">
        <p14:creationId xmlns:p14="http://schemas.microsoft.com/office/powerpoint/2010/main" val="4092796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71550" y="260350"/>
            <a:ext cx="7543800" cy="54133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144" tIns="9144" rIns="9144" bIns="914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GB" sz="2800" b="1">
                <a:solidFill>
                  <a:srgbClr val="000066"/>
                </a:solidFill>
              </a:rPr>
              <a:t>Failures of ALDA in the linear response regime</a:t>
            </a:r>
            <a:endParaRPr lang="en-US" altLang="en-GB" b="1">
              <a:solidFill>
                <a:srgbClr val="000066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2625" y="2673350"/>
            <a:ext cx="792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response of long chains strongly overestimated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Champagne et al.,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109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10489 (1998) 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and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110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11664 (1999)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2625" y="3802063"/>
            <a:ext cx="7086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in periodic solids,				  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whereas,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GB" sz="1500" b="1">
              <a:solidFill>
                <a:srgbClr val="CC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	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for insulators,			     divergent.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844800" y="4333875"/>
          <a:ext cx="27781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282" imgH="266584" progId="Equation.3">
                  <p:embed/>
                </p:oleObj>
              </mc:Choice>
              <mc:Fallback>
                <p:oleObj name="Equation" r:id="rId2" imgW="1193282" imgH="266584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4333875"/>
                        <a:ext cx="277812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292475" y="3754438"/>
          <a:ext cx="291941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57300" imgH="241300" progId="Equation.3">
                  <p:embed/>
                </p:oleObj>
              </mc:Choice>
              <mc:Fallback>
                <p:oleObj name="Equation" r:id="rId4" imgW="1257300" imgH="241300" progId="Equation.3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3754438"/>
                        <a:ext cx="2919413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2625" y="5194300"/>
            <a:ext cx="769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charge-transfer excitations not properly described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 dirty="0">
                <a:latin typeface="Times New Roman" pitchFamily="18" charset="0"/>
              </a:rPr>
              <a:t> </a:t>
            </a:r>
            <a:r>
              <a:rPr lang="en-US" altLang="en-GB" sz="1700" b="1" dirty="0" err="1">
                <a:solidFill>
                  <a:srgbClr val="008000"/>
                </a:solidFill>
                <a:latin typeface="Times New Roman" pitchFamily="18" charset="0"/>
              </a:rPr>
              <a:t>Dreuw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 et al., J. Chem. Phys. </a:t>
            </a:r>
            <a:r>
              <a:rPr lang="en-US" altLang="en-GB" sz="1700" b="1" u="sng" dirty="0">
                <a:solidFill>
                  <a:srgbClr val="008000"/>
                </a:solidFill>
                <a:latin typeface="Times New Roman" pitchFamily="18" charset="0"/>
              </a:rPr>
              <a:t>119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, 2943 (2003)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 dirty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1188" y="1009650"/>
            <a:ext cx="815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H</a:t>
            </a:r>
            <a:r>
              <a:rPr lang="en-US" altLang="en-GB" sz="2300" b="1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 dissociation is incorrect: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en-GB" sz="18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		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Gritsenko, van Gisbergen, Görling, Baerends,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113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8478 (2000)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862013" y="1474788"/>
          <a:ext cx="42433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7229" imgH="253890" progId="Equation.3">
                  <p:embed/>
                </p:oleObj>
              </mc:Choice>
              <mc:Fallback>
                <p:oleObj name="Equation" r:id="rId6" imgW="1777229" imgH="25389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1474788"/>
                        <a:ext cx="424338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49850" y="1477963"/>
            <a:ext cx="1582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</a:rPr>
              <a:t>(in ALDA)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10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71550" y="260350"/>
            <a:ext cx="7543800" cy="54133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144" tIns="9144" rIns="9144" bIns="914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GB" sz="2800" b="1">
                <a:solidFill>
                  <a:srgbClr val="000066"/>
                </a:solidFill>
              </a:rPr>
              <a:t>Failures of ALDA in the linear response regime</a:t>
            </a:r>
            <a:endParaRPr lang="en-US" altLang="en-GB" b="1">
              <a:solidFill>
                <a:srgbClr val="000066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2625" y="2673350"/>
            <a:ext cx="792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response of long chains strongly overestimated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Champagne et al.,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109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10489 (1998) 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and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110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11664 (1999)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2625" y="3802063"/>
            <a:ext cx="7086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in periodic solids,				  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whereas,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GB" sz="1500" b="1">
              <a:solidFill>
                <a:srgbClr val="CC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	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for insulators,			     divergent.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844800" y="4333875"/>
          <a:ext cx="27781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282" imgH="266584" progId="Equation.3">
                  <p:embed/>
                </p:oleObj>
              </mc:Choice>
              <mc:Fallback>
                <p:oleObj name="Equation" r:id="rId2" imgW="1193282" imgH="266584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4333875"/>
                        <a:ext cx="277812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292475" y="3754438"/>
          <a:ext cx="291941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57300" imgH="241300" progId="Equation.3">
                  <p:embed/>
                </p:oleObj>
              </mc:Choice>
              <mc:Fallback>
                <p:oleObj name="Equation" r:id="rId4" imgW="1257300" imgH="241300" progId="Equation.3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3754438"/>
                        <a:ext cx="2919413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2625" y="5194300"/>
            <a:ext cx="769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charge-transfer excitations not properly described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 dirty="0">
                <a:latin typeface="Times New Roman" pitchFamily="18" charset="0"/>
              </a:rPr>
              <a:t> </a:t>
            </a:r>
            <a:r>
              <a:rPr lang="en-US" altLang="en-GB" sz="1700" b="1" dirty="0" err="1">
                <a:solidFill>
                  <a:srgbClr val="008000"/>
                </a:solidFill>
                <a:latin typeface="Times New Roman" pitchFamily="18" charset="0"/>
              </a:rPr>
              <a:t>Dreuw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 et al., J. Chem. Phys. </a:t>
            </a:r>
            <a:r>
              <a:rPr lang="en-US" altLang="en-GB" sz="1700" b="1" u="sng" dirty="0">
                <a:solidFill>
                  <a:srgbClr val="008000"/>
                </a:solidFill>
                <a:latin typeface="Times New Roman" pitchFamily="18" charset="0"/>
              </a:rPr>
              <a:t>119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, 2943 (2003)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 dirty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1188" y="1009650"/>
            <a:ext cx="815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H</a:t>
            </a:r>
            <a:r>
              <a:rPr lang="en-US" altLang="en-GB" sz="2300" b="1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 dissociation is incorrect: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en-GB" sz="18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		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Gritsenko, van Gisbergen, Görling, Baerends,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113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8478 (2000)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862013" y="1474788"/>
          <a:ext cx="42433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7229" imgH="253890" progId="Equation.3">
                  <p:embed/>
                </p:oleObj>
              </mc:Choice>
              <mc:Fallback>
                <p:oleObj name="Equation" r:id="rId6" imgW="1777229" imgH="25389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1474788"/>
                        <a:ext cx="424338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49850" y="1477963"/>
            <a:ext cx="1582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</a:rPr>
              <a:t>(in ALDA)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64232" y="6021288"/>
            <a:ext cx="7696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en-GB" sz="2400" b="1" dirty="0">
                <a:solidFill>
                  <a:srgbClr val="3333CC"/>
                </a:solidFill>
                <a:latin typeface="Times New Roman" pitchFamily="18" charset="0"/>
              </a:rPr>
              <a:t>These difficulties have largely been solved by xc </a:t>
            </a:r>
            <a:r>
              <a:rPr lang="en-US" altLang="en-GB" sz="2400" b="1" dirty="0" err="1">
                <a:solidFill>
                  <a:srgbClr val="3333CC"/>
                </a:solidFill>
                <a:latin typeface="Times New Roman" pitchFamily="18" charset="0"/>
              </a:rPr>
              <a:t>functionals</a:t>
            </a:r>
            <a:r>
              <a:rPr lang="en-US" altLang="en-GB" sz="2400" b="1" dirty="0">
                <a:solidFill>
                  <a:srgbClr val="3333CC"/>
                </a:solidFill>
                <a:latin typeface="Times New Roman" pitchFamily="18" charset="0"/>
              </a:rPr>
              <a:t> more advanced than ALDA</a:t>
            </a:r>
          </a:p>
        </p:txBody>
      </p:sp>
    </p:spTree>
    <p:extLst>
      <p:ext uri="{BB962C8B-B14F-4D97-AF65-F5344CB8AC3E}">
        <p14:creationId xmlns:p14="http://schemas.microsoft.com/office/powerpoint/2010/main" val="3048752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620688"/>
            <a:ext cx="8424936" cy="2088232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08570" y="764704"/>
            <a:ext cx="93610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sz="2800" b="1" dirty="0"/>
              <a:t> Linear-response TDDFT is now being used to predict 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/>
              <a:t>      and to interpret experimental optical spectra in essentially all corners of physics and chemistry.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>
                <a:solidFill>
                  <a:srgbClr val="C00000"/>
                </a:solidFill>
              </a:rPr>
              <a:t>Some examples:</a:t>
            </a:r>
          </a:p>
        </p:txBody>
      </p:sp>
    </p:spTree>
    <p:extLst>
      <p:ext uri="{BB962C8B-B14F-4D97-AF65-F5344CB8AC3E}">
        <p14:creationId xmlns:p14="http://schemas.microsoft.com/office/powerpoint/2010/main" val="4044865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338" y="392113"/>
            <a:ext cx="9144001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-2592735" y="434975"/>
            <a:ext cx="4716463" cy="6192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en-US" sz="240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364163" y="3933825"/>
            <a:ext cx="7064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RPA</a:t>
            </a:r>
            <a:endParaRPr lang="de-DE" altLang="en-US" sz="2200"/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2887663" y="4581525"/>
            <a:ext cx="7016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CC"/>
                </a:solidFill>
              </a:rPr>
              <a:t>BSE</a:t>
            </a:r>
            <a:endParaRPr lang="de-DE" altLang="en-US" sz="2200">
              <a:solidFill>
                <a:srgbClr val="0000CC"/>
              </a:solidFill>
            </a:endParaRP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4086225" y="1916113"/>
            <a:ext cx="11400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TDDFT</a:t>
            </a:r>
            <a:endParaRPr lang="de-DE" alt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76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5" y="116780"/>
            <a:ext cx="8391366" cy="65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3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71089"/>
            <a:ext cx="8852452" cy="180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18" y="6601431"/>
            <a:ext cx="8401878" cy="192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18" y="2711933"/>
            <a:ext cx="4422256" cy="3230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6" y="2711933"/>
            <a:ext cx="4373872" cy="355820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0" name="TextBox 9"/>
          <p:cNvSpPr txBox="1"/>
          <p:nvPr/>
        </p:nvSpPr>
        <p:spPr>
          <a:xfrm>
            <a:off x="118616" y="6268274"/>
            <a:ext cx="288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DOI: 10.1109/SENSOR.2009.5285604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876" y="5157192"/>
            <a:ext cx="4373872" cy="504056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0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46" y="2275438"/>
            <a:ext cx="5648314" cy="4386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" y="210676"/>
            <a:ext cx="8799443" cy="20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8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5576" y="620688"/>
            <a:ext cx="7704856" cy="1656184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108570" y="764704"/>
            <a:ext cx="936109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sz="2800" b="1" dirty="0"/>
              <a:t> Beyond the linear regime: Real-time TDDFT 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/>
              <a:t>prediction of electron dynamics 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>
                <a:solidFill>
                  <a:srgbClr val="C00000"/>
                </a:solidFill>
              </a:rPr>
              <a:t>far from equilibrium</a:t>
            </a:r>
          </a:p>
        </p:txBody>
      </p:sp>
    </p:spTree>
    <p:extLst>
      <p:ext uri="{BB962C8B-B14F-4D97-AF65-F5344CB8AC3E}">
        <p14:creationId xmlns:p14="http://schemas.microsoft.com/office/powerpoint/2010/main" val="2941176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1187624" y="836712"/>
            <a:ext cx="6696744" cy="864096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dirty="0"/>
              <a:t> Ultrafast laser-driven spin dynamics in solids </a:t>
            </a:r>
          </a:p>
        </p:txBody>
      </p:sp>
    </p:spTree>
    <p:extLst>
      <p:ext uri="{BB962C8B-B14F-4D97-AF65-F5344CB8AC3E}">
        <p14:creationId xmlns:p14="http://schemas.microsoft.com/office/powerpoint/2010/main" val="146852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908175" y="144463"/>
            <a:ext cx="5113338" cy="620712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66"/>
                </a:solidFill>
              </a:rPr>
              <a:t>What do we want to describe?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303338" y="1384300"/>
            <a:ext cx="2695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System in laser field: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Generic situation</a:t>
            </a:r>
          </a:p>
        </p:txBody>
      </p:sp>
      <p:pic>
        <p:nvPicPr>
          <p:cNvPr id="39" name="Picture 15" descr="b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3261" r="4800" b="4347"/>
          <a:stretch>
            <a:fillRect/>
          </a:stretch>
        </p:blipFill>
        <p:spPr bwMode="auto">
          <a:xfrm>
            <a:off x="4576763" y="1093788"/>
            <a:ext cx="114776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6057900" y="1377950"/>
            <a:ext cx="1219200" cy="685800"/>
            <a:chOff x="4224" y="1152"/>
            <a:chExt cx="768" cy="432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4224" y="1152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H="1">
              <a:off x="4224" y="1296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 flipH="1">
              <a:off x="4224" y="1440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H="1">
              <a:off x="4224" y="1584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5" name="Object 21"/>
          <p:cNvGraphicFramePr>
            <a:graphicFrameLocks noChangeAspect="1"/>
          </p:cNvGraphicFramePr>
          <p:nvPr/>
        </p:nvGraphicFramePr>
        <p:xfrm>
          <a:off x="827584" y="2433638"/>
          <a:ext cx="39068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0000" imgH="444240" progId="Equation.DSMT4">
                  <p:embed/>
                </p:oleObj>
              </mc:Choice>
              <mc:Fallback>
                <p:oleObj name="Equation" r:id="rId3" imgW="2070000" imgH="444240" progId="Equation.DSMT4">
                  <p:embed/>
                  <p:pic>
                    <p:nvPicPr>
                      <p:cNvPr id="4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433638"/>
                        <a:ext cx="390683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15616" y="2610922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E20000"/>
                </a:solidFill>
              </a:rPr>
              <a:t>(t)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5757392" y="2637115"/>
            <a:ext cx="1902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+  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en-US" altLang="en-US" sz="2400" baseline="-25000" dirty="0" err="1">
                <a:solidFill>
                  <a:srgbClr val="FF0000"/>
                </a:solidFill>
                <a:sym typeface="Symbol" pitchFamily="18" charset="2"/>
              </a:rPr>
              <a:t>j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·E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(t)·sin t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6300788" y="2498725"/>
            <a:ext cx="1698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057900" y="2574925"/>
            <a:ext cx="16986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765478" y="2492896"/>
            <a:ext cx="6973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Z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 e</a:t>
            </a:r>
            <a:r>
              <a:rPr lang="en-US" altLang="en-US" sz="2400" baseline="30000" dirty="0">
                <a:solidFill>
                  <a:srgbClr val="3333CC"/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r>
              <a:rPr lang="en-US" altLang="en-US" sz="2400" dirty="0" err="1">
                <a:solidFill>
                  <a:srgbClr val="3333CC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3333CC"/>
                </a:solidFill>
              </a:rPr>
              <a:t>j</a:t>
            </a:r>
            <a:r>
              <a:rPr lang="en-US" altLang="en-US" sz="2400" dirty="0">
                <a:solidFill>
                  <a:srgbClr val="3333CC"/>
                </a:solidFill>
              </a:rPr>
              <a:t>-R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endParaRPr lang="el-GR" altLang="en-US" sz="2400" dirty="0">
              <a:solidFill>
                <a:srgbClr val="3333CC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4816475" y="2879725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4587875" y="2879725"/>
            <a:ext cx="92075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graphicFrame>
        <p:nvGraphicFramePr>
          <p:cNvPr id="53" name="Object 29"/>
          <p:cNvGraphicFramePr>
            <a:graphicFrameLocks noChangeAspect="1"/>
          </p:cNvGraphicFramePr>
          <p:nvPr/>
        </p:nvGraphicFramePr>
        <p:xfrm>
          <a:off x="4832350" y="2471738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835" imgH="253670" progId="Equation.3">
                  <p:embed/>
                </p:oleObj>
              </mc:Choice>
              <mc:Fallback>
                <p:oleObj name="Equation" r:id="rId5" imgW="126835" imgH="253670" progId="Equation.3">
                  <p:embed/>
                  <p:pic>
                    <p:nvPicPr>
                      <p:cNvPr id="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71738"/>
                        <a:ext cx="12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1182960" y="4325763"/>
            <a:ext cx="6629400" cy="1974850"/>
            <a:chOff x="720" y="1084"/>
            <a:chExt cx="4176" cy="1244"/>
          </a:xfrm>
        </p:grpSpPr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23" name="Group 7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24" name="AutoShape 8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25" name="AutoShape 9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26" name="Group 10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71" name="Freeform 11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Freeform 12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3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28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1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1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1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4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5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6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0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1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2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3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4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5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7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8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9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70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73" name="Text Box 40"/>
          <p:cNvSpPr txBox="1">
            <a:spLocks noChangeArrowheads="1"/>
          </p:cNvSpPr>
          <p:nvPr/>
        </p:nvSpPr>
        <p:spPr bwMode="auto">
          <a:xfrm>
            <a:off x="1527448" y="6383163"/>
            <a:ext cx="50053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Bias between L and R is turned on: U(t) </a:t>
            </a:r>
          </a:p>
        </p:txBody>
      </p:sp>
      <p:sp>
        <p:nvSpPr>
          <p:cNvPr id="74" name="Line 41"/>
          <p:cNvSpPr>
            <a:spLocks noChangeShapeType="1"/>
          </p:cNvSpPr>
          <p:nvPr/>
        </p:nvSpPr>
        <p:spPr bwMode="auto">
          <a:xfrm>
            <a:off x="6343923" y="6622876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42"/>
          <p:cNvSpPr txBox="1">
            <a:spLocks noChangeArrowheads="1"/>
          </p:cNvSpPr>
          <p:nvPr/>
        </p:nvSpPr>
        <p:spPr bwMode="auto">
          <a:xfrm>
            <a:off x="7182123" y="6383163"/>
            <a:ext cx="454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V </a:t>
            </a:r>
          </a:p>
        </p:txBody>
      </p:sp>
      <p:sp>
        <p:nvSpPr>
          <p:cNvPr id="76" name="Oval 75"/>
          <p:cNvSpPr/>
          <p:nvPr/>
        </p:nvSpPr>
        <p:spPr>
          <a:xfrm>
            <a:off x="4154760" y="5146576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1948135" y="3862213"/>
            <a:ext cx="4873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Electronic transport: Generic situation</a:t>
            </a:r>
          </a:p>
        </p:txBody>
      </p:sp>
    </p:spTree>
    <p:extLst>
      <p:ext uri="{BB962C8B-B14F-4D97-AF65-F5344CB8AC3E}">
        <p14:creationId xmlns:p14="http://schemas.microsoft.com/office/powerpoint/2010/main" val="1742472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20665"/>
            <a:ext cx="448056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784" y="5621178"/>
            <a:ext cx="4218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Beaurepaire</a:t>
            </a:r>
            <a:r>
              <a:rPr lang="en-US" sz="2000" b="1" dirty="0"/>
              <a:t> et al, PRL </a:t>
            </a:r>
            <a:r>
              <a:rPr lang="en-US" sz="2000" b="1" u="sng" dirty="0"/>
              <a:t>76</a:t>
            </a:r>
            <a:r>
              <a:rPr lang="en-US" sz="2000" b="1" dirty="0"/>
              <a:t>, 4250 (1996)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30" y="116632"/>
            <a:ext cx="781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First experiment on ultrafast laser induced demagnetization</a:t>
            </a:r>
          </a:p>
        </p:txBody>
      </p:sp>
    </p:spTree>
    <p:extLst>
      <p:ext uri="{BB962C8B-B14F-4D97-AF65-F5344CB8AC3E}">
        <p14:creationId xmlns:p14="http://schemas.microsoft.com/office/powerpoint/2010/main" val="2735578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20665"/>
            <a:ext cx="448056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784" y="5621178"/>
            <a:ext cx="4218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Beaurepaire</a:t>
            </a:r>
            <a:r>
              <a:rPr lang="en-US" sz="2000" b="1" dirty="0"/>
              <a:t> et al, PRL </a:t>
            </a:r>
            <a:r>
              <a:rPr lang="en-US" sz="2000" b="1" u="sng" dirty="0"/>
              <a:t>76</a:t>
            </a:r>
            <a:r>
              <a:rPr lang="en-US" sz="2000" b="1" dirty="0"/>
              <a:t>, 4250 (1996)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30" y="116632"/>
            <a:ext cx="781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First experiment on ultrafast laser induced demagnetization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6093296"/>
            <a:ext cx="8182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Demagnetization in less than 100 fs has been demonstrated experimentally</a:t>
            </a:r>
          </a:p>
        </p:txBody>
      </p:sp>
    </p:spTree>
    <p:extLst>
      <p:ext uri="{BB962C8B-B14F-4D97-AF65-F5344CB8AC3E}">
        <p14:creationId xmlns:p14="http://schemas.microsoft.com/office/powerpoint/2010/main" val="547605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395288" y="3689078"/>
            <a:ext cx="8281168" cy="2332210"/>
          </a:xfrm>
          <a:prstGeom prst="rect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3321" y="1457053"/>
            <a:ext cx="8893175" cy="20161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323528" y="1622143"/>
          <a:ext cx="8677276" cy="173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70120" imgH="888840" progId="Equation.DSMT4">
                  <p:embed/>
                </p:oleObj>
              </mc:Choice>
              <mc:Fallback>
                <p:oleObj name="Equation" r:id="rId2" imgW="4470120" imgH="888840" progId="Equation.DSMT4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22143"/>
                        <a:ext cx="8677276" cy="17348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-34925" y="332656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2400" b="1" u="sng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Non-collinear-Spin TDDFT with Spin-Orbit-Coupling</a:t>
            </a:r>
          </a:p>
          <a:p>
            <a:pPr algn="ctr" eaLnBrk="1" hangingPunct="1"/>
            <a:r>
              <a:rPr lang="en-US" sz="2400" b="1" u="sng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(weakly relativistic limit of relativistic TDDFT)</a:t>
            </a:r>
            <a:endParaRPr lang="en-US" sz="24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 eaLnBrk="1" hangingPunct="1"/>
            <a:endParaRPr lang="en-US" sz="2400" b="1" u="sng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868363" y="3860800"/>
          <a:ext cx="741362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30520" imgH="469800" progId="Equation.DSMT4">
                  <p:embed/>
                </p:oleObj>
              </mc:Choice>
              <mc:Fallback>
                <p:oleObj name="Equation" r:id="rId4" imgW="3530520" imgH="469800" progId="Equation.DSMT4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3860800"/>
                        <a:ext cx="7413625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79463" y="5157788"/>
          <a:ext cx="59197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19160" imgH="253800" progId="Equation.DSMT4">
                  <p:embed/>
                </p:oleObj>
              </mc:Choice>
              <mc:Fallback>
                <p:oleObj name="Equation" r:id="rId6" imgW="2819160" imgH="2538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5157788"/>
                        <a:ext cx="59197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987824" y="6158678"/>
          <a:ext cx="1368152" cy="6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253800" progId="Equation.DSMT4">
                  <p:embed/>
                </p:oleObj>
              </mc:Choice>
              <mc:Fallback>
                <p:oleObj name="Equation" r:id="rId8" imgW="53316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6158678"/>
                        <a:ext cx="1368152" cy="654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55576" y="6237312"/>
            <a:ext cx="7416824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n-US" sz="28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where                 are Pauli </a:t>
            </a:r>
            <a:r>
              <a:rPr lang="en-US" sz="28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spinors</a:t>
            </a:r>
            <a:r>
              <a:rPr lang="en-US" sz="28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10310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395288" y="3689078"/>
            <a:ext cx="8281168" cy="2332210"/>
          </a:xfrm>
          <a:prstGeom prst="rect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3321" y="1457053"/>
            <a:ext cx="8893175" cy="20161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323528" y="1622143"/>
          <a:ext cx="8677276" cy="173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70120" imgH="888840" progId="Equation.DSMT4">
                  <p:embed/>
                </p:oleObj>
              </mc:Choice>
              <mc:Fallback>
                <p:oleObj name="Equation" r:id="rId2" imgW="4470120" imgH="888840" progId="Equation.DSMT4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22143"/>
                        <a:ext cx="8677276" cy="17348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868363" y="3860800"/>
          <a:ext cx="741362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30520" imgH="469800" progId="Equation.DSMT4">
                  <p:embed/>
                </p:oleObj>
              </mc:Choice>
              <mc:Fallback>
                <p:oleObj name="Equation" r:id="rId4" imgW="3530520" imgH="469800" progId="Equation.DSMT4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3860800"/>
                        <a:ext cx="7413625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79463" y="5157788"/>
          <a:ext cx="59197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19160" imgH="253800" progId="Equation.DSMT4">
                  <p:embed/>
                </p:oleObj>
              </mc:Choice>
              <mc:Fallback>
                <p:oleObj name="Equation" r:id="rId6" imgW="2819160" imgH="2538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5157788"/>
                        <a:ext cx="59197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987824" y="6158678"/>
          <a:ext cx="1368152" cy="6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253800" progId="Equation.DSMT4">
                  <p:embed/>
                </p:oleObj>
              </mc:Choice>
              <mc:Fallback>
                <p:oleObj name="Equation" r:id="rId8" imgW="53316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6158678"/>
                        <a:ext cx="1368152" cy="654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55576" y="6237312"/>
            <a:ext cx="7416824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n-US" sz="28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where                 are Pauli </a:t>
            </a:r>
            <a:r>
              <a:rPr lang="en-US" sz="28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spinors</a:t>
            </a:r>
            <a:r>
              <a:rPr lang="en-US" sz="28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3" y="4737127"/>
            <a:ext cx="1620957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Universal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functionals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of </a:t>
            </a:r>
            <a:r>
              <a:rPr 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</a:t>
            </a:r>
            <a:r>
              <a:rPr lang="en-US" sz="2400" b="1" dirty="0">
                <a:solidFill>
                  <a:srgbClr val="FF0000"/>
                </a:solidFill>
              </a:rPr>
              <a:t> and 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665385" y="4639733"/>
            <a:ext cx="328085" cy="3894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349999" y="5080004"/>
            <a:ext cx="660408" cy="1693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-34925" y="332656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2400" b="1" u="sng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Non-collinear-Spin TDDFT with Spin-Orbit-Coupling</a:t>
            </a:r>
          </a:p>
          <a:p>
            <a:pPr algn="ctr" eaLnBrk="1" hangingPunct="1"/>
            <a:r>
              <a:rPr lang="en-US" sz="2400" b="1" u="sng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(weakly relativistic limit of relativistic TDDFT)</a:t>
            </a:r>
            <a:endParaRPr lang="en-US" sz="24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 eaLnBrk="1" hangingPunct="1"/>
            <a:endParaRPr lang="en-US" sz="2400" b="1" u="sng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37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 flipV="1">
            <a:off x="971600" y="404664"/>
            <a:ext cx="5557135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7624" y="692696"/>
            <a:ext cx="5172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u="sng" dirty="0"/>
              <a:t>Quantity of prime interest: </a:t>
            </a:r>
          </a:p>
          <a:p>
            <a:pPr algn="ctr"/>
            <a:r>
              <a:rPr lang="en-US" sz="2700" b="1" u="sng" dirty="0"/>
              <a:t>vector field of spin magnetization</a:t>
            </a:r>
          </a:p>
        </p:txBody>
      </p:sp>
    </p:spTree>
    <p:extLst>
      <p:ext uri="{BB962C8B-B14F-4D97-AF65-F5344CB8AC3E}">
        <p14:creationId xmlns:p14="http://schemas.microsoft.com/office/powerpoint/2010/main" val="1620314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_i_1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067" y="260648"/>
            <a:ext cx="7932373" cy="5949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 flipV="1">
            <a:off x="971600" y="404664"/>
            <a:ext cx="5557135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692696"/>
            <a:ext cx="5172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u="sng" dirty="0"/>
              <a:t>Quantity of prime interest: </a:t>
            </a:r>
          </a:p>
          <a:p>
            <a:pPr algn="ctr"/>
            <a:r>
              <a:rPr lang="en-US" sz="2700" b="1" u="sng" dirty="0"/>
              <a:t>vector field of spin magnetization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0683" y="6237312"/>
            <a:ext cx="4596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/>
              <a:t>Cr monolayer in ground state</a:t>
            </a:r>
          </a:p>
        </p:txBody>
      </p:sp>
    </p:spTree>
    <p:extLst>
      <p:ext uri="{BB962C8B-B14F-4D97-AF65-F5344CB8AC3E}">
        <p14:creationId xmlns:p14="http://schemas.microsoft.com/office/powerpoint/2010/main" val="13396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363173"/>
              </p:ext>
            </p:extLst>
          </p:nvPr>
        </p:nvGraphicFramePr>
        <p:xfrm>
          <a:off x="2027238" y="2752725"/>
          <a:ext cx="465772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444240" progId="Equation.DSMT4">
                  <p:embed/>
                </p:oleObj>
              </mc:Choice>
              <mc:Fallback>
                <p:oleObj name="Equation" r:id="rId2" imgW="1866600" imgH="4442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8" y="2752725"/>
                        <a:ext cx="465772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067684"/>
              </p:ext>
            </p:extLst>
          </p:nvPr>
        </p:nvGraphicFramePr>
        <p:xfrm>
          <a:off x="2027238" y="1143000"/>
          <a:ext cx="444023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444240" progId="Equation.DSMT4">
                  <p:embed/>
                </p:oleObj>
              </mc:Choice>
              <mc:Fallback>
                <p:oleObj name="Equation" r:id="rId4" imgW="1739880" imgH="4442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8" y="1143000"/>
                        <a:ext cx="4440237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149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995" y="980728"/>
            <a:ext cx="815633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Wave length of laser in the visible regime</a:t>
            </a:r>
          </a:p>
          <a:p>
            <a:r>
              <a:rPr lang="en-US" sz="2000" dirty="0"/>
              <a:t>      (very large compared to unit cell)</a:t>
            </a:r>
          </a:p>
          <a:p>
            <a:endParaRPr lang="en-US" sz="2000" dirty="0"/>
          </a:p>
          <a:p>
            <a:r>
              <a:rPr lang="en-US" sz="2000" dirty="0"/>
              <a:t>                Dipole approximation is made</a:t>
            </a:r>
          </a:p>
          <a:p>
            <a:r>
              <a:rPr lang="en-US" sz="2000" dirty="0"/>
              <a:t>                (i.e. electric field of laser is assumed to be spatially constant)</a:t>
            </a:r>
          </a:p>
          <a:p>
            <a:endParaRPr lang="en-US" sz="2000" dirty="0"/>
          </a:p>
          <a:p>
            <a:r>
              <a:rPr lang="en-US" sz="2000" dirty="0"/>
              <a:t>                Laser can be described by a purely time-dependent vector potential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Periodicity of the TDKS Hamiltonian is preserved!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Implementation in ELK code (FLAPW)  (</a:t>
            </a:r>
            <a:r>
              <a:rPr lang="en-US" sz="2000" b="1" u="sng" dirty="0">
                <a:solidFill>
                  <a:srgbClr val="0033CC"/>
                </a:solidFill>
              </a:rPr>
              <a:t>http://elk.sourceforge.net/</a:t>
            </a:r>
            <a:r>
              <a:rPr lang="en-US" sz="20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88640"/>
            <a:ext cx="50304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/>
              <a:t>Aspects of the numerical implementation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313051" y="1988840"/>
            <a:ext cx="432048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313051" y="2924944"/>
            <a:ext cx="432048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80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" y="764704"/>
            <a:ext cx="8749665" cy="54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5680" y="6197242"/>
            <a:ext cx="9430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K. Krieger, K. Dewhurst, P. Elliott, S. Sharma, E.K.U.G., JCTC 11, 4870 (2015)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933" y="188640"/>
            <a:ext cx="5208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Demagnetization in Fe, Co, and Ni</a:t>
            </a:r>
          </a:p>
        </p:txBody>
      </p:sp>
    </p:spTree>
    <p:extLst>
      <p:ext uri="{BB962C8B-B14F-4D97-AF65-F5344CB8AC3E}">
        <p14:creationId xmlns:p14="http://schemas.microsoft.com/office/powerpoint/2010/main" val="1049380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2051720" y="1628801"/>
            <a:ext cx="5040560" cy="1008111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/>
              <a:t>Analysis of  the results</a:t>
            </a:r>
          </a:p>
        </p:txBody>
      </p:sp>
    </p:spTree>
    <p:extLst>
      <p:ext uri="{BB962C8B-B14F-4D97-AF65-F5344CB8AC3E}">
        <p14:creationId xmlns:p14="http://schemas.microsoft.com/office/powerpoint/2010/main" val="423058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21"/>
          <p:cNvGraphicFramePr>
            <a:graphicFrameLocks noChangeAspect="1"/>
          </p:cNvGraphicFramePr>
          <p:nvPr/>
        </p:nvGraphicFramePr>
        <p:xfrm>
          <a:off x="907826" y="476672"/>
          <a:ext cx="29718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800" imgH="457200" progId="Equation.3">
                  <p:embed/>
                </p:oleObj>
              </mc:Choice>
              <mc:Fallback>
                <p:oleObj name="Equation" r:id="rId2" imgW="1574800" imgH="457200" progId="Equation.3">
                  <p:embed/>
                  <p:pic>
                    <p:nvPicPr>
                      <p:cNvPr id="4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826" y="476672"/>
                        <a:ext cx="29718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232654" y="665069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E20000"/>
                </a:solidFill>
              </a:rPr>
              <a:t>(t)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5046439" y="690985"/>
            <a:ext cx="1901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+  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en-US" altLang="en-US" sz="2400" baseline="-25000" dirty="0" err="1">
                <a:solidFill>
                  <a:srgbClr val="FF0000"/>
                </a:solidFill>
                <a:sym typeface="Symbol" pitchFamily="18" charset="2"/>
              </a:rPr>
              <a:t>j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·E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(t)·sin t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5589364" y="552872"/>
            <a:ext cx="1698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5346476" y="629072"/>
            <a:ext cx="16986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054054" y="547043"/>
            <a:ext cx="6973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Z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 e</a:t>
            </a:r>
            <a:r>
              <a:rPr lang="en-US" altLang="en-US" sz="2400" baseline="30000" dirty="0">
                <a:solidFill>
                  <a:srgbClr val="3333CC"/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r>
              <a:rPr lang="en-US" altLang="en-US" sz="2400" dirty="0" err="1">
                <a:solidFill>
                  <a:srgbClr val="3333CC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3333CC"/>
                </a:solidFill>
              </a:rPr>
              <a:t>j</a:t>
            </a:r>
            <a:r>
              <a:rPr lang="en-US" altLang="en-US" sz="2400" dirty="0">
                <a:solidFill>
                  <a:srgbClr val="3333CC"/>
                </a:solidFill>
              </a:rPr>
              <a:t>-R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endParaRPr lang="el-GR" altLang="en-US" sz="2400" dirty="0">
              <a:solidFill>
                <a:srgbClr val="3333CC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4105051" y="933872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3876451" y="933872"/>
            <a:ext cx="92075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graphicFrame>
        <p:nvGraphicFramePr>
          <p:cNvPr id="53" name="Object 29"/>
          <p:cNvGraphicFramePr>
            <a:graphicFrameLocks noChangeAspect="1"/>
          </p:cNvGraphicFramePr>
          <p:nvPr/>
        </p:nvGraphicFramePr>
        <p:xfrm>
          <a:off x="4120926" y="525885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835" imgH="253670" progId="Equation.3">
                  <p:embed/>
                </p:oleObj>
              </mc:Choice>
              <mc:Fallback>
                <p:oleObj name="Equation" r:id="rId4" imgW="126835" imgH="253670" progId="Equation.3">
                  <p:embed/>
                  <p:pic>
                    <p:nvPicPr>
                      <p:cNvPr id="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0926" y="525885"/>
                        <a:ext cx="12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3"/>
          <p:cNvGrpSpPr>
            <a:grpSpLocks/>
          </p:cNvGrpSpPr>
          <p:nvPr/>
        </p:nvGrpSpPr>
        <p:grpSpPr bwMode="auto">
          <a:xfrm>
            <a:off x="766689" y="3459634"/>
            <a:ext cx="3683000" cy="427037"/>
            <a:chOff x="1232" y="2793"/>
            <a:chExt cx="2320" cy="269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1232" y="2793"/>
              <a:ext cx="227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200" b="1" dirty="0"/>
                <a:t>Weak  laser (</a:t>
              </a:r>
              <a:r>
                <a:rPr lang="en-US" altLang="en-US" sz="2200" b="1" dirty="0" err="1">
                  <a:solidFill>
                    <a:srgbClr val="E20000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E20000"/>
                  </a:solidFill>
                  <a:latin typeface="Times New Roman" pitchFamily="18" charset="0"/>
                </a:rPr>
                <a:t>l</a:t>
              </a:r>
              <a:r>
                <a:rPr lang="en-US" altLang="en-US" sz="2200" b="1" baseline="-25000" dirty="0" err="1">
                  <a:solidFill>
                    <a:srgbClr val="E20000"/>
                  </a:solidFill>
                </a:rPr>
                <a:t>aser</a:t>
              </a:r>
              <a:r>
                <a:rPr lang="en-US" altLang="en-US" sz="2200" b="1" dirty="0">
                  <a:solidFill>
                    <a:srgbClr val="E20000"/>
                  </a:solidFill>
                </a:rPr>
                <a:t>(t) </a:t>
              </a:r>
              <a:r>
                <a:rPr lang="en-US" altLang="en-US" sz="2200" b="1" dirty="0"/>
                <a:t>&lt;&lt; </a:t>
              </a:r>
              <a:r>
                <a:rPr lang="en-US" altLang="en-US" sz="2200" b="1" dirty="0" err="1">
                  <a:solidFill>
                    <a:srgbClr val="3333CC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3333CC"/>
                  </a:solidFill>
                </a:rPr>
                <a:t>en</a:t>
              </a:r>
              <a:r>
                <a:rPr lang="en-US" altLang="en-US" sz="2200" b="1" dirty="0"/>
                <a:t>) :</a:t>
              </a:r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>
              <a:off x="1248" y="3041"/>
              <a:ext cx="23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" name="Text Box 6"/>
          <p:cNvSpPr txBox="1">
            <a:spLocks noChangeArrowheads="1"/>
          </p:cNvSpPr>
          <p:nvPr/>
        </p:nvSpPr>
        <p:spPr bwMode="auto">
          <a:xfrm>
            <a:off x="755576" y="3851746"/>
            <a:ext cx="57880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/>
              <a:t>Calculate    1. Linear density response     </a:t>
            </a:r>
            <a:r>
              <a:rPr lang="en-US" altLang="en-US" sz="2200" b="1">
                <a:sym typeface="Symbol" pitchFamily="18" charset="2"/>
              </a:rPr>
              <a:t></a:t>
            </a:r>
            <a:r>
              <a:rPr lang="en-US" altLang="en-US" sz="2200" b="1" baseline="-25000">
                <a:sym typeface="Symbol" pitchFamily="18" charset="2"/>
              </a:rPr>
              <a:t>1</a:t>
            </a:r>
            <a:r>
              <a:rPr lang="en-US" altLang="en-US" sz="2200" b="1">
                <a:sym typeface="Symbol" pitchFamily="18" charset="2"/>
              </a:rPr>
              <a:t>(r t)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200" b="1"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>
                <a:sym typeface="Symbol" pitchFamily="18" charset="2"/>
              </a:rPr>
              <a:t>	       2. Dynamical polarizability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>
                <a:sym typeface="Symbol" pitchFamily="18" charset="2"/>
              </a:rPr>
              <a:t>	       3.  Photo-absorption cross section</a:t>
            </a:r>
            <a:r>
              <a:rPr lang="en-US" altLang="en-US" sz="2400" b="1">
                <a:sym typeface="Symbol" pitchFamily="18" charset="2"/>
              </a:rPr>
              <a:t> </a:t>
            </a:r>
            <a:endParaRPr lang="en-US" altLang="en-US" sz="2400" b="1"/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6086401" y="3853334"/>
            <a:ext cx="90488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ym typeface="Symbol" pitchFamily="18" charset="2"/>
              </a:rPr>
              <a:t></a:t>
            </a:r>
            <a:endParaRPr lang="en-US" altLang="en-US" sz="1200" b="1"/>
          </a:p>
        </p:txBody>
      </p:sp>
      <p:graphicFrame>
        <p:nvGraphicFramePr>
          <p:cNvPr id="108" name="Object 8"/>
          <p:cNvGraphicFramePr>
            <a:graphicFrameLocks noChangeAspect="1"/>
          </p:cNvGraphicFramePr>
          <p:nvPr/>
        </p:nvGraphicFramePr>
        <p:xfrm>
          <a:off x="5751439" y="4372446"/>
          <a:ext cx="3008312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1562100" imgH="393700" progId="Equation.3">
                  <p:embed/>
                </p:oleObj>
              </mc:Choice>
              <mc:Fallback>
                <p:oleObj name="Formel" r:id="rId6" imgW="1562100" imgH="393700" progId="Equation.3">
                  <p:embed/>
                  <p:pic>
                    <p:nvPicPr>
                      <p:cNvPr id="1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439" y="4372446"/>
                        <a:ext cx="3008312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9"/>
          <p:cNvGraphicFramePr>
            <a:graphicFrameLocks noChangeAspect="1"/>
          </p:cNvGraphicFramePr>
          <p:nvPr/>
        </p:nvGraphicFramePr>
        <p:xfrm>
          <a:off x="6589639" y="5348759"/>
          <a:ext cx="2170112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8" imgW="1155700" imgH="393700" progId="Equation.3">
                  <p:embed/>
                </p:oleObj>
              </mc:Choice>
              <mc:Fallback>
                <p:oleObj name="Formel" r:id="rId8" imgW="1155700" imgH="393700" progId="Equation.3">
                  <p:embed/>
                  <p:pic>
                    <p:nvPicPr>
                      <p:cNvPr id="10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639" y="5348759"/>
                        <a:ext cx="2170112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0" name="Group 10"/>
          <p:cNvGrpSpPr>
            <a:grpSpLocks/>
          </p:cNvGrpSpPr>
          <p:nvPr/>
        </p:nvGrpSpPr>
        <p:grpSpPr bwMode="auto">
          <a:xfrm>
            <a:off x="766689" y="2116609"/>
            <a:ext cx="3560762" cy="427037"/>
            <a:chOff x="704" y="3475"/>
            <a:chExt cx="2243" cy="269"/>
          </a:xfrm>
        </p:grpSpPr>
        <p:sp>
          <p:nvSpPr>
            <p:cNvPr id="111" name="Text Box 11"/>
            <p:cNvSpPr txBox="1">
              <a:spLocks noChangeArrowheads="1"/>
            </p:cNvSpPr>
            <p:nvPr/>
          </p:nvSpPr>
          <p:spPr bwMode="auto">
            <a:xfrm>
              <a:off x="704" y="3475"/>
              <a:ext cx="224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200" b="1" dirty="0"/>
                <a:t>Strong  laser (</a:t>
              </a:r>
              <a:r>
                <a:rPr lang="en-US" altLang="en-US" sz="2200" b="1" dirty="0" err="1">
                  <a:solidFill>
                    <a:srgbClr val="E20000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E20000"/>
                  </a:solidFill>
                </a:rPr>
                <a:t>laser</a:t>
              </a:r>
              <a:r>
                <a:rPr lang="en-US" altLang="en-US" sz="2200" b="1" dirty="0">
                  <a:solidFill>
                    <a:srgbClr val="E20000"/>
                  </a:solidFill>
                </a:rPr>
                <a:t>(t) </a:t>
              </a:r>
              <a:r>
                <a:rPr lang="en-US" altLang="en-US" sz="2200" b="1" dirty="0"/>
                <a:t>≥ </a:t>
              </a:r>
              <a:r>
                <a:rPr lang="en-US" altLang="en-US" sz="2200" b="1" dirty="0" err="1">
                  <a:solidFill>
                    <a:srgbClr val="3333CC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3333CC"/>
                  </a:solidFill>
                </a:rPr>
                <a:t>en</a:t>
              </a:r>
              <a:r>
                <a:rPr lang="en-US" altLang="en-US" sz="2200" b="1" dirty="0"/>
                <a:t>) :</a:t>
              </a:r>
            </a:p>
          </p:txBody>
        </p:sp>
        <p:sp>
          <p:nvSpPr>
            <p:cNvPr id="112" name="Line 12"/>
            <p:cNvSpPr>
              <a:spLocks noChangeShapeType="1"/>
            </p:cNvSpPr>
            <p:nvPr/>
          </p:nvSpPr>
          <p:spPr bwMode="auto">
            <a:xfrm>
              <a:off x="720" y="3723"/>
              <a:ext cx="20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" name="Rectangle 13"/>
          <p:cNvSpPr>
            <a:spLocks noChangeArrowheads="1"/>
          </p:cNvSpPr>
          <p:nvPr/>
        </p:nvSpPr>
        <p:spPr bwMode="auto">
          <a:xfrm>
            <a:off x="1546151" y="2543646"/>
            <a:ext cx="59848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/>
              <a:t>Non-perturbative solution of full TDSE required</a:t>
            </a:r>
          </a:p>
        </p:txBody>
      </p:sp>
    </p:spTree>
    <p:extLst>
      <p:ext uri="{BB962C8B-B14F-4D97-AF65-F5344CB8AC3E}">
        <p14:creationId xmlns:p14="http://schemas.microsoft.com/office/powerpoint/2010/main" val="1923337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rdy\Desktop\ni_spin_dynamics\total_mom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2028428"/>
            <a:ext cx="8115300" cy="46409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4112" y="1556792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components of spin moment</a:t>
            </a:r>
            <a:endParaRPr lang="de-D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49735" y="529516"/>
            <a:ext cx="5990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Calculation without spin-orbit coupling</a:t>
            </a:r>
            <a:endParaRPr lang="de-DE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1749735" y="529516"/>
            <a:ext cx="5990486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84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9174" y="981075"/>
          <a:ext cx="636905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82880" imgH="431640" progId="Equation.DSMT4">
                  <p:embed/>
                </p:oleObj>
              </mc:Choice>
              <mc:Fallback>
                <p:oleObj name="Equation" r:id="rId2" imgW="2882880" imgH="431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174" y="981075"/>
                        <a:ext cx="6369050" cy="95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38733" y="2132856"/>
          <a:ext cx="7305675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16040" imgH="939600" progId="Equation.DSMT4">
                  <p:embed/>
                </p:oleObj>
              </mc:Choice>
              <mc:Fallback>
                <p:oleObj name="Equation" r:id="rId4" imgW="3416040" imgH="939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8733" y="2132856"/>
                        <a:ext cx="7305675" cy="201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06450" y="4471988"/>
          <a:ext cx="2416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304560" progId="Equation.DSMT4">
                  <p:embed/>
                </p:oleObj>
              </mc:Choice>
              <mc:Fallback>
                <p:oleObj name="Equation" r:id="rId6" imgW="1130040" imgH="304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6450" y="4471988"/>
                        <a:ext cx="2416175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08469" y="4551511"/>
            <a:ext cx="255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current tensor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512" y="260648"/>
            <a:ext cx="3856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Exact equation of motion</a:t>
            </a:r>
          </a:p>
        </p:txBody>
      </p:sp>
    </p:spTree>
    <p:extLst>
      <p:ext uri="{BB962C8B-B14F-4D97-AF65-F5344CB8AC3E}">
        <p14:creationId xmlns:p14="http://schemas.microsoft.com/office/powerpoint/2010/main" val="405878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9174" y="981075"/>
          <a:ext cx="636905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82880" imgH="431640" progId="Equation.DSMT4">
                  <p:embed/>
                </p:oleObj>
              </mc:Choice>
              <mc:Fallback>
                <p:oleObj name="Equation" r:id="rId2" imgW="2882880" imgH="431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174" y="981075"/>
                        <a:ext cx="6369050" cy="95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38733" y="2132856"/>
          <a:ext cx="7305675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16040" imgH="939600" progId="Equation.DSMT4">
                  <p:embed/>
                </p:oleObj>
              </mc:Choice>
              <mc:Fallback>
                <p:oleObj name="Equation" r:id="rId4" imgW="3416040" imgH="939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8733" y="2132856"/>
                        <a:ext cx="7305675" cy="201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06450" y="4471988"/>
          <a:ext cx="2416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304560" progId="Equation.DSMT4">
                  <p:embed/>
                </p:oleObj>
              </mc:Choice>
              <mc:Fallback>
                <p:oleObj name="Equation" r:id="rId6" imgW="1130040" imgH="304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6450" y="4471988"/>
                        <a:ext cx="2416175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89996" y="1168296"/>
            <a:ext cx="24885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local spin torque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(m x </a:t>
            </a:r>
            <a:r>
              <a:rPr lang="en-US" sz="2600" b="1" dirty="0" err="1">
                <a:solidFill>
                  <a:srgbClr val="C00000"/>
                </a:solidFill>
              </a:rPr>
              <a:t>B</a:t>
            </a:r>
            <a:r>
              <a:rPr lang="en-US" sz="2600" b="1" baseline="-25000" dirty="0" err="1">
                <a:solidFill>
                  <a:srgbClr val="C00000"/>
                </a:solidFill>
              </a:rPr>
              <a:t>xc</a:t>
            </a:r>
            <a:r>
              <a:rPr lang="en-US" sz="2600" b="1" baseline="-25000" dirty="0">
                <a:solidFill>
                  <a:srgbClr val="C00000"/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)</a:t>
            </a:r>
            <a:r>
              <a:rPr lang="en-US" sz="2600" b="1" baseline="-25000" dirty="0">
                <a:solidFill>
                  <a:srgbClr val="C00000"/>
                </a:solidFill>
              </a:rPr>
              <a:t>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8469" y="4551511"/>
            <a:ext cx="255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current tensor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512" y="260648"/>
            <a:ext cx="3856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Exact equation of motion</a:t>
            </a:r>
          </a:p>
        </p:txBody>
      </p:sp>
      <p:sp>
        <p:nvSpPr>
          <p:cNvPr id="12" name="Bent-Up Arrow 11"/>
          <p:cNvSpPr/>
          <p:nvPr/>
        </p:nvSpPr>
        <p:spPr>
          <a:xfrm>
            <a:off x="6156176" y="2204378"/>
            <a:ext cx="1512168" cy="288518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21109" y="2924944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F029A"/>
                </a:solidFill>
              </a:rPr>
              <a:t>SOC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5816" y="3625860"/>
            <a:ext cx="18823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"continuity"</a:t>
            </a:r>
          </a:p>
        </p:txBody>
      </p:sp>
    </p:spTree>
    <p:extLst>
      <p:ext uri="{BB962C8B-B14F-4D97-AF65-F5344CB8AC3E}">
        <p14:creationId xmlns:p14="http://schemas.microsoft.com/office/powerpoint/2010/main" val="3882718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9174" y="981075"/>
          <a:ext cx="636905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82880" imgH="431640" progId="Equation.DSMT4">
                  <p:embed/>
                </p:oleObj>
              </mc:Choice>
              <mc:Fallback>
                <p:oleObj name="Equation" r:id="rId2" imgW="2882880" imgH="431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174" y="981075"/>
                        <a:ext cx="6369050" cy="95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38733" y="2137717"/>
          <a:ext cx="7305675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16040" imgH="939600" progId="Equation.DSMT4">
                  <p:embed/>
                </p:oleObj>
              </mc:Choice>
              <mc:Fallback>
                <p:oleObj name="Equation" r:id="rId4" imgW="3416040" imgH="939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8733" y="2137717"/>
                        <a:ext cx="7305675" cy="201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06450" y="4471988"/>
          <a:ext cx="2416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304560" progId="Equation.DSMT4">
                  <p:embed/>
                </p:oleObj>
              </mc:Choice>
              <mc:Fallback>
                <p:oleObj name="Equation" r:id="rId6" imgW="1130040" imgH="304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6450" y="4471988"/>
                        <a:ext cx="2416175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89996" y="1168296"/>
            <a:ext cx="24885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local spin torque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(m x </a:t>
            </a:r>
            <a:r>
              <a:rPr lang="en-US" sz="2600" b="1" dirty="0" err="1">
                <a:solidFill>
                  <a:srgbClr val="C00000"/>
                </a:solidFill>
              </a:rPr>
              <a:t>B</a:t>
            </a:r>
            <a:r>
              <a:rPr lang="en-US" sz="2600" b="1" baseline="-25000" dirty="0" err="1">
                <a:solidFill>
                  <a:srgbClr val="C00000"/>
                </a:solidFill>
              </a:rPr>
              <a:t>xc</a:t>
            </a:r>
            <a:r>
              <a:rPr lang="en-US" sz="2600" b="1" baseline="-25000" dirty="0">
                <a:solidFill>
                  <a:srgbClr val="C00000"/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)</a:t>
            </a:r>
            <a:r>
              <a:rPr lang="en-US" sz="2600" b="1" baseline="-25000" dirty="0">
                <a:solidFill>
                  <a:srgbClr val="C00000"/>
                </a:solidFill>
              </a:rPr>
              <a:t>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8469" y="4551511"/>
            <a:ext cx="255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current tensor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512" y="260648"/>
            <a:ext cx="3856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Exact equation of motion</a:t>
            </a:r>
          </a:p>
        </p:txBody>
      </p:sp>
      <p:sp>
        <p:nvSpPr>
          <p:cNvPr id="12" name="Bent-Up Arrow 11"/>
          <p:cNvSpPr/>
          <p:nvPr/>
        </p:nvSpPr>
        <p:spPr>
          <a:xfrm>
            <a:off x="6156176" y="2204378"/>
            <a:ext cx="1512168" cy="288518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21109" y="2924944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F029A"/>
                </a:solidFill>
              </a:rPr>
              <a:t>SOC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5816" y="3625860"/>
            <a:ext cx="18823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"continuity"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92A7B-2F0C-B455-C226-4A4B6C9B5CED}"/>
              </a:ext>
            </a:extLst>
          </p:cNvPr>
          <p:cNvSpPr txBox="1"/>
          <p:nvPr/>
        </p:nvSpPr>
        <p:spPr>
          <a:xfrm>
            <a:off x="827584" y="5517232"/>
            <a:ext cx="75495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1F029A"/>
                </a:solidFill>
              </a:rPr>
              <a:t>Dynamics of </a:t>
            </a:r>
            <a:r>
              <a:rPr lang="en-US" sz="2600" b="1" dirty="0">
                <a:solidFill>
                  <a:srgbClr val="1F029A"/>
                </a:solidFill>
              </a:rPr>
              <a:t>total</a:t>
            </a:r>
            <a:r>
              <a:rPr lang="en-US" sz="2600" dirty="0">
                <a:solidFill>
                  <a:srgbClr val="1F029A"/>
                </a:solidFill>
              </a:rPr>
              <a:t> moment: Integrate over the unit cell</a:t>
            </a:r>
          </a:p>
        </p:txBody>
      </p:sp>
    </p:spTree>
    <p:extLst>
      <p:ext uri="{BB962C8B-B14F-4D97-AF65-F5344CB8AC3E}">
        <p14:creationId xmlns:p14="http://schemas.microsoft.com/office/powerpoint/2010/main" val="979664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8363" y="981075"/>
          <a:ext cx="6819901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431640" progId="Equation.DSMT4">
                  <p:embed/>
                </p:oleObj>
              </mc:Choice>
              <mc:Fallback>
                <p:oleObj name="Equation" r:id="rId2" imgW="3085920" imgH="431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363" y="981075"/>
                        <a:ext cx="6819901" cy="95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67544" y="2060848"/>
          <a:ext cx="790257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95400" imgH="1002960" progId="Equation.DSMT4">
                  <p:embed/>
                </p:oleObj>
              </mc:Choice>
              <mc:Fallback>
                <p:oleObj name="Equation" r:id="rId4" imgW="3695400" imgH="1002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2060848"/>
                        <a:ext cx="7902575" cy="214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36512" y="260648"/>
            <a:ext cx="6439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Exact equation of motion for total moment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3117" y="2852936"/>
            <a:ext cx="7441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1F029A"/>
                </a:solidFill>
              </a:rPr>
              <a:t>SOC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3808" y="3645024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=0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79E15A8-CC61-B99B-ECA7-AE0333A21B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418" y="4509120"/>
          <a:ext cx="2416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304560" progId="Equation.DSMT4">
                  <p:embed/>
                </p:oleObj>
              </mc:Choice>
              <mc:Fallback>
                <p:oleObj name="Equation" r:id="rId6" imgW="1130040" imgH="304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79E15A8-CC61-B99B-ECA7-AE0333A21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418" y="4509120"/>
                        <a:ext cx="2416175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9D3340-CEEE-5215-ED73-308B32D428C1}"/>
              </a:ext>
            </a:extLst>
          </p:cNvPr>
          <p:cNvSpPr txBox="1"/>
          <p:nvPr/>
        </p:nvSpPr>
        <p:spPr>
          <a:xfrm>
            <a:off x="3020437" y="4588643"/>
            <a:ext cx="255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current tensor</a:t>
            </a:r>
          </a:p>
        </p:txBody>
      </p:sp>
    </p:spTree>
    <p:extLst>
      <p:ext uri="{BB962C8B-B14F-4D97-AF65-F5344CB8AC3E}">
        <p14:creationId xmlns:p14="http://schemas.microsoft.com/office/powerpoint/2010/main" val="2385414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8363" y="981075"/>
          <a:ext cx="6819901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431640" progId="Equation.DSMT4">
                  <p:embed/>
                </p:oleObj>
              </mc:Choice>
              <mc:Fallback>
                <p:oleObj name="Equation" r:id="rId2" imgW="3085920" imgH="431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363" y="981075"/>
                        <a:ext cx="6819901" cy="95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67544" y="2060848"/>
          <a:ext cx="790257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95400" imgH="1002960" progId="Equation.DSMT4">
                  <p:embed/>
                </p:oleObj>
              </mc:Choice>
              <mc:Fallback>
                <p:oleObj name="Equation" r:id="rId4" imgW="3695400" imgH="1002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2060848"/>
                        <a:ext cx="7902575" cy="214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36512" y="260648"/>
            <a:ext cx="6439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Exact equation of motion for total moment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7940" y="719986"/>
            <a:ext cx="217630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>
                <a:solidFill>
                  <a:srgbClr val="C00000"/>
                </a:solidFill>
              </a:rPr>
              <a:t>Global</a:t>
            </a:r>
            <a:r>
              <a:rPr lang="en-US" sz="2600" b="1" dirty="0">
                <a:solidFill>
                  <a:srgbClr val="C00000"/>
                </a:solidFill>
              </a:rPr>
              <a:t> torque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exerted by </a:t>
            </a:r>
            <a:r>
              <a:rPr lang="en-US" sz="2600" b="1" dirty="0" err="1">
                <a:solidFill>
                  <a:srgbClr val="C00000"/>
                </a:solidFill>
              </a:rPr>
              <a:t>B</a:t>
            </a:r>
            <a:r>
              <a:rPr lang="en-US" sz="2600" b="1" baseline="-25000" dirty="0" err="1">
                <a:solidFill>
                  <a:srgbClr val="C00000"/>
                </a:solidFill>
              </a:rPr>
              <a:t>xc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= 0 (zero 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      torque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      theorem)</a:t>
            </a:r>
          </a:p>
          <a:p>
            <a:r>
              <a:rPr lang="en-US" sz="2600" b="1" baseline="-25000" dirty="0">
                <a:solidFill>
                  <a:srgbClr val="C00000"/>
                </a:solidFill>
              </a:rPr>
              <a:t> 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>
            <a:off x="6300192" y="1988840"/>
            <a:ext cx="992688" cy="432048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93117" y="2852936"/>
            <a:ext cx="7441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1F029A"/>
                </a:solidFill>
              </a:rPr>
              <a:t>SOC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3808" y="3645024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=0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79E15A8-CC61-B99B-ECA7-AE0333A21B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418" y="4509120"/>
          <a:ext cx="2416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304560" progId="Equation.DSMT4">
                  <p:embed/>
                </p:oleObj>
              </mc:Choice>
              <mc:Fallback>
                <p:oleObj name="Equation" r:id="rId6" imgW="1130040" imgH="304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79E15A8-CC61-B99B-ECA7-AE0333A21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418" y="4509120"/>
                        <a:ext cx="2416175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9D3340-CEEE-5215-ED73-308B32D428C1}"/>
              </a:ext>
            </a:extLst>
          </p:cNvPr>
          <p:cNvSpPr txBox="1"/>
          <p:nvPr/>
        </p:nvSpPr>
        <p:spPr>
          <a:xfrm>
            <a:off x="3020437" y="4588643"/>
            <a:ext cx="255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current tensor</a:t>
            </a:r>
          </a:p>
        </p:txBody>
      </p:sp>
    </p:spTree>
    <p:extLst>
      <p:ext uri="{BB962C8B-B14F-4D97-AF65-F5344CB8AC3E}">
        <p14:creationId xmlns:p14="http://schemas.microsoft.com/office/powerpoint/2010/main" val="2614695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8363" y="981075"/>
          <a:ext cx="6819901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431640" progId="Equation.DSMT4">
                  <p:embed/>
                </p:oleObj>
              </mc:Choice>
              <mc:Fallback>
                <p:oleObj name="Equation" r:id="rId2" imgW="3085920" imgH="431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363" y="981075"/>
                        <a:ext cx="6819901" cy="95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67544" y="2060848"/>
          <a:ext cx="790257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95400" imgH="1002960" progId="Equation.DSMT4">
                  <p:embed/>
                </p:oleObj>
              </mc:Choice>
              <mc:Fallback>
                <p:oleObj name="Equation" r:id="rId4" imgW="3695400" imgH="1002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2060848"/>
                        <a:ext cx="7902575" cy="214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36512" y="260648"/>
            <a:ext cx="6439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Exact equation of motion for total moment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7940" y="719986"/>
            <a:ext cx="217630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>
                <a:solidFill>
                  <a:srgbClr val="C00000"/>
                </a:solidFill>
              </a:rPr>
              <a:t>Global</a:t>
            </a:r>
            <a:r>
              <a:rPr lang="en-US" sz="2600" b="1" dirty="0">
                <a:solidFill>
                  <a:srgbClr val="C00000"/>
                </a:solidFill>
              </a:rPr>
              <a:t> torque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exerted by </a:t>
            </a:r>
            <a:r>
              <a:rPr lang="en-US" sz="2600" b="1" dirty="0" err="1">
                <a:solidFill>
                  <a:srgbClr val="C00000"/>
                </a:solidFill>
              </a:rPr>
              <a:t>B</a:t>
            </a:r>
            <a:r>
              <a:rPr lang="en-US" sz="2600" b="1" baseline="-25000" dirty="0" err="1">
                <a:solidFill>
                  <a:srgbClr val="C00000"/>
                </a:solidFill>
              </a:rPr>
              <a:t>xc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= 0 (zero 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      torque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      theorem)</a:t>
            </a:r>
          </a:p>
          <a:p>
            <a:r>
              <a:rPr lang="en-US" sz="2600" b="1" baseline="-25000" dirty="0">
                <a:solidFill>
                  <a:srgbClr val="C00000"/>
                </a:solidFill>
              </a:rPr>
              <a:t> 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>
            <a:off x="6300192" y="1988840"/>
            <a:ext cx="992688" cy="432048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93117" y="2852936"/>
            <a:ext cx="7441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1F029A"/>
                </a:solidFill>
              </a:rPr>
              <a:t>SOC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3808" y="3645024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=0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D73F0-6B8F-81DA-B3FB-3C0F4F5EF6C3}"/>
              </a:ext>
            </a:extLst>
          </p:cNvPr>
          <p:cNvSpPr txBox="1"/>
          <p:nvPr/>
        </p:nvSpPr>
        <p:spPr>
          <a:xfrm>
            <a:off x="385594" y="5672861"/>
            <a:ext cx="81468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1F029A"/>
                </a:solidFill>
              </a:rPr>
              <a:t>SOC is the only term which can change the </a:t>
            </a:r>
            <a:r>
              <a:rPr lang="en-US" sz="2600" b="1" u="sng" dirty="0">
                <a:solidFill>
                  <a:srgbClr val="1F029A"/>
                </a:solidFill>
              </a:rPr>
              <a:t>total</a:t>
            </a:r>
            <a:r>
              <a:rPr lang="en-US" sz="2600" b="1" dirty="0">
                <a:solidFill>
                  <a:srgbClr val="1F029A"/>
                </a:solidFill>
              </a:rPr>
              <a:t> moment!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79E15A8-CC61-B99B-ECA7-AE0333A21B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418" y="4509120"/>
          <a:ext cx="2416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304560" progId="Equation.DSMT4">
                  <p:embed/>
                </p:oleObj>
              </mc:Choice>
              <mc:Fallback>
                <p:oleObj name="Equation" r:id="rId6" imgW="1130040" imgH="304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79E15A8-CC61-B99B-ECA7-AE0333A21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418" y="4509120"/>
                        <a:ext cx="2416175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9D3340-CEEE-5215-ED73-308B32D428C1}"/>
              </a:ext>
            </a:extLst>
          </p:cNvPr>
          <p:cNvSpPr txBox="1"/>
          <p:nvPr/>
        </p:nvSpPr>
        <p:spPr>
          <a:xfrm>
            <a:off x="3020437" y="4588643"/>
            <a:ext cx="255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current tensor</a:t>
            </a:r>
          </a:p>
        </p:txBody>
      </p:sp>
    </p:spTree>
    <p:extLst>
      <p:ext uri="{BB962C8B-B14F-4D97-AF65-F5344CB8AC3E}">
        <p14:creationId xmlns:p14="http://schemas.microsoft.com/office/powerpoint/2010/main" val="7362204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7199" r="7576" b="4733"/>
          <a:stretch/>
        </p:blipFill>
        <p:spPr bwMode="auto">
          <a:xfrm>
            <a:off x="285750" y="220436"/>
            <a:ext cx="8572500" cy="641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396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9512" y="-243408"/>
            <a:ext cx="923607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/>
            <a:r>
              <a:rPr lang="en-US" altLang="en-US" sz="2400" dirty="0">
                <a:latin typeface="Calibri" charset="0"/>
              </a:rPr>
              <a:t>                                                                                                       </a:t>
            </a:r>
            <a:r>
              <a:rPr lang="en-US" altLang="en-US" sz="2400" b="1" u="sng" dirty="0">
                <a:solidFill>
                  <a:srgbClr val="FF0000"/>
                </a:solidFill>
                <a:latin typeface="Calibri" charset="0"/>
              </a:rPr>
              <a:t>Demagnetization occurs in two steps:</a:t>
            </a:r>
          </a:p>
          <a:p>
            <a:pPr algn="ctr"/>
            <a:endParaRPr lang="en-US" altLang="en-US" sz="2400" b="1" u="sng" dirty="0">
              <a:solidFill>
                <a:srgbClr val="FF0000"/>
              </a:solidFill>
              <a:latin typeface="Calibri" charset="0"/>
            </a:endParaRPr>
          </a:p>
          <a:p>
            <a:r>
              <a:rPr lang="en-US" altLang="en-US" sz="2400" dirty="0">
                <a:latin typeface="Calibri" charset="0"/>
              </a:rPr>
              <a:t> - Initial excitation by laser </a:t>
            </a:r>
            <a:r>
              <a:rPr lang="en-US" altLang="en-US" sz="2400" i="1" dirty="0">
                <a:latin typeface="Calibri" charset="0"/>
              </a:rPr>
              <a:t>moves</a:t>
            </a:r>
            <a:r>
              <a:rPr lang="en-US" altLang="en-US" sz="2400" dirty="0">
                <a:latin typeface="Calibri" charset="0"/>
              </a:rPr>
              <a:t> magnetization from atomic region</a:t>
            </a:r>
          </a:p>
          <a:p>
            <a:r>
              <a:rPr lang="en-US" altLang="en-US" sz="2400" dirty="0">
                <a:latin typeface="Calibri" charset="0"/>
              </a:rPr>
              <a:t>    into interstitial region. Total Moment is basically conserved</a:t>
            </a:r>
          </a:p>
          <a:p>
            <a:r>
              <a:rPr lang="en-US" altLang="en-US" sz="2400" dirty="0">
                <a:latin typeface="Calibri" charset="0"/>
              </a:rPr>
              <a:t>    during this phase.</a:t>
            </a:r>
          </a:p>
          <a:p>
            <a:endParaRPr lang="en-US" altLang="en-US" sz="2400" dirty="0">
              <a:latin typeface="Calibri" charset="0"/>
            </a:endParaRPr>
          </a:p>
          <a:p>
            <a:r>
              <a:rPr lang="en-US" altLang="en-US" sz="2400" dirty="0">
                <a:latin typeface="Calibri" charset="0"/>
              </a:rPr>
              <a:t> -  Spin-Orbit term drives demagnetization of the more localized </a:t>
            </a:r>
          </a:p>
          <a:p>
            <a:r>
              <a:rPr lang="en-US" altLang="en-US" sz="2400" dirty="0">
                <a:latin typeface="Calibri" charset="0"/>
              </a:rPr>
              <a:t>    electrons until stabilization at lower moment is achieved </a:t>
            </a:r>
          </a:p>
          <a:p>
            <a:endParaRPr lang="en-US" altLang="en-US" sz="2400" dirty="0">
              <a:latin typeface="Calibri" charset="0"/>
            </a:endParaRPr>
          </a:p>
          <a:p>
            <a:pPr marL="342900" indent="-342900">
              <a:buFontTx/>
              <a:buChar char="-"/>
            </a:pPr>
            <a:r>
              <a:rPr lang="en-US" altLang="en-US" sz="2400" dirty="0">
                <a:latin typeface="Calibri" charset="0"/>
              </a:rPr>
              <a:t>This is a local </a:t>
            </a:r>
            <a:r>
              <a:rPr lang="en-US" altLang="en-US" sz="2400" u="sng" dirty="0">
                <a:latin typeface="Calibri" charset="0"/>
              </a:rPr>
              <a:t>mechanism,</a:t>
            </a:r>
            <a:r>
              <a:rPr lang="en-US" altLang="en-US" sz="2400" dirty="0">
                <a:latin typeface="Calibri" charset="0"/>
              </a:rPr>
              <a:t> hence occurs in this form in essentially </a:t>
            </a:r>
          </a:p>
          <a:p>
            <a:r>
              <a:rPr lang="en-US" altLang="en-US" sz="2400" dirty="0">
                <a:latin typeface="Calibri" charset="0"/>
              </a:rPr>
              <a:t>     all systems, e.g. magnetic clusters (</a:t>
            </a:r>
            <a:r>
              <a:rPr lang="en-US" altLang="en-US" sz="2400" dirty="0" err="1">
                <a:latin typeface="Calibri" charset="0"/>
              </a:rPr>
              <a:t>Sanvito</a:t>
            </a:r>
            <a:r>
              <a:rPr lang="en-US" altLang="en-US" sz="2400" dirty="0">
                <a:latin typeface="Calibri" charset="0"/>
              </a:rPr>
              <a:t> et al) or </a:t>
            </a:r>
          </a:p>
          <a:p>
            <a:r>
              <a:rPr lang="en-US" altLang="en-US" sz="2400" dirty="0">
                <a:latin typeface="Calibri" charset="0"/>
              </a:rPr>
              <a:t>     magnetic mono-layer / few-layer systems</a:t>
            </a:r>
          </a:p>
          <a:p>
            <a:r>
              <a:rPr lang="en-US" altLang="en-US" sz="2400" dirty="0">
                <a:latin typeface="Calibri" charset="0"/>
              </a:rPr>
              <a:t>       </a:t>
            </a:r>
          </a:p>
          <a:p>
            <a:pPr algn="ctr"/>
            <a:endParaRPr lang="en-US" alt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2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2843808" y="980728"/>
            <a:ext cx="3528392" cy="1008111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/>
              <a:t>Beyond 3D bulk </a:t>
            </a:r>
          </a:p>
        </p:txBody>
      </p:sp>
    </p:spTree>
    <p:extLst>
      <p:ext uri="{BB962C8B-B14F-4D97-AF65-F5344CB8AC3E}">
        <p14:creationId xmlns:p14="http://schemas.microsoft.com/office/powerpoint/2010/main" val="1054803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362200" y="730250"/>
            <a:ext cx="5486400" cy="6826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000066"/>
                </a:solidFill>
              </a:rPr>
              <a:t>Photo-absorption in weak lasers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27088" y="1989138"/>
            <a:ext cx="3200400" cy="3124200"/>
            <a:chOff x="521" y="1253"/>
            <a:chExt cx="2016" cy="196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01" y="1340"/>
              <a:ext cx="74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continuum states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673" y="1919"/>
              <a:ext cx="86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unoccupied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2" y="2751"/>
              <a:ext cx="8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521" y="1253"/>
              <a:ext cx="1250" cy="1968"/>
              <a:chOff x="521" y="1253"/>
              <a:chExt cx="1250" cy="1968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521" y="1253"/>
                <a:ext cx="1157" cy="1968"/>
                <a:chOff x="521" y="1253"/>
                <a:chExt cx="1157" cy="1968"/>
              </a:xfrm>
            </p:grpSpPr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918" y="1253"/>
                  <a:ext cx="760" cy="1968"/>
                  <a:chOff x="692" y="662"/>
                  <a:chExt cx="1180" cy="2746"/>
                </a:xfrm>
              </p:grpSpPr>
              <p:sp>
                <p:nvSpPr>
                  <p:cNvPr id="3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92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68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58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AutoShape 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2" y="662"/>
                    <a:ext cx="1180" cy="864"/>
                  </a:xfrm>
                  <a:prstGeom prst="flowChartDocumen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grpSp>
                <p:nvGrpSpPr>
                  <p:cNvPr id="41" name="Group 1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710" y="1630"/>
                    <a:ext cx="0" cy="1727"/>
                    <a:chOff x="2544" y="1440"/>
                    <a:chExt cx="0" cy="2880"/>
                  </a:xfrm>
                </p:grpSpPr>
                <p:sp>
                  <p:nvSpPr>
                    <p:cNvPr id="127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2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596" y="1719"/>
                    <a:ext cx="0" cy="1635"/>
                    <a:chOff x="2544" y="1440"/>
                    <a:chExt cx="0" cy="2880"/>
                  </a:xfrm>
                </p:grpSpPr>
                <p:sp>
                  <p:nvSpPr>
                    <p:cNvPr id="117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465" y="1947"/>
                    <a:ext cx="0" cy="1411"/>
                    <a:chOff x="2544" y="1440"/>
                    <a:chExt cx="0" cy="2880"/>
                  </a:xfrm>
                </p:grpSpPr>
                <p:sp>
                  <p:nvSpPr>
                    <p:cNvPr id="10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47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082" y="1611"/>
                    <a:ext cx="0" cy="927"/>
                    <a:chOff x="2544" y="1440"/>
                    <a:chExt cx="0" cy="2880"/>
                  </a:xfrm>
                </p:grpSpPr>
                <p:sp>
                  <p:nvSpPr>
                    <p:cNvPr id="9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965" y="1716"/>
                    <a:ext cx="0" cy="818"/>
                    <a:chOff x="2544" y="1440"/>
                    <a:chExt cx="0" cy="2880"/>
                  </a:xfrm>
                </p:grpSpPr>
                <p:sp>
                  <p:nvSpPr>
                    <p:cNvPr id="8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6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840" y="1937"/>
                    <a:ext cx="0" cy="605"/>
                    <a:chOff x="2544" y="1440"/>
                    <a:chExt cx="0" cy="2880"/>
                  </a:xfrm>
                </p:grpSpPr>
                <p:sp>
                  <p:nvSpPr>
                    <p:cNvPr id="77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8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202" y="1269"/>
                    <a:ext cx="0" cy="1267"/>
                    <a:chOff x="2544" y="1440"/>
                    <a:chExt cx="0" cy="2880"/>
                  </a:xfrm>
                </p:grpSpPr>
                <p:sp>
                  <p:nvSpPr>
                    <p:cNvPr id="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324" y="2247"/>
                    <a:ext cx="0" cy="288"/>
                    <a:chOff x="2544" y="1440"/>
                    <a:chExt cx="0" cy="2880"/>
                  </a:xfrm>
                </p:grpSpPr>
                <p:sp>
                  <p:nvSpPr>
                    <p:cNvPr id="57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2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336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254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</p:grpSp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719" y="1877"/>
                  <a:ext cx="1" cy="1296"/>
                  <a:chOff x="239" y="1610"/>
                  <a:chExt cx="1" cy="1727"/>
                </a:xfrm>
              </p:grpSpPr>
              <p:sp>
                <p:nvSpPr>
                  <p:cNvPr id="27" name="Line 11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610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1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784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1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955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11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128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11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302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1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473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11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646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11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819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11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993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Line 12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3164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121"/>
                <p:cNvGrpSpPr>
                  <a:grpSpLocks/>
                </p:cNvGrpSpPr>
                <p:nvPr/>
              </p:nvGrpSpPr>
              <p:grpSpPr bwMode="auto">
                <a:xfrm>
                  <a:off x="874" y="1877"/>
                  <a:ext cx="1" cy="720"/>
                  <a:chOff x="383" y="1610"/>
                  <a:chExt cx="1" cy="927"/>
                </a:xfrm>
              </p:grpSpPr>
              <p:sp>
                <p:nvSpPr>
                  <p:cNvPr id="17" name="Line 12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610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Line 12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04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Line 12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95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Line 12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888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Line 12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982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Line 12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073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Line 12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166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Line 12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259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13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353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13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444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76" y="2079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1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  <p:sp>
              <p:nvSpPr>
                <p:cNvPr id="16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521" y="2532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2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</p:grpSp>
          <p:sp>
            <p:nvSpPr>
              <p:cNvPr id="9" name="AutoShape 134"/>
              <p:cNvSpPr>
                <a:spLocks/>
              </p:cNvSpPr>
              <p:nvPr/>
            </p:nvSpPr>
            <p:spPr bwMode="auto">
              <a:xfrm>
                <a:off x="1709" y="1260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0" name="AutoShape 135"/>
              <p:cNvSpPr>
                <a:spLocks/>
              </p:cNvSpPr>
              <p:nvPr/>
            </p:nvSpPr>
            <p:spPr bwMode="auto">
              <a:xfrm>
                <a:off x="1709" y="2586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1" name="AutoShape 136"/>
              <p:cNvSpPr>
                <a:spLocks/>
              </p:cNvSpPr>
              <p:nvPr/>
            </p:nvSpPr>
            <p:spPr bwMode="auto">
              <a:xfrm>
                <a:off x="1709" y="1914"/>
                <a:ext cx="31" cy="309"/>
              </a:xfrm>
              <a:prstGeom prst="rightBrace">
                <a:avLst>
                  <a:gd name="adj1" fmla="val 83065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</p:grpSp>
      <p:grpSp>
        <p:nvGrpSpPr>
          <p:cNvPr id="137" name="Group 138"/>
          <p:cNvGrpSpPr>
            <a:grpSpLocks/>
          </p:cNvGrpSpPr>
          <p:nvPr/>
        </p:nvGrpSpPr>
        <p:grpSpPr bwMode="auto">
          <a:xfrm>
            <a:off x="4494213" y="2355850"/>
            <a:ext cx="4181475" cy="2873375"/>
            <a:chOff x="2699" y="1484"/>
            <a:chExt cx="2634" cy="1810"/>
          </a:xfrm>
        </p:grpSpPr>
        <p:grpSp>
          <p:nvGrpSpPr>
            <p:cNvPr id="138" name="Group 139"/>
            <p:cNvGrpSpPr>
              <a:grpSpLocks/>
            </p:cNvGrpSpPr>
            <p:nvPr/>
          </p:nvGrpSpPr>
          <p:grpSpPr bwMode="auto">
            <a:xfrm>
              <a:off x="2699" y="1612"/>
              <a:ext cx="2634" cy="1682"/>
              <a:chOff x="2650" y="1612"/>
              <a:chExt cx="2634" cy="1682"/>
            </a:xfrm>
          </p:grpSpPr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3424" y="3082"/>
                <a:ext cx="1161" cy="212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333333"/>
                    </a:solidFill>
                  </a:rPr>
                  <a:t>Laser frequency  </a:t>
                </a:r>
                <a:r>
                  <a:rPr lang="en-US" altLang="en-US" sz="1600" b="1">
                    <a:solidFill>
                      <a:srgbClr val="333333"/>
                    </a:solidFill>
                    <a:sym typeface="Symbol" pitchFamily="18" charset="2"/>
                  </a:rPr>
                  <a:t></a:t>
                </a:r>
                <a:endParaRPr lang="en-US" altLang="en-US" sz="1600" b="1">
                  <a:solidFill>
                    <a:srgbClr val="333333"/>
                  </a:solidFill>
                </a:endParaRPr>
              </a:p>
            </p:txBody>
          </p:sp>
          <p:grpSp>
            <p:nvGrpSpPr>
              <p:cNvPr id="144" name="Group 141"/>
              <p:cNvGrpSpPr>
                <a:grpSpLocks/>
              </p:cNvGrpSpPr>
              <p:nvPr/>
            </p:nvGrpSpPr>
            <p:grpSpPr bwMode="auto">
              <a:xfrm>
                <a:off x="2650" y="1612"/>
                <a:ext cx="2634" cy="1546"/>
                <a:chOff x="2650" y="1574"/>
                <a:chExt cx="2634" cy="1546"/>
              </a:xfrm>
            </p:grpSpPr>
            <p:pic>
              <p:nvPicPr>
                <p:cNvPr id="145" name="Picture 14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97" t="58937" r="8141" b="8372"/>
                <a:stretch>
                  <a:fillRect/>
                </a:stretch>
              </p:blipFill>
              <p:spPr bwMode="auto">
                <a:xfrm>
                  <a:off x="2650" y="1590"/>
                  <a:ext cx="2610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Text Box 1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523" y="2549"/>
                  <a:ext cx="192" cy="346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tIns="457200" rIns="0" bIns="9144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GB" altLang="en-US" sz="14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7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2966" y="1574"/>
                  <a:ext cx="34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(</a:t>
                  </a:r>
                  <a:r>
                    <a:rPr lang="el-GR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ω</a:t>
                  </a: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)</a:t>
                  </a:r>
                  <a:endParaRPr lang="en-GB" altLang="en-US" sz="16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8" name="Rectangle 145"/>
                <p:cNvSpPr>
                  <a:spLocks noChangeArrowheads="1"/>
                </p:cNvSpPr>
                <p:nvPr/>
              </p:nvSpPr>
              <p:spPr bwMode="auto">
                <a:xfrm>
                  <a:off x="4468" y="2976"/>
                  <a:ext cx="816" cy="1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  <p:sp>
              <p:nvSpPr>
                <p:cNvPr id="149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50" y="2938"/>
                  <a:ext cx="317" cy="1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</p:grpSp>
        </p:grpSp>
        <p:sp>
          <p:nvSpPr>
            <p:cNvPr id="139" name="Rectangle 147"/>
            <p:cNvSpPr>
              <a:spLocks noChangeArrowheads="1"/>
            </p:cNvSpPr>
            <p:nvPr/>
          </p:nvSpPr>
          <p:spPr bwMode="auto">
            <a:xfrm>
              <a:off x="2699" y="1706"/>
              <a:ext cx="226" cy="1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0" name="Rectangle 148"/>
            <p:cNvSpPr>
              <a:spLocks noChangeArrowheads="1"/>
            </p:cNvSpPr>
            <p:nvPr/>
          </p:nvSpPr>
          <p:spPr bwMode="auto">
            <a:xfrm>
              <a:off x="2872" y="1790"/>
              <a:ext cx="90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1" name="Rectangle 149"/>
            <p:cNvSpPr>
              <a:spLocks noChangeArrowheads="1"/>
            </p:cNvSpPr>
            <p:nvPr/>
          </p:nvSpPr>
          <p:spPr bwMode="auto">
            <a:xfrm>
              <a:off x="2835" y="1661"/>
              <a:ext cx="136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2" name="Text Box 150"/>
            <p:cNvSpPr txBox="1">
              <a:spLocks noChangeArrowheads="1"/>
            </p:cNvSpPr>
            <p:nvPr/>
          </p:nvSpPr>
          <p:spPr bwMode="auto">
            <a:xfrm rot="-5400000">
              <a:off x="2044" y="2186"/>
              <a:ext cx="1537" cy="134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333333"/>
                  </a:solidFill>
                </a:rPr>
                <a:t>photo-absorption cross 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14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_i_1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42900"/>
            <a:ext cx="82296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683" y="6434172"/>
            <a:ext cx="4771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Cr  monolayer </a:t>
            </a:r>
          </a:p>
        </p:txBody>
      </p:sp>
    </p:spTree>
    <p:extLst>
      <p:ext uri="{BB962C8B-B14F-4D97-AF65-F5344CB8AC3E}">
        <p14:creationId xmlns:p14="http://schemas.microsoft.com/office/powerpoint/2010/main" val="10104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35" y="667920"/>
            <a:ext cx="6054920" cy="5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122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31" y="919235"/>
            <a:ext cx="7562938" cy="50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07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07" y="947895"/>
            <a:ext cx="7585786" cy="523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39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340768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>
                <a:solidFill>
                  <a:srgbClr val="008000"/>
                </a:solidFill>
              </a:rPr>
              <a:t>Spin Flips versus Spin Transport in </a:t>
            </a:r>
            <a:r>
              <a:rPr lang="en-US" sz="2000" b="1" i="1" dirty="0" err="1">
                <a:solidFill>
                  <a:srgbClr val="008000"/>
                </a:solidFill>
              </a:rPr>
              <a:t>Nonthermal</a:t>
            </a:r>
            <a:r>
              <a:rPr lang="en-US" sz="2000" b="1" i="1" dirty="0">
                <a:solidFill>
                  <a:srgbClr val="008000"/>
                </a:solidFill>
              </a:rPr>
              <a:t> Electrons Excited by Ultrashort Optical Pulses in Transition Metals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</a:p>
          <a:p>
            <a:pPr algn="just"/>
            <a:r>
              <a:rPr lang="en-US" sz="2000" b="1" dirty="0">
                <a:solidFill>
                  <a:srgbClr val="008000"/>
                </a:solidFill>
              </a:rPr>
              <a:t>V. </a:t>
            </a:r>
            <a:r>
              <a:rPr lang="en-US" sz="2000" b="1" dirty="0" err="1">
                <a:solidFill>
                  <a:srgbClr val="008000"/>
                </a:solidFill>
              </a:rPr>
              <a:t>Shokeen</a:t>
            </a:r>
            <a:r>
              <a:rPr lang="en-US" sz="2000" b="1" dirty="0">
                <a:solidFill>
                  <a:srgbClr val="008000"/>
                </a:solidFill>
              </a:rPr>
              <a:t>, M. Sanchez </a:t>
            </a:r>
            <a:r>
              <a:rPr lang="en-US" sz="2000" b="1" dirty="0" err="1">
                <a:solidFill>
                  <a:srgbClr val="008000"/>
                </a:solidFill>
              </a:rPr>
              <a:t>Piaia</a:t>
            </a:r>
            <a:r>
              <a:rPr lang="en-US" sz="2000" b="1" dirty="0">
                <a:solidFill>
                  <a:srgbClr val="008000"/>
                </a:solidFill>
              </a:rPr>
              <a:t>, J.-Y. Bigot, T. Mueller, P. Elliott, J.K. Dewhurst, S. Sharma, E. K. U. Gross, Phys. </a:t>
            </a:r>
            <a:r>
              <a:rPr lang="de-DE" sz="2000" b="1" dirty="0">
                <a:solidFill>
                  <a:srgbClr val="008000"/>
                </a:solidFill>
              </a:rPr>
              <a:t>Rev. Lett. 119, 107203 (2017).</a:t>
            </a:r>
            <a:endParaRPr lang="en-US" sz="2000" b="1" dirty="0">
              <a:solidFill>
                <a:srgbClr val="008000"/>
              </a:solidFill>
              <a:latin typeface="Times New Roman" panose="02020603050405020304" pitchFamily="18" charset="0"/>
              <a:ea typeface="MS Mincho"/>
            </a:endParaRPr>
          </a:p>
          <a:p>
            <a:pPr algn="just"/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822484"/>
            <a:ext cx="35443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u="sng" dirty="0"/>
              <a:t>Experimental confirmation: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3126740"/>
            <a:ext cx="19921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u="sng" dirty="0"/>
              <a:t>Review article: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52" y="36450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Time-Dependent Density Functional Theory for Spin Dynamics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</a:t>
            </a:r>
          </a:p>
          <a:p>
            <a:pPr algn="just"/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P. Elliott, M. </a:t>
            </a:r>
            <a:r>
              <a:rPr lang="en-GB" sz="2000" b="1" dirty="0" err="1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Stamenova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 J. </a:t>
            </a:r>
            <a:r>
              <a:rPr lang="en-GB" sz="2000" b="1" dirty="0" err="1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Simoni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 S. Sharma, S. </a:t>
            </a:r>
            <a:r>
              <a:rPr lang="en-GB" sz="2000" b="1" dirty="0" err="1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Sanvito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 and E.K.U. Gross, in: Handbook of Materials </a:t>
            </a:r>
            <a:r>
              <a:rPr lang="en-GB" sz="2000" b="1" dirty="0" err="1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Modeling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 W. </a:t>
            </a:r>
            <a:r>
              <a:rPr lang="en-GB" sz="2000" b="1" dirty="0" err="1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Andreoni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 S. Yip </a:t>
            </a:r>
            <a:r>
              <a:rPr lang="en-GB" sz="2000" b="1" dirty="0" err="1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eds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 Springer (2020), p. 841</a:t>
            </a:r>
            <a:endParaRPr lang="en-US" sz="2000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552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1403648" y="908720"/>
            <a:ext cx="6192688" cy="1008112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/>
              <a:t>Optical </a:t>
            </a:r>
            <a:r>
              <a:rPr lang="en-US" altLang="en-US" sz="3000" b="1" dirty="0" err="1"/>
              <a:t>intersublattice</a:t>
            </a:r>
            <a:r>
              <a:rPr lang="en-US" altLang="en-US" sz="3000" b="1" dirty="0"/>
              <a:t> spin transfer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/>
              <a:t>(OISTR)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3943" y="2505090"/>
            <a:ext cx="74875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P. Elliott, T. Mueller, K. Dewhurst, S. Sharma, </a:t>
            </a:r>
            <a:r>
              <a:rPr lang="en-US" sz="2000" b="1" dirty="0" err="1">
                <a:solidFill>
                  <a:srgbClr val="008000"/>
                </a:solidFill>
              </a:rPr>
              <a:t>E.K.U.Gross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</a:rPr>
              <a:t>Scientific Reports 6, 38911 (2016)</a:t>
            </a:r>
          </a:p>
          <a:p>
            <a:pPr algn="ctr"/>
            <a:endParaRPr lang="en-US" sz="2000" b="1" dirty="0">
              <a:solidFill>
                <a:srgbClr val="008000"/>
              </a:solidFill>
            </a:endParaRPr>
          </a:p>
          <a:p>
            <a:pPr algn="ctr"/>
            <a:r>
              <a:rPr lang="en-US" sz="2000" b="1" dirty="0">
                <a:solidFill>
                  <a:srgbClr val="008000"/>
                </a:solidFill>
              </a:rPr>
              <a:t>K. Dewhurst, P. Elliott, S. </a:t>
            </a:r>
            <a:r>
              <a:rPr lang="en-US" sz="2000" b="1" dirty="0" err="1">
                <a:solidFill>
                  <a:srgbClr val="008000"/>
                </a:solidFill>
              </a:rPr>
              <a:t>Shallcross</a:t>
            </a:r>
            <a:r>
              <a:rPr lang="en-US" sz="2000" b="1" dirty="0">
                <a:solidFill>
                  <a:srgbClr val="008000"/>
                </a:solidFill>
              </a:rPr>
              <a:t>, E.K.U. Gross, S. Sharma,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</a:rPr>
              <a:t>Nano Lett. 18, 1842 (2018)</a:t>
            </a:r>
          </a:p>
          <a:p>
            <a:pPr algn="ctr"/>
            <a:endParaRPr lang="en-US" sz="2000" b="1" dirty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OISTR was first predicted with TDDFT and later found experimentally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</a:rPr>
              <a:t>Aeschlimann</a:t>
            </a:r>
            <a:r>
              <a:rPr lang="en-US" altLang="en-US" sz="2000" b="1" dirty="0">
                <a:solidFill>
                  <a:srgbClr val="FF0000"/>
                </a:solidFill>
              </a:rPr>
              <a:t> group, Kaiserslautern, 2018)</a:t>
            </a:r>
          </a:p>
          <a:p>
            <a:pPr algn="ctr"/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357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1688" y="980728"/>
            <a:ext cx="7871410" cy="3924059"/>
            <a:chOff x="581688" y="2006625"/>
            <a:chExt cx="7871410" cy="3924059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19194" y="3167390"/>
              <a:ext cx="16482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e-DE" sz="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</a:rPr>
                <a:t>(t)  (</a:t>
              </a:r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</a:t>
              </a:r>
              <a:r>
                <a:rPr lang="de-DE" sz="2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7225" y="5407464"/>
              <a:ext cx="15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r>
                <a:rPr lang="de-DE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</a:rPr>
                <a:t>(fs)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43861" y="2006625"/>
              <a:ext cx="7309237" cy="3440173"/>
              <a:chOff x="1143861" y="2006625"/>
              <a:chExt cx="7309237" cy="344017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861" y="2006625"/>
                <a:ext cx="7218045" cy="3094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6495" y="5018173"/>
                <a:ext cx="7106603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5435610" y="3435035"/>
            <a:ext cx="6095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Sb</a:t>
            </a:r>
          </a:p>
        </p:txBody>
      </p:sp>
      <p:sp>
        <p:nvSpPr>
          <p:cNvPr id="9" name="TextShape 3"/>
          <p:cNvSpPr txBox="1"/>
          <p:nvPr/>
        </p:nvSpPr>
        <p:spPr>
          <a:xfrm>
            <a:off x="899592" y="5042267"/>
            <a:ext cx="7962624" cy="546973"/>
          </a:xfrm>
          <a:prstGeom prst="rect">
            <a:avLst/>
          </a:prstGeom>
        </p:spPr>
        <p:txBody>
          <a:bodyPr wrap="none" lIns="81638" tIns="40819" rIns="81638" bIns="40819"/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moment |M(t)| nearly preserved. Local moments change. </a:t>
            </a:r>
            <a:endParaRPr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3648" y="580526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parameters: </a:t>
            </a:r>
            <a:r>
              <a:rPr lang="en-US" dirty="0">
                <a:latin typeface="Arial" panose="020B0604020202020204" pitchFamily="34" charset="0"/>
              </a:rPr>
              <a:t>ω=</a:t>
            </a:r>
            <a:r>
              <a:rPr lang="en-US" dirty="0">
                <a:latin typeface="Times New Roman" panose="02020603050405020304" pitchFamily="18" charset="0"/>
              </a:rPr>
              <a:t> 2.72 eV, a FWHM of 2.42 fs, and </a:t>
            </a:r>
            <a:r>
              <a:rPr lang="en-US" dirty="0" err="1">
                <a:latin typeface="Times New Roman" panose="02020603050405020304" pitchFamily="18" charset="0"/>
              </a:rPr>
              <a:t>fluence</a:t>
            </a:r>
            <a:r>
              <a:rPr lang="en-US" dirty="0">
                <a:latin typeface="Times New Roman" panose="02020603050405020304" pitchFamily="18" charset="0"/>
              </a:rPr>
              <a:t> of 93.5 </a:t>
            </a:r>
            <a:r>
              <a:rPr lang="en-US" dirty="0" err="1">
                <a:latin typeface="Times New Roman" panose="02020603050405020304" pitchFamily="18" charset="0"/>
              </a:rPr>
              <a:t>mJ</a:t>
            </a:r>
            <a:r>
              <a:rPr lang="en-US" dirty="0">
                <a:latin typeface="Times New Roman" panose="02020603050405020304" pitchFamily="18" charset="0"/>
              </a:rPr>
              <a:t>/cm2, giving a peak intensity of 1 </a:t>
            </a:r>
            <a:r>
              <a:rPr lang="en-US" dirty="0">
                <a:latin typeface="Arial" panose="020B0604020202020204" pitchFamily="34" charset="0"/>
              </a:rPr>
              <a:t>×</a:t>
            </a:r>
            <a:r>
              <a:rPr lang="en-US" dirty="0">
                <a:latin typeface="Times New Roman" panose="02020603050405020304" pitchFamily="18" charset="0"/>
              </a:rPr>
              <a:t> 1014 W/cm2.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35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45" y="245533"/>
            <a:ext cx="5458314" cy="3762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258" y="4008119"/>
            <a:ext cx="3731963" cy="2639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1" y="27094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/>
              <a:t>NiMnSb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560287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787893"/>
            <a:ext cx="6877475" cy="52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275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2"/>
          <p:cNvSpPr txBox="1"/>
          <p:nvPr/>
        </p:nvSpPr>
        <p:spPr>
          <a:xfrm>
            <a:off x="5849968" y="2996952"/>
            <a:ext cx="2322432" cy="908792"/>
          </a:xfrm>
          <a:prstGeom prst="rect">
            <a:avLst/>
          </a:prstGeom>
        </p:spPr>
        <p:txBody>
          <a:bodyPr wrap="none" lIns="81638" tIns="40819" rIns="81638" bIns="40819"/>
          <a:lstStyle/>
          <a:p>
            <a:r>
              <a:rPr lang="en-US" sz="2903">
                <a:solidFill>
                  <a:srgbClr val="00CC00"/>
                </a:solidFill>
              </a:rPr>
              <a:t>Ga</a:t>
            </a:r>
            <a:endParaRPr sz="1633"/>
          </a:p>
          <a:p>
            <a:r>
              <a:rPr lang="en-US" sz="2903">
                <a:solidFill>
                  <a:srgbClr val="9900FF"/>
                </a:solidFill>
              </a:rPr>
              <a:t>Mn</a:t>
            </a:r>
            <a:endParaRPr sz="163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192" y="1340768"/>
            <a:ext cx="2695680" cy="4112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6049" y="431669"/>
            <a:ext cx="3536481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903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9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 (</a:t>
            </a:r>
            <a:r>
              <a:rPr lang="en-US" sz="290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ferri</a:t>
            </a:r>
            <a:r>
              <a:rPr lang="en-US" sz="29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-magnet)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27" y="5805264"/>
            <a:ext cx="8484567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TDDFT prediction for Mn</a:t>
            </a:r>
            <a:r>
              <a:rPr lang="en-US" sz="23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Ga: </a:t>
            </a:r>
            <a:r>
              <a:rPr 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ferri</a:t>
            </a:r>
            <a:r>
              <a:rPr 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DE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ferro</a:t>
            </a:r>
            <a:r>
              <a:rPr 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transition within 4 fs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9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18603" y="1271251"/>
            <a:ext cx="76978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/>
              <a:t>1-1 correspondence (TD analogue of </a:t>
            </a:r>
            <a:r>
              <a:rPr lang="en-US" altLang="en-US" sz="2100" b="1" u="sng" dirty="0" err="1"/>
              <a:t>Hohenberg</a:t>
            </a:r>
            <a:r>
              <a:rPr lang="en-US" altLang="en-US" sz="2100" b="1" u="sng" dirty="0"/>
              <a:t>-Kohn theorem)</a:t>
            </a:r>
            <a:r>
              <a:rPr lang="en-US" altLang="en-US" sz="2100" b="1" dirty="0"/>
              <a:t>:</a:t>
            </a:r>
            <a:r>
              <a:rPr lang="en-US" altLang="en-US" sz="2200" b="1" dirty="0"/>
              <a:t>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92500" y="1597025"/>
            <a:ext cx="51990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/>
              <a:t>The time-dependent density determines uniquely the time-dependent external potential and hence all physical observables for fixed initial state.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176338" y="1766888"/>
          <a:ext cx="2298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600" imgH="254000" progId="Equation.DSMT4">
                  <p:embed/>
                </p:oleObj>
              </mc:Choice>
              <mc:Fallback>
                <p:oleObj name="Equation" r:id="rId2" imgW="1244600" imgH="25400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66888"/>
                        <a:ext cx="22987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35696" y="222848"/>
            <a:ext cx="5544616" cy="541856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square" lIns="90000" tIns="90000" rIns="90000" bIns="90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66"/>
                </a:solidFill>
              </a:rPr>
              <a:t>            </a:t>
            </a:r>
            <a:r>
              <a:rPr lang="en-US" altLang="en-US" sz="2600" b="1" dirty="0">
                <a:solidFill>
                  <a:srgbClr val="000066"/>
                </a:solidFill>
              </a:rPr>
              <a:t>Basic theorems of TDDFT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3931" y="2420888"/>
            <a:ext cx="20985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/>
              <a:t>TDKS theorem</a:t>
            </a:r>
            <a:r>
              <a:rPr lang="en-US" altLang="en-US" sz="2100" b="1" dirty="0"/>
              <a:t>:</a:t>
            </a:r>
            <a:r>
              <a:rPr lang="en-US" altLang="en-US" sz="2200" b="1" dirty="0"/>
              <a:t>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4400" y="2924175"/>
            <a:ext cx="77724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The time-dependent density of the </a:t>
            </a:r>
            <a:r>
              <a:rPr lang="en-US" altLang="en-US" sz="2000" b="1" u="sng"/>
              <a:t>interacting</a:t>
            </a:r>
            <a:r>
              <a:rPr lang="en-US" altLang="en-US" sz="2000" b="1"/>
              <a:t> system of interest can be calculated as density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8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of an auxiliary </a:t>
            </a:r>
            <a:r>
              <a:rPr lang="en-US" altLang="en-US" sz="2000" b="1" u="sng"/>
              <a:t>non-interacting</a:t>
            </a:r>
            <a:r>
              <a:rPr lang="en-US" altLang="en-US" sz="2000" b="1"/>
              <a:t> (KS) system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 with the </a:t>
            </a:r>
            <a:r>
              <a:rPr lang="en-US" altLang="en-US" sz="2000" b="1" u="sng"/>
              <a:t>local</a:t>
            </a:r>
            <a:r>
              <a:rPr lang="en-US" altLang="en-US" sz="2000" b="1"/>
              <a:t> potential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3622675" y="3394075"/>
          <a:ext cx="282098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400" imgH="457200" progId="Equation.DSMT4">
                  <p:embed/>
                </p:oleObj>
              </mc:Choice>
              <mc:Fallback>
                <p:oleObj name="Equation" r:id="rId4" imgW="1295400" imgH="457200" progId="Equation.DSMT4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2675" y="3394075"/>
                        <a:ext cx="2820988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1547813" y="5726113"/>
          <a:ext cx="48101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9200" imgH="469900" progId="Equation.DSMT4">
                  <p:embed/>
                </p:oleObj>
              </mc:Choice>
              <mc:Fallback>
                <p:oleObj name="Equation" r:id="rId6" imgW="2489200" imgH="469900" progId="Equation.DSMT4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5726113"/>
                        <a:ext cx="4810125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2841625" y="4613275"/>
          <a:ext cx="496093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03500" imgH="482600" progId="Equation.DSMT4">
                  <p:embed/>
                </p:oleObj>
              </mc:Choice>
              <mc:Fallback>
                <p:oleObj name="Equation" r:id="rId8" imgW="2603500" imgH="482600" progId="Equation.DSMT4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25" y="4613275"/>
                        <a:ext cx="4960938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/>
        </p:nvGraphicFramePr>
        <p:xfrm>
          <a:off x="6310313" y="5905500"/>
          <a:ext cx="20605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7358" imgH="266694" progId="Equation.DSMT4">
                  <p:embed/>
                </p:oleObj>
              </mc:Choice>
              <mc:Fallback>
                <p:oleObj name="Equation" r:id="rId10" imgW="1057358" imgH="266694" progId="Equation.DSMT4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313" y="5905500"/>
                        <a:ext cx="20605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352675" y="764704"/>
            <a:ext cx="423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(E. </a:t>
            </a:r>
            <a:r>
              <a:rPr lang="en-US" altLang="en-US" sz="1800" b="1" dirty="0" err="1">
                <a:solidFill>
                  <a:srgbClr val="006600"/>
                </a:solidFill>
              </a:rPr>
              <a:t>Runge</a:t>
            </a:r>
            <a:r>
              <a:rPr lang="en-US" altLang="en-US" sz="18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1800" b="1" u="sng" dirty="0">
                <a:solidFill>
                  <a:srgbClr val="006600"/>
                </a:solidFill>
              </a:rPr>
              <a:t>52</a:t>
            </a:r>
            <a:r>
              <a:rPr lang="en-US" altLang="en-US" sz="1800" b="1" dirty="0">
                <a:solidFill>
                  <a:srgbClr val="006600"/>
                </a:solidFill>
              </a:rPr>
              <a:t>, 997 (1984))</a:t>
            </a:r>
            <a:endParaRPr lang="en-US" altLang="en-US" sz="1800" b="1" u="sng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064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3284984"/>
            <a:ext cx="6264696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843888" cy="58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79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3284984"/>
            <a:ext cx="6264696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843888" cy="58803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7824" y="3501008"/>
            <a:ext cx="25202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918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457200"/>
            <a:ext cx="6324600" cy="685800"/>
            <a:chOff x="864" y="381"/>
            <a:chExt cx="3984" cy="43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864" y="381"/>
              <a:ext cx="3984" cy="432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2200">
                <a:latin typeface="Times New Roman" pitchFamily="18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056" y="416"/>
              <a:ext cx="3616" cy="34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Electronic transport with TDDFT</a:t>
              </a:r>
              <a:endParaRPr lang="de-DE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10" name="AutoShape 10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11" name="AutoShape 11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2" name="Group 12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40" name="Freeform 13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4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4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1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8" name="Oval 47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898525" y="3717032"/>
            <a:ext cx="50053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Bias between L and R is turned on: U(t) </a:t>
            </a:r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>
            <a:off x="5791200" y="395674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6553200" y="3717032"/>
            <a:ext cx="17208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/>
              <a:t>V  for large t</a:t>
            </a:r>
          </a:p>
        </p:txBody>
      </p:sp>
    </p:spTree>
    <p:extLst>
      <p:ext uri="{BB962C8B-B14F-4D97-AF65-F5344CB8AC3E}">
        <p14:creationId xmlns:p14="http://schemas.microsoft.com/office/powerpoint/2010/main" val="1599919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457200"/>
            <a:ext cx="6324600" cy="685800"/>
            <a:chOff x="864" y="381"/>
            <a:chExt cx="3984" cy="43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864" y="381"/>
              <a:ext cx="3984" cy="432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2200">
                <a:latin typeface="Times New Roman" pitchFamily="18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056" y="416"/>
              <a:ext cx="3616" cy="34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Electronic transport with TDDFT</a:t>
              </a:r>
              <a:endParaRPr lang="de-DE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10" name="AutoShape 10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11" name="AutoShape 11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2" name="Group 12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40" name="Freeform 13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4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4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1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8" name="Oval 47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898525" y="3717032"/>
            <a:ext cx="50053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Bias between L and R is turned on: U(t) </a:t>
            </a:r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>
            <a:off x="5791200" y="395674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6553200" y="3717032"/>
            <a:ext cx="17208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/>
              <a:t>V  for large t</a:t>
            </a: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899592" y="4442336"/>
            <a:ext cx="752545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u="sng" dirty="0">
                <a:solidFill>
                  <a:srgbClr val="C00000"/>
                </a:solidFill>
              </a:rPr>
              <a:t>Questions:</a:t>
            </a:r>
          </a:p>
          <a:p>
            <a:pPr eaLnBrk="1" hangingPunct="1">
              <a:buFont typeface="Arial" charset="0"/>
              <a:buChar char="•"/>
            </a:pPr>
            <a:endParaRPr lang="en-GB" altLang="en-US" sz="2400" u="sng" dirty="0">
              <a:solidFill>
                <a:srgbClr val="C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GB" altLang="en-US" sz="2400" dirty="0">
                <a:solidFill>
                  <a:srgbClr val="C00000"/>
                </a:solidFill>
              </a:rPr>
              <a:t>  After switching-on, does one always reach a steady state?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 dirty="0">
                <a:solidFill>
                  <a:srgbClr val="C00000"/>
                </a:solidFill>
              </a:rPr>
              <a:t>  Is the steady state unique?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 dirty="0">
                <a:solidFill>
                  <a:srgbClr val="C00000"/>
                </a:solidFill>
              </a:rPr>
              <a:t>  How to deal with time-dependent external fields?</a:t>
            </a:r>
          </a:p>
        </p:txBody>
      </p:sp>
    </p:spTree>
    <p:extLst>
      <p:ext uri="{BB962C8B-B14F-4D97-AF65-F5344CB8AC3E}">
        <p14:creationId xmlns:p14="http://schemas.microsoft.com/office/powerpoint/2010/main" val="19826000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457200"/>
            <a:ext cx="6324600" cy="685800"/>
            <a:chOff x="864" y="381"/>
            <a:chExt cx="3984" cy="43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864" y="381"/>
              <a:ext cx="3984" cy="432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2200">
                <a:latin typeface="Times New Roman" pitchFamily="18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056" y="416"/>
              <a:ext cx="3616" cy="34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Electronic transport with TDDFT</a:t>
              </a:r>
              <a:endParaRPr lang="de-DE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10" name="AutoShape 10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11" name="AutoShape 11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2" name="Group 12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40" name="Freeform 13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4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4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1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85800" y="3886200"/>
            <a:ext cx="20558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u="sng">
                <a:latin typeface="Times New Roman" pitchFamily="18" charset="0"/>
                <a:cs typeface="Times New Roman" pitchFamily="18" charset="0"/>
              </a:rPr>
              <a:t>TDKS equation</a:t>
            </a:r>
          </a:p>
        </p:txBody>
      </p:sp>
      <p:grpSp>
        <p:nvGrpSpPr>
          <p:cNvPr id="44" name="Group 44"/>
          <p:cNvGrpSpPr>
            <a:grpSpLocks/>
          </p:cNvGrpSpPr>
          <p:nvPr/>
        </p:nvGrpSpPr>
        <p:grpSpPr bwMode="auto">
          <a:xfrm>
            <a:off x="1066800" y="5518150"/>
            <a:ext cx="7835900" cy="1035050"/>
            <a:chOff x="672" y="3504"/>
            <a:chExt cx="4936" cy="652"/>
          </a:xfrm>
        </p:grpSpPr>
        <p:graphicFrame>
          <p:nvGraphicFramePr>
            <p:cNvPr id="45" name="Object 45"/>
            <p:cNvGraphicFramePr>
              <a:graphicFrameLocks noChangeAspect="1"/>
            </p:cNvGraphicFramePr>
            <p:nvPr/>
          </p:nvGraphicFramePr>
          <p:xfrm>
            <a:off x="672" y="3504"/>
            <a:ext cx="3401" cy="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794000" imgH="533400" progId="Equation.3">
                    <p:embed/>
                  </p:oleObj>
                </mc:Choice>
                <mc:Fallback>
                  <p:oleObj name="Equation" r:id="rId2" imgW="2794000" imgH="533400" progId="Equation.3">
                    <p:embed/>
                    <p:pic>
                      <p:nvPicPr>
                        <p:cNvPr id="4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504"/>
                          <a:ext cx="3401" cy="6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3888" y="3609"/>
              <a:ext cx="17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v</a:t>
              </a:r>
              <a:r>
                <a:rPr lang="en-US" altLang="en-US" sz="2800" baseline="-25000"/>
                <a:t>xc</a:t>
              </a:r>
              <a:r>
                <a:rPr lang="en-US" altLang="en-US" sz="2800"/>
                <a:t>[</a:t>
              </a:r>
              <a:r>
                <a:rPr lang="en-US" altLang="en-US" sz="2800">
                  <a:sym typeface="Symbol" pitchFamily="18" charset="2"/>
                </a:rPr>
                <a:t> (r’t’)](r t)</a:t>
              </a:r>
              <a:endParaRPr lang="en-US" altLang="en-US" sz="2800"/>
            </a:p>
          </p:txBody>
        </p:sp>
      </p:grpSp>
      <p:graphicFrame>
        <p:nvGraphicFramePr>
          <p:cNvPr id="47" name="Object 47"/>
          <p:cNvGraphicFramePr>
            <a:graphicFrameLocks noChangeAspect="1"/>
          </p:cNvGraphicFramePr>
          <p:nvPr/>
        </p:nvGraphicFramePr>
        <p:xfrm>
          <a:off x="1073150" y="4465638"/>
          <a:ext cx="587692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86100" imgH="533400" progId="Equation.3">
                  <p:embed/>
                </p:oleObj>
              </mc:Choice>
              <mc:Fallback>
                <p:oleObj name="Equation" r:id="rId4" imgW="3086100" imgH="533400" progId="Equation.3">
                  <p:embed/>
                  <p:pic>
                    <p:nvPicPr>
                      <p:cNvPr id="4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4465638"/>
                        <a:ext cx="5876925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val 47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055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85800" y="4535488"/>
          <a:ext cx="7516813" cy="178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84500" imgH="711200" progId="Equation.3">
                  <p:embed/>
                </p:oleObj>
              </mc:Choice>
              <mc:Fallback>
                <p:oleObj name="Equation" r:id="rId2" imgW="2984500" imgH="7112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35488"/>
                        <a:ext cx="7516813" cy="178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7" name="Group 10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8" name="AutoShape 11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9" name="AutoShape 12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0" name="Group 13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38" name="Freeform 14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Freeform 15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2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2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1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2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685800" y="3886200"/>
            <a:ext cx="20558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u="sng">
                <a:latin typeface="Times New Roman" pitchFamily="18" charset="0"/>
                <a:cs typeface="Times New Roman" pitchFamily="18" charset="0"/>
              </a:rPr>
              <a:t>TDKS equation</a:t>
            </a: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1371600" y="457200"/>
            <a:ext cx="6324600" cy="685800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2200">
              <a:latin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676400" y="512763"/>
            <a:ext cx="5740400" cy="5540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Electronic transport with TDDFT</a:t>
            </a:r>
            <a:endParaRPr lang="de-DE" altLang="en-US" sz="3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860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228600"/>
            <a:ext cx="816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Effective TDKS Equation for the central (molecular) region only</a:t>
            </a:r>
            <a:endParaRPr lang="de-DE" altLang="en-US" sz="24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763588"/>
            <a:ext cx="624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S. Kurth, G. Stefanucci, C.O. Almbladh, A. Rubio, E.K.U.G., Phys. Rev. B 72, 035308 (2005)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876300" y="1866900"/>
          <a:ext cx="29686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59866" imgH="393529" progId="Equation.3">
                  <p:embed/>
                </p:oleObj>
              </mc:Choice>
              <mc:Fallback>
                <p:oleObj name="Equation" r:id="rId2" imgW="1459866" imgH="393529" progId="Equation.3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1866900"/>
                        <a:ext cx="2968625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9600" y="1676400"/>
            <a:ext cx="7848600" cy="2438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19288" y="4637088"/>
            <a:ext cx="63230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source term:   L 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→ C  and  R → C  charge injection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76400" y="5211763"/>
            <a:ext cx="6775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memory term:   C 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→ L </a:t>
            </a:r>
            <a:r>
              <a:rPr lang="en-GB" altLang="en-US" sz="2200">
                <a:latin typeface="Times New Roman" pitchFamily="18" charset="0"/>
              </a:rPr>
              <a:t>→ C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 and  C → R </a:t>
            </a:r>
            <a:r>
              <a:rPr lang="en-GB" altLang="en-US" sz="2200">
                <a:latin typeface="Times New Roman" pitchFamily="18" charset="0"/>
              </a:rPr>
              <a:t>→ C 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 hopping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2247900" y="3465513"/>
          <a:ext cx="500856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63800" imgH="228600" progId="Equation.3">
                  <p:embed/>
                </p:oleObj>
              </mc:Choice>
              <mc:Fallback>
                <p:oleObj name="Equation" r:id="rId4" imgW="2463800" imgH="228600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3465513"/>
                        <a:ext cx="500856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252663" y="2474913"/>
          <a:ext cx="5938837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21000" imgH="482600" progId="Equation.3">
                  <p:embed/>
                </p:oleObj>
              </mc:Choice>
              <mc:Fallback>
                <p:oleObj name="Equation" r:id="rId6" imgW="2921000" imgH="4826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2474913"/>
                        <a:ext cx="5938837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AutoShape 10"/>
          <p:cNvCxnSpPr>
            <a:cxnSpLocks noChangeShapeType="1"/>
            <a:stCxn id="6" idx="1"/>
          </p:cNvCxnSpPr>
          <p:nvPr/>
        </p:nvCxnSpPr>
        <p:spPr bwMode="auto">
          <a:xfrm rot="10800000" flipH="1">
            <a:off x="1919288" y="3697288"/>
            <a:ext cx="328612" cy="1154112"/>
          </a:xfrm>
          <a:prstGeom prst="curvedConnector3">
            <a:avLst>
              <a:gd name="adj1" fmla="val -6956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11"/>
          <p:cNvCxnSpPr>
            <a:cxnSpLocks noChangeShapeType="1"/>
            <a:stCxn id="7" idx="1"/>
          </p:cNvCxnSpPr>
          <p:nvPr/>
        </p:nvCxnSpPr>
        <p:spPr bwMode="auto">
          <a:xfrm rot="10800000" flipH="1">
            <a:off x="1676400" y="2965450"/>
            <a:ext cx="576263" cy="2460625"/>
          </a:xfrm>
          <a:prstGeom prst="curvedConnector3">
            <a:avLst>
              <a:gd name="adj1" fmla="val -39671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41338" y="5791200"/>
            <a:ext cx="58689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u="sng">
                <a:solidFill>
                  <a:srgbClr val="00008E"/>
                </a:solidFill>
                <a:latin typeface="Times New Roman" pitchFamily="18" charset="0"/>
              </a:rPr>
              <a:t>Note</a:t>
            </a:r>
            <a:r>
              <a:rPr lang="en-GB" altLang="en-US" sz="2200" b="1">
                <a:solidFill>
                  <a:srgbClr val="00008E"/>
                </a:solidFill>
                <a:latin typeface="Times New Roman" pitchFamily="18" charset="0"/>
              </a:rPr>
              <a:t>: So far, no approximation has been made. </a:t>
            </a:r>
          </a:p>
        </p:txBody>
      </p:sp>
    </p:spTree>
    <p:extLst>
      <p:ext uri="{BB962C8B-B14F-4D97-AF65-F5344CB8AC3E}">
        <p14:creationId xmlns:p14="http://schemas.microsoft.com/office/powerpoint/2010/main" val="1368969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xamp1_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5669"/>
            <a:ext cx="45275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714875" y="2156694"/>
            <a:ext cx="4105275" cy="2519362"/>
            <a:chOff x="2970" y="1440"/>
            <a:chExt cx="2586" cy="1587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3651" y="1440"/>
              <a:ext cx="0" cy="158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4739" y="1440"/>
              <a:ext cx="0" cy="158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70" y="2256"/>
              <a:ext cx="2586" cy="0"/>
            </a:xfrm>
            <a:prstGeom prst="line">
              <a:avLst/>
            </a:prstGeom>
            <a:noFill/>
            <a:ln w="28575">
              <a:solidFill>
                <a:srgbClr val="0000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3016" y="1712"/>
              <a:ext cx="2312" cy="1072"/>
              <a:chOff x="3016" y="1712"/>
              <a:chExt cx="2312" cy="1072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>
                <a:off x="3016" y="1712"/>
                <a:ext cx="63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3651" y="1712"/>
                <a:ext cx="0" cy="5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>
                <a:off x="3651" y="2256"/>
                <a:ext cx="108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4739" y="2256"/>
                <a:ext cx="13" cy="52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V="1">
                <a:off x="4752" y="2784"/>
                <a:ext cx="57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510088" y="2937744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027988" y="3153644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V(x)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759325" y="1899519"/>
            <a:ext cx="965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left lead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596188" y="1901106"/>
            <a:ext cx="1130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right lead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867400" y="1901106"/>
            <a:ext cx="154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central region</a:t>
            </a: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1371600" y="332656"/>
            <a:ext cx="6400800" cy="609600"/>
            <a:chOff x="864" y="288"/>
            <a:chExt cx="4032" cy="384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939" y="345"/>
              <a:ext cx="38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200">
                  <a:latin typeface="Times New Roman" pitchFamily="18" charset="0"/>
                </a:rPr>
                <a:t>Numerical examples for non-interacting electrons</a:t>
              </a: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864" y="288"/>
              <a:ext cx="403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685800" y="1337544"/>
            <a:ext cx="398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u="sng">
                <a:latin typeface="Times New Roman" pitchFamily="18" charset="0"/>
              </a:rPr>
              <a:t>Recovering the Landauer steady state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33400" y="4969744"/>
            <a:ext cx="8153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Time evolution of current in response to bias switched on at time t = 0, Fermi energy  </a:t>
            </a:r>
            <a:r>
              <a:rPr lang="en-GB" altLang="en-US" sz="2200">
                <a:latin typeface="Times New Roman" pitchFamily="18" charset="0"/>
                <a:sym typeface="Symbol" pitchFamily="18" charset="2"/>
              </a:rPr>
              <a:t></a:t>
            </a:r>
            <a:r>
              <a:rPr lang="en-GB" altLang="en-US" sz="2200" baseline="-25000"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200">
                <a:latin typeface="Times New Roman" pitchFamily="18" charset="0"/>
                <a:sym typeface="Symbol" pitchFamily="18" charset="2"/>
              </a:rPr>
              <a:t> = 0.3 a.u.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  <a:sym typeface="Symbol" pitchFamily="18" charset="2"/>
              </a:rPr>
              <a:t>Steady state coincides with Landauer formula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and is reached after a few femtoseconds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8185150" y="3775944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8035912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447800"/>
            <a:ext cx="6533728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/>
              <a:t> Can there be more than one steady state?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240732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467544" y="169476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Multi-stability in TDHF and  TDDFT for one-site Anderson model</a:t>
            </a:r>
            <a:endParaRPr lang="de-DE" altLang="en-US" sz="2400" dirty="0"/>
          </a:p>
        </p:txBody>
      </p:sp>
      <p:pic>
        <p:nvPicPr>
          <p:cNvPr id="39939" name="Picture 4" descr="F:\bistability\Version-AZ05Dec11\new.dens_five_BaldaH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r="4594" b="2826"/>
          <a:stretch>
            <a:fillRect/>
          </a:stretch>
        </p:blipFill>
        <p:spPr bwMode="auto">
          <a:xfrm>
            <a:off x="899666" y="762422"/>
            <a:ext cx="7056710" cy="518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1403648" y="6096000"/>
            <a:ext cx="62826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800" b="1" dirty="0">
                <a:solidFill>
                  <a:srgbClr val="006600"/>
                </a:solidFill>
              </a:rPr>
              <a:t>E. Khosravi, A.M. Uimonen, A. Stan, G. Stefanucci, S. Kurth, </a:t>
            </a:r>
          </a:p>
          <a:p>
            <a:pPr eaLnBrk="1" hangingPunct="1"/>
            <a:r>
              <a:rPr lang="de-DE" altLang="en-US" sz="1800" b="1" dirty="0">
                <a:solidFill>
                  <a:srgbClr val="006600"/>
                </a:solidFill>
              </a:rPr>
              <a:t>R. van Leeuwen, E.K.U.G. Phys. Rev. B </a:t>
            </a:r>
            <a:r>
              <a:rPr lang="de-DE" altLang="en-US" sz="1800" b="1" u="sng" dirty="0">
                <a:solidFill>
                  <a:srgbClr val="006600"/>
                </a:solidFill>
              </a:rPr>
              <a:t>85</a:t>
            </a:r>
            <a:r>
              <a:rPr lang="de-DE" altLang="en-US" sz="1800" b="1" dirty="0">
                <a:solidFill>
                  <a:srgbClr val="006600"/>
                </a:solidFill>
              </a:rPr>
              <a:t>, 075103 (2012)</a:t>
            </a:r>
          </a:p>
        </p:txBody>
      </p:sp>
    </p:spTree>
    <p:extLst>
      <p:ext uri="{BB962C8B-B14F-4D97-AF65-F5344CB8AC3E}">
        <p14:creationId xmlns:p14="http://schemas.microsoft.com/office/powerpoint/2010/main" val="25154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11560" y="1271251"/>
            <a:ext cx="76978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/>
              <a:t>1-1 correspondence (TD analogue of </a:t>
            </a:r>
            <a:r>
              <a:rPr lang="en-US" altLang="en-US" sz="2100" b="1" u="sng" dirty="0" err="1"/>
              <a:t>Hohenberg</a:t>
            </a:r>
            <a:r>
              <a:rPr lang="en-US" altLang="en-US" sz="2100" b="1" u="sng" dirty="0"/>
              <a:t>-Kohn theorem)</a:t>
            </a:r>
            <a:r>
              <a:rPr lang="en-US" altLang="en-US" sz="2100" b="1" dirty="0"/>
              <a:t>:</a:t>
            </a:r>
            <a:r>
              <a:rPr lang="en-US" altLang="en-US" sz="2200" b="1" dirty="0"/>
              <a:t>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92500" y="1597025"/>
            <a:ext cx="51990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/>
              <a:t>The time-dependent density determines uniquely the time-dependent external potential and hence all physical observables for fixed initial state.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176338" y="1766888"/>
          <a:ext cx="2298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600" imgH="254000" progId="Equation.DSMT4">
                  <p:embed/>
                </p:oleObj>
              </mc:Choice>
              <mc:Fallback>
                <p:oleObj name="Equation" r:id="rId2" imgW="1244600" imgH="25400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66888"/>
                        <a:ext cx="22987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3931" y="2420888"/>
            <a:ext cx="20985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/>
              <a:t>TDKS theorem</a:t>
            </a:r>
            <a:r>
              <a:rPr lang="en-US" altLang="en-US" sz="2100" b="1" dirty="0"/>
              <a:t>:</a:t>
            </a:r>
            <a:r>
              <a:rPr lang="en-US" altLang="en-US" sz="2200" b="1" dirty="0"/>
              <a:t>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4400" y="2924175"/>
            <a:ext cx="77724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The time-dependent density of the </a:t>
            </a:r>
            <a:r>
              <a:rPr lang="en-US" altLang="en-US" sz="2000" b="1" u="sng"/>
              <a:t>interacting</a:t>
            </a:r>
            <a:r>
              <a:rPr lang="en-US" altLang="en-US" sz="2000" b="1"/>
              <a:t> system of interest can be calculated as density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8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of an auxiliary </a:t>
            </a:r>
            <a:r>
              <a:rPr lang="en-US" altLang="en-US" sz="2000" b="1" u="sng"/>
              <a:t>non-interacting</a:t>
            </a:r>
            <a:r>
              <a:rPr lang="en-US" altLang="en-US" sz="2000" b="1"/>
              <a:t> (KS) system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 with the </a:t>
            </a:r>
            <a:r>
              <a:rPr lang="en-US" altLang="en-US" sz="2000" b="1" u="sng"/>
              <a:t>local</a:t>
            </a:r>
            <a:r>
              <a:rPr lang="en-US" altLang="en-US" sz="2000" b="1"/>
              <a:t> potential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3622675" y="3394075"/>
          <a:ext cx="282098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400" imgH="457200" progId="Equation.DSMT4">
                  <p:embed/>
                </p:oleObj>
              </mc:Choice>
              <mc:Fallback>
                <p:oleObj name="Equation" r:id="rId4" imgW="1295400" imgH="457200" progId="Equation.DSMT4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2675" y="3394075"/>
                        <a:ext cx="2820988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1547813" y="5726113"/>
          <a:ext cx="48101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9200" imgH="469900" progId="Equation.DSMT4">
                  <p:embed/>
                </p:oleObj>
              </mc:Choice>
              <mc:Fallback>
                <p:oleObj name="Equation" r:id="rId6" imgW="2489200" imgH="469900" progId="Equation.DSMT4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5726113"/>
                        <a:ext cx="4810125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2841625" y="4613275"/>
          <a:ext cx="496093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03500" imgH="482600" progId="Equation.DSMT4">
                  <p:embed/>
                </p:oleObj>
              </mc:Choice>
              <mc:Fallback>
                <p:oleObj name="Equation" r:id="rId8" imgW="2603500" imgH="482600" progId="Equation.DSMT4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25" y="4613275"/>
                        <a:ext cx="4960938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/>
        </p:nvGraphicFramePr>
        <p:xfrm>
          <a:off x="6310313" y="5905500"/>
          <a:ext cx="20605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7358" imgH="266694" progId="Equation.DSMT4">
                  <p:embed/>
                </p:oleObj>
              </mc:Choice>
              <mc:Fallback>
                <p:oleObj name="Equation" r:id="rId10" imgW="1057358" imgH="266694" progId="Equation.DSMT4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313" y="5905500"/>
                        <a:ext cx="20605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755576" y="2924944"/>
            <a:ext cx="7992888" cy="3749946"/>
          </a:xfrm>
          <a:prstGeom prst="rect">
            <a:avLst/>
          </a:prstGeom>
          <a:noFill/>
          <a:ln w="76200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35696" y="222848"/>
            <a:ext cx="5544616" cy="541856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square" lIns="90000" tIns="90000" rIns="90000" bIns="90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66"/>
                </a:solidFill>
              </a:rPr>
              <a:t>            </a:t>
            </a:r>
            <a:r>
              <a:rPr lang="en-US" altLang="en-US" sz="2600" b="1" dirty="0">
                <a:solidFill>
                  <a:srgbClr val="000066"/>
                </a:solidFill>
              </a:rPr>
              <a:t>Basic theorems of TDDFT 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352675" y="764704"/>
            <a:ext cx="423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(E. </a:t>
            </a:r>
            <a:r>
              <a:rPr lang="en-US" altLang="en-US" sz="1800" b="1" dirty="0" err="1">
                <a:solidFill>
                  <a:srgbClr val="006600"/>
                </a:solidFill>
              </a:rPr>
              <a:t>Runge</a:t>
            </a:r>
            <a:r>
              <a:rPr lang="en-US" altLang="en-US" sz="18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1800" b="1" u="sng" dirty="0">
                <a:solidFill>
                  <a:srgbClr val="006600"/>
                </a:solidFill>
              </a:rPr>
              <a:t>52</a:t>
            </a:r>
            <a:r>
              <a:rPr lang="en-US" altLang="en-US" sz="1800" b="1" dirty="0">
                <a:solidFill>
                  <a:srgbClr val="006600"/>
                </a:solidFill>
              </a:rPr>
              <a:t>, 997 (1984))</a:t>
            </a:r>
            <a:endParaRPr lang="en-US" altLang="en-US" sz="1800" b="1" u="sng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256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0640" y="1484784"/>
            <a:ext cx="6533728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/>
              <a:t>            Is there always a steady state?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5160483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473580" y="466725"/>
            <a:ext cx="6770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u="sng" dirty="0"/>
              <a:t>No steady state in two-site Anderson model</a:t>
            </a:r>
            <a:endParaRPr lang="de-DE" altLang="en-US" sz="2800" b="1" u="sng" dirty="0"/>
          </a:p>
        </p:txBody>
      </p:sp>
      <p:pic>
        <p:nvPicPr>
          <p:cNvPr id="47107" name="Picture 4" descr="F:\bistability\Version-AZ05Dec11\new.density_current_hf_two_sites-dens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12396" r="7578" b="6651"/>
          <a:stretch>
            <a:fillRect/>
          </a:stretch>
        </p:blipFill>
        <p:spPr bwMode="auto">
          <a:xfrm>
            <a:off x="827088" y="1112838"/>
            <a:ext cx="7489825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8316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8" r="61333" b="34370"/>
          <a:stretch>
            <a:fillRect/>
          </a:stretch>
        </p:blipFill>
        <p:spPr bwMode="auto">
          <a:xfrm>
            <a:off x="-136203" y="381000"/>
            <a:ext cx="43481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997843" y="5085184"/>
            <a:ext cx="3286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Lecture Notes in Physics </a:t>
            </a:r>
            <a:r>
              <a:rPr lang="en-GB" altLang="en-US" sz="2000" b="1" u="sng" dirty="0">
                <a:latin typeface="Times New Roman" pitchFamily="18" charset="0"/>
              </a:rPr>
              <a:t>706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(Springer, 2006)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20688"/>
            <a:ext cx="2816349" cy="412651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02299" y="5085184"/>
            <a:ext cx="3312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Lecture Notes in Physics </a:t>
            </a:r>
            <a:r>
              <a:rPr lang="en-GB" altLang="en-US" sz="2000" b="1" u="sng" dirty="0">
                <a:latin typeface="Times New Roman" pitchFamily="18" charset="0"/>
              </a:rPr>
              <a:t>837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(Springer, 2012)</a:t>
            </a:r>
          </a:p>
        </p:txBody>
      </p:sp>
    </p:spTree>
    <p:extLst>
      <p:ext uri="{BB962C8B-B14F-4D97-AF65-F5344CB8AC3E}">
        <p14:creationId xmlns:p14="http://schemas.microsoft.com/office/powerpoint/2010/main" val="135945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 Box 2"/>
          <p:cNvSpPr txBox="1">
            <a:spLocks noChangeArrowheads="1"/>
          </p:cNvSpPr>
          <p:nvPr/>
        </p:nvSpPr>
        <p:spPr bwMode="auto">
          <a:xfrm>
            <a:off x="381000" y="1484313"/>
            <a:ext cx="15668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1" u="sng">
                <a:latin typeface="Times New Roman" panose="02020603050405020304" pitchFamily="18" charset="0"/>
              </a:rPr>
              <a:t>define maps</a:t>
            </a:r>
          </a:p>
        </p:txBody>
      </p:sp>
      <p:graphicFrame>
        <p:nvGraphicFramePr>
          <p:cNvPr id="246787" name="Object 3"/>
          <p:cNvGraphicFramePr>
            <a:graphicFrameLocks noChangeAspect="1"/>
          </p:cNvGraphicFramePr>
          <p:nvPr/>
        </p:nvGraphicFramePr>
        <p:xfrm>
          <a:off x="2184400" y="1400175"/>
          <a:ext cx="31972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80800" imgH="253800" progId="Equation.DSMT4">
                  <p:embed/>
                </p:oleObj>
              </mc:Choice>
              <mc:Fallback>
                <p:oleObj name="Equation" r:id="rId2" imgW="1180800" imgH="253800" progId="Equation.DSMT4">
                  <p:embed/>
                  <p:pic>
                    <p:nvPicPr>
                      <p:cNvPr id="2467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1400175"/>
                        <a:ext cx="3197225" cy="6873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88" name="Object 4"/>
          <p:cNvGraphicFramePr>
            <a:graphicFrameLocks noChangeAspect="1"/>
          </p:cNvGraphicFramePr>
          <p:nvPr/>
        </p:nvGraphicFramePr>
        <p:xfrm>
          <a:off x="5537200" y="1382713"/>
          <a:ext cx="31972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80800" imgH="253800" progId="Equation.DSMT4">
                  <p:embed/>
                </p:oleObj>
              </mc:Choice>
              <mc:Fallback>
                <p:oleObj name="Equation" r:id="rId4" imgW="1180800" imgH="253800" progId="Equation.DSMT4">
                  <p:embed/>
                  <p:pic>
                    <p:nvPicPr>
                      <p:cNvPr id="2467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7200" y="1382713"/>
                        <a:ext cx="3197225" cy="6873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6789" name="Group 5"/>
          <p:cNvGrpSpPr>
            <a:grpSpLocks/>
          </p:cNvGrpSpPr>
          <p:nvPr/>
        </p:nvGrpSpPr>
        <p:grpSpPr bwMode="auto">
          <a:xfrm>
            <a:off x="6858000" y="3003550"/>
            <a:ext cx="1295400" cy="1447800"/>
            <a:chOff x="4272" y="1632"/>
            <a:chExt cx="816" cy="912"/>
          </a:xfrm>
        </p:grpSpPr>
        <p:sp>
          <p:nvSpPr>
            <p:cNvPr id="246790" name="Oval 6"/>
            <p:cNvSpPr>
              <a:spLocks noChangeArrowheads="1"/>
            </p:cNvSpPr>
            <p:nvPr/>
          </p:nvSpPr>
          <p:spPr bwMode="auto">
            <a:xfrm>
              <a:off x="4272" y="1632"/>
              <a:ext cx="816" cy="912"/>
            </a:xfrm>
            <a:prstGeom prst="ellipse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6791" name="Group 7"/>
            <p:cNvGrpSpPr>
              <a:grpSpLocks/>
            </p:cNvGrpSpPr>
            <p:nvPr/>
          </p:nvGrpSpPr>
          <p:grpSpPr bwMode="auto">
            <a:xfrm>
              <a:off x="4419" y="1805"/>
              <a:ext cx="522" cy="600"/>
              <a:chOff x="4275" y="1863"/>
              <a:chExt cx="522" cy="600"/>
            </a:xfrm>
          </p:grpSpPr>
          <p:sp>
            <p:nvSpPr>
              <p:cNvPr id="246792" name="Text Box 8"/>
              <p:cNvSpPr txBox="1">
                <a:spLocks noChangeArrowheads="1"/>
              </p:cNvSpPr>
              <p:nvPr/>
            </p:nvSpPr>
            <p:spPr bwMode="auto">
              <a:xfrm>
                <a:off x="4284" y="1863"/>
                <a:ext cx="504" cy="17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>
                    <a:latin typeface="Times New Roman" panose="02020603050405020304" pitchFamily="18" charset="0"/>
                  </a:rPr>
                  <a:t>densities</a:t>
                </a:r>
              </a:p>
            </p:txBody>
          </p:sp>
          <p:graphicFrame>
            <p:nvGraphicFramePr>
              <p:cNvPr id="246793" name="Object 9"/>
              <p:cNvGraphicFramePr>
                <a:graphicFrameLocks noChangeAspect="1"/>
              </p:cNvGraphicFramePr>
              <p:nvPr/>
            </p:nvGraphicFramePr>
            <p:xfrm>
              <a:off x="4275" y="2127"/>
              <a:ext cx="522" cy="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393480" imgH="253800" progId="Equation.DSMT4">
                      <p:embed/>
                    </p:oleObj>
                  </mc:Choice>
                  <mc:Fallback>
                    <p:oleObj name="Equation" r:id="rId6" imgW="393480" imgH="253800" progId="Equation.DSMT4">
                      <p:embed/>
                      <p:pic>
                        <p:nvPicPr>
                          <p:cNvPr id="246793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5" y="2127"/>
                            <a:ext cx="522" cy="336"/>
                          </a:xfrm>
                          <a:prstGeom prst="rect">
                            <a:avLst/>
                          </a:prstGeom>
                          <a:solidFill>
                            <a:srgbClr val="CCEC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00FF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46794" name="Oval 10"/>
          <p:cNvSpPr>
            <a:spLocks noChangeArrowheads="1"/>
          </p:cNvSpPr>
          <p:nvPr/>
        </p:nvSpPr>
        <p:spPr bwMode="auto">
          <a:xfrm>
            <a:off x="3962400" y="3003550"/>
            <a:ext cx="1295400" cy="14478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4152900" y="3209925"/>
            <a:ext cx="91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800">
                <a:latin typeface="Times New Roman" panose="02020603050405020304" pitchFamily="18" charset="0"/>
              </a:rPr>
              <a:t>wave functions </a:t>
            </a:r>
          </a:p>
        </p:txBody>
      </p:sp>
      <p:graphicFrame>
        <p:nvGraphicFramePr>
          <p:cNvPr id="246796" name="Object 12"/>
          <p:cNvGraphicFramePr>
            <a:graphicFrameLocks noChangeAspect="1"/>
          </p:cNvGraphicFramePr>
          <p:nvPr/>
        </p:nvGraphicFramePr>
        <p:xfrm>
          <a:off x="4224338" y="3767138"/>
          <a:ext cx="7731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280" imgH="253800" progId="Equation.DSMT4">
                  <p:embed/>
                </p:oleObj>
              </mc:Choice>
              <mc:Fallback>
                <p:oleObj name="Equation" r:id="rId8" imgW="368280" imgH="253800" progId="Equation.DSMT4">
                  <p:embed/>
                  <p:pic>
                    <p:nvPicPr>
                      <p:cNvPr id="24679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8" y="3767138"/>
                        <a:ext cx="7731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6797" name="Group 13"/>
          <p:cNvGrpSpPr>
            <a:grpSpLocks/>
          </p:cNvGrpSpPr>
          <p:nvPr/>
        </p:nvGrpSpPr>
        <p:grpSpPr bwMode="auto">
          <a:xfrm>
            <a:off x="1066800" y="3003550"/>
            <a:ext cx="1295400" cy="1447800"/>
            <a:chOff x="768" y="1632"/>
            <a:chExt cx="816" cy="912"/>
          </a:xfrm>
        </p:grpSpPr>
        <p:sp>
          <p:nvSpPr>
            <p:cNvPr id="246798" name="Oval 14"/>
            <p:cNvSpPr>
              <a:spLocks noChangeArrowheads="1"/>
            </p:cNvSpPr>
            <p:nvPr/>
          </p:nvSpPr>
          <p:spPr bwMode="auto">
            <a:xfrm>
              <a:off x="768" y="1632"/>
              <a:ext cx="816" cy="912"/>
            </a:xfrm>
            <a:prstGeom prst="ellipse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6799" name="Group 15"/>
            <p:cNvGrpSpPr>
              <a:grpSpLocks/>
            </p:cNvGrpSpPr>
            <p:nvPr/>
          </p:nvGrpSpPr>
          <p:grpSpPr bwMode="auto">
            <a:xfrm>
              <a:off x="896" y="1805"/>
              <a:ext cx="560" cy="601"/>
              <a:chOff x="896" y="1862"/>
              <a:chExt cx="560" cy="601"/>
            </a:xfrm>
          </p:grpSpPr>
          <p:sp>
            <p:nvSpPr>
              <p:cNvPr id="246800" name="Text Box 16"/>
              <p:cNvSpPr txBox="1">
                <a:spLocks noChangeArrowheads="1"/>
              </p:cNvSpPr>
              <p:nvPr/>
            </p:nvSpPr>
            <p:spPr bwMode="auto">
              <a:xfrm>
                <a:off x="896" y="1862"/>
                <a:ext cx="560" cy="17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>
                    <a:latin typeface="Times New Roman" panose="02020603050405020304" pitchFamily="18" charset="0"/>
                  </a:rPr>
                  <a:t>potentials</a:t>
                </a:r>
              </a:p>
            </p:txBody>
          </p:sp>
          <p:graphicFrame>
            <p:nvGraphicFramePr>
              <p:cNvPr id="246801" name="Object 17"/>
              <p:cNvGraphicFramePr>
                <a:graphicFrameLocks noChangeAspect="1"/>
              </p:cNvGraphicFramePr>
              <p:nvPr/>
            </p:nvGraphicFramePr>
            <p:xfrm>
              <a:off x="916" y="2127"/>
              <a:ext cx="521" cy="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393480" imgH="253800" progId="Equation.DSMT4">
                      <p:embed/>
                    </p:oleObj>
                  </mc:Choice>
                  <mc:Fallback>
                    <p:oleObj name="Equation" r:id="rId10" imgW="393480" imgH="253800" progId="Equation.DSMT4">
                      <p:embed/>
                      <p:pic>
                        <p:nvPicPr>
                          <p:cNvPr id="246801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6" y="2127"/>
                            <a:ext cx="521" cy="336"/>
                          </a:xfrm>
                          <a:prstGeom prst="rect">
                            <a:avLst/>
                          </a:prstGeom>
                          <a:solidFill>
                            <a:srgbClr val="CCEC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46802" name="Line 18"/>
          <p:cNvSpPr>
            <a:spLocks noChangeShapeType="1"/>
          </p:cNvSpPr>
          <p:nvPr/>
        </p:nvSpPr>
        <p:spPr bwMode="auto">
          <a:xfrm flipV="1">
            <a:off x="2514600" y="3765550"/>
            <a:ext cx="12954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03" name="Line 19"/>
          <p:cNvSpPr>
            <a:spLocks noChangeShapeType="1"/>
          </p:cNvSpPr>
          <p:nvPr/>
        </p:nvSpPr>
        <p:spPr bwMode="auto">
          <a:xfrm flipV="1">
            <a:off x="5383213" y="3765550"/>
            <a:ext cx="1371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6804" name="Object 20"/>
          <p:cNvGraphicFramePr>
            <a:graphicFrameLocks noChangeAspect="1"/>
          </p:cNvGraphicFramePr>
          <p:nvPr/>
        </p:nvGraphicFramePr>
        <p:xfrm>
          <a:off x="2992438" y="3275013"/>
          <a:ext cx="3429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64880" progId="Equation.DSMT4">
                  <p:embed/>
                </p:oleObj>
              </mc:Choice>
              <mc:Fallback>
                <p:oleObj name="Equation" r:id="rId12" imgW="126720" imgH="164880" progId="Equation.DSMT4">
                  <p:embed/>
                  <p:pic>
                    <p:nvPicPr>
                      <p:cNvPr id="24680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3275013"/>
                        <a:ext cx="3429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5" name="Object 21"/>
          <p:cNvGraphicFramePr>
            <a:graphicFrameLocks noChangeAspect="1"/>
          </p:cNvGraphicFramePr>
          <p:nvPr/>
        </p:nvGraphicFramePr>
        <p:xfrm>
          <a:off x="5913438" y="3275013"/>
          <a:ext cx="309562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4300" imgH="165100" progId="Equation.DSMT4">
                  <p:embed/>
                </p:oleObj>
              </mc:Choice>
              <mc:Fallback>
                <p:oleObj name="Equation" r:id="rId14" imgW="114300" imgH="165100" progId="Equation.DSMT4">
                  <p:embed/>
                  <p:pic>
                    <p:nvPicPr>
                      <p:cNvPr id="24680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438" y="3275013"/>
                        <a:ext cx="309562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806" name="Text Box 22"/>
          <p:cNvSpPr txBox="1">
            <a:spLocks noChangeArrowheads="1"/>
          </p:cNvSpPr>
          <p:nvPr/>
        </p:nvSpPr>
        <p:spPr bwMode="auto">
          <a:xfrm>
            <a:off x="2659063" y="3817938"/>
            <a:ext cx="10064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solve tdSE with </a:t>
            </a:r>
            <a:r>
              <a:rPr lang="en-US" altLang="en-US" sz="1800" u="sng"/>
              <a:t>fixed</a:t>
            </a:r>
            <a:endParaRPr lang="en-US" altLang="en-US" sz="1800"/>
          </a:p>
        </p:txBody>
      </p:sp>
      <p:graphicFrame>
        <p:nvGraphicFramePr>
          <p:cNvPr id="246807" name="Object 23"/>
          <p:cNvGraphicFramePr>
            <a:graphicFrameLocks noChangeAspect="1"/>
          </p:cNvGraphicFramePr>
          <p:nvPr/>
        </p:nvGraphicFramePr>
        <p:xfrm>
          <a:off x="2622550" y="4386263"/>
          <a:ext cx="1081088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49300" imgH="203200" progId="Equation.DSMT4">
                  <p:embed/>
                </p:oleObj>
              </mc:Choice>
              <mc:Fallback>
                <p:oleObj name="Equation" r:id="rId16" imgW="749300" imgH="203200" progId="Equation.DSMT4">
                  <p:embed/>
                  <p:pic>
                    <p:nvPicPr>
                      <p:cNvPr id="24680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50" y="4386263"/>
                        <a:ext cx="1081088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8" name="Object 24"/>
          <p:cNvGraphicFramePr>
            <a:graphicFrameLocks noChangeAspect="1"/>
          </p:cNvGraphicFramePr>
          <p:nvPr/>
        </p:nvGraphicFramePr>
        <p:xfrm>
          <a:off x="5299075" y="3787775"/>
          <a:ext cx="16906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68200" imgH="558720" progId="Equation.DSMT4">
                  <p:embed/>
                </p:oleObj>
              </mc:Choice>
              <mc:Fallback>
                <p:oleObj name="Equation" r:id="rId18" imgW="1168200" imgH="558720" progId="Equation.DSMT4">
                  <p:embed/>
                  <p:pic>
                    <p:nvPicPr>
                      <p:cNvPr id="246808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075" y="3787775"/>
                        <a:ext cx="16906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9" name="Object 25"/>
          <p:cNvGraphicFramePr>
            <a:graphicFrameLocks noChangeAspect="1"/>
          </p:cNvGraphicFramePr>
          <p:nvPr/>
        </p:nvGraphicFramePr>
        <p:xfrm>
          <a:off x="6484938" y="4679950"/>
          <a:ext cx="203676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409400" imgH="342720" progId="Equation.DSMT4">
                  <p:embed/>
                </p:oleObj>
              </mc:Choice>
              <mc:Fallback>
                <p:oleObj name="Equation" r:id="rId20" imgW="1409400" imgH="342720" progId="Equation.DSMT4">
                  <p:embed/>
                  <p:pic>
                    <p:nvPicPr>
                      <p:cNvPr id="246809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4938" y="4679950"/>
                        <a:ext cx="2036762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810" name="AutoShape 26"/>
          <p:cNvSpPr>
            <a:spLocks noChangeArrowheads="1"/>
          </p:cNvSpPr>
          <p:nvPr/>
        </p:nvSpPr>
        <p:spPr bwMode="auto">
          <a:xfrm rot="-8253162">
            <a:off x="5715000" y="4756150"/>
            <a:ext cx="762000" cy="228600"/>
          </a:xfrm>
          <a:prstGeom prst="curvedDownArrow">
            <a:avLst>
              <a:gd name="adj1" fmla="val 18750"/>
              <a:gd name="adj2" fmla="val 95139"/>
              <a:gd name="adj3" fmla="val 2847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46811" name="AutoShape 27"/>
          <p:cNvCxnSpPr>
            <a:cxnSpLocks noChangeShapeType="1"/>
            <a:stCxn id="246798" idx="0"/>
            <a:endCxn id="246790" idx="0"/>
          </p:cNvCxnSpPr>
          <p:nvPr/>
        </p:nvCxnSpPr>
        <p:spPr bwMode="auto">
          <a:xfrm rot="5400000" flipV="1">
            <a:off x="4609306" y="89694"/>
            <a:ext cx="1588" cy="5791200"/>
          </a:xfrm>
          <a:prstGeom prst="curvedConnector3">
            <a:avLst>
              <a:gd name="adj1" fmla="val -13200000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4572000" y="2295525"/>
            <a:ext cx="236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1">
                <a:solidFill>
                  <a:srgbClr val="FF0000"/>
                </a:solidFill>
              </a:rPr>
              <a:t>G</a:t>
            </a:r>
          </a:p>
        </p:txBody>
      </p:sp>
      <p:grpSp>
        <p:nvGrpSpPr>
          <p:cNvPr id="246813" name="Group 29"/>
          <p:cNvGrpSpPr>
            <a:grpSpLocks/>
          </p:cNvGrpSpPr>
          <p:nvPr/>
        </p:nvGrpSpPr>
        <p:grpSpPr bwMode="auto">
          <a:xfrm>
            <a:off x="3030538" y="5475288"/>
            <a:ext cx="3446462" cy="762000"/>
            <a:chOff x="1909" y="3120"/>
            <a:chExt cx="2171" cy="480"/>
          </a:xfrm>
        </p:grpSpPr>
        <p:graphicFrame>
          <p:nvGraphicFramePr>
            <p:cNvPr id="246814" name="Object 30"/>
            <p:cNvGraphicFramePr>
              <a:graphicFrameLocks noChangeAspect="1"/>
            </p:cNvGraphicFramePr>
            <p:nvPr/>
          </p:nvGraphicFramePr>
          <p:xfrm>
            <a:off x="1944" y="3144"/>
            <a:ext cx="2101" cy="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31560" imgH="253800" progId="Equation.DSMT4">
                    <p:embed/>
                  </p:oleObj>
                </mc:Choice>
                <mc:Fallback>
                  <p:oleObj name="Equation" r:id="rId22" imgW="1231560" imgH="253800" progId="Equation.DSMT4">
                    <p:embed/>
                    <p:pic>
                      <p:nvPicPr>
                        <p:cNvPr id="246814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4" y="3144"/>
                          <a:ext cx="2101" cy="4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6815" name="Rectangle 31"/>
            <p:cNvSpPr>
              <a:spLocks noChangeArrowheads="1"/>
            </p:cNvSpPr>
            <p:nvPr/>
          </p:nvSpPr>
          <p:spPr bwMode="auto">
            <a:xfrm>
              <a:off x="1909" y="3120"/>
              <a:ext cx="2171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820" name="Group 36"/>
          <p:cNvGrpSpPr>
            <a:grpSpLocks/>
          </p:cNvGrpSpPr>
          <p:nvPr/>
        </p:nvGrpSpPr>
        <p:grpSpPr bwMode="auto">
          <a:xfrm>
            <a:off x="683568" y="417513"/>
            <a:ext cx="7920037" cy="563562"/>
            <a:chOff x="295" y="263"/>
            <a:chExt cx="4989" cy="355"/>
          </a:xfrm>
        </p:grpSpPr>
        <p:sp>
          <p:nvSpPr>
            <p:cNvPr id="246817" name="Text Box 33"/>
            <p:cNvSpPr txBox="1">
              <a:spLocks noChangeArrowheads="1"/>
            </p:cNvSpPr>
            <p:nvPr/>
          </p:nvSpPr>
          <p:spPr bwMode="auto">
            <a:xfrm>
              <a:off x="295" y="263"/>
              <a:ext cx="4989" cy="3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91440" bIns="91440">
              <a:spAutoFit/>
            </a:bodyPr>
            <a:lstStyle/>
            <a:p>
              <a:r>
                <a:rPr lang="en-US" altLang="en-US" sz="2300" b="1" dirty="0"/>
                <a:t> Proof of the 1-1 correspondence between               and</a:t>
              </a:r>
            </a:p>
          </p:txBody>
        </p:sp>
        <p:graphicFrame>
          <p:nvGraphicFramePr>
            <p:cNvPr id="246818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119315"/>
                </p:ext>
              </p:extLst>
            </p:nvPr>
          </p:nvGraphicFramePr>
          <p:xfrm>
            <a:off x="3606" y="282"/>
            <a:ext cx="555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419040" imgH="253800" progId="Equation.DSMT4">
                    <p:embed/>
                  </p:oleObj>
                </mc:Choice>
                <mc:Fallback>
                  <p:oleObj name="Equation" r:id="rId24" imgW="419040" imgH="253800" progId="Equation.DSMT4">
                    <p:embed/>
                    <p:pic>
                      <p:nvPicPr>
                        <p:cNvPr id="246818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82"/>
                          <a:ext cx="555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6819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1177702"/>
                </p:ext>
              </p:extLst>
            </p:nvPr>
          </p:nvGraphicFramePr>
          <p:xfrm>
            <a:off x="4559" y="282"/>
            <a:ext cx="540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406080" imgH="253800" progId="Equation.DSMT4">
                    <p:embed/>
                  </p:oleObj>
                </mc:Choice>
                <mc:Fallback>
                  <p:oleObj name="Equation" r:id="rId26" imgW="406080" imgH="253800" progId="Equation.DSMT4">
                    <p:embed/>
                    <p:pic>
                      <p:nvPicPr>
                        <p:cNvPr id="246819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9" y="282"/>
                          <a:ext cx="540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 Box 6">
            <a:extLst>
              <a:ext uri="{FF2B5EF4-FFF2-40B4-BE49-F238E27FC236}">
                <a16:creationId xmlns:a16="http://schemas.microsoft.com/office/drawing/2014/main" id="{AE7FCDDC-CCE3-64A1-537A-611D35DA0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611" y="6312406"/>
            <a:ext cx="54727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 dirty="0">
                <a:solidFill>
                  <a:srgbClr val="FF0000"/>
                </a:solidFill>
              </a:rPr>
              <a:t>to be shown that G is invertible for fixed </a:t>
            </a:r>
            <a:r>
              <a:rPr lang="el-GR" altLang="en-US" sz="2200" b="1" u="sng" dirty="0">
                <a:solidFill>
                  <a:srgbClr val="FF0000"/>
                </a:solidFill>
              </a:rPr>
              <a:t>Ψ</a:t>
            </a:r>
            <a:r>
              <a:rPr lang="en-US" altLang="en-US" sz="2200" b="1" u="sng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01268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2840</Words>
  <Application>Microsoft Office PowerPoint</Application>
  <PresentationFormat>On-screen Show (4:3)</PresentationFormat>
  <Paragraphs>449</Paragraphs>
  <Slides>82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Arial</vt:lpstr>
      <vt:lpstr>Calibri</vt:lpstr>
      <vt:lpstr>Times</vt:lpstr>
      <vt:lpstr>Times New Roman</vt:lpstr>
      <vt:lpstr>Office Theme</vt:lpstr>
      <vt:lpstr>Equation</vt:lpstr>
      <vt:lpstr>Formel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Max-Planck-Institut fuer Mikrostrukturphysik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</dc:creator>
  <cp:lastModifiedBy>Eberhard Gross</cp:lastModifiedBy>
  <cp:revision>344</cp:revision>
  <dcterms:created xsi:type="dcterms:W3CDTF">2014-04-10T13:34:04Z</dcterms:created>
  <dcterms:modified xsi:type="dcterms:W3CDTF">2022-10-20T10:09:07Z</dcterms:modified>
</cp:coreProperties>
</file>