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7" r:id="rId2"/>
    <p:sldId id="258" r:id="rId3"/>
    <p:sldId id="259" r:id="rId4"/>
    <p:sldId id="288" r:id="rId5"/>
    <p:sldId id="323" r:id="rId6"/>
    <p:sldId id="324" r:id="rId7"/>
    <p:sldId id="407" r:id="rId8"/>
    <p:sldId id="335" r:id="rId9"/>
    <p:sldId id="336" r:id="rId10"/>
    <p:sldId id="337" r:id="rId11"/>
    <p:sldId id="409" r:id="rId12"/>
    <p:sldId id="339" r:id="rId13"/>
    <p:sldId id="340" r:id="rId14"/>
    <p:sldId id="317" r:id="rId15"/>
    <p:sldId id="364" r:id="rId16"/>
    <p:sldId id="408" r:id="rId17"/>
    <p:sldId id="318" r:id="rId18"/>
    <p:sldId id="365" r:id="rId19"/>
    <p:sldId id="405" r:id="rId20"/>
    <p:sldId id="398" r:id="rId21"/>
    <p:sldId id="403" r:id="rId22"/>
    <p:sldId id="320" r:id="rId23"/>
    <p:sldId id="330" r:id="rId24"/>
    <p:sldId id="331" r:id="rId25"/>
    <p:sldId id="332" r:id="rId26"/>
    <p:sldId id="333" r:id="rId27"/>
    <p:sldId id="33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99"/>
    <a:srgbClr val="FF00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9"/>
    <p:restoredTop sz="94118"/>
  </p:normalViewPr>
  <p:slideViewPr>
    <p:cSldViewPr>
      <p:cViewPr varScale="1">
        <p:scale>
          <a:sx n="101" d="100"/>
          <a:sy n="101" d="100"/>
        </p:scale>
        <p:origin x="32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FDAEE-C901-4035-A461-A10011728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HPT violation: Dobson</a:t>
            </a:r>
            <a:r>
              <a:rPr lang="en-US" baseline="0" dirty="0"/>
              <a:t> found GK gives an n-dep shift in the CM motion which becomes damped. Problem is because local density can’t distinguish </a:t>
            </a:r>
            <a:r>
              <a:rPr lang="en-US" baseline="0" dirty="0" err="1"/>
              <a:t>btn</a:t>
            </a:r>
            <a:r>
              <a:rPr lang="en-US" baseline="0" dirty="0"/>
              <a:t> compression/rarefaction (squeezing, breathing, as in a long-wavelength </a:t>
            </a:r>
            <a:r>
              <a:rPr lang="en-US" baseline="0" dirty="0" err="1"/>
              <a:t>plasmon</a:t>
            </a:r>
            <a:r>
              <a:rPr lang="en-US" baseline="0" dirty="0"/>
              <a:t>) and global translation (sloshing). GK “chooses” breathing, so get dissipation where there is none.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31413"/>
                </a:solidFill>
                <a:effectLst/>
                <a:latin typeface="Times" pitchFamily="2" charset="0"/>
              </a:rPr>
              <a:t>The xc potential at a time t (now) depends on the density at earlier times t’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 . </a:t>
            </a:r>
            <a:r>
              <a:rPr lang="en-US" dirty="0">
                <a:solidFill>
                  <a:srgbClr val="131413"/>
                </a:solidFill>
                <a:effectLst/>
                <a:latin typeface="Times" pitchFamily="2" charset="0"/>
              </a:rPr>
              <a:t>But at these earlier times a small volume element of the system, which</a:t>
            </a:r>
          </a:p>
          <a:p>
            <a:r>
              <a:rPr lang="en-US" dirty="0">
                <a:solidFill>
                  <a:srgbClr val="131413"/>
                </a:solidFill>
                <a:effectLst/>
                <a:latin typeface="Times" pitchFamily="2" charset="0"/>
              </a:rPr>
              <a:t>is now located at r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, </a:t>
            </a:r>
            <a:r>
              <a:rPr lang="en-US" dirty="0">
                <a:solidFill>
                  <a:srgbClr val="131413"/>
                </a:solidFill>
                <a:effectLst/>
                <a:latin typeface="Times" pitchFamily="2" charset="0"/>
              </a:rPr>
              <a:t>was located at a different position r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’. The local current density contains information like this – could estimate from current-density at one point in space where that fluid element was earlier.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5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baseline="-25000" dirty="0">
                <a:latin typeface="Calibri" panose="020F0502020204030204" pitchFamily="34" charset="0"/>
              </a:rPr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seem to look quite different. Which is surprising that they get the dynamics even remotely; the</a:t>
            </a:r>
            <a:r>
              <a:rPr lang="en-US" baseline="0" dirty="0"/>
              <a:t> step is even bigger than the external potential well</a:t>
            </a:r>
            <a:r>
              <a:rPr lang="en-US" dirty="0"/>
              <a:t>. But actually to</a:t>
            </a:r>
            <a:r>
              <a:rPr lang="en-US" baseline="0" dirty="0"/>
              <a:t> get a better idea of the effect of these structures on the dynamics, should look at the local force.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64E61-FA64-5D4E-AE6F-6D9AC3DCDD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1D, does it really happen like that in real atoms and molecules? </a:t>
            </a:r>
            <a:r>
              <a:rPr lang="en-US" dirty="0" err="1"/>
              <a:t>Analgous</a:t>
            </a:r>
            <a:r>
              <a:rPr lang="en-US" dirty="0"/>
              <a:t> problem for the real 3D He atom. PhD student </a:t>
            </a:r>
            <a:r>
              <a:rPr lang="en-US" dirty="0" err="1"/>
              <a:t>Davood</a:t>
            </a:r>
            <a:r>
              <a:rPr lang="en-US" dirty="0"/>
              <a:t> Dar heroically inverted the TDKS system for the analogous dynamics in the real 3D He atom – found equally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10BB2-9B48-9A48-9B99-8DABA2EB54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7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AA85D-EF55-4641-992B-88F6E04E156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Say what the example is </a:t>
            </a:r>
          </a:p>
        </p:txBody>
      </p:sp>
    </p:spTree>
    <p:extLst>
      <p:ext uri="{BB962C8B-B14F-4D97-AF65-F5344CB8AC3E}">
        <p14:creationId xmlns:p14="http://schemas.microsoft.com/office/powerpoint/2010/main" val="258288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8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8FB6-CFB7-EA42-8100-C8CEFC4A78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C7EC-9887-40BA-A872-87C8D1FDD6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3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8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GK assumes</a:t>
            </a:r>
            <a:r>
              <a:rPr lang="en-US" baseline="0" dirty="0"/>
              <a:t> slowly varying GS density (so can use </a:t>
            </a:r>
            <a:r>
              <a:rPr lang="en-US" baseline="0" dirty="0" err="1"/>
              <a:t>hom</a:t>
            </a:r>
            <a:r>
              <a:rPr lang="en-US" baseline="0" dirty="0"/>
              <a:t> kernel) as well as slowly varying density-response (q=0)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HPT violation: Dobson</a:t>
            </a:r>
            <a:r>
              <a:rPr lang="en-US" baseline="0" dirty="0"/>
              <a:t> found GK gives an n-dep shift in the CM motion which becomes damped. Problem is because local density can’t distinguish </a:t>
            </a:r>
            <a:r>
              <a:rPr lang="en-US" baseline="0" dirty="0" err="1"/>
              <a:t>btn</a:t>
            </a:r>
            <a:r>
              <a:rPr lang="en-US" baseline="0" dirty="0"/>
              <a:t> compression/rarefaction (squeezing, breathing, as in a long-wavelength </a:t>
            </a:r>
            <a:r>
              <a:rPr lang="en-US" baseline="0" dirty="0" err="1"/>
              <a:t>plasmon</a:t>
            </a:r>
            <a:r>
              <a:rPr lang="en-US" baseline="0" dirty="0"/>
              <a:t>) and global translation (sloshing). GK “chooses” breathing, so get dissipation where there is none.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93E8-1DFF-4655-ABB5-BE7F9E196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4752-3C14-455A-A89F-49C200343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D88AC-988E-4836-98F9-0332B06B7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D78746-9582-489E-9B6C-47A351776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586A-FDC0-47AB-BE21-4AD553F4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E5AF-AAD6-4EE6-8A15-9AAFCA8A7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268A-FC90-45E3-B3F2-52F24D0A2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1116-9F0B-4EAD-8D83-9DEFB584B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28A42-897C-4A5A-B6CC-33ADCAC0F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483B6-4E4C-4B40-9B81-9356BA0E3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FBB7-E048-4280-966E-539B0549D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CE2E-36B5-4D6F-A41F-7D26CD185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2A46FC-824B-4759-91A9-61F549249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tiff"/><Relationship Id="rId4" Type="http://schemas.openxmlformats.org/officeDocument/2006/relationships/image" Target="../media/image16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1.tiff"/><Relationship Id="rId5" Type="http://schemas.openxmlformats.org/officeDocument/2006/relationships/image" Target="../media/image40.png"/><Relationship Id="rId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microsoft.com/office/2007/relationships/media" Target="../media/media4.mp4"/><Relationship Id="rId7" Type="http://schemas.openxmlformats.org/officeDocument/2006/relationships/image" Target="../media/image4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gif"/><Relationship Id="rId4" Type="http://schemas.openxmlformats.org/officeDocument/2006/relationships/video" Target="../media/media4.mp4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91725" y="4749114"/>
            <a:ext cx="5029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</a:rPr>
              <a:t>Neepa</a:t>
            </a:r>
            <a:r>
              <a:rPr lang="en-US" sz="2000" i="1" dirty="0">
                <a:latin typeface="Times New Roman" pitchFamily="18" charset="0"/>
              </a:rPr>
              <a:t> T. </a:t>
            </a:r>
            <a:r>
              <a:rPr lang="en-US" sz="2000" i="1" dirty="0" err="1">
                <a:latin typeface="Times New Roman" pitchFamily="18" charset="0"/>
              </a:rPr>
              <a:t>Maitra</a:t>
            </a:r>
            <a:endParaRPr lang="en-US" sz="2000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Rutgers University at Newark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625" y="940368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Memory-Dependence in Real-Time TDDFT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166092"/>
            <a:ext cx="3243799" cy="2409042"/>
          </a:xfrm>
          <a:prstGeom prst="rect">
            <a:avLst/>
          </a:prstGeom>
        </p:spPr>
      </p:pic>
      <p:pic>
        <p:nvPicPr>
          <p:cNvPr id="3" name="Picture 4" descr="utgers-Newark">
            <a:extLst>
              <a:ext uri="{FF2B5EF4-FFF2-40B4-BE49-F238E27FC236}">
                <a16:creationId xmlns:a16="http://schemas.microsoft.com/office/drawing/2014/main" id="{B0AE7456-BCDF-1F3B-D4AE-7805BDFD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66" y="5820866"/>
            <a:ext cx="1007467" cy="10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125198-0F5C-41EB-B1DD-5B573D988D7A}"/>
              </a:ext>
            </a:extLst>
          </p:cNvPr>
          <p:cNvSpPr/>
          <p:nvPr/>
        </p:nvSpPr>
        <p:spPr>
          <a:xfrm>
            <a:off x="395536" y="620688"/>
            <a:ext cx="8280920" cy="12241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A couple of exact conditions in TDDFT: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395" y="88472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(ii) Zero Force Theorem 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Vignale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74</a:t>
            </a:r>
            <a:r>
              <a:rPr lang="en-US" i="1" dirty="0">
                <a:latin typeface="Calibri" panose="020F0502020204030204" pitchFamily="34" charset="0"/>
              </a:rPr>
              <a:t>, 3233, (1995</a:t>
            </a:r>
            <a:r>
              <a:rPr lang="en-US" dirty="0">
                <a:latin typeface="Calibri" panose="020F0502020204030204" pitchFamily="34" charset="0"/>
              </a:rPr>
              <a:t>); </a:t>
            </a:r>
            <a:r>
              <a:rPr lang="en-US" i="1" dirty="0">
                <a:latin typeface="Calibri" panose="020F0502020204030204" pitchFamily="34" charset="0"/>
              </a:rPr>
              <a:t>Phys. Lett. A, </a:t>
            </a:r>
            <a:r>
              <a:rPr lang="en-US" b="1" i="1" dirty="0">
                <a:latin typeface="Calibri" panose="020F0502020204030204" pitchFamily="34" charset="0"/>
              </a:rPr>
              <a:t>209</a:t>
            </a:r>
            <a:r>
              <a:rPr lang="en-US" i="1" dirty="0">
                <a:latin typeface="Calibri" panose="020F0502020204030204" pitchFamily="34" charset="0"/>
              </a:rPr>
              <a:t>, 206 (1995) 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xc field cannot exert a net force on itself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899" y="1521928"/>
            <a:ext cx="3265450" cy="378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8731" y="1954714"/>
                <a:ext cx="5293864" cy="843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Can prove by: 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evaluate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000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&lt;r&gt; using </a:t>
                </a:r>
                <a:r>
                  <a:rPr lang="en-US" sz="2000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Y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(t) and then </a:t>
                </a:r>
                <a:r>
                  <a:rPr lang="en-US" sz="2000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F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(t); then subtract… 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1" y="1954714"/>
                <a:ext cx="5293864" cy="843436"/>
              </a:xfrm>
              <a:prstGeom prst="rect">
                <a:avLst/>
              </a:prstGeom>
              <a:blipFill rotWithShape="0">
                <a:blip r:embed="rId4"/>
                <a:stretch>
                  <a:fillRect l="-1151" r="-1956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7395" y="3651204"/>
            <a:ext cx="402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Linear response regime: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5638092" y="2240959"/>
            <a:ext cx="1113584" cy="1064578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21181" y="3048263"/>
            <a:ext cx="437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C00000"/>
                </a:solidFill>
              </a:rPr>
              <a:t>(exercise! </a:t>
            </a:r>
            <a:r>
              <a:rPr lang="en-US" i="1" dirty="0">
                <a:solidFill>
                  <a:srgbClr val="C00000"/>
                </a:solidFill>
              </a:rPr>
              <a:t>Prove this !)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475" y="3651204"/>
            <a:ext cx="4826000" cy="550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1867" y="4370359"/>
            <a:ext cx="188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n-lt"/>
              </a:rPr>
              <a:t>Using GK: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2678" y="476461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i="1" baseline="30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)](q=0,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-dependent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7268" y="47756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-independent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7062371" y="4109813"/>
            <a:ext cx="319607" cy="99000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4466823" y="3233042"/>
            <a:ext cx="319607" cy="266429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Scared Smiley Face Tex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67" y="4843865"/>
            <a:ext cx="518738" cy="5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20585" y="5405831"/>
            <a:ext cx="8923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</a:rPr>
              <a:t>The exact conditions imply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</a:rPr>
              <a:t>time-non-locality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sym typeface="Wingdings" pitchFamily="2" charset="2"/>
              </a:rPr>
              <a:t> spatially non-local n-dependence</a:t>
            </a:r>
            <a:r>
              <a:rPr lang="en-US" sz="2000" i="1" dirty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n-US" sz="2000" dirty="0">
                <a:latin typeface="Calibri" panose="020F0502020204030204" pitchFamily="34" charset="0"/>
                <a:sym typeface="Wingdings" pitchFamily="2" charset="2"/>
              </a:rPr>
              <a:t>i.e. a local density approximation with memory does not exist.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144" y="6070327"/>
            <a:ext cx="362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sym typeface="Wingdings" pitchFamily="2" charset="2"/>
              </a:rPr>
              <a:t>even in limit of slowly-varying densities  “ultra-non-locality”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652120" y="6070327"/>
            <a:ext cx="792088" cy="51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5CC625A-738D-C97A-31DD-D78483E4BD43}"/>
              </a:ext>
            </a:extLst>
          </p:cNvPr>
          <p:cNvSpPr txBox="1"/>
          <p:nvPr/>
        </p:nvSpPr>
        <p:spPr>
          <a:xfrm>
            <a:off x="158586" y="6393492"/>
            <a:ext cx="5662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+mn-lt"/>
              </a:rPr>
              <a:t>Chap. 24 by G. Vignale, in Fundamentals of TDDFT, (Springer 2012)</a:t>
            </a:r>
          </a:p>
        </p:txBody>
      </p:sp>
    </p:spTree>
    <p:extLst>
      <p:ext uri="{BB962C8B-B14F-4D97-AF65-F5344CB8AC3E}">
        <p14:creationId xmlns:p14="http://schemas.microsoft.com/office/powerpoint/2010/main" val="2676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1" grpId="0"/>
      <p:bldP spid="15" grpId="0"/>
      <p:bldP spid="16" grpId="0"/>
      <p:bldP spid="17" grpId="0"/>
      <p:bldP spid="18" grpId="0" animBg="1"/>
      <p:bldP spid="19" grpId="0" animBg="1"/>
      <p:bldP spid="22" grpId="0"/>
      <p:bldP spid="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… Development of Memory-Dependent </a:t>
            </a:r>
            <a:r>
              <a:rPr lang="en-US" sz="2400" u="sng" dirty="0" err="1">
                <a:solidFill>
                  <a:srgbClr val="C00000"/>
                </a:solidFill>
                <a:latin typeface="Calibri" panose="020F0502020204030204" pitchFamily="34" charset="0"/>
              </a:rPr>
              <a:t>Functional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56016" y="774010"/>
            <a:ext cx="866812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Vignale-Kohn (VK) (1996) </a:t>
            </a:r>
            <a:r>
              <a:rPr lang="en-US" sz="2000" dirty="0">
                <a:latin typeface="Calibri" panose="020F0502020204030204" pitchFamily="34" charset="0"/>
              </a:rPr>
              <a:t>– spatially local </a:t>
            </a:r>
            <a:r>
              <a:rPr lang="en-US" sz="2000" dirty="0" err="1">
                <a:latin typeface="Calibri" panose="020F0502020204030204" pitchFamily="34" charset="0"/>
              </a:rPr>
              <a:t>approx</a:t>
            </a:r>
            <a:r>
              <a:rPr lang="en-US" sz="2000" dirty="0">
                <a:latin typeface="Calibri" panose="020F0502020204030204" pitchFamily="34" charset="0"/>
              </a:rPr>
              <a:t> in terms of the </a:t>
            </a:r>
            <a:r>
              <a:rPr lang="en-US" sz="2000" i="1" dirty="0">
                <a:latin typeface="Calibri" panose="020F0502020204030204" pitchFamily="34" charset="0"/>
              </a:rPr>
              <a:t>current-density,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i="1" dirty="0">
                <a:latin typeface="Calibri" panose="020F0502020204030204" pitchFamily="34" charset="0"/>
              </a:rPr>
              <a:t>j</a:t>
            </a:r>
            <a:r>
              <a:rPr lang="en-US" sz="2000" i="1" dirty="0">
                <a:latin typeface="Calibri" panose="020F0502020204030204" pitchFamily="34" charset="0"/>
              </a:rPr>
              <a:t>(</a:t>
            </a:r>
            <a:r>
              <a:rPr lang="en-US" sz="2000" b="1" i="1" dirty="0" err="1">
                <a:latin typeface="Calibri" panose="020F0502020204030204" pitchFamily="34" charset="0"/>
              </a:rPr>
              <a:t>r</a:t>
            </a:r>
            <a:r>
              <a:rPr lang="en-US" sz="2000" i="1" dirty="0" err="1">
                <a:latin typeface="Calibri" panose="020F0502020204030204" pitchFamily="34" charset="0"/>
              </a:rPr>
              <a:t>,t</a:t>
            </a:r>
            <a:r>
              <a:rPr lang="en-US" sz="2000" i="1" dirty="0">
                <a:latin typeface="Calibri" panose="020F0502020204030204" pitchFamily="34" charset="0"/>
              </a:rPr>
              <a:t>) 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" panose="020F0502020204030204" pitchFamily="34" charset="0"/>
              </a:rPr>
              <a:t>TD-current-density-FT                                                                                                                	</a:t>
            </a:r>
            <a:r>
              <a:rPr lang="en-US" sz="1600" dirty="0">
                <a:latin typeface="Calibri" panose="020F0502020204030204" pitchFamily="34" charset="0"/>
              </a:rPr>
              <a:t>Phys. Rev. </a:t>
            </a:r>
            <a:r>
              <a:rPr lang="en-US" sz="1600" dirty="0" err="1">
                <a:latin typeface="Calibri" panose="020F0502020204030204" pitchFamily="34" charset="0"/>
              </a:rPr>
              <a:t>Lett</a:t>
            </a:r>
            <a:r>
              <a:rPr lang="en-US" sz="1600" dirty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</a:rPr>
              <a:t>77</a:t>
            </a:r>
            <a:r>
              <a:rPr lang="en-US" sz="1600" dirty="0">
                <a:latin typeface="Calibri" panose="020F0502020204030204" pitchFamily="34" charset="0"/>
              </a:rPr>
              <a:t>, 2037 (1996); </a:t>
            </a:r>
            <a:r>
              <a:rPr lang="en-US" sz="1600" dirty="0" err="1">
                <a:latin typeface="Calibri" panose="020F0502020204030204" pitchFamily="34" charset="0"/>
              </a:rPr>
              <a:t>Vignale</a:t>
            </a:r>
            <a:r>
              <a:rPr lang="en-US" sz="1600" dirty="0">
                <a:latin typeface="Calibri" panose="020F0502020204030204" pitchFamily="34" charset="0"/>
              </a:rPr>
              <a:t>, Ullrich, Conti, , PRL </a:t>
            </a:r>
            <a:r>
              <a:rPr lang="en-US" sz="1600" b="1" dirty="0">
                <a:latin typeface="Calibri" panose="020F0502020204030204" pitchFamily="34" charset="0"/>
              </a:rPr>
              <a:t>79</a:t>
            </a:r>
            <a:r>
              <a:rPr lang="en-US" sz="1600" dirty="0">
                <a:latin typeface="Calibri" panose="020F0502020204030204" pitchFamily="34" charset="0"/>
              </a:rPr>
              <a:t>, 4878 (1997)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i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Calibri" panose="020F0502020204030204" pitchFamily="34" charset="0"/>
              </a:rPr>
              <a:t>  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7864" y="1657930"/>
            <a:ext cx="3877985" cy="854075"/>
            <a:chOff x="3216208" y="4552761"/>
            <a:chExt cx="3877985" cy="854075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3216208" y="4781361"/>
              <a:ext cx="38779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  </a:t>
              </a:r>
              <a:r>
                <a:rPr lang="en-US" sz="2400" b="1" i="1" dirty="0"/>
                <a:t> j </a:t>
              </a:r>
              <a:r>
                <a:rPr lang="en-US" sz="2400" b="1" dirty="0"/>
                <a:t>  </a:t>
              </a:r>
              <a:r>
                <a:rPr lang="en-US" sz="2400" dirty="0"/>
                <a:t>		  </a:t>
              </a:r>
              <a:r>
                <a:rPr lang="en-US" sz="2400" b="1" i="1" dirty="0" err="1"/>
                <a:t>A</a:t>
              </a:r>
              <a:r>
                <a:rPr lang="en-US" sz="2400" baseline="-25000" dirty="0" err="1"/>
                <a:t>ext</a:t>
              </a:r>
              <a:r>
                <a:rPr lang="en-US" sz="2400" dirty="0"/>
                <a:t>		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83008" y="5009961"/>
              <a:ext cx="609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1-1</a:t>
              </a: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3978208" y="5009961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4283008" y="4552761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  <a:cs typeface="Arial" charset="0"/>
                </a:rPr>
                <a:t>Y</a:t>
              </a:r>
              <a:r>
                <a:rPr lang="en-US" sz="2400" baseline="-25000" dirty="0">
                  <a:latin typeface="Symbol" pitchFamily="18" charset="2"/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05220" y="194808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Based on map: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53112" y="3457351"/>
            <a:ext cx="8748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</a:rPr>
              <a:t>Non-adiabatic, and satisfies harmonic potential theorem, zero-force theorems…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192" y="244168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VK constructed from dynamical longitudinal and transverse responses to slowly-varying perturbations of uniform electron liquid; involves </a:t>
            </a:r>
            <a:r>
              <a:rPr lang="en-US" sz="2000" dirty="0" err="1">
                <a:latin typeface="Calibri" panose="020F0502020204030204" pitchFamily="34" charset="0"/>
              </a:rPr>
              <a:t>Navier</a:t>
            </a:r>
            <a:r>
              <a:rPr lang="en-US" sz="2000" dirty="0">
                <a:latin typeface="Calibri" panose="020F0502020204030204" pitchFamily="34" charset="0"/>
              </a:rPr>
              <a:t>-Stokes-like </a:t>
            </a:r>
            <a:r>
              <a:rPr lang="en-US" sz="2000" dirty="0" err="1">
                <a:latin typeface="Calibri" panose="020F0502020204030204" pitchFamily="34" charset="0"/>
              </a:rPr>
              <a:t>eqn</a:t>
            </a:r>
            <a:r>
              <a:rPr lang="en-US" sz="2000" dirty="0">
                <a:latin typeface="Calibri" panose="020F0502020204030204" pitchFamily="34" charset="0"/>
              </a:rPr>
              <a:t> with  complex viscosity coefficients.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49FB2-58E0-3EC4-333D-5EFE86035454}"/>
              </a:ext>
            </a:extLst>
          </p:cNvPr>
          <p:cNvSpPr txBox="1"/>
          <p:nvPr/>
        </p:nvSpPr>
        <p:spPr>
          <a:xfrm>
            <a:off x="356016" y="4117538"/>
            <a:ext cx="810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concept was proposed by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</a:rPr>
              <a:t>Dobson-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ü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</a:rPr>
              <a:t>nner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</a:rPr>
              <a:t>-Gross (1997)  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333B55EA-E321-5C29-0A07-80B05EFA0A65}"/>
              </a:ext>
            </a:extLst>
          </p:cNvPr>
          <p:cNvSpPr/>
          <p:nvPr/>
        </p:nvSpPr>
        <p:spPr>
          <a:xfrm>
            <a:off x="6348184" y="5273908"/>
            <a:ext cx="381000" cy="377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C63FC944-5E5F-A9C5-44C7-40B307F6D2C8}"/>
              </a:ext>
            </a:extLst>
          </p:cNvPr>
          <p:cNvSpPr/>
          <p:nvPr/>
        </p:nvSpPr>
        <p:spPr>
          <a:xfrm>
            <a:off x="7973154" y="4836204"/>
            <a:ext cx="228600" cy="41468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FE3CB3B7-F9AF-3AC4-E0D0-1578C2C929E3}"/>
              </a:ext>
            </a:extLst>
          </p:cNvPr>
          <p:cNvCxnSpPr>
            <a:stCxn id="8" idx="5"/>
            <a:endCxn id="10" idx="2"/>
          </p:cNvCxnSpPr>
          <p:nvPr/>
        </p:nvCxnSpPr>
        <p:spPr>
          <a:xfrm flipV="1">
            <a:off x="6729184" y="5072121"/>
            <a:ext cx="1243970" cy="343519"/>
          </a:xfrm>
          <a:prstGeom prst="curved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C260F2-15C3-852D-D633-C2035C997E71}"/>
              </a:ext>
            </a:extLst>
          </p:cNvPr>
          <p:cNvSpPr txBox="1"/>
          <p:nvPr/>
        </p:nvSpPr>
        <p:spPr>
          <a:xfrm>
            <a:off x="8303354" y="485811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Palatino" pitchFamily="2" charset="77"/>
                <a:ea typeface="Palatino" pitchFamily="2" charset="77"/>
              </a:rPr>
              <a:t>r,t</a:t>
            </a:r>
            <a:endParaRPr lang="en-US" i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D4A5F-D4E0-E89E-7F44-84DA3EF3DA33}"/>
              </a:ext>
            </a:extLst>
          </p:cNvPr>
          <p:cNvSpPr txBox="1"/>
          <p:nvPr/>
        </p:nvSpPr>
        <p:spPr>
          <a:xfrm>
            <a:off x="6392634" y="4882141"/>
            <a:ext cx="71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Palatino" pitchFamily="2" charset="77"/>
                <a:ea typeface="Palatino" pitchFamily="2" charset="77"/>
              </a:rPr>
              <a:t>R’,t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B9EED3-ACAB-FB0C-541F-57E72FC27CEE}"/>
              </a:ext>
            </a:extLst>
          </p:cNvPr>
          <p:cNvSpPr txBox="1"/>
          <p:nvPr/>
        </p:nvSpPr>
        <p:spPr>
          <a:xfrm>
            <a:off x="391964" y="4440703"/>
            <a:ext cx="572762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Phys. Rev. Lett. </a:t>
            </a:r>
            <a:r>
              <a:rPr lang="en-US" b="1" i="1" dirty="0">
                <a:latin typeface="Calibri" panose="020F0502020204030204" pitchFamily="34" charset="0"/>
              </a:rPr>
              <a:t>79</a:t>
            </a:r>
            <a:r>
              <a:rPr lang="en-US" i="1" dirty="0">
                <a:latin typeface="Calibri" panose="020F0502020204030204" pitchFamily="34" charset="0"/>
              </a:rPr>
              <a:t>, 1905 (1997)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>
                <a:latin typeface="Calibri" panose="020F0502020204030204" pitchFamily="34" charset="0"/>
              </a:rPr>
              <a:t>Apply Gross-Kohn in frame that moves along with local velocity of electron fluid: memory resides with the fluid element.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Calibri" panose="020F0502020204030204" pitchFamily="34" charset="0"/>
              </a:rPr>
              <a:t>Spatially-local relative to where a fluid element at </a:t>
            </a:r>
            <a:r>
              <a:rPr lang="en-US" sz="1800" i="1" dirty="0">
                <a:latin typeface="Palatino" pitchFamily="2" charset="77"/>
                <a:ea typeface="Palatino" pitchFamily="2" charset="77"/>
              </a:rPr>
              <a:t>(</a:t>
            </a:r>
            <a:r>
              <a:rPr lang="en-US" sz="1800" i="1" dirty="0" err="1">
                <a:latin typeface="Palatino" pitchFamily="2" charset="77"/>
                <a:ea typeface="Palatino" pitchFamily="2" charset="77"/>
              </a:rPr>
              <a:t>r,t</a:t>
            </a:r>
            <a:r>
              <a:rPr lang="en-US" sz="1800" i="1" dirty="0">
                <a:latin typeface="Palatino" pitchFamily="2" charset="77"/>
                <a:ea typeface="Palatino" pitchFamily="2" charset="77"/>
              </a:rPr>
              <a:t>) </a:t>
            </a:r>
            <a:r>
              <a:rPr lang="en-US" sz="1800" dirty="0">
                <a:latin typeface="Calibri" panose="020F0502020204030204" pitchFamily="34" charset="0"/>
              </a:rPr>
              <a:t>was at earlier times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t’, R’(t’|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r,t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) .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 </a:t>
            </a:r>
            <a:endParaRPr lang="en-US" dirty="0">
              <a:latin typeface="+mn-lt"/>
              <a:ea typeface="Palatino" pitchFamily="2" charset="77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+mn-lt"/>
                <a:ea typeface="Palatino" pitchFamily="2" charset="77"/>
              </a:rPr>
              <a:t>Agrees with VK in 1D.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76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5" grpId="0"/>
      <p:bldP spid="20" grpId="0"/>
      <p:bldP spid="9" grpId="0"/>
      <p:bldP spid="6" grpId="0"/>
      <p:bldP spid="8" grpId="0" animBg="1"/>
      <p:bldP spid="10" grpId="0" animBg="1"/>
      <p:bldP spid="18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… A little more about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Vignale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-Kohn and TDCDFT…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851" y="808181"/>
            <a:ext cx="849694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Note that RG’s 1</a:t>
            </a:r>
            <a:r>
              <a:rPr lang="en-US" sz="2000" baseline="30000" dirty="0">
                <a:latin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</a:rPr>
              <a:t> step was 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j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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  <a:sym typeface="Wingdings" panose="05000000000000000000" pitchFamily="2" charset="2"/>
              </a:rPr>
              <a:t>ext</a:t>
            </a:r>
            <a:endParaRPr lang="en-US" sz="2000" baseline="-25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sz="2000" baseline="-25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Using </a:t>
            </a:r>
            <a:r>
              <a:rPr lang="en-US" sz="2000" b="1" i="1" dirty="0"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 instead of</a:t>
            </a:r>
            <a:r>
              <a:rPr lang="en-US" sz="2000" i="1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 v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makes it easier to satisfy </a:t>
            </a:r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non-interacting representability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many currents of interacting systems in </a:t>
            </a:r>
            <a:r>
              <a:rPr lang="en-US" sz="2000" i="1" dirty="0">
                <a:latin typeface="Calibri" panose="020F0502020204030204" pitchFamily="34" charset="0"/>
                <a:sym typeface="Wingdings" panose="05000000000000000000" pitchFamily="2" charset="2"/>
              </a:rPr>
              <a:t>scalar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 potentials can only be reproduced by a non-interacting systems in </a:t>
            </a:r>
            <a:r>
              <a:rPr lang="en-US" sz="2000" i="1" dirty="0">
                <a:latin typeface="Calibri" panose="020F0502020204030204" pitchFamily="34" charset="0"/>
                <a:sym typeface="Wingdings" panose="05000000000000000000" pitchFamily="2" charset="2"/>
              </a:rPr>
              <a:t>vector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 potentials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23" y="2652380"/>
            <a:ext cx="864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Note that spatially local current </a:t>
            </a:r>
            <a:r>
              <a:rPr lang="en-US" sz="2000" b="1" i="1" dirty="0">
                <a:latin typeface="Calibri" panose="020F0502020204030204" pitchFamily="34" charset="0"/>
              </a:rPr>
              <a:t>j </a:t>
            </a:r>
            <a:r>
              <a:rPr lang="en-US" sz="2000" dirty="0">
                <a:latin typeface="Calibri" panose="020F0502020204030204" pitchFamily="34" charset="0"/>
              </a:rPr>
              <a:t>dependence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sym typeface="Wingdings" pitchFamily="2" charset="2"/>
              </a:rPr>
              <a:t> spatially ultra-nonlocal dependence on </a:t>
            </a:r>
            <a:r>
              <a:rPr lang="en-US" sz="2000" dirty="0">
                <a:latin typeface="Calibri" panose="020F0502020204030204" pitchFamily="34" charset="0"/>
              </a:rPr>
              <a:t>density </a:t>
            </a:r>
            <a:r>
              <a:rPr lang="en-US" sz="2000" i="1" dirty="0">
                <a:latin typeface="Calibri" panose="020F0502020204030204" pitchFamily="34" charset="0"/>
              </a:rPr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3811" y="4662431"/>
            <a:ext cx="8677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Some success for: correcting overestimate of LDA polarizabilities in long-chain polymers, dissipation in extended systems, spin-Coulomb drag, stopping power in metals….</a:t>
            </a:r>
            <a:r>
              <a:rPr lang="en-US" sz="2000" i="1" dirty="0">
                <a:latin typeface="Calibri" panose="020F0502020204030204" pitchFamily="34" charset="0"/>
              </a:rPr>
              <a:t>BUT</a:t>
            </a:r>
            <a:r>
              <a:rPr lang="en-US" sz="2000" dirty="0">
                <a:latin typeface="Calibri" panose="020F0502020204030204" pitchFamily="34" charset="0"/>
              </a:rPr>
              <a:t> problems for finite systems due to spurious damping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542" y="3407633"/>
            <a:ext cx="4111561" cy="69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7" y="3532715"/>
            <a:ext cx="75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899" y="4107233"/>
            <a:ext cx="861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So even for static response (no memory), VK can help when spatial-non-locality important.  </a:t>
            </a:r>
          </a:p>
        </p:txBody>
      </p:sp>
    </p:spTree>
    <p:extLst>
      <p:ext uri="{BB962C8B-B14F-4D97-AF65-F5344CB8AC3E}">
        <p14:creationId xmlns:p14="http://schemas.microsoft.com/office/powerpoint/2010/main" val="4498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… Other Memory-Dependent 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Functionals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88697" y="3388290"/>
            <a:ext cx="8874125" cy="2523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Orbital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functionals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[{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i="1" baseline="-25000" dirty="0">
                <a:latin typeface="Calibri" panose="020F0502020204030204" pitchFamily="34" charset="0"/>
              </a:rPr>
              <a:t>i</a:t>
            </a:r>
            <a:r>
              <a:rPr lang="en-US" sz="2000" i="1" dirty="0">
                <a:latin typeface="Calibri" panose="020F0502020204030204" pitchFamily="34" charset="0"/>
              </a:rPr>
              <a:t>(t)</a:t>
            </a:r>
            <a:r>
              <a:rPr lang="en-US" sz="2000" dirty="0">
                <a:latin typeface="Calibri" panose="020F0502020204030204" pitchFamily="34" charset="0"/>
              </a:rPr>
              <a:t>}]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+mn-lt"/>
              </a:rPr>
              <a:t>H. </a:t>
            </a:r>
            <a:r>
              <a:rPr lang="en-US" sz="1600" dirty="0" err="1">
                <a:latin typeface="+mn-lt"/>
              </a:rPr>
              <a:t>Wijewardane</a:t>
            </a:r>
            <a:r>
              <a:rPr lang="en-US" sz="1600" dirty="0">
                <a:latin typeface="+mn-lt"/>
              </a:rPr>
              <a:t> and C. A. Ullrich,  </a:t>
            </a:r>
            <a:r>
              <a:rPr lang="en-US" sz="1600" dirty="0">
                <a:effectLst/>
                <a:latin typeface="+mn-lt"/>
              </a:rPr>
              <a:t>Phys. Rev. Lett. </a:t>
            </a:r>
            <a:r>
              <a:rPr lang="en-US" sz="1600" b="1" dirty="0">
                <a:effectLst/>
                <a:latin typeface="+mn-lt"/>
              </a:rPr>
              <a:t>100</a:t>
            </a:r>
            <a:r>
              <a:rPr lang="en-US" sz="1600" dirty="0">
                <a:effectLst/>
                <a:latin typeface="+mn-lt"/>
              </a:rPr>
              <a:t>, 056404 (2008)</a:t>
            </a:r>
          </a:p>
          <a:p>
            <a:pPr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Approximations based on an exact decomposition of the xc potential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23843" y="980728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Lagrangian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frame memory action functional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Y. Kurzweil &amp; R. Baer (J. Chem. Phys. </a:t>
            </a:r>
            <a:r>
              <a:rPr lang="en-US" sz="1600" b="1" dirty="0">
                <a:latin typeface="Calibri" panose="020F0502020204030204" pitchFamily="34" charset="0"/>
              </a:rPr>
              <a:t>121</a:t>
            </a:r>
            <a:r>
              <a:rPr lang="en-US" sz="1600" dirty="0">
                <a:latin typeface="Calibri" panose="020F0502020204030204" pitchFamily="34" charset="0"/>
              </a:rPr>
              <a:t> 8731 (2004). 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Time-dependent deformation functional theory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I. V. </a:t>
            </a:r>
            <a:r>
              <a:rPr lang="en-US" sz="1600" dirty="0" err="1">
                <a:latin typeface="Calibri" panose="020F0502020204030204" pitchFamily="34" charset="0"/>
              </a:rPr>
              <a:t>Tokatly</a:t>
            </a:r>
            <a:r>
              <a:rPr lang="en-US" sz="1600" dirty="0">
                <a:latin typeface="Calibri" panose="020F0502020204030204" pitchFamily="34" charset="0"/>
              </a:rPr>
              <a:t> (Phys. Rev. B </a:t>
            </a:r>
            <a:r>
              <a:rPr lang="en-US" sz="1600" b="1" dirty="0">
                <a:latin typeface="Calibri" panose="020F0502020204030204" pitchFamily="34" charset="0"/>
              </a:rPr>
              <a:t>71 (</a:t>
            </a:r>
            <a:r>
              <a:rPr lang="en-US" sz="1600" dirty="0">
                <a:latin typeface="Calibri" panose="020F0502020204030204" pitchFamily="34" charset="0"/>
              </a:rPr>
              <a:t>2005), Phys. Rev. B </a:t>
            </a:r>
            <a:r>
              <a:rPr lang="en-US" sz="1600" b="1" dirty="0">
                <a:latin typeface="Calibri" panose="020F0502020204030204" pitchFamily="34" charset="0"/>
              </a:rPr>
              <a:t>75</a:t>
            </a:r>
            <a:r>
              <a:rPr lang="en-US" sz="1600" dirty="0">
                <a:latin typeface="Calibri" panose="020F0502020204030204" pitchFamily="34" charset="0"/>
              </a:rPr>
              <a:t>, 125105 </a:t>
            </a:r>
            <a:r>
              <a:rPr lang="en-US" sz="1600" dirty="0">
                <a:latin typeface="Times" pitchFamily="2" charset="0"/>
              </a:rPr>
              <a:t>(</a:t>
            </a:r>
            <a:r>
              <a:rPr lang="en-US" sz="1600" dirty="0">
                <a:latin typeface="Calibri" panose="020F0502020204030204" pitchFamily="34" charset="0"/>
              </a:rPr>
              <a:t>2007); Chap. 25 in Fundamentals of TDDFT (Springer, 2012)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014" y="5477691"/>
            <a:ext cx="740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Fuks</a:t>
            </a:r>
            <a:r>
              <a:rPr lang="en-US" sz="1600" dirty="0">
                <a:latin typeface="+mn-lt"/>
              </a:rPr>
              <a:t>, Lacombe, Nielsen, Maitra, Phys. Chem. Chem. Phys. </a:t>
            </a:r>
            <a:r>
              <a:rPr lang="en-US" sz="1600" b="1" dirty="0">
                <a:latin typeface="+mn-lt"/>
              </a:rPr>
              <a:t>20</a:t>
            </a:r>
            <a:r>
              <a:rPr lang="en-US" sz="1600" dirty="0">
                <a:latin typeface="+mn-lt"/>
              </a:rPr>
              <a:t>, 26145 (2018).</a:t>
            </a:r>
          </a:p>
          <a:p>
            <a:r>
              <a:rPr lang="en-US" sz="1600" dirty="0">
                <a:latin typeface="+mn-lt"/>
              </a:rPr>
              <a:t>L. Lacombe and N. T. Maitra, J. Chem. Theory and </a:t>
            </a:r>
            <a:r>
              <a:rPr lang="en-US" sz="1600" dirty="0" err="1">
                <a:latin typeface="+mn-lt"/>
              </a:rPr>
              <a:t>Comput</a:t>
            </a:r>
            <a:r>
              <a:rPr lang="en-US" sz="1600" dirty="0">
                <a:latin typeface="+mn-lt"/>
              </a:rPr>
              <a:t>. </a:t>
            </a:r>
            <a:r>
              <a:rPr lang="en-US" sz="1600" b="1" dirty="0">
                <a:latin typeface="+mn-lt"/>
              </a:rPr>
              <a:t>15</a:t>
            </a:r>
            <a:r>
              <a:rPr lang="en-US" sz="1600" dirty="0">
                <a:latin typeface="+mn-lt"/>
              </a:rPr>
              <a:t>, 1672  (2019). 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F081D-1D82-9312-843F-402F90762807}"/>
              </a:ext>
            </a:extLst>
          </p:cNvPr>
          <p:cNvSpPr txBox="1"/>
          <p:nvPr/>
        </p:nvSpPr>
        <p:spPr>
          <a:xfrm>
            <a:off x="7584373" y="3070233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Finite systems</a:t>
            </a:r>
          </a:p>
          <a:p>
            <a:endParaRPr lang="en-US" dirty="0">
              <a:solidFill>
                <a:srgbClr val="7030A0"/>
              </a:solidFill>
              <a:latin typeface="+mn-lt"/>
            </a:endParaRPr>
          </a:p>
          <a:p>
            <a:r>
              <a:rPr lang="en-US" dirty="0">
                <a:solidFill>
                  <a:srgbClr val="7030A0"/>
                </a:solidFill>
                <a:latin typeface="+mn-lt"/>
              </a:rPr>
              <a:t>Initial-state dependent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53B987-01E7-DC59-F01F-C6D08B3E885D}"/>
              </a:ext>
            </a:extLst>
          </p:cNvPr>
          <p:cNvCxnSpPr>
            <a:cxnSpLocks/>
          </p:cNvCxnSpPr>
          <p:nvPr/>
        </p:nvCxnSpPr>
        <p:spPr>
          <a:xfrm flipH="1">
            <a:off x="6660232" y="3484845"/>
            <a:ext cx="648072" cy="1440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8A2644-22DD-36E4-C067-AE62335AF7AB}"/>
              </a:ext>
            </a:extLst>
          </p:cNvPr>
          <p:cNvCxnSpPr>
            <a:cxnSpLocks/>
          </p:cNvCxnSpPr>
          <p:nvPr/>
        </p:nvCxnSpPr>
        <p:spPr>
          <a:xfrm flipH="1">
            <a:off x="6660232" y="3725416"/>
            <a:ext cx="800472" cy="141514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C379EC76-4A06-CC14-059A-4E96078D8E8E}"/>
              </a:ext>
            </a:extLst>
          </p:cNvPr>
          <p:cNvSpPr/>
          <p:nvPr/>
        </p:nvSpPr>
        <p:spPr>
          <a:xfrm>
            <a:off x="7308304" y="3016275"/>
            <a:ext cx="445042" cy="1263485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3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504" y="21528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Another exact condition: </a:t>
            </a:r>
            <a:r>
              <a:rPr lang="en-US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“Memory” condition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History and initial-state dependence are entangled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636" y="1672854"/>
            <a:ext cx="716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i="1" baseline="-25000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xc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[</a:t>
            </a:r>
            <a:r>
              <a:rPr lang="en-US" sz="20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n</a:t>
            </a:r>
            <a:r>
              <a:rPr lang="en-US" sz="2000" i="1" baseline="-25000" dirty="0" err="1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US" sz="2000" i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’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;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Y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(t’),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(t’) ] </a:t>
            </a:r>
            <a:r>
              <a:rPr lang="en-US" sz="20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r,t</a:t>
            </a:r>
            <a:r>
              <a:rPr lang="en-US" sz="20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independent of </a:t>
            </a:r>
            <a:r>
              <a:rPr lang="en-US" sz="20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t’  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(for </a:t>
            </a:r>
            <a:r>
              <a:rPr lang="en-US" sz="20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t &gt;t’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V="1">
            <a:off x="2843808" y="255652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1396008" y="362332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2843808" y="2708920"/>
            <a:ext cx="2286000" cy="6604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144" y="72"/>
              </a:cxn>
              <a:cxn ang="0">
                <a:pos x="240" y="24"/>
              </a:cxn>
              <a:cxn ang="0">
                <a:pos x="384" y="24"/>
              </a:cxn>
              <a:cxn ang="0">
                <a:pos x="576" y="168"/>
              </a:cxn>
              <a:cxn ang="0">
                <a:pos x="672" y="264"/>
              </a:cxn>
              <a:cxn ang="0">
                <a:pos x="864" y="360"/>
              </a:cxn>
              <a:cxn ang="0">
                <a:pos x="1056" y="408"/>
              </a:cxn>
              <a:cxn ang="0">
                <a:pos x="1152" y="408"/>
              </a:cxn>
              <a:cxn ang="0">
                <a:pos x="1248" y="408"/>
              </a:cxn>
              <a:cxn ang="0">
                <a:pos x="1344" y="360"/>
              </a:cxn>
              <a:cxn ang="0">
                <a:pos x="1440" y="264"/>
              </a:cxn>
            </a:cxnLst>
            <a:rect l="0" t="0" r="r" b="b"/>
            <a:pathLst>
              <a:path w="1440" h="416">
                <a:moveTo>
                  <a:pt x="0" y="216"/>
                </a:moveTo>
                <a:cubicBezTo>
                  <a:pt x="52" y="160"/>
                  <a:pt x="104" y="104"/>
                  <a:pt x="144" y="72"/>
                </a:cubicBezTo>
                <a:cubicBezTo>
                  <a:pt x="184" y="40"/>
                  <a:pt x="200" y="32"/>
                  <a:pt x="240" y="24"/>
                </a:cubicBezTo>
                <a:cubicBezTo>
                  <a:pt x="280" y="16"/>
                  <a:pt x="328" y="0"/>
                  <a:pt x="384" y="24"/>
                </a:cubicBezTo>
                <a:cubicBezTo>
                  <a:pt x="440" y="48"/>
                  <a:pt x="528" y="128"/>
                  <a:pt x="576" y="168"/>
                </a:cubicBezTo>
                <a:cubicBezTo>
                  <a:pt x="624" y="208"/>
                  <a:pt x="624" y="232"/>
                  <a:pt x="672" y="264"/>
                </a:cubicBezTo>
                <a:cubicBezTo>
                  <a:pt x="720" y="296"/>
                  <a:pt x="800" y="336"/>
                  <a:pt x="864" y="360"/>
                </a:cubicBezTo>
                <a:cubicBezTo>
                  <a:pt x="928" y="384"/>
                  <a:pt x="1008" y="400"/>
                  <a:pt x="1056" y="408"/>
                </a:cubicBezTo>
                <a:cubicBezTo>
                  <a:pt x="1104" y="416"/>
                  <a:pt x="1120" y="408"/>
                  <a:pt x="1152" y="408"/>
                </a:cubicBezTo>
                <a:cubicBezTo>
                  <a:pt x="1184" y="408"/>
                  <a:pt x="1216" y="416"/>
                  <a:pt x="1248" y="408"/>
                </a:cubicBezTo>
                <a:cubicBezTo>
                  <a:pt x="1280" y="400"/>
                  <a:pt x="1312" y="384"/>
                  <a:pt x="1344" y="360"/>
                </a:cubicBezTo>
                <a:cubicBezTo>
                  <a:pt x="1376" y="336"/>
                  <a:pt x="1408" y="300"/>
                  <a:pt x="1440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9992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26331" y="2582282"/>
            <a:ext cx="0" cy="113475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5896" y="2582282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8655" y="3717032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t’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152339" y="2621851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5098" y="3756601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t’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843808" y="2683919"/>
            <a:ext cx="0" cy="113475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6567" y="3818669"/>
            <a:ext cx="3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247" y="2247977"/>
            <a:ext cx="158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density </a:t>
            </a:r>
            <a:r>
              <a:rPr lang="en-US" dirty="0" err="1">
                <a:latin typeface="Calibri" panose="020F0502020204030204" pitchFamily="34" charset="0"/>
              </a:rPr>
              <a:t>n</a:t>
            </a:r>
            <a:r>
              <a:rPr lang="en-US" baseline="-25000" dirty="0" err="1">
                <a:latin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</a:rPr>
              <a:t>’</a:t>
            </a:r>
            <a:r>
              <a:rPr lang="en-US" dirty="0">
                <a:latin typeface="Calibri" panose="020F0502020204030204" pitchFamily="34" charset="0"/>
              </a:rPr>
              <a:t> defined only from t’ onward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19672" y="2072964"/>
            <a:ext cx="288032" cy="2759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795601" y="2625427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n (t)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389" y="3877321"/>
            <a:ext cx="505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</a:rPr>
              <a:t>Maitra, Burke, Woodward, PRL </a:t>
            </a:r>
            <a:r>
              <a:rPr lang="en-US" sz="1600" b="1" i="1" dirty="0">
                <a:latin typeface="Calibri" panose="020F0502020204030204" pitchFamily="34" charset="0"/>
              </a:rPr>
              <a:t>89</a:t>
            </a:r>
            <a:r>
              <a:rPr lang="en-US" sz="1600" i="1" dirty="0">
                <a:latin typeface="Calibri" panose="020F0502020204030204" pitchFamily="34" charset="0"/>
              </a:rPr>
              <a:t>, 023002 (2002)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4545115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This is a very hard condition to satisfy for non-adiabatic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functionals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Question for you! 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Does ALDA satisfy this? Do you think VK satisfies this?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AE140-275D-6952-B644-2FD32CC3CE67}"/>
              </a:ext>
            </a:extLst>
          </p:cNvPr>
          <p:cNvSpPr txBox="1"/>
          <p:nvPr/>
        </p:nvSpPr>
        <p:spPr>
          <a:xfrm>
            <a:off x="467544" y="58052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When finding exact xc potentials for a given model dynamics, this condition is useful to generalize your results! It says for </a:t>
            </a:r>
            <a:r>
              <a:rPr lang="en-US" i="1" dirty="0">
                <a:latin typeface="+mn-lt"/>
              </a:rPr>
              <a:t>any</a:t>
            </a:r>
            <a:r>
              <a:rPr lang="en-US" dirty="0">
                <a:latin typeface="+mn-lt"/>
              </a:rPr>
              <a:t> dynamics  that reaches the instantaneous interacting and KS states </a:t>
            </a:r>
            <a:r>
              <a:rPr lang="en-US" dirty="0">
                <a:latin typeface="Symbol" pitchFamily="2" charset="2"/>
              </a:rPr>
              <a:t>Y</a:t>
            </a:r>
            <a:r>
              <a:rPr lang="en-US" dirty="0">
                <a:latin typeface="+mn-lt"/>
              </a:rPr>
              <a:t>(t), </a:t>
            </a:r>
            <a:r>
              <a:rPr lang="en-US" dirty="0">
                <a:latin typeface="Symbol" pitchFamily="2" charset="2"/>
              </a:rPr>
              <a:t>F</a:t>
            </a:r>
            <a:r>
              <a:rPr lang="en-US" dirty="0">
                <a:latin typeface="+mn-lt"/>
              </a:rPr>
              <a:t>(t), your exact xc potential applies. </a:t>
            </a:r>
          </a:p>
        </p:txBody>
      </p:sp>
    </p:spTree>
    <p:extLst>
      <p:ext uri="{BB962C8B-B14F-4D97-AF65-F5344CB8AC3E}">
        <p14:creationId xmlns:p14="http://schemas.microsoft.com/office/powerpoint/2010/main" val="22982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9" grpId="0"/>
      <p:bldP spid="19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8889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We will next look at some systems where we can find the exact TD xc potential, and compare with the adiabatic approximation. 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To do this, we need a system for which we can find the exact interacting wavefunction from which we obtain the time-dependent density. 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Then the question is what is the Kohn-Sham potential that reproduces this density evolution?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1196752"/>
            <a:ext cx="822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Introduction to what is memory in TDDFT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the adiabatic approximation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Approximations including memory and some exact conditions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Some examples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field-free superposition state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charge-transfer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electron-atom scattering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0D6AB0B-D6EF-0C45-11B6-691EF5BCCA73}"/>
              </a:ext>
            </a:extLst>
          </p:cNvPr>
          <p:cNvSpPr/>
          <p:nvPr/>
        </p:nvSpPr>
        <p:spPr>
          <a:xfrm flipV="1">
            <a:off x="351285" y="3920574"/>
            <a:ext cx="8305800" cy="230425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0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2184C3C-DB3D-E5EC-BBDD-A40116A7F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5" y="1561073"/>
            <a:ext cx="5365340" cy="897428"/>
          </a:xfrm>
          <a:prstGeom prst="rect">
            <a:avLst/>
          </a:prstGeom>
        </p:spPr>
      </p:pic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309563" y="779463"/>
            <a:ext cx="81803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100364" name="Text Box 13"/>
          <p:cNvSpPr txBox="1">
            <a:spLocks noChangeArrowheads="1"/>
          </p:cNvSpPr>
          <p:nvPr/>
        </p:nvSpPr>
        <p:spPr bwMode="auto">
          <a:xfrm>
            <a:off x="263539" y="84346"/>
            <a:ext cx="857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Finding the exact xc potential for a given </a:t>
            </a:r>
            <a:r>
              <a:rPr lang="en-US" sz="24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known</a:t>
            </a:r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 density-evolution</a:t>
            </a:r>
          </a:p>
          <a:p>
            <a:pPr eaLnBrk="0" hangingPunct="0"/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950" y="889732"/>
            <a:ext cx="795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One can show: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950" y="2744636"/>
            <a:ext cx="69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292" y="4835326"/>
            <a:ext cx="8737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So, problem becomes finding the exact KS orbitals -- generally difficult, but possible,  	</a:t>
            </a:r>
            <a:r>
              <a:rPr lang="en-US" sz="1600" i="1" dirty="0">
                <a:latin typeface="Calibri" panose="020F0502020204030204" pitchFamily="34" charset="0"/>
              </a:rPr>
              <a:t>Nielsen, </a:t>
            </a:r>
            <a:r>
              <a:rPr lang="en-US" sz="1600" i="1" dirty="0" err="1">
                <a:latin typeface="Calibri" panose="020F0502020204030204" pitchFamily="34" charset="0"/>
              </a:rPr>
              <a:t>Ruggenthaler</a:t>
            </a:r>
            <a:r>
              <a:rPr lang="en-US" sz="1600" i="1" dirty="0">
                <a:latin typeface="Calibri" panose="020F0502020204030204" pitchFamily="34" charset="0"/>
              </a:rPr>
              <a:t>, van </a:t>
            </a:r>
            <a:r>
              <a:rPr lang="en-US" sz="1600" i="1" dirty="0" err="1">
                <a:latin typeface="Calibri" panose="020F0502020204030204" pitchFamily="34" charset="0"/>
              </a:rPr>
              <a:t>Leeuwen</a:t>
            </a:r>
            <a:r>
              <a:rPr lang="en-US" sz="1600" i="1" dirty="0">
                <a:latin typeface="Calibri" panose="020F0502020204030204" pitchFamily="34" charset="0"/>
              </a:rPr>
              <a:t>, </a:t>
            </a:r>
            <a:r>
              <a:rPr lang="en-US" sz="1600" i="1" dirty="0" err="1">
                <a:latin typeface="Calibri" panose="020F0502020204030204" pitchFamily="34" charset="0"/>
              </a:rPr>
              <a:t>Europhys</a:t>
            </a:r>
            <a:r>
              <a:rPr lang="en-US" sz="1600" i="1" dirty="0">
                <a:latin typeface="Calibri" panose="020F0502020204030204" pitchFamily="34" charset="0"/>
              </a:rPr>
              <a:t>. Lett. </a:t>
            </a:r>
            <a:r>
              <a:rPr lang="en-US" sz="1600" b="1" i="1" dirty="0">
                <a:latin typeface="Calibri" panose="020F0502020204030204" pitchFamily="34" charset="0"/>
              </a:rPr>
              <a:t>101,</a:t>
            </a:r>
            <a:r>
              <a:rPr lang="en-US" sz="1600" i="1" dirty="0">
                <a:latin typeface="Calibri" panose="020F0502020204030204" pitchFamily="34" charset="0"/>
              </a:rPr>
              <a:t> 33001 (2013)</a:t>
            </a: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One  easy case: 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2 electrons spin-singlet in 1D</a:t>
            </a:r>
            <a:r>
              <a:rPr lang="en-US" sz="2000" dirty="0">
                <a:latin typeface="Calibri" panose="020F0502020204030204" pitchFamily="34" charset="0"/>
              </a:rPr>
              <a:t>, in a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doubly-occupied KS orbital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410" y="6158765"/>
            <a:ext cx="909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Calibri" panose="020F0502020204030204" pitchFamily="34" charset="0"/>
              </a:rPr>
              <a:t>n</a:t>
            </a:r>
            <a:r>
              <a:rPr lang="en-US" i="1" baseline="-25000" dirty="0" err="1">
                <a:latin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</a:rPr>
              <a:t>(</a:t>
            </a:r>
            <a:r>
              <a:rPr lang="en-US" i="1" dirty="0" err="1">
                <a:latin typeface="Calibri" panose="020F0502020204030204" pitchFamily="34" charset="0"/>
              </a:rPr>
              <a:t>x,t</a:t>
            </a:r>
            <a:r>
              <a:rPr lang="en-US" i="1" dirty="0">
                <a:latin typeface="Calibri" panose="020F0502020204030204" pitchFamily="34" charset="0"/>
              </a:rPr>
              <a:t>) 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 ½ n(</a:t>
            </a:r>
            <a:r>
              <a:rPr lang="en-US" i="1" dirty="0" err="1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), the exact density,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and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u</a:t>
            </a:r>
            <a:r>
              <a:rPr lang="en-US" i="1" baseline="-25000" dirty="0" err="1">
                <a:latin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</a:rPr>
              <a:t>(</a:t>
            </a:r>
            <a:r>
              <a:rPr lang="en-US" i="1" dirty="0" err="1">
                <a:latin typeface="Calibri" panose="020F0502020204030204" pitchFamily="34" charset="0"/>
              </a:rPr>
              <a:t>x,t</a:t>
            </a:r>
            <a:r>
              <a:rPr lang="en-US" i="1" dirty="0">
                <a:latin typeface="Calibri" panose="020F0502020204030204" pitchFamily="34" charset="0"/>
              </a:rPr>
              <a:t>)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 j(</a:t>
            </a:r>
            <a:r>
              <a:rPr lang="en-US" i="1" dirty="0" err="1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)/n(</a:t>
            </a:r>
            <a:r>
              <a:rPr lang="en-US" i="1" dirty="0" err="1">
                <a:latin typeface="Calibri" panose="020F0502020204030204" pitchFamily="34" charset="0"/>
                <a:sym typeface="Wingdings" panose="05000000000000000000" pitchFamily="2" charset="2"/>
              </a:rPr>
              <a:t>x,t</a:t>
            </a:r>
            <a:r>
              <a:rPr lang="en-US" i="1" dirty="0">
                <a:latin typeface="Calibri" panose="020F0502020204030204" pitchFamily="34" charset="0"/>
                <a:sym typeface="Wingdings" panose="05000000000000000000" pitchFamily="2" charset="2"/>
              </a:rPr>
              <a:t>), where j is the exact</a:t>
            </a:r>
            <a:r>
              <a:rPr lang="en-US" i="1" dirty="0">
                <a:latin typeface="Calibri" panose="020F0502020204030204" pitchFamily="34" charset="0"/>
              </a:rPr>
              <a:t> current-density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4950" y="567697"/>
            <a:ext cx="513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Generally, not so easy.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98524" y="1509201"/>
            <a:ext cx="277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orbital-density and orbital-phase of </a:t>
            </a:r>
            <a:r>
              <a:rPr lang="en-US" i="1" dirty="0">
                <a:latin typeface="Calibri" panose="020F0502020204030204" pitchFamily="34" charset="0"/>
              </a:rPr>
              <a:t>any one </a:t>
            </a:r>
            <a:r>
              <a:rPr lang="en-US" dirty="0">
                <a:latin typeface="Calibri" panose="020F0502020204030204" pitchFamily="34" charset="0"/>
              </a:rPr>
              <a:t>of the occupied orbitals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77148" y="1322398"/>
            <a:ext cx="170514" cy="27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340798" y="1279433"/>
            <a:ext cx="121016" cy="272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5291" y="3444240"/>
            <a:ext cx="8737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 1D, can express in terms of orbital-density and orbital-”velocity”,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u</a:t>
            </a:r>
            <a:r>
              <a:rPr lang="en-US" sz="2000" i="1" baseline="-25000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j</a:t>
            </a:r>
            <a:r>
              <a:rPr lang="en-US" sz="2000" i="1" baseline="-25000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US" sz="2000" i="1" baseline="-250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220192" y="1387106"/>
            <a:ext cx="1431841" cy="20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964022">
            <a:off x="4198114" y="1084911"/>
            <a:ext cx="13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into TDKS</a:t>
            </a:r>
          </a:p>
        </p:txBody>
      </p:sp>
      <p:sp>
        <p:nvSpPr>
          <p:cNvPr id="33" name="Curved Left Arrow 32"/>
          <p:cNvSpPr/>
          <p:nvPr/>
        </p:nvSpPr>
        <p:spPr>
          <a:xfrm rot="11876761">
            <a:off x="186972" y="4358974"/>
            <a:ext cx="435971" cy="1786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523979">
            <a:off x="4855159" y="2584558"/>
            <a:ext cx="231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Exercise: show this!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148064" y="2432531"/>
            <a:ext cx="503969" cy="2043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716016" y="2744636"/>
            <a:ext cx="649324" cy="35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122852-11E5-90C5-4A45-EB8711044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65" y="2754543"/>
            <a:ext cx="3463535" cy="39868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53175E4-B68E-33A5-6BF0-896E7D34B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22" y="3855023"/>
            <a:ext cx="5940152" cy="853975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DAA36194-5555-80D7-568F-05605E38A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79" y="810225"/>
            <a:ext cx="3374912" cy="4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6" grpId="0"/>
      <p:bldP spid="29" grpId="0"/>
      <p:bldP spid="32" grpId="0"/>
      <p:bldP spid="33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741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Expression directly for the exact exchange-correlation potential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71" y="2492896"/>
            <a:ext cx="6202622" cy="549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5" t="20165" r="34763" b="-20165"/>
          <a:stretch/>
        </p:blipFill>
        <p:spPr>
          <a:xfrm>
            <a:off x="401791" y="4505141"/>
            <a:ext cx="7753349" cy="79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414" y="382120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TD one-body density-matrix: interacting,      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632" y="2092238"/>
                <a:ext cx="8628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</a:rPr>
                  <a:t>Equate equation of motion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n(</a:t>
                </a:r>
                <a:r>
                  <a:rPr lang="en-US" sz="2000" i="1" dirty="0" err="1">
                    <a:latin typeface="Calibri" panose="020F0502020204030204" pitchFamily="34" charset="0"/>
                  </a:rPr>
                  <a:t>r,t</a:t>
                </a:r>
                <a:r>
                  <a:rPr lang="en-US" sz="2000" i="1" dirty="0">
                    <a:latin typeface="Calibri" panose="020F0502020204030204" pitchFamily="34" charset="0"/>
                  </a:rPr>
                  <a:t>)</a:t>
                </a:r>
                <a:r>
                  <a:rPr lang="en-US" sz="2000" dirty="0">
                    <a:latin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coming from interacting system,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2" y="2092238"/>
                <a:ext cx="862885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70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35631" y="3187401"/>
            <a:ext cx="894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with that of the KS system,   and then subtract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5040"/>
          <a:stretch/>
        </p:blipFill>
        <p:spPr>
          <a:xfrm>
            <a:off x="4821392" y="5335217"/>
            <a:ext cx="3959739" cy="75423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162794" y="4382069"/>
            <a:ext cx="381000" cy="1529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05794" y="4415669"/>
            <a:ext cx="133350" cy="2587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59640" y="4957362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TD exchange-correlation hole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99" y="836712"/>
            <a:ext cx="865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Those expressions are directly for 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i="1" baseline="-250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US" sz="2000" dirty="0">
                <a:latin typeface="Calibri" panose="020F0502020204030204" pitchFamily="34" charset="0"/>
              </a:rPr>
              <a:t>; to find </a:t>
            </a:r>
            <a:r>
              <a:rPr lang="en-US" sz="20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i="1" baseline="-25000" dirty="0" err="1">
                <a:latin typeface="+mn-lt"/>
                <a:ea typeface="Palatino" pitchFamily="2" charset="77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 we must subtract </a:t>
            </a:r>
            <a:r>
              <a:rPr lang="en-US" sz="2000" dirty="0" err="1">
                <a:latin typeface="Calibri" panose="020F0502020204030204" pitchFamily="34" charset="0"/>
              </a:rPr>
              <a:t>Hartree</a:t>
            </a:r>
            <a:r>
              <a:rPr lang="en-US" sz="2000" dirty="0">
                <a:latin typeface="Calibri" panose="020F0502020204030204" pitchFamily="34" charset="0"/>
              </a:rPr>
              <a:t> and </a:t>
            </a:r>
            <a:r>
              <a:rPr lang="en-US" sz="20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</a:rPr>
              <a:t>ext</a:t>
            </a:r>
            <a:endParaRPr lang="en-US" sz="2000" baseline="-25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But there is also an expression directly for </a:t>
            </a:r>
            <a:r>
              <a:rPr lang="en-US" sz="20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baseline="-25000" dirty="0" err="1">
                <a:latin typeface="Calibri" panose="020F0502020204030204" pitchFamily="34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31" y="3830160"/>
            <a:ext cx="394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Exact expression for the TD exchange-correlation potential</a:t>
            </a:r>
          </a:p>
        </p:txBody>
      </p:sp>
    </p:spTree>
    <p:extLst>
      <p:ext uri="{BB962C8B-B14F-4D97-AF65-F5344CB8AC3E}">
        <p14:creationId xmlns:p14="http://schemas.microsoft.com/office/powerpoint/2010/main" val="4454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372" y="1793415"/>
            <a:ext cx="1951596" cy="554886"/>
          </a:xfrm>
          <a:prstGeom prst="rect">
            <a:avLst/>
          </a:prstGeom>
        </p:spPr>
      </p:pic>
      <p:pic>
        <p:nvPicPr>
          <p:cNvPr id="5" name="movie_a0_n_vxc_ex_ex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21852"/>
          <a:stretch/>
        </p:blipFill>
        <p:spPr>
          <a:xfrm>
            <a:off x="583614" y="1196752"/>
            <a:ext cx="4257669" cy="408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713" y="291500"/>
            <a:ext cx="770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 simple example of memory-dependence: Field-Free Evolution of Superposition State in 1D He</a:t>
            </a:r>
          </a:p>
        </p:txBody>
      </p:sp>
      <p:pic>
        <p:nvPicPr>
          <p:cNvPr id="8" name="Picture 7" descr="TSL-movie-camer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407" y="3183974"/>
            <a:ext cx="861930" cy="1077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4448267"/>
            <a:ext cx="356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These large step and peak features cannot be captured by even the best adiabatic approximation,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baseline="-25000" dirty="0" err="1">
                <a:latin typeface="Calibri" charset="0"/>
                <a:ea typeface="Calibri" charset="0"/>
                <a:cs typeface="Calibri" charset="0"/>
              </a:rPr>
              <a:t>xc</a:t>
            </a:r>
            <a:r>
              <a:rPr lang="en-US" sz="2000" baseline="30000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000" baseline="30000" dirty="0">
                <a:latin typeface="Calibri" charset="0"/>
                <a:ea typeface="Calibri" charset="0"/>
                <a:cs typeface="Calibri" charset="0"/>
              </a:rPr>
              <a:t>-ex    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33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1196752"/>
            <a:ext cx="822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Introduction to what is memory in TDDFT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the adiabatic approximation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Approximations including memory and some exact conditions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Some examples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field-free superposition state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charge-transfer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electron-atom scattering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168" y="836712"/>
            <a:ext cx="5966154" cy="4302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062" y="5679629"/>
            <a:ext cx="8791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Adiabatic approximations, even 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adiabatically-exact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lack the dynamical step  and look really different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39652"/>
            <a:ext cx="61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baseline="-25000" dirty="0" err="1"/>
              <a:t>xc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953697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DCE6DE-2FA3-0F4C-8F07-B95D499A7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74" y="1531472"/>
            <a:ext cx="4896543" cy="3721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0C58D-248E-D44F-96A3-928BF9AFD7F5}"/>
              </a:ext>
            </a:extLst>
          </p:cNvPr>
          <p:cNvSpPr txBox="1"/>
          <p:nvPr/>
        </p:nvSpPr>
        <p:spPr>
          <a:xfrm>
            <a:off x="1795855" y="6404357"/>
            <a:ext cx="656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+mn-lt"/>
              </a:rPr>
              <a:t>D. Dar, L. Lacombe, J. Feist, N. T. Maitra, Phys. Rev. A. </a:t>
            </a:r>
            <a:r>
              <a:rPr lang="en-US" sz="1600" b="1" dirty="0">
                <a:solidFill>
                  <a:srgbClr val="7030A0"/>
                </a:solidFill>
                <a:latin typeface="+mn-lt"/>
              </a:rPr>
              <a:t>104</a:t>
            </a:r>
            <a:r>
              <a:rPr lang="en-US" sz="1600" dirty="0">
                <a:solidFill>
                  <a:srgbClr val="7030A0"/>
                </a:solidFill>
                <a:latin typeface="+mn-lt"/>
              </a:rPr>
              <a:t>, 032821 (2021)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72F29-EE83-E24D-96F9-8974BD4B05C6}"/>
              </a:ext>
            </a:extLst>
          </p:cNvPr>
          <p:cNvSpPr txBox="1"/>
          <p:nvPr/>
        </p:nvSpPr>
        <p:spPr>
          <a:xfrm>
            <a:off x="395536" y="315143"/>
            <a:ext cx="849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The large non-adiabatic features are not a consequence of 1D – they are equally present in real 3D systems,</a:t>
            </a:r>
          </a:p>
          <a:p>
            <a:r>
              <a:rPr lang="en-US" sz="2000" dirty="0">
                <a:latin typeface="+mn-lt"/>
              </a:rPr>
              <a:t> 		e.g. 50:50 superposition state 1</a:t>
            </a:r>
            <a:r>
              <a:rPr lang="en-US" sz="2000" baseline="30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S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dirty="0">
                <a:latin typeface="+mn-lt"/>
              </a:rPr>
              <a:t> : 2</a:t>
            </a:r>
            <a:r>
              <a:rPr lang="en-US" sz="2000" baseline="30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P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in the He atom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DD6887-811F-DD42-9DB9-A07D4DB7F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87" y="5685760"/>
            <a:ext cx="2118741" cy="283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7E863-051E-BC48-9ECA-E11F12552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384" y="5646727"/>
            <a:ext cx="2340050" cy="402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6393E-8116-0545-BDDC-7E92B9452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5513390"/>
            <a:ext cx="3329042" cy="4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210605" y="817460"/>
            <a:ext cx="8877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Non-adiabatic features in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sz="2000" baseline="-25000" dirty="0" err="1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000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appear generically in non-perturbative dynamics: resonantly-driven processes, charge-transfer dynamics, field-free evolution of non-stationary states, quasiparticle propagation in wires…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		…but missing in all adiabatic approximations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0605" y="250728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E.g.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Elliott, 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, Rubio, Maitra,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PRL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109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, 266404 (2012)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Ramsden, 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</a:rPr>
              <a:t>Godby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PRL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109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, 036402 (2012)</a:t>
            </a:r>
          </a:p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…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N. T. Maitra, </a:t>
            </a:r>
            <a:r>
              <a:rPr lang="en-US" i="1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Perspective </a:t>
            </a:r>
            <a:r>
              <a:rPr lang="en-US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in J. Chem. Phys. </a:t>
            </a:r>
            <a:r>
              <a:rPr lang="en-US" b="1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144</a:t>
            </a:r>
            <a:r>
              <a:rPr lang="en-US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, 220901 (2016)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  <a:ea typeface="Calibri" charset="0"/>
                <a:cs typeface="Calibri" charset="0"/>
              </a:rPr>
              <a:t>D. Dar, L. Lacombe, N. T. Maitra, Chem. Phys. Rev. </a:t>
            </a:r>
            <a:r>
              <a:rPr lang="en-US" b="1" dirty="0">
                <a:solidFill>
                  <a:srgbClr val="0070C0"/>
                </a:solidFill>
                <a:effectLst/>
                <a:latin typeface="+mn-lt"/>
              </a:rPr>
              <a:t>3</a:t>
            </a:r>
            <a:r>
              <a:rPr lang="en-US" dirty="0">
                <a:solidFill>
                  <a:srgbClr val="0070C0"/>
                </a:solidFill>
                <a:effectLst/>
                <a:latin typeface="+mn-lt"/>
              </a:rPr>
              <a:t>, 031307 (2022)</a:t>
            </a:r>
          </a:p>
          <a:p>
            <a:endParaRPr lang="en-US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605" y="4972327"/>
            <a:ext cx="8333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What is the impact on dynamics?? Propagate with adiabatically-exact approximation to compare…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534942" y="1087741"/>
            <a:ext cx="2842094" cy="459414"/>
          </a:xfrm>
          <a:prstGeom prst="ellipse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07" y="943790"/>
            <a:ext cx="3608009" cy="2451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711" y="1051811"/>
            <a:ext cx="390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S.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Ragunathan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M. Nest, J. Chem. Th.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Comput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. 7 2492 (2011). </a:t>
            </a:r>
          </a:p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8688" y="2805167"/>
            <a:ext cx="315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J.I.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and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Maitra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Phys. Rev. A.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89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062502 (2014);  Phys. Chem. Chem. Phys.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16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14504 (2014)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557" y="209705"/>
            <a:ext cx="8237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Another Example: Charge-transfer dynamics out of the ground-state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914" y="668613"/>
            <a:ext cx="201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LiCN</a:t>
            </a:r>
            <a:r>
              <a:rPr lang="en-US" dirty="0"/>
              <a:t> molecule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679" y="2664359"/>
            <a:ext cx="3569291" cy="257550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39901" y="3624878"/>
            <a:ext cx="3426818" cy="3064300"/>
            <a:chOff x="4593483" y="3238500"/>
            <a:chExt cx="4457177" cy="3112275"/>
          </a:xfrm>
        </p:grpSpPr>
        <p:grpSp>
          <p:nvGrpSpPr>
            <p:cNvPr id="6" name="Group 5"/>
            <p:cNvGrpSpPr/>
            <p:nvPr/>
          </p:nvGrpSpPr>
          <p:grpSpPr>
            <a:xfrm>
              <a:off x="4593483" y="3238500"/>
              <a:ext cx="4457177" cy="3112275"/>
              <a:chOff x="4588040" y="3188405"/>
              <a:chExt cx="4457177" cy="31122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8040" y="3188405"/>
                <a:ext cx="4457177" cy="311227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167886" y="3494358"/>
                <a:ext cx="1219200" cy="163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73329" y="3423166"/>
              <a:ext cx="1009598" cy="375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EXX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28769" y="5054910"/>
            <a:ext cx="155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charset="2"/>
                <a:ea typeface="Symbol" charset="2"/>
                <a:cs typeface="Symbol" charset="2"/>
              </a:rPr>
              <a:t>w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=</a:t>
            </a:r>
            <a:r>
              <a:rPr lang="en-US" sz="1600" dirty="0"/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0.5177 </a:t>
            </a:r>
          </a:p>
          <a:p>
            <a:r>
              <a:rPr lang="en-US" sz="1600" dirty="0" err="1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sz="1600" baseline="30000" dirty="0" err="1">
                <a:ea typeface="Symbol" charset="2"/>
                <a:cs typeface="Symbol" charset="2"/>
              </a:rPr>
              <a:t>adia</a:t>
            </a:r>
            <a:r>
              <a:rPr lang="en-US" sz="1600" baseline="30000" dirty="0">
                <a:ea typeface="Symbol" charset="2"/>
                <a:cs typeface="Symbol" charset="2"/>
              </a:rPr>
              <a:t>-ex</a:t>
            </a:r>
            <a:r>
              <a:rPr lang="en-US" sz="1600" dirty="0"/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= 0.5187</a:t>
            </a:r>
          </a:p>
          <a:p>
            <a:pPr marL="285750" indent="-285750">
              <a:buFont typeface="Symbol" charset="2"/>
              <a:buChar char="w"/>
            </a:pPr>
            <a:endParaRPr lang="en-US" sz="1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897" y="5851323"/>
            <a:ext cx="1767745" cy="6328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18897" y="21355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J. I.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Fuks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P. Elliott, A Rubio, N. T.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Maitra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J. Phys. Chem.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Lett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 4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, 735 (2013)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59" y="5446965"/>
            <a:ext cx="571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Despite extremely accurate CT excitation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energies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CT is not achieved by the adiabatically-exact  approximation. </a:t>
            </a:r>
          </a:p>
        </p:txBody>
      </p:sp>
    </p:spTree>
    <p:extLst>
      <p:ext uri="{BB962C8B-B14F-4D97-AF65-F5344CB8AC3E}">
        <p14:creationId xmlns:p14="http://schemas.microsoft.com/office/powerpoint/2010/main" val="160989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525" y="146124"/>
            <a:ext cx="89394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But charge-transfer out of the ground-state is challenging for KS,  since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a single KS orbital must always describe both the transferring electron and one that stays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...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Step features build up in time – even </a:t>
            </a:r>
            <a:r>
              <a:rPr lang="en-US" sz="2400" i="1" dirty="0" err="1"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400" baseline="-25000" dirty="0" err="1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400" baseline="30000" dirty="0" err="1">
                <a:latin typeface="Calibri" charset="0"/>
                <a:ea typeface="Calibri" charset="0"/>
                <a:cs typeface="Calibri" charset="0"/>
              </a:rPr>
              <a:t>adia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-ex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fails to correctly capture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		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0660"/>
          <a:stretch>
            <a:fillRect/>
          </a:stretch>
        </p:blipFill>
        <p:spPr bwMode="auto">
          <a:xfrm>
            <a:off x="6177203" y="2854775"/>
            <a:ext cx="2828049" cy="23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00773" y="3315586"/>
            <a:ext cx="67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sz="2000" baseline="-25000" dirty="0" err="1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endParaRPr lang="en-US" sz="2000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9558" y="3650506"/>
            <a:ext cx="158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adia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-exact </a:t>
            </a:r>
            <a:r>
              <a:rPr lang="en-US" i="1" dirty="0" err="1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endParaRPr lang="en-US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452" y="3941641"/>
            <a:ext cx="375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Correlation potential in the final CT state, as R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∞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451" y="4563750"/>
            <a:ext cx="2212475" cy="449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451" y="5208552"/>
            <a:ext cx="2212475" cy="39510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924" y="1774156"/>
            <a:ext cx="4455160" cy="20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40031" y="5621196"/>
            <a:ext cx="864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N. T. Maitra, Topical Review on 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</a:rPr>
              <a:t>Charge Transfer in TDDFT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in J. Phys. Cond. Matt.</a:t>
            </a:r>
            <a:r>
              <a:rPr lang="en-US" sz="16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29,</a:t>
            </a:r>
            <a:r>
              <a:rPr lang="en-US" sz="1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423001</a:t>
            </a:r>
            <a:r>
              <a:rPr lang="en-US" sz="1600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3414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71" y="197224"/>
            <a:ext cx="788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A final example: Time-Resolved e-H scattering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348" y="3656408"/>
            <a:ext cx="8497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How do the TDDFT approximations do?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Choice of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initial spin-singlet KS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</a:rPr>
              <a:t>wavefunction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192881" indent="-192881">
              <a:buFontTx/>
              <a:buAutoNum type="arabicParenBoth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Slater determinant (one orbital, doubly-occupied)</a:t>
            </a:r>
          </a:p>
          <a:p>
            <a:pPr marL="192881" indent="-192881">
              <a:buAutoNum type="arabicParenBoth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Two-orbital state: one for the electron in the atom, one for the incoming</a:t>
            </a: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 descr="TSL-movie-came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51" y="955202"/>
            <a:ext cx="642662" cy="803327"/>
          </a:xfrm>
          <a:prstGeom prst="rect">
            <a:avLst/>
          </a:prstGeom>
        </p:spPr>
      </p:pic>
      <p:pic>
        <p:nvPicPr>
          <p:cNvPr id="5" name="movie_n_exact_p-1.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21484" b="47597"/>
          <a:stretch/>
        </p:blipFill>
        <p:spPr>
          <a:xfrm>
            <a:off x="32900" y="616956"/>
            <a:ext cx="6083898" cy="30453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16946" y="2451518"/>
            <a:ext cx="2112159" cy="1895673"/>
            <a:chOff x="7961055" y="3867001"/>
            <a:chExt cx="2977704" cy="21953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61055" y="3867001"/>
              <a:ext cx="2621884" cy="17540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71999" y="4280455"/>
              <a:ext cx="1666760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/>
                <a:t>reflection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90340" y="5621076"/>
              <a:ext cx="773626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/>
                <a:t>t/fs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863966" y="4649789"/>
              <a:ext cx="187346" cy="3900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70167" y="6158910"/>
            <a:ext cx="888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Y. Suzuki, L. Lacombe, K. Watanabe, N. T. Maitra, PRL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119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, 263401 (2017)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L. Lacombe, Y. Suzuki, K. Watanabe, N. T. Maitra, Eur. Phys. J. B.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91,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96 (2018)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71926" y="4271741"/>
            <a:ext cx="1934934" cy="535195"/>
          </a:xfrm>
          <a:prstGeom prst="rect">
            <a:avLst/>
          </a:prstGeom>
          <a:noFill/>
          <a:ln/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6444208" y="4302835"/>
            <a:ext cx="443207" cy="50410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622" y="311456"/>
            <a:ext cx="3552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Time-Resolved e-H scattering</a:t>
            </a:r>
          </a:p>
          <a:p>
            <a:endParaRPr lang="en-US" sz="2000" dirty="0"/>
          </a:p>
          <a:p>
            <a:r>
              <a:rPr lang="en-US" dirty="0"/>
              <a:t>Choice (1) Slater determinant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7029" y="951360"/>
            <a:ext cx="287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Choice (2) Two-orbital state</a:t>
            </a:r>
          </a:p>
        </p:txBody>
      </p:sp>
      <p:pic>
        <p:nvPicPr>
          <p:cNvPr id="6" name="ezgif-1-d6709e0f2b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r="22867"/>
          <a:stretch/>
        </p:blipFill>
        <p:spPr>
          <a:xfrm>
            <a:off x="3716079" y="1327119"/>
            <a:ext cx="3468749" cy="407012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10721" y="4661596"/>
            <a:ext cx="2233278" cy="1615639"/>
            <a:chOff x="7961055" y="3867001"/>
            <a:chExt cx="2977704" cy="21541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61055" y="3867001"/>
              <a:ext cx="2621884" cy="17540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271998" y="4280456"/>
              <a:ext cx="166676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reflection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90340" y="5621076"/>
              <a:ext cx="77362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t/fs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863966" y="4649789"/>
              <a:ext cx="187346" cy="3900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067879" y="298962"/>
            <a:ext cx="20761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v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Although ALDA and AEXX densities don’t show unphysical oscillations for choice (2), they overspread and ultimately fail to scatter –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sz="1500" baseline="-25000" dirty="0" err="1">
                <a:latin typeface="Calibri" charset="0"/>
                <a:ea typeface="Calibri" charset="0"/>
                <a:cs typeface="Calibri" charset="0"/>
              </a:rPr>
              <a:t>xc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 lacks crucial peak and valley structures.</a:t>
            </a:r>
          </a:p>
          <a:p>
            <a:endParaRPr lang="en-US" sz="1500" dirty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Font typeface="Wingdings" charset="2"/>
              <a:buChar char="v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Same trend for elastic case – here scattering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</a:rPr>
              <a:t>coeffs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 extracted from linear response using AEXX are good but time-resolved calculation fails!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1149" y="1327119"/>
            <a:ext cx="3714674" cy="4142297"/>
            <a:chOff x="281532" y="873252"/>
            <a:chExt cx="4631685" cy="5180076"/>
          </a:xfrm>
        </p:grpSpPr>
        <p:pic>
          <p:nvPicPr>
            <p:cNvPr id="3" name="movie_vxc_n_2_p-1.5.mp4">
              <a:hlinkClick r:id="" action="ppaction://media"/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 rotWithShape="1">
            <a:blip r:embed="rId9"/>
            <a:srcRect r="20548"/>
            <a:stretch/>
          </p:blipFill>
          <p:spPr>
            <a:xfrm>
              <a:off x="281532" y="873252"/>
              <a:ext cx="4631685" cy="518007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10128" y="1554480"/>
              <a:ext cx="384048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0128" y="3921479"/>
              <a:ext cx="425604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1784" y="6246605"/>
            <a:ext cx="888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Y. Suzuki, L. Lacombe, K. Watanabe, N. T. Maitra, PRL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119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, 263401 (2017)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L. Lacombe, Y. Suzuki, K. Watanabe, N. T. Maitra, Eur. Phys. J. B.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91,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96 (2018)</a:t>
            </a:r>
          </a:p>
        </p:txBody>
      </p:sp>
      <p:pic>
        <p:nvPicPr>
          <p:cNvPr id="18" name="Picture 17" descr="TSL-movie-camera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0014" y="351760"/>
            <a:ext cx="456386" cy="5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68" y="210732"/>
            <a:ext cx="858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C00000"/>
                </a:solidFill>
              </a:rPr>
              <a:t>Short summary so far: memory in non-perturbative dynamics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594" y="790395"/>
            <a:ext cx="8519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The exact functional depends on the history of the density, the initial state, and choice of KS initial state. Neglect of this memory-dependence responsible for some failures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-- Resonantly driven dynamics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(another exact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cond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, not discussed here, is violated)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	-- Charge-transfer dynamics out of the ground-state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0910" y="2454705"/>
            <a:ext cx="8570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Generically, dynamical steps and peaks appear in </a:t>
            </a:r>
            <a:r>
              <a:rPr lang="en-US" sz="2000" i="1" dirty="0" err="1">
                <a:solidFill>
                  <a:srgbClr val="7030A0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baseline="-25000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that require non-adiabatic density-dependence 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-- impact on ensuing dynamics can be large, but not always</a:t>
            </a:r>
            <a:endParaRPr lang="en-US" sz="20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75" indent="-257175">
              <a:buFont typeface="Wingdings" charset="2"/>
              <a:buChar char="v"/>
            </a:pPr>
            <a:endParaRPr lang="en-US" sz="20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75" indent="-257175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Approximations giving good response can give bad non-perturbative dynamics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	-- probing the functional in a very different domain.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5349" y="4227318"/>
            <a:ext cx="8495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v"/>
            </a:pPr>
            <a:endParaRPr lang="en-US" sz="20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Font typeface="Wingdings" charset="2"/>
              <a:buChar char="v"/>
            </a:pP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With a judicious choice of </a:t>
            </a:r>
            <a:r>
              <a:rPr lang="en-US" sz="2000" dirty="0">
                <a:solidFill>
                  <a:srgbClr val="7030A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baseline="-25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 the adiabatic </a:t>
            </a:r>
            <a:r>
              <a:rPr lang="en-US" sz="2000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approx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can better approximate </a:t>
            </a:r>
            <a:r>
              <a:rPr lang="en-US" sz="2000" i="1" dirty="0" err="1">
                <a:solidFill>
                  <a:srgbClr val="7030A0"/>
                </a:solidFill>
                <a:latin typeface="Palatino" pitchFamily="2" charset="77"/>
                <a:ea typeface="Palatino" pitchFamily="2" charset="77"/>
                <a:cs typeface="Calibri" charset="0"/>
              </a:rPr>
              <a:t>v</a:t>
            </a:r>
            <a:r>
              <a:rPr lang="en-US" sz="2000" baseline="-25000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xc</a:t>
            </a:r>
            <a:r>
              <a:rPr lang="en-US" sz="20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349" y="5024190"/>
            <a:ext cx="88129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But the adiabatic approximation has provided useful results and interpretation in many applications, especially for heavily-integrated observables…and two-electrons may be the worst case… a better understanding of non-adiabatic effects is still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52400" y="55314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C00000"/>
                </a:solidFill>
                <a:latin typeface="+mn-lt"/>
              </a:rPr>
              <a:t>How did memory come in?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124" t="76723" r="6186"/>
          <a:stretch>
            <a:fillRect/>
          </a:stretch>
        </p:blipFill>
        <p:spPr bwMode="auto">
          <a:xfrm>
            <a:off x="1295400" y="3048000"/>
            <a:ext cx="71437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680200" y="3124200"/>
            <a:ext cx="1228725" cy="614363"/>
          </a:xfrm>
          <a:prstGeom prst="ellips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25598" y="4148831"/>
            <a:ext cx="4003675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History: </a:t>
            </a:r>
            <a:r>
              <a:rPr lang="en-US" sz="2400" b="1" i="1" dirty="0">
                <a:solidFill>
                  <a:srgbClr val="7030A0"/>
                </a:solidFill>
                <a:latin typeface="Palatino" pitchFamily="2" charset="77"/>
                <a:ea typeface="Palatino" pitchFamily="2" charset="77"/>
              </a:rPr>
              <a:t>n(r t’&lt;t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)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and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initial states </a:t>
            </a:r>
            <a:r>
              <a:rPr lang="en-US" sz="2000" b="1" dirty="0">
                <a:solidFill>
                  <a:srgbClr val="7030A0"/>
                </a:solidFill>
                <a:latin typeface="Symbol" pitchFamily="2" charset="2"/>
              </a:rPr>
              <a:t>Y</a:t>
            </a:r>
            <a:r>
              <a:rPr lang="en-US" sz="2000" b="1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and </a:t>
            </a:r>
            <a:r>
              <a:rPr lang="en-US" sz="2000" b="1" dirty="0">
                <a:solidFill>
                  <a:srgbClr val="7030A0"/>
                </a:solidFill>
                <a:latin typeface="Symbol" pitchFamily="2" charset="2"/>
              </a:rPr>
              <a:t>F</a:t>
            </a:r>
            <a:r>
              <a:rPr lang="en-US" sz="2000" b="1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of true and KS systems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5562600" y="2514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19800" y="21336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70C0"/>
                </a:solidFill>
                <a:latin typeface="+mn-lt"/>
              </a:rPr>
              <a:t>Hartree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is naturally </a:t>
            </a:r>
            <a:r>
              <a:rPr lang="en-US" i="1" dirty="0">
                <a:solidFill>
                  <a:srgbClr val="0070C0"/>
                </a:solidFill>
                <a:latin typeface="+mn-lt"/>
              </a:rPr>
              <a:t>adiabatic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– depends only on instantaneous density 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5994400" y="3810000"/>
            <a:ext cx="838200" cy="3810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362200" y="3609627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421159" y="3950494"/>
            <a:ext cx="4114800" cy="1277938"/>
            <a:chOff x="240" y="2321"/>
            <a:chExt cx="2592" cy="805"/>
          </a:xfrm>
        </p:grpSpPr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327" y="2321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  <a:latin typeface="+mn-lt"/>
                </a:rPr>
                <a:t>Actually, </a:t>
              </a:r>
              <a:r>
                <a:rPr lang="en-US" i="1" dirty="0" err="1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  <a:latin typeface="+mn-lt"/>
                </a:rPr>
                <a:t>ext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 [n,</a:t>
              </a:r>
              <a:r>
                <a:rPr lang="en-US" dirty="0">
                  <a:solidFill>
                    <a:srgbClr val="0070C0"/>
                  </a:solidFill>
                  <a:latin typeface="Symbol" pitchFamily="2" charset="2"/>
                </a:rPr>
                <a:t>Y</a:t>
              </a:r>
              <a:r>
                <a:rPr lang="en-US" sz="2000" baseline="-25000" dirty="0">
                  <a:solidFill>
                    <a:srgbClr val="0070C0"/>
                  </a:solidFill>
                  <a:latin typeface="+mn-lt"/>
                </a:rPr>
                <a:t>0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] </a:t>
              </a:r>
              <a:r>
                <a:rPr lang="en-US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(</a:t>
              </a:r>
              <a:r>
                <a:rPr lang="en-US" dirty="0" err="1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rt</a:t>
              </a:r>
              <a:r>
                <a:rPr lang="en-US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) 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40" y="2544"/>
              <a:ext cx="25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  <a:latin typeface="+mn-lt"/>
                </a:rPr>
                <a:t>but </a:t>
              </a:r>
              <a:r>
                <a:rPr lang="en-US" i="1" dirty="0" err="1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ext</a:t>
              </a:r>
              <a:r>
                <a:rPr lang="en-US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rPr>
                <a:t>(rt)</a:t>
              </a:r>
              <a:r>
                <a:rPr lang="en-US" i="1" dirty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rgbClr val="0070C0"/>
                  </a:solidFill>
                  <a:latin typeface="+mn-lt"/>
                </a:rPr>
                <a:t>is  prescribed by problem at hand, so functional dependence not explicit</a:t>
              </a:r>
            </a:p>
          </p:txBody>
        </p:sp>
      </p:grp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514600" y="6858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 pitchFamily="2" charset="77"/>
                <a:ea typeface="Palatino" pitchFamily="2" charset="77"/>
              </a:rPr>
              <a:t>   n   		  </a:t>
            </a:r>
            <a:r>
              <a:rPr lang="en-US" sz="2400" i="1" dirty="0" err="1">
                <a:latin typeface="Palatino" pitchFamily="2" charset="77"/>
                <a:ea typeface="Palatino" pitchFamily="2" charset="77"/>
              </a:rPr>
              <a:t>v</a:t>
            </a:r>
            <a:r>
              <a:rPr lang="en-US" sz="2400" i="1" baseline="-25000" dirty="0" err="1">
                <a:latin typeface="Palatino" pitchFamily="2" charset="77"/>
                <a:ea typeface="Palatino" pitchFamily="2" charset="77"/>
              </a:rPr>
              <a:t>ext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	</a:t>
            </a:r>
            <a:r>
              <a:rPr lang="en-US" sz="2400" dirty="0"/>
              <a:t>	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581400" y="914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1-1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+mn-lt"/>
              </a:rPr>
              <a:t>Runge</a:t>
            </a:r>
            <a:r>
              <a:rPr lang="en-US" sz="2000" dirty="0">
                <a:latin typeface="+mn-lt"/>
              </a:rPr>
              <a:t>-Gross:</a:t>
            </a: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3276600" y="91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581400" y="457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  <a:cs typeface="Arial" charset="0"/>
              </a:rPr>
              <a:t>Y</a:t>
            </a:r>
            <a:r>
              <a:rPr lang="en-US" sz="2400" baseline="-25000" dirty="0">
                <a:latin typeface="Symbol" pitchFamily="18" charset="2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152400" y="5251449"/>
                <a:ext cx="86868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Symbol" pitchFamily="18" charset="2"/>
                  </a:rPr>
                  <a:t>Y</a:t>
                </a:r>
                <a:r>
                  <a:rPr lang="en-US" sz="2400" baseline="-25000" dirty="0">
                    <a:latin typeface="Symbol" pitchFamily="18" charset="2"/>
                  </a:rPr>
                  <a:t>0</a:t>
                </a:r>
                <a:r>
                  <a:rPr lang="en-US" sz="2400" dirty="0">
                    <a:latin typeface="Symbol" pitchFamily="18" charset="2"/>
                  </a:rPr>
                  <a:t>: </a:t>
                </a:r>
                <a:r>
                  <a:rPr lang="en-US" dirty="0">
                    <a:latin typeface="+mn-lt"/>
                  </a:rPr>
                  <a:t>true initial state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Symbol" pitchFamily="18" charset="2"/>
                  </a:rPr>
                  <a:t>F</a:t>
                </a:r>
                <a:r>
                  <a:rPr lang="en-US" sz="2400" baseline="-25000" dirty="0"/>
                  <a:t>0</a:t>
                </a:r>
                <a:r>
                  <a:rPr lang="en-US" dirty="0"/>
                  <a:t>: </a:t>
                </a:r>
                <a:r>
                  <a:rPr lang="en-US" dirty="0">
                    <a:latin typeface="+mn-lt"/>
                  </a:rPr>
                  <a:t>initial state to start the KS calculation -- any state with same </a:t>
                </a:r>
                <a:r>
                  <a:rPr lang="en-US" i="1" dirty="0">
                    <a:latin typeface="Palatino" pitchFamily="2" charset="77"/>
                    <a:ea typeface="Palatino" pitchFamily="2" charset="77"/>
                  </a:rPr>
                  <a:t>n(r,0)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i="1" dirty="0">
                    <a:latin typeface="Palatino" pitchFamily="2" charset="77"/>
                    <a:ea typeface="Palatino" pitchFamily="2" charset="77"/>
                  </a:rPr>
                  <a:t>(r,0) </a:t>
                </a:r>
                <a:r>
                  <a:rPr lang="en-US" dirty="0">
                    <a:latin typeface="+mn-lt"/>
                  </a:rPr>
                  <a:t>as</a:t>
                </a:r>
                <a:r>
                  <a:rPr lang="en-US" dirty="0"/>
                  <a:t> </a:t>
                </a:r>
                <a:r>
                  <a:rPr lang="en-US" sz="2400" dirty="0">
                    <a:latin typeface="Symbol" pitchFamily="18" charset="2"/>
                  </a:rPr>
                  <a:t>Y</a:t>
                </a:r>
                <a:r>
                  <a:rPr lang="en-US" sz="2400" baseline="-25000" dirty="0"/>
                  <a:t>0</a:t>
                </a:r>
                <a:endParaRPr lang="en-US" i="1" dirty="0"/>
              </a:p>
            </p:txBody>
          </p:sp>
        </mc:Choice>
        <mc:Fallback xmlns="">
          <p:sp>
            <p:nvSpPr>
              <p:cNvPr id="5144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251449"/>
                <a:ext cx="8686800" cy="1015663"/>
              </a:xfrm>
              <a:prstGeom prst="rect">
                <a:avLst/>
              </a:prstGeom>
              <a:blipFill>
                <a:blip r:embed="rId4"/>
                <a:stretch>
                  <a:fillRect l="-1170" t="-4938" b="-135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2514600" y="16002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 pitchFamily="2" charset="77"/>
                <a:ea typeface="Palatino" pitchFamily="2" charset="77"/>
              </a:rPr>
              <a:t>   n   		   v</a:t>
            </a:r>
            <a:r>
              <a:rPr lang="en-US" sz="2400" i="1" baseline="-250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	</a:t>
            </a:r>
            <a:r>
              <a:rPr lang="en-US" sz="2400" dirty="0"/>
              <a:t>	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543300" y="1849482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1-1</a:t>
            </a: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3352800" y="182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581400" y="13716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  <a:cs typeface="Arial" charset="0"/>
              </a:rPr>
              <a:t>F</a:t>
            </a:r>
            <a:r>
              <a:rPr lang="en-US" sz="2400" baseline="-25000" dirty="0">
                <a:latin typeface="Symbol" pitchFamily="18" charset="2"/>
                <a:cs typeface="Arial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74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true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74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KS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6301719"/>
            <a:ext cx="591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usually choose Slater determinant but not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  <p:bldP spid="5131" grpId="0" animBg="1"/>
      <p:bldP spid="5132" grpId="0"/>
      <p:bldP spid="5133" grpId="0" animBg="1"/>
      <p:bldP spid="5140" grpId="0" animBg="1"/>
      <p:bldP spid="22" grpId="0"/>
      <p:bldP spid="23" grpId="0"/>
      <p:bldP spid="24" grpId="0" animBg="1"/>
      <p:bldP spid="25" grpId="0"/>
      <p:bldP spid="2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42974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C00000"/>
                </a:solidFill>
                <a:latin typeface="+mn-lt"/>
              </a:rPr>
              <a:t>Memory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/>
          <a:srcRect l="67506" t="78415" r="5246" b="4099"/>
          <a:stretch/>
        </p:blipFill>
        <p:spPr bwMode="auto">
          <a:xfrm>
            <a:off x="685800" y="990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066800" y="914400"/>
            <a:ext cx="1304925" cy="762000"/>
          </a:xfrm>
          <a:prstGeom prst="ellips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362200" y="990600"/>
            <a:ext cx="990600" cy="762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04800" y="19812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Also, for a general observable: A[</a:t>
            </a:r>
            <a:r>
              <a:rPr lang="en-US" sz="2000" i="1" dirty="0">
                <a:latin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</a:rPr>
              <a:t>;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] 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4343400" y="1676400"/>
            <a:ext cx="609600" cy="3048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990910"/>
            <a:ext cx="8686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Special, and common, case: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		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GS</a:t>
            </a:r>
          </a:p>
          <a:p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		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solidFill>
                  <a:srgbClr val="00B050"/>
                </a:solidFill>
                <a:latin typeface="Calibri" panose="020F0502020204030204" pitchFamily="34" charset="0"/>
              </a:rPr>
              <a:t>GS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Then, by the </a:t>
            </a:r>
            <a:r>
              <a:rPr lang="en-US" sz="2000" dirty="0" err="1">
                <a:latin typeface="Calibri" panose="020F0502020204030204" pitchFamily="34" charset="0"/>
              </a:rPr>
              <a:t>Hohenberg</a:t>
            </a:r>
            <a:r>
              <a:rPr lang="en-US" sz="2000" dirty="0">
                <a:latin typeface="Calibri" panose="020F0502020204030204" pitchFamily="34" charset="0"/>
              </a:rPr>
              <a:t>-Kohn theorem,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baseline="-25000" dirty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[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n(0)</a:t>
            </a:r>
            <a:r>
              <a:rPr lang="en-US" sz="2000" dirty="0">
                <a:latin typeface="Calibri" panose="020F0502020204030204" pitchFamily="34" charset="0"/>
              </a:rPr>
              <a:t>] and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>
                <a:latin typeface="Calibri" panose="020F0502020204030204" pitchFamily="34" charset="0"/>
              </a:rPr>
              <a:t>0 </a:t>
            </a:r>
            <a:r>
              <a:rPr lang="en-US" sz="2000" dirty="0">
                <a:latin typeface="Calibri" panose="020F0502020204030204" pitchFamily="34" charset="0"/>
              </a:rPr>
              <a:t>[</a:t>
            </a:r>
            <a:r>
              <a:rPr lang="en-US" sz="2000" i="1" dirty="0">
                <a:latin typeface="Palatino" pitchFamily="2" charset="77"/>
                <a:ea typeface="Palatino" pitchFamily="2" charset="77"/>
              </a:rPr>
              <a:t>n(0)</a:t>
            </a:r>
            <a:r>
              <a:rPr lang="en-US" sz="2000" dirty="0">
                <a:latin typeface="Calibri" panose="020F0502020204030204" pitchFamily="34" charset="0"/>
              </a:rPr>
              <a:t>]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 -- no explicit initial-state-dependence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v</a:t>
            </a:r>
            <a:r>
              <a:rPr lang="en-US" sz="2000" i="1" baseline="-25000" dirty="0" err="1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xc</a:t>
            </a:r>
            <a:r>
              <a:rPr lang="en-US" sz="2000" i="1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[n](</a:t>
            </a:r>
            <a:r>
              <a:rPr lang="en-US" sz="2000" i="1" dirty="0" err="1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r,t</a:t>
            </a:r>
            <a:r>
              <a:rPr lang="en-US" sz="2000" i="1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)   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(but still history-dependent)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e.g. linear response regime. 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FEED276-B743-D1CE-A9FB-983CCD71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2" y="784523"/>
            <a:ext cx="52578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7030A0"/>
                </a:solidFill>
                <a:latin typeface="+mn-lt"/>
              </a:rPr>
              <a:t>Functional depends on history, </a:t>
            </a:r>
            <a:r>
              <a:rPr lang="en-US" sz="2400" b="1" i="1" dirty="0">
                <a:solidFill>
                  <a:srgbClr val="7030A0"/>
                </a:solidFill>
                <a:latin typeface="Palatino" pitchFamily="2" charset="77"/>
                <a:ea typeface="Palatino" pitchFamily="2" charset="77"/>
              </a:rPr>
              <a:t>n(r t’&lt;t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),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 and initial states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Symbol" pitchFamily="2" charset="2"/>
              </a:rPr>
              <a:t>Y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and </a:t>
            </a:r>
            <a:r>
              <a:rPr lang="en-US" sz="2000" dirty="0">
                <a:solidFill>
                  <a:srgbClr val="7030A0"/>
                </a:solidFill>
                <a:latin typeface="Symbol" pitchFamily="2" charset="2"/>
              </a:rPr>
              <a:t>F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+mn-lt"/>
              </a:rPr>
              <a:t>of true and KS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04785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The Adiabatic Approximation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79672" y="633914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Almost all calculations today ignore memory, and use an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			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adiabatic approximation:</a:t>
            </a:r>
          </a:p>
          <a:p>
            <a:pPr eaLnBrk="0" hangingPunct="0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       input instantaneous density into a ground-state approximation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160" y="5551096"/>
            <a:ext cx="6125633" cy="958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160" y="4573168"/>
            <a:ext cx="5545062" cy="977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577" y="4749392"/>
            <a:ext cx="154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Example: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028" y="2585067"/>
            <a:ext cx="5564185" cy="73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028" y="3463127"/>
            <a:ext cx="3843482" cy="70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160" y="1700603"/>
            <a:ext cx="6542613" cy="8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04785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C00000"/>
                </a:solidFill>
                <a:latin typeface="Calibri" panose="020F0502020204030204" pitchFamily="34" charset="0"/>
              </a:rPr>
              <a:t>The Adiabatic Approximation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79672" y="633914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Almost all calculations today ignore memory, and use an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			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adiabatic approximation:</a:t>
            </a:r>
          </a:p>
          <a:p>
            <a:pPr eaLnBrk="0" hangingPunct="0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        input instantaneous density into a ground-state approximation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28" y="2585067"/>
            <a:ext cx="5564185" cy="73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028" y="3463127"/>
            <a:ext cx="3843482" cy="70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160" y="1700603"/>
            <a:ext cx="6542613" cy="884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672" y="4301795"/>
            <a:ext cx="839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Two sources of error:</a:t>
            </a:r>
          </a:p>
          <a:p>
            <a:pPr marL="400050" indent="-400050">
              <a:buAutoNum type="romanLcParenBoth"/>
            </a:pPr>
            <a:r>
              <a:rPr lang="en-US" sz="2000" dirty="0">
                <a:latin typeface="Calibri" panose="020F0502020204030204" pitchFamily="34" charset="0"/>
              </a:rPr>
              <a:t>Adiabatic approximation itself</a:t>
            </a:r>
          </a:p>
          <a:p>
            <a:pPr marL="400050" indent="-400050">
              <a:buAutoNum type="romanLcParenBoth"/>
            </a:pPr>
            <a:r>
              <a:rPr lang="en-US" sz="2000" dirty="0">
                <a:latin typeface="Calibri" panose="020F0502020204030204" pitchFamily="34" charset="0"/>
              </a:rPr>
              <a:t>Ground-state functional approximation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To disentangle, study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“adiabatically-exact” </a:t>
            </a:r>
            <a:r>
              <a:rPr lang="en-US" sz="2000" dirty="0">
                <a:latin typeface="Calibri" panose="020F0502020204030204" pitchFamily="34" charset="0"/>
              </a:rPr>
              <a:t>potential </a:t>
            </a:r>
            <a:r>
              <a:rPr lang="en-US" sz="1600" i="1" dirty="0">
                <a:latin typeface="Calibri" panose="020F0502020204030204" pitchFamily="34" charset="0"/>
              </a:rPr>
              <a:t>(see examples soon!)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83AC2C-45A3-9A84-4914-D0B1D76B8C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4400" y="6084445"/>
            <a:ext cx="2321576" cy="36429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934EFA8-D23F-5186-749D-BCC1080D9F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r="806"/>
          <a:stretch/>
        </p:blipFill>
        <p:spPr>
          <a:xfrm>
            <a:off x="4355976" y="6084445"/>
            <a:ext cx="2088232" cy="3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1196752"/>
            <a:ext cx="822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Introduction to what is memory in TDDFT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the adiabatic approximation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Approximations including memory and some exact conditions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endParaRPr lang="en-US" sz="2400" dirty="0">
              <a:latin typeface="+mn-lt"/>
              <a:ea typeface="Calibri" charset="0"/>
              <a:cs typeface="Calibri" charset="0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Some examples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field-free superposition state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charge-transfer dynamics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	-- electron-atom scattering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0D6AB0B-D6EF-0C45-11B6-691EF5BCCA73}"/>
              </a:ext>
            </a:extLst>
          </p:cNvPr>
          <p:cNvSpPr/>
          <p:nvPr/>
        </p:nvSpPr>
        <p:spPr>
          <a:xfrm>
            <a:off x="457200" y="2780928"/>
            <a:ext cx="8305800" cy="57606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Development of Memory-Dependent </a:t>
            </a:r>
            <a:r>
              <a:rPr lang="en-US" sz="2400" u="sng" dirty="0" err="1">
                <a:solidFill>
                  <a:srgbClr val="C00000"/>
                </a:solidFill>
                <a:latin typeface="Calibri" panose="020F0502020204030204" pitchFamily="34" charset="0"/>
              </a:rPr>
              <a:t>Functionals</a:t>
            </a:r>
            <a:r>
              <a:rPr lang="en-US" sz="2400" u="sng" dirty="0">
                <a:solidFill>
                  <a:srgbClr val="C00000"/>
                </a:solidFill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Gross-Kohn (1985)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>
                <a:latin typeface="Calibri" panose="020F0502020204030204" pitchFamily="34" charset="0"/>
              </a:rPr>
              <a:t>Phys. Rev. </a:t>
            </a:r>
            <a:r>
              <a:rPr lang="en-US" sz="2000" i="1" dirty="0" err="1">
                <a:latin typeface="Calibri" panose="020F0502020204030204" pitchFamily="34" charset="0"/>
              </a:rPr>
              <a:t>Lett</a:t>
            </a:r>
            <a:r>
              <a:rPr lang="en-US" sz="2000" i="1" dirty="0">
                <a:latin typeface="Calibri" panose="020F0502020204030204" pitchFamily="34" charset="0"/>
              </a:rPr>
              <a:t>. </a:t>
            </a:r>
            <a:r>
              <a:rPr lang="en-US" sz="2000" b="1" i="1" dirty="0">
                <a:latin typeface="Calibri" panose="020F0502020204030204" pitchFamily="34" charset="0"/>
              </a:rPr>
              <a:t>55,</a:t>
            </a:r>
            <a:r>
              <a:rPr lang="en-US" sz="2000" i="1" dirty="0">
                <a:latin typeface="Calibri" panose="020F0502020204030204" pitchFamily="34" charset="0"/>
              </a:rPr>
              <a:t> 2850 (1985)</a:t>
            </a:r>
          </a:p>
          <a:p>
            <a:pPr>
              <a:buFont typeface="Wingdings" pitchFamily="2" charset="2"/>
              <a:buNone/>
            </a:pP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26230" y="872992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linear-response kernel of the uniform electron gas at finite frequency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3415524"/>
            <a:ext cx="87484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</a:rPr>
              <a:t>Non-adiabatic -- time-non-local although spatially local; “finite-frequency LDA”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     Violates exact conditions: harmonic potential theorem, zero-force theorem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60032" y="1707037"/>
            <a:ext cx="571838" cy="2750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9" descr="MCj04338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9" y="3827323"/>
            <a:ext cx="449756" cy="4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81" y="2007099"/>
            <a:ext cx="5601619" cy="38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550" y="2612460"/>
            <a:ext cx="5031317" cy="6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alibri" panose="020F0502020204030204" pitchFamily="34" charset="0"/>
              </a:rPr>
              <a:t>A couple of exact conditions in TDDFT: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93268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) Harmonic Potential Theorem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(Dobson (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73</a:t>
            </a:r>
            <a:r>
              <a:rPr lang="en-US" i="1" dirty="0">
                <a:latin typeface="Calibri" panose="020F0502020204030204" pitchFamily="34" charset="0"/>
              </a:rPr>
              <a:t>, 2244, (1994</a:t>
            </a:r>
            <a:r>
              <a:rPr lang="en-US" dirty="0">
                <a:latin typeface="Calibri" panose="020F0502020204030204" pitchFamily="34" charset="0"/>
              </a:rPr>
              <a:t>); </a:t>
            </a:r>
            <a:r>
              <a:rPr lang="en-US" dirty="0" err="1">
                <a:latin typeface="Calibri" panose="020F0502020204030204" pitchFamily="34" charset="0"/>
              </a:rPr>
              <a:t>Vignale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PRL </a:t>
            </a:r>
            <a:r>
              <a:rPr lang="en-US" b="1" i="1" dirty="0">
                <a:latin typeface="Calibri" panose="020F0502020204030204" pitchFamily="34" charset="0"/>
              </a:rPr>
              <a:t>74</a:t>
            </a:r>
            <a:r>
              <a:rPr lang="en-US" i="1" dirty="0">
                <a:latin typeface="Calibri" panose="020F0502020204030204" pitchFamily="34" charset="0"/>
              </a:rPr>
              <a:t>, 3233, (1995</a:t>
            </a:r>
            <a:r>
              <a:rPr lang="en-US" dirty="0">
                <a:latin typeface="Calibri" panose="020F0502020204030204" pitchFamily="34" charset="0"/>
              </a:rPr>
              <a:t>))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</a:rPr>
              <a:t> electrons in a harmonic well subject to a TD uniform electric field, E(t)</a:t>
            </a:r>
          </a:p>
          <a:p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density rigidly sloshes back and forth following classical center of mass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9720" y="20741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1867" y="2641600"/>
            <a:ext cx="507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/>
              </a:rPr>
              <a:t> </a:t>
            </a:r>
            <a:r>
              <a:rPr lang="en-US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  <a:sym typeface="Wingdings"/>
              </a:rPr>
              <a:t>v</a:t>
            </a:r>
            <a:r>
              <a:rPr lang="en-US" baseline="-25000" dirty="0" err="1">
                <a:cs typeface="Times New Roman" panose="02020603050405020304" pitchFamily="18" charset="0"/>
                <a:sym typeface="Wingdings"/>
              </a:rPr>
              <a:t>xc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  <a:sym typeface="Wingdings"/>
              </a:rPr>
              <a:t>v</a:t>
            </a:r>
            <a:r>
              <a:rPr lang="en-US" baseline="-25000" dirty="0" err="1">
                <a:cs typeface="Times New Roman" panose="02020603050405020304" pitchFamily="18" charset="0"/>
                <a:sym typeface="Wingdings"/>
              </a:rPr>
              <a:t>xc</a:t>
            </a:r>
            <a:r>
              <a:rPr lang="en-US" i="1" baseline="30000" dirty="0" err="1">
                <a:cs typeface="Times New Roman" panose="02020603050405020304" pitchFamily="18" charset="0"/>
              </a:rPr>
              <a:t>GS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000" y="3302000"/>
            <a:ext cx="7952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Instead, GK finds an </a:t>
            </a:r>
            <a:r>
              <a:rPr lang="en-US" sz="2000" i="1" dirty="0">
                <a:solidFill>
                  <a:srgbClr val="00B050"/>
                </a:solidFill>
                <a:latin typeface="Times" charset="0"/>
                <a:ea typeface="Times" charset="0"/>
                <a:cs typeface="Times" charset="0"/>
              </a:rPr>
              <a:t>n</a:t>
            </a:r>
            <a:r>
              <a:rPr lang="en-US" sz="2000" dirty="0">
                <a:solidFill>
                  <a:srgbClr val="00B050"/>
                </a:solidFill>
              </a:rPr>
              <a:t>-dependent shift in the frequency of the CM motion, and a damping of the oscillations.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7149" y="4176141"/>
            <a:ext cx="74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think about why is that when you only look locally at the density at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r</a:t>
            </a:r>
            <a:r>
              <a:rPr lang="en-US" dirty="0"/>
              <a:t>, you can’t tell difference between sloshing motion and local compression/rarefaction </a:t>
            </a:r>
            <a:r>
              <a:rPr lang="en-US" i="1" dirty="0"/>
              <a:t>…sketch.</a:t>
            </a:r>
          </a:p>
        </p:txBody>
      </p:sp>
    </p:spTree>
    <p:extLst>
      <p:ext uri="{BB962C8B-B14F-4D97-AF65-F5344CB8AC3E}">
        <p14:creationId xmlns:p14="http://schemas.microsoft.com/office/powerpoint/2010/main" val="20402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6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20619</TotalTime>
  <Words>2926</Words>
  <Application>Microsoft Macintosh PowerPoint</Application>
  <PresentationFormat>On-screen Show (4:3)</PresentationFormat>
  <Paragraphs>289</Paragraphs>
  <Slides>27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 Math</vt:lpstr>
      <vt:lpstr>Chalkboard</vt:lpstr>
      <vt:lpstr>Helvetica</vt:lpstr>
      <vt:lpstr>Palatino</vt:lpstr>
      <vt:lpstr>Symbol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Memory-Dependent Functionals…</vt:lpstr>
      <vt:lpstr>PowerPoint Presentation</vt:lpstr>
      <vt:lpstr>PowerPoint Presentation</vt:lpstr>
      <vt:lpstr>… Development of Memory-Dependent Functionals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Neepa Maitra</cp:lastModifiedBy>
  <cp:revision>917</cp:revision>
  <dcterms:created xsi:type="dcterms:W3CDTF">2008-09-04T15:58:00Z</dcterms:created>
  <dcterms:modified xsi:type="dcterms:W3CDTF">2022-10-21T10:08:56Z</dcterms:modified>
</cp:coreProperties>
</file>