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7" r:id="rId2"/>
    <p:sldId id="368" r:id="rId3"/>
    <p:sldId id="367" r:id="rId4"/>
    <p:sldId id="360" r:id="rId5"/>
    <p:sldId id="361" r:id="rId6"/>
    <p:sldId id="344" r:id="rId7"/>
    <p:sldId id="346" r:id="rId8"/>
    <p:sldId id="374" r:id="rId9"/>
    <p:sldId id="372" r:id="rId10"/>
    <p:sldId id="378" r:id="rId11"/>
    <p:sldId id="358" r:id="rId12"/>
    <p:sldId id="345" r:id="rId13"/>
    <p:sldId id="376" r:id="rId14"/>
    <p:sldId id="377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6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432FF"/>
    <a:srgbClr val="008000"/>
    <a:srgbClr val="FF0000"/>
    <a:srgbClr val="945200"/>
    <a:srgbClr val="990099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89"/>
    <p:restoredTop sz="94118"/>
  </p:normalViewPr>
  <p:slideViewPr>
    <p:cSldViewPr>
      <p:cViewPr varScale="1">
        <p:scale>
          <a:sx n="101" d="100"/>
          <a:sy n="101" d="100"/>
        </p:scale>
        <p:origin x="32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FDAEE-C901-4035-A461-A10011728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1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28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/>
              <a:t>Hellgren</a:t>
            </a:r>
            <a:r>
              <a:rPr lang="en-US" i="1" dirty="0"/>
              <a:t> &amp; Gross, PRA </a:t>
            </a:r>
            <a:r>
              <a:rPr lang="en-US" b="1" i="1" dirty="0"/>
              <a:t>85</a:t>
            </a:r>
            <a:r>
              <a:rPr lang="en-US" i="1" dirty="0"/>
              <a:t>, 022514 (2012): exact</a:t>
            </a:r>
            <a:r>
              <a:rPr lang="en-US" dirty="0"/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/>
              <a:t>xc</a:t>
            </a:r>
            <a:r>
              <a:rPr lang="en-US" dirty="0"/>
              <a:t> has a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-dep. spatial step in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/>
              <a:t>xc</a:t>
            </a:r>
            <a:r>
              <a:rPr lang="en-US" dirty="0"/>
              <a:t> whose size grows exponentially with separation (latter demonstrated with EXX)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0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/>
              <a:t>Hellgren</a:t>
            </a:r>
            <a:r>
              <a:rPr lang="en-US" i="1" dirty="0"/>
              <a:t> &amp; Gross, PRA </a:t>
            </a:r>
            <a:r>
              <a:rPr lang="en-US" b="1" i="1" dirty="0"/>
              <a:t>85</a:t>
            </a:r>
            <a:r>
              <a:rPr lang="en-US" i="1" dirty="0"/>
              <a:t>, 022514 (2012): exact</a:t>
            </a:r>
            <a:r>
              <a:rPr lang="en-US" dirty="0"/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/>
              <a:t>xc</a:t>
            </a:r>
            <a:r>
              <a:rPr lang="en-US" dirty="0"/>
              <a:t> has a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-dep. spatial step in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/>
              <a:t>xc</a:t>
            </a:r>
            <a:r>
              <a:rPr lang="en-US" dirty="0"/>
              <a:t> whose size grows exponentially with separation (latter demonstrated with EXX)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22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0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68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EFF75-1464-4DA8-A5FF-D1C5BD093A5F}" type="slidenum">
              <a:rPr lang="en-US"/>
              <a:pPr/>
              <a:t>17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an eqn for Psi i.t.o Phi?</a:t>
            </a:r>
          </a:p>
        </p:txBody>
      </p:sp>
    </p:spTree>
    <p:extLst>
      <p:ext uri="{BB962C8B-B14F-4D97-AF65-F5344CB8AC3E}">
        <p14:creationId xmlns:p14="http://schemas.microsoft.com/office/powerpoint/2010/main" val="651791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88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0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9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4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98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1122E-DE7A-4E9F-B1F8-EC33DC7DCD02}" type="slidenum">
              <a:rPr lang="en-US"/>
              <a:pPr/>
              <a:t>22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8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5C4A1-28D9-4F42-B9E2-E50A1A818FC6}" type="slidenum">
              <a:rPr lang="en-US"/>
              <a:pPr/>
              <a:t>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Actually, poles of chi and zeros of chi_inverse etc. </a:t>
            </a:r>
          </a:p>
          <a:p>
            <a:endParaRPr lang="en-US"/>
          </a:p>
          <a:p>
            <a:r>
              <a:rPr lang="en-US"/>
              <a:t>Approxs – in particular, adiabatic, where memory dep negelected entirely, or, in freq domain, this fhxc is constant</a:t>
            </a:r>
          </a:p>
        </p:txBody>
      </p:sp>
    </p:spTree>
    <p:extLst>
      <p:ext uri="{BB962C8B-B14F-4D97-AF65-F5344CB8AC3E}">
        <p14:creationId xmlns:p14="http://schemas.microsoft.com/office/powerpoint/2010/main" val="98780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1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Exact</a:t>
            </a:r>
            <a:r>
              <a:rPr lang="en-US" baseline="0" dirty="0"/>
              <a:t> I for Ne atom ~ 0.79 </a:t>
            </a:r>
            <a:r>
              <a:rPr lang="en-US" baseline="0" dirty="0" err="1"/>
              <a:t>H,while</a:t>
            </a:r>
            <a:r>
              <a:rPr lang="en-US" baseline="0" dirty="0"/>
              <a:t> LDA gives ~0.44H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Exact</a:t>
            </a:r>
            <a:r>
              <a:rPr lang="en-US" baseline="0" dirty="0"/>
              <a:t> I for Ne atom ~ 0.79 </a:t>
            </a:r>
            <a:r>
              <a:rPr lang="en-US" baseline="0" dirty="0" err="1"/>
              <a:t>H,while</a:t>
            </a:r>
            <a:r>
              <a:rPr lang="en-US" baseline="0" dirty="0"/>
              <a:t> </a:t>
            </a:r>
            <a:r>
              <a:rPr lang="en-US" baseline="0"/>
              <a:t>LDA gives ~0.44H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7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2886C-3691-4C1C-B6B1-BC1808C88265}" type="slidenum">
              <a:rPr lang="en-US"/>
              <a:pPr/>
              <a:t>9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put the energies??</a:t>
            </a:r>
          </a:p>
          <a:p>
            <a:r>
              <a:rPr lang="en-US" dirty="0"/>
              <a:t>I(</a:t>
            </a:r>
            <a:r>
              <a:rPr lang="en-US" dirty="0" err="1"/>
              <a:t>ZnBC</a:t>
            </a:r>
            <a:r>
              <a:rPr lang="en-US" dirty="0"/>
              <a:t>) = 5.57eV; A(BC) = -0.42eV;expect </a:t>
            </a:r>
            <a:r>
              <a:rPr lang="en-US" dirty="0" err="1"/>
              <a:t>w_CT</a:t>
            </a:r>
            <a:r>
              <a:rPr lang="en-US" dirty="0"/>
              <a:t> = 2.69eV</a:t>
            </a:r>
          </a:p>
          <a:p>
            <a:r>
              <a:rPr lang="en-US" dirty="0"/>
              <a:t>B3LYP TDDFT gives w = 1.33eV so error at least 1.36 </a:t>
            </a:r>
            <a:r>
              <a:rPr lang="en-US" dirty="0" err="1"/>
              <a:t>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0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93E8-1DFF-4655-ABB5-BE7F9E196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4752-3C14-455A-A89F-49C200343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D88AC-988E-4836-98F9-0332B06B7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D78746-9582-489E-9B6C-47A351776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1F8F91-5E04-45B2-B52C-730EB269D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12008-CBC3-45C6-B925-21FDE4845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C586A-FDC0-47AB-BE21-4AD553F4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6E5AF-AAD6-4EE6-8A15-9AAFCA8A7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5268A-FC90-45E3-B3F2-52F24D0A2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C1116-9F0B-4EAD-8D83-9DEFB584B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28A42-897C-4A5A-B6CC-33ADCAC0F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483B6-4E4C-4B40-9B81-9356BA0E3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2FBB7-E048-4280-966E-539B0549D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0CE2E-36B5-4D6F-A41F-7D26CD185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2A46FC-824B-4759-91A9-61F5492494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1.wm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89620" y="5590604"/>
            <a:ext cx="5029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</a:rPr>
              <a:t>Neepa</a:t>
            </a:r>
            <a:r>
              <a:rPr lang="en-US" sz="2000" i="1" dirty="0">
                <a:latin typeface="Times New Roman" pitchFamily="18" charset="0"/>
              </a:rPr>
              <a:t> T. </a:t>
            </a:r>
            <a:r>
              <a:rPr lang="en-US" sz="2000" i="1" dirty="0" err="1">
                <a:latin typeface="Times New Roman" pitchFamily="18" charset="0"/>
              </a:rPr>
              <a:t>Maitra</a:t>
            </a:r>
            <a:endParaRPr lang="en-US" sz="2000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Rutgers University at Newark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625" y="767606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Memory-Dependence in Linear-Response TDDFT</a:t>
            </a:r>
          </a:p>
        </p:txBody>
      </p:sp>
      <p:pic>
        <p:nvPicPr>
          <p:cNvPr id="3" name="Picture 4" descr="utgers-Newark">
            <a:extLst>
              <a:ext uri="{FF2B5EF4-FFF2-40B4-BE49-F238E27FC236}">
                <a16:creationId xmlns:a16="http://schemas.microsoft.com/office/drawing/2014/main" id="{B0AE7456-BCDF-1F3B-D4AE-7805BDFD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75" y="5580636"/>
            <a:ext cx="1007467" cy="10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125198-0F5C-41EB-B1DD-5B573D988D7A}"/>
              </a:ext>
            </a:extLst>
          </p:cNvPr>
          <p:cNvSpPr/>
          <p:nvPr/>
        </p:nvSpPr>
        <p:spPr>
          <a:xfrm>
            <a:off x="395536" y="620688"/>
            <a:ext cx="8280920" cy="122413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CD466C58-2D9C-FBDC-7277-70DD653108A1}"/>
              </a:ext>
            </a:extLst>
          </p:cNvPr>
          <p:cNvGrpSpPr>
            <a:grpSpLocks/>
          </p:cNvGrpSpPr>
          <p:nvPr/>
        </p:nvGrpSpPr>
        <p:grpSpPr bwMode="auto">
          <a:xfrm>
            <a:off x="3289920" y="3181877"/>
            <a:ext cx="2438400" cy="1555750"/>
            <a:chOff x="2064" y="1920"/>
            <a:chExt cx="1536" cy="980"/>
          </a:xfrm>
        </p:grpSpPr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18B34238-7D29-A9B7-9BA8-C3837C3CB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920"/>
              <a:ext cx="960" cy="980"/>
            </a:xfrm>
            <a:prstGeom prst="rect">
              <a:avLst/>
            </a:prstGeom>
            <a:noFill/>
            <a:ln w="9525">
              <a:solidFill>
                <a:srgbClr val="9452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 i="1" dirty="0" err="1">
                  <a:solidFill>
                    <a:srgbClr val="945200"/>
                  </a:solidFill>
                  <a:latin typeface="Times New Roman" pitchFamily="18" charset="0"/>
                </a:rPr>
                <a:t>f</a:t>
              </a:r>
              <a:r>
                <a:rPr lang="en-US" sz="9600" i="1" baseline="-25000" dirty="0" err="1">
                  <a:solidFill>
                    <a:srgbClr val="945200"/>
                  </a:solidFill>
                  <a:latin typeface="Times New Roman" pitchFamily="18" charset="0"/>
                </a:rPr>
                <a:t>xc</a:t>
              </a:r>
              <a:endParaRPr lang="en-US" sz="9600" i="1" baseline="-25000" dirty="0">
                <a:solidFill>
                  <a:srgbClr val="945200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4">
              <a:extLst>
                <a:ext uri="{FF2B5EF4-FFF2-40B4-BE49-F238E27FC236}">
                  <a16:creationId xmlns:a16="http://schemas.microsoft.com/office/drawing/2014/main" id="{3DB8669A-34CC-4CCD-53EF-AD07B3B85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304"/>
              <a:ext cx="1488" cy="144"/>
            </a:xfrm>
            <a:prstGeom prst="line">
              <a:avLst/>
            </a:prstGeom>
            <a:noFill/>
            <a:ln w="38100">
              <a:solidFill>
                <a:srgbClr val="9452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15">
            <a:extLst>
              <a:ext uri="{FF2B5EF4-FFF2-40B4-BE49-F238E27FC236}">
                <a16:creationId xmlns:a16="http://schemas.microsoft.com/office/drawing/2014/main" id="{06FA1916-1E35-0C83-0C53-9700A2A03C58}"/>
              </a:ext>
            </a:extLst>
          </p:cNvPr>
          <p:cNvSpPr>
            <a:spLocks noChangeArrowheads="1"/>
          </p:cNvSpPr>
          <p:nvPr/>
        </p:nvSpPr>
        <p:spPr bwMode="auto">
          <a:xfrm rot="392198">
            <a:off x="5194920" y="3867677"/>
            <a:ext cx="1447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45200"/>
          </a:solidFill>
          <a:ln w="9525">
            <a:solidFill>
              <a:srgbClr val="9452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6" descr="j0299763">
            <a:extLst>
              <a:ext uri="{FF2B5EF4-FFF2-40B4-BE49-F238E27FC236}">
                <a16:creationId xmlns:a16="http://schemas.microsoft.com/office/drawing/2014/main" id="{7BE4CA94-0842-F814-33DE-F4C3309C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2191277"/>
            <a:ext cx="1066800" cy="877888"/>
          </a:xfrm>
          <a:prstGeom prst="rect">
            <a:avLst/>
          </a:prstGeom>
          <a:noFill/>
        </p:spPr>
      </p:pic>
      <p:pic>
        <p:nvPicPr>
          <p:cNvPr id="10" name="Picture 17" descr="j0299763">
            <a:extLst>
              <a:ext uri="{FF2B5EF4-FFF2-40B4-BE49-F238E27FC236}">
                <a16:creationId xmlns:a16="http://schemas.microsoft.com/office/drawing/2014/main" id="{36A7027F-9E60-13F7-8586-AD102F9D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3120" y="2496077"/>
            <a:ext cx="1066800" cy="877888"/>
          </a:xfrm>
          <a:prstGeom prst="rect">
            <a:avLst/>
          </a:prstGeom>
          <a:noFill/>
        </p:spPr>
      </p:pic>
      <p:sp>
        <p:nvSpPr>
          <p:cNvPr id="11" name="AutoShape 18">
            <a:extLst>
              <a:ext uri="{FF2B5EF4-FFF2-40B4-BE49-F238E27FC236}">
                <a16:creationId xmlns:a16="http://schemas.microsoft.com/office/drawing/2014/main" id="{712431A3-A352-99E2-A144-2F41987BBC77}"/>
              </a:ext>
            </a:extLst>
          </p:cNvPr>
          <p:cNvSpPr>
            <a:spLocks noChangeArrowheads="1"/>
          </p:cNvSpPr>
          <p:nvPr/>
        </p:nvSpPr>
        <p:spPr bwMode="auto">
          <a:xfrm rot="309513" flipH="1">
            <a:off x="2375520" y="3562877"/>
            <a:ext cx="1447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45200"/>
          </a:solidFill>
          <a:ln w="9525">
            <a:solidFill>
              <a:srgbClr val="9452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58952"/>
          <a:stretch>
            <a:fillRect/>
          </a:stretch>
        </p:blipFill>
        <p:spPr bwMode="auto">
          <a:xfrm>
            <a:off x="304800" y="1505422"/>
            <a:ext cx="4267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Freeform 3"/>
          <p:cNvSpPr>
            <a:spLocks/>
          </p:cNvSpPr>
          <p:nvPr/>
        </p:nvSpPr>
        <p:spPr bwMode="auto">
          <a:xfrm>
            <a:off x="1143000" y="1505422"/>
            <a:ext cx="2590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40" y="48"/>
              </a:cxn>
              <a:cxn ang="0">
                <a:pos x="576" y="0"/>
              </a:cxn>
              <a:cxn ang="0">
                <a:pos x="1152" y="48"/>
              </a:cxn>
              <a:cxn ang="0">
                <a:pos x="1632" y="144"/>
              </a:cxn>
            </a:cxnLst>
            <a:rect l="0" t="0" r="r" b="b"/>
            <a:pathLst>
              <a:path w="1632" h="144">
                <a:moveTo>
                  <a:pt x="0" y="144"/>
                </a:moveTo>
                <a:cubicBezTo>
                  <a:pt x="72" y="108"/>
                  <a:pt x="144" y="72"/>
                  <a:pt x="240" y="48"/>
                </a:cubicBezTo>
                <a:cubicBezTo>
                  <a:pt x="336" y="24"/>
                  <a:pt x="424" y="0"/>
                  <a:pt x="576" y="0"/>
                </a:cubicBezTo>
                <a:cubicBezTo>
                  <a:pt x="728" y="0"/>
                  <a:pt x="976" y="24"/>
                  <a:pt x="1152" y="48"/>
                </a:cubicBezTo>
                <a:cubicBezTo>
                  <a:pt x="1328" y="72"/>
                  <a:pt x="1552" y="128"/>
                  <a:pt x="1632" y="144"/>
                </a:cubicBezTo>
              </a:path>
            </a:pathLst>
          </a:custGeom>
          <a:noFill/>
          <a:ln w="9525" cap="flat">
            <a:solidFill>
              <a:srgbClr val="990099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1657822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  <a:cs typeface="Arial" charset="0"/>
              </a:rPr>
              <a:t>e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r="9891" b="13623"/>
          <a:stretch>
            <a:fillRect/>
          </a:stretch>
        </p:blipFill>
        <p:spPr bwMode="auto">
          <a:xfrm>
            <a:off x="4419600" y="1505422"/>
            <a:ext cx="4724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568797"/>
            <a:ext cx="837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First, we know what the </a:t>
            </a:r>
            <a:r>
              <a:rPr lang="en-US" sz="2000" i="1">
                <a:latin typeface="Times New Roman" pitchFamily="18" charset="0"/>
                <a:cs typeface="Arial" charset="0"/>
              </a:rPr>
              <a:t>exact</a:t>
            </a:r>
            <a:r>
              <a:rPr lang="en-US">
                <a:cs typeface="Arial" charset="0"/>
              </a:rPr>
              <a:t> energy for charge transfer at long range should be: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413" y="4199410"/>
            <a:ext cx="1752600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5900" y="2877022"/>
            <a:ext cx="892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Now 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analyse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TDDFT, use single-pole approximation (SPA):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410422"/>
            <a:ext cx="65532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1000" y="108432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Why usual TDDFT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approx’s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fail for long-range charge transfer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17613" y="3742210"/>
            <a:ext cx="762000" cy="457200"/>
            <a:chOff x="768" y="3072"/>
            <a:chExt cx="432" cy="288"/>
          </a:xfrm>
        </p:grpSpPr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768" y="3168"/>
              <a:ext cx="4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A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s,2</a:t>
              </a:r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H="1" flipV="1">
              <a:off x="816" y="307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28800" y="3791422"/>
            <a:ext cx="457200" cy="381000"/>
            <a:chOff x="1152" y="3072"/>
            <a:chExt cx="288" cy="240"/>
          </a:xfrm>
        </p:grpSpPr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1200" y="3120"/>
              <a:ext cx="2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I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 flipV="1">
              <a:off x="115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419822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4724400" y="2648422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897080" y="1058762"/>
            <a:ext cx="1522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</a:rPr>
              <a:t>Ionization energy of donor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543800" y="1886422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Electron affinity of acceptor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2136" y="5760954"/>
            <a:ext cx="9262392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Tozer, JCP </a:t>
            </a:r>
            <a:r>
              <a:rPr lang="en-US" sz="1600" b="1" dirty="0">
                <a:latin typeface="Calibri" panose="020F0502020204030204" pitchFamily="34" charset="0"/>
              </a:rPr>
              <a:t>119</a:t>
            </a:r>
            <a:r>
              <a:rPr lang="en-US" sz="1600" dirty="0">
                <a:latin typeface="Calibri" panose="020F0502020204030204" pitchFamily="34" charset="0"/>
              </a:rPr>
              <a:t>, 12697 (2003) ; </a:t>
            </a:r>
            <a:r>
              <a:rPr lang="en-US" sz="1600" dirty="0" err="1">
                <a:latin typeface="Calibri" panose="020F0502020204030204" pitchFamily="34" charset="0"/>
              </a:rPr>
              <a:t>Dreuw</a:t>
            </a:r>
            <a:r>
              <a:rPr lang="en-US" sz="1600" dirty="0">
                <a:latin typeface="Calibri" panose="020F0502020204030204" pitchFamily="34" charset="0"/>
              </a:rPr>
              <a:t>, J. Weisman, and M. Head-Gordon, JCP </a:t>
            </a:r>
            <a:r>
              <a:rPr lang="en-US" sz="1600" b="1" dirty="0">
                <a:latin typeface="Calibri" panose="020F0502020204030204" pitchFamily="34" charset="0"/>
              </a:rPr>
              <a:t>119</a:t>
            </a:r>
            <a:r>
              <a:rPr lang="en-US" sz="1600" dirty="0">
                <a:latin typeface="Calibri" panose="020F0502020204030204" pitchFamily="34" charset="0"/>
              </a:rPr>
              <a:t>, 2943 (2003)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Several work-arounds proposed, e.g. range-separated hybrids,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Baer et al,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Annu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Rev. Phys. Chem.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85 (2010)</a:t>
            </a:r>
          </a:p>
          <a:p>
            <a:pPr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i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04800" y="5391622"/>
            <a:ext cx="7127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we just saw, the usual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ground-state approximations underestimate 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77412" y="4670267"/>
            <a:ext cx="8334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get just the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bare KS orbital energy difference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contribution to acceptor’s electron affinity, A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xc,2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 and -1/R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248400" y="1505422"/>
            <a:ext cx="2895600" cy="381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3200400" y="895822"/>
            <a:ext cx="2971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14" grpId="0" animBg="1"/>
      <p:bldP spid="8217" grpId="0"/>
      <p:bldP spid="8218" grpId="0"/>
      <p:bldP spid="8219" grpId="0"/>
      <p:bldP spid="8220" grpId="0" animBg="1"/>
      <p:bldP spid="82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51031" y="1556792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Rydberg states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Polarizabilities of long-chain molecules</a:t>
            </a:r>
            <a:r>
              <a:rPr lang="en-US" sz="2000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Calibri" panose="020F0502020204030204" pitchFamily="34" charset="0"/>
              </a:rPr>
              <a:t>	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909931" y="3608243"/>
            <a:ext cx="441779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GS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i="1" dirty="0" err="1">
                <a:solidFill>
                  <a:srgbClr val="0432FF"/>
                </a:solidFill>
                <a:latin typeface="Palatino" pitchFamily="2" charset="77"/>
                <a:ea typeface="Palatino" pitchFamily="2" charset="77"/>
                <a:cs typeface="Arial" charset="0"/>
              </a:rPr>
              <a:t>v</a:t>
            </a:r>
            <a:r>
              <a:rPr lang="en-US" baseline="-25000" dirty="0" err="1">
                <a:solidFill>
                  <a:srgbClr val="0432FF"/>
                </a:solidFill>
                <a:latin typeface="Calibri" panose="020F0502020204030204" pitchFamily="34" charset="0"/>
                <a:cs typeface="Arial" charset="0"/>
              </a:rPr>
              <a:t>xc</a:t>
            </a:r>
            <a:r>
              <a:rPr lang="en-US" dirty="0">
                <a:solidFill>
                  <a:srgbClr val="0432FF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needs non-local density-dependence</a:t>
            </a:r>
          </a:p>
          <a:p>
            <a:endParaRPr lang="en-US" dirty="0">
              <a:solidFill>
                <a:srgbClr val="0000FF"/>
              </a:solidFill>
              <a:latin typeface="Calibri" panose="020F050202020403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EXX, SIC-LDA, TD current-DFT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58059" y="1492477"/>
                <a:ext cx="6444496" cy="149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GS</a:t>
                </a:r>
                <a:r>
                  <a:rPr lang="en-US" dirty="0">
                    <a:solidFill>
                      <a:srgbClr val="008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i="1" dirty="0" err="1">
                    <a:solidFill>
                      <a:srgbClr val="008F00"/>
                    </a:solidFill>
                    <a:latin typeface="Palatino" pitchFamily="2" charset="77"/>
                    <a:ea typeface="Palatino" pitchFamily="2" charset="77"/>
                    <a:cs typeface="Arial" charset="0"/>
                  </a:rPr>
                  <a:t>v</a:t>
                </a:r>
                <a:r>
                  <a:rPr lang="en-US" baseline="-25000" dirty="0" err="1">
                    <a:solidFill>
                      <a:srgbClr val="008F00"/>
                    </a:solidFill>
                    <a:latin typeface="Calibri" panose="020F0502020204030204" pitchFamily="34" charset="0"/>
                    <a:cs typeface="Arial" charset="0"/>
                  </a:rPr>
                  <a:t>xc</a:t>
                </a:r>
                <a:r>
                  <a:rPr lang="en-US" dirty="0">
                    <a:solidFill>
                      <a:srgbClr val="008F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decays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rad>
                      </m:sup>
                    </m:sSup>
                    <m:r>
                      <a:rPr lang="en-US" b="0" i="1" baseline="30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 instead of </a:t>
                </a:r>
                <a:r>
                  <a:rPr lang="en-US" i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-1/r </a:t>
                </a: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at large </a:t>
                </a:r>
                <a:r>
                  <a:rPr lang="en-US" i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r</a:t>
                </a:r>
              </a:p>
              <a:p>
                <a:endParaRPr lang="en-US" i="1" dirty="0">
                  <a:solidFill>
                    <a:srgbClr val="00B050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Asymptotically corrected (“cut &amp; splice”) </a:t>
                </a:r>
                <a:r>
                  <a:rPr lang="en-US" dirty="0" err="1">
                    <a:solidFill>
                      <a:srgbClr val="00B050"/>
                    </a:solidFill>
                    <a:latin typeface="Calibri" panose="020F0502020204030204" pitchFamily="34" charset="0"/>
                  </a:rPr>
                  <a:t>functionals</a:t>
                </a: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, (e.g. LB94, HCTH(AC)), EXX, or range-separated hybrids (</a:t>
                </a:r>
                <a:r>
                  <a:rPr lang="en-US" dirty="0" err="1">
                    <a:solidFill>
                      <a:srgbClr val="00B050"/>
                    </a:solidFill>
                    <a:latin typeface="Calibri" panose="020F0502020204030204" pitchFamily="34" charset="0"/>
                  </a:rPr>
                  <a:t>eg</a:t>
                </a: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 CAM-B3LYP)…</a:t>
                </a:r>
              </a:p>
              <a:p>
                <a:r>
                  <a:rPr lang="en-US" sz="1600" dirty="0">
                    <a:latin typeface="Calibri" panose="020F0502020204030204" pitchFamily="34" charset="0"/>
                  </a:rPr>
                  <a:t>e.g. Tozer &amp; Handy Phys. Chem. Chem. Phys.</a:t>
                </a:r>
                <a:r>
                  <a:rPr lang="en-US" sz="1600" b="1" dirty="0">
                    <a:latin typeface="Calibri" panose="020F0502020204030204" pitchFamily="34" charset="0"/>
                  </a:rPr>
                  <a:t> 2</a:t>
                </a:r>
                <a:r>
                  <a:rPr lang="en-US" sz="1600" dirty="0">
                    <a:latin typeface="Calibri" panose="020F0502020204030204" pitchFamily="34" charset="0"/>
                  </a:rPr>
                  <a:t>, 2117, (2000)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059" y="1492477"/>
                <a:ext cx="6444496" cy="1495346"/>
              </a:xfrm>
              <a:prstGeom prst="rect">
                <a:avLst/>
              </a:prstGeom>
              <a:blipFill>
                <a:blip r:embed="rId4"/>
                <a:stretch>
                  <a:fillRect l="-591" r="-787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51031" y="44033"/>
            <a:ext cx="82338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		</a:t>
            </a:r>
            <a:r>
              <a:rPr lang="en-US" sz="2400" u="sng" dirty="0"/>
              <a:t>Where the </a:t>
            </a:r>
            <a:r>
              <a:rPr lang="en-US" sz="2400" i="1" u="sng" dirty="0"/>
              <a:t>usual</a:t>
            </a:r>
            <a:r>
              <a:rPr lang="en-US" sz="2400" u="sng" dirty="0"/>
              <a:t> </a:t>
            </a:r>
            <a:r>
              <a:rPr lang="en-US" sz="2400" u="sng" dirty="0" err="1">
                <a:latin typeface="Calibri" panose="020F0502020204030204" pitchFamily="34" charset="0"/>
              </a:rPr>
              <a:t>approxs</a:t>
            </a:r>
            <a:r>
              <a:rPr lang="en-US" sz="2400" u="sng" dirty="0"/>
              <a:t> give poor excitations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37775" y="884607"/>
            <a:ext cx="8565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i.e. the usual xc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approxs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that are semi-local in space and local in time </a:t>
            </a:r>
          </a:p>
        </p:txBody>
      </p:sp>
      <p:cxnSp>
        <p:nvCxnSpPr>
          <p:cNvPr id="15" name="AutoShape 9"/>
          <p:cNvCxnSpPr>
            <a:cxnSpLocks noChangeShapeType="1"/>
          </p:cNvCxnSpPr>
          <p:nvPr/>
        </p:nvCxnSpPr>
        <p:spPr bwMode="auto">
          <a:xfrm rot="10800000" flipV="1">
            <a:off x="2555777" y="406957"/>
            <a:ext cx="1709109" cy="52984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209076" y="5509384"/>
            <a:ext cx="812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</a:rPr>
              <a:t>Primary problem above is the ground-state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cs typeface="Arial" charset="0"/>
              </a:rPr>
              <a:t>v</a:t>
            </a:r>
            <a:r>
              <a:rPr lang="en-US" sz="2000" baseline="-25000" dirty="0" err="1">
                <a:latin typeface="Calibri" panose="020F0502020204030204" pitchFamily="34" charset="0"/>
                <a:cs typeface="Arial" charset="0"/>
              </a:rPr>
              <a:t>xc</a:t>
            </a:r>
            <a:r>
              <a:rPr lang="en-US" sz="2000" baseline="-25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….what about cases where the problem is the </a:t>
            </a:r>
            <a:r>
              <a:rPr lang="en-US" sz="2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xc</a:t>
            </a:r>
            <a:r>
              <a:rPr lang="en-US" sz="2000" dirty="0">
                <a:latin typeface="Calibri" panose="020F0502020204030204" pitchFamily="34" charset="0"/>
              </a:rPr>
              <a:t> ? We have…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681" y="4749275"/>
            <a:ext cx="381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Arial" charset="0"/>
              </a:rPr>
              <a:t>e.g. van </a:t>
            </a:r>
            <a:r>
              <a:rPr lang="en-US" sz="1600" dirty="0" err="1">
                <a:latin typeface="Calibri" panose="020F0502020204030204" pitchFamily="34" charset="0"/>
                <a:cs typeface="Arial" charset="0"/>
              </a:rPr>
              <a:t>Gisbergen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 et al. PRL </a:t>
            </a:r>
            <a:r>
              <a:rPr lang="en-US" sz="1600" b="1" dirty="0">
                <a:latin typeface="Calibri" panose="020F0502020204030204" pitchFamily="34" charset="0"/>
                <a:cs typeface="Arial" charset="0"/>
              </a:rPr>
              <a:t>83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, 694 (1999), van </a:t>
            </a:r>
            <a:r>
              <a:rPr lang="en-US" sz="1600" dirty="0" err="1">
                <a:latin typeface="Calibri" panose="020F0502020204030204" pitchFamily="34" charset="0"/>
                <a:cs typeface="Arial" charset="0"/>
              </a:rPr>
              <a:t>Faassen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 et al. PRL </a:t>
            </a:r>
            <a:r>
              <a:rPr lang="en-US" sz="1600" b="1" dirty="0">
                <a:latin typeface="Calibri" panose="020F0502020204030204" pitchFamily="34" charset="0"/>
                <a:cs typeface="Arial" charset="0"/>
              </a:rPr>
              <a:t>88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, 186401 (2002).  </a:t>
            </a: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4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65880" y="2812697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006600"/>
                </a:solidFill>
                <a:latin typeface="Calibri" panose="020F0502020204030204" pitchFamily="34" charset="0"/>
              </a:rPr>
              <a:t>Long-range charge transfer </a:t>
            </a:r>
            <a:r>
              <a:rPr lang="en-US" sz="2000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993366"/>
                </a:solidFill>
                <a:latin typeface="Calibri" panose="020F0502020204030204" pitchFamily="34" charset="0"/>
              </a:rPr>
              <a:t>Double excitations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3542024" y="5057507"/>
            <a:ext cx="5436096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Adiabatic </a:t>
            </a:r>
            <a:r>
              <a:rPr lang="en-US" dirty="0" err="1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approx</a:t>
            </a: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 for </a:t>
            </a:r>
            <a:r>
              <a:rPr lang="en-US" i="1" dirty="0" err="1">
                <a:solidFill>
                  <a:srgbClr val="990099"/>
                </a:solidFill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f</a:t>
            </a:r>
            <a:r>
              <a:rPr lang="en-US" baseline="-25000" dirty="0" err="1">
                <a:solidFill>
                  <a:srgbClr val="9900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xc</a:t>
            </a: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 fails.  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Frequency-dependent kernel developed </a:t>
            </a: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 “dressed TDDFT”                    </a:t>
            </a:r>
            <a:r>
              <a:rPr lang="en-US" dirty="0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Arial" charset="0"/>
              </a:rPr>
              <a:t>Maitra, Zhang, Cave, Burke, J. Chem.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Phys.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5932  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(2004) Maitra, Ann. Rev. Chem. Phys. </a:t>
            </a:r>
            <a:r>
              <a:rPr lang="en-US" sz="1600" b="1" dirty="0">
                <a:latin typeface="Calibri" panose="020F0502020204030204" pitchFamily="34" charset="0"/>
                <a:cs typeface="Arial" charset="0"/>
              </a:rPr>
              <a:t>73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, 117 (2022)</a:t>
            </a:r>
          </a:p>
          <a:p>
            <a:pPr>
              <a:spcBef>
                <a:spcPct val="50000"/>
              </a:spcBef>
            </a:pPr>
            <a:endParaRPr lang="en-US" sz="1600" dirty="0">
              <a:latin typeface="Calibri" panose="020F0502020204030204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sz="16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15047" name="Rectangle 15"/>
          <p:cNvSpPr>
            <a:spLocks noChangeArrowheads="1"/>
          </p:cNvSpPr>
          <p:nvPr/>
        </p:nvSpPr>
        <p:spPr bwMode="auto">
          <a:xfrm>
            <a:off x="1259632" y="91400"/>
            <a:ext cx="67916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 dirty="0">
                <a:latin typeface="Calibri" panose="020F0502020204030204" pitchFamily="34" charset="0"/>
              </a:rPr>
              <a:t>Where the</a:t>
            </a:r>
            <a:r>
              <a:rPr lang="en-US" sz="2400" i="1" u="sng" dirty="0">
                <a:latin typeface="Calibri" panose="020F0502020204030204" pitchFamily="34" charset="0"/>
              </a:rPr>
              <a:t> usual </a:t>
            </a:r>
            <a:r>
              <a:rPr lang="en-US" sz="2400" u="sng" dirty="0" err="1">
                <a:latin typeface="Calibri" panose="020F0502020204030204" pitchFamily="34" charset="0"/>
              </a:rPr>
              <a:t>approxs</a:t>
            </a:r>
            <a:r>
              <a:rPr lang="en-US" sz="2400" u="sng" dirty="0">
                <a:latin typeface="Calibri" panose="020F0502020204030204" pitchFamily="34" charset="0"/>
              </a:rPr>
              <a:t> give poor excitations, cont.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2024" y="2778626"/>
            <a:ext cx="5657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</a:rPr>
              <a:t>Too fast decay of GS </a:t>
            </a:r>
            <a:r>
              <a:rPr lang="en-US" i="1" dirty="0" err="1">
                <a:solidFill>
                  <a:srgbClr val="006600"/>
                </a:solidFill>
                <a:latin typeface="Palatino" pitchFamily="2" charset="77"/>
                <a:ea typeface="Palatino" pitchFamily="2" charset="77"/>
              </a:rPr>
              <a:t>v</a:t>
            </a:r>
            <a:r>
              <a:rPr lang="en-US" baseline="-25000" dirty="0" err="1">
                <a:solidFill>
                  <a:srgbClr val="006600"/>
                </a:solidFill>
                <a:latin typeface="Calibri" panose="020F0502020204030204" pitchFamily="34" charset="0"/>
              </a:rPr>
              <a:t>xc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 err="1">
                <a:solidFill>
                  <a:srgbClr val="006600"/>
                </a:solidFill>
                <a:latin typeface="Symbol" pitchFamily="2" charset="2"/>
                <a:sym typeface="Wingdings" pitchFamily="2" charset="2"/>
              </a:rPr>
              <a:t>e</a:t>
            </a:r>
            <a:r>
              <a:rPr lang="en-US" baseline="-25000" dirty="0" err="1">
                <a:solidFill>
                  <a:srgbClr val="006600"/>
                </a:solidFill>
                <a:latin typeface="Calibri" panose="020F0502020204030204" pitchFamily="34" charset="0"/>
                <a:sym typeface="Wingdings" pitchFamily="2" charset="2"/>
              </a:rPr>
              <a:t>H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itchFamily="2" charset="2"/>
              </a:rPr>
              <a:t> gives too small </a:t>
            </a:r>
            <a:r>
              <a:rPr lang="en-US" i="1" dirty="0">
                <a:solidFill>
                  <a:srgbClr val="006600"/>
                </a:solidFill>
                <a:latin typeface="Palatino" pitchFamily="2" charset="77"/>
                <a:ea typeface="Palatino" pitchFamily="2" charset="77"/>
                <a:sym typeface="Wingdings" pitchFamily="2" charset="2"/>
              </a:rPr>
              <a:t>I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itchFamily="2" charset="2"/>
              </a:rPr>
              <a:t>, and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exply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</a:rPr>
              <a:t>-small donor-acceptor overlap 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i="1" dirty="0" err="1">
                <a:solidFill>
                  <a:srgbClr val="006600"/>
                </a:solidFill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f</a:t>
            </a:r>
            <a:r>
              <a:rPr lang="en-US" baseline="-25000" dirty="0" err="1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xc</a:t>
            </a:r>
            <a:r>
              <a:rPr lang="en-US" baseline="-25000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term ~ 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Range-separated hybrids, and other approaches, for </a:t>
            </a:r>
            <a:r>
              <a:rPr lang="en-US" i="1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some 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cases. Some cases need frequency-dependence. </a:t>
            </a:r>
            <a:endParaRPr lang="en-US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0843" y="3978955"/>
            <a:ext cx="5988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Arial" charset="0"/>
              </a:rPr>
              <a:t> Review with lots of refs: </a:t>
            </a:r>
          </a:p>
          <a:p>
            <a:r>
              <a:rPr lang="en-US" sz="1600" dirty="0">
                <a:latin typeface="Calibri" panose="020F0502020204030204" pitchFamily="34" charset="0"/>
                <a:cs typeface="Arial" charset="0"/>
              </a:rPr>
              <a:t>Maitra, J. Phys. </a:t>
            </a:r>
            <a:r>
              <a:rPr lang="en-US" sz="1600" dirty="0" err="1">
                <a:latin typeface="Calibri" panose="020F0502020204030204" pitchFamily="34" charset="0"/>
                <a:cs typeface="Arial" charset="0"/>
              </a:rPr>
              <a:t>Condens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. Matt. </a:t>
            </a:r>
            <a:r>
              <a:rPr lang="en-US" sz="1600" b="1" dirty="0"/>
              <a:t>29,</a:t>
            </a:r>
            <a:r>
              <a:rPr lang="en-US" sz="1600" dirty="0"/>
              <a:t> 423001 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(2017)</a:t>
            </a:r>
          </a:p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Karolweski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Kronik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K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ű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mmel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, JCP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138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, 204115 (2013)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657" y="5013810"/>
            <a:ext cx="3096344" cy="78554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" descr="e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6310" y="4277446"/>
            <a:ext cx="1048107" cy="96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DE17EE-09B6-2362-24CD-C61DD75D4744}"/>
              </a:ext>
            </a:extLst>
          </p:cNvPr>
          <p:cNvSpPr txBox="1"/>
          <p:nvPr/>
        </p:nvSpPr>
        <p:spPr>
          <a:xfrm>
            <a:off x="1854619" y="3792807"/>
            <a:ext cx="222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1600" i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Leeor</a:t>
            </a:r>
            <a:r>
              <a:rPr lang="en-US" sz="1600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</a:t>
            </a:r>
            <a:r>
              <a:rPr lang="en-US" sz="1600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talk next week!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013CE4-83A2-C547-8F9D-4AABB4F978DA}"/>
              </a:ext>
            </a:extLst>
          </p:cNvPr>
          <p:cNvCxnSpPr>
            <a:cxnSpLocks/>
          </p:cNvCxnSpPr>
          <p:nvPr/>
        </p:nvCxnSpPr>
        <p:spPr>
          <a:xfrm flipV="1">
            <a:off x="3298704" y="3642670"/>
            <a:ext cx="572139" cy="174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64E38BA-DC95-4068-8A45-174C80B166A0}"/>
              </a:ext>
            </a:extLst>
          </p:cNvPr>
          <p:cNvSpPr txBox="1"/>
          <p:nvPr/>
        </p:nvSpPr>
        <p:spPr>
          <a:xfrm>
            <a:off x="4220205" y="697617"/>
            <a:ext cx="472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Need “ultra-long-ranged” kernel ~ 1/q</a:t>
            </a:r>
            <a:r>
              <a:rPr lang="en-US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2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 to produce excitons and to open the gap. </a:t>
            </a:r>
            <a:endParaRPr lang="en-US" baseline="30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E6FB7A-0767-2418-E92B-ECCBDC6604E0}"/>
              </a:ext>
            </a:extLst>
          </p:cNvPr>
          <p:cNvSpPr txBox="1"/>
          <p:nvPr/>
        </p:nvSpPr>
        <p:spPr>
          <a:xfrm>
            <a:off x="1240302" y="1324270"/>
            <a:ext cx="83286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Reviews: 	G.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Onida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L. Reining, A. Rubio, Rev. Mod. Phys.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74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601 (2002)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S.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Botti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Schindlmayr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R. D. Sole, and L. Reining, Rep.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Phys.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357 (2007)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Y-M. Byun, J. Sun, C. A. Ullrich,  Electron. Struct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 023002 (2020)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78311-7420-BA02-4205-661FF1348E22}"/>
              </a:ext>
            </a:extLst>
          </p:cNvPr>
          <p:cNvSpPr txBox="1"/>
          <p:nvPr/>
        </p:nvSpPr>
        <p:spPr>
          <a:xfrm>
            <a:off x="315531" y="799553"/>
            <a:ext cx="509183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Optical response of solids</a:t>
            </a:r>
          </a:p>
        </p:txBody>
      </p:sp>
    </p:spTree>
    <p:extLst>
      <p:ext uri="{BB962C8B-B14F-4D97-AF65-F5344CB8AC3E}">
        <p14:creationId xmlns:p14="http://schemas.microsoft.com/office/powerpoint/2010/main" val="13698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/>
      <p:bldP spid="3" grpId="0"/>
      <p:bldP spid="2" grpId="0"/>
      <p:bldP spid="5" grpId="0" animBg="1"/>
      <p:bldP spid="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324391" y="531027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Conical intersections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CC6600"/>
                </a:solidFill>
                <a:latin typeface="Calibri" panose="020F0502020204030204" pitchFamily="34" charset="0"/>
              </a:rPr>
              <a:t>Derivative Couplings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215047" name="Rectangle 15"/>
          <p:cNvSpPr>
            <a:spLocks noChangeArrowheads="1"/>
          </p:cNvSpPr>
          <p:nvPr/>
        </p:nvSpPr>
        <p:spPr bwMode="auto">
          <a:xfrm>
            <a:off x="1259632" y="91400"/>
            <a:ext cx="67916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 dirty="0">
                <a:latin typeface="Calibri" panose="020F0502020204030204" pitchFamily="34" charset="0"/>
              </a:rPr>
              <a:t>Where the</a:t>
            </a:r>
            <a:r>
              <a:rPr lang="en-US" sz="2400" i="1" u="sng" dirty="0">
                <a:latin typeface="Calibri" panose="020F0502020204030204" pitchFamily="34" charset="0"/>
              </a:rPr>
              <a:t> usual </a:t>
            </a:r>
            <a:r>
              <a:rPr lang="en-US" sz="2400" u="sng" dirty="0" err="1">
                <a:latin typeface="Calibri" panose="020F0502020204030204" pitchFamily="34" charset="0"/>
              </a:rPr>
              <a:t>approxs</a:t>
            </a:r>
            <a:r>
              <a:rPr lang="en-US" sz="2400" u="sng" dirty="0">
                <a:latin typeface="Calibri" panose="020F0502020204030204" pitchFamily="34" charset="0"/>
              </a:rPr>
              <a:t> give poor excitations, cont.</a:t>
            </a:r>
          </a:p>
        </p:txBody>
      </p:sp>
      <p:sp>
        <p:nvSpPr>
          <p:cNvPr id="176139" name="Text Box 13"/>
          <p:cNvSpPr txBox="1">
            <a:spLocks noChangeArrowheads="1"/>
          </p:cNvSpPr>
          <p:nvPr/>
        </p:nvSpPr>
        <p:spPr bwMode="auto">
          <a:xfrm>
            <a:off x="3611875" y="1340768"/>
            <a:ext cx="55321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Both the GS </a:t>
            </a:r>
            <a:r>
              <a:rPr lang="en-US" i="1" dirty="0" err="1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xc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is poor due to near-degeneracy – static correlation – and adiabatic </a:t>
            </a:r>
            <a:r>
              <a:rPr lang="en-US" i="1" dirty="0" err="1">
                <a:solidFill>
                  <a:srgbClr val="FF0000"/>
                </a:solidFill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f</a:t>
            </a:r>
            <a:r>
              <a:rPr lang="en-US" baseline="-25000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xc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fails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Levine et al. Mol. Phys. </a:t>
            </a:r>
            <a:r>
              <a:rPr lang="en-US" sz="1600" b="1" dirty="0">
                <a:latin typeface="Calibri" panose="020F0502020204030204" pitchFamily="34" charset="0"/>
              </a:rPr>
              <a:t>104</a:t>
            </a:r>
            <a:r>
              <a:rPr lang="en-US" sz="1600" dirty="0">
                <a:latin typeface="Calibri" panose="020F0502020204030204" pitchFamily="34" charset="0"/>
              </a:rPr>
              <a:t>, 1039 (2006);                                 </a:t>
            </a:r>
            <a:r>
              <a:rPr lang="en-US" sz="1600" dirty="0" err="1">
                <a:latin typeface="Calibri" panose="020F0502020204030204" pitchFamily="34" charset="0"/>
              </a:rPr>
              <a:t>Tapavicza</a:t>
            </a:r>
            <a:r>
              <a:rPr lang="en-US" sz="1600" dirty="0">
                <a:latin typeface="Calibri" panose="020F0502020204030204" pitchFamily="34" charset="0"/>
              </a:rPr>
              <a:t> et al, J. Chem. Phys. </a:t>
            </a:r>
            <a:r>
              <a:rPr lang="en-US" sz="1600" b="1" dirty="0">
                <a:latin typeface="Calibri" panose="020F0502020204030204" pitchFamily="34" charset="0"/>
              </a:rPr>
              <a:t>129</a:t>
            </a:r>
            <a:r>
              <a:rPr lang="en-US" sz="1600" dirty="0">
                <a:latin typeface="Calibri" panose="020F0502020204030204" pitchFamily="34" charset="0"/>
              </a:rPr>
              <a:t>., 124108 (2008)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3308628"/>
            <a:ext cx="63306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Calibri" panose="020F0502020204030204" pitchFamily="34" charset="0"/>
              </a:rPr>
              <a:t>Needed in coupled electron-ion dynamics using surface-hopping – need quadratic response to get excited-to-excited non-adiabatic couplings, but adiabatic quadratic response gives divergences.</a:t>
            </a:r>
          </a:p>
          <a:p>
            <a:r>
              <a:rPr lang="en-US" sz="1600" dirty="0">
                <a:latin typeface="Calibri" panose="020F0502020204030204" pitchFamily="34" charset="0"/>
              </a:rPr>
              <a:t>Parker, Roy, </a:t>
            </a:r>
            <a:r>
              <a:rPr lang="en-US" sz="1600" dirty="0" err="1">
                <a:latin typeface="Calibri" panose="020F0502020204030204" pitchFamily="34" charset="0"/>
              </a:rPr>
              <a:t>Furche</a:t>
            </a:r>
            <a:r>
              <a:rPr lang="en-US" sz="1600" dirty="0">
                <a:latin typeface="Calibri" panose="020F0502020204030204" pitchFamily="34" charset="0"/>
              </a:rPr>
              <a:t> J. Chem.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Phys.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145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134105 (2016)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99BE7-6DAC-0378-965A-3DEF8D4B74A6}"/>
              </a:ext>
            </a:extLst>
          </p:cNvPr>
          <p:cNvSpPr txBox="1"/>
          <p:nvPr/>
        </p:nvSpPr>
        <p:spPr>
          <a:xfrm>
            <a:off x="841783" y="2099006"/>
            <a:ext cx="234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45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Shane Parker’s lectures/talk!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99B1EB-2809-F06A-A9CE-5741AD5C5489}"/>
              </a:ext>
            </a:extLst>
          </p:cNvPr>
          <p:cNvCxnSpPr>
            <a:cxnSpLocks/>
          </p:cNvCxnSpPr>
          <p:nvPr/>
        </p:nvCxnSpPr>
        <p:spPr>
          <a:xfrm flipV="1">
            <a:off x="2012264" y="1997975"/>
            <a:ext cx="572139" cy="174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8906D1-5A09-BB04-5BF7-32348EEBFFE2}"/>
              </a:ext>
            </a:extLst>
          </p:cNvPr>
          <p:cNvCxnSpPr>
            <a:cxnSpLocks/>
          </p:cNvCxnSpPr>
          <p:nvPr/>
        </p:nvCxnSpPr>
        <p:spPr>
          <a:xfrm>
            <a:off x="2127539" y="2495340"/>
            <a:ext cx="456864" cy="310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6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9" grpId="0"/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Plan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3832" y="1162401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Brief recall of linear response TDDFT for excitations and response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Cases where the usual approximations fail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Memory in linear response: double-excitations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10C4161-677A-AC60-BD08-0A871A870560}"/>
              </a:ext>
            </a:extLst>
          </p:cNvPr>
          <p:cNvSpPr/>
          <p:nvPr/>
        </p:nvSpPr>
        <p:spPr>
          <a:xfrm>
            <a:off x="473832" y="2564904"/>
            <a:ext cx="6402424" cy="6480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5715000"/>
            <a:ext cx="8534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Interacting systems: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generally involve combinations of (KS) determinants that may have  1,2,3…electrons in excited orbitals.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6529304"/>
            <a:ext cx="3571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single-, double-, triple- excitations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1371600" y="6332454"/>
            <a:ext cx="152400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1752600" y="6332454"/>
            <a:ext cx="20638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 flipV="1">
            <a:off x="1981200" y="6332454"/>
            <a:ext cx="323850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6096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Non-interacting systems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4-electron atom</a:t>
            </a: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609600" y="1676400"/>
            <a:ext cx="2133600" cy="1905000"/>
            <a:chOff x="480" y="624"/>
            <a:chExt cx="1344" cy="1200"/>
          </a:xfrm>
        </p:grpSpPr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10668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12192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990600" y="2840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371600" y="2459038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1143000" y="28194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4800" y="1219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Eg. single excitations</a:t>
            </a: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5486400" y="1752600"/>
            <a:ext cx="2133600" cy="1905000"/>
            <a:chOff x="480" y="624"/>
            <a:chExt cx="1344" cy="1200"/>
          </a:xfrm>
        </p:grpSpPr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5486400" y="3733800"/>
            <a:ext cx="2133600" cy="1905000"/>
            <a:chOff x="480" y="624"/>
            <a:chExt cx="1344" cy="1200"/>
          </a:xfrm>
        </p:grpSpPr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5" name="Line 29"/>
          <p:cNvSpPr>
            <a:spLocks noChangeShapeType="1"/>
          </p:cNvSpPr>
          <p:nvPr/>
        </p:nvSpPr>
        <p:spPr bwMode="auto">
          <a:xfrm flipV="1">
            <a:off x="5867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V="1">
            <a:off x="5867400" y="24384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5791200" y="28956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61722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6324600" y="25146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6019800" y="32766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533400" y="3657600"/>
            <a:ext cx="2133600" cy="1905000"/>
            <a:chOff x="288" y="2064"/>
            <a:chExt cx="1344" cy="1200"/>
          </a:xfrm>
        </p:grpSpPr>
        <p:grpSp>
          <p:nvGrpSpPr>
            <p:cNvPr id="4132" name="Group 36"/>
            <p:cNvGrpSpPr>
              <a:grpSpLocks/>
            </p:cNvGrpSpPr>
            <p:nvPr/>
          </p:nvGrpSpPr>
          <p:grpSpPr bwMode="auto">
            <a:xfrm>
              <a:off x="288" y="2064"/>
              <a:ext cx="1344" cy="1200"/>
              <a:chOff x="480" y="624"/>
              <a:chExt cx="1344" cy="1200"/>
            </a:xfrm>
          </p:grpSpPr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480" y="624"/>
                <a:ext cx="1344" cy="1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88"/>
                  </a:cxn>
                  <a:cxn ang="0">
                    <a:pos x="96" y="576"/>
                  </a:cxn>
                  <a:cxn ang="0">
                    <a:pos x="144" y="672"/>
                  </a:cxn>
                  <a:cxn ang="0">
                    <a:pos x="192" y="864"/>
                  </a:cxn>
                  <a:cxn ang="0">
                    <a:pos x="336" y="960"/>
                  </a:cxn>
                  <a:cxn ang="0">
                    <a:pos x="528" y="960"/>
                  </a:cxn>
                  <a:cxn ang="0">
                    <a:pos x="720" y="768"/>
                  </a:cxn>
                  <a:cxn ang="0">
                    <a:pos x="816" y="672"/>
                  </a:cxn>
                  <a:cxn ang="0">
                    <a:pos x="1104" y="432"/>
                  </a:cxn>
                  <a:cxn ang="0">
                    <a:pos x="1728" y="384"/>
                  </a:cxn>
                </a:cxnLst>
                <a:rect l="0" t="0" r="r" b="b"/>
                <a:pathLst>
                  <a:path w="1728" h="992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512"/>
                      <a:pt x="96" y="576"/>
                    </a:cubicBezTo>
                    <a:cubicBezTo>
                      <a:pt x="112" y="640"/>
                      <a:pt x="128" y="624"/>
                      <a:pt x="144" y="672"/>
                    </a:cubicBezTo>
                    <a:cubicBezTo>
                      <a:pt x="160" y="720"/>
                      <a:pt x="160" y="816"/>
                      <a:pt x="192" y="864"/>
                    </a:cubicBezTo>
                    <a:cubicBezTo>
                      <a:pt x="224" y="912"/>
                      <a:pt x="280" y="944"/>
                      <a:pt x="336" y="960"/>
                    </a:cubicBezTo>
                    <a:cubicBezTo>
                      <a:pt x="392" y="976"/>
                      <a:pt x="464" y="992"/>
                      <a:pt x="528" y="960"/>
                    </a:cubicBezTo>
                    <a:cubicBezTo>
                      <a:pt x="592" y="928"/>
                      <a:pt x="672" y="816"/>
                      <a:pt x="720" y="768"/>
                    </a:cubicBezTo>
                    <a:cubicBezTo>
                      <a:pt x="768" y="720"/>
                      <a:pt x="752" y="728"/>
                      <a:pt x="816" y="672"/>
                    </a:cubicBezTo>
                    <a:cubicBezTo>
                      <a:pt x="880" y="616"/>
                      <a:pt x="952" y="480"/>
                      <a:pt x="1104" y="432"/>
                    </a:cubicBezTo>
                    <a:cubicBezTo>
                      <a:pt x="1256" y="384"/>
                      <a:pt x="1624" y="392"/>
                      <a:pt x="1728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38"/>
              <p:cNvSpPr>
                <a:spLocks noChangeShapeType="1"/>
              </p:cNvSpPr>
              <p:nvPr/>
            </p:nvSpPr>
            <p:spPr bwMode="auto">
              <a:xfrm>
                <a:off x="624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39"/>
              <p:cNvSpPr>
                <a:spLocks noChangeShapeType="1"/>
              </p:cNvSpPr>
              <p:nvPr/>
            </p:nvSpPr>
            <p:spPr bwMode="auto">
              <a:xfrm>
                <a:off x="528" y="120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40"/>
              <p:cNvSpPr>
                <a:spLocks noChangeShapeType="1"/>
              </p:cNvSpPr>
              <p:nvPr/>
            </p:nvSpPr>
            <p:spPr bwMode="auto">
              <a:xfrm>
                <a:off x="624" y="144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 flipV="1">
              <a:off x="528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 flipV="1">
              <a:off x="528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720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672" y="2544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auto">
            <a:xfrm>
              <a:off x="576" y="2976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3962400" y="1371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2590800" y="4876800"/>
            <a:ext cx="2667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2895600" y="4953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near-degenerate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343400" y="1219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Eg. double excitations</a:t>
            </a:r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 flipV="1">
            <a:off x="59436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 flipV="1">
            <a:off x="5867400" y="4495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60960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6172200" y="4495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5867400" y="48768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1" name="Oval 55"/>
          <p:cNvSpPr>
            <a:spLocks noChangeArrowheads="1"/>
          </p:cNvSpPr>
          <p:nvPr/>
        </p:nvSpPr>
        <p:spPr bwMode="auto">
          <a:xfrm>
            <a:off x="6096000" y="48768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39624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838200" y="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Excitations</a:t>
            </a:r>
          </a:p>
        </p:txBody>
      </p:sp>
    </p:spTree>
    <p:extLst>
      <p:ext uri="{BB962C8B-B14F-4D97-AF65-F5344CB8AC3E}">
        <p14:creationId xmlns:p14="http://schemas.microsoft.com/office/powerpoint/2010/main" val="53407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0881" y="1905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 (Or Multiple) Excitations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5843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 i="1" dirty="0">
                <a:latin typeface="Symbol" pitchFamily="18" charset="2"/>
              </a:rPr>
              <a:t>c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</a:rPr>
              <a:t>–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poles at true states that are mixtures of singles, doubles, and higher excitations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 i="1" dirty="0" err="1">
                <a:latin typeface="Symbol" pitchFamily="18" charset="2"/>
              </a:rPr>
              <a:t>c</a:t>
            </a:r>
            <a:r>
              <a:rPr lang="en-US" sz="2000" baseline="-25000" dirty="0" err="1"/>
              <a:t>S</a:t>
            </a:r>
            <a:r>
              <a:rPr lang="en-US" sz="2000" dirty="0"/>
              <a:t>  --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poles at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KS excitations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since one-body operator             can’t connect Slater determinants differing by more than one orbital.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00200" y="5105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>
                <a:latin typeface="Symbol" pitchFamily="18" charset="2"/>
              </a:rPr>
              <a:t> </a:t>
            </a:r>
            <a:r>
              <a:rPr lang="en-US" sz="2400" i="1" dirty="0">
                <a:latin typeface="Symbol" pitchFamily="18" charset="2"/>
              </a:rPr>
              <a:t>c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has more poles than </a:t>
            </a:r>
            <a:r>
              <a:rPr lang="en-US" sz="2400" i="1" dirty="0">
                <a:latin typeface="Symbol" pitchFamily="18" charset="2"/>
              </a:rPr>
              <a:t>c</a:t>
            </a:r>
            <a:r>
              <a:rPr lang="en-US" sz="2400" baseline="-25000" dirty="0"/>
              <a:t>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791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? How does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</a:rPr>
              <a:t>f</a:t>
            </a:r>
            <a:r>
              <a:rPr lang="en-US" sz="2400" i="1" baseline="-25000" dirty="0" err="1">
                <a:solidFill>
                  <a:srgbClr val="C00000"/>
                </a:solidFill>
                <a:latin typeface="Times New Roman" pitchFamily="18" charset="0"/>
              </a:rPr>
              <a:t>xc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 generate more poles to get states of multiple excitation character?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438400"/>
            <a:ext cx="253365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40881" y="1637883"/>
            <a:ext cx="59515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Consider: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3293" y="4090719"/>
            <a:ext cx="576263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81000" y="836344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do these different types of excitations appear in the TDDFT response functions?</a:t>
            </a:r>
          </a:p>
        </p:txBody>
      </p:sp>
    </p:spTree>
    <p:extLst>
      <p:ext uri="{BB962C8B-B14F-4D97-AF65-F5344CB8AC3E}">
        <p14:creationId xmlns:p14="http://schemas.microsoft.com/office/powerpoint/2010/main" val="8040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700088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Exactly solve for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cs typeface="Calibri" charset="0"/>
              </a:rPr>
              <a:t>f</a:t>
            </a:r>
            <a:r>
              <a:rPr lang="en-US" sz="2000" baseline="-25000" dirty="0" err="1">
                <a:latin typeface="Calibri" charset="0"/>
                <a:ea typeface="Calibri" charset="0"/>
                <a:cs typeface="Calibri" charset="0"/>
              </a:rPr>
              <a:t>xc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for one KS single (q) mixing with a nearby KS double (D)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39624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648200"/>
            <a:ext cx="3810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343400" y="3657600"/>
            <a:ext cx="1219200" cy="160020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38200" y="3505200"/>
            <a:ext cx="53340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486400"/>
            <a:ext cx="6019800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619672" y="180976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latin typeface="Calibri" charset="0"/>
                <a:ea typeface="Calibri" charset="0"/>
                <a:cs typeface="Calibri" charset="0"/>
              </a:rPr>
              <a:t>Simplest Model</a:t>
            </a:r>
            <a:r>
              <a:rPr lang="en-US" sz="2400" u="sng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922463"/>
            <a:ext cx="40386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5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38400"/>
            <a:ext cx="3657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This kernel matrix element, by construction, yields the</a:t>
            </a:r>
            <a:r>
              <a:rPr lang="en-US" sz="20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i="1" u="sng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exact</a:t>
            </a:r>
            <a:r>
              <a:rPr lang="en-US" sz="20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true 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’s when used in the Dressed SPA,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0" y="33528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accent2"/>
                </a:solidFill>
                <a:latin typeface="Times New Roman" pitchFamily="18" charset="0"/>
              </a:rPr>
              <a:t>strong non-adiabaticity!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812" y="5568950"/>
            <a:ext cx="3633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91000"/>
            <a:ext cx="3138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0"/>
            <a:ext cx="3184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457200"/>
            <a:ext cx="86423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Invert and insert into Dyson-like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eqn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for kernel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 pitchFamily="2" charset="2"/>
              </a:rPr>
              <a:t></a:t>
            </a:r>
            <a:r>
              <a:rPr lang="en-US" sz="2000" b="1" i="1" dirty="0">
                <a:latin typeface="Calibri" charset="0"/>
                <a:ea typeface="Calibri" charset="0"/>
                <a:cs typeface="Calibri" charset="0"/>
              </a:rPr>
              <a:t>dressed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 SPA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(i.e. 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-dependent):</a:t>
            </a:r>
          </a:p>
        </p:txBody>
      </p: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1447800" y="1524000"/>
            <a:ext cx="5638800" cy="457200"/>
            <a:chOff x="768" y="1440"/>
            <a:chExt cx="3552" cy="28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" y="1440"/>
              <a:ext cx="355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1152" y="1728"/>
              <a:ext cx="52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2640" y="1728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600" y="1728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6019800" y="3276600"/>
            <a:ext cx="6858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3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436096" y="22916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Symbol" pitchFamily="18" charset="2"/>
              </a:rPr>
              <a:t>c </a:t>
            </a:r>
            <a:r>
              <a:rPr lang="en-US" sz="2400" baseline="30000" dirty="0"/>
              <a:t>-1</a:t>
            </a:r>
            <a:r>
              <a:rPr lang="en-US" sz="2400" dirty="0"/>
              <a:t> = </a:t>
            </a:r>
            <a:r>
              <a:rPr lang="en-US" sz="2400" dirty="0">
                <a:latin typeface="Symbol" pitchFamily="18" charset="2"/>
              </a:rPr>
              <a:t>c</a:t>
            </a:r>
            <a:r>
              <a:rPr lang="en-US" sz="2400" baseline="-25000" dirty="0"/>
              <a:t>s</a:t>
            </a:r>
            <a:r>
              <a:rPr lang="en-US" sz="2400" baseline="30000" dirty="0"/>
              <a:t>-1</a:t>
            </a:r>
            <a:r>
              <a:rPr lang="en-US" sz="2400" dirty="0"/>
              <a:t> - </a:t>
            </a:r>
            <a:r>
              <a:rPr lang="en-US" sz="2400" i="1" dirty="0" err="1">
                <a:latin typeface="Times New Roman" pitchFamily="18" charset="0"/>
              </a:rPr>
              <a:t>f</a:t>
            </a:r>
            <a:r>
              <a:rPr lang="en-US" sz="2400" baseline="-25000" dirty="0" err="1"/>
              <a:t>Hxc</a:t>
            </a:r>
            <a:endParaRPr lang="en-US" sz="2400" baseline="-250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632" y="5824690"/>
            <a:ext cx="3657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3059832" y="5316690"/>
            <a:ext cx="5638800" cy="457200"/>
            <a:chOff x="768" y="1440"/>
            <a:chExt cx="3552" cy="288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1440"/>
              <a:ext cx="355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152" y="1728"/>
              <a:ext cx="52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2640" y="1728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3600" y="1728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229EEF6-0437-D70A-D8DB-B989C3050D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-413" r="4309" b="1"/>
          <a:stretch/>
        </p:blipFill>
        <p:spPr>
          <a:xfrm>
            <a:off x="251520" y="620688"/>
            <a:ext cx="8640960" cy="37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7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057400" y="1143000"/>
            <a:ext cx="708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75000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Unprecedented balance between accuracy and efficiency for electronic excitations</a:t>
            </a:r>
          </a:p>
        </p:txBody>
      </p:sp>
      <p:pic>
        <p:nvPicPr>
          <p:cNvPr id="5" name="Picture 11" descr="MPj043310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-1457" b="17596"/>
          <a:stretch>
            <a:fillRect/>
          </a:stretch>
        </p:blipFill>
        <p:spPr bwMode="auto">
          <a:xfrm>
            <a:off x="304800" y="762000"/>
            <a:ext cx="1752600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85800" y="231261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Calibri" panose="020F0502020204030204" pitchFamily="34" charset="0"/>
              </a:rPr>
              <a:t>TDDFT for Linear Response</a:t>
            </a:r>
            <a:endParaRPr lang="en-US" sz="3200" b="1" baseline="-25000" dirty="0">
              <a:latin typeface="Calibri" panose="020F0502020204030204" pitchFamily="34" charset="0"/>
            </a:endParaRPr>
          </a:p>
        </p:txBody>
      </p:sp>
      <p:pic>
        <p:nvPicPr>
          <p:cNvPr id="7" name="Picture 19" descr="MCj043388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790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4099139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But with the usual approximations, it doesn’t always work!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6ACDD-F4D5-96D0-E141-291B600C7434}"/>
              </a:ext>
            </a:extLst>
          </p:cNvPr>
          <p:cNvSpPr txBox="1"/>
          <p:nvPr/>
        </p:nvSpPr>
        <p:spPr>
          <a:xfrm>
            <a:off x="3491880" y="22048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</a:rPr>
              <a:t>…. examples in Hardy’s lectures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Diagonalize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many-body H in KS subspace near the double-ex of interest, and require reduction to adiabatic TDDFT in the limit of weak coupling of the single to the double: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38400"/>
            <a:ext cx="73739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4038600" y="2286000"/>
            <a:ext cx="654050" cy="3444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65463" y="1939925"/>
            <a:ext cx="5003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usual adiabatic matrix element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2413" y="3897313"/>
            <a:ext cx="30337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dynamical (non-adiabatic) correction</a:t>
            </a: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6200000">
            <a:off x="6599237" y="2400301"/>
            <a:ext cx="307975" cy="2533650"/>
          </a:xfrm>
          <a:prstGeom prst="leftBrace">
            <a:avLst>
              <a:gd name="adj1" fmla="val 68557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Practical Approximation for the Dressed Kernel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" y="4221088"/>
            <a:ext cx="411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So: (</a:t>
            </a:r>
            <a:r>
              <a:rPr lang="en-US" sz="2000" dirty="0" err="1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) scan KS orbital energies to see if a double lies near a single, </a:t>
            </a:r>
          </a:p>
          <a:p>
            <a:pPr marL="371475" indent="-371475">
              <a:spcBef>
                <a:spcPct val="50000"/>
              </a:spcBef>
              <a:buFontTx/>
              <a:buAutoNum type="romanLcParenBoth" startAt="2"/>
            </a:pP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apply this kernel just to that pair</a:t>
            </a:r>
          </a:p>
          <a:p>
            <a:pPr marL="371475" indent="-371475">
              <a:spcBef>
                <a:spcPct val="50000"/>
              </a:spcBef>
              <a:buFontTx/>
              <a:buAutoNum type="romanLcParenBoth" startAt="2"/>
            </a:pP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apply usual ATDDFT to all other excitations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0" y="1600200"/>
            <a:ext cx="304800" cy="1524000"/>
          </a:xfrm>
          <a:prstGeom prst="curvedRightArrow">
            <a:avLst>
              <a:gd name="adj1" fmla="val 100000"/>
              <a:gd name="adj2" fmla="val 200000"/>
              <a:gd name="adj3" fmla="val 33333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Alternate Derivations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M.E.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Casida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</a:rPr>
              <a:t>JCP </a:t>
            </a:r>
            <a:r>
              <a:rPr lang="en-US" sz="2000" b="1" i="1" dirty="0">
                <a:latin typeface="Calibri" panose="020F0502020204030204" pitchFamily="34" charset="0"/>
              </a:rPr>
              <a:t>122</a:t>
            </a:r>
            <a:r>
              <a:rPr lang="en-US" sz="2000" i="1" dirty="0">
                <a:latin typeface="Calibri" panose="020F0502020204030204" pitchFamily="34" charset="0"/>
              </a:rPr>
              <a:t>, 054111 (2005)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   M.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Huix-Rotllant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&amp; M.E.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Casida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</a:rPr>
              <a:t>in </a:t>
            </a:r>
            <a:r>
              <a:rPr lang="en-US" i="1" dirty="0">
                <a:latin typeface="Calibri" panose="020F0502020204030204" pitchFamily="34" charset="0"/>
              </a:rPr>
              <a:t>Density-Functional Methods for Excited States</a:t>
            </a:r>
            <a:r>
              <a:rPr lang="en-US" dirty="0">
                <a:latin typeface="Calibri" panose="020F0502020204030204" pitchFamily="34" charset="0"/>
              </a:rPr>
              <a:t>, ed. N. </a:t>
            </a:r>
            <a:r>
              <a:rPr lang="en-US" dirty="0" err="1">
                <a:latin typeface="Calibri" panose="020F0502020204030204" pitchFamily="34" charset="0"/>
              </a:rPr>
              <a:t>Ferre</a:t>
            </a:r>
            <a:r>
              <a:rPr lang="en-US" dirty="0">
                <a:latin typeface="Calibri" panose="020F0502020204030204" pitchFamily="34" charset="0"/>
              </a:rPr>
              <a:t>, M. </a:t>
            </a:r>
            <a:r>
              <a:rPr lang="en-US" dirty="0" err="1">
                <a:latin typeface="Calibri" panose="020F0502020204030204" pitchFamily="34" charset="0"/>
              </a:rPr>
              <a:t>Filatov</a:t>
            </a:r>
            <a:r>
              <a:rPr lang="en-US" dirty="0">
                <a:latin typeface="Calibri" panose="020F0502020204030204" pitchFamily="34" charset="0"/>
              </a:rPr>
              <a:t>, and M. </a:t>
            </a:r>
            <a:r>
              <a:rPr lang="en-US" dirty="0" err="1">
                <a:latin typeface="Calibri" panose="020F0502020204030204" pitchFamily="34" charset="0"/>
              </a:rPr>
              <a:t>Huix</a:t>
            </a:r>
            <a:r>
              <a:rPr lang="en-US" dirty="0">
                <a:latin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</a:rPr>
              <a:t>Rotllant</a:t>
            </a:r>
            <a:r>
              <a:rPr lang="en-US" dirty="0">
                <a:latin typeface="Calibri" panose="020F0502020204030204" pitchFamily="34" charset="0"/>
              </a:rPr>
              <a:t> (Springer 2016)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 -- from second-order polarization propagator (SOPPA) correction to ATDDFT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P.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Romaniello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, D.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Sangalli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, J. A. Berger, F.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Sottile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, L. G. Molinari, L. Reining, and G.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Onida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</a:rPr>
              <a:t>JCP </a:t>
            </a:r>
            <a:r>
              <a:rPr lang="en-US" sz="2000" b="1" i="1" dirty="0">
                <a:latin typeface="Calibri" panose="020F0502020204030204" pitchFamily="34" charset="0"/>
              </a:rPr>
              <a:t>130</a:t>
            </a:r>
            <a:r>
              <a:rPr lang="en-US" sz="2000" i="1" dirty="0">
                <a:latin typeface="Calibri" panose="020F0502020204030204" pitchFamily="34" charset="0"/>
              </a:rPr>
              <a:t>, 044108 (2009)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 -- from Bethe-Salpeter equation with dynamically screened interaction W(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O.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Gritsenko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&amp; E.J.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Baerends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</a:rPr>
              <a:t>PCCP </a:t>
            </a:r>
            <a:r>
              <a:rPr lang="en-US" sz="2000" b="1" i="1" dirty="0">
                <a:latin typeface="Calibri" panose="020F0502020204030204" pitchFamily="34" charset="0"/>
              </a:rPr>
              <a:t>11</a:t>
            </a:r>
            <a:r>
              <a:rPr lang="en-US" sz="2000" i="1" dirty="0">
                <a:latin typeface="Calibri" panose="020F0502020204030204" pitchFamily="34" charset="0"/>
              </a:rPr>
              <a:t>, 4640, (2009).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 -- use CEDA (Common Energy Denominator Approximation) to account for the effect of the other states on the inverse kernels, and obtain spatial dependence of </a:t>
            </a:r>
            <a:r>
              <a:rPr lang="en-US" sz="2000" i="1" dirty="0" err="1">
                <a:latin typeface="Calibri" panose="020F0502020204030204" pitchFamily="34" charset="0"/>
                <a:cs typeface="Times New Roman" pitchFamily="18" charset="0"/>
              </a:rPr>
              <a:t>f</a:t>
            </a:r>
            <a:r>
              <a:rPr lang="en-US" sz="2000" baseline="-25000" dirty="0" err="1">
                <a:latin typeface="Calibri" panose="020F0502020204030204" pitchFamily="34" charset="0"/>
              </a:rPr>
              <a:t>xc</a:t>
            </a:r>
            <a:r>
              <a:rPr lang="en-US" sz="2000" dirty="0">
                <a:latin typeface="Calibri" panose="020F0502020204030204" pitchFamily="34" charset="0"/>
              </a:rPr>
              <a:t>-kernel as well.</a:t>
            </a:r>
          </a:p>
        </p:txBody>
      </p:sp>
    </p:spTree>
    <p:extLst>
      <p:ext uri="{BB962C8B-B14F-4D97-AF65-F5344CB8AC3E}">
        <p14:creationId xmlns:p14="http://schemas.microsoft.com/office/powerpoint/2010/main" val="106623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Example: short-chain polyenes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1128" y="64584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Lowest-lying excitations notoriously difficult to calculate due to significant double-excitation character.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328" y="1484040"/>
            <a:ext cx="533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51920" y="4250284"/>
            <a:ext cx="693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R. Cave, F. Zhang, N.T.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Maitra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K. Burke, CPL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389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39 (2004);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-12926" y="509637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G. Mazur, R. </a:t>
            </a:r>
            <a:r>
              <a:rPr lang="en-US" sz="1600" dirty="0" err="1">
                <a:latin typeface="Calibri" panose="020F0502020204030204" pitchFamily="34" charset="0"/>
              </a:rPr>
              <a:t>Wlodarczyk</a:t>
            </a:r>
            <a:r>
              <a:rPr lang="en-US" sz="1600" dirty="0">
                <a:latin typeface="Calibri" panose="020F0502020204030204" pitchFamily="34" charset="0"/>
              </a:rPr>
              <a:t>, J. Comp. Chem. </a:t>
            </a:r>
            <a:r>
              <a:rPr lang="en-US" sz="1600" b="1" dirty="0">
                <a:latin typeface="Calibri" panose="020F0502020204030204" pitchFamily="34" charset="0"/>
              </a:rPr>
              <a:t>30</a:t>
            </a:r>
            <a:r>
              <a:rPr lang="en-US" sz="1600" dirty="0">
                <a:latin typeface="Calibri" panose="020F0502020204030204" pitchFamily="34" charset="0"/>
              </a:rPr>
              <a:t>, 811, (2008);</a:t>
            </a:r>
            <a:r>
              <a:rPr lang="pl-PL" sz="1600" dirty="0">
                <a:latin typeface="Calibri" panose="020F0502020204030204" pitchFamily="34" charset="0"/>
              </a:rPr>
              <a:t> Mazur, G., M. Makowski, R. Wlodarcyk, Y. Aoki, </a:t>
            </a:r>
            <a:r>
              <a:rPr lang="en-US" sz="1600" dirty="0">
                <a:latin typeface="Calibri" panose="020F0502020204030204" pitchFamily="34" charset="0"/>
              </a:rPr>
              <a:t>IJQC </a:t>
            </a:r>
            <a:r>
              <a:rPr lang="en-US" sz="1600" b="1" dirty="0">
                <a:latin typeface="Calibri" panose="020F0502020204030204" pitchFamily="34" charset="0"/>
              </a:rPr>
              <a:t>111</a:t>
            </a:r>
            <a:r>
              <a:rPr lang="en-US" sz="1600" dirty="0">
                <a:latin typeface="Calibri" panose="020F0502020204030204" pitchFamily="34" charset="0"/>
              </a:rPr>
              <a:t>, 819 (2010); 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2926" y="5758098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M. </a:t>
            </a:r>
            <a:r>
              <a:rPr lang="en-US" sz="1600" dirty="0" err="1">
                <a:latin typeface="Calibri" panose="020F0502020204030204" pitchFamily="34" charset="0"/>
              </a:rPr>
              <a:t>Huix-Rotllant</a:t>
            </a:r>
            <a:r>
              <a:rPr lang="en-US" sz="1600" dirty="0">
                <a:latin typeface="Calibri" panose="020F0502020204030204" pitchFamily="34" charset="0"/>
              </a:rPr>
              <a:t>, A. </a:t>
            </a:r>
            <a:r>
              <a:rPr lang="en-US" sz="1600" dirty="0" err="1">
                <a:latin typeface="Calibri" panose="020F0502020204030204" pitchFamily="34" charset="0"/>
              </a:rPr>
              <a:t>Ipatov</a:t>
            </a:r>
            <a:r>
              <a:rPr lang="en-US" sz="1600" dirty="0">
                <a:latin typeface="Calibri" panose="020F0502020204030204" pitchFamily="34" charset="0"/>
              </a:rPr>
              <a:t>, A. Rubio, M. E. </a:t>
            </a:r>
            <a:r>
              <a:rPr lang="en-US" sz="1600" dirty="0" err="1">
                <a:latin typeface="Calibri" panose="020F0502020204030204" pitchFamily="34" charset="0"/>
              </a:rPr>
              <a:t>Casida</a:t>
            </a:r>
            <a:r>
              <a:rPr lang="en-US" sz="1600" dirty="0">
                <a:latin typeface="Calibri" panose="020F0502020204030204" pitchFamily="34" charset="0"/>
              </a:rPr>
              <a:t>, Chem. Phys. </a:t>
            </a:r>
            <a:r>
              <a:rPr lang="en-US" sz="1600" b="1" dirty="0">
                <a:latin typeface="Calibri" panose="020F0502020204030204" pitchFamily="34" charset="0"/>
              </a:rPr>
              <a:t>391</a:t>
            </a:r>
            <a:r>
              <a:rPr lang="en-US" sz="1600" dirty="0">
                <a:latin typeface="Calibri" panose="020F0502020204030204" pitchFamily="34" charset="0"/>
              </a:rPr>
              <a:t>, 120 (2011) – extensive testing on 28 organic molecules.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720" y="4716657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</a:rPr>
              <a:t>More  implementations and tests: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4368" y="2205202"/>
            <a:ext cx="14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</a:t>
            </a: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2318650-15E9-3A33-57EC-4F1F972A2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97" y="1601237"/>
            <a:ext cx="3291203" cy="2349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F301D-9FBB-1029-E5B0-5B22F0299305}"/>
              </a:ext>
            </a:extLst>
          </p:cNvPr>
          <p:cNvSpPr txBox="1"/>
          <p:nvPr/>
        </p:nvSpPr>
        <p:spPr>
          <a:xfrm>
            <a:off x="6119664" y="1188131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e.g. butadiene’s dark 2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Ag state </a:t>
            </a:r>
          </a:p>
        </p:txBody>
      </p:sp>
    </p:spTree>
    <p:extLst>
      <p:ext uri="{BB962C8B-B14F-4D97-AF65-F5344CB8AC3E}">
        <p14:creationId xmlns:p14="http://schemas.microsoft.com/office/powerpoint/2010/main" val="21309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9" grpId="0"/>
      <p:bldP spid="1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0758" y="3046488"/>
            <a:ext cx="768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Thanks so much for your attention!!!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EB6F6-B06E-29FD-AE30-D99389CF0C23}"/>
              </a:ext>
            </a:extLst>
          </p:cNvPr>
          <p:cNvSpPr txBox="1"/>
          <p:nvPr/>
        </p:nvSpPr>
        <p:spPr>
          <a:xfrm>
            <a:off x="913442" y="3861048"/>
            <a:ext cx="78488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Ask me any questions and I’ll try to answer them! 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And always feel free to reach out in email: </a:t>
            </a:r>
            <a:r>
              <a:rPr lang="en-US" sz="2400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neepa.maitra@rutgers.edu</a:t>
            </a:r>
            <a:r>
              <a:rPr lang="en-US" sz="24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	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78A506-4564-04BC-0651-D74536693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0" r="31103" b="-1"/>
          <a:stretch/>
        </p:blipFill>
        <p:spPr>
          <a:xfrm>
            <a:off x="3972646" y="5882620"/>
            <a:ext cx="1730463" cy="484584"/>
          </a:xfrm>
          <a:prstGeom prst="rect">
            <a:avLst/>
          </a:prstGeom>
        </p:spPr>
      </p:pic>
      <p:pic>
        <p:nvPicPr>
          <p:cNvPr id="12" name="Picture 5" descr="nsf4c">
            <a:extLst>
              <a:ext uri="{FF2B5EF4-FFF2-40B4-BE49-F238E27FC236}">
                <a16:creationId xmlns:a16="http://schemas.microsoft.com/office/drawing/2014/main" id="{E53B05C4-CA85-DCBC-5434-9BD2D87D2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8810" y="5656248"/>
            <a:ext cx="937327" cy="937327"/>
          </a:xfrm>
          <a:prstGeom prst="rect">
            <a:avLst/>
          </a:prstGeom>
          <a:noFill/>
        </p:spPr>
      </p:pic>
      <p:pic>
        <p:nvPicPr>
          <p:cNvPr id="13" name="Picture 4" descr="utgers-Newark">
            <a:extLst>
              <a:ext uri="{FF2B5EF4-FFF2-40B4-BE49-F238E27FC236}">
                <a16:creationId xmlns:a16="http://schemas.microsoft.com/office/drawing/2014/main" id="{717D80D1-5798-9C17-8971-BCF16034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59" y="5882620"/>
            <a:ext cx="692661" cy="6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mory Loss Quotes">
            <a:extLst>
              <a:ext uri="{FF2B5EF4-FFF2-40B4-BE49-F238E27FC236}">
                <a16:creationId xmlns:a16="http://schemas.microsoft.com/office/drawing/2014/main" id="{5214126E-3580-91F9-9567-BD186F6A0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 bwMode="auto">
          <a:xfrm>
            <a:off x="3516839" y="648462"/>
            <a:ext cx="26420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396C18-90D1-A027-D99F-AC2A90AC4D79}"/>
              </a:ext>
            </a:extLst>
          </p:cNvPr>
          <p:cNvSpPr txBox="1"/>
          <p:nvPr/>
        </p:nvSpPr>
        <p:spPr>
          <a:xfrm>
            <a:off x="2842721" y="16030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That’s it for now about Memory in TDDFT!</a:t>
            </a:r>
          </a:p>
        </p:txBody>
      </p:sp>
    </p:spTree>
    <p:extLst>
      <p:ext uri="{BB962C8B-B14F-4D97-AF65-F5344CB8AC3E}">
        <p14:creationId xmlns:p14="http://schemas.microsoft.com/office/powerpoint/2010/main" val="157773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Plan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3832" y="1162401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Brief recall of linear response TDDFT for excitations and response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Cases where the usual approximations fail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Memory in linear response: double-excitations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8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 t="7465" r="2899" b="64508"/>
          <a:stretch>
            <a:fillRect/>
          </a:stretch>
        </p:blipFill>
        <p:spPr bwMode="auto">
          <a:xfrm>
            <a:off x="693738" y="2852738"/>
            <a:ext cx="4648200" cy="7620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</p:spPr>
      </p:pic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4313238" y="2433638"/>
            <a:ext cx="2743200" cy="457200"/>
            <a:chOff x="3552" y="1632"/>
            <a:chExt cx="1728" cy="288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552" y="1632"/>
              <a:ext cx="1728" cy="172"/>
              <a:chOff x="3552" y="1632"/>
              <a:chExt cx="1728" cy="172"/>
            </a:xfrm>
          </p:grpSpPr>
          <p:pic>
            <p:nvPicPr>
              <p:cNvPr id="62469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1632"/>
                <a:ext cx="528" cy="163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470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28" y="1632"/>
                <a:ext cx="1152" cy="172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 flipH="1">
              <a:off x="3696" y="182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2547938" y="2238375"/>
            <a:ext cx="1524000" cy="762000"/>
            <a:chOff x="2304" y="624"/>
            <a:chExt cx="960" cy="480"/>
          </a:xfrm>
        </p:grpSpPr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2304" y="624"/>
              <a:ext cx="96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Poles at KS excitations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 flipH="1">
              <a:off x="2496" y="91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319088" y="2238375"/>
            <a:ext cx="1447800" cy="762000"/>
            <a:chOff x="912" y="624"/>
            <a:chExt cx="912" cy="480"/>
          </a:xfrm>
        </p:grpSpPr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912" y="624"/>
              <a:ext cx="912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Poles at true excitations</a:t>
              </a:r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392" y="91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39750" y="3929063"/>
            <a:ext cx="66992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  <a:latin typeface="Calibri" charset="0"/>
                <a:ea typeface="Calibri" charset="0"/>
                <a:cs typeface="Calibri" charset="0"/>
              </a:rPr>
              <a:t>Need (1) ground-state </a:t>
            </a:r>
            <a:r>
              <a:rPr lang="en-US" sz="2000" i="1" dirty="0">
                <a:solidFill>
                  <a:srgbClr val="3333CC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v</a:t>
            </a:r>
            <a:r>
              <a:rPr lang="en-US" sz="2000" i="1" baseline="-25000" dirty="0">
                <a:solidFill>
                  <a:srgbClr val="3333CC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S,0</a:t>
            </a:r>
            <a:r>
              <a:rPr lang="en-US" sz="2000" i="1" dirty="0">
                <a:solidFill>
                  <a:srgbClr val="3333CC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[n</a:t>
            </a:r>
            <a:r>
              <a:rPr lang="en-US" sz="2000" i="1" baseline="-25000" dirty="0">
                <a:solidFill>
                  <a:srgbClr val="3333CC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0</a:t>
            </a:r>
            <a:r>
              <a:rPr lang="en-US" sz="2000" i="1" dirty="0">
                <a:solidFill>
                  <a:srgbClr val="3333CC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](r)</a:t>
            </a:r>
            <a:r>
              <a:rPr lang="en-US" sz="2000" i="1" dirty="0">
                <a:solidFill>
                  <a:srgbClr val="3333CC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>
                <a:solidFill>
                  <a:srgbClr val="3333CC"/>
                </a:solidFill>
                <a:latin typeface="Calibri" charset="0"/>
                <a:ea typeface="Calibri" charset="0"/>
                <a:cs typeface="Calibri" charset="0"/>
              </a:rPr>
              <a:t>and its bare excitations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  <a:latin typeface="Calibri" charset="0"/>
                <a:ea typeface="Calibri" charset="0"/>
                <a:cs typeface="Calibri" charset="0"/>
              </a:rPr>
              <a:t>          (2) XC kernel </a:t>
            </a:r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269875" y="3505200"/>
            <a:ext cx="307975" cy="576263"/>
          </a:xfrm>
          <a:prstGeom prst="curvedRightArrow">
            <a:avLst>
              <a:gd name="adj1" fmla="val 37423"/>
              <a:gd name="adj2" fmla="val 74845"/>
              <a:gd name="adj3" fmla="val 33333"/>
            </a:avLst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505200" y="4876800"/>
            <a:ext cx="5105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993366"/>
                </a:solidFill>
                <a:latin typeface="Calibri" charset="0"/>
                <a:ea typeface="Calibri" charset="0"/>
                <a:cs typeface="Calibri" charset="0"/>
              </a:rPr>
              <a:t>Yields exact spectra in principle; in practice, </a:t>
            </a:r>
            <a:r>
              <a:rPr lang="en-US" sz="2000" dirty="0" err="1">
                <a:solidFill>
                  <a:srgbClr val="993366"/>
                </a:solidFill>
                <a:latin typeface="Calibri" charset="0"/>
                <a:ea typeface="Calibri" charset="0"/>
                <a:cs typeface="Calibri" charset="0"/>
              </a:rPr>
              <a:t>approxs</a:t>
            </a:r>
            <a:r>
              <a:rPr lang="en-US" sz="2000" dirty="0">
                <a:solidFill>
                  <a:srgbClr val="993366"/>
                </a:solidFill>
                <a:latin typeface="Calibri" charset="0"/>
                <a:ea typeface="Calibri" charset="0"/>
                <a:cs typeface="Calibri" charset="0"/>
              </a:rPr>
              <a:t> needed in (1) and (2). 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V="1">
            <a:off x="1905000" y="5334000"/>
            <a:ext cx="220980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2482" name="Group 18"/>
          <p:cNvGrpSpPr>
            <a:grpSpLocks/>
          </p:cNvGrpSpPr>
          <p:nvPr/>
        </p:nvGrpSpPr>
        <p:grpSpPr bwMode="auto">
          <a:xfrm>
            <a:off x="5638800" y="2438400"/>
            <a:ext cx="3200400" cy="747713"/>
            <a:chOff x="3744" y="816"/>
            <a:chExt cx="2016" cy="471"/>
          </a:xfrm>
        </p:grpSpPr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744" y="1056"/>
              <a:ext cx="20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8000"/>
                  </a:solidFill>
                  <a:cs typeface="Arial" charset="0"/>
                </a:rPr>
                <a:t> adiabatic </a:t>
              </a:r>
              <a:r>
                <a:rPr lang="en-US" b="1" dirty="0" err="1">
                  <a:solidFill>
                    <a:srgbClr val="008000"/>
                  </a:solidFill>
                  <a:cs typeface="Arial" charset="0"/>
                </a:rPr>
                <a:t>approx</a:t>
              </a:r>
              <a:r>
                <a:rPr lang="en-US" b="1" dirty="0">
                  <a:solidFill>
                    <a:srgbClr val="008000"/>
                  </a:solidFill>
                  <a:cs typeface="Arial" charset="0"/>
                </a:rPr>
                <a:t>: no </a:t>
              </a:r>
              <a:r>
                <a:rPr lang="en-US" b="1" dirty="0">
                  <a:solidFill>
                    <a:srgbClr val="008000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en-US" b="1" dirty="0">
                  <a:solidFill>
                    <a:srgbClr val="008000"/>
                  </a:solidFill>
                  <a:cs typeface="Arial" charset="0"/>
                </a:rPr>
                <a:t>-dep </a:t>
              </a:r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>
              <a:off x="4464" y="816"/>
              <a:ext cx="240" cy="28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</p:grpSp>
      <p:pic>
        <p:nvPicPr>
          <p:cNvPr id="62485" name="Picture 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819400" y="4495800"/>
            <a:ext cx="3962400" cy="252413"/>
          </a:xfrm>
          <a:noFill/>
          <a:ln/>
        </p:spPr>
      </p:pic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6858000" y="4419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~  </a:t>
            </a:r>
            <a:r>
              <a:rPr lang="en-US" sz="2000" dirty="0">
                <a:solidFill>
                  <a:srgbClr val="008000"/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(t-t’)</a:t>
            </a:r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 flipH="1">
            <a:off x="7315200" y="3352800"/>
            <a:ext cx="76200" cy="8382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0" y="228600"/>
            <a:ext cx="89644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Quick recall of how we get excitations in TDDFT: Linear response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  <a:cs typeface="Arial" charset="0"/>
              </a:rPr>
              <a:t>	</a:t>
            </a:r>
            <a:r>
              <a:rPr lang="en-US" i="1" dirty="0" err="1">
                <a:latin typeface="Calibri" panose="020F0502020204030204" pitchFamily="34" charset="0"/>
                <a:cs typeface="Arial" charset="0"/>
              </a:rPr>
              <a:t>Petersilka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Arial" charset="0"/>
              </a:rPr>
              <a:t>Gossmann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 &amp; Gross, PRL </a:t>
            </a:r>
            <a:r>
              <a:rPr lang="en-US" b="1" i="1" dirty="0">
                <a:latin typeface="Calibri" panose="020F0502020204030204" pitchFamily="34" charset="0"/>
                <a:cs typeface="Arial" charset="0"/>
              </a:rPr>
              <a:t>76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, 1212 (1996)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anose="020F0502020204030204" pitchFamily="34" charset="0"/>
                <a:cs typeface="Arial" charset="0"/>
              </a:rPr>
              <a:t>	</a:t>
            </a:r>
            <a:r>
              <a:rPr lang="en-US" i="1" dirty="0" err="1">
                <a:latin typeface="Calibri" panose="020F0502020204030204" pitchFamily="34" charset="0"/>
                <a:cs typeface="Arial" charset="0"/>
              </a:rPr>
              <a:t>Casida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, in Recent Advances in </a:t>
            </a:r>
            <a:r>
              <a:rPr lang="en-US" i="1" dirty="0" err="1">
                <a:latin typeface="Calibri" panose="020F0502020204030204" pitchFamily="34" charset="0"/>
                <a:cs typeface="Arial" charset="0"/>
              </a:rPr>
              <a:t>Comput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. Chem. </a:t>
            </a:r>
            <a:r>
              <a:rPr lang="en-US" b="1" i="1" dirty="0">
                <a:latin typeface="Calibri" panose="020F0502020204030204" pitchFamily="34" charset="0"/>
                <a:cs typeface="Arial" charset="0"/>
              </a:rPr>
              <a:t>1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,155, ed. Chong (1995)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315200" y="2286000"/>
            <a:ext cx="1828800" cy="647700"/>
            <a:chOff x="7315200" y="2286000"/>
            <a:chExt cx="1828800" cy="647700"/>
          </a:xfrm>
        </p:grpSpPr>
        <p:pic>
          <p:nvPicPr>
            <p:cNvPr id="76801" name="Picture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15200" y="2286000"/>
              <a:ext cx="157162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8610600" y="2590800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aseline="-25000" dirty="0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40400"/>
            <a:ext cx="5843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6324600"/>
            <a:ext cx="253365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65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/>
      <p:bldP spid="62479" grpId="0" animBg="1"/>
      <p:bldP spid="62480" grpId="0"/>
      <p:bldP spid="62486" grpId="0"/>
      <p:bldP spid="624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5562600"/>
            <a:ext cx="4648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 Well-separated single excitations: SMA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When shift from bare KS small:        SPA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562600"/>
            <a:ext cx="3657600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3246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038600" y="5486400"/>
            <a:ext cx="4724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990600" y="2590800"/>
            <a:ext cx="8153400" cy="609600"/>
            <a:chOff x="144" y="2064"/>
            <a:chExt cx="5472" cy="441"/>
          </a:xfrm>
        </p:grpSpPr>
        <p:pic>
          <p:nvPicPr>
            <p:cNvPr id="4403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2064"/>
              <a:ext cx="307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6" y="2112"/>
              <a:ext cx="240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33400" y="4419600"/>
            <a:ext cx="655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 dirty="0"/>
              <a:t>Useful tool for analysis</a:t>
            </a:r>
          </a:p>
          <a:p>
            <a:endParaRPr lang="en-US" u="sng" dirty="0"/>
          </a:p>
          <a:p>
            <a:r>
              <a:rPr lang="en-US" dirty="0"/>
              <a:t>Zoom in on a single KS excitation,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q = 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i</a:t>
            </a:r>
            <a:r>
              <a:rPr lang="en-US" i="1" dirty="0">
                <a:latin typeface="Palatino" pitchFamily="2" charset="77"/>
                <a:ea typeface="Palatino" pitchFamily="2" charset="77"/>
                <a:sym typeface="Wingdings" pitchFamily="2" charset="2"/>
              </a:rPr>
              <a:t> a</a:t>
            </a:r>
            <a:endParaRPr lang="en-US" i="1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609600"/>
            <a:ext cx="67056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55321" y="133290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TDDFT linear response in matrix form (discrete spectra):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  <a:cs typeface="Arial" charset="0"/>
              </a:rPr>
              <a:t>q</a:t>
            </a:r>
            <a:r>
              <a:rPr lang="en-US" i="1">
                <a:latin typeface="Times New Roman" pitchFamily="18" charset="0"/>
                <a:cs typeface="Arial" charset="0"/>
              </a:rPr>
              <a:t> </a:t>
            </a:r>
            <a:r>
              <a:rPr lang="en-US">
                <a:cs typeface="Arial" charset="0"/>
              </a:rPr>
              <a:t>=(</a:t>
            </a:r>
            <a:r>
              <a:rPr lang="en-US" i="1">
                <a:cs typeface="Arial" charset="0"/>
              </a:rPr>
              <a:t>i</a:t>
            </a:r>
            <a:r>
              <a:rPr lang="en-US" i="1">
                <a:cs typeface="Arial" charset="0"/>
                <a:sym typeface="Wingdings" pitchFamily="2" charset="2"/>
              </a:rPr>
              <a:t> </a:t>
            </a:r>
            <a:r>
              <a:rPr lang="en-US" i="1">
                <a:cs typeface="Arial" charset="0"/>
              </a:rPr>
              <a:t>a</a:t>
            </a:r>
            <a:r>
              <a:rPr lang="en-US">
                <a:cs typeface="Arial" charset="0"/>
              </a:rPr>
              <a:t>) labels a 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single</a:t>
            </a:r>
            <a:r>
              <a:rPr lang="en-US">
                <a:cs typeface="Arial" charset="0"/>
              </a:rPr>
              <a:t> excitation of the KS system, with transition frequency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w</a:t>
            </a:r>
            <a:r>
              <a:rPr lang="en-US" sz="2000" i="1" baseline="-25000">
                <a:solidFill>
                  <a:schemeClr val="accent2"/>
                </a:solidFill>
                <a:cs typeface="Arial" charset="0"/>
              </a:rPr>
              <a:t>q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 =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a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 -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i</a:t>
            </a:r>
            <a:r>
              <a:rPr lang="en-US">
                <a:cs typeface="Arial" charset="0"/>
              </a:rPr>
              <a:t> , and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81000" y="3276600"/>
            <a:ext cx="7010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Eigenvalues </a:t>
            </a:r>
            <a:r>
              <a:rPr lang="en-US">
                <a:cs typeface="Arial" charset="0"/>
                <a:sym typeface="Wingdings" pitchFamily="2" charset="2"/>
              </a:rPr>
              <a:t> true frequencies of interacting system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  <a:sym typeface="Wingdings" pitchFamily="2" charset="2"/>
              </a:rPr>
              <a:t>Eigenvectors  oscillator strengths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0" y="990600"/>
            <a:ext cx="381000" cy="3124200"/>
          </a:xfrm>
          <a:prstGeom prst="curvedRightArrow">
            <a:avLst>
              <a:gd name="adj1" fmla="val 164000"/>
              <a:gd name="adj2" fmla="val 328000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7" grpId="0" animBg="1"/>
      <p:bldP spid="440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51031" y="1556792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Rydberg states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Calibri" panose="020F0502020204030204" pitchFamily="34" charset="0"/>
              </a:rPr>
              <a:t>	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2393" y="55697"/>
            <a:ext cx="82338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		</a:t>
            </a:r>
            <a:r>
              <a:rPr lang="en-US" sz="2400" u="sng" dirty="0"/>
              <a:t>Where the </a:t>
            </a:r>
            <a:r>
              <a:rPr lang="en-US" sz="2400" i="1" u="sng" dirty="0"/>
              <a:t>usual</a:t>
            </a:r>
            <a:r>
              <a:rPr lang="en-US" sz="2400" u="sng" dirty="0"/>
              <a:t> </a:t>
            </a:r>
            <a:r>
              <a:rPr lang="en-US" sz="2400" u="sng" dirty="0" err="1">
                <a:latin typeface="Calibri" panose="020F0502020204030204" pitchFamily="34" charset="0"/>
              </a:rPr>
              <a:t>approxs</a:t>
            </a:r>
            <a:r>
              <a:rPr lang="en-US" sz="2400" u="sng" dirty="0"/>
              <a:t> give poor excitations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37775" y="884607"/>
            <a:ext cx="85650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i.e. the usual xc </a:t>
            </a:r>
            <a:r>
              <a:rPr lang="en-US" sz="1600" dirty="0" err="1"/>
              <a:t>approxs</a:t>
            </a:r>
            <a:r>
              <a:rPr lang="en-US" sz="1600" dirty="0"/>
              <a:t> that are semi-local in space and local in time </a:t>
            </a:r>
          </a:p>
        </p:txBody>
      </p:sp>
      <p:cxnSp>
        <p:nvCxnSpPr>
          <p:cNvPr id="15" name="AutoShape 9"/>
          <p:cNvCxnSpPr>
            <a:cxnSpLocks noChangeShapeType="1"/>
          </p:cNvCxnSpPr>
          <p:nvPr/>
        </p:nvCxnSpPr>
        <p:spPr bwMode="auto">
          <a:xfrm rot="10800000" flipV="1">
            <a:off x="2123728" y="436064"/>
            <a:ext cx="1709109" cy="52984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608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61055" y="332656"/>
                <a:ext cx="802469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u="sng" dirty="0">
                    <a:latin typeface="Calibri" charset="0"/>
                    <a:ea typeface="Calibri" charset="0"/>
                    <a:cs typeface="Calibri" charset="0"/>
                  </a:rPr>
                  <a:t>A little diversion</a:t>
                </a:r>
                <a:r>
                  <a:rPr lang="en-US" sz="2400" u="sng" dirty="0">
                    <a:latin typeface="Calibri" charset="0"/>
                    <a:ea typeface="Calibri" charset="0"/>
                    <a:cs typeface="Calibri" charset="0"/>
                  </a:rPr>
                  <a:t>: </a:t>
                </a:r>
                <a:r>
                  <a:rPr lang="en-US" sz="240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asymptotic behavior of the xc potential 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Question for you! What is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r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→∞</m:t>
                        </m:r>
                      </m:e>
                    </m:d>
                    <m:r>
                      <a:rPr lang="en-US" sz="2000" b="0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an atom ?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55" y="332656"/>
                <a:ext cx="8024693" cy="1046440"/>
              </a:xfrm>
              <a:prstGeom prst="rect">
                <a:avLst/>
              </a:prstGeom>
              <a:blipFill>
                <a:blip r:embed="rId3"/>
                <a:stretch>
                  <a:fillRect l="-1266" t="-481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240933" y="1425305"/>
                <a:ext cx="7344816" cy="1894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Far from nucleus of charge </a:t>
                </a:r>
                <a:r>
                  <a:rPr lang="en-US" sz="2000" i="1" dirty="0">
                    <a:latin typeface="Calibri" charset="0"/>
                    <a:ea typeface="Calibri" charset="0"/>
                    <a:cs typeface="Calibri" charset="0"/>
                  </a:rPr>
                  <a:t>Z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, electron sees an effective charge of </a:t>
                </a:r>
              </a:p>
              <a:p>
                <a:r>
                  <a:rPr lang="en-US" sz="2000" i="1" dirty="0">
                    <a:latin typeface="Calibri" charset="0"/>
                    <a:ea typeface="Calibri" charset="0"/>
                    <a:cs typeface="Calibri" charset="0"/>
                  </a:rPr>
                  <a:t>Z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–  (</a:t>
                </a:r>
                <a:r>
                  <a:rPr lang="en-US" sz="2000" i="1" dirty="0">
                    <a:latin typeface="Calibri" charset="0"/>
                    <a:ea typeface="Calibri" charset="0"/>
                    <a:cs typeface="Calibri" charset="0"/>
                  </a:rPr>
                  <a:t>N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-1)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r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→∞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→</m:t>
                    </m:r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den>
                    </m:f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/>
                  </a:rPr>
                  <a:t>   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  <a:sym typeface="Wingdings"/>
                  </a:rPr>
                  <a:t>while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𝑒𝑥𝑡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r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𝑍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ym typeface="Wingdings"/>
                  </a:rPr>
                  <a:t> 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  <a:sym typeface="Wingdings"/>
                  </a:rPr>
                  <a:t>and</a:t>
                </a:r>
                <a:r>
                  <a:rPr lang="en-US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r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→∞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</m:oMath>
                </a14:m>
                <a:r>
                  <a:rPr lang="en-US" dirty="0"/>
                  <a:t>   hence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r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→∞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m:rPr>
                        <m:sty m:val="p"/>
                      </m:rPr>
                      <a:rPr lang="en-US" b="0" i="0" baseline="-2500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s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m:rPr>
                        <m:sty m:val="p"/>
                      </m:rPr>
                      <a:rPr lang="en-US" b="0" i="0" baseline="-2500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ext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𝑣𝐻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den>
                    </m:f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    </m:t>
                    </m:r>
                  </m:oMath>
                </a14:m>
                <a:r>
                  <a:rPr lang="en-US" dirty="0"/>
                  <a:t>(true for any finite system)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33" y="1425305"/>
                <a:ext cx="7344816" cy="1894878"/>
              </a:xfrm>
              <a:prstGeom prst="rect">
                <a:avLst/>
              </a:prstGeom>
              <a:blipFill>
                <a:blip r:embed="rId4"/>
                <a:stretch>
                  <a:fillRect l="-864" t="-2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39552" y="3789040"/>
                <a:ext cx="792088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Another Question for you: What about in LDA? Or GGA?</a:t>
                </a:r>
              </a:p>
              <a:p>
                <a:endParaRPr lang="en-US" dirty="0"/>
              </a:p>
              <a:p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𝑥𝑐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depends locally on the </a:t>
                </a:r>
                <a:r>
                  <a:rPr lang="en-US" sz="2000" i="1" dirty="0">
                    <a:latin typeface="Palatino" pitchFamily="2" charset="77"/>
                    <a:ea typeface="Palatino" pitchFamily="2" charset="77"/>
                    <a:cs typeface="Calibri" charset="0"/>
                  </a:rPr>
                  <a:t>n(r)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, and </a:t>
                </a:r>
                <a:r>
                  <a:rPr lang="en-US" sz="2000" i="1" dirty="0">
                    <a:latin typeface="Palatino" pitchFamily="2" charset="77"/>
                    <a:ea typeface="Palatino" pitchFamily="2" charset="77"/>
                    <a:cs typeface="Calibri" charset="0"/>
                  </a:rPr>
                  <a:t>n(r) 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decays exponentially,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𝑥𝑐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decays exponentially with </a:t>
                </a:r>
                <a:r>
                  <a:rPr lang="en-US" sz="2000" i="1" dirty="0">
                    <a:latin typeface="Palatino" pitchFamily="2" charset="77"/>
                    <a:ea typeface="Palatino" pitchFamily="2" charset="77"/>
                    <a:cs typeface="Calibri" charset="0"/>
                  </a:rPr>
                  <a:t>r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 This has some grave consequences!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9040"/>
                <a:ext cx="7920880" cy="2123658"/>
              </a:xfrm>
              <a:prstGeom prst="rect">
                <a:avLst/>
              </a:prstGeom>
              <a:blipFill>
                <a:blip r:embed="rId5"/>
                <a:stretch>
                  <a:fillRect l="-800" t="-1786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B0C5A00-35DF-7748-CDF5-6FEE6D913BDE}"/>
              </a:ext>
            </a:extLst>
          </p:cNvPr>
          <p:cNvSpPr/>
          <p:nvPr/>
        </p:nvSpPr>
        <p:spPr>
          <a:xfrm>
            <a:off x="4355976" y="2780928"/>
            <a:ext cx="432048" cy="5392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22070" y="1402699"/>
            <a:ext cx="5321930" cy="3261390"/>
            <a:chOff x="2025650" y="1905000"/>
            <a:chExt cx="50927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5650" y="1905000"/>
              <a:ext cx="5092700" cy="30480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2627784" y="3140968"/>
              <a:ext cx="86409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627784" y="2852936"/>
              <a:ext cx="864096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391630" y="4594337"/>
            <a:ext cx="501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Wasserman, Maitra, Burke, PRL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91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263001 (2003)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91630" y="2453111"/>
            <a:ext cx="779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exact</a:t>
            </a:r>
            <a:r>
              <a:rPr lang="en-US" sz="1400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1400" baseline="-25000" dirty="0" err="1">
                <a:solidFill>
                  <a:srgbClr val="0070C0"/>
                </a:solidFill>
              </a:rPr>
              <a:t>H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1630" y="2145334"/>
            <a:ext cx="682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LDA</a:t>
            </a:r>
            <a:r>
              <a:rPr lang="en-US" sz="1400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1400" baseline="-25000" dirty="0" err="1">
                <a:solidFill>
                  <a:srgbClr val="0070C0"/>
                </a:solidFill>
              </a:rPr>
              <a:t>H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0572" y="1540518"/>
            <a:ext cx="154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Ne atom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781" y="1870514"/>
            <a:ext cx="34471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Not only that,  but while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exact</a:t>
            </a:r>
            <a:r>
              <a:rPr lang="en-US" dirty="0"/>
              <a:t> </a:t>
            </a:r>
            <a:r>
              <a:rPr lang="en-US" sz="2400" dirty="0" err="1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baseline="-25000" dirty="0" err="1"/>
              <a:t>H</a:t>
            </a:r>
            <a:r>
              <a:rPr lang="en-US" dirty="0"/>
              <a:t> 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Calibri" charset="0"/>
              </a:rPr>
              <a:t>-I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(Koopman’s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thm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 LDA’s wrong decay pushes up the HOMO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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LDA 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baseline="-25000" dirty="0" err="1"/>
              <a:t>H</a:t>
            </a:r>
            <a:r>
              <a:rPr lang="en-US" dirty="0"/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underestimates 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Calibri" charset="0"/>
              </a:rPr>
              <a:t>-I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0518" y="917146"/>
            <a:ext cx="5851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Without -1/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Calibri" charset="0"/>
              </a:rPr>
              <a:t>r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tail, there’s 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no Rydberg series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27F01-9D4E-14D6-0DAD-C4878050E0AC}"/>
              </a:ext>
            </a:extLst>
          </p:cNvPr>
          <p:cNvSpPr txBox="1"/>
          <p:nvPr/>
        </p:nvSpPr>
        <p:spPr>
          <a:xfrm>
            <a:off x="515710" y="212180"/>
            <a:ext cx="74693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u="sng" dirty="0">
                <a:latin typeface="Calibri" charset="0"/>
                <a:ea typeface="Calibri" charset="0"/>
                <a:cs typeface="Calibri" charset="0"/>
              </a:rPr>
              <a:t>A little diversion</a:t>
            </a:r>
            <a:r>
              <a:rPr lang="en-US" sz="2400" u="sng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asymptotic behavior of the xc potential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DE0A1-3F84-73BD-B3C8-348DD672AB9C}"/>
              </a:ext>
            </a:extLst>
          </p:cNvPr>
          <p:cNvSpPr txBox="1"/>
          <p:nvPr/>
        </p:nvSpPr>
        <p:spPr>
          <a:xfrm>
            <a:off x="301129" y="4683570"/>
            <a:ext cx="3622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This is </a:t>
            </a: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aspect that leads to underestimate of 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charge-transfer excitations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en-US" sz="2000" dirty="0"/>
          </a:p>
        </p:txBody>
      </p:sp>
      <p:sp>
        <p:nvSpPr>
          <p:cNvPr id="19" name="Bent-Up Arrow 18">
            <a:extLst>
              <a:ext uri="{FF2B5EF4-FFF2-40B4-BE49-F238E27FC236}">
                <a16:creationId xmlns:a16="http://schemas.microsoft.com/office/drawing/2014/main" id="{AF6828E0-F7F9-950D-63DE-0DB715C45FAD}"/>
              </a:ext>
            </a:extLst>
          </p:cNvPr>
          <p:cNvSpPr/>
          <p:nvPr/>
        </p:nvSpPr>
        <p:spPr>
          <a:xfrm>
            <a:off x="1524334" y="4005064"/>
            <a:ext cx="720080" cy="4997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960438"/>
            <a:ext cx="8294687" cy="706437"/>
          </a:xfrm>
        </p:spPr>
        <p:txBody>
          <a:bodyPr/>
          <a:lstStyle/>
          <a:p>
            <a:pPr algn="l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Zincbacteriochlorin-Bacteriochlorin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complex (light-harvesting in plants and purple bacteria)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178" y="5653087"/>
            <a:ext cx="83058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/>
              <a:t>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Dreuw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Head-Gordon, JACS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126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4007, (2004).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4114800"/>
            <a:ext cx="794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cs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10800000" flipV="1">
            <a:off x="838200" y="4419600"/>
            <a:ext cx="790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8894" y="4497170"/>
            <a:ext cx="8305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TDDFT predicts CT states energetically well below local fluorescing states. Predicts CT quenching of the fluorescence.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Not observed !</a:t>
            </a:r>
          </a:p>
          <a:p>
            <a:pPr algn="l"/>
            <a:r>
              <a:rPr lang="en-US" sz="1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TDDFT error ~ 1.4eV</a:t>
            </a: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3656" y="1518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Semi-local TDDFT severely underestimates long-range CT energies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52649" y="1376364"/>
            <a:ext cx="49260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6673850"/>
            <a:ext cx="6477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5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5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19334</TotalTime>
  <Words>2101</Words>
  <Application>Microsoft Macintosh PowerPoint</Application>
  <PresentationFormat>On-screen Show (4:3)</PresentationFormat>
  <Paragraphs>249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Chalkboard</vt:lpstr>
      <vt:lpstr>Courier New</vt:lpstr>
      <vt:lpstr>Palatino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Eg. Zincbacteriochlorin-Bacteriochlorin complex (light-harvesting in plants and purple bacteria)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Neepa</dc:creator>
  <cp:lastModifiedBy>Neepa Maitra</cp:lastModifiedBy>
  <cp:revision>917</cp:revision>
  <dcterms:created xsi:type="dcterms:W3CDTF">2008-09-04T15:58:00Z</dcterms:created>
  <dcterms:modified xsi:type="dcterms:W3CDTF">2022-10-21T10:06:14Z</dcterms:modified>
</cp:coreProperties>
</file>