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8" r:id="rId2"/>
    <p:sldId id="418" r:id="rId3"/>
    <p:sldId id="454" r:id="rId4"/>
    <p:sldId id="445" r:id="rId5"/>
    <p:sldId id="373" r:id="rId6"/>
    <p:sldId id="446" r:id="rId7"/>
    <p:sldId id="447" r:id="rId8"/>
    <p:sldId id="448" r:id="rId9"/>
    <p:sldId id="397" r:id="rId10"/>
    <p:sldId id="449" r:id="rId11"/>
    <p:sldId id="450" r:id="rId12"/>
    <p:sldId id="451" r:id="rId13"/>
    <p:sldId id="455" r:id="rId14"/>
    <p:sldId id="459" r:id="rId15"/>
    <p:sldId id="419" r:id="rId16"/>
    <p:sldId id="420" r:id="rId17"/>
    <p:sldId id="434" r:id="rId18"/>
    <p:sldId id="427" r:id="rId19"/>
    <p:sldId id="380" r:id="rId20"/>
    <p:sldId id="421" r:id="rId21"/>
    <p:sldId id="452" r:id="rId22"/>
    <p:sldId id="453" r:id="rId23"/>
    <p:sldId id="423" r:id="rId24"/>
    <p:sldId id="412" r:id="rId25"/>
    <p:sldId id="424" r:id="rId26"/>
    <p:sldId id="415" r:id="rId27"/>
    <p:sldId id="416" r:id="rId28"/>
    <p:sldId id="417" r:id="rId29"/>
    <p:sldId id="461" r:id="rId30"/>
    <p:sldId id="460" r:id="rId31"/>
  </p:sldIdLst>
  <p:sldSz cx="12192000" cy="6858000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pos="6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5D5D"/>
    <a:srgbClr val="4D4D4D"/>
    <a:srgbClr val="FF7C80"/>
    <a:srgbClr val="FF2525"/>
    <a:srgbClr val="AF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1400" autoAdjust="0"/>
  </p:normalViewPr>
  <p:slideViewPr>
    <p:cSldViewPr showGuides="1">
      <p:cViewPr varScale="1">
        <p:scale>
          <a:sx n="58" d="100"/>
          <a:sy n="58" d="100"/>
        </p:scale>
        <p:origin x="928" y="28"/>
      </p:cViewPr>
      <p:guideLst>
        <p:guide orient="horz" pos="828"/>
        <p:guide pos="62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2756" y="5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5463F-49CF-4A4F-AC09-72AD9C935F21}" type="datetimeFigureOut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42F1-C74A-4321-8903-BEA2F7B98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34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42F1-C74A-4321-8903-BEA2F7B988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63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42F1-C74A-4321-8903-BEA2F7B988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59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42F1-C74A-4321-8903-BEA2F7B9887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42F1-C74A-4321-8903-BEA2F7B9887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19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42F1-C74A-4321-8903-BEA2F7B9887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1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5B48-A66E-4643-BBC4-5CC6522D676E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4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010B-9DE9-49B5-BAAF-62305324F1CE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1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871C-FEF8-4B4A-965B-027149F2F78F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5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772-93D8-4C39-A383-B9659FA5B6CC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4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9EFB-F9F3-4B39-B5AD-CB65308A3441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FC6C-194F-4F20-B03C-0295A61D4FC5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85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566D-752A-4A4B-8E06-AD37AC921BE6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4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326A-DBA0-4987-93DB-AEDD5257B07A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43243" y="6496199"/>
            <a:ext cx="6712864" cy="365125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defRPr>
            </a:lvl1pPr>
          </a:lstStyle>
          <a:p>
            <a:fld id="{6FF434A8-9E24-4DAA-85E4-3E702E6ABFA3}" type="datetime1">
              <a:rPr lang="ja-JP" altLang="en-US" smtClean="0"/>
              <a:t>2022/10/23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165600" y="6496199"/>
            <a:ext cx="3860800" cy="365125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41400" y="6496199"/>
            <a:ext cx="2844800" cy="365125"/>
          </a:xfrm>
        </p:spPr>
        <p:txBody>
          <a:bodyPr/>
          <a:lstStyle>
            <a:lvl1pPr>
              <a:defRPr sz="140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defRPr>
            </a:lvl1pPr>
          </a:lstStyle>
          <a:p>
            <a:fld id="{36DDE659-AAFF-4BF0-B922-2E260D0CDBCE}" type="slidenum">
              <a:rPr lang="ja-JP" altLang="en-US" smtClean="0"/>
              <a:pPr/>
              <a:t>‹#›</a:t>
            </a:fld>
            <a:r>
              <a:rPr lang="en-US" altLang="ja-JP" dirty="0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04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E9F2-5727-456D-8EA3-EAAD214F5971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E45E-A967-499C-AABB-01F77516AFF6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0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373B-6397-451F-B266-088AE37327FD}" type="datetime1">
              <a:rPr kumimoji="1" lang="ja-JP" altLang="en-US" smtClean="0"/>
              <a:t>2022/10/23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E659-AAFF-4BF0-B922-2E260D0CDB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9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8.png"/><Relationship Id="rId7" Type="http://schemas.openxmlformats.org/officeDocument/2006/relationships/image" Target="../media/image1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5.png"/><Relationship Id="rId7" Type="http://schemas.openxmlformats.org/officeDocument/2006/relationships/image" Target="../media/image161.png"/><Relationship Id="rId12" Type="http://schemas.openxmlformats.org/officeDocument/2006/relationships/image" Target="../media/image2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210.png"/><Relationship Id="rId5" Type="http://schemas.openxmlformats.org/officeDocument/2006/relationships/image" Target="../media/image220.png"/><Relationship Id="rId10" Type="http://schemas.openxmlformats.org/officeDocument/2006/relationships/image" Target="../media/image190.png"/><Relationship Id="rId4" Type="http://schemas.openxmlformats.org/officeDocument/2006/relationships/image" Target="../media/image56.png"/><Relationship Id="rId9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59.emf"/><Relationship Id="rId5" Type="http://schemas.openxmlformats.org/officeDocument/2006/relationships/image" Target="../media/image68.png"/><Relationship Id="rId10" Type="http://schemas.openxmlformats.org/officeDocument/2006/relationships/image" Target="../media/image7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10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80.png"/><Relationship Id="rId4" Type="http://schemas.openxmlformats.org/officeDocument/2006/relationships/image" Target="../media/image5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440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16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" y="71777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Real-time TDDFT</a:t>
            </a:r>
          </a:p>
          <a:p>
            <a:pPr algn="ctr"/>
            <a:r>
              <a:rPr lang="en-US" altLang="ja-JP" sz="36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for extremely nonlinear and ultrafast phenomena</a:t>
            </a:r>
            <a:endParaRPr lang="ja-JP" altLang="en-US" sz="3600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236" y="1960761"/>
            <a:ext cx="553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Shunsuke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A. Sato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70375" y="2525882"/>
            <a:ext cx="8621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1. Center for Computational Sciences, University of Tsukuba, Japan</a:t>
            </a:r>
          </a:p>
          <a:p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2. Max Planck Institute for the Structure and Dynamics of Matter, Hamburg</a:t>
            </a:r>
            <a:endParaRPr lang="ja-JP" altLang="en-US" sz="20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Picture 4" descr="http://www.mpsd.mpg.de/46139/mpsd-logo_short_rgb-jpg-1380546238.jpg">
            <a:extLst>
              <a:ext uri="{FF2B5EF4-FFF2-40B4-BE49-F238E27FC236}">
                <a16:creationId xmlns:a16="http://schemas.microsoft.com/office/drawing/2014/main" id="{EB669F1D-F764-4261-2E71-CFB7AE27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26" y="4114940"/>
            <a:ext cx="2869805" cy="17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45E2D9-FE54-CF2F-C4F6-5369224D4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4" y="4259157"/>
            <a:ext cx="2591199" cy="16662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B64FF8-F210-6E34-FB3E-0661B863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57" y="4477975"/>
            <a:ext cx="1878375" cy="18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E144DC-9062-C12E-4C30-F3DAAC73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8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802DB8-561C-5617-072C-841085CBCF71}"/>
              </a:ext>
            </a:extLst>
          </p:cNvPr>
          <p:cNvSpPr txBox="1"/>
          <p:nvPr/>
        </p:nvSpPr>
        <p:spPr>
          <a:xfrm>
            <a:off x="200345" y="0"/>
            <a:ext cx="1006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Nonlinear response (Nonlinear optics)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373F8C3-5EB7-2F3D-0A47-4F817AAF576D}"/>
                  </a:ext>
                </a:extLst>
              </p:cNvPr>
              <p:cNvSpPr txBox="1"/>
              <p:nvPr/>
            </p:nvSpPr>
            <p:spPr>
              <a:xfrm>
                <a:off x="200345" y="1128646"/>
                <a:ext cx="8341899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373F8C3-5EB7-2F3D-0A47-4F817AAF5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1128646"/>
                <a:ext cx="8341899" cy="929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D346B44-7424-0F70-4DAB-753628064338}"/>
                  </a:ext>
                </a:extLst>
              </p:cNvPr>
              <p:cNvSpPr txBox="1"/>
              <p:nvPr/>
            </p:nvSpPr>
            <p:spPr>
              <a:xfrm>
                <a:off x="1129907" y="2251736"/>
                <a:ext cx="24684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D346B44-7424-0F70-4DAB-753628064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07" y="2251736"/>
                <a:ext cx="2468433" cy="369332"/>
              </a:xfrm>
              <a:prstGeom prst="rect">
                <a:avLst/>
              </a:prstGeom>
              <a:blipFill>
                <a:blip r:embed="rId3"/>
                <a:stretch>
                  <a:fillRect l="-2469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F8D86C8-C2A7-B85A-7304-224FB494585C}"/>
                  </a:ext>
                </a:extLst>
              </p:cNvPr>
              <p:cNvSpPr txBox="1"/>
              <p:nvPr/>
            </p:nvSpPr>
            <p:spPr>
              <a:xfrm>
                <a:off x="200345" y="2948580"/>
                <a:ext cx="10248126" cy="960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F8D86C8-C2A7-B85A-7304-224FB4945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2948580"/>
                <a:ext cx="10248126" cy="960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7C1190A-D04D-0DA7-F0E4-0DEDE8C264CC}"/>
                  </a:ext>
                </a:extLst>
              </p:cNvPr>
              <p:cNvSpPr txBox="1"/>
              <p:nvPr/>
            </p:nvSpPr>
            <p:spPr>
              <a:xfrm>
                <a:off x="200345" y="4030843"/>
                <a:ext cx="12106345" cy="1060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7C1190A-D04D-0DA7-F0E4-0DEDE8C2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4030843"/>
                <a:ext cx="12106345" cy="1060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3BBA4D1-BF80-B466-1FC8-6A5F2587FAA7}"/>
                  </a:ext>
                </a:extLst>
              </p:cNvPr>
              <p:cNvSpPr txBox="1"/>
              <p:nvPr/>
            </p:nvSpPr>
            <p:spPr>
              <a:xfrm>
                <a:off x="12821" y="5212621"/>
                <a:ext cx="12106345" cy="96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−</m:t>
                              </m:r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ja-JP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3BBA4D1-BF80-B466-1FC8-6A5F2587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" y="5212621"/>
                <a:ext cx="12106345" cy="9608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09BABA-7326-FA52-877B-AAA29C03BDF0}"/>
              </a:ext>
            </a:extLst>
          </p:cNvPr>
          <p:cNvSpPr txBox="1"/>
          <p:nvPr/>
        </p:nvSpPr>
        <p:spPr>
          <a:xfrm>
            <a:off x="100107" y="645873"/>
            <a:ext cx="878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2nd order nonlinear current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7876CE3-8280-68ED-B004-AE7336D46724}"/>
              </a:ext>
            </a:extLst>
          </p:cNvPr>
          <p:cNvSpPr/>
          <p:nvPr/>
        </p:nvSpPr>
        <p:spPr>
          <a:xfrm rot="5400000">
            <a:off x="267852" y="2221026"/>
            <a:ext cx="810090" cy="5850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02E016-B01F-BA8C-D050-F2D5486E40F5}"/>
              </a:ext>
            </a:extLst>
          </p:cNvPr>
          <p:cNvSpPr txBox="1"/>
          <p:nvPr/>
        </p:nvSpPr>
        <p:spPr>
          <a:xfrm>
            <a:off x="1631737" y="6125399"/>
            <a:ext cx="424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Second harmonic generation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4132CD-95DE-D7F3-BDB4-A577A153E50D}"/>
              </a:ext>
            </a:extLst>
          </p:cNvPr>
          <p:cNvSpPr txBox="1"/>
          <p:nvPr/>
        </p:nvSpPr>
        <p:spPr>
          <a:xfrm>
            <a:off x="8059294" y="6114403"/>
            <a:ext cx="298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Photovoltaic effect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4A8366-6E89-7007-AF05-3C3080EA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10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171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BDA030-2939-8A6A-A39E-E3949DBC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1133745"/>
            <a:ext cx="12192000" cy="36035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A1625C-0A4B-4A07-DF56-2941BFFAF402}"/>
              </a:ext>
            </a:extLst>
          </p:cNvPr>
          <p:cNvSpPr txBox="1"/>
          <p:nvPr/>
        </p:nvSpPr>
        <p:spPr>
          <a:xfrm>
            <a:off x="147793" y="5724255"/>
            <a:ext cx="11292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effectLst/>
              </a:rPr>
              <a:t>“ Ironically, the faint spot did not appear in the figure in </a:t>
            </a:r>
            <a:r>
              <a:rPr lang="en-US" altLang="ja-JP" b="0" i="1" dirty="0">
                <a:effectLst/>
              </a:rPr>
              <a:t>Physical Review Letters</a:t>
            </a:r>
            <a:r>
              <a:rPr lang="en-US" altLang="ja-JP" b="0" i="0" dirty="0">
                <a:effectLst/>
              </a:rPr>
              <a:t> because someone at the printing company thought it was a blemish and erased it, says </a:t>
            </a:r>
            <a:r>
              <a:rPr lang="en-US" altLang="ja-JP" b="0" i="0" dirty="0" err="1">
                <a:effectLst/>
              </a:rPr>
              <a:t>Weinreich</a:t>
            </a:r>
            <a:r>
              <a:rPr lang="en-US" altLang="ja-JP" b="0" i="0" dirty="0">
                <a:effectLst/>
              </a:rPr>
              <a:t>.”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915C02-8807-42E2-CF79-730DFA605DAE}"/>
              </a:ext>
            </a:extLst>
          </p:cNvPr>
          <p:cNvSpPr txBox="1"/>
          <p:nvPr/>
        </p:nvSpPr>
        <p:spPr>
          <a:xfrm>
            <a:off x="319489" y="44067"/>
            <a:ext cx="1266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First observation of nonlinear optical (Second harmonic generation)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09FCA0-53ED-C4B5-BD4E-50377C4F8744}"/>
              </a:ext>
            </a:extLst>
          </p:cNvPr>
          <p:cNvSpPr txBox="1"/>
          <p:nvPr/>
        </p:nvSpPr>
        <p:spPr>
          <a:xfrm>
            <a:off x="3350695" y="640168"/>
            <a:ext cx="896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P. A. Franken, A. E. Hill, C. W. Peters, and G. </a:t>
            </a:r>
            <a:r>
              <a:rPr lang="en-US" altLang="ja-JP" sz="2000" dirty="0" err="1"/>
              <a:t>Weinreich</a:t>
            </a:r>
            <a:r>
              <a:rPr lang="en-US" altLang="ja-JP" sz="2000" dirty="0"/>
              <a:t>, Phys. Rev. Lett. 7, 118 (1961)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F2D292-2E63-161C-A114-D1BA13AAF13A}"/>
              </a:ext>
            </a:extLst>
          </p:cNvPr>
          <p:cNvSpPr txBox="1"/>
          <p:nvPr/>
        </p:nvSpPr>
        <p:spPr>
          <a:xfrm>
            <a:off x="161693" y="5238787"/>
            <a:ext cx="6488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https://physics.aps.org/articles/v7/112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372D53-96FF-B5F6-1AE1-DB667379CB38}"/>
              </a:ext>
            </a:extLst>
          </p:cNvPr>
          <p:cNvSpPr txBox="1"/>
          <p:nvPr/>
        </p:nvSpPr>
        <p:spPr>
          <a:xfrm>
            <a:off x="161693" y="4910701"/>
            <a:ext cx="6488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David Lindley, Physics 7, 112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C670CC-8D16-9C3D-98B7-079FFE70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11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137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D8623B-21F2-30B0-5E30-3F173048C90A}"/>
              </a:ext>
            </a:extLst>
          </p:cNvPr>
          <p:cNvSpPr txBox="1"/>
          <p:nvPr/>
        </p:nvSpPr>
        <p:spPr>
          <a:xfrm>
            <a:off x="1" y="0"/>
            <a:ext cx="123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Nonlinear response (Nonlinear optics) from RT-TDDFT simulation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697530-A659-A37F-2C85-A5605A007C3A}"/>
                  </a:ext>
                </a:extLst>
              </p:cNvPr>
              <p:cNvSpPr txBox="1"/>
              <p:nvPr/>
            </p:nvSpPr>
            <p:spPr>
              <a:xfrm>
                <a:off x="-20010" y="685883"/>
                <a:ext cx="5447645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697530-A659-A37F-2C85-A5605A007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10" y="685883"/>
                <a:ext cx="5447645" cy="929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C0CE09-84A9-0AC5-2559-F96E40748D63}"/>
                  </a:ext>
                </a:extLst>
              </p:cNvPr>
              <p:cNvSpPr txBox="1"/>
              <p:nvPr/>
            </p:nvSpPr>
            <p:spPr>
              <a:xfrm>
                <a:off x="445209" y="1710171"/>
                <a:ext cx="11496601" cy="1021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C0CE09-84A9-0AC5-2559-F96E40748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09" y="1710171"/>
                <a:ext cx="11496601" cy="1021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6D85A0-C228-1C54-7E01-C3942A2606BC}"/>
                  </a:ext>
                </a:extLst>
              </p:cNvPr>
              <p:cNvSpPr txBox="1"/>
              <p:nvPr/>
            </p:nvSpPr>
            <p:spPr>
              <a:xfrm>
                <a:off x="0" y="3099429"/>
                <a:ext cx="5917004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B6D85A0-C228-1C54-7E01-C3942A26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99429"/>
                <a:ext cx="5917004" cy="929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095F762-8D7D-F0DF-FAC9-69A1F8EA9D41}"/>
                  </a:ext>
                </a:extLst>
              </p:cNvPr>
              <p:cNvSpPr txBox="1"/>
              <p:nvPr/>
            </p:nvSpPr>
            <p:spPr>
              <a:xfrm>
                <a:off x="887765" y="4173332"/>
                <a:ext cx="11496601" cy="1021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095F762-8D7D-F0DF-FAC9-69A1F8EA9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5" y="4173332"/>
                <a:ext cx="11496601" cy="1021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4C360D4-79FD-AA00-2643-A4B1CDBA410D}"/>
                  </a:ext>
                </a:extLst>
              </p:cNvPr>
              <p:cNvSpPr txBox="1"/>
              <p:nvPr/>
            </p:nvSpPr>
            <p:spPr>
              <a:xfrm>
                <a:off x="41056" y="5838158"/>
                <a:ext cx="3884333" cy="837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4C360D4-79FD-AA00-2643-A4B1CDBA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" y="5838158"/>
                <a:ext cx="3884333" cy="837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2044D4-9270-37C7-0DA1-367BFE4E5875}"/>
                  </a:ext>
                </a:extLst>
              </p:cNvPr>
              <p:cNvSpPr txBox="1"/>
              <p:nvPr/>
            </p:nvSpPr>
            <p:spPr>
              <a:xfrm>
                <a:off x="5150895" y="5639791"/>
                <a:ext cx="4060278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D2044D4-9270-37C7-0DA1-367BFE4E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895" y="5639791"/>
                <a:ext cx="4060278" cy="864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850971C-4A07-21C0-4A6A-F98078ABB986}"/>
              </a:ext>
            </a:extLst>
          </p:cNvPr>
          <p:cNvCxnSpPr/>
          <p:nvPr/>
        </p:nvCxnSpPr>
        <p:spPr>
          <a:xfrm>
            <a:off x="41056" y="2933945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999A867-2CBF-FB56-409D-4B4389C5EDE8}"/>
              </a:ext>
            </a:extLst>
          </p:cNvPr>
          <p:cNvCxnSpPr/>
          <p:nvPr/>
        </p:nvCxnSpPr>
        <p:spPr>
          <a:xfrm>
            <a:off x="-20010" y="540922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3C99696A-F8E3-A705-709D-764F451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12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99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7CDF98-2576-43B5-AB7C-D6588DD59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9"/>
          <a:stretch/>
        </p:blipFill>
        <p:spPr>
          <a:xfrm>
            <a:off x="6501045" y="621850"/>
            <a:ext cx="5711503" cy="62361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3858DC-3FDE-7BDC-B105-977FFBEA6985}"/>
              </a:ext>
            </a:extLst>
          </p:cNvPr>
          <p:cNvSpPr txBox="1"/>
          <p:nvPr/>
        </p:nvSpPr>
        <p:spPr>
          <a:xfrm>
            <a:off x="1" y="0"/>
            <a:ext cx="123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Nonlinear response (Nonlinear optics) from RT-TDDFT simulation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C9C4C6-0DA3-2829-FB89-9346B7C6AB9F}"/>
              </a:ext>
            </a:extLst>
          </p:cNvPr>
          <p:cNvSpPr txBox="1"/>
          <p:nvPr/>
        </p:nvSpPr>
        <p:spPr>
          <a:xfrm>
            <a:off x="200345" y="1116213"/>
            <a:ext cx="557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M. </a:t>
            </a:r>
            <a:r>
              <a:rPr lang="en-US" altLang="ja-JP" dirty="0" err="1"/>
              <a:t>Uemoto</a:t>
            </a:r>
            <a:r>
              <a:rPr lang="en-US" altLang="ja-JP" dirty="0"/>
              <a:t>, et al., J. Chem. Phys. 150, 094101 (2019)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7D2949-5BD2-5583-5EBC-664A736645C9}"/>
                  </a:ext>
                </a:extLst>
              </p:cNvPr>
              <p:cNvSpPr txBox="1"/>
              <p:nvPr/>
            </p:nvSpPr>
            <p:spPr>
              <a:xfrm rot="16200000">
                <a:off x="5239788" y="4713984"/>
                <a:ext cx="1907445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a.u</a:t>
                </a:r>
                <a:r>
                  <a:rPr kumimoji="1" lang="en-US" altLang="ja-JP" sz="2800" dirty="0"/>
                  <a:t>.)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7D2949-5BD2-5583-5EBC-664A73664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9788" y="4713984"/>
                <a:ext cx="1907445" cy="459934"/>
              </a:xfrm>
              <a:prstGeom prst="rect">
                <a:avLst/>
              </a:prstGeom>
              <a:blipFill>
                <a:blip r:embed="rId3"/>
                <a:stretch>
                  <a:fillRect l="-15789" t="-10577" r="-47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FFF12-8C91-76AD-12D2-E2459090457A}"/>
                  </a:ext>
                </a:extLst>
              </p:cNvPr>
              <p:cNvSpPr txBox="1"/>
              <p:nvPr/>
            </p:nvSpPr>
            <p:spPr>
              <a:xfrm rot="16200000">
                <a:off x="5239788" y="1909824"/>
                <a:ext cx="1907445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a.u</a:t>
                </a:r>
                <a:r>
                  <a:rPr kumimoji="1" lang="en-US" altLang="ja-JP" sz="2800" dirty="0"/>
                  <a:t>.)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FFF12-8C91-76AD-12D2-E24590904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9788" y="1909824"/>
                <a:ext cx="1907445" cy="459934"/>
              </a:xfrm>
              <a:prstGeom prst="rect">
                <a:avLst/>
              </a:prstGeom>
              <a:blipFill>
                <a:blip r:embed="rId4"/>
                <a:stretch>
                  <a:fillRect l="-15789" t="-10577" r="-47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1090638-9A26-6BF1-9F37-89D4EF312AD6}"/>
                  </a:ext>
                </a:extLst>
              </p:cNvPr>
              <p:cNvSpPr txBox="1"/>
              <p:nvPr/>
            </p:nvSpPr>
            <p:spPr>
              <a:xfrm>
                <a:off x="614101" y="5657138"/>
                <a:ext cx="3683957" cy="837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1090638-9A26-6BF1-9F37-89D4EF312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1" y="5657138"/>
                <a:ext cx="3683957" cy="837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117B7A-3802-8CAD-F93B-7196567133E1}"/>
              </a:ext>
            </a:extLst>
          </p:cNvPr>
          <p:cNvSpPr txBox="1"/>
          <p:nvPr/>
        </p:nvSpPr>
        <p:spPr>
          <a:xfrm>
            <a:off x="102587" y="591388"/>
            <a:ext cx="878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Application to diamond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1BE444-4BAB-A187-2312-776A9A333665}"/>
              </a:ext>
            </a:extLst>
          </p:cNvPr>
          <p:cNvSpPr txBox="1"/>
          <p:nvPr/>
        </p:nvSpPr>
        <p:spPr>
          <a:xfrm>
            <a:off x="149018" y="1760975"/>
            <a:ext cx="2615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Laser parameters: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190674-9451-4F72-0A7D-8BC5727F7110}"/>
              </a:ext>
            </a:extLst>
          </p:cNvPr>
          <p:cNvSpPr txBox="1"/>
          <p:nvPr/>
        </p:nvSpPr>
        <p:spPr>
          <a:xfrm>
            <a:off x="375590" y="2226699"/>
            <a:ext cx="4372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Photon energy = 1.55 eV</a:t>
            </a:r>
          </a:p>
          <a:p>
            <a:r>
              <a:rPr lang="en-US" altLang="ja-JP" sz="2400" dirty="0"/>
              <a:t>Pulse duration = 16 fs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021D199-08F0-1420-2E23-E00353A15C9B}"/>
                  </a:ext>
                </a:extLst>
              </p:cNvPr>
              <p:cNvSpPr txBox="1"/>
              <p:nvPr/>
            </p:nvSpPr>
            <p:spPr>
              <a:xfrm>
                <a:off x="809299" y="3810390"/>
                <a:ext cx="2754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021D199-08F0-1420-2E23-E00353A1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9" y="3810390"/>
                <a:ext cx="275453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25F352C-4F06-B1F3-B1AC-1655FE7CA716}"/>
              </a:ext>
            </a:extLst>
          </p:cNvPr>
          <p:cNvSpPr txBox="1"/>
          <p:nvPr/>
        </p:nvSpPr>
        <p:spPr>
          <a:xfrm>
            <a:off x="83933" y="3333519"/>
            <a:ext cx="4372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We compute the polarization: 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CFBBEB4-3E61-3335-AEEF-0502C65D8898}"/>
                  </a:ext>
                </a:extLst>
              </p:cNvPr>
              <p:cNvSpPr txBox="1"/>
              <p:nvPr/>
            </p:nvSpPr>
            <p:spPr>
              <a:xfrm>
                <a:off x="375590" y="4378062"/>
                <a:ext cx="4060278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CFBBEB4-3E61-3335-AEEF-0502C65D8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0" y="4378062"/>
                <a:ext cx="4060278" cy="864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877374B-FA49-1A67-6CA2-CEDDF5D4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13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7CDF98-2576-43B5-AB7C-D6588DD59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9"/>
          <a:stretch/>
        </p:blipFill>
        <p:spPr>
          <a:xfrm>
            <a:off x="6501045" y="621850"/>
            <a:ext cx="5711503" cy="62361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3858DC-3FDE-7BDC-B105-977FFBEA6985}"/>
              </a:ext>
            </a:extLst>
          </p:cNvPr>
          <p:cNvSpPr txBox="1"/>
          <p:nvPr/>
        </p:nvSpPr>
        <p:spPr>
          <a:xfrm>
            <a:off x="1" y="0"/>
            <a:ext cx="123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Nonlinear response (Nonlinear optics) from RT-TDDFT simulation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C9C4C6-0DA3-2829-FB89-9346B7C6AB9F}"/>
              </a:ext>
            </a:extLst>
          </p:cNvPr>
          <p:cNvSpPr txBox="1"/>
          <p:nvPr/>
        </p:nvSpPr>
        <p:spPr>
          <a:xfrm>
            <a:off x="200345" y="1116213"/>
            <a:ext cx="557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M. </a:t>
            </a:r>
            <a:r>
              <a:rPr lang="en-US" altLang="ja-JP" dirty="0" err="1"/>
              <a:t>Uemoto</a:t>
            </a:r>
            <a:r>
              <a:rPr lang="en-US" altLang="ja-JP" dirty="0"/>
              <a:t>, et al., J. Chem. Phys. 150, 094101 (2019)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7D2949-5BD2-5583-5EBC-664A736645C9}"/>
                  </a:ext>
                </a:extLst>
              </p:cNvPr>
              <p:cNvSpPr txBox="1"/>
              <p:nvPr/>
            </p:nvSpPr>
            <p:spPr>
              <a:xfrm rot="16200000">
                <a:off x="5239788" y="4713984"/>
                <a:ext cx="1907445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a.u</a:t>
                </a:r>
                <a:r>
                  <a:rPr kumimoji="1" lang="en-US" altLang="ja-JP" sz="2800" dirty="0"/>
                  <a:t>.)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7D2949-5BD2-5583-5EBC-664A73664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9788" y="4713984"/>
                <a:ext cx="1907445" cy="459934"/>
              </a:xfrm>
              <a:prstGeom prst="rect">
                <a:avLst/>
              </a:prstGeom>
              <a:blipFill>
                <a:blip r:embed="rId3"/>
                <a:stretch>
                  <a:fillRect l="-15789" t="-10577" r="-47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FFF12-8C91-76AD-12D2-E2459090457A}"/>
                  </a:ext>
                </a:extLst>
              </p:cNvPr>
              <p:cNvSpPr txBox="1"/>
              <p:nvPr/>
            </p:nvSpPr>
            <p:spPr>
              <a:xfrm rot="16200000">
                <a:off x="5239788" y="1909824"/>
                <a:ext cx="1907445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(</a:t>
                </a:r>
                <a:r>
                  <a:rPr kumimoji="1" lang="en-US" altLang="ja-JP" sz="2800" dirty="0" err="1"/>
                  <a:t>a.u</a:t>
                </a:r>
                <a:r>
                  <a:rPr kumimoji="1" lang="en-US" altLang="ja-JP" sz="2800" dirty="0"/>
                  <a:t>.)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FFF12-8C91-76AD-12D2-E24590904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9788" y="1909824"/>
                <a:ext cx="1907445" cy="459934"/>
              </a:xfrm>
              <a:prstGeom prst="rect">
                <a:avLst/>
              </a:prstGeom>
              <a:blipFill>
                <a:blip r:embed="rId4"/>
                <a:stretch>
                  <a:fillRect l="-15789" t="-10577" r="-47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117B7A-3802-8CAD-F93B-7196567133E1}"/>
              </a:ext>
            </a:extLst>
          </p:cNvPr>
          <p:cNvSpPr txBox="1"/>
          <p:nvPr/>
        </p:nvSpPr>
        <p:spPr>
          <a:xfrm>
            <a:off x="102587" y="591388"/>
            <a:ext cx="878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Response of diamond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B0D4E4-55B1-D211-734A-A11C494B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12" y="1910032"/>
            <a:ext cx="6400078" cy="416039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71A531D-F31D-98D8-FA9D-B245F62C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14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793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12947" y="667718"/>
            <a:ext cx="87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We can conduct </a:t>
            </a:r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pump-probe experiments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with the first-principles calculation.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5380" y="9031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Numerical pump-probe experiments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5908" y="4564654"/>
            <a:ext cx="3313031" cy="20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7349857" y="1456130"/>
            <a:ext cx="3500117" cy="2039869"/>
            <a:chOff x="5268070" y="-134866"/>
            <a:chExt cx="5379989" cy="313545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68071" y="-134866"/>
              <a:ext cx="5086350" cy="251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773" b="-364"/>
            <a:stretch/>
          </p:blipFill>
          <p:spPr bwMode="auto">
            <a:xfrm>
              <a:off x="5268070" y="2322139"/>
              <a:ext cx="5379989" cy="678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2686815" y="1502816"/>
            <a:ext cx="355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calculating electron dynamics under </a:t>
            </a:r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pump and probe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pulses.</a:t>
            </a:r>
            <a:endParaRPr lang="ja-JP" altLang="en-US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61529" y="2803173"/>
            <a:ext cx="409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evaluate electric current as a function of time</a:t>
            </a:r>
            <a:endParaRPr lang="ja-JP" altLang="en-US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8976045" y="3632665"/>
            <a:ext cx="247739" cy="360040"/>
          </a:xfrm>
          <a:prstGeom prst="downArrow">
            <a:avLst/>
          </a:prstGeom>
          <a:noFill/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53560" y="1117573"/>
            <a:ext cx="186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Electric field</a:t>
            </a:r>
            <a:endParaRPr lang="ja-JP" altLang="en-US" sz="1600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73695" y="1504096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1st step: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0453" y="2750569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2nd step: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462492" y="4804471"/>
                <a:ext cx="343542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∫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𝑝𝑟𝑜𝑏𝑒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𝜔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ja-JP" altLang="en-US" sz="2000" dirty="0">
                              <a:solidFill>
                                <a:srgbClr val="4D4D4D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∫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𝑝𝑟𝑜𝑏𝑒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𝜔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ja-JP" altLang="en-US" sz="2000" dirty="0">
                              <a:solidFill>
                                <a:srgbClr val="4D4D4D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2" y="4804471"/>
                <a:ext cx="3435428" cy="8371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686815" y="5744791"/>
                <a:ext cx="2926314" cy="689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/>
                                </a:rPr>
                                <m:t>𝑒𝑥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15" y="5744791"/>
                <a:ext cx="2926314" cy="6896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741101" y="4022673"/>
            <a:ext cx="312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evaluate optical properties by Fourier analysis: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74738" y="3968337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3rd step: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612950" y="1296873"/>
            <a:ext cx="5575901" cy="5263755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077200" y="4089431"/>
            <a:ext cx="186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Electric current</a:t>
            </a:r>
            <a:endParaRPr lang="ja-JP" altLang="en-US" sz="1600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761468" y="2231606"/>
                <a:ext cx="341061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68" y="2231606"/>
                <a:ext cx="3410614" cy="423770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771344" y="3484366"/>
                <a:ext cx="3215624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2000" i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44" y="3484366"/>
                <a:ext cx="3215624" cy="423770"/>
              </a:xfrm>
              <a:prstGeom prst="rect">
                <a:avLst/>
              </a:prstGeom>
              <a:blipFill rotWithShape="0">
                <a:blip r:embed="rId8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7491155" y="153888"/>
            <a:ext cx="47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S.A.S. et al, Phys. Rev. B 89, 064304 (2014).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C3F3B0-CEF2-C40D-D063-6E327CDD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15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9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/>
          <p:nvPr/>
        </p:nvSpPr>
        <p:spPr>
          <a:xfrm>
            <a:off x="5847889" y="664033"/>
            <a:ext cx="482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Dielectric function of laser-excited silicon</a:t>
            </a:r>
            <a:endParaRPr lang="ja-JP" altLang="en-US" sz="20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28810" y="5253373"/>
            <a:ext cx="489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dielectric function shows </a:t>
            </a:r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behavior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photo-excited carrier</a:t>
            </a:r>
            <a:endParaRPr lang="ja-JP" altLang="en-US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6516242" y="6021044"/>
                <a:ext cx="3432671" cy="76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/>
                        </a:rPr>
                        <m:t>𝜖</m:t>
                      </m:r>
                      <m:d>
                        <m:dPr>
                          <m:ctrlPr>
                            <a:rPr lang="ja-JP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altLang="ja-JP" sz="2000" i="1">
                          <a:solidFill>
                            <a:srgbClr val="4D4D4D"/>
                          </a:solidFill>
                          <a:latin typeface="Cambria Math"/>
                        </a:rPr>
                        <m:t>𝜋</m:t>
                      </m:r>
                      <m:f>
                        <m:fPr>
                          <m:ctrlPr>
                            <a:rPr lang="ja-JP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ja-JP" altLang="ja-JP" sz="2000" i="1">
                                  <a:solidFill>
                                    <a:srgbClr val="4D4D4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4D4D4D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ja-JP" altLang="ja-JP" sz="2000" i="1">
                                  <a:solidFill>
                                    <a:srgbClr val="FF7C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FF7C8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FF7C80"/>
                                  </a:solidFill>
                                  <a:latin typeface="Cambria Math"/>
                                </a:rPr>
                                <m:t>𝑒h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ja-JP" altLang="ja-JP" sz="2000" i="1">
                                  <a:solidFill>
                                    <a:srgbClr val="FF7C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FF7C8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FF7C8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ja-JP" altLang="ja-JP" sz="20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rgbClr val="4D4D4D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altLang="ja-JP" sz="2000" i="1">
                              <a:solidFill>
                                <a:srgbClr val="FF7C80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ja-JP" altLang="ja-JP" sz="2000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42" y="6021044"/>
                <a:ext cx="3432671" cy="761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5308612" y="1042036"/>
            <a:ext cx="5150742" cy="4305246"/>
            <a:chOff x="4662273" y="1031250"/>
            <a:chExt cx="4260450" cy="3561096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4662273" y="1031250"/>
              <a:ext cx="4260450" cy="3561096"/>
              <a:chOff x="-2412776" y="1133957"/>
              <a:chExt cx="3628755" cy="313688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412776" y="1133957"/>
                <a:ext cx="3628755" cy="2552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1592532" y="3670622"/>
                <a:ext cx="2742600" cy="60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" name="直線コネクタ 5"/>
            <p:cNvCxnSpPr/>
            <p:nvPr/>
          </p:nvCxnSpPr>
          <p:spPr>
            <a:xfrm flipV="1">
              <a:off x="6144917" y="1592796"/>
              <a:ext cx="450475" cy="216024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550019" y="1315253"/>
              <a:ext cx="1178591" cy="22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Ground state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6063492" y="1984192"/>
              <a:ext cx="897498" cy="3655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7087489" y="2269781"/>
                  <a:ext cx="1322301" cy="25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Arial Unicode MS" pitchFamily="50" charset="-128"/>
                          <a:cs typeface="Arial Unicode MS" pitchFamily="50" charset="-128"/>
                        </a:rPr>
                        <m:t>3.2</m:t>
                      </m:r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Cambria Math"/>
                          <a:cs typeface="Arial Unicode MS" pitchFamily="50" charset="-128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11</m:t>
                          </m:r>
                        </m:sup>
                      </m:sSup>
                    </m:oMath>
                  </a14:m>
                  <a:r>
                    <a:rPr lang="en-US" altLang="ja-JP" sz="14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 W/cm</a:t>
                  </a:r>
                  <a:r>
                    <a:rPr lang="en-US" altLang="ja-JP" sz="1400" baseline="300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489" y="2269781"/>
                  <a:ext cx="1322301" cy="25457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コネクタ 33"/>
            <p:cNvCxnSpPr/>
            <p:nvPr/>
          </p:nvCxnSpPr>
          <p:spPr>
            <a:xfrm>
              <a:off x="6063492" y="2587905"/>
              <a:ext cx="897498" cy="365557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6614678" y="3238499"/>
              <a:ext cx="1935348" cy="626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ja-JP" sz="11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6153189" y="3276414"/>
              <a:ext cx="458550" cy="18277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771889" y="3430495"/>
                  <a:ext cx="1727324" cy="25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Arial Unicode MS" pitchFamily="50" charset="-128"/>
                          <a:cs typeface="Arial Unicode MS" pitchFamily="50" charset="-128"/>
                        </a:rPr>
                        <m:t>3.2</m:t>
                      </m:r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Cambria Math"/>
                          <a:cs typeface="Arial Unicode MS" pitchFamily="50" charset="-128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12</m:t>
                          </m:r>
                        </m:sup>
                      </m:sSup>
                    </m:oMath>
                  </a14:m>
                  <a:r>
                    <a:rPr lang="en-US" altLang="ja-JP" sz="14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 W/cm</a:t>
                  </a:r>
                  <a:r>
                    <a:rPr lang="en-US" altLang="ja-JP" sz="1400" baseline="300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1889" y="3430495"/>
                  <a:ext cx="1727324" cy="254579"/>
                </a:xfrm>
                <a:prstGeom prst="rect">
                  <a:avLst/>
                </a:prstGeom>
                <a:blipFill>
                  <a:blip r:embed="rId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974415" y="2812162"/>
                  <a:ext cx="1508388" cy="254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Arial Unicode MS" pitchFamily="50" charset="-128"/>
                          <a:cs typeface="Arial Unicode MS" pitchFamily="50" charset="-128"/>
                        </a:rPr>
                        <m:t>1.6</m:t>
                      </m:r>
                      <m:r>
                        <a:rPr lang="en-US" altLang="ja-JP" sz="1400" i="1" dirty="0">
                          <a:solidFill>
                            <a:srgbClr val="4D4D4D"/>
                          </a:solidFill>
                          <a:latin typeface="Cambria Math"/>
                          <a:ea typeface="Cambria Math"/>
                          <a:cs typeface="Arial Unicode MS" pitchFamily="50" charset="-128"/>
                        </a:rPr>
                        <m:t>×</m:t>
                      </m:r>
                      <m:sSup>
                        <m:sSupPr>
                          <m:ctrlP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 Unicode MS" pitchFamily="50" charset="-128"/>
                            </a:rPr>
                          </m:ctrlPr>
                        </m:sSupPr>
                        <m:e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400" i="1" dirty="0">
                              <a:solidFill>
                                <a:srgbClr val="4D4D4D"/>
                              </a:solidFill>
                              <a:latin typeface="Cambria Math"/>
                              <a:ea typeface="Cambria Math"/>
                              <a:cs typeface="Arial Unicode MS" pitchFamily="50" charset="-128"/>
                            </a:rPr>
                            <m:t>12</m:t>
                          </m:r>
                        </m:sup>
                      </m:sSup>
                    </m:oMath>
                  </a14:m>
                  <a:r>
                    <a:rPr lang="en-US" altLang="ja-JP" sz="14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 W/cm</a:t>
                  </a:r>
                  <a:r>
                    <a:rPr lang="en-US" altLang="ja-JP" sz="1400" baseline="300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415" y="2812162"/>
                  <a:ext cx="1508388" cy="254579"/>
                </a:xfrm>
                <a:prstGeom prst="rect">
                  <a:avLst/>
                </a:prstGeom>
                <a:blipFill>
                  <a:blip r:embed="rId7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右矢印 4"/>
          <p:cNvSpPr/>
          <p:nvPr/>
        </p:nvSpPr>
        <p:spPr>
          <a:xfrm>
            <a:off x="4815748" y="3177471"/>
            <a:ext cx="571365" cy="740106"/>
          </a:xfrm>
          <a:prstGeom prst="rightArrow">
            <a:avLst>
              <a:gd name="adj1" fmla="val 50000"/>
              <a:gd name="adj2" fmla="val 74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91219" y="6231892"/>
            <a:ext cx="1684935" cy="402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Drude model</a:t>
            </a:r>
            <a:endParaRPr lang="ja-JP" altLang="en-US" sz="20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91155" y="153888"/>
            <a:ext cx="474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S.A.S. et al, Phys. Rev. B 89, 064304 (2014).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5380" y="9031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Numerical pump-probe experiments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8586B9-C329-4413-97A0-7FBC42E252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524" y="462434"/>
            <a:ext cx="3882641" cy="6386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194A82C-9635-4884-BEED-7E9B2C462112}"/>
                  </a:ext>
                </a:extLst>
              </p:cNvPr>
              <p:cNvSpPr txBox="1"/>
              <p:nvPr/>
            </p:nvSpPr>
            <p:spPr>
              <a:xfrm>
                <a:off x="2469990" y="2086005"/>
                <a:ext cx="61683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194A82C-9635-4884-BEED-7E9B2C46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90" y="2086005"/>
                <a:ext cx="616836" cy="298415"/>
              </a:xfrm>
              <a:prstGeom prst="rect">
                <a:avLst/>
              </a:prstGeom>
              <a:blipFill>
                <a:blip r:embed="rId9"/>
                <a:stretch>
                  <a:fillRect l="-11881" r="-3960" b="-22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4DF018C-3BC2-4585-9369-4E84A74B1A15}"/>
                  </a:ext>
                </a:extLst>
              </p:cNvPr>
              <p:cNvSpPr txBox="1"/>
              <p:nvPr/>
            </p:nvSpPr>
            <p:spPr>
              <a:xfrm>
                <a:off x="3297819" y="1745999"/>
                <a:ext cx="62946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4DF018C-3BC2-4585-9369-4E84A74B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19" y="1745999"/>
                <a:ext cx="629468" cy="298415"/>
              </a:xfrm>
              <a:prstGeom prst="rect">
                <a:avLst/>
              </a:prstGeom>
              <a:blipFill>
                <a:blip r:embed="rId10"/>
                <a:stretch>
                  <a:fillRect l="-11650" r="-5825" b="-265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FF0CE5B-4868-43F8-894E-ED84E676AA4B}"/>
              </a:ext>
            </a:extLst>
          </p:cNvPr>
          <p:cNvCxnSpPr>
            <a:cxnSpLocks/>
          </p:cNvCxnSpPr>
          <p:nvPr/>
        </p:nvCxnSpPr>
        <p:spPr>
          <a:xfrm>
            <a:off x="2916839" y="1764149"/>
            <a:ext cx="269096" cy="108105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F770F1C-1136-494B-ACD1-BCA53B1FF55D}"/>
              </a:ext>
            </a:extLst>
          </p:cNvPr>
          <p:cNvCxnSpPr>
            <a:cxnSpLocks/>
          </p:cNvCxnSpPr>
          <p:nvPr/>
        </p:nvCxnSpPr>
        <p:spPr>
          <a:xfrm>
            <a:off x="2123800" y="2140058"/>
            <a:ext cx="269096" cy="108105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7F4663A-4BDB-480A-9DD7-C200B462FF54}"/>
                  </a:ext>
                </a:extLst>
              </p:cNvPr>
              <p:cNvSpPr txBox="1"/>
              <p:nvPr/>
            </p:nvSpPr>
            <p:spPr>
              <a:xfrm>
                <a:off x="2632721" y="3909498"/>
                <a:ext cx="61683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7F4663A-4BDB-480A-9DD7-C200B462F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21" y="3909498"/>
                <a:ext cx="616836" cy="298415"/>
              </a:xfrm>
              <a:prstGeom prst="rect">
                <a:avLst/>
              </a:prstGeom>
              <a:blipFill>
                <a:blip r:embed="rId11"/>
                <a:stretch>
                  <a:fillRect l="-11881" r="-3960" b="-22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0AE9AE0-F8E0-4444-852F-D4442084B712}"/>
              </a:ext>
            </a:extLst>
          </p:cNvPr>
          <p:cNvCxnSpPr>
            <a:cxnSpLocks/>
          </p:cNvCxnSpPr>
          <p:nvPr/>
        </p:nvCxnSpPr>
        <p:spPr>
          <a:xfrm>
            <a:off x="2286531" y="3963551"/>
            <a:ext cx="269096" cy="108105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7B5405D-62B9-447A-956A-DB4C027418D0}"/>
                  </a:ext>
                </a:extLst>
              </p:cNvPr>
              <p:cNvSpPr txBox="1"/>
              <p:nvPr/>
            </p:nvSpPr>
            <p:spPr>
              <a:xfrm>
                <a:off x="1613619" y="5750496"/>
                <a:ext cx="62946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7B5405D-62B9-447A-956A-DB4C0274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19" y="5750496"/>
                <a:ext cx="629468" cy="298415"/>
              </a:xfrm>
              <a:prstGeom prst="rect">
                <a:avLst/>
              </a:prstGeom>
              <a:blipFill>
                <a:blip r:embed="rId12"/>
                <a:stretch>
                  <a:fillRect l="-11650" r="-5825" b="-265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BADE685-6C86-410E-B156-6A571FBC22B2}"/>
              </a:ext>
            </a:extLst>
          </p:cNvPr>
          <p:cNvCxnSpPr>
            <a:cxnSpLocks/>
          </p:cNvCxnSpPr>
          <p:nvPr/>
        </p:nvCxnSpPr>
        <p:spPr>
          <a:xfrm flipV="1">
            <a:off x="2123800" y="5630590"/>
            <a:ext cx="253835" cy="119906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865C1E8-F777-A818-7DD8-1D2EC222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16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852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0385" y="863715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Application to attosecond physics!</a:t>
            </a:r>
          </a:p>
          <a:p>
            <a:r>
              <a:rPr lang="en-US" altLang="ja-JP" sz="32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But before that…</a:t>
            </a:r>
            <a:endParaRPr lang="ja-JP" altLang="en-US" sz="3200" dirty="0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4F9374-CFEC-1794-A19C-90E3DD87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17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50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5" y="1314450"/>
            <a:ext cx="6906865" cy="49895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0415" y="0"/>
            <a:ext cx="974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Laser-induced Intra-band transition and inter-band transition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6100" y="908720"/>
            <a:ext cx="402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Inter-band transition</a:t>
            </a:r>
            <a:endParaRPr lang="ja-JP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28066" y="1538790"/>
            <a:ext cx="416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Photo-absorption semiconductor</a:t>
            </a:r>
            <a:endParaRPr lang="ja-JP" alt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94470" y="2045750"/>
            <a:ext cx="402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Intra-band transition</a:t>
            </a:r>
            <a:endParaRPr lang="ja-JP" altLang="en-US" sz="2800" dirty="0">
              <a:solidFill>
                <a:srgbClr val="FF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28066" y="2699302"/>
            <a:ext cx="41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Origin of metallic current</a:t>
            </a:r>
          </a:p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Bloch oscillation</a:t>
            </a:r>
            <a:endParaRPr lang="ja-JP" altLang="en-US" sz="20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035660" y="2699302"/>
            <a:ext cx="1800200" cy="72969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electron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17AB62-09CD-3B0F-6EA0-BE36ACC3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18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81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9192 -0.038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75520" y="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 transient absorption spectroscopy (GaAs)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330" y="615622"/>
            <a:ext cx="940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experiments were </a:t>
            </a:r>
            <a:r>
              <a:rPr lang="en-US" altLang="ja-JP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in Prof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Keller’s experimental </a:t>
            </a:r>
            <a:r>
              <a:rPr lang="en-US" altLang="ja-JP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group@ETH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Zurich</a:t>
            </a:r>
            <a:endParaRPr lang="ja-JP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776114" y="2043187"/>
            <a:ext cx="6683754" cy="3280329"/>
            <a:chOff x="-1059074" y="3063240"/>
            <a:chExt cx="6614051" cy="324612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59074" y="3063240"/>
              <a:ext cx="6614051" cy="324612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81" y="3134038"/>
              <a:ext cx="818168" cy="579731"/>
            </a:xfrm>
            <a:prstGeom prst="rect">
              <a:avLst/>
            </a:prstGeom>
          </p:spPr>
        </p:pic>
      </p:grpSp>
      <p:sp>
        <p:nvSpPr>
          <p:cNvPr id="14" name="正方形/長方形 13"/>
          <p:cNvSpPr/>
          <p:nvPr/>
        </p:nvSpPr>
        <p:spPr>
          <a:xfrm>
            <a:off x="2028055" y="1542704"/>
            <a:ext cx="2874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32766" y="5498967"/>
                <a:ext cx="48648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Material: 100nm GaAs </a:t>
                </a:r>
                <a:r>
                  <a:rPr lang="en-US" altLang="ja-JP" dirty="0" err="1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thinfilm</a:t>
                </a:r>
                <a:endParaRPr lang="en-US" altLang="ja-JP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ja-JP" dirty="0">
                    <a:solidFill>
                      <a:srgbClr val="FF5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Pump-pulse: </a:t>
                </a:r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5fs IR pulse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ℏ</m:t>
                    </m:r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=1.6</m:t>
                    </m:r>
                  </m:oMath>
                </a14:m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eV)</a:t>
                </a:r>
              </a:p>
              <a:p>
                <a:r>
                  <a:rPr lang="en-US" altLang="ja-JP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Probe-pulse</a:t>
                </a:r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250as XUV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ℏ</m:t>
                    </m:r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ja-JP" i="1">
                        <a:solidFill>
                          <a:srgbClr val="4D4D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eV)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66" y="5498967"/>
                <a:ext cx="4864842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003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7040923" y="945202"/>
            <a:ext cx="486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/>
              <a:t>F. Schlaepfer, </a:t>
            </a:r>
            <a:r>
              <a:rPr lang="fr-FR" altLang="ja-JP" i="1" dirty="0"/>
              <a:t>et al</a:t>
            </a:r>
            <a:r>
              <a:rPr lang="fr-FR" altLang="ja-JP" dirty="0"/>
              <a:t>, Nature Physics 14, 560  (2018).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35960" y="5775966"/>
            <a:ext cx="486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Bnad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gap: 1.42 eV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850744-051D-2D33-F376-C83940ED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19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5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5350" y="-24282"/>
            <a:ext cx="988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extremely nonlinear and ultrafast phenomena 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340" y="598363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Attosecond science for solids</a:t>
            </a:r>
            <a:endParaRPr lang="ja-JP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410" y="1060028"/>
            <a:ext cx="866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Intense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fs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laser pulses induce </a:t>
            </a:r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nonlinear ultrafast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phenomena in solids. </a:t>
            </a:r>
            <a:endParaRPr lang="ja-JP" altLang="en-US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05" y="1694150"/>
            <a:ext cx="4267569" cy="25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681419" y="4526373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Agustin </a:t>
            </a:r>
            <a:r>
              <a:rPr lang="en-US" altLang="ja-JP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Schiffrin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al, Nature 493,70 (2013)</a:t>
            </a:r>
            <a:endParaRPr lang="ja-JP" altLang="en-US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83148" y="148576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Opt-electronic device</a:t>
            </a:r>
            <a:endParaRPr lang="ja-JP" altLang="en-US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47930" y="419145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500nm</a:t>
            </a:r>
            <a:endParaRPr lang="ja-JP" altLang="en-US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386940" y="3835567"/>
            <a:ext cx="638023" cy="424490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005311" y="3808273"/>
            <a:ext cx="177290" cy="451784"/>
          </a:xfrm>
          <a:prstGeom prst="line">
            <a:avLst/>
          </a:prstGeom>
          <a:ln w="28575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7901" y="5206349"/>
            <a:ext cx="11752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To understand the microscopic mechanism of such </a:t>
            </a:r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strongly-nonlinear ultrafast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phenomena </a:t>
            </a:r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in solids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For this aim, we employ the first-principles calculation based on </a:t>
            </a:r>
          </a:p>
          <a:p>
            <a:pPr algn="just"/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time-dependent density functional theory (TDDFT)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.</a:t>
            </a:r>
            <a:endParaRPr lang="ja-JP" altLang="en-US" sz="2000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ja-JP" altLang="en-US" sz="2000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340" y="4657339"/>
            <a:ext cx="288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Our research aim</a:t>
            </a:r>
            <a:endParaRPr lang="ja-JP" altLang="en-US" sz="2400" dirty="0">
              <a:solidFill>
                <a:srgbClr val="FF505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6CA5E7-B087-527B-96E6-88CB1C7A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52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053" y="1268760"/>
            <a:ext cx="4252975" cy="336438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775520" y="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 transient absorption spectroscopy (GaAs)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865531" y="4596839"/>
            <a:ext cx="4579907" cy="2142931"/>
            <a:chOff x="431540" y="4782168"/>
            <a:chExt cx="4579907" cy="21429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31540" y="4782168"/>
              <a:ext cx="4579907" cy="2142931"/>
              <a:chOff x="-944881" y="3610466"/>
              <a:chExt cx="4358514" cy="2039341"/>
            </a:xfrm>
          </p:grpSpPr>
          <p:pic>
            <p:nvPicPr>
              <p:cNvPr id="17" name="Picture 10" descr="Macintosh HD:Users:fabian:Documents:Attoline:ATAS:GaAs:Publication:Paper:Figure:Fig 2:With Amax for t0:Figure2_t0_w_Amax_V7.png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821271" y="3610466"/>
                <a:ext cx="4234904" cy="1621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0" descr="Macintosh HD:Users:fabian:Documents:Attoline:ATAS:GaAs:Publication:Paper:Figure:Fig 2:With Amax for t0:Figure2_t0_w_Amax_V7.png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944881" y="5231876"/>
                <a:ext cx="4358513" cy="4179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正方形/長方形 18"/>
            <p:cNvSpPr/>
            <p:nvPr/>
          </p:nvSpPr>
          <p:spPr>
            <a:xfrm>
              <a:off x="431540" y="4914165"/>
              <a:ext cx="405045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546774" y="6705519"/>
              <a:ext cx="855095" cy="21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 rot="16200000">
                <a:off x="1112909" y="5383591"/>
                <a:ext cx="1714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(arb. unit)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1092" y="5383591"/>
                <a:ext cx="17148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6" t="-2847" r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3691726" y="6491989"/>
            <a:ext cx="105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Delay</a:t>
            </a:r>
            <a:r>
              <a:rPr lang="ja-JP" altLang="en-US" dirty="0"/>
              <a:t> </a:t>
            </a:r>
            <a:r>
              <a:rPr lang="en-US" altLang="ja-JP" dirty="0"/>
              <a:t>(fs)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37131" y="667456"/>
            <a:ext cx="18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Experiment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B23221-CFA7-7345-D4B6-2974A9D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20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68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167BA4-EAF8-5AD4-CA41-8EA9309EDCAD}"/>
              </a:ext>
            </a:extLst>
          </p:cNvPr>
          <p:cNvSpPr txBox="1"/>
          <p:nvPr/>
        </p:nvSpPr>
        <p:spPr>
          <a:xfrm>
            <a:off x="110335" y="689593"/>
            <a:ext cx="513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Reference calculation w/o pump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A6DC10-856A-FEA9-A62A-DC0CB821B55B}"/>
              </a:ext>
            </a:extLst>
          </p:cNvPr>
          <p:cNvSpPr txBox="1"/>
          <p:nvPr/>
        </p:nvSpPr>
        <p:spPr>
          <a:xfrm>
            <a:off x="515380" y="9031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Numerical pump-probe experiments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05C6CC-CACC-8102-2449-C8FEF48517F8}"/>
                  </a:ext>
                </a:extLst>
              </p:cNvPr>
              <p:cNvSpPr txBox="1"/>
              <p:nvPr/>
            </p:nvSpPr>
            <p:spPr>
              <a:xfrm>
                <a:off x="314861" y="1912097"/>
                <a:ext cx="1515800" cy="498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𝑋𝑈𝑉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05C6CC-CACC-8102-2449-C8FEF4851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61" y="1912097"/>
                <a:ext cx="1515800" cy="498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295D5-3DF2-78B7-1745-487384ACAEBB}"/>
                  </a:ext>
                </a:extLst>
              </p:cNvPr>
              <p:cNvSpPr txBox="1"/>
              <p:nvPr/>
            </p:nvSpPr>
            <p:spPr>
              <a:xfrm>
                <a:off x="3068492" y="1912096"/>
                <a:ext cx="1427506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295D5-3DF2-78B7-1745-487384ACA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92" y="1912096"/>
                <a:ext cx="1427506" cy="464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 11">
            <a:extLst>
              <a:ext uri="{FF2B5EF4-FFF2-40B4-BE49-F238E27FC236}">
                <a16:creationId xmlns:a16="http://schemas.microsoft.com/office/drawing/2014/main" id="{B19C01D0-E336-902B-3D30-EC7C709DE9D1}"/>
              </a:ext>
            </a:extLst>
          </p:cNvPr>
          <p:cNvSpPr/>
          <p:nvPr/>
        </p:nvSpPr>
        <p:spPr>
          <a:xfrm>
            <a:off x="1917597" y="1826209"/>
            <a:ext cx="866715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84DFEE-6914-12E0-F666-6ADC73E9942B}"/>
              </a:ext>
            </a:extLst>
          </p:cNvPr>
          <p:cNvSpPr txBox="1"/>
          <p:nvPr/>
        </p:nvSpPr>
        <p:spPr>
          <a:xfrm>
            <a:off x="110335" y="1308600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Input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BE7B96-ADB7-578D-407A-D42F009EB797}"/>
              </a:ext>
            </a:extLst>
          </p:cNvPr>
          <p:cNvSpPr txBox="1"/>
          <p:nvPr/>
        </p:nvSpPr>
        <p:spPr>
          <a:xfrm>
            <a:off x="2910192" y="1257901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Output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48E7402-F2FC-793D-2AEE-AD9D5DE5A50E}"/>
                  </a:ext>
                </a:extLst>
              </p:cNvPr>
              <p:cNvSpPr txBox="1"/>
              <p:nvPr/>
            </p:nvSpPr>
            <p:spPr>
              <a:xfrm>
                <a:off x="1749828" y="2727137"/>
                <a:ext cx="1138260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48E7402-F2FC-793D-2AEE-AD9D5DE5A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28" y="2727137"/>
                <a:ext cx="1138260" cy="464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088875B-F836-8A2F-E611-9C3F8640C59D}"/>
              </a:ext>
            </a:extLst>
          </p:cNvPr>
          <p:cNvSpPr txBox="1"/>
          <p:nvPr/>
        </p:nvSpPr>
        <p:spPr>
          <a:xfrm>
            <a:off x="123351" y="3426593"/>
            <a:ext cx="513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Pump-probe calculation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DE52FC1-81D6-B177-5EED-685DBB2A8168}"/>
                  </a:ext>
                </a:extLst>
              </p:cNvPr>
              <p:cNvSpPr txBox="1"/>
              <p:nvPr/>
            </p:nvSpPr>
            <p:spPr>
              <a:xfrm>
                <a:off x="418344" y="4590102"/>
                <a:ext cx="4731936" cy="507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𝑋𝑈𝑉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𝑑𝑒𝑙𝑎𝑦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DE52FC1-81D6-B177-5EED-685DBB2A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44" y="4590102"/>
                <a:ext cx="4731936" cy="507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16F8A69-2F4F-7D16-5880-B6EBF58AD46A}"/>
                  </a:ext>
                </a:extLst>
              </p:cNvPr>
              <p:cNvSpPr txBox="1"/>
              <p:nvPr/>
            </p:nvSpPr>
            <p:spPr>
              <a:xfrm>
                <a:off x="1415480" y="5279615"/>
                <a:ext cx="3606630" cy="464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16F8A69-2F4F-7D16-5880-B6EBF58AD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5279615"/>
                <a:ext cx="3606630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92E12A15-0BB8-E43B-48E1-AAB95E111090}"/>
              </a:ext>
            </a:extLst>
          </p:cNvPr>
          <p:cNvSpPr/>
          <p:nvPr/>
        </p:nvSpPr>
        <p:spPr>
          <a:xfrm>
            <a:off x="356604" y="5195395"/>
            <a:ext cx="866715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08704A-2032-F62F-AB5F-64864BE7F006}"/>
              </a:ext>
            </a:extLst>
          </p:cNvPr>
          <p:cNvSpPr txBox="1"/>
          <p:nvPr/>
        </p:nvSpPr>
        <p:spPr>
          <a:xfrm>
            <a:off x="165371" y="3931570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Input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8C5B85-AFCF-3008-3FD1-65714EF5C16E}"/>
              </a:ext>
            </a:extLst>
          </p:cNvPr>
          <p:cNvSpPr txBox="1"/>
          <p:nvPr/>
        </p:nvSpPr>
        <p:spPr>
          <a:xfrm>
            <a:off x="2965228" y="3880871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Output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DACC0BC-6486-41FB-A4CB-DFF48D8BAA4F}"/>
                  </a:ext>
                </a:extLst>
              </p:cNvPr>
              <p:cNvSpPr txBox="1"/>
              <p:nvPr/>
            </p:nvSpPr>
            <p:spPr>
              <a:xfrm>
                <a:off x="606645" y="6085580"/>
                <a:ext cx="2214517" cy="495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𝑑𝑒𝑙𝑎𝑦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DACC0BC-6486-41FB-A4CB-DFF48D8B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5" y="6085580"/>
                <a:ext cx="2214517" cy="495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CBCEB22-81E9-756A-5C52-91C0229BE251}"/>
              </a:ext>
            </a:extLst>
          </p:cNvPr>
          <p:cNvGrpSpPr/>
          <p:nvPr/>
        </p:nvGrpSpPr>
        <p:grpSpPr>
          <a:xfrm>
            <a:off x="6475610" y="722357"/>
            <a:ext cx="4911333" cy="4775133"/>
            <a:chOff x="6475610" y="722357"/>
            <a:chExt cx="4911333" cy="4775133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B7EE7F6-A92C-627F-DD3A-E40FAD65BB1B}"/>
                </a:ext>
              </a:extLst>
            </p:cNvPr>
            <p:cNvGrpSpPr/>
            <p:nvPr/>
          </p:nvGrpSpPr>
          <p:grpSpPr>
            <a:xfrm>
              <a:off x="7585919" y="722357"/>
              <a:ext cx="3371721" cy="3970608"/>
              <a:chOff x="5721414" y="667453"/>
              <a:chExt cx="3371721" cy="3970608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5B8D91B3-7C72-927B-5F27-E8ADE512F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21414" y="974083"/>
                <a:ext cx="3371721" cy="3663978"/>
              </a:xfrm>
              <a:prstGeom prst="rect">
                <a:avLst/>
              </a:prstGeom>
            </p:spPr>
          </p:pic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3EB813-2306-6940-B133-A0855E84DD83}"/>
                  </a:ext>
                </a:extLst>
              </p:cNvPr>
              <p:cNvSpPr txBox="1"/>
              <p:nvPr/>
            </p:nvSpPr>
            <p:spPr>
              <a:xfrm>
                <a:off x="5832140" y="667453"/>
                <a:ext cx="1890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5D5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Theory</a:t>
                </a:r>
                <a:endParaRPr lang="ja-JP" altLang="en-US" sz="2400" dirty="0">
                  <a:solidFill>
                    <a:srgbClr val="FF5D5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07078AB-C8D1-3338-3CA5-C99B178D9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6070" y="1196652"/>
              <a:ext cx="697577" cy="33643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26BDB850-1F39-1232-3585-A15FD20114F3}"/>
                    </a:ext>
                  </a:extLst>
                </p:cNvPr>
                <p:cNvSpPr txBox="1"/>
                <p:nvPr/>
              </p:nvSpPr>
              <p:spPr>
                <a:xfrm>
                  <a:off x="6475610" y="5001777"/>
                  <a:ext cx="4911333" cy="4957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𝑑𝑒𝑙𝑎𝑦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26BDB850-1F39-1232-3585-A15FD20114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610" y="5001777"/>
                  <a:ext cx="4911333" cy="49571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D2AB6F3C-E38B-AF51-8005-B2D3B7502F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9502" r="67526"/>
          <a:stretch/>
        </p:blipFill>
        <p:spPr>
          <a:xfrm>
            <a:off x="7237214" y="1505721"/>
            <a:ext cx="3438805" cy="314420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3BC8DA-6E2D-5D67-6D08-51B88C7B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21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053" y="1268760"/>
            <a:ext cx="4252975" cy="336438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775520" y="0"/>
            <a:ext cx="869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Attosecond transient absorption spectroscopy (GaAs)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865531" y="4596839"/>
            <a:ext cx="4579907" cy="2142931"/>
            <a:chOff x="431540" y="4782168"/>
            <a:chExt cx="4579907" cy="214293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31540" y="4782168"/>
              <a:ext cx="4579907" cy="2142931"/>
              <a:chOff x="-944881" y="3610466"/>
              <a:chExt cx="4358514" cy="2039341"/>
            </a:xfrm>
          </p:grpSpPr>
          <p:pic>
            <p:nvPicPr>
              <p:cNvPr id="17" name="Picture 10" descr="Macintosh HD:Users:fabian:Documents:Attoline:ATAS:GaAs:Publication:Paper:Figure:Fig 2:With Amax for t0:Figure2_t0_w_Amax_V7.png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821271" y="3610466"/>
                <a:ext cx="4234904" cy="1621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0" descr="Macintosh HD:Users:fabian:Documents:Attoline:ATAS:GaAs:Publication:Paper:Figure:Fig 2:With Amax for t0:Figure2_t0_w_Amax_V7.png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944881" y="5231876"/>
                <a:ext cx="4358513" cy="4179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正方形/長方形 18"/>
            <p:cNvSpPr/>
            <p:nvPr/>
          </p:nvSpPr>
          <p:spPr>
            <a:xfrm>
              <a:off x="431540" y="4914165"/>
              <a:ext cx="405045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546774" y="6705519"/>
              <a:ext cx="855095" cy="21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 rot="16200000">
                <a:off x="1112909" y="5383591"/>
                <a:ext cx="1714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(arb. unit)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1092" y="5383591"/>
                <a:ext cx="17148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6" t="-2847" r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3691726" y="6491989"/>
            <a:ext cx="105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Delay</a:t>
            </a:r>
            <a:r>
              <a:rPr lang="ja-JP" altLang="en-US" dirty="0"/>
              <a:t> </a:t>
            </a:r>
            <a:r>
              <a:rPr lang="en-US" altLang="ja-JP" dirty="0"/>
              <a:t>(fs)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37131" y="667456"/>
            <a:ext cx="18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Experiment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245417" y="667453"/>
            <a:ext cx="3371721" cy="3970608"/>
            <a:chOff x="5721414" y="667453"/>
            <a:chExt cx="3371721" cy="3970608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1414" y="974083"/>
              <a:ext cx="3371721" cy="3663978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832140" y="667453"/>
              <a:ext cx="189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rgbClr val="FF5D5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Theory</a:t>
              </a:r>
              <a:endParaRPr lang="ja-JP" altLang="en-US" sz="2400" dirty="0">
                <a:solidFill>
                  <a:srgbClr val="FF5D5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29" name="直線コネクタ 28"/>
          <p:cNvCxnSpPr/>
          <p:nvPr/>
        </p:nvCxnSpPr>
        <p:spPr>
          <a:xfrm>
            <a:off x="7041105" y="773705"/>
            <a:ext cx="0" cy="57464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114653" y="4944694"/>
            <a:ext cx="350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5D5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So nice! </a:t>
            </a:r>
          </a:p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But, do we need theory?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C649A4-4E0F-B92F-3B95-2AEB85B1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22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8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75520" y="0"/>
            <a:ext cx="590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microscopic understanding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19859" y="1375473"/>
            <a:ext cx="4573435" cy="2920528"/>
            <a:chOff x="-59549" y="2328911"/>
            <a:chExt cx="4573435" cy="292052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1" t="16913" r="8955" b="11742"/>
            <a:stretch/>
          </p:blipFill>
          <p:spPr>
            <a:xfrm>
              <a:off x="337118" y="2338612"/>
              <a:ext cx="4176768" cy="25722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 rot="16200000">
              <a:off x="-1135690" y="3405052"/>
              <a:ext cx="2490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Photon energy (eV)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134762" y="4910885"/>
              <a:ext cx="2490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delay (fs)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40" y="967442"/>
            <a:ext cx="2902421" cy="37322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524003" y="565520"/>
            <a:ext cx="453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Orbital decomposition analysis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2794" y="1057601"/>
            <a:ext cx="252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Theoretical signal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81065" y="597619"/>
            <a:ext cx="37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Electronic structure of GaAs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946148" y="2718684"/>
            <a:ext cx="7911637" cy="4105247"/>
            <a:chOff x="422145" y="2718681"/>
            <a:chExt cx="7911637" cy="4105247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422145" y="4558183"/>
              <a:ext cx="3561177" cy="2237554"/>
              <a:chOff x="422145" y="4558183"/>
              <a:chExt cx="3561177" cy="2237554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5" t="18939" r="15486" b="18490"/>
              <a:stretch/>
            </p:blipFill>
            <p:spPr>
              <a:xfrm>
                <a:off x="422145" y="4558183"/>
                <a:ext cx="3561177" cy="2237554"/>
              </a:xfrm>
              <a:prstGeom prst="rect">
                <a:avLst/>
              </a:prstGeom>
            </p:spPr>
          </p:pic>
          <p:sp>
            <p:nvSpPr>
              <p:cNvPr id="14" name="テキスト ボックス 13"/>
              <p:cNvSpPr txBox="1"/>
              <p:nvPr/>
            </p:nvSpPr>
            <p:spPr>
              <a:xfrm>
                <a:off x="616642" y="4698549"/>
                <a:ext cx="3172181" cy="3963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As-3d to valence bands</a:t>
                </a:r>
                <a:endParaRPr lang="ja-JP" alt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4745394" y="4570755"/>
              <a:ext cx="3588388" cy="2253173"/>
              <a:chOff x="4745394" y="4570755"/>
              <a:chExt cx="3588388" cy="2253173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35" t="18596" r="15690" b="19354"/>
              <a:stretch/>
            </p:blipFill>
            <p:spPr>
              <a:xfrm>
                <a:off x="4745394" y="4570755"/>
                <a:ext cx="3588388" cy="2253173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4944607" y="4714577"/>
                <a:ext cx="3217186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As-3d to conduction bands</a:t>
                </a:r>
                <a:endParaRPr lang="ja-JP" alt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下矢印 15"/>
            <p:cNvSpPr/>
            <p:nvPr/>
          </p:nvSpPr>
          <p:spPr>
            <a:xfrm rot="2464115">
              <a:off x="1834408" y="2718681"/>
              <a:ext cx="337481" cy="1971176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 rot="18755767">
              <a:off x="4354898" y="2653469"/>
              <a:ext cx="365508" cy="2120083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921CC4-EE80-3783-A281-CEB4DA2F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23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3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75523" y="0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decomposition analysis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45437" y="4248036"/>
            <a:ext cx="3889054" cy="2519301"/>
            <a:chOff x="-90694" y="2328913"/>
            <a:chExt cx="4604580" cy="29828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1" t="16913" r="8955" b="11742"/>
            <a:stretch/>
          </p:blipFill>
          <p:spPr>
            <a:xfrm>
              <a:off x="337118" y="2338612"/>
              <a:ext cx="4176768" cy="25722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 rot="16200000">
              <a:off x="-1135690" y="3373909"/>
              <a:ext cx="2490835" cy="4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Photon energy (eV)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134762" y="4910884"/>
              <a:ext cx="2490835" cy="4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delay (fs)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775523" y="1170814"/>
                <a:ext cx="5636158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𝑝𝑢𝑚𝑝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3" y="1170814"/>
                <a:ext cx="5636158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547074" y="616186"/>
            <a:ext cx="531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Probe Hamiltonian decomposition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770032" y="1774244"/>
            <a:ext cx="1281498" cy="0"/>
          </a:xfrm>
          <a:prstGeom prst="line">
            <a:avLst/>
          </a:prstGeom>
          <a:ln w="38100">
            <a:solidFill>
              <a:srgbClr val="FF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1854910" y="1887319"/>
            <a:ext cx="7337842" cy="1893100"/>
            <a:chOff x="330910" y="1887319"/>
            <a:chExt cx="7337842" cy="1893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30910" y="1887319"/>
                  <a:ext cx="7337842" cy="1000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𝑝𝑟𝑜𝑏𝑒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𝑏𝑘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𝑝𝑟𝑜𝑏𝑒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⟨"/>
                                <m:endChr m:val=""/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10" y="1887319"/>
                  <a:ext cx="7337842" cy="10009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673278" y="2779439"/>
                  <a:ext cx="5857116" cy="1000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𝑏𝑘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altLang="ja-JP" sz="2400" i="1">
                                        <a:solidFill>
                                          <a:srgbClr val="4D4D4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4D4D4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4D4D4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4D4D4D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  <m:d>
                          <m:dPr>
                            <m:begChr m:val="⟨"/>
                            <m:endChr m:val=""/>
                            <m:ctrlP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5D5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FF5D5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5D5D"/>
                                    </a:solidFill>
                                    <a:latin typeface="Cambria Math" panose="02040503050406030204" pitchFamily="18" charset="0"/>
                                  </a:rPr>
                                  <m:t>𝑏𝑘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i="1">
                            <a:solidFill>
                              <a:srgbClr val="FF5D5D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  <m:t>𝑝𝑟𝑜𝑏𝑒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rgbClr val="FF5D5D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solidFill>
                                  <a:srgbClr val="FF5D5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5D5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FF5D5D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FF5D5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4D4D4D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altLang="ja-JP" sz="24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ja-JP" altLang="en-US" sz="2400" dirty="0">
                    <a:solidFill>
                      <a:srgbClr val="4D4D4D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3278" y="2779439"/>
                  <a:ext cx="5857116" cy="10009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グループ化 19"/>
          <p:cNvGrpSpPr/>
          <p:nvPr/>
        </p:nvGrpSpPr>
        <p:grpSpPr>
          <a:xfrm>
            <a:off x="7111287" y="3780419"/>
            <a:ext cx="2201715" cy="1383378"/>
            <a:chOff x="422145" y="4558183"/>
            <a:chExt cx="3561177" cy="2237554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18939" r="15486" b="18490"/>
            <a:stretch/>
          </p:blipFill>
          <p:spPr>
            <a:xfrm>
              <a:off x="422145" y="4558183"/>
              <a:ext cx="3561177" cy="2237554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16642" y="4698549"/>
              <a:ext cx="3172180" cy="547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As-3d to valence</a:t>
              </a:r>
              <a:endParaRPr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131118" y="5273838"/>
            <a:ext cx="2291725" cy="1438989"/>
            <a:chOff x="4745394" y="4570755"/>
            <a:chExt cx="3588388" cy="2253173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5" t="18596" r="15690" b="19354"/>
            <a:stretch/>
          </p:blipFill>
          <p:spPr>
            <a:xfrm>
              <a:off x="4745394" y="4570755"/>
              <a:ext cx="3588388" cy="2253173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4944606" y="4714577"/>
              <a:ext cx="3217186" cy="5301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As-3d to conduction</a:t>
              </a:r>
              <a:endParaRPr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6" name="下矢印 25"/>
          <p:cNvSpPr/>
          <p:nvPr/>
        </p:nvSpPr>
        <p:spPr>
          <a:xfrm rot="18755767">
            <a:off x="6214856" y="5559432"/>
            <a:ext cx="391850" cy="867794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下矢印 26"/>
          <p:cNvSpPr/>
          <p:nvPr/>
        </p:nvSpPr>
        <p:spPr>
          <a:xfrm rot="15000000">
            <a:off x="6186877" y="4397389"/>
            <a:ext cx="391850" cy="867794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2A2E69-4195-EDF8-04A7-01229EE9220F}"/>
              </a:ext>
            </a:extLst>
          </p:cNvPr>
          <p:cNvSpPr/>
          <p:nvPr/>
        </p:nvSpPr>
        <p:spPr>
          <a:xfrm>
            <a:off x="3066502" y="1048388"/>
            <a:ext cx="2354423" cy="7718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9FFA86-0DE8-5EEE-B717-C56045F7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24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0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75520" y="0"/>
            <a:ext cx="590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microscopic understanding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19859" y="1375473"/>
            <a:ext cx="4573435" cy="2920528"/>
            <a:chOff x="-59549" y="2328911"/>
            <a:chExt cx="4573435" cy="292052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1" t="16913" r="8955" b="11742"/>
            <a:stretch/>
          </p:blipFill>
          <p:spPr>
            <a:xfrm>
              <a:off x="337118" y="2338612"/>
              <a:ext cx="4176768" cy="25722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 rot="16200000">
              <a:off x="-1135690" y="3405052"/>
              <a:ext cx="2490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Photon energy (eV)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134762" y="4910885"/>
              <a:ext cx="2490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delay (fs)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41" y="1311411"/>
            <a:ext cx="2256247" cy="290135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524003" y="565520"/>
            <a:ext cx="453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Orbital decomposition analysis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32794" y="1057601"/>
            <a:ext cx="252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Theoretical signal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71075" y="914340"/>
            <a:ext cx="37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Electronic structure of GaAs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946148" y="4558183"/>
            <a:ext cx="3561177" cy="2237554"/>
            <a:chOff x="422145" y="4558183"/>
            <a:chExt cx="3561177" cy="223755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18939" r="15486" b="18490"/>
            <a:stretch/>
          </p:blipFill>
          <p:spPr>
            <a:xfrm>
              <a:off x="422145" y="4558183"/>
              <a:ext cx="3561177" cy="223755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16642" y="4698549"/>
              <a:ext cx="3172181" cy="396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As-3d to valence bands</a:t>
              </a:r>
              <a:endPara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269394" y="4570758"/>
            <a:ext cx="3588388" cy="2253173"/>
            <a:chOff x="4745394" y="4570755"/>
            <a:chExt cx="3588388" cy="225317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5" t="18596" r="15690" b="19354"/>
            <a:stretch/>
          </p:blipFill>
          <p:spPr>
            <a:xfrm>
              <a:off x="4745394" y="4570755"/>
              <a:ext cx="3588388" cy="2253173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944607" y="4714577"/>
              <a:ext cx="3217186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As-3d to conduction bands</a:t>
              </a:r>
              <a:endPara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6" name="下矢印 15"/>
          <p:cNvSpPr/>
          <p:nvPr/>
        </p:nvSpPr>
        <p:spPr>
          <a:xfrm rot="2464115">
            <a:off x="3358411" y="2718681"/>
            <a:ext cx="337481" cy="1971176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下矢印 16"/>
          <p:cNvSpPr/>
          <p:nvPr/>
        </p:nvSpPr>
        <p:spPr>
          <a:xfrm rot="18755767">
            <a:off x="5878898" y="2653472"/>
            <a:ext cx="365508" cy="2120083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54D6C70-411F-B2D7-679A-E4DFD870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25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13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775523" y="0"/>
            <a:ext cx="7009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As-3d to conduction bands</a:t>
            </a:r>
          </a:p>
        </p:txBody>
      </p:sp>
      <p:cxnSp>
        <p:nvCxnSpPr>
          <p:cNvPr id="26" name="直線コネクタ 25"/>
          <p:cNvCxnSpPr/>
          <p:nvPr/>
        </p:nvCxnSpPr>
        <p:spPr>
          <a:xfrm>
            <a:off x="7375373" y="749714"/>
            <a:ext cx="0" cy="57464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8572944" y="1808171"/>
            <a:ext cx="2069765" cy="2571071"/>
            <a:chOff x="7030570" y="1788423"/>
            <a:chExt cx="2069765" cy="2571071"/>
          </a:xfrm>
        </p:grpSpPr>
        <p:sp>
          <p:nvSpPr>
            <p:cNvPr id="33" name="上下矢印 32"/>
            <p:cNvSpPr/>
            <p:nvPr/>
          </p:nvSpPr>
          <p:spPr>
            <a:xfrm>
              <a:off x="7573960" y="2682156"/>
              <a:ext cx="226778" cy="807032"/>
            </a:xfrm>
            <a:prstGeom prst="up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864099" y="293800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Inter-band</a:t>
              </a:r>
              <a:endParaRPr lang="ja-JP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上下矢印 34"/>
            <p:cNvSpPr/>
            <p:nvPr/>
          </p:nvSpPr>
          <p:spPr>
            <a:xfrm rot="5400000">
              <a:off x="7566989" y="1697663"/>
              <a:ext cx="233853" cy="1107559"/>
            </a:xfrm>
            <a:prstGeom prst="upDownArrow">
              <a:avLst/>
            </a:prstGeom>
            <a:solidFill>
              <a:srgbClr val="FF5D5D"/>
            </a:solidFill>
            <a:ln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080353" y="178842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Intra-band</a:t>
              </a:r>
              <a:endParaRPr lang="ja-JP" altLang="en-US" dirty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上下矢印 36"/>
            <p:cNvSpPr/>
            <p:nvPr/>
          </p:nvSpPr>
          <p:spPr>
            <a:xfrm rot="5400000">
              <a:off x="7517206" y="3688788"/>
              <a:ext cx="233853" cy="1107559"/>
            </a:xfrm>
            <a:prstGeom prst="upDownArrow">
              <a:avLst/>
            </a:prstGeom>
            <a:solidFill>
              <a:srgbClr val="FF5D5D"/>
            </a:solidFill>
            <a:ln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030570" y="37795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5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Intra-band</a:t>
              </a:r>
              <a:endParaRPr lang="ja-JP" altLang="en-US" dirty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7375373" y="601666"/>
            <a:ext cx="3433207" cy="5797667"/>
            <a:chOff x="5851373" y="601663"/>
            <a:chExt cx="3433207" cy="5797667"/>
          </a:xfrm>
        </p:grpSpPr>
        <p:sp>
          <p:nvSpPr>
            <p:cNvPr id="16" name="フリーフォーム 15"/>
            <p:cNvSpPr/>
            <p:nvPr/>
          </p:nvSpPr>
          <p:spPr>
            <a:xfrm>
              <a:off x="6636379" y="3583606"/>
              <a:ext cx="2011936" cy="745900"/>
            </a:xfrm>
            <a:custGeom>
              <a:avLst/>
              <a:gdLst>
                <a:gd name="connsiteX0" fmla="*/ 0 w 2454442"/>
                <a:gd name="connsiteY0" fmla="*/ 1020339 h 1020339"/>
                <a:gd name="connsiteX1" fmla="*/ 1251284 w 2454442"/>
                <a:gd name="connsiteY1" fmla="*/ 61 h 1020339"/>
                <a:gd name="connsiteX2" fmla="*/ 2454442 w 2454442"/>
                <a:gd name="connsiteY2" fmla="*/ 981838 h 10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4442" h="1020339">
                  <a:moveTo>
                    <a:pt x="0" y="1020339"/>
                  </a:moveTo>
                  <a:cubicBezTo>
                    <a:pt x="421105" y="513408"/>
                    <a:pt x="842210" y="6478"/>
                    <a:pt x="1251284" y="61"/>
                  </a:cubicBezTo>
                  <a:cubicBezTo>
                    <a:pt x="1660358" y="-6356"/>
                    <a:pt x="2057400" y="487741"/>
                    <a:pt x="2454442" y="9818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341041" y="4445952"/>
              <a:ext cx="1578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Valence band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98931" y="1395858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Conduction band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6142870" y="6201159"/>
              <a:ext cx="25055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V="1">
              <a:off x="6267653" y="1033915"/>
              <a:ext cx="15115" cy="53654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5851373" y="1405855"/>
              <a:ext cx="582995" cy="367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2" name="フリーフォーム 21"/>
            <p:cNvSpPr/>
            <p:nvPr/>
          </p:nvSpPr>
          <p:spPr>
            <a:xfrm flipV="1">
              <a:off x="6407551" y="1685698"/>
              <a:ext cx="2450596" cy="929451"/>
            </a:xfrm>
            <a:custGeom>
              <a:avLst/>
              <a:gdLst>
                <a:gd name="connsiteX0" fmla="*/ 0 w 2454442"/>
                <a:gd name="connsiteY0" fmla="*/ 1020339 h 1020339"/>
                <a:gd name="connsiteX1" fmla="*/ 1251284 w 2454442"/>
                <a:gd name="connsiteY1" fmla="*/ 61 h 1020339"/>
                <a:gd name="connsiteX2" fmla="*/ 2454442 w 2454442"/>
                <a:gd name="connsiteY2" fmla="*/ 981838 h 10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4442" h="1020339">
                  <a:moveTo>
                    <a:pt x="0" y="1020339"/>
                  </a:moveTo>
                  <a:cubicBezTo>
                    <a:pt x="421105" y="513408"/>
                    <a:pt x="842210" y="6478"/>
                    <a:pt x="1251284" y="61"/>
                  </a:cubicBezTo>
                  <a:cubicBezTo>
                    <a:pt x="1660358" y="-6356"/>
                    <a:pt x="2057400" y="487741"/>
                    <a:pt x="2454442" y="9818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395302" y="5712583"/>
              <a:ext cx="582995" cy="367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6713837" y="5517255"/>
              <a:ext cx="18711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7001678" y="5593067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As-3d band</a:t>
              </a:r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90839" y="601663"/>
              <a:ext cx="2893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Parabolic 3-band model</a:t>
              </a:r>
              <a:endParaRPr lang="ja-JP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1359756" y="569302"/>
            <a:ext cx="5945105" cy="3911717"/>
            <a:chOff x="-164245" y="569301"/>
            <a:chExt cx="5945105" cy="3911717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-164245" y="569301"/>
              <a:ext cx="5553673" cy="3911717"/>
              <a:chOff x="80176" y="512395"/>
              <a:chExt cx="5553673" cy="3911717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" t="-492" r="178" b="100"/>
              <a:stretch/>
            </p:blipFill>
            <p:spPr>
              <a:xfrm>
                <a:off x="80176" y="512395"/>
                <a:ext cx="5553673" cy="3911717"/>
              </a:xfrm>
              <a:prstGeom prst="rect">
                <a:avLst/>
              </a:prstGeom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161510" y="908720"/>
                <a:ext cx="495055" cy="31053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 flipV="1">
                <a:off x="1462750" y="855550"/>
                <a:ext cx="2794215" cy="383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 rot="5400000">
                  <a:off x="4954800" y="2359280"/>
                  <a:ext cx="1282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975123" y="2367660"/>
                  <a:ext cx="1242140" cy="3525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テキスト ボックス 52"/>
            <p:cNvSpPr txBox="1"/>
            <p:nvPr/>
          </p:nvSpPr>
          <p:spPr>
            <a:xfrm rot="16200000">
              <a:off x="-1133244" y="2235061"/>
              <a:ext cx="2633915" cy="37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Photon energy (</a:t>
              </a:r>
              <a:r>
                <a:rPr lang="en-US" altLang="ja-JP" dirty="0" err="1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ev</a:t>
              </a:r>
              <a:r>
                <a:rPr lang="en-US" altLang="ja-JP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)</a:t>
              </a:r>
              <a:endPara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1941390" y="873208"/>
            <a:ext cx="461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Theoretical signal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(</a:t>
            </a:r>
            <a:r>
              <a:rPr lang="en-US" altLang="ja-JP" sz="16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As-3d to conduction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)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1653090" y="4353118"/>
            <a:ext cx="4538975" cy="1568367"/>
            <a:chOff x="-1777199" y="5581145"/>
            <a:chExt cx="4538975" cy="1568367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-1777199" y="5581145"/>
              <a:ext cx="4538975" cy="1568367"/>
              <a:chOff x="-914987" y="4638971"/>
              <a:chExt cx="4538975" cy="1568367"/>
            </a:xfrm>
          </p:grpSpPr>
          <p:pic>
            <p:nvPicPr>
              <p:cNvPr id="56" name="図 5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59" t="49932" r="13869" b="12100"/>
              <a:stretch/>
            </p:blipFill>
            <p:spPr>
              <a:xfrm>
                <a:off x="-732929" y="4708780"/>
                <a:ext cx="4356917" cy="1498558"/>
              </a:xfrm>
              <a:prstGeom prst="rect">
                <a:avLst/>
              </a:prstGeom>
            </p:spPr>
          </p:pic>
          <p:sp>
            <p:nvSpPr>
              <p:cNvPr id="58" name="正方形/長方形 57"/>
              <p:cNvSpPr/>
              <p:nvPr/>
            </p:nvSpPr>
            <p:spPr>
              <a:xfrm>
                <a:off x="-914987" y="4638971"/>
                <a:ext cx="491454" cy="237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-1505975" y="5741174"/>
                  <a:ext cx="21838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Arial Unicode MS" pitchFamily="50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Arial Unicode MS" pitchFamily="50" charset="-128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ja-JP" sz="16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Arial Unicode MS" pitchFamily="50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16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Arial Unicode MS" pitchFamily="50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solidFill>
                                <a:srgbClr val="4D4D4D"/>
                              </a:solidFill>
                              <a:latin typeface="Cambria Math" panose="02040503050406030204" pitchFamily="18" charset="0"/>
                              <a:ea typeface="Arial Unicode MS" pitchFamily="50" charset="-128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ja-JP" altLang="en-US" sz="16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 </a:t>
                  </a:r>
                  <a:r>
                    <a:rPr lang="en-US" altLang="ja-JP" sz="1600" dirty="0">
                      <a:solidFill>
                        <a:srgbClr val="4D4D4D"/>
                      </a:solidFill>
                      <a:latin typeface="Arial" panose="020B0604020202020204" pitchFamily="34" charset="0"/>
                      <a:ea typeface="Arial Unicode MS" pitchFamily="50" charset="-128"/>
                      <a:cs typeface="Arial" panose="020B0604020202020204" pitchFamily="34" charset="0"/>
                    </a:rPr>
                    <a:t>(arb. Unit)</a:t>
                  </a:r>
                  <a:endParaRPr lang="ja-JP" altLang="en-US" sz="1600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05975" y="5741174"/>
                  <a:ext cx="2183865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グループ化 40"/>
          <p:cNvGrpSpPr/>
          <p:nvPr/>
        </p:nvGrpSpPr>
        <p:grpSpPr>
          <a:xfrm>
            <a:off x="2339850" y="4262312"/>
            <a:ext cx="3042765" cy="1910818"/>
            <a:chOff x="881590" y="4319535"/>
            <a:chExt cx="3042765" cy="191081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881590" y="4824155"/>
              <a:ext cx="3042765" cy="1406198"/>
              <a:chOff x="5196649" y="3338990"/>
              <a:chExt cx="3715107" cy="1716917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5202070" y="3338990"/>
                <a:ext cx="3709686" cy="1716917"/>
                <a:chOff x="5163934" y="3248980"/>
                <a:chExt cx="3709686" cy="1716917"/>
              </a:xfrm>
            </p:grpSpPr>
            <p:sp>
              <p:nvSpPr>
                <p:cNvPr id="8" name="二等辺三角形 7"/>
                <p:cNvSpPr/>
                <p:nvPr/>
              </p:nvSpPr>
              <p:spPr>
                <a:xfrm rot="5400000">
                  <a:off x="7000584" y="3143627"/>
                  <a:ext cx="223344" cy="192762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" name="グループ化 8"/>
                <p:cNvGrpSpPr/>
                <p:nvPr/>
              </p:nvGrpSpPr>
              <p:grpSpPr>
                <a:xfrm>
                  <a:off x="5163934" y="3248980"/>
                  <a:ext cx="3709686" cy="1716917"/>
                  <a:chOff x="5163934" y="3248980"/>
                  <a:chExt cx="3709686" cy="1716917"/>
                </a:xfrm>
              </p:grpSpPr>
              <p:sp>
                <p:nvSpPr>
                  <p:cNvPr id="13" name="月 12"/>
                  <p:cNvSpPr/>
                  <p:nvPr/>
                </p:nvSpPr>
                <p:spPr>
                  <a:xfrm>
                    <a:off x="5163934" y="3248980"/>
                    <a:ext cx="1298882" cy="1716917"/>
                  </a:xfrm>
                  <a:prstGeom prst="moon">
                    <a:avLst>
                      <a:gd name="adj" fmla="val 74155"/>
                    </a:avLst>
                  </a:prstGeom>
                  <a:solidFill>
                    <a:srgbClr val="00B0F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" name="二等辺三角形 13"/>
                  <p:cNvSpPr/>
                  <p:nvPr/>
                </p:nvSpPr>
                <p:spPr>
                  <a:xfrm rot="16200000">
                    <a:off x="7712920" y="3711823"/>
                    <a:ext cx="1530170" cy="79123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" name="月 9"/>
                <p:cNvSpPr/>
                <p:nvPr/>
              </p:nvSpPr>
              <p:spPr>
                <a:xfrm>
                  <a:off x="6334012" y="3400313"/>
                  <a:ext cx="463873" cy="1414251"/>
                </a:xfrm>
                <a:prstGeom prst="moon">
                  <a:avLst>
                    <a:gd name="adj" fmla="val 29677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月 10"/>
                <p:cNvSpPr/>
                <p:nvPr/>
              </p:nvSpPr>
              <p:spPr>
                <a:xfrm>
                  <a:off x="6902608" y="3491450"/>
                  <a:ext cx="404087" cy="1231976"/>
                </a:xfrm>
                <a:prstGeom prst="moon">
                  <a:avLst>
                    <a:gd name="adj" fmla="val 29677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月 11"/>
                <p:cNvSpPr/>
                <p:nvPr/>
              </p:nvSpPr>
              <p:spPr>
                <a:xfrm>
                  <a:off x="7452320" y="3578806"/>
                  <a:ext cx="346782" cy="1057265"/>
                </a:xfrm>
                <a:prstGeom prst="moon">
                  <a:avLst>
                    <a:gd name="adj" fmla="val 29677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円/楕円 5"/>
              <p:cNvSpPr/>
              <p:nvPr/>
            </p:nvSpPr>
            <p:spPr>
              <a:xfrm>
                <a:off x="5592978" y="3721328"/>
                <a:ext cx="301057" cy="3010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二等辺三角形 6"/>
              <p:cNvSpPr/>
              <p:nvPr/>
            </p:nvSpPr>
            <p:spPr>
              <a:xfrm rot="3262046">
                <a:off x="5279637" y="4294827"/>
                <a:ext cx="399450" cy="56542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1497146" y="4319535"/>
              <a:ext cx="2377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Fishbone structure!</a:t>
              </a:r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直線コネクタ 61"/>
          <p:cNvCxnSpPr/>
          <p:nvPr/>
        </p:nvCxnSpPr>
        <p:spPr>
          <a:xfrm flipV="1">
            <a:off x="2252879" y="2426937"/>
            <a:ext cx="3780709" cy="42963"/>
          </a:xfrm>
          <a:prstGeom prst="line">
            <a:avLst/>
          </a:prstGeom>
          <a:ln w="28575">
            <a:solidFill>
              <a:srgbClr val="4D4D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144618" y="2022698"/>
            <a:ext cx="22353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Conduction bottom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96D0067-F015-474D-8D45-78D1DDA5A77A}"/>
              </a:ext>
            </a:extLst>
          </p:cNvPr>
          <p:cNvGrpSpPr/>
          <p:nvPr/>
        </p:nvGrpSpPr>
        <p:grpSpPr>
          <a:xfrm>
            <a:off x="7254396" y="866767"/>
            <a:ext cx="3779206" cy="3960440"/>
            <a:chOff x="7254396" y="866767"/>
            <a:chExt cx="3779206" cy="3960440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3B252AD2-C6EF-4965-94B8-25711AB2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544" y="1314450"/>
              <a:ext cx="2616287" cy="3364334"/>
            </a:xfrm>
            <a:prstGeom prst="rect">
              <a:avLst/>
            </a:prstGeom>
          </p:spPr>
        </p:pic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9B9CDF9-505F-4F61-87CD-660F85617321}"/>
                </a:ext>
              </a:extLst>
            </p:cNvPr>
            <p:cNvSpPr txBox="1"/>
            <p:nvPr/>
          </p:nvSpPr>
          <p:spPr>
            <a:xfrm>
              <a:off x="7254396" y="871456"/>
              <a:ext cx="377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rPr>
                <a:t>Electronic structure of GaAs</a:t>
              </a:r>
              <a:endPara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A0D48C1-472F-49F3-9CF6-C93D5E557B91}"/>
                </a:ext>
              </a:extLst>
            </p:cNvPr>
            <p:cNvCxnSpPr/>
            <p:nvPr/>
          </p:nvCxnSpPr>
          <p:spPr>
            <a:xfrm>
              <a:off x="7446150" y="866767"/>
              <a:ext cx="0" cy="396044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8358F49-34FD-4347-A3DA-836CD01E267A}"/>
                </a:ext>
              </a:extLst>
            </p:cNvPr>
            <p:cNvCxnSpPr/>
            <p:nvPr/>
          </p:nvCxnSpPr>
          <p:spPr>
            <a:xfrm flipH="1">
              <a:off x="7637908" y="4752446"/>
              <a:ext cx="2778393" cy="1004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E102B221-7D55-11B7-5073-8FA0695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26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2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7981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4AA1A-790F-430A-ABF6-29338273A5CC}" type="slidenum">
              <a:rPr lang="ja-JP" altLang="en-US"/>
              <a:pPr/>
              <a:t>27</a:t>
            </a:fld>
            <a:endParaRPr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5951711" y="797814"/>
            <a:ext cx="5442803" cy="3151383"/>
            <a:chOff x="4146827" y="798626"/>
            <a:chExt cx="5442803" cy="3151383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6"/>
            <a:stretch/>
          </p:blipFill>
          <p:spPr>
            <a:xfrm>
              <a:off x="4146827" y="798626"/>
              <a:ext cx="5442803" cy="3151383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113872" y="1030315"/>
              <a:ext cx="14975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4D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3-band model</a:t>
              </a:r>
              <a:endParaRPr lang="ja-JP" altLang="en-US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238250" y="3831336"/>
            <a:ext cx="4748022" cy="3224336"/>
            <a:chOff x="-285750" y="3831336"/>
            <a:chExt cx="4748022" cy="3224336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39" r="15000"/>
            <a:stretch/>
          </p:blipFill>
          <p:spPr>
            <a:xfrm>
              <a:off x="-285750" y="3831336"/>
              <a:ext cx="4748022" cy="3224336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809528" y="4095757"/>
              <a:ext cx="31321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5D5D"/>
                  </a:solidFill>
                </a:rPr>
                <a:t>Intra-band only </a:t>
              </a:r>
              <a:r>
                <a:rPr lang="en-US" altLang="ja-JP" dirty="0"/>
                <a:t>(3-band model)</a:t>
              </a:r>
              <a:endParaRPr lang="ja-JP" altLang="en-US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951708" y="3735138"/>
            <a:ext cx="4873180" cy="3210242"/>
            <a:chOff x="4427708" y="3735138"/>
            <a:chExt cx="4873180" cy="3210242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4" r="11500"/>
            <a:stretch/>
          </p:blipFill>
          <p:spPr>
            <a:xfrm>
              <a:off x="4427708" y="3735138"/>
              <a:ext cx="4873180" cy="3210242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5579512" y="4101862"/>
              <a:ext cx="31391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4D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70C0"/>
                  </a:solidFill>
                </a:rPr>
                <a:t>Inter-band only </a:t>
              </a:r>
              <a:r>
                <a:rPr lang="en-US" altLang="ja-JP" dirty="0"/>
                <a:t>(3-band model)</a:t>
              </a:r>
              <a:endParaRPr lang="ja-JP" altLang="en-US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1775523" y="0"/>
            <a:ext cx="7009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As-3d to conduction bands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1324844" y="135690"/>
            <a:ext cx="4626864" cy="3795674"/>
            <a:chOff x="-199156" y="195607"/>
            <a:chExt cx="4626864" cy="379567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-199156" y="195607"/>
              <a:ext cx="4626864" cy="3795674"/>
              <a:chOff x="-199156" y="195607"/>
              <a:chExt cx="4626864" cy="3795674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-199156" y="195607"/>
                <a:ext cx="4626864" cy="3795674"/>
                <a:chOff x="-285750" y="200055"/>
                <a:chExt cx="4626864" cy="3795674"/>
              </a:xfrm>
            </p:grpSpPr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671"/>
                <a:stretch/>
              </p:blipFill>
              <p:spPr>
                <a:xfrm>
                  <a:off x="-285750" y="200055"/>
                  <a:ext cx="4626864" cy="3795674"/>
                </a:xfrm>
                <a:prstGeom prst="rect">
                  <a:avLst/>
                </a:prstGeom>
              </p:spPr>
            </p:pic>
            <p:sp>
              <p:nvSpPr>
                <p:cNvPr id="32" name="正方形/長方形 31"/>
                <p:cNvSpPr/>
                <p:nvPr/>
              </p:nvSpPr>
              <p:spPr>
                <a:xfrm>
                  <a:off x="0" y="771393"/>
                  <a:ext cx="251520" cy="2959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35" name="正方形/長方形 34"/>
              <p:cNvSpPr/>
              <p:nvPr/>
            </p:nvSpPr>
            <p:spPr>
              <a:xfrm>
                <a:off x="1116884" y="672574"/>
                <a:ext cx="2735036" cy="1911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2713601" y="1089417"/>
              <a:ext cx="147175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4D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First-principle</a:t>
              </a:r>
              <a:endParaRPr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6200000">
              <a:off x="-862393" y="1913227"/>
              <a:ext cx="2003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Photon energy [eV]</a:t>
              </a:r>
              <a:endParaRPr lang="ja-JP" altLang="en-US" dirty="0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FCF6894-7BBE-8184-29C5-D2B5B873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27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5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75523" y="0"/>
            <a:ext cx="749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microscopic interpretation (GaAs)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/>
          <a:stretch/>
        </p:blipFill>
        <p:spPr>
          <a:xfrm>
            <a:off x="1755540" y="1103084"/>
            <a:ext cx="6090572" cy="26659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0616" y="621480"/>
            <a:ext cx="189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Experiment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5980" y="604122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5D5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Theory</a:t>
            </a:r>
            <a:endParaRPr lang="ja-JP" altLang="en-US" sz="2400" dirty="0">
              <a:solidFill>
                <a:srgbClr val="FF5D5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019311" y="1233801"/>
            <a:ext cx="2377361" cy="2273724"/>
            <a:chOff x="6233178" y="4037185"/>
            <a:chExt cx="2776694" cy="265564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867255" y="4121763"/>
              <a:ext cx="2142617" cy="2571071"/>
              <a:chOff x="7030570" y="1788423"/>
              <a:chExt cx="2142617" cy="2571071"/>
            </a:xfrm>
          </p:grpSpPr>
          <p:sp>
            <p:nvSpPr>
              <p:cNvPr id="8" name="上下矢印 7"/>
              <p:cNvSpPr/>
              <p:nvPr/>
            </p:nvSpPr>
            <p:spPr>
              <a:xfrm>
                <a:off x="7573960" y="2682156"/>
                <a:ext cx="226778" cy="807032"/>
              </a:xfrm>
              <a:prstGeom prst="upDown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7864099" y="2938003"/>
                <a:ext cx="1309088" cy="39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Inter-band</a:t>
                </a:r>
                <a:endParaRPr lang="ja-JP" altLang="en-US" sz="1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上下矢印 9"/>
              <p:cNvSpPr/>
              <p:nvPr/>
            </p:nvSpPr>
            <p:spPr>
              <a:xfrm rot="5400000">
                <a:off x="7566989" y="1697663"/>
                <a:ext cx="233853" cy="1107559"/>
              </a:xfrm>
              <a:prstGeom prst="upDownArrow">
                <a:avLst/>
              </a:prstGeom>
              <a:solidFill>
                <a:srgbClr val="FF5D5D"/>
              </a:solidFill>
              <a:ln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080353" y="1788423"/>
                <a:ext cx="1309088" cy="39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FF5D5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Intra-band</a:t>
                </a:r>
                <a:endParaRPr lang="ja-JP" altLang="en-US" sz="1600" dirty="0">
                  <a:solidFill>
                    <a:srgbClr val="FF5D5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上下矢印 11"/>
              <p:cNvSpPr/>
              <p:nvPr/>
            </p:nvSpPr>
            <p:spPr>
              <a:xfrm rot="5400000">
                <a:off x="7517206" y="3688788"/>
                <a:ext cx="233853" cy="1107559"/>
              </a:xfrm>
              <a:prstGeom prst="upDownArrow">
                <a:avLst/>
              </a:prstGeom>
              <a:solidFill>
                <a:srgbClr val="FF5D5D"/>
              </a:solidFill>
              <a:ln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030570" y="3779547"/>
                <a:ext cx="1309088" cy="39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solidFill>
                      <a:srgbClr val="FF5D5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Intra-band</a:t>
                </a:r>
                <a:endParaRPr lang="ja-JP" altLang="en-US" sz="1600" dirty="0">
                  <a:solidFill>
                    <a:srgbClr val="FF5D5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フリーフォーム 13"/>
            <p:cNvSpPr/>
            <p:nvPr/>
          </p:nvSpPr>
          <p:spPr>
            <a:xfrm>
              <a:off x="6462006" y="5935093"/>
              <a:ext cx="2011936" cy="745900"/>
            </a:xfrm>
            <a:custGeom>
              <a:avLst/>
              <a:gdLst>
                <a:gd name="connsiteX0" fmla="*/ 0 w 2454442"/>
                <a:gd name="connsiteY0" fmla="*/ 1020339 h 1020339"/>
                <a:gd name="connsiteX1" fmla="*/ 1251284 w 2454442"/>
                <a:gd name="connsiteY1" fmla="*/ 61 h 1020339"/>
                <a:gd name="connsiteX2" fmla="*/ 2454442 w 2454442"/>
                <a:gd name="connsiteY2" fmla="*/ 981838 h 10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4442" h="1020339">
                  <a:moveTo>
                    <a:pt x="0" y="1020339"/>
                  </a:moveTo>
                  <a:cubicBezTo>
                    <a:pt x="421105" y="513408"/>
                    <a:pt x="842210" y="6478"/>
                    <a:pt x="1251284" y="61"/>
                  </a:cubicBezTo>
                  <a:cubicBezTo>
                    <a:pt x="1660358" y="-6356"/>
                    <a:pt x="2057400" y="487741"/>
                    <a:pt x="2454442" y="9818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 flipV="1">
              <a:off x="6233178" y="4037185"/>
              <a:ext cx="2450596" cy="929451"/>
            </a:xfrm>
            <a:custGeom>
              <a:avLst/>
              <a:gdLst>
                <a:gd name="connsiteX0" fmla="*/ 0 w 2454442"/>
                <a:gd name="connsiteY0" fmla="*/ 1020339 h 1020339"/>
                <a:gd name="connsiteX1" fmla="*/ 1251284 w 2454442"/>
                <a:gd name="connsiteY1" fmla="*/ 61 h 1020339"/>
                <a:gd name="connsiteX2" fmla="*/ 2454442 w 2454442"/>
                <a:gd name="connsiteY2" fmla="*/ 981838 h 10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4442" h="1020339">
                  <a:moveTo>
                    <a:pt x="0" y="1020339"/>
                  </a:moveTo>
                  <a:cubicBezTo>
                    <a:pt x="421105" y="513408"/>
                    <a:pt x="842210" y="6478"/>
                    <a:pt x="1251284" y="61"/>
                  </a:cubicBezTo>
                  <a:cubicBezTo>
                    <a:pt x="1660358" y="-6356"/>
                    <a:pt x="2057400" y="487741"/>
                    <a:pt x="2454442" y="98183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730050" y="3940870"/>
            <a:ext cx="8730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Transition from As-3d to valence and conduction bands is dominant.</a:t>
            </a:r>
          </a:p>
          <a:p>
            <a:pPr marL="457200" indent="-457200">
              <a:buAutoNum type="arabicPeriod"/>
            </a:pP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Long-lasting signal originates from the electron (hole) created by the pump (</a:t>
            </a:r>
            <a:r>
              <a:rPr lang="en-US" altLang="ja-JP" sz="20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inter-band transition</a:t>
            </a: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). </a:t>
            </a:r>
          </a:p>
          <a:p>
            <a:pPr marL="457200" indent="-457200">
              <a:buAutoNum type="arabicPeriod"/>
            </a:pP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Transient signal originates from the IR-induced </a:t>
            </a:r>
            <a:r>
              <a:rPr lang="en-US" altLang="ja-JP" sz="2000" dirty="0">
                <a:solidFill>
                  <a:srgbClr val="FF5D5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intra-band transition</a:t>
            </a: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</a:p>
        </p:txBody>
      </p:sp>
      <p:sp>
        <p:nvSpPr>
          <p:cNvPr id="18" name="下矢印 17"/>
          <p:cNvSpPr/>
          <p:nvPr/>
        </p:nvSpPr>
        <p:spPr>
          <a:xfrm>
            <a:off x="2990658" y="5385198"/>
            <a:ext cx="1180101" cy="49505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13450" y="5970872"/>
            <a:ext cx="844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5D5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Intra-band transition </a:t>
            </a: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can be dominant even in the </a:t>
            </a:r>
            <a:r>
              <a:rPr lang="en-US" altLang="ja-JP" sz="2000" dirty="0">
                <a:solidFill>
                  <a:srgbClr val="FF5D5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resonant condition</a:t>
            </a:r>
            <a:r>
              <a:rPr lang="en-US" altLang="ja-JP" sz="2000" dirty="0">
                <a:solidFill>
                  <a:srgbClr val="4D4D4D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where the pump photon-energy matches to the band gap.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336522" y="578241"/>
            <a:ext cx="486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dirty="0"/>
              <a:t>F. Schlaepfer, </a:t>
            </a:r>
            <a:r>
              <a:rPr lang="fr-FR" altLang="ja-JP" i="1" dirty="0"/>
              <a:t>et al</a:t>
            </a:r>
            <a:r>
              <a:rPr lang="fr-FR" altLang="ja-JP" dirty="0"/>
              <a:t>, Nature Physics 14, 560  (2018).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3EDFCC-E5C8-57AF-530B-DA53C1E4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28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491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0345" y="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385" y="1100917"/>
            <a:ext cx="10576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RT-TDDFT simulation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can be seen a machinery to evaluate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 current/polarization as a functional of electric fields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endParaRPr lang="en-US" altLang="ja-JP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endParaRPr lang="en-US" altLang="ja-JP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endParaRPr lang="en-US" altLang="ja-JP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 computed current/polarization contains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all orders of the nonlinear contributions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in addition to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 linear response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. Hence, by analyzing the results of RT-TDDFT simulation, one can evaluate all order of linear/nonlinear optical properties of systems.</a:t>
            </a:r>
          </a:p>
          <a:p>
            <a:pPr marL="342900" indent="-342900">
              <a:buFontTx/>
              <a:buChar char="-"/>
            </a:pPr>
            <a:endParaRPr lang="en-US" altLang="ja-JP" sz="2000" dirty="0">
              <a:solidFill>
                <a:srgbClr val="4D4D4D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I introduced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 numerical pump-probe scheme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which mimics the real-experimental scheme with RT-TDDFT simulations for applications of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ultrafast phenomena and nonequilibrium physics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0365" y="5401048"/>
            <a:ext cx="1039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The TDDFT simulation can: </a:t>
            </a:r>
          </a:p>
          <a:p>
            <a:pPr marL="514350" indent="-514350">
              <a:buAutoNum type="romanLcParenBoth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Be </a:t>
            </a:r>
            <a:r>
              <a:rPr lang="en-US" altLang="ja-JP" sz="2000" dirty="0">
                <a:solidFill>
                  <a:srgbClr val="FF505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directly comparable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with experimental results.</a:t>
            </a:r>
          </a:p>
          <a:p>
            <a:pPr marL="514350" indent="-514350">
              <a:buAutoNum type="romanLcParenBoth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Provide </a:t>
            </a:r>
            <a:r>
              <a:rPr lang="en-US" altLang="ja-JP" sz="2000" dirty="0">
                <a:solidFill>
                  <a:srgbClr val="FF5D5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microscopic insights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into phenomena.</a:t>
            </a:r>
          </a:p>
          <a:p>
            <a:pPr marL="514350" indent="-514350">
              <a:buAutoNum type="romanLcParenBoth"/>
            </a:pP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Make a </a:t>
            </a:r>
            <a:r>
              <a:rPr lang="en-US" altLang="ja-JP" sz="2000" dirty="0">
                <a:solidFill>
                  <a:srgbClr val="FF5D5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bridge between experiments and simplified models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for further understanding.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20903" y="4938972"/>
            <a:ext cx="458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Take-home messages (more general?)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0761A1-B878-3D84-3CD4-86DF0B878B11}"/>
              </a:ext>
            </a:extLst>
          </p:cNvPr>
          <p:cNvSpPr/>
          <p:nvPr/>
        </p:nvSpPr>
        <p:spPr>
          <a:xfrm>
            <a:off x="200345" y="648404"/>
            <a:ext cx="2692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Take-home messages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3B4F32D-AE23-D82D-A518-4692EEA2CC38}"/>
                  </a:ext>
                </a:extLst>
              </p:cNvPr>
              <p:cNvSpPr txBox="1"/>
              <p:nvPr/>
            </p:nvSpPr>
            <p:spPr>
              <a:xfrm>
                <a:off x="1415480" y="1883673"/>
                <a:ext cx="23069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3B4F32D-AE23-D82D-A518-4692EEA2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883673"/>
                <a:ext cx="23069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FAC7A3F-264D-C838-56F1-2290D2CD0BCB}"/>
                  </a:ext>
                </a:extLst>
              </p:cNvPr>
              <p:cNvSpPr txBox="1"/>
              <p:nvPr/>
            </p:nvSpPr>
            <p:spPr>
              <a:xfrm>
                <a:off x="4082497" y="1884691"/>
                <a:ext cx="2329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FAC7A3F-264D-C838-56F1-2290D2CD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97" y="1884691"/>
                <a:ext cx="232942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0473E9-768F-0612-790C-E5E30D5A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29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5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7F6188-35E9-D4FE-4997-9BF51A13B6D5}"/>
              </a:ext>
            </a:extLst>
          </p:cNvPr>
          <p:cNvSpPr txBox="1"/>
          <p:nvPr/>
        </p:nvSpPr>
        <p:spPr>
          <a:xfrm>
            <a:off x="1775523" y="0"/>
            <a:ext cx="7812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Time-dependent Kohn-Sham equation for solids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8F44BC9-8330-8350-DCC8-3E92B0366C9F}"/>
                  </a:ext>
                </a:extLst>
              </p:cNvPr>
              <p:cNvSpPr txBox="1"/>
              <p:nvPr/>
            </p:nvSpPr>
            <p:spPr>
              <a:xfrm>
                <a:off x="200345" y="1088740"/>
                <a:ext cx="10081120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𝐻𝑥𝑐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8F44BC9-8330-8350-DCC8-3E92B0366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1088740"/>
                <a:ext cx="10081120" cy="925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7B7367-AD9C-9C5A-84A3-105BF7E2F0BC}"/>
                  </a:ext>
                </a:extLst>
              </p:cNvPr>
              <p:cNvSpPr txBox="1"/>
              <p:nvPr/>
            </p:nvSpPr>
            <p:spPr>
              <a:xfrm>
                <a:off x="1071306" y="2434066"/>
                <a:ext cx="4005445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7B7367-AD9C-9C5A-84A3-105BF7E2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06" y="2434066"/>
                <a:ext cx="4005445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FF69BB2-9A3B-6FDC-FE51-688537C94469}"/>
                  </a:ext>
                </a:extLst>
              </p:cNvPr>
              <p:cNvSpPr txBox="1"/>
              <p:nvPr/>
            </p:nvSpPr>
            <p:spPr>
              <a:xfrm>
                <a:off x="200345" y="3410977"/>
                <a:ext cx="11205382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𝐻𝑥𝑐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FF69BB2-9A3B-6FDC-FE51-688537C9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3410977"/>
                <a:ext cx="11205382" cy="1050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FBE2C6D-B908-EBB3-5C93-BA838ED66E1F}"/>
                  </a:ext>
                </a:extLst>
              </p:cNvPr>
              <p:cNvSpPr txBox="1"/>
              <p:nvPr/>
            </p:nvSpPr>
            <p:spPr>
              <a:xfrm>
                <a:off x="1197539" y="4932116"/>
                <a:ext cx="4005445" cy="513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FBE2C6D-B908-EBB3-5C93-BA838ED66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39" y="4932116"/>
                <a:ext cx="4005445" cy="513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D0E04A-70B3-4BE4-EF64-E7D46B4D2C8C}"/>
                  </a:ext>
                </a:extLst>
              </p:cNvPr>
              <p:cNvSpPr txBox="1"/>
              <p:nvPr/>
            </p:nvSpPr>
            <p:spPr>
              <a:xfrm>
                <a:off x="113001" y="5445975"/>
                <a:ext cx="12047416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𝐻𝑥𝑐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D0E04A-70B3-4BE4-EF64-E7D46B4D2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1" y="5445975"/>
                <a:ext cx="12047416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F5CA1B-55B6-9A39-EEFD-40529A6FEAAE}"/>
              </a:ext>
            </a:extLst>
          </p:cNvPr>
          <p:cNvSpPr txBox="1"/>
          <p:nvPr/>
        </p:nvSpPr>
        <p:spPr>
          <a:xfrm>
            <a:off x="91441" y="669117"/>
            <a:ext cx="119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Time-dependent Kohn-Sham equation </a:t>
            </a:r>
            <a:r>
              <a:rPr lang="en-US" altLang="ja-JP" sz="24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with uniform electric fields in 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the length gauge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9F9B18D6-F88A-63B0-E202-AC63ED484856}"/>
              </a:ext>
            </a:extLst>
          </p:cNvPr>
          <p:cNvSpPr/>
          <p:nvPr/>
        </p:nvSpPr>
        <p:spPr>
          <a:xfrm rot="5400000">
            <a:off x="207474" y="2377095"/>
            <a:ext cx="866715" cy="37916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338DD-F2B3-279B-F949-4EBCC1ED5A50}"/>
              </a:ext>
            </a:extLst>
          </p:cNvPr>
          <p:cNvSpPr txBox="1"/>
          <p:nvPr/>
        </p:nvSpPr>
        <p:spPr>
          <a:xfrm>
            <a:off x="939319" y="1979931"/>
            <a:ext cx="333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Gauge transformation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37A068-254F-A9ED-AA36-2552EFC2B62B}"/>
              </a:ext>
            </a:extLst>
          </p:cNvPr>
          <p:cNvSpPr txBox="1"/>
          <p:nvPr/>
        </p:nvSpPr>
        <p:spPr>
          <a:xfrm>
            <a:off x="90578" y="2977484"/>
            <a:ext cx="119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Time-dependent Kohn-Sham equation </a:t>
            </a:r>
            <a:r>
              <a:rPr lang="en-US" altLang="ja-JP" sz="24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with uniform electric fields in 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400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velocigy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gauge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61CCFC62-9A2F-4E79-E65D-51CBD3A86F1A}"/>
              </a:ext>
            </a:extLst>
          </p:cNvPr>
          <p:cNvSpPr/>
          <p:nvPr/>
        </p:nvSpPr>
        <p:spPr>
          <a:xfrm rot="5400000">
            <a:off x="230621" y="4891266"/>
            <a:ext cx="866715" cy="37916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D23A12-B146-A3E4-B966-B61A1960FE76}"/>
              </a:ext>
            </a:extLst>
          </p:cNvPr>
          <p:cNvSpPr txBox="1"/>
          <p:nvPr/>
        </p:nvSpPr>
        <p:spPr>
          <a:xfrm>
            <a:off x="1001905" y="4470451"/>
            <a:ext cx="333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Bloch theorem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39BCE28-A82C-95CB-B9F4-EA56DD0B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3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355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94737C-5228-108B-A9DD-9E3B49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30</a:t>
            </a:fld>
            <a:r>
              <a:rPr lang="en-US" altLang="ja-JP"/>
              <a:t>/30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7670B7-CB78-BC09-6CD4-5E539912754F}"/>
              </a:ext>
            </a:extLst>
          </p:cNvPr>
          <p:cNvSpPr txBox="1"/>
          <p:nvPr/>
        </p:nvSpPr>
        <p:spPr>
          <a:xfrm>
            <a:off x="560385" y="1100917"/>
            <a:ext cx="10576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Thank you for your attention!!</a:t>
            </a:r>
          </a:p>
          <a:p>
            <a:endParaRPr lang="en-US" altLang="ja-JP" sz="40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endParaRPr lang="en-US" altLang="ja-JP" sz="40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And, enjoy the school &amp; workshop!!</a:t>
            </a:r>
          </a:p>
        </p:txBody>
      </p:sp>
    </p:spTree>
    <p:extLst>
      <p:ext uri="{BB962C8B-B14F-4D97-AF65-F5344CB8AC3E}">
        <p14:creationId xmlns:p14="http://schemas.microsoft.com/office/powerpoint/2010/main" val="342506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How to solve the TDKS equations</a:t>
            </a:r>
            <a:endParaRPr lang="ja-JP" altLang="en-US" sz="32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76" y="639186"/>
            <a:ext cx="818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We employ </a:t>
            </a:r>
            <a:r>
              <a:rPr lang="en-US" altLang="ja-JP" sz="2000" dirty="0">
                <a:solidFill>
                  <a:srgbClr val="FF7C8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real-time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and </a:t>
            </a:r>
            <a:r>
              <a:rPr lang="en-US" altLang="ja-JP" sz="2000" dirty="0">
                <a:solidFill>
                  <a:srgbClr val="FF7C8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real-space </a:t>
            </a:r>
            <a:r>
              <a:rPr lang="en-US" altLang="ja-JP" sz="20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85410" y="1589052"/>
                <a:ext cx="2614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𝒓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 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2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0" y="1589052"/>
                <a:ext cx="261417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26515" y="1035187"/>
            <a:ext cx="770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Real-scape method (Finite-difference method in space)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47518" y="2265005"/>
                <a:ext cx="6467093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𝒓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 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→ 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ja-JP" sz="20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ja-JP" sz="20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ja-JP" sz="2000" b="1" i="1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8" y="2265005"/>
                <a:ext cx="6467093" cy="709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/>
          <p:cNvGrpSpPr/>
          <p:nvPr/>
        </p:nvGrpSpPr>
        <p:grpSpPr>
          <a:xfrm>
            <a:off x="9779869" y="2974943"/>
            <a:ext cx="1353244" cy="1169380"/>
            <a:chOff x="1683054" y="3789040"/>
            <a:chExt cx="2083249" cy="1800200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1691680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131840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103154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514628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897417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720365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926102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2308891" y="414908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691680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286143" y="4074072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594749" y="3869674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749050" y="3789040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440446" y="3979186"/>
              <a:ext cx="0" cy="144016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131840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2514628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2103154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897417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2720365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2926102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2308891" y="378904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1691680" y="4149080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1818444" y="4068446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1691680" y="4560554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1691680" y="4766291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>
              <a:off x="1691680" y="4972028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1691680" y="5177765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1691680" y="5383502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1691680" y="5589240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2308890" y="3789040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3131840" y="522920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3140466" y="5021802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3131840" y="4802778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3140466" y="459838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3140466" y="4390982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3149092" y="4192210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3140466" y="3996438"/>
              <a:ext cx="617211" cy="36004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1996722" y="3958934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2149122" y="3869674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>
              <a:off x="1683054" y="4347852"/>
              <a:ext cx="1440160" cy="0"/>
            </a:xfrm>
            <a:prstGeom prst="line">
              <a:avLst/>
            </a:prstGeom>
            <a:ln w="28575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/>
          <p:cNvSpPr txBox="1"/>
          <p:nvPr/>
        </p:nvSpPr>
        <p:spPr>
          <a:xfrm>
            <a:off x="630341" y="3155950"/>
            <a:ext cx="721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Real-time method (Finite-difference method in time)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2890175" y="3661839"/>
                <a:ext cx="421108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𝑏</m:t>
                          </m:r>
                          <m:r>
                            <a:rPr lang="en-US" altLang="ja-JP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𝒓</m:t>
                          </m:r>
                          <m:r>
                            <a:rPr lang="en-US" altLang="ja-JP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Δ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≈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𝐾𝑆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75" y="3661839"/>
                <a:ext cx="4211089" cy="708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2989803" y="4998679"/>
                <a:ext cx="5361981" cy="81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𝐾𝑆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∼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𝐾𝑆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  <a:ea typeface="Cambria Math"/>
                                            </a:rPr>
                                            <m:t>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03" y="4998679"/>
                <a:ext cx="5361981" cy="8143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/>
          <p:cNvSpPr txBox="1"/>
          <p:nvPr/>
        </p:nvSpPr>
        <p:spPr>
          <a:xfrm>
            <a:off x="2875577" y="4576972"/>
            <a:ext cx="57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We usually employ 4</a:t>
            </a:r>
            <a:r>
              <a:rPr lang="en-US" altLang="ja-JP" baseline="30000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</a:t>
            </a:r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order Taylor expansion method.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9900747" y="756455"/>
            <a:ext cx="1188906" cy="1251489"/>
            <a:chOff x="5985841" y="2398673"/>
            <a:chExt cx="1988810" cy="2093500"/>
          </a:xfrm>
        </p:grpSpPr>
        <p:cxnSp>
          <p:nvCxnSpPr>
            <p:cNvPr id="56" name="直線コネクタ 55"/>
            <p:cNvCxnSpPr/>
            <p:nvPr/>
          </p:nvCxnSpPr>
          <p:spPr>
            <a:xfrm flipV="1">
              <a:off x="6793216" y="2927538"/>
              <a:ext cx="357269" cy="316265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674905" y="3217499"/>
              <a:ext cx="155674" cy="1556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6687486" y="3237372"/>
              <a:ext cx="66630" cy="66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 flipH="1" flipV="1">
              <a:off x="6790614" y="3148131"/>
              <a:ext cx="181824" cy="275472"/>
            </a:xfrm>
            <a:prstGeom prst="line">
              <a:avLst/>
            </a:prstGeom>
            <a:ln w="76200" cap="rnd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endCxn id="82" idx="7"/>
            </p:cNvCxnSpPr>
            <p:nvPr/>
          </p:nvCxnSpPr>
          <p:spPr>
            <a:xfrm flipH="1">
              <a:off x="6603592" y="3328060"/>
              <a:ext cx="118764" cy="251094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>
              <a:off x="6767273" y="2804420"/>
              <a:ext cx="102251" cy="364671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6483507" y="4162777"/>
              <a:ext cx="1400343" cy="2221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7254745" y="3613690"/>
              <a:ext cx="629105" cy="54908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 flipV="1">
              <a:off x="6119741" y="3802416"/>
              <a:ext cx="367251" cy="58246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6123286" y="3613690"/>
              <a:ext cx="1131459" cy="18872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83" idx="2"/>
            </p:cNvCxnSpPr>
            <p:nvPr/>
          </p:nvCxnSpPr>
          <p:spPr>
            <a:xfrm flipH="1" flipV="1">
              <a:off x="6371730" y="3484946"/>
              <a:ext cx="68743" cy="144259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7173362" y="2398673"/>
              <a:ext cx="155674" cy="1556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7196654" y="2419834"/>
              <a:ext cx="66630" cy="66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4" name="直線コネクタ 73"/>
            <p:cNvCxnSpPr/>
            <p:nvPr/>
          </p:nvCxnSpPr>
          <p:spPr>
            <a:xfrm flipH="1">
              <a:off x="7203387" y="2545453"/>
              <a:ext cx="30060" cy="269949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7491460" y="3189015"/>
              <a:ext cx="155674" cy="1556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7520893" y="3210488"/>
              <a:ext cx="66630" cy="66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 flipH="1">
              <a:off x="7455007" y="3316563"/>
              <a:ext cx="85513" cy="334396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83" idx="5"/>
            </p:cNvCxnSpPr>
            <p:nvPr/>
          </p:nvCxnSpPr>
          <p:spPr>
            <a:xfrm flipH="1">
              <a:off x="6119741" y="3662578"/>
              <a:ext cx="401301" cy="121573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H="1">
              <a:off x="6915493" y="3709215"/>
              <a:ext cx="492318" cy="240981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6651386" y="2974521"/>
              <a:ext cx="220514" cy="220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6677271" y="3006395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6415372" y="3546861"/>
              <a:ext cx="220514" cy="220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6440473" y="3582009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84" name="直線コネクタ 83"/>
            <p:cNvCxnSpPr/>
            <p:nvPr/>
          </p:nvCxnSpPr>
          <p:spPr>
            <a:xfrm flipV="1">
              <a:off x="7883849" y="2894469"/>
              <a:ext cx="0" cy="125615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H="1" flipV="1">
              <a:off x="6483507" y="3116569"/>
              <a:ext cx="5276" cy="125615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V="1">
              <a:off x="7254744" y="2476501"/>
              <a:ext cx="0" cy="113973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V="1">
              <a:off x="6119741" y="2663875"/>
              <a:ext cx="0" cy="113973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5993573" y="3673895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5985841" y="2534163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7754137" y="2760510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7109797" y="2793630"/>
              <a:ext cx="181599" cy="18159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7136818" y="3518237"/>
              <a:ext cx="155674" cy="1556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6366257" y="4232745"/>
              <a:ext cx="259428" cy="25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7297554" y="3581047"/>
              <a:ext cx="220514" cy="220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95" name="直線コネクタ 94"/>
            <p:cNvCxnSpPr/>
            <p:nvPr/>
          </p:nvCxnSpPr>
          <p:spPr>
            <a:xfrm flipV="1">
              <a:off x="6483507" y="2894469"/>
              <a:ext cx="1400343" cy="22210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H="1" flipV="1">
              <a:off x="7254745" y="2476501"/>
              <a:ext cx="629105" cy="41796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6123286" y="2663875"/>
              <a:ext cx="363706" cy="4526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6119741" y="2475148"/>
              <a:ext cx="1131459" cy="18872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円/楕円 98"/>
            <p:cNvSpPr/>
            <p:nvPr/>
          </p:nvSpPr>
          <p:spPr>
            <a:xfrm>
              <a:off x="6402368" y="4276905"/>
              <a:ext cx="111050" cy="1110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6015772" y="3709215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7345220" y="3610934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6015772" y="2569512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7162982" y="3546525"/>
              <a:ext cx="66630" cy="666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7797167" y="2800883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7154788" y="2812895"/>
              <a:ext cx="77735" cy="777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06" name="直線コネクタ 105"/>
            <p:cNvCxnSpPr>
              <a:stCxn id="108" idx="5"/>
              <a:endCxn id="94" idx="5"/>
            </p:cNvCxnSpPr>
            <p:nvPr/>
          </p:nvCxnSpPr>
          <p:spPr>
            <a:xfrm flipH="1" flipV="1">
              <a:off x="7485774" y="3769267"/>
              <a:ext cx="384252" cy="357752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円/楕円 106"/>
            <p:cNvSpPr>
              <a:spLocks noChangeAspect="1"/>
            </p:cNvSpPr>
            <p:nvPr/>
          </p:nvSpPr>
          <p:spPr>
            <a:xfrm>
              <a:off x="7754137" y="4004778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8" name="円/楕円 107"/>
            <p:cNvSpPr>
              <a:spLocks noChangeAspect="1"/>
            </p:cNvSpPr>
            <p:nvPr/>
          </p:nvSpPr>
          <p:spPr>
            <a:xfrm>
              <a:off x="7789457" y="4046450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09" name="直線コネクタ 108"/>
            <p:cNvCxnSpPr>
              <a:stCxn id="111" idx="2"/>
              <a:endCxn id="82" idx="5"/>
            </p:cNvCxnSpPr>
            <p:nvPr/>
          </p:nvCxnSpPr>
          <p:spPr>
            <a:xfrm flipH="1" flipV="1">
              <a:off x="6603592" y="3735081"/>
              <a:ext cx="228301" cy="181875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円/楕円 109"/>
            <p:cNvSpPr>
              <a:spLocks noChangeAspect="1"/>
            </p:cNvSpPr>
            <p:nvPr/>
          </p:nvSpPr>
          <p:spPr>
            <a:xfrm>
              <a:off x="6793216" y="3834219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1" name="円/楕円 110"/>
            <p:cNvSpPr>
              <a:spLocks noChangeAspect="1"/>
            </p:cNvSpPr>
            <p:nvPr/>
          </p:nvSpPr>
          <p:spPr>
            <a:xfrm>
              <a:off x="6831893" y="3869759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12" name="直線コネクタ 111"/>
            <p:cNvCxnSpPr/>
            <p:nvPr/>
          </p:nvCxnSpPr>
          <p:spPr>
            <a:xfrm flipH="1" flipV="1">
              <a:off x="7094131" y="3524535"/>
              <a:ext cx="234906" cy="133595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H="1" flipV="1">
              <a:off x="6799925" y="3156129"/>
              <a:ext cx="181824" cy="275472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 flipV="1">
              <a:off x="7232523" y="2930161"/>
              <a:ext cx="282421" cy="28662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>
              <a:stCxn id="80" idx="3"/>
            </p:cNvCxnSpPr>
            <p:nvPr/>
          </p:nvCxnSpPr>
          <p:spPr>
            <a:xfrm flipH="1">
              <a:off x="6276896" y="3162741"/>
              <a:ext cx="406783" cy="330518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円/楕円 115"/>
            <p:cNvSpPr/>
            <p:nvPr/>
          </p:nvSpPr>
          <p:spPr>
            <a:xfrm>
              <a:off x="6208981" y="3323119"/>
              <a:ext cx="259428" cy="25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6238910" y="3360634"/>
              <a:ext cx="111050" cy="1110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18" name="直線コネクタ 117"/>
            <p:cNvCxnSpPr/>
            <p:nvPr/>
          </p:nvCxnSpPr>
          <p:spPr>
            <a:xfrm>
              <a:off x="7006679" y="2779878"/>
              <a:ext cx="131244" cy="73787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円/楕円 118"/>
            <p:cNvSpPr>
              <a:spLocks noChangeAspect="1"/>
            </p:cNvSpPr>
            <p:nvPr/>
          </p:nvSpPr>
          <p:spPr>
            <a:xfrm>
              <a:off x="6806187" y="2642342"/>
              <a:ext cx="220514" cy="220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0" name="円/楕円 119"/>
            <p:cNvSpPr>
              <a:spLocks noChangeAspect="1"/>
            </p:cNvSpPr>
            <p:nvPr/>
          </p:nvSpPr>
          <p:spPr>
            <a:xfrm>
              <a:off x="6840396" y="2685485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6942588" y="3377790"/>
              <a:ext cx="259428" cy="25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6963558" y="3421950"/>
              <a:ext cx="111050" cy="1110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23" name="直線コネクタ 122"/>
            <p:cNvCxnSpPr>
              <a:endCxn id="124" idx="6"/>
            </p:cNvCxnSpPr>
            <p:nvPr/>
          </p:nvCxnSpPr>
          <p:spPr>
            <a:xfrm flipH="1" flipV="1">
              <a:off x="6616705" y="3104028"/>
              <a:ext cx="80018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円/楕円 123"/>
            <p:cNvSpPr/>
            <p:nvPr/>
          </p:nvSpPr>
          <p:spPr>
            <a:xfrm>
              <a:off x="6357278" y="2974314"/>
              <a:ext cx="259428" cy="25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6388000" y="3012344"/>
              <a:ext cx="111050" cy="1110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26" name="右矢印 125"/>
          <p:cNvSpPr/>
          <p:nvPr/>
        </p:nvSpPr>
        <p:spPr>
          <a:xfrm rot="5400000">
            <a:off x="10212361" y="2287510"/>
            <a:ext cx="615070" cy="4140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https://encrypted-tbn0.gstatic.com/images?q=tbn:ANd9GcRxPXPFtu-maSpfT0dmoY79dsOM-7jprLLxgxr-T-HxxEm7xfb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311" y="5087942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69" y="4108625"/>
            <a:ext cx="3819645" cy="2707083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9638376" y="4497765"/>
            <a:ext cx="2479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Yabana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group@Japan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9652986" y="4817795"/>
            <a:ext cx="226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http://salmon-tddft.jp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26382D-08C4-04CB-2629-509715A6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4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27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n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167" y="1219200"/>
            <a:ext cx="4470400" cy="220980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1809893" y="2621637"/>
            <a:ext cx="341763" cy="342666"/>
            <a:chOff x="7356831" y="3251969"/>
            <a:chExt cx="220514" cy="220514"/>
          </a:xfrm>
        </p:grpSpPr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7356831" y="3251969"/>
              <a:ext cx="220514" cy="220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7404497" y="3281856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863718" y="2620560"/>
            <a:ext cx="341763" cy="342666"/>
            <a:chOff x="7356831" y="3251969"/>
            <a:chExt cx="220514" cy="220514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7356831" y="3251969"/>
              <a:ext cx="220514" cy="220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7404497" y="3281856"/>
              <a:ext cx="94393" cy="9439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chemeClr val="bg1">
                    <a:alpha val="90000"/>
                  </a:schemeClr>
                </a:gs>
                <a:gs pos="60000">
                  <a:schemeClr val="bg1">
                    <a:lumMod val="0"/>
                    <a:lumOff val="100000"/>
                    <a:alpha val="2000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38851" y="1163806"/>
            <a:ext cx="4468763" cy="2359834"/>
            <a:chOff x="4628281" y="1144801"/>
            <a:chExt cx="4468763" cy="2359834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4628281" y="3151890"/>
              <a:ext cx="341763" cy="342666"/>
              <a:chOff x="7356831" y="3251969"/>
              <a:chExt cx="220514" cy="220514"/>
            </a:xfrm>
          </p:grpSpPr>
          <p:sp>
            <p:nvSpPr>
              <p:cNvPr id="20" name="円/楕円 19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1" name="円/楕円 20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6737918" y="3151890"/>
              <a:ext cx="341763" cy="342666"/>
              <a:chOff x="7356831" y="3251969"/>
              <a:chExt cx="220514" cy="220514"/>
            </a:xfrm>
          </p:grpSpPr>
          <p:sp>
            <p:nvSpPr>
              <p:cNvPr id="27" name="円/楕円 26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8" name="円/楕円 27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8755281" y="3161969"/>
              <a:ext cx="341763" cy="342666"/>
              <a:chOff x="7356831" y="3251969"/>
              <a:chExt cx="220514" cy="220514"/>
            </a:xfrm>
          </p:grpSpPr>
          <p:sp>
            <p:nvSpPr>
              <p:cNvPr id="33" name="円/楕円 32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34" name="円/楕円 33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4721115" y="1144801"/>
              <a:ext cx="341763" cy="342666"/>
              <a:chOff x="7356831" y="3251969"/>
              <a:chExt cx="220514" cy="220514"/>
            </a:xfrm>
          </p:grpSpPr>
          <p:sp>
            <p:nvSpPr>
              <p:cNvPr id="36" name="円/楕円 35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37" name="円/楕円 36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6713554" y="1144801"/>
              <a:ext cx="341763" cy="342666"/>
              <a:chOff x="7356831" y="3251969"/>
              <a:chExt cx="220514" cy="220514"/>
            </a:xfrm>
          </p:grpSpPr>
          <p:sp>
            <p:nvSpPr>
              <p:cNvPr id="39" name="円/楕円 38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40" name="円/楕円 39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8705993" y="1166592"/>
              <a:ext cx="341763" cy="342666"/>
              <a:chOff x="7356831" y="3251969"/>
              <a:chExt cx="220514" cy="220514"/>
            </a:xfrm>
          </p:grpSpPr>
          <p:sp>
            <p:nvSpPr>
              <p:cNvPr id="42" name="円/楕円 41"/>
              <p:cNvSpPr>
                <a:spLocks noChangeAspect="1"/>
              </p:cNvSpPr>
              <p:nvPr/>
            </p:nvSpPr>
            <p:spPr>
              <a:xfrm>
                <a:off x="7356831" y="3251969"/>
                <a:ext cx="220514" cy="2205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43" name="円/楕円 42"/>
              <p:cNvSpPr>
                <a:spLocks noChangeAspect="1"/>
              </p:cNvSpPr>
              <p:nvPr/>
            </p:nvSpPr>
            <p:spPr>
              <a:xfrm>
                <a:off x="7404497" y="3281856"/>
                <a:ext cx="94393" cy="94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5000">
                    <a:schemeClr val="bg1">
                      <a:alpha val="90000"/>
                    </a:schemeClr>
                  </a:gs>
                  <a:gs pos="60000">
                    <a:schemeClr val="bg1">
                      <a:lumMod val="0"/>
                      <a:lumOff val="100000"/>
                      <a:alpha val="2000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</p:grpSp>
      <p:sp>
        <p:nvSpPr>
          <p:cNvPr id="48" name="テキスト ボックス 47"/>
          <p:cNvSpPr txBox="1"/>
          <p:nvPr/>
        </p:nvSpPr>
        <p:spPr>
          <a:xfrm>
            <a:off x="1437084" y="3779666"/>
            <a:ext cx="8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Input</a:t>
            </a:r>
          </a:p>
        </p:txBody>
      </p:sp>
      <p:sp>
        <p:nvSpPr>
          <p:cNvPr id="61" name="右矢印 60"/>
          <p:cNvSpPr/>
          <p:nvPr/>
        </p:nvSpPr>
        <p:spPr>
          <a:xfrm rot="16200000">
            <a:off x="2042027" y="3656873"/>
            <a:ext cx="694778" cy="408159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5330" y="4077093"/>
            <a:ext cx="196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Laser fields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8035" y="1219203"/>
            <a:ext cx="0" cy="2224531"/>
          </a:xfrm>
          <a:prstGeom prst="straightConnector1">
            <a:avLst/>
          </a:prstGeom>
          <a:ln w="38100">
            <a:solidFill>
              <a:srgbClr val="4D4D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 rot="16200000">
            <a:off x="-673473" y="2089912"/>
            <a:ext cx="207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Laser polarization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" y="4374520"/>
            <a:ext cx="3517867" cy="2462506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4431261" y="3402470"/>
            <a:ext cx="3638176" cy="3460314"/>
            <a:chOff x="4167982" y="3690974"/>
            <a:chExt cx="3292211" cy="3131262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4930113" y="4248653"/>
              <a:ext cx="206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4D4D4D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Electric current</a:t>
              </a:r>
            </a:p>
          </p:txBody>
        </p:sp>
        <p:sp>
          <p:nvSpPr>
            <p:cNvPr id="68" name="右矢印 67"/>
            <p:cNvSpPr/>
            <p:nvPr/>
          </p:nvSpPr>
          <p:spPr>
            <a:xfrm rot="2776272">
              <a:off x="4056724" y="3829767"/>
              <a:ext cx="727068" cy="44948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711058" y="3901335"/>
              <a:ext cx="1051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Output</a:t>
              </a: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82" y="4517689"/>
              <a:ext cx="3292211" cy="2304547"/>
            </a:xfrm>
            <a:prstGeom prst="rect">
              <a:avLst/>
            </a:prstGeom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1767283" y="183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Electron dynamics calculation (RT-TDDFT)</a:t>
            </a:r>
            <a:endParaRPr lang="ja-JP" altLang="en-US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48689" y="591643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7C8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Electron density in Si</a:t>
            </a:r>
            <a:endParaRPr lang="ja-JP" altLang="en-US" sz="2800" dirty="0">
              <a:solidFill>
                <a:srgbClr val="FF7C8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7" name="Picture 2" descr="C:\Users\sato\research\work\grad\ppt\punp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8899">
            <a:off x="6583611" y="1140932"/>
            <a:ext cx="1243893" cy="9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直方体 48"/>
          <p:cNvSpPr/>
          <p:nvPr/>
        </p:nvSpPr>
        <p:spPr>
          <a:xfrm>
            <a:off x="7954460" y="674605"/>
            <a:ext cx="1047548" cy="97840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361058" y="2072407"/>
            <a:ext cx="147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Laser pulse</a:t>
            </a:r>
            <a:endParaRPr lang="ja-JP" altLang="en-US" dirty="0">
              <a:solidFill>
                <a:srgbClr val="4D4D4D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823146" y="1755044"/>
            <a:ext cx="147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Bulk Si</a:t>
            </a:r>
            <a:endParaRPr lang="ja-JP" altLang="en-US" dirty="0">
              <a:solidFill>
                <a:srgbClr val="4D4D4D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44026" y="2433183"/>
            <a:ext cx="147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4D4D4D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 atoms</a:t>
            </a:r>
            <a:endParaRPr lang="ja-JP" altLang="en-US" dirty="0">
              <a:solidFill>
                <a:srgbClr val="4D4D4D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 flipV="1">
            <a:off x="5259040" y="1576470"/>
            <a:ext cx="295848" cy="817628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5276322" y="2791896"/>
            <a:ext cx="316187" cy="474759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25E4CE5-9A8F-0951-8A0C-C3AB0F098C66}"/>
              </a:ext>
            </a:extLst>
          </p:cNvPr>
          <p:cNvGrpSpPr/>
          <p:nvPr/>
        </p:nvGrpSpPr>
        <p:grpSpPr>
          <a:xfrm>
            <a:off x="5765762" y="2951343"/>
            <a:ext cx="6367589" cy="1904650"/>
            <a:chOff x="5765762" y="2951343"/>
            <a:chExt cx="6367589" cy="1904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7144A30-E35A-3174-51CE-56E21B94B642}"/>
                    </a:ext>
                  </a:extLst>
                </p:cNvPr>
                <p:cNvSpPr txBox="1"/>
                <p:nvPr/>
              </p:nvSpPr>
              <p:spPr>
                <a:xfrm>
                  <a:off x="5765762" y="2951343"/>
                  <a:ext cx="6367589" cy="913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nary>
                              <m:naryPr>
                                <m:supHide m:val="on"/>
                                <m:ctrlPr>
                                  <a:rPr lang="en-US" altLang="ja-JP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BZ</m:t>
                                </m:r>
                              </m:sub>
                              <m:sup/>
                              <m:e>
                                <m:r>
                                  <a:rPr lang="en-US" altLang="ja-JP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nary>
                            <m:sSub>
                              <m:sSubPr>
                                <m:ctrlP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ja-JP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altLang="ja-JP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ja-JP" sz="22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  <m:nary>
                              <m:naryPr>
                                <m:supHide m:val="on"/>
                                <m:ctrlP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sub>
                              <m:sup/>
                              <m:e>
                                <m: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nary>
                          </m:e>
                        </m:nary>
                        <m:sSubSup>
                          <m:sSubSup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𝑏𝑘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ja-JP" altLang="en-US" sz="2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7144A30-E35A-3174-51CE-56E21B94B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762" y="2951343"/>
                  <a:ext cx="6367589" cy="9138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30051D0-76D5-7716-64A2-B181D929ABD3}"/>
                    </a:ext>
                  </a:extLst>
                </p:cNvPr>
                <p:cNvSpPr txBox="1"/>
                <p:nvPr/>
              </p:nvSpPr>
              <p:spPr>
                <a:xfrm>
                  <a:off x="8567865" y="4098413"/>
                  <a:ext cx="2723553" cy="757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altLang="ja-JP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ja-JP" sz="22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oMath>
                    </m:oMathPara>
                  </a14:m>
                  <a:endParaRPr lang="ja-JP" altLang="en-US" sz="2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30051D0-76D5-7716-64A2-B181D929A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7865" y="4098413"/>
                  <a:ext cx="2723553" cy="75758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743D50-094F-D0D3-2459-F75F1D04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5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3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76EC285-BF25-EFD6-7405-1D48E58AA56A}"/>
                  </a:ext>
                </a:extLst>
              </p:cNvPr>
              <p:cNvSpPr txBox="1"/>
              <p:nvPr/>
            </p:nvSpPr>
            <p:spPr>
              <a:xfrm>
                <a:off x="483899" y="1112722"/>
                <a:ext cx="9879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76EC285-BF25-EFD6-7405-1D48E58A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99" y="1112722"/>
                <a:ext cx="987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71AEB1-93F5-7D3E-9D0D-9F8129F63182}"/>
                  </a:ext>
                </a:extLst>
              </p:cNvPr>
              <p:cNvSpPr txBox="1"/>
              <p:nvPr/>
            </p:nvSpPr>
            <p:spPr>
              <a:xfrm>
                <a:off x="3080665" y="1152008"/>
                <a:ext cx="8753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71AEB1-93F5-7D3E-9D0D-9F8129F63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65" y="1152008"/>
                <a:ext cx="87536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95C87A-B6B0-B129-4A5A-AAD25B2F1A48}"/>
                  </a:ext>
                </a:extLst>
              </p:cNvPr>
              <p:cNvSpPr txBox="1"/>
              <p:nvPr/>
            </p:nvSpPr>
            <p:spPr>
              <a:xfrm>
                <a:off x="440295" y="3125403"/>
                <a:ext cx="9879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095C87A-B6B0-B129-4A5A-AAD25B2F1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5" y="3125403"/>
                <a:ext cx="9879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E1C599C-6753-971F-4B1D-DA247917EC48}"/>
                  </a:ext>
                </a:extLst>
              </p:cNvPr>
              <p:cNvSpPr txBox="1"/>
              <p:nvPr/>
            </p:nvSpPr>
            <p:spPr>
              <a:xfrm>
                <a:off x="2960976" y="2804389"/>
                <a:ext cx="7044749" cy="1235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d>
                            <m:d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E1C599C-6753-971F-4B1D-DA247917E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76" y="2804389"/>
                <a:ext cx="7044749" cy="1235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81BCE6-42C5-D632-F4AF-6BC00AADB758}"/>
                  </a:ext>
                </a:extLst>
              </p:cNvPr>
              <p:cNvSpPr txBox="1"/>
              <p:nvPr/>
            </p:nvSpPr>
            <p:spPr>
              <a:xfrm>
                <a:off x="785410" y="5942201"/>
                <a:ext cx="29549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081BCE6-42C5-D632-F4AF-6BC00AAD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0" y="5942201"/>
                <a:ext cx="295491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9270CC9-2108-2B27-07BB-054EF832F181}"/>
                  </a:ext>
                </a:extLst>
              </p:cNvPr>
              <p:cNvSpPr txBox="1"/>
              <p:nvPr/>
            </p:nvSpPr>
            <p:spPr>
              <a:xfrm>
                <a:off x="4475820" y="5942201"/>
                <a:ext cx="29731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d>
                        <m:d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9270CC9-2108-2B27-07BB-054EF832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20" y="5942201"/>
                <a:ext cx="297318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F05208-9E1A-CBD1-CAA9-B22B7D97EB8A}"/>
              </a:ext>
            </a:extLst>
          </p:cNvPr>
          <p:cNvSpPr txBox="1"/>
          <p:nvPr/>
        </p:nvSpPr>
        <p:spPr>
          <a:xfrm>
            <a:off x="1767283" y="183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Real-time TDDFT simulation</a:t>
            </a:r>
            <a:endParaRPr lang="ja-JP" altLang="en-US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0CEF661-5A02-BFD6-CE85-840AC3B8D468}"/>
              </a:ext>
            </a:extLst>
          </p:cNvPr>
          <p:cNvSpPr/>
          <p:nvPr/>
        </p:nvSpPr>
        <p:spPr>
          <a:xfrm>
            <a:off x="1722502" y="1087626"/>
            <a:ext cx="866715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912C19-0212-AB17-32EC-73E13079E55C}"/>
              </a:ext>
            </a:extLst>
          </p:cNvPr>
          <p:cNvSpPr txBox="1"/>
          <p:nvPr/>
        </p:nvSpPr>
        <p:spPr>
          <a:xfrm>
            <a:off x="470374" y="605209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Input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25495B-B6D5-2302-BD70-6FF92BDE61B9}"/>
              </a:ext>
            </a:extLst>
          </p:cNvPr>
          <p:cNvSpPr txBox="1"/>
          <p:nvPr/>
        </p:nvSpPr>
        <p:spPr>
          <a:xfrm>
            <a:off x="2991055" y="634274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Output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EA2BEB-C0A3-3B8A-ECCD-2D0F19B42C43}"/>
              </a:ext>
            </a:extLst>
          </p:cNvPr>
          <p:cNvSpPr txBox="1"/>
          <p:nvPr/>
        </p:nvSpPr>
        <p:spPr>
          <a:xfrm>
            <a:off x="5904301" y="679655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Maxwell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18863EF-6508-9262-A6E7-192F19CB41D5}"/>
                  </a:ext>
                </a:extLst>
              </p:cNvPr>
              <p:cNvSpPr txBox="1"/>
              <p:nvPr/>
            </p:nvSpPr>
            <p:spPr>
              <a:xfrm>
                <a:off x="6394048" y="1152008"/>
                <a:ext cx="5054589" cy="97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18863EF-6508-9262-A6E7-192F19CB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48" y="1152008"/>
                <a:ext cx="5054589" cy="972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C6680E67-359E-C330-A226-55177127D325}"/>
              </a:ext>
            </a:extLst>
          </p:cNvPr>
          <p:cNvSpPr/>
          <p:nvPr/>
        </p:nvSpPr>
        <p:spPr>
          <a:xfrm>
            <a:off x="1692423" y="2937193"/>
            <a:ext cx="866715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596C18-3531-FD1E-7CA3-7EF06077B4B2}"/>
              </a:ext>
            </a:extLst>
          </p:cNvPr>
          <p:cNvSpPr txBox="1"/>
          <p:nvPr/>
        </p:nvSpPr>
        <p:spPr>
          <a:xfrm>
            <a:off x="440295" y="2454776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Input</a:t>
            </a:r>
            <a:endParaRPr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4A5BC9-C572-C4D5-6A7F-9144364F0372}"/>
              </a:ext>
            </a:extLst>
          </p:cNvPr>
          <p:cNvSpPr txBox="1"/>
          <p:nvPr/>
        </p:nvSpPr>
        <p:spPr>
          <a:xfrm>
            <a:off x="2960976" y="2483841"/>
            <a:ext cx="147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Output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D2D50B-FB4D-75F9-5726-85E35F0C8BB6}"/>
              </a:ext>
            </a:extLst>
          </p:cNvPr>
          <p:cNvSpPr txBox="1"/>
          <p:nvPr/>
        </p:nvSpPr>
        <p:spPr>
          <a:xfrm>
            <a:off x="2785903" y="3847468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Polarization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3BBB9D-4580-6B01-7D63-BCF50F3FEE14}"/>
              </a:ext>
            </a:extLst>
          </p:cNvPr>
          <p:cNvSpPr txBox="1"/>
          <p:nvPr/>
        </p:nvSpPr>
        <p:spPr>
          <a:xfrm>
            <a:off x="7648548" y="3847468"/>
            <a:ext cx="351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(for isolated systems)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44646BB-68D8-2FA6-9A28-74868CDA59FE}"/>
                  </a:ext>
                </a:extLst>
              </p:cNvPr>
              <p:cNvSpPr txBox="1"/>
              <p:nvPr/>
            </p:nvSpPr>
            <p:spPr>
              <a:xfrm>
                <a:off x="35675" y="4766535"/>
                <a:ext cx="117759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Current (Polarization) is a functional of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ja-JP" sz="2800" dirty="0"/>
                  <a:t>, and it can be computed </a:t>
                </a:r>
                <a:r>
                  <a:rPr lang="en-US" altLang="ja-JP" sz="2800" dirty="0"/>
                  <a:t>with RT-TDDFT simulation!</a:t>
                </a:r>
                <a:endParaRPr kumimoji="1" lang="ja-JP" altLang="en-US" sz="2800" dirty="0"/>
              </a:p>
              <a:p>
                <a:endParaRPr lang="en-US" altLang="ja-JP" sz="2800" dirty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44646BB-68D8-2FA6-9A28-74868CDA5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" y="4766535"/>
                <a:ext cx="11775960" cy="1384995"/>
              </a:xfrm>
              <a:prstGeom prst="rect">
                <a:avLst/>
              </a:prstGeom>
              <a:blipFill>
                <a:blip r:embed="rId9"/>
                <a:stretch>
                  <a:fillRect l="-1087" t="-5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EC08D9C2-896C-7537-CB95-C2995F29FCD1}"/>
              </a:ext>
            </a:extLst>
          </p:cNvPr>
          <p:cNvCxnSpPr/>
          <p:nvPr/>
        </p:nvCxnSpPr>
        <p:spPr>
          <a:xfrm>
            <a:off x="-5800" y="234888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4EFA08C-C224-2432-D30A-C6EBC4CFCE7D}"/>
              </a:ext>
            </a:extLst>
          </p:cNvPr>
          <p:cNvCxnSpPr/>
          <p:nvPr/>
        </p:nvCxnSpPr>
        <p:spPr>
          <a:xfrm>
            <a:off x="-5800" y="4554125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97136F8-2518-3FD1-60B6-1BE96EC2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6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386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ECB29C8-5C9B-AB03-11FF-3A7EBBF62BAD}"/>
                  </a:ext>
                </a:extLst>
              </p:cNvPr>
              <p:cNvSpPr txBox="1"/>
              <p:nvPr/>
            </p:nvSpPr>
            <p:spPr>
              <a:xfrm>
                <a:off x="10588" y="1133745"/>
                <a:ext cx="12181412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ECB29C8-5C9B-AB03-11FF-3A7EBBF6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" y="1133745"/>
                <a:ext cx="12181412" cy="929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13D008-8F02-096C-1A1D-6770703B3913}"/>
                  </a:ext>
                </a:extLst>
              </p:cNvPr>
              <p:cNvSpPr txBox="1"/>
              <p:nvPr/>
            </p:nvSpPr>
            <p:spPr>
              <a:xfrm>
                <a:off x="20325" y="3879050"/>
                <a:ext cx="12163393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</m:nary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113D008-8F02-096C-1A1D-6770703B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" y="3879050"/>
                <a:ext cx="12163393" cy="929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08FB3B-DF08-1412-A7A4-4BED1E942326}"/>
              </a:ext>
            </a:extLst>
          </p:cNvPr>
          <p:cNvSpPr txBox="1"/>
          <p:nvPr/>
        </p:nvSpPr>
        <p:spPr>
          <a:xfrm>
            <a:off x="1767283" y="183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Expansion of current</a:t>
            </a:r>
            <a:endParaRPr lang="ja-JP" altLang="en-US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D76187B-85BD-A7C4-E455-F9780C5DCF57}"/>
              </a:ext>
            </a:extLst>
          </p:cNvPr>
          <p:cNvSpPr/>
          <p:nvPr/>
        </p:nvSpPr>
        <p:spPr>
          <a:xfrm rot="5400000">
            <a:off x="281560" y="2627705"/>
            <a:ext cx="1341860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725BFD-2F5B-21F3-6EB3-A5DFD4D7690F}"/>
              </a:ext>
            </a:extLst>
          </p:cNvPr>
          <p:cNvSpPr txBox="1"/>
          <p:nvPr/>
        </p:nvSpPr>
        <p:spPr>
          <a:xfrm>
            <a:off x="1505490" y="2697348"/>
            <a:ext cx="841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If a system has a translational symmetry in time: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24F0BB-15A3-C458-0B26-F29884AC07CE}"/>
              </a:ext>
            </a:extLst>
          </p:cNvPr>
          <p:cNvSpPr txBox="1"/>
          <p:nvPr/>
        </p:nvSpPr>
        <p:spPr>
          <a:xfrm>
            <a:off x="155340" y="5036260"/>
            <a:ext cx="473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First order (linear) response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05E356-03A7-C164-A401-0EE595F534C8}"/>
              </a:ext>
            </a:extLst>
          </p:cNvPr>
          <p:cNvSpPr txBox="1"/>
          <p:nvPr/>
        </p:nvSpPr>
        <p:spPr>
          <a:xfrm>
            <a:off x="6367990" y="5049416"/>
            <a:ext cx="473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Second order response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892DAE-F4F6-215B-9FF4-410BB1ED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7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64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542A6F-639E-A6D9-8621-B624E7B763F6}"/>
              </a:ext>
            </a:extLst>
          </p:cNvPr>
          <p:cNvSpPr txBox="1"/>
          <p:nvPr/>
        </p:nvSpPr>
        <p:spPr>
          <a:xfrm>
            <a:off x="1767283" y="183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Linear response</a:t>
            </a:r>
            <a:endParaRPr lang="ja-JP" altLang="en-US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A9C0207-E013-D862-F134-0AD9216C0CFB}"/>
                  </a:ext>
                </a:extLst>
              </p:cNvPr>
              <p:cNvSpPr txBox="1"/>
              <p:nvPr/>
            </p:nvSpPr>
            <p:spPr>
              <a:xfrm>
                <a:off x="290355" y="713754"/>
                <a:ext cx="4878771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A9C0207-E013-D862-F134-0AD9216C0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55" y="713754"/>
                <a:ext cx="4878771" cy="929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FADE12-E834-E0A3-95D9-654498310F08}"/>
                  </a:ext>
                </a:extLst>
              </p:cNvPr>
              <p:cNvSpPr txBox="1"/>
              <p:nvPr/>
            </p:nvSpPr>
            <p:spPr>
              <a:xfrm>
                <a:off x="7311135" y="1007734"/>
                <a:ext cx="4500500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800" dirty="0"/>
                  <a:t>  </a:t>
                </a:r>
                <a:r>
                  <a:rPr lang="en-US" altLang="ja-JP" sz="2800" dirty="0"/>
                  <a:t>for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FADE12-E834-E0A3-95D9-654498310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135" y="1007734"/>
                <a:ext cx="4500500" cy="541110"/>
              </a:xfrm>
              <a:prstGeom prst="rect">
                <a:avLst/>
              </a:prstGeom>
              <a:blipFill>
                <a:blip r:embed="rId3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DB16E3-F518-7158-A0FA-A42A5E47C9CF}"/>
                  </a:ext>
                </a:extLst>
              </p:cNvPr>
              <p:cNvSpPr txBox="1"/>
              <p:nvPr/>
            </p:nvSpPr>
            <p:spPr>
              <a:xfrm>
                <a:off x="291922" y="2567482"/>
                <a:ext cx="3328796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7DB16E3-F518-7158-A0FA-A42A5E47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22" y="2567482"/>
                <a:ext cx="3328796" cy="448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A4A3A6-BAD8-58EB-6B96-F382F1C663CA}"/>
                  </a:ext>
                </a:extLst>
              </p:cNvPr>
              <p:cNvSpPr txBox="1"/>
              <p:nvPr/>
            </p:nvSpPr>
            <p:spPr>
              <a:xfrm>
                <a:off x="4970875" y="2334465"/>
                <a:ext cx="2538066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FA4A3A6-BAD8-58EB-6B96-F382F1C6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75" y="2334465"/>
                <a:ext cx="2538066" cy="897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00E86F6-E3FB-D72D-715F-EBEE1FED543E}"/>
                  </a:ext>
                </a:extLst>
              </p:cNvPr>
              <p:cNvSpPr txBox="1"/>
              <p:nvPr/>
            </p:nvSpPr>
            <p:spPr>
              <a:xfrm>
                <a:off x="211422" y="3659128"/>
                <a:ext cx="4957704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00E86F6-E3FB-D72D-715F-EBEE1FED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2" y="3659128"/>
                <a:ext cx="4957704" cy="929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FCBE4ED-6C56-81BB-81B9-A967E4688A08}"/>
                  </a:ext>
                </a:extLst>
              </p:cNvPr>
              <p:cNvSpPr txBox="1"/>
              <p:nvPr/>
            </p:nvSpPr>
            <p:spPr>
              <a:xfrm>
                <a:off x="199864" y="5293965"/>
                <a:ext cx="3407856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FCBE4ED-6C56-81BB-81B9-A967E4688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4" y="5293965"/>
                <a:ext cx="3407856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AEE6679-7351-295E-3A67-6FEFFDC92697}"/>
                  </a:ext>
                </a:extLst>
              </p:cNvPr>
              <p:cNvSpPr txBox="1"/>
              <p:nvPr/>
            </p:nvSpPr>
            <p:spPr>
              <a:xfrm>
                <a:off x="5586213" y="4315425"/>
                <a:ext cx="6225422" cy="955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AEE6679-7351-295E-3A67-6FEFFDC92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13" y="4315425"/>
                <a:ext cx="6225422" cy="955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B90322-8AB5-B802-1D93-0C15AA924789}"/>
              </a:ext>
            </a:extLst>
          </p:cNvPr>
          <p:cNvSpPr txBox="1"/>
          <p:nvPr/>
        </p:nvSpPr>
        <p:spPr>
          <a:xfrm>
            <a:off x="6847764" y="545605"/>
            <a:ext cx="188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Causality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644349A-AAD4-E510-2E5D-74F6050842DF}"/>
              </a:ext>
            </a:extLst>
          </p:cNvPr>
          <p:cNvSpPr/>
          <p:nvPr/>
        </p:nvSpPr>
        <p:spPr>
          <a:xfrm rot="5400000">
            <a:off x="353225" y="1774738"/>
            <a:ext cx="611226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2981E9-3F9D-A592-BE63-CA506128EDD7}"/>
              </a:ext>
            </a:extLst>
          </p:cNvPr>
          <p:cNvSpPr txBox="1"/>
          <p:nvPr/>
        </p:nvSpPr>
        <p:spPr>
          <a:xfrm>
            <a:off x="1132062" y="1872800"/>
            <a:ext cx="31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Fourier transform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A25FC3-F0BC-E021-99C9-5E74780A7D53}"/>
              </a:ext>
            </a:extLst>
          </p:cNvPr>
          <p:cNvSpPr txBox="1"/>
          <p:nvPr/>
        </p:nvSpPr>
        <p:spPr>
          <a:xfrm>
            <a:off x="4939425" y="1869526"/>
            <a:ext cx="31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Optical conductivity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6DC8C35-971F-6B7A-55FC-1B2E4DF37628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49CA8D8-12A1-F8EC-6716-612E0CC71F3C}"/>
              </a:ext>
            </a:extLst>
          </p:cNvPr>
          <p:cNvSpPr/>
          <p:nvPr/>
        </p:nvSpPr>
        <p:spPr>
          <a:xfrm rot="5400000">
            <a:off x="354857" y="4592259"/>
            <a:ext cx="611226" cy="604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01AC22-A599-3D41-8E74-3815AE099296}"/>
              </a:ext>
            </a:extLst>
          </p:cNvPr>
          <p:cNvSpPr txBox="1"/>
          <p:nvPr/>
        </p:nvSpPr>
        <p:spPr>
          <a:xfrm>
            <a:off x="1132062" y="4713580"/>
            <a:ext cx="31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8BCEF25-F9BC-5687-0C86-BD5284BEB5E5}"/>
                  </a:ext>
                </a:extLst>
              </p:cNvPr>
              <p:cNvSpPr txBox="1"/>
              <p:nvPr/>
            </p:nvSpPr>
            <p:spPr>
              <a:xfrm>
                <a:off x="5543104" y="5575692"/>
                <a:ext cx="6388992" cy="80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=1+4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8BCEF25-F9BC-5687-0C86-BD5284BEB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04" y="5575692"/>
                <a:ext cx="6388992" cy="807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4598E16-92B3-9871-F8DD-4994A64B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8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758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o\research\presentation\2013.07.22-26_EDISON18@松江\fig\current_LD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77" y="3699031"/>
            <a:ext cx="4307622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 rot="16200000">
            <a:off x="5450580" y="4640247"/>
            <a:ext cx="995453" cy="723999"/>
          </a:xfrm>
          <a:prstGeom prst="downArrow">
            <a:avLst/>
          </a:prstGeom>
          <a:noFill/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52144" y="3156712"/>
            <a:ext cx="381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Dielectric function of Si</a:t>
            </a:r>
          </a:p>
          <a:p>
            <a:pPr algn="ctr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(</a:t>
            </a:r>
            <a:r>
              <a:rPr lang="en-US" altLang="ja-JP" sz="1600" dirty="0" err="1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Becke</a:t>
            </a:r>
            <a:r>
              <a:rPr lang="en-US" altLang="ja-JP" sz="1600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-Jonson meta-GGA is used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)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69737" y="3410854"/>
            <a:ext cx="445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Electric current under the distortion</a:t>
            </a:r>
            <a:endParaRPr lang="ja-JP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5523" y="0"/>
            <a:ext cx="658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Application of TDDFT to linear response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674089" y="1265858"/>
                <a:ext cx="7742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calculate electron dynamics under a small distortion,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𝐸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𝑡</m:t>
                        </m:r>
                      </m:e>
                    </m:d>
                    <m:r>
                      <a:rPr lang="en-US" altLang="ja-JP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𝛿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.</a:t>
                </a:r>
                <a:endParaRPr lang="ja-JP" altLang="en-US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89" y="1265858"/>
                <a:ext cx="774239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596491" y="1265858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1st step:</a:t>
            </a:r>
            <a:endParaRPr lang="ja-JP" altLang="en-US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689961" y="1850960"/>
                <a:ext cx="7742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evaluate electric current,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𝐽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, as a function of time.</a:t>
                </a:r>
                <a:endParaRPr lang="ja-JP" altLang="en-US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58" y="1850960"/>
                <a:ext cx="774239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30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1596491" y="1840957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2nd step:</a:t>
            </a:r>
            <a:endParaRPr lang="ja-JP" altLang="en-US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96491" y="2391703"/>
            <a:ext cx="12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FF7C8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3rd step:</a:t>
            </a:r>
            <a:endParaRPr lang="ja-JP" altLang="en-US" dirty="0">
              <a:solidFill>
                <a:srgbClr val="FF7C8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5131" y="2398177"/>
            <a:ext cx="56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solidFill>
                  <a:srgbClr val="4D4D4D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evaluate optical properties by Fourier analysis: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96491" y="692699"/>
            <a:ext cx="878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How to evaluate dielectric function with RT-TDDFT</a:t>
            </a:r>
            <a:endParaRPr lang="ja-JP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3037" y="3945617"/>
            <a:ext cx="130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Silicon</a:t>
            </a:r>
            <a:endParaRPr lang="ja-JP" altLang="en-US" sz="2000" dirty="0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16" y="3785962"/>
            <a:ext cx="4373230" cy="3061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804085" y="2796678"/>
                <a:ext cx="6074292" cy="582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𝜎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𝜔</m:t>
                        </m:r>
                      </m:e>
                    </m:d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𝐽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4D4D4D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𝐸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4D4D4D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𝜔</m:t>
                            </m:r>
                          </m:e>
                        </m:d>
                      </m:den>
                    </m:f>
                    <m:r>
                      <a:rPr lang="en-US" altLang="ja-JP" sz="200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,   </m:t>
                    </m:r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𝜖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𝜔</m:t>
                        </m:r>
                      </m:e>
                    </m:d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r>
                      <a:rPr lang="en-US" altLang="ja-JP" sz="20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1+4</m:t>
                    </m:r>
                    <m:r>
                      <a:rPr lang="en-US" altLang="ja-JP" sz="20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𝜋𝜒</m:t>
                    </m:r>
                    <m:r>
                      <a:rPr lang="en-US" altLang="ja-JP" sz="20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𝜔</m:t>
                    </m:r>
                    <m:r>
                      <a:rPr lang="en-US" altLang="ja-JP" sz="20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Arial Unicode MS" pitchFamily="50" charset="-128"/>
                        <a:cs typeface="Arial Unicode MS" pitchFamily="50" charset="-128"/>
                      </a:rPr>
                      <m:t>)=1+4</m:t>
                    </m:r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𝜋</m:t>
                    </m:r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𝑖</m:t>
                    </m:r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𝜎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4D4D4D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𝜔</m:t>
                        </m:r>
                      </m:e>
                    </m:d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/</m:t>
                    </m:r>
                    <m:r>
                      <a:rPr lang="en-US" altLang="ja-JP" sz="2000" i="1">
                        <a:solidFill>
                          <a:srgbClr val="4D4D4D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𝜔</m:t>
                    </m:r>
                  </m:oMath>
                </a14:m>
                <a:r>
                  <a:rPr lang="en-US" altLang="ja-JP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 </a:t>
                </a:r>
                <a:endParaRPr lang="ja-JP" altLang="en-US" sz="2000" dirty="0">
                  <a:solidFill>
                    <a:srgbClr val="4D4D4D"/>
                  </a:solidFill>
                  <a:latin typeface="Arial" panose="020B0604020202020204" pitchFamily="34" charset="0"/>
                  <a:ea typeface="Arial Unicode MS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85" y="2796678"/>
                <a:ext cx="6074292" cy="582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DF8729-71DA-D497-ADE5-BB97091D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E659-AAFF-4BF0-B922-2E260D0CDBCE}" type="slidenum">
              <a:rPr lang="ja-JP" altLang="en-US" smtClean="0"/>
              <a:pPr/>
              <a:t>9</a:t>
            </a:fld>
            <a:r>
              <a:rPr lang="en-US" altLang="ja-JP"/>
              <a:t>/30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526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ワイド画面</PresentationFormat>
  <Paragraphs>321</Paragraphs>
  <Slides>30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Cambria Math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2022-10-23T13:25:14Z</dcterms:created>
  <dcterms:modified xsi:type="dcterms:W3CDTF">2022-10-23T14:17:46Z</dcterms:modified>
</cp:coreProperties>
</file>